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7" r:id="rId7"/>
    <p:sldId id="291" r:id="rId8"/>
    <p:sldId id="281" r:id="rId9"/>
    <p:sldId id="293" r:id="rId10"/>
    <p:sldId id="265" r:id="rId11"/>
    <p:sldId id="301" r:id="rId12"/>
    <p:sldId id="283" r:id="rId13"/>
    <p:sldId id="284" r:id="rId14"/>
    <p:sldId id="282" r:id="rId15"/>
    <p:sldId id="298" r:id="rId16"/>
    <p:sldId id="297" r:id="rId17"/>
    <p:sldId id="274" r:id="rId18"/>
    <p:sldId id="288" r:id="rId19"/>
    <p:sldId id="289" r:id="rId20"/>
    <p:sldId id="290" r:id="rId21"/>
    <p:sldId id="266" r:id="rId22"/>
    <p:sldId id="270" r:id="rId23"/>
    <p:sldId id="299" r:id="rId24"/>
    <p:sldId id="300" r:id="rId25"/>
    <p:sldId id="302" r:id="rId26"/>
    <p:sldId id="267" r:id="rId27"/>
    <p:sldId id="271" r:id="rId28"/>
    <p:sldId id="292" r:id="rId2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9696"/>
    <a:srgbClr val="C31632"/>
    <a:srgbClr val="09B2AF"/>
    <a:srgbClr val="F49D63"/>
    <a:srgbClr val="FBDCDD"/>
    <a:srgbClr val="000000"/>
    <a:srgbClr val="EC1B24"/>
    <a:srgbClr val="E7302A"/>
    <a:srgbClr val="F5F5F5"/>
    <a:srgbClr val="D119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015" autoAdjust="0"/>
  </p:normalViewPr>
  <p:slideViewPr>
    <p:cSldViewPr snapToGrid="0">
      <p:cViewPr varScale="1">
        <p:scale>
          <a:sx n="79" d="100"/>
          <a:sy n="79" d="100"/>
        </p:scale>
        <p:origin x="72" y="55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Feuille_de_calcul_Microsoft_Excel.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r>
              <a:rPr lang="fr-FR" sz="1400"/>
              <a:t>Taux d’équipement de l’univers Assurances par âge</a:t>
            </a:r>
          </a:p>
        </c:rich>
      </c:tx>
      <c:layout>
        <c:manualLayout>
          <c:xMode val="edge"/>
          <c:yMode val="edge"/>
          <c:x val="4.980843788364063E-2"/>
          <c:y val="9.138680390614734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manualLayout>
          <c:layoutTarget val="inner"/>
          <c:xMode val="edge"/>
          <c:yMode val="edge"/>
          <c:x val="6.9514757300601734E-2"/>
          <c:y val="0.22690329197070674"/>
          <c:w val="0.57672341649227987"/>
          <c:h val="0.63626379568325575"/>
        </c:manualLayout>
      </c:layout>
      <c:lineChart>
        <c:grouping val="standard"/>
        <c:varyColors val="0"/>
        <c:ser>
          <c:idx val="0"/>
          <c:order val="0"/>
          <c:tx>
            <c:strRef>
              <c:f>Feuil1!$B$1</c:f>
              <c:strCache>
                <c:ptCount val="1"/>
                <c:pt idx="0">
                  <c:v>Assurances</c:v>
                </c:pt>
              </c:strCache>
            </c:strRef>
          </c:tx>
          <c:spPr>
            <a:ln w="31750" cap="rnd">
              <a:solidFill>
                <a:schemeClr val="accent1"/>
              </a:solidFill>
              <a:round/>
            </a:ln>
            <a:effectLst/>
          </c:spPr>
          <c:marker>
            <c:symbol val="circle"/>
            <c:size val="17"/>
            <c:spPr>
              <a:solidFill>
                <a:schemeClr val="accent1"/>
              </a:solidFill>
              <a:ln>
                <a:noFill/>
              </a:ln>
              <a:effectLst/>
            </c:spPr>
          </c:marker>
          <c:dPt>
            <c:idx val="1"/>
            <c:marker>
              <c:symbol val="circle"/>
              <c:size val="17"/>
              <c:spPr>
                <a:solidFill>
                  <a:schemeClr val="accent1"/>
                </a:solidFill>
                <a:ln>
                  <a:noFill/>
                </a:ln>
                <a:effectLst/>
              </c:spPr>
            </c:marker>
            <c:bubble3D val="0"/>
            <c:spPr>
              <a:ln w="31750" cap="rnd">
                <a:solidFill>
                  <a:schemeClr val="accent1"/>
                </a:solidFill>
                <a:round/>
              </a:ln>
              <a:effectLst/>
            </c:spPr>
            <c:extLst>
              <c:ext xmlns:c16="http://schemas.microsoft.com/office/drawing/2014/chart" uri="{C3380CC4-5D6E-409C-BE32-E72D297353CC}">
                <c16:uniqueId val="{00000007-D2A2-4EDC-936A-F2AF778BAC05}"/>
              </c:ext>
            </c:extLst>
          </c:dPt>
          <c:dPt>
            <c:idx val="2"/>
            <c:marker>
              <c:symbol val="circle"/>
              <c:size val="17"/>
              <c:spPr>
                <a:solidFill>
                  <a:schemeClr val="accent1"/>
                </a:solidFill>
                <a:ln>
                  <a:noFill/>
                </a:ln>
                <a:effectLst/>
              </c:spPr>
            </c:marker>
            <c:bubble3D val="0"/>
            <c:spPr>
              <a:ln w="31750" cap="rnd">
                <a:solidFill>
                  <a:schemeClr val="accent1"/>
                </a:solidFill>
                <a:round/>
              </a:ln>
              <a:effectLst/>
            </c:spPr>
            <c:extLst>
              <c:ext xmlns:c16="http://schemas.microsoft.com/office/drawing/2014/chart" uri="{C3380CC4-5D6E-409C-BE32-E72D297353CC}">
                <c16:uniqueId val="{00000005-D2A2-4EDC-936A-F2AF778BAC05}"/>
              </c:ext>
            </c:extLst>
          </c:dPt>
          <c:dPt>
            <c:idx val="3"/>
            <c:marker>
              <c:symbol val="circle"/>
              <c:size val="17"/>
              <c:spPr>
                <a:solidFill>
                  <a:schemeClr val="accent1"/>
                </a:solidFill>
                <a:ln>
                  <a:noFill/>
                </a:ln>
                <a:effectLst/>
              </c:spPr>
            </c:marker>
            <c:bubble3D val="0"/>
            <c:spPr>
              <a:ln w="31750" cap="rnd">
                <a:solidFill>
                  <a:schemeClr val="accent1"/>
                </a:solidFill>
                <a:round/>
              </a:ln>
              <a:effectLst/>
            </c:spPr>
            <c:extLst>
              <c:ext xmlns:c16="http://schemas.microsoft.com/office/drawing/2014/chart" uri="{C3380CC4-5D6E-409C-BE32-E72D297353CC}">
                <c16:uniqueId val="{00000006-D2A2-4EDC-936A-F2AF778BAC05}"/>
              </c:ext>
            </c:extLst>
          </c:dPt>
          <c:dPt>
            <c:idx val="4"/>
            <c:marker>
              <c:symbol val="circle"/>
              <c:size val="17"/>
              <c:spPr>
                <a:solidFill>
                  <a:schemeClr val="accent1"/>
                </a:solidFill>
                <a:ln>
                  <a:noFill/>
                </a:ln>
                <a:effectLst/>
              </c:spPr>
            </c:marker>
            <c:bubble3D val="0"/>
            <c:spPr>
              <a:ln w="31750" cap="rnd">
                <a:solidFill>
                  <a:schemeClr val="accent1"/>
                </a:solidFill>
                <a:round/>
              </a:ln>
              <a:effectLst/>
            </c:spPr>
            <c:extLst>
              <c:ext xmlns:c16="http://schemas.microsoft.com/office/drawing/2014/chart" uri="{C3380CC4-5D6E-409C-BE32-E72D297353CC}">
                <c16:uniqueId val="{00000002-D2A2-4EDC-936A-F2AF778BAC05}"/>
              </c:ext>
            </c:extLst>
          </c:dPt>
          <c:dPt>
            <c:idx val="5"/>
            <c:marker>
              <c:symbol val="circle"/>
              <c:size val="17"/>
              <c:spPr>
                <a:solidFill>
                  <a:schemeClr val="accent1"/>
                </a:solidFill>
                <a:ln>
                  <a:noFill/>
                </a:ln>
                <a:effectLst/>
              </c:spPr>
            </c:marker>
            <c:bubble3D val="0"/>
            <c:spPr>
              <a:ln w="31750" cap="rnd">
                <a:solidFill>
                  <a:schemeClr val="accent1"/>
                </a:solidFill>
                <a:round/>
              </a:ln>
              <a:effectLst/>
            </c:spPr>
            <c:extLst>
              <c:ext xmlns:c16="http://schemas.microsoft.com/office/drawing/2014/chart" uri="{C3380CC4-5D6E-409C-BE32-E72D297353CC}">
                <c16:uniqueId val="{00000004-D2A2-4EDC-936A-F2AF778BAC05}"/>
              </c:ext>
            </c:extLst>
          </c:dPt>
          <c:dPt>
            <c:idx val="6"/>
            <c:marker>
              <c:symbol val="circle"/>
              <c:size val="17"/>
              <c:spPr>
                <a:solidFill>
                  <a:schemeClr val="accent1"/>
                </a:solidFill>
                <a:ln>
                  <a:noFill/>
                </a:ln>
                <a:effectLst/>
              </c:spPr>
            </c:marker>
            <c:bubble3D val="0"/>
            <c:spPr>
              <a:ln w="31750" cap="rnd">
                <a:solidFill>
                  <a:schemeClr val="accent1"/>
                </a:solidFill>
                <a:round/>
              </a:ln>
              <a:effectLst/>
            </c:spPr>
            <c:extLst>
              <c:ext xmlns:c16="http://schemas.microsoft.com/office/drawing/2014/chart" uri="{C3380CC4-5D6E-409C-BE32-E72D297353CC}">
                <c16:uniqueId val="{00000003-D2A2-4EDC-936A-F2AF778BAC05}"/>
              </c:ext>
            </c:extLst>
          </c:dPt>
          <c:dPt>
            <c:idx val="7"/>
            <c:marker>
              <c:symbol val="circle"/>
              <c:size val="17"/>
              <c:spPr>
                <a:solidFill>
                  <a:schemeClr val="accent1"/>
                </a:solidFill>
                <a:ln>
                  <a:noFill/>
                </a:ln>
                <a:effectLst/>
              </c:spPr>
            </c:marker>
            <c:bubble3D val="0"/>
            <c:spPr>
              <a:ln w="31750" cap="rnd">
                <a:solidFill>
                  <a:schemeClr val="accent1"/>
                </a:solidFill>
                <a:round/>
              </a:ln>
              <a:effectLst/>
            </c:spPr>
            <c:extLst>
              <c:ext xmlns:c16="http://schemas.microsoft.com/office/drawing/2014/chart" uri="{C3380CC4-5D6E-409C-BE32-E72D297353CC}">
                <c16:uniqueId val="{00000001-D2A2-4EDC-936A-F2AF778BAC05}"/>
              </c:ext>
            </c:extLst>
          </c:dPt>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Feuil1!$A$2:$A$9</c:f>
              <c:numCache>
                <c:formatCode>General</c:formatCode>
                <c:ptCount val="8"/>
                <c:pt idx="0">
                  <c:v>18</c:v>
                </c:pt>
                <c:pt idx="1">
                  <c:v>19</c:v>
                </c:pt>
                <c:pt idx="2">
                  <c:v>20</c:v>
                </c:pt>
                <c:pt idx="3">
                  <c:v>21</c:v>
                </c:pt>
                <c:pt idx="4">
                  <c:v>22</c:v>
                </c:pt>
                <c:pt idx="5">
                  <c:v>23</c:v>
                </c:pt>
                <c:pt idx="6">
                  <c:v>24</c:v>
                </c:pt>
                <c:pt idx="7">
                  <c:v>25</c:v>
                </c:pt>
              </c:numCache>
            </c:numRef>
          </c:cat>
          <c:val>
            <c:numRef>
              <c:f>Feuil1!$B$2:$B$9</c:f>
              <c:numCache>
                <c:formatCode>0%</c:formatCode>
                <c:ptCount val="8"/>
                <c:pt idx="0">
                  <c:v>0.03</c:v>
                </c:pt>
                <c:pt idx="1">
                  <c:v>0.06</c:v>
                </c:pt>
                <c:pt idx="2">
                  <c:v>0.08</c:v>
                </c:pt>
                <c:pt idx="3">
                  <c:v>0.1</c:v>
                </c:pt>
                <c:pt idx="4">
                  <c:v>0.12</c:v>
                </c:pt>
                <c:pt idx="5">
                  <c:v>0.13</c:v>
                </c:pt>
                <c:pt idx="6">
                  <c:v>0.14000000000000001</c:v>
                </c:pt>
                <c:pt idx="7">
                  <c:v>0.16</c:v>
                </c:pt>
              </c:numCache>
            </c:numRef>
          </c:val>
          <c:smooth val="0"/>
          <c:extLst>
            <c:ext xmlns:c16="http://schemas.microsoft.com/office/drawing/2014/chart" uri="{C3380CC4-5D6E-409C-BE32-E72D297353CC}">
              <c16:uniqueId val="{00000000-D2A2-4EDC-936A-F2AF778BAC05}"/>
            </c:ext>
          </c:extLst>
        </c:ser>
        <c:ser>
          <c:idx val="1"/>
          <c:order val="1"/>
          <c:tx>
            <c:strRef>
              <c:f>Feuil1!$C$1</c:f>
              <c:strCache>
                <c:ptCount val="1"/>
                <c:pt idx="0">
                  <c:v>Banca</c:v>
                </c:pt>
              </c:strCache>
            </c:strRef>
          </c:tx>
          <c:spPr>
            <a:ln w="31750" cap="rnd">
              <a:solidFill>
                <a:schemeClr val="accent2"/>
              </a:solidFill>
              <a:round/>
            </a:ln>
            <a:effectLst/>
          </c:spPr>
          <c:marker>
            <c:symbol val="circle"/>
            <c:size val="17"/>
            <c:spPr>
              <a:solidFill>
                <a:schemeClr val="accent2"/>
              </a:solidFill>
              <a:ln>
                <a:noFill/>
              </a:ln>
              <a:effectLst/>
            </c:spPr>
          </c:marker>
          <c:dLbls>
            <c:delete val="1"/>
          </c:dLbls>
          <c:cat>
            <c:numRef>
              <c:f>Feuil1!$A$2:$A$9</c:f>
              <c:numCache>
                <c:formatCode>General</c:formatCode>
                <c:ptCount val="8"/>
                <c:pt idx="0">
                  <c:v>18</c:v>
                </c:pt>
                <c:pt idx="1">
                  <c:v>19</c:v>
                </c:pt>
                <c:pt idx="2">
                  <c:v>20</c:v>
                </c:pt>
                <c:pt idx="3">
                  <c:v>21</c:v>
                </c:pt>
                <c:pt idx="4">
                  <c:v>22</c:v>
                </c:pt>
                <c:pt idx="5">
                  <c:v>23</c:v>
                </c:pt>
                <c:pt idx="6">
                  <c:v>24</c:v>
                </c:pt>
                <c:pt idx="7">
                  <c:v>25</c:v>
                </c:pt>
              </c:numCache>
            </c:numRef>
          </c:cat>
          <c:val>
            <c:numRef>
              <c:f>Feuil1!$C$2:$C$9</c:f>
              <c:numCache>
                <c:formatCode>0%</c:formatCode>
                <c:ptCount val="8"/>
                <c:pt idx="0">
                  <c:v>0.4</c:v>
                </c:pt>
                <c:pt idx="1">
                  <c:v>0.48</c:v>
                </c:pt>
                <c:pt idx="2">
                  <c:v>0.51</c:v>
                </c:pt>
                <c:pt idx="3">
                  <c:v>0.54</c:v>
                </c:pt>
                <c:pt idx="4">
                  <c:v>0.55000000000000004</c:v>
                </c:pt>
                <c:pt idx="5">
                  <c:v>0.54</c:v>
                </c:pt>
                <c:pt idx="6">
                  <c:v>0.53</c:v>
                </c:pt>
                <c:pt idx="7">
                  <c:v>0.51</c:v>
                </c:pt>
              </c:numCache>
            </c:numRef>
          </c:val>
          <c:smooth val="0"/>
          <c:extLst>
            <c:ext xmlns:c16="http://schemas.microsoft.com/office/drawing/2014/chart" uri="{C3380CC4-5D6E-409C-BE32-E72D297353CC}">
              <c16:uniqueId val="{00000000-9B9B-49ED-BC9E-1C8A1686E3F2}"/>
            </c:ext>
          </c:extLst>
        </c:ser>
        <c:ser>
          <c:idx val="2"/>
          <c:order val="2"/>
          <c:tx>
            <c:strRef>
              <c:f>Feuil1!$D$1</c:f>
              <c:strCache>
                <c:ptCount val="1"/>
                <c:pt idx="0">
                  <c:v>Epargne</c:v>
                </c:pt>
              </c:strCache>
            </c:strRef>
          </c:tx>
          <c:spPr>
            <a:ln w="31750" cap="rnd">
              <a:solidFill>
                <a:schemeClr val="accent3"/>
              </a:solidFill>
              <a:round/>
            </a:ln>
            <a:effectLst/>
          </c:spPr>
          <c:marker>
            <c:symbol val="circle"/>
            <c:size val="17"/>
            <c:spPr>
              <a:solidFill>
                <a:schemeClr val="accent3"/>
              </a:solidFill>
              <a:ln>
                <a:noFill/>
              </a:ln>
              <a:effectLst/>
            </c:spPr>
          </c:marker>
          <c:dPt>
            <c:idx val="3"/>
            <c:marker>
              <c:symbol val="circle"/>
              <c:size val="17"/>
              <c:spPr>
                <a:solidFill>
                  <a:schemeClr val="accent3"/>
                </a:solidFill>
                <a:ln>
                  <a:solidFill>
                    <a:srgbClr val="09B2AF"/>
                  </a:solidFill>
                </a:ln>
                <a:effectLst/>
              </c:spPr>
            </c:marker>
            <c:bubble3D val="0"/>
            <c:spPr>
              <a:ln w="31750" cap="rnd">
                <a:solidFill>
                  <a:srgbClr val="09B2AF"/>
                </a:solidFill>
                <a:round/>
              </a:ln>
              <a:effectLst/>
            </c:spPr>
            <c:extLst>
              <c:ext xmlns:c16="http://schemas.microsoft.com/office/drawing/2014/chart" uri="{C3380CC4-5D6E-409C-BE32-E72D297353CC}">
                <c16:uniqueId val="{00000002-9B9B-49ED-BC9E-1C8A1686E3F2}"/>
              </c:ext>
            </c:extLst>
          </c:dPt>
          <c:dPt>
            <c:idx val="4"/>
            <c:marker>
              <c:symbol val="circle"/>
              <c:size val="17"/>
              <c:spPr>
                <a:solidFill>
                  <a:schemeClr val="accent3"/>
                </a:solidFill>
                <a:ln>
                  <a:solidFill>
                    <a:srgbClr val="F49D63"/>
                  </a:solidFill>
                </a:ln>
                <a:effectLst/>
              </c:spPr>
            </c:marker>
            <c:bubble3D val="0"/>
            <c:spPr>
              <a:ln w="31750" cap="rnd">
                <a:solidFill>
                  <a:srgbClr val="F49D63"/>
                </a:solidFill>
                <a:round/>
              </a:ln>
              <a:effectLst/>
            </c:spPr>
            <c:extLst>
              <c:ext xmlns:c16="http://schemas.microsoft.com/office/drawing/2014/chart" uri="{C3380CC4-5D6E-409C-BE32-E72D297353CC}">
                <c16:uniqueId val="{00000003-9B9B-49ED-BC9E-1C8A1686E3F2}"/>
              </c:ext>
            </c:extLst>
          </c:dPt>
          <c:dPt>
            <c:idx val="5"/>
            <c:marker>
              <c:symbol val="circle"/>
              <c:size val="17"/>
              <c:spPr>
                <a:solidFill>
                  <a:schemeClr val="accent3"/>
                </a:solidFill>
                <a:ln>
                  <a:solidFill>
                    <a:srgbClr val="F49D63"/>
                  </a:solidFill>
                </a:ln>
                <a:effectLst/>
              </c:spPr>
            </c:marker>
            <c:bubble3D val="0"/>
            <c:spPr>
              <a:ln w="31750" cap="rnd">
                <a:solidFill>
                  <a:srgbClr val="F49D63"/>
                </a:solidFill>
                <a:round/>
              </a:ln>
              <a:effectLst/>
            </c:spPr>
            <c:extLst>
              <c:ext xmlns:c16="http://schemas.microsoft.com/office/drawing/2014/chart" uri="{C3380CC4-5D6E-409C-BE32-E72D297353CC}">
                <c16:uniqueId val="{00000004-9B9B-49ED-BC9E-1C8A1686E3F2}"/>
              </c:ext>
            </c:extLst>
          </c:dPt>
          <c:dPt>
            <c:idx val="6"/>
            <c:marker>
              <c:symbol val="circle"/>
              <c:size val="17"/>
              <c:spPr>
                <a:solidFill>
                  <a:schemeClr val="accent3"/>
                </a:solidFill>
                <a:ln>
                  <a:solidFill>
                    <a:srgbClr val="F49D63"/>
                  </a:solidFill>
                </a:ln>
                <a:effectLst/>
              </c:spPr>
            </c:marker>
            <c:bubble3D val="0"/>
            <c:spPr>
              <a:ln w="31750" cap="rnd">
                <a:solidFill>
                  <a:srgbClr val="F49D63"/>
                </a:solidFill>
                <a:round/>
              </a:ln>
              <a:effectLst/>
            </c:spPr>
            <c:extLst>
              <c:ext xmlns:c16="http://schemas.microsoft.com/office/drawing/2014/chart" uri="{C3380CC4-5D6E-409C-BE32-E72D297353CC}">
                <c16:uniqueId val="{00000005-9B9B-49ED-BC9E-1C8A1686E3F2}"/>
              </c:ext>
            </c:extLst>
          </c:dPt>
          <c:dPt>
            <c:idx val="7"/>
            <c:marker>
              <c:symbol val="circle"/>
              <c:size val="17"/>
              <c:spPr>
                <a:solidFill>
                  <a:schemeClr val="accent3"/>
                </a:solidFill>
                <a:ln>
                  <a:solidFill>
                    <a:srgbClr val="F49D63"/>
                  </a:solidFill>
                </a:ln>
                <a:effectLst/>
              </c:spPr>
            </c:marker>
            <c:bubble3D val="0"/>
            <c:spPr>
              <a:ln w="31750" cap="rnd">
                <a:solidFill>
                  <a:srgbClr val="F49D63"/>
                </a:solidFill>
                <a:round/>
              </a:ln>
              <a:effectLst/>
            </c:spPr>
            <c:extLst>
              <c:ext xmlns:c16="http://schemas.microsoft.com/office/drawing/2014/chart" uri="{C3380CC4-5D6E-409C-BE32-E72D297353CC}">
                <c16:uniqueId val="{00000006-9B9B-49ED-BC9E-1C8A1686E3F2}"/>
              </c:ext>
            </c:extLst>
          </c:dPt>
          <c:dLbls>
            <c:delete val="1"/>
          </c:dLbls>
          <c:cat>
            <c:numRef>
              <c:f>Feuil1!$A$2:$A$9</c:f>
              <c:numCache>
                <c:formatCode>General</c:formatCode>
                <c:ptCount val="8"/>
                <c:pt idx="0">
                  <c:v>18</c:v>
                </c:pt>
                <c:pt idx="1">
                  <c:v>19</c:v>
                </c:pt>
                <c:pt idx="2">
                  <c:v>20</c:v>
                </c:pt>
                <c:pt idx="3">
                  <c:v>21</c:v>
                </c:pt>
                <c:pt idx="4">
                  <c:v>22</c:v>
                </c:pt>
                <c:pt idx="5">
                  <c:v>23</c:v>
                </c:pt>
                <c:pt idx="6">
                  <c:v>24</c:v>
                </c:pt>
                <c:pt idx="7">
                  <c:v>25</c:v>
                </c:pt>
              </c:numCache>
            </c:numRef>
          </c:cat>
          <c:val>
            <c:numRef>
              <c:f>Feuil1!$D$2:$D$9</c:f>
              <c:numCache>
                <c:formatCode>0%</c:formatCode>
                <c:ptCount val="8"/>
                <c:pt idx="0">
                  <c:v>0.6</c:v>
                </c:pt>
                <c:pt idx="1">
                  <c:v>0.56999999999999995</c:v>
                </c:pt>
                <c:pt idx="2">
                  <c:v>0.56000000000000005</c:v>
                </c:pt>
                <c:pt idx="3">
                  <c:v>0.54</c:v>
                </c:pt>
                <c:pt idx="4">
                  <c:v>0.55000000000000004</c:v>
                </c:pt>
                <c:pt idx="5">
                  <c:v>0.54</c:v>
                </c:pt>
                <c:pt idx="6">
                  <c:v>0.53</c:v>
                </c:pt>
                <c:pt idx="7">
                  <c:v>0.51</c:v>
                </c:pt>
              </c:numCache>
            </c:numRef>
          </c:val>
          <c:smooth val="0"/>
          <c:extLst>
            <c:ext xmlns:c16="http://schemas.microsoft.com/office/drawing/2014/chart" uri="{C3380CC4-5D6E-409C-BE32-E72D297353CC}">
              <c16:uniqueId val="{00000001-9B9B-49ED-BC9E-1C8A1686E3F2}"/>
            </c:ext>
          </c:extLst>
        </c:ser>
        <c:dLbls>
          <c:dLblPos val="ctr"/>
          <c:showLegendKey val="0"/>
          <c:showVal val="1"/>
          <c:showCatName val="0"/>
          <c:showSerName val="0"/>
          <c:showPercent val="0"/>
          <c:showBubbleSize val="0"/>
        </c:dLbls>
        <c:marker val="1"/>
        <c:smooth val="0"/>
        <c:axId val="764115872"/>
        <c:axId val="764116200"/>
      </c:lineChart>
      <c:catAx>
        <c:axId val="76411587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fr-FR"/>
          </a:p>
        </c:txPr>
        <c:crossAx val="764116200"/>
        <c:crosses val="autoZero"/>
        <c:auto val="1"/>
        <c:lblAlgn val="ctr"/>
        <c:lblOffset val="100"/>
        <c:noMultiLvlLbl val="0"/>
      </c:catAx>
      <c:valAx>
        <c:axId val="764116200"/>
        <c:scaling>
          <c:orientation val="minMax"/>
          <c:max val="1"/>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76411587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styleClr val="auto"/>
    </cs:fillRef>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Sous titre</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smtClean="0"/>
              <a:t>Date</a:t>
            </a:r>
            <a:endParaRPr lang="fr-FR" dirty="0"/>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smtClean="0"/>
              <a:t>TITRE DE MA PRESENTATION</a:t>
            </a:r>
            <a:endParaRPr lang="fr-FR" dirty="0"/>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smtClean="0"/>
              <a:t>Direction</a:t>
            </a:r>
            <a:endParaRPr lang="fr-FR" dirty="0"/>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smtClean="0"/>
              <a:t>Première partie</a:t>
            </a:r>
          </a:p>
          <a:p>
            <a:pPr lvl="0"/>
            <a:r>
              <a:rPr lang="fr-FR" dirty="0" smtClean="0"/>
              <a:t>Deuxième partie</a:t>
            </a:r>
          </a:p>
          <a:p>
            <a:pPr lvl="0"/>
            <a:r>
              <a:rPr lang="fr-FR" dirty="0" smtClean="0"/>
              <a:t>Troisième partie</a:t>
            </a:r>
          </a:p>
          <a:p>
            <a:pPr lvl="0"/>
            <a:r>
              <a:rPr lang="fr-FR" dirty="0" smtClean="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smtClean="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Première idée</a:t>
            </a:r>
          </a:p>
          <a:p>
            <a:pPr lvl="0"/>
            <a:r>
              <a:rPr lang="fr-FR" dirty="0" smtClean="0"/>
              <a:t>Deuxième idée </a:t>
            </a:r>
          </a:p>
          <a:p>
            <a:pPr lvl="0"/>
            <a:r>
              <a:rPr lang="fr-FR" dirty="0" smtClean="0"/>
              <a:t>Troisième idée </a:t>
            </a:r>
          </a:p>
          <a:p>
            <a:pPr lvl="0"/>
            <a:r>
              <a:rPr lang="fr-FR" dirty="0" smtClean="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smtClean="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smtClean="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smtClean="0"/>
              <a:t>Titre de la slide</a:t>
            </a:r>
            <a:endParaRPr lang="fr-FR" dirty="0"/>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smtClean="0"/>
              <a:t>N</a:t>
            </a:r>
            <a:endParaRPr lang="fr-FR" dirty="0"/>
          </a:p>
        </p:txBody>
      </p:sp>
    </p:spTree>
    <p:extLst>
      <p:ext uri="{BB962C8B-B14F-4D97-AF65-F5344CB8AC3E}">
        <p14:creationId xmlns:p14="http://schemas.microsoft.com/office/powerpoint/2010/main" val="175691326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smtClean="0"/>
              <a:t>Insérez ici une image</a:t>
            </a:r>
          </a:p>
          <a:p>
            <a:endParaRPr lang="fr-FR" dirty="0" smtClean="0"/>
          </a:p>
          <a:p>
            <a:endParaRPr lang="fr-FR" dirty="0" smtClean="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smtClean="0"/>
              <a:t>Modifier le texte</a:t>
            </a:r>
          </a:p>
          <a:p>
            <a:pPr lvl="1"/>
            <a:r>
              <a:rPr lang="fr-FR" dirty="0" smtClean="0"/>
              <a:t>Deuxième niveau </a:t>
            </a:r>
          </a:p>
          <a:p>
            <a:pPr lvl="2"/>
            <a:r>
              <a:rPr lang="fr-FR" dirty="0" smtClean="0"/>
              <a:t>Troisième niveau </a:t>
            </a:r>
          </a:p>
          <a:p>
            <a:pPr lvl="3"/>
            <a:r>
              <a:rPr lang="fr-FR" dirty="0" smtClean="0"/>
              <a:t>Quatrième niveau </a:t>
            </a:r>
          </a:p>
          <a:p>
            <a:pPr lvl="4"/>
            <a:r>
              <a:rPr lang="fr-FR" dirty="0" smtClean="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smtClean="0"/>
              <a:t>Titre de la slide</a:t>
            </a:r>
            <a:endParaRPr lang="fr-FR" dirty="0"/>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smtClean="0"/>
              <a:t>N</a:t>
            </a:r>
            <a:endParaRPr lang="fr-FR" dirty="0"/>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88773533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smtClean="0"/>
              <a:t>Titre de la slide</a:t>
            </a:r>
            <a:endParaRPr lang="fr-FR" dirty="0"/>
          </a:p>
        </p:txBody>
      </p:sp>
    </p:spTree>
    <p:extLst>
      <p:ext uri="{BB962C8B-B14F-4D97-AF65-F5344CB8AC3E}">
        <p14:creationId xmlns:p14="http://schemas.microsoft.com/office/powerpoint/2010/main" val="4083465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Lst>
  <p:timing>
    <p:tnLst>
      <p:par>
        <p:cTn id="1" dur="indefinite" restart="never" nodeType="tmRoot"/>
      </p:par>
    </p:tnLst>
  </p:timing>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7.wdp"/><Relationship Id="rId3" Type="http://schemas.microsoft.com/office/2007/relationships/hdphoto" Target="../media/hdphoto2.wdp"/><Relationship Id="rId7" Type="http://schemas.microsoft.com/office/2007/relationships/hdphoto" Target="../media/hdphoto4.wdp"/><Relationship Id="rId12" Type="http://schemas.openxmlformats.org/officeDocument/2006/relationships/image" Target="../media/image11.png"/><Relationship Id="rId2" Type="http://schemas.openxmlformats.org/officeDocument/2006/relationships/image" Target="../media/image6.png"/><Relationship Id="rId16"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image" Target="../media/image8.png"/><Relationship Id="rId11" Type="http://schemas.microsoft.com/office/2007/relationships/hdphoto" Target="../media/hdphoto6.wdp"/><Relationship Id="rId5" Type="http://schemas.microsoft.com/office/2007/relationships/hdphoto" Target="../media/hdphoto3.wdp"/><Relationship Id="rId15" Type="http://schemas.microsoft.com/office/2007/relationships/hdphoto" Target="../media/hdphoto8.wdp"/><Relationship Id="rId10" Type="http://schemas.openxmlformats.org/officeDocument/2006/relationships/image" Target="../media/image10.png"/><Relationship Id="rId4" Type="http://schemas.openxmlformats.org/officeDocument/2006/relationships/image" Target="../media/image7.png"/><Relationship Id="rId9" Type="http://schemas.microsoft.com/office/2007/relationships/hdphoto" Target="../media/hdphoto5.wdp"/><Relationship Id="rId1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microsoft.com/office/2007/relationships/hdphoto" Target="../media/hdphoto9.wdp"/><Relationship Id="rId7" Type="http://schemas.microsoft.com/office/2007/relationships/hdphoto" Target="../media/hdphoto10.wdp"/><Relationship Id="rId12"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9.png"/><Relationship Id="rId11" Type="http://schemas.openxmlformats.org/officeDocument/2006/relationships/image" Target="../media/image23.png"/><Relationship Id="rId5" Type="http://schemas.openxmlformats.org/officeDocument/2006/relationships/image" Target="../media/image18.png"/><Relationship Id="rId10" Type="http://schemas.openxmlformats.org/officeDocument/2006/relationships/image" Target="../media/image22.png"/><Relationship Id="rId4" Type="http://schemas.openxmlformats.org/officeDocument/2006/relationships/image" Target="../media/image17.jpe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assurancesnonvie-videos.natixis.com/caisse-d-039-epargne-1/video-oav-jeunes-2021" TargetMode="External"/><Relationship Id="rId1" Type="http://schemas.openxmlformats.org/officeDocument/2006/relationships/slideLayout" Target="../slideLayouts/slideLayout4.xml"/><Relationship Id="rId5" Type="http://schemas.microsoft.com/office/2007/relationships/hdphoto" Target="../media/hdphoto11.wdp"/><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slide" Target="slide11.xml"/><Relationship Id="rId7" Type="http://schemas.openxmlformats.org/officeDocument/2006/relationships/image" Target="../media/image30.jpeg"/><Relationship Id="rId2" Type="http://schemas.openxmlformats.org/officeDocument/2006/relationships/image" Target="../media/image28.jpeg"/><Relationship Id="rId1" Type="http://schemas.openxmlformats.org/officeDocument/2006/relationships/slideLayout" Target="../slideLayouts/slideLayout4.xml"/><Relationship Id="rId6" Type="http://schemas.microsoft.com/office/2007/relationships/hdphoto" Target="../media/hdphoto12.wdp"/><Relationship Id="rId5" Type="http://schemas.openxmlformats.org/officeDocument/2006/relationships/image" Target="../media/image29.png"/><Relationship Id="rId4" Type="http://schemas.openxmlformats.org/officeDocument/2006/relationships/slide" Target="slide12.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jpeg"/><Relationship Id="rId1" Type="http://schemas.openxmlformats.org/officeDocument/2006/relationships/slideLayout" Target="../slideLayouts/slideLayout4.xml"/><Relationship Id="rId4" Type="http://schemas.microsoft.com/office/2007/relationships/hdphoto" Target="../media/hdphoto13.wdp"/></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jpeg"/><Relationship Id="rId1" Type="http://schemas.openxmlformats.org/officeDocument/2006/relationships/slideLayout" Target="../slideLayouts/slideLayout4.xml"/><Relationship Id="rId4" Type="http://schemas.microsoft.com/office/2007/relationships/hdphoto" Target="../media/hdphoto13.wdp"/></Relationships>
</file>

<file path=ppt/slides/_rels/slide1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9.png"/><Relationship Id="rId1" Type="http://schemas.openxmlformats.org/officeDocument/2006/relationships/slideLayout" Target="../slideLayouts/slideLayout4.xml"/><Relationship Id="rId5" Type="http://schemas.openxmlformats.org/officeDocument/2006/relationships/image" Target="../media/image17.jpe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9.png"/><Relationship Id="rId1" Type="http://schemas.openxmlformats.org/officeDocument/2006/relationships/slideLayout" Target="../slideLayouts/slideLayout4.xml"/><Relationship Id="rId5" Type="http://schemas.openxmlformats.org/officeDocument/2006/relationships/image" Target="../media/image30.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hdphoto" Target="../media/hdphoto12.wdp"/><Relationship Id="rId7" Type="http://schemas.openxmlformats.org/officeDocument/2006/relationships/image" Target="../media/image36.png"/><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35.png"/><Relationship Id="rId11" Type="http://schemas.openxmlformats.org/officeDocument/2006/relationships/image" Target="../media/image30.jpe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jpeg"/><Relationship Id="rId9"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30.jpeg"/><Relationship Id="rId5" Type="http://schemas.openxmlformats.org/officeDocument/2006/relationships/image" Target="../media/image39.png"/><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41.jpeg"/><Relationship Id="rId7" Type="http://schemas.openxmlformats.org/officeDocument/2006/relationships/image" Target="../media/image43.jpeg"/><Relationship Id="rId2" Type="http://schemas.openxmlformats.org/officeDocument/2006/relationships/hyperlink" Target="https://assurancesnonvie-videos.natixis.com/caisse-d-039-epargne-1/campagne-cyberharcelement-ce-2021" TargetMode="External"/><Relationship Id="rId1" Type="http://schemas.openxmlformats.org/officeDocument/2006/relationships/slideLayout" Target="../slideLayouts/slideLayout4.xml"/><Relationship Id="rId6" Type="http://schemas.openxmlformats.org/officeDocument/2006/relationships/hyperlink" Target="file:///C:\Users\A6700865\Downloads\book-des-campagnes-gerc-mai-septembre-2021.pdf" TargetMode="External"/><Relationship Id="rId5" Type="http://schemas.microsoft.com/office/2007/relationships/hdphoto" Target="../media/hdphoto14.wdp"/><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8" Type="http://schemas.openxmlformats.org/officeDocument/2006/relationships/hyperlink" Target="https://www.caisse-epargne.fr/grand-est-europe/assurer/questionnaire-es-tu-bien-accompagne/" TargetMode="External"/><Relationship Id="rId3" Type="http://schemas.openxmlformats.org/officeDocument/2006/relationships/image" Target="../media/image47.png"/><Relationship Id="rId7" Type="http://schemas.openxmlformats.org/officeDocument/2006/relationships/image" Target="../media/image49.png"/><Relationship Id="rId2" Type="http://schemas.openxmlformats.org/officeDocument/2006/relationships/hyperlink" Target="http://commerciaux.celca.caisse-epargne.fr/download/1939/questionnaires-relationnels/22814/questionnaire-relationnel-iard.pptx" TargetMode="External"/><Relationship Id="rId1" Type="http://schemas.openxmlformats.org/officeDocument/2006/relationships/slideLayout" Target="../slideLayouts/slideLayout4.xml"/><Relationship Id="rId6" Type="http://schemas.openxmlformats.org/officeDocument/2006/relationships/hyperlink" Target="http://commerciaux.celca.caisse-epargne.fr/download/1939/questionnaires-relationnels/22813/questionnaire-relationnel-jeunes-2.pptx" TargetMode="External"/><Relationship Id="rId11" Type="http://schemas.microsoft.com/office/2007/relationships/hdphoto" Target="../media/hdphoto11.wdp"/><Relationship Id="rId5" Type="http://schemas.openxmlformats.org/officeDocument/2006/relationships/image" Target="../media/image48.png"/><Relationship Id="rId10" Type="http://schemas.openxmlformats.org/officeDocument/2006/relationships/image" Target="../media/image27.png"/><Relationship Id="rId4" Type="http://schemas.openxmlformats.org/officeDocument/2006/relationships/hyperlink" Target="https://www.caisse-epargne.fr/grand-est-europe/assurer/dois-je-le-quitter/" TargetMode="External"/><Relationship Id="rId9"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file:///C:\Users\A6702071\Downloads\book-assureur-2019.pdf" TargetMode="External"/><Relationship Id="rId7" Type="http://schemas.openxmlformats.org/officeDocument/2006/relationships/hyperlink" Target="https://assurancesnonvie-videos.natixis.com/caisse-d-039-epargne-1/video-oav-jeunes-2021" TargetMode="External"/><Relationship Id="rId12" Type="http://schemas.openxmlformats.org/officeDocument/2006/relationships/image" Target="../media/image55.pn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53.png"/><Relationship Id="rId11" Type="http://schemas.openxmlformats.org/officeDocument/2006/relationships/hyperlink" Target="https://bookassurance-nonvie.com/" TargetMode="External"/><Relationship Id="rId5" Type="http://schemas.openxmlformats.org/officeDocument/2006/relationships/hyperlink" Target="file:///C:\Users\A6702071\Downloads\book-jeunes-iard-2.pdf" TargetMode="External"/><Relationship Id="rId10" Type="http://schemas.openxmlformats.org/officeDocument/2006/relationships/image" Target="../media/image54.png"/><Relationship Id="rId4" Type="http://schemas.openxmlformats.org/officeDocument/2006/relationships/image" Target="../media/image52.png"/><Relationship Id="rId9" Type="http://schemas.openxmlformats.org/officeDocument/2006/relationships/hyperlink" Target="https://dda.assurances.natixis.com/banque/44"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smtClean="0"/>
              <a:t>Heure du Jeudi </a:t>
            </a:r>
            <a:endParaRPr lang="fr-FR" dirty="0"/>
          </a:p>
        </p:txBody>
      </p:sp>
      <p:sp>
        <p:nvSpPr>
          <p:cNvPr id="3" name="Espace réservé du texte 2"/>
          <p:cNvSpPr>
            <a:spLocks noGrp="1"/>
          </p:cNvSpPr>
          <p:nvPr>
            <p:ph type="body" sz="quarter" idx="10"/>
          </p:nvPr>
        </p:nvSpPr>
        <p:spPr/>
        <p:txBody>
          <a:bodyPr>
            <a:normAutofit fontScale="92500" lnSpcReduction="10000"/>
          </a:bodyPr>
          <a:lstStyle/>
          <a:p>
            <a:r>
              <a:rPr lang="fr-FR" dirty="0" smtClean="0"/>
              <a:t>8 Juillet 2021</a:t>
            </a:r>
            <a:endParaRPr lang="fr-FR" dirty="0"/>
          </a:p>
        </p:txBody>
      </p:sp>
      <p:sp>
        <p:nvSpPr>
          <p:cNvPr id="4" name="Titre 3"/>
          <p:cNvSpPr>
            <a:spLocks noGrp="1"/>
          </p:cNvSpPr>
          <p:nvPr>
            <p:ph type="ctrTitle"/>
          </p:nvPr>
        </p:nvSpPr>
        <p:spPr/>
        <p:txBody>
          <a:bodyPr>
            <a:normAutofit fontScale="90000"/>
          </a:bodyPr>
          <a:lstStyle/>
          <a:p>
            <a:r>
              <a:rPr lang="fr-FR" dirty="0" smtClean="0"/>
              <a:t>Savoir vendre l’IARD et la Prévoyance aux Jeunes</a:t>
            </a:r>
            <a:endParaRPr lang="fr-FR" dirty="0"/>
          </a:p>
        </p:txBody>
      </p:sp>
      <p:sp>
        <p:nvSpPr>
          <p:cNvPr id="5" name="Espace réservé du texte 4"/>
          <p:cNvSpPr>
            <a:spLocks noGrp="1"/>
          </p:cNvSpPr>
          <p:nvPr>
            <p:ph type="body" sz="quarter" idx="11"/>
          </p:nvPr>
        </p:nvSpPr>
        <p:spPr/>
        <p:txBody>
          <a:bodyPr/>
          <a:lstStyle/>
          <a:p>
            <a:r>
              <a:rPr lang="fr-FR" dirty="0" smtClean="0"/>
              <a:t>Direction Marketing</a:t>
            </a:r>
            <a:endParaRPr lang="fr-FR" dirty="0"/>
          </a:p>
        </p:txBody>
      </p:sp>
      <p:grpSp>
        <p:nvGrpSpPr>
          <p:cNvPr id="6" name="Groupe 5"/>
          <p:cNvGrpSpPr/>
          <p:nvPr/>
        </p:nvGrpSpPr>
        <p:grpSpPr>
          <a:xfrm>
            <a:off x="7962481" y="2542468"/>
            <a:ext cx="3496498" cy="4342871"/>
            <a:chOff x="5362931" y="2630643"/>
            <a:chExt cx="3496498" cy="4342871"/>
          </a:xfrm>
        </p:grpSpPr>
        <p:pic>
          <p:nvPicPr>
            <p:cNvPr id="7" name="Image 6"/>
            <p:cNvPicPr>
              <a:picLocks noChangeAspect="1"/>
            </p:cNvPicPr>
            <p:nvPr/>
          </p:nvPicPr>
          <p:blipFill>
            <a:blip r:embed="rId2">
              <a:clrChange>
                <a:clrFrom>
                  <a:srgbClr val="FFFFFF"/>
                </a:clrFrom>
                <a:clrTo>
                  <a:srgbClr val="FFFFFF">
                    <a:alpha val="0"/>
                  </a:srgbClr>
                </a:clrTo>
              </a:clrChange>
            </a:blip>
            <a:stretch>
              <a:fillRect/>
            </a:stretch>
          </p:blipFill>
          <p:spPr>
            <a:xfrm>
              <a:off x="5439411" y="3445270"/>
              <a:ext cx="2153375" cy="2121074"/>
            </a:xfrm>
            <a:prstGeom prst="rect">
              <a:avLst/>
            </a:prstGeom>
          </p:spPr>
        </p:pic>
        <p:pic>
          <p:nvPicPr>
            <p:cNvPr id="8" name="Picture 4" descr="Icône de gens de dessin animé drôle de mauvais temps venteux pluvieux. Vecteur Premium"/>
            <p:cNvPicPr>
              <a:picLocks noChangeAspect="1" noChangeArrowheads="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2077" b="52716" l="9921" r="89881">
                          <a14:foregroundMark x1="42460" y1="47604" x2="42460" y2="47604"/>
                          <a14:foregroundMark x1="48611" y1="25080" x2="48611" y2="25080"/>
                          <a14:foregroundMark x1="49603" y1="17252" x2="49603" y2="17252"/>
                          <a14:backgroundMark x1="65278" y1="20288" x2="51984" y2="30671"/>
                          <a14:backgroundMark x1="54762" y1="18690" x2="65278" y2="21565"/>
                          <a14:backgroundMark x1="57540" y1="27157" x2="57937" y2="51597"/>
                          <a14:backgroundMark x1="46429" y1="43291" x2="53175" y2="47923"/>
                        </a14:backgroundRemoval>
                      </a14:imgEffect>
                    </a14:imgLayer>
                  </a14:imgProps>
                </a:ext>
                <a:ext uri="{28A0092B-C50C-407E-A947-70E740481C1C}">
                  <a14:useLocalDpi xmlns:a14="http://schemas.microsoft.com/office/drawing/2010/main" val="0"/>
                </a:ext>
              </a:extLst>
            </a:blip>
            <a:srcRect/>
            <a:stretch>
              <a:fillRect/>
            </a:stretch>
          </p:blipFill>
          <p:spPr bwMode="auto">
            <a:xfrm rot="2103368">
              <a:off x="5362931" y="2630643"/>
              <a:ext cx="3496498" cy="434287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07399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Contexte</a:t>
            </a:r>
          </a:p>
          <a:p>
            <a:r>
              <a:rPr lang="fr-FR" dirty="0" smtClean="0"/>
              <a:t>Nos offres et les astuces pour en parler</a:t>
            </a:r>
          </a:p>
          <a:p>
            <a:r>
              <a:rPr lang="fr-FR" dirty="0" smtClean="0"/>
              <a:t>Les cibles &amp; les actions marketing </a:t>
            </a:r>
          </a:p>
          <a:p>
            <a:r>
              <a:rPr lang="fr-FR" dirty="0" smtClean="0"/>
              <a:t>Les outils à votre disposition</a:t>
            </a:r>
            <a:endParaRPr lang="fr-FR" dirty="0"/>
          </a:p>
        </p:txBody>
      </p:sp>
      <p:grpSp>
        <p:nvGrpSpPr>
          <p:cNvPr id="4" name="Groupe 3"/>
          <p:cNvGrpSpPr/>
          <p:nvPr/>
        </p:nvGrpSpPr>
        <p:grpSpPr>
          <a:xfrm>
            <a:off x="7962481" y="2542468"/>
            <a:ext cx="3496498" cy="4342871"/>
            <a:chOff x="5362931" y="2630643"/>
            <a:chExt cx="3496498" cy="4342871"/>
          </a:xfrm>
        </p:grpSpPr>
        <p:pic>
          <p:nvPicPr>
            <p:cNvPr id="5" name="Image 4"/>
            <p:cNvPicPr>
              <a:picLocks noChangeAspect="1"/>
            </p:cNvPicPr>
            <p:nvPr/>
          </p:nvPicPr>
          <p:blipFill>
            <a:blip r:embed="rId2">
              <a:clrChange>
                <a:clrFrom>
                  <a:srgbClr val="FFFFFF"/>
                </a:clrFrom>
                <a:clrTo>
                  <a:srgbClr val="FFFFFF">
                    <a:alpha val="0"/>
                  </a:srgbClr>
                </a:clrTo>
              </a:clrChange>
            </a:blip>
            <a:stretch>
              <a:fillRect/>
            </a:stretch>
          </p:blipFill>
          <p:spPr>
            <a:xfrm>
              <a:off x="5439411" y="3445270"/>
              <a:ext cx="2153375" cy="2121074"/>
            </a:xfrm>
            <a:prstGeom prst="rect">
              <a:avLst/>
            </a:prstGeom>
          </p:spPr>
        </p:pic>
        <p:pic>
          <p:nvPicPr>
            <p:cNvPr id="6" name="Picture 4" descr="Icône de gens de dessin animé drôle de mauvais temps venteux pluvieux. Vecteur Premium"/>
            <p:cNvPicPr>
              <a:picLocks noChangeAspect="1" noChangeArrowheads="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2077" b="52716" l="9921" r="89881">
                          <a14:foregroundMark x1="42460" y1="47604" x2="42460" y2="47604"/>
                          <a14:foregroundMark x1="48611" y1="25080" x2="48611" y2="25080"/>
                          <a14:foregroundMark x1="49603" y1="17252" x2="49603" y2="17252"/>
                          <a14:backgroundMark x1="65278" y1="20288" x2="51984" y2="30671"/>
                          <a14:backgroundMark x1="54762" y1="18690" x2="65278" y2="21565"/>
                          <a14:backgroundMark x1="57540" y1="27157" x2="57937" y2="51597"/>
                          <a14:backgroundMark x1="46429" y1="43291" x2="53175" y2="47923"/>
                        </a14:backgroundRemoval>
                      </a14:imgEffect>
                    </a14:imgLayer>
                  </a14:imgProps>
                </a:ext>
                <a:ext uri="{28A0092B-C50C-407E-A947-70E740481C1C}">
                  <a14:useLocalDpi xmlns:a14="http://schemas.microsoft.com/office/drawing/2010/main" val="0"/>
                </a:ext>
              </a:extLst>
            </a:blip>
            <a:srcRect/>
            <a:stretch>
              <a:fillRect/>
            </a:stretch>
          </p:blipFill>
          <p:spPr bwMode="auto">
            <a:xfrm rot="2103368">
              <a:off x="5362931" y="2630643"/>
              <a:ext cx="3496498" cy="434287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04902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b="1" dirty="0" smtClean="0">
                <a:solidFill>
                  <a:schemeClr val="accent4">
                    <a:lumMod val="75000"/>
                  </a:schemeClr>
                </a:solidFill>
              </a:rPr>
              <a:t>Contexte</a:t>
            </a:r>
          </a:p>
          <a:p>
            <a:r>
              <a:rPr lang="fr-FR" dirty="0" smtClean="0"/>
              <a:t>Nos offres et les astuces pour en parler</a:t>
            </a:r>
          </a:p>
          <a:p>
            <a:r>
              <a:rPr lang="fr-FR" dirty="0" smtClean="0"/>
              <a:t>Les cibles &amp; les actions marketing </a:t>
            </a:r>
          </a:p>
          <a:p>
            <a:r>
              <a:rPr lang="fr-FR" dirty="0" smtClean="0"/>
              <a:t>Les outils à votre disposition</a:t>
            </a:r>
            <a:endParaRPr lang="fr-FR" dirty="0"/>
          </a:p>
        </p:txBody>
      </p:sp>
      <p:grpSp>
        <p:nvGrpSpPr>
          <p:cNvPr id="4" name="Groupe 3"/>
          <p:cNvGrpSpPr/>
          <p:nvPr/>
        </p:nvGrpSpPr>
        <p:grpSpPr>
          <a:xfrm>
            <a:off x="7962481" y="2542468"/>
            <a:ext cx="3496498" cy="4342871"/>
            <a:chOff x="5362931" y="2630643"/>
            <a:chExt cx="3496498" cy="4342871"/>
          </a:xfrm>
        </p:grpSpPr>
        <p:pic>
          <p:nvPicPr>
            <p:cNvPr id="5" name="Image 4"/>
            <p:cNvPicPr>
              <a:picLocks noChangeAspect="1"/>
            </p:cNvPicPr>
            <p:nvPr/>
          </p:nvPicPr>
          <p:blipFill>
            <a:blip r:embed="rId2">
              <a:clrChange>
                <a:clrFrom>
                  <a:srgbClr val="FFFFFF"/>
                </a:clrFrom>
                <a:clrTo>
                  <a:srgbClr val="FFFFFF">
                    <a:alpha val="0"/>
                  </a:srgbClr>
                </a:clrTo>
              </a:clrChange>
            </a:blip>
            <a:stretch>
              <a:fillRect/>
            </a:stretch>
          </p:blipFill>
          <p:spPr>
            <a:xfrm>
              <a:off x="5439411" y="3445270"/>
              <a:ext cx="2153375" cy="2121074"/>
            </a:xfrm>
            <a:prstGeom prst="rect">
              <a:avLst/>
            </a:prstGeom>
          </p:spPr>
        </p:pic>
        <p:pic>
          <p:nvPicPr>
            <p:cNvPr id="6" name="Picture 4" descr="Icône de gens de dessin animé drôle de mauvais temps venteux pluvieux. Vecteur Premium"/>
            <p:cNvPicPr>
              <a:picLocks noChangeAspect="1" noChangeArrowheads="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2077" b="52716" l="9921" r="89881">
                          <a14:foregroundMark x1="42460" y1="47604" x2="42460" y2="47604"/>
                          <a14:foregroundMark x1="48611" y1="25080" x2="48611" y2="25080"/>
                          <a14:foregroundMark x1="49603" y1="17252" x2="49603" y2="17252"/>
                          <a14:backgroundMark x1="65278" y1="20288" x2="51984" y2="30671"/>
                          <a14:backgroundMark x1="54762" y1="18690" x2="65278" y2="21565"/>
                          <a14:backgroundMark x1="57540" y1="27157" x2="57937" y2="51597"/>
                          <a14:backgroundMark x1="46429" y1="43291" x2="53175" y2="47923"/>
                        </a14:backgroundRemoval>
                      </a14:imgEffect>
                    </a14:imgLayer>
                  </a14:imgProps>
                </a:ext>
                <a:ext uri="{28A0092B-C50C-407E-A947-70E740481C1C}">
                  <a14:useLocalDpi xmlns:a14="http://schemas.microsoft.com/office/drawing/2010/main" val="0"/>
                </a:ext>
              </a:extLst>
            </a:blip>
            <a:srcRect/>
            <a:stretch>
              <a:fillRect/>
            </a:stretch>
          </p:blipFill>
          <p:spPr bwMode="auto">
            <a:xfrm rot="2103368">
              <a:off x="5362931" y="2630643"/>
              <a:ext cx="3496498" cy="434287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452118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Rectangle 88"/>
          <p:cNvSpPr/>
          <p:nvPr/>
        </p:nvSpPr>
        <p:spPr>
          <a:xfrm>
            <a:off x="8487915" y="3199010"/>
            <a:ext cx="3166884" cy="21768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Picture 2" descr="Illustration du dilemme éthique Vecteur gratuit"/>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4313" b="99521" l="9744" r="89776">
                        <a14:foregroundMark x1="45687" y1="13578" x2="45687" y2="13578"/>
                        <a14:foregroundMark x1="47125" y1="20767" x2="46486" y2="19329"/>
                        <a14:foregroundMark x1="39617" y1="11502" x2="42492" y2="8147"/>
                        <a14:foregroundMark x1="42652" y1="8147" x2="45687" y2="9744"/>
                        <a14:foregroundMark x1="45687" y1="10224" x2="45208" y2="14537"/>
                        <a14:foregroundMark x1="45208" y1="14696" x2="44728" y2="16613"/>
                        <a14:foregroundMark x1="45208" y1="19649" x2="46805" y2="20927"/>
                        <a14:foregroundMark x1="55272" y1="10703" x2="59425" y2="8946"/>
                        <a14:foregroundMark x1="59425" y1="9105" x2="61502" y2="11661"/>
                        <a14:foregroundMark x1="61502" y1="11981" x2="56390" y2="17252"/>
                        <a14:foregroundMark x1="54792" y1="19968" x2="56709" y2="21406"/>
                      </a14:backgroundRemoval>
                    </a14:imgEffect>
                  </a14:imgLayer>
                </a14:imgProps>
              </a:ext>
              <a:ext uri="{28A0092B-C50C-407E-A947-70E740481C1C}">
                <a14:useLocalDpi xmlns:a14="http://schemas.microsoft.com/office/drawing/2010/main" val="0"/>
              </a:ext>
            </a:extLst>
          </a:blip>
          <a:srcRect l="25014" t="21380" r="20566"/>
          <a:stretch/>
        </p:blipFill>
        <p:spPr bwMode="auto">
          <a:xfrm flipH="1">
            <a:off x="10121979" y="1834468"/>
            <a:ext cx="1402571" cy="2050472"/>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contenu 8"/>
          <p:cNvSpPr>
            <a:spLocks noGrp="1"/>
          </p:cNvSpPr>
          <p:nvPr>
            <p:ph idx="17"/>
          </p:nvPr>
        </p:nvSpPr>
        <p:spPr>
          <a:xfrm>
            <a:off x="695326" y="1624111"/>
            <a:ext cx="6389594" cy="4624557"/>
          </a:xfrm>
        </p:spPr>
        <p:txBody>
          <a:bodyPr/>
          <a:lstStyle/>
          <a:p>
            <a:pPr algn="just"/>
            <a:r>
              <a:rPr lang="fr-FR" dirty="0" smtClean="0"/>
              <a:t>Déménagement, poursuite des études, voyage à l’étranger, entrée dans la vie active… De nouvelles étapes attendent nos jeunes clients et leurs attentes évoluent fortement en cette période. </a:t>
            </a:r>
          </a:p>
          <a:p>
            <a:pPr algn="just"/>
            <a:endParaRPr lang="fr-FR" dirty="0"/>
          </a:p>
          <a:p>
            <a:pPr algn="just"/>
            <a:endParaRPr lang="fr-FR" dirty="0" smtClean="0"/>
          </a:p>
          <a:p>
            <a:pPr algn="just"/>
            <a:endParaRPr lang="fr-FR" dirty="0"/>
          </a:p>
          <a:p>
            <a:pPr algn="just"/>
            <a:endParaRPr lang="fr-FR" dirty="0" smtClean="0"/>
          </a:p>
          <a:p>
            <a:pPr algn="just"/>
            <a:endParaRPr lang="fr-FR" dirty="0"/>
          </a:p>
          <a:p>
            <a:pPr algn="just"/>
            <a:endParaRPr lang="fr-FR" dirty="0" smtClean="0"/>
          </a:p>
          <a:p>
            <a:pPr algn="just"/>
            <a:endParaRPr lang="fr-FR" dirty="0"/>
          </a:p>
          <a:p>
            <a:pPr algn="just"/>
            <a:endParaRPr lang="fr-FR" dirty="0" smtClean="0"/>
          </a:p>
          <a:p>
            <a:pPr algn="just"/>
            <a:endParaRPr lang="fr-FR" dirty="0" smtClean="0"/>
          </a:p>
          <a:p>
            <a:pPr marL="0" indent="0" algn="just">
              <a:buNone/>
            </a:pPr>
            <a:endParaRPr lang="fr-FR" dirty="0" smtClean="0"/>
          </a:p>
        </p:txBody>
      </p:sp>
      <p:sp>
        <p:nvSpPr>
          <p:cNvPr id="90" name="Rectangle 89"/>
          <p:cNvSpPr/>
          <p:nvPr/>
        </p:nvSpPr>
        <p:spPr>
          <a:xfrm>
            <a:off x="704194" y="3198926"/>
            <a:ext cx="3726569" cy="21768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p:nvSpPr>
        <p:spPr>
          <a:xfrm>
            <a:off x="4562305" y="3198926"/>
            <a:ext cx="3782119" cy="21768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2"/>
          </p:nvPr>
        </p:nvSpPr>
        <p:spPr/>
        <p:txBody>
          <a:bodyPr/>
          <a:lstStyle/>
          <a:p>
            <a:r>
              <a:rPr lang="fr-FR" dirty="0" smtClean="0"/>
              <a:t>De nouvelles étapes attendent nos jeunes clients ces prochains mois &amp; nous avons des solutions à leur apporter pour répondre à leurs nouveaux besoins. </a:t>
            </a:r>
            <a:endParaRPr lang="fr-FR" dirty="0"/>
          </a:p>
        </p:txBody>
      </p:sp>
      <p:sp>
        <p:nvSpPr>
          <p:cNvPr id="7" name="Espace réservé du texte 6"/>
          <p:cNvSpPr>
            <a:spLocks noGrp="1"/>
          </p:cNvSpPr>
          <p:nvPr>
            <p:ph type="body" sz="quarter" idx="14"/>
          </p:nvPr>
        </p:nvSpPr>
        <p:spPr/>
        <p:txBody>
          <a:bodyPr/>
          <a:lstStyle/>
          <a:p>
            <a:r>
              <a:rPr lang="fr-FR" dirty="0" smtClean="0"/>
              <a:t>Contexte</a:t>
            </a:r>
            <a:endParaRPr lang="fr-FR" dirty="0"/>
          </a:p>
        </p:txBody>
      </p:sp>
      <p:sp>
        <p:nvSpPr>
          <p:cNvPr id="8" name="Espace réservé du texte 7"/>
          <p:cNvSpPr>
            <a:spLocks noGrp="1"/>
          </p:cNvSpPr>
          <p:nvPr>
            <p:ph type="body" sz="quarter" idx="16"/>
          </p:nvPr>
        </p:nvSpPr>
        <p:spPr/>
        <p:txBody>
          <a:bodyPr/>
          <a:lstStyle/>
          <a:p>
            <a:r>
              <a:rPr lang="fr-FR" dirty="0" smtClean="0"/>
              <a:t>1</a:t>
            </a:r>
            <a:endParaRPr lang="fr-FR" dirty="0"/>
          </a:p>
        </p:txBody>
      </p:sp>
      <p:sp>
        <p:nvSpPr>
          <p:cNvPr id="17" name="Pensées 16"/>
          <p:cNvSpPr/>
          <p:nvPr/>
        </p:nvSpPr>
        <p:spPr>
          <a:xfrm>
            <a:off x="7478893" y="1277672"/>
            <a:ext cx="2081497" cy="1199256"/>
          </a:xfrm>
          <a:prstGeom prst="cloudCallout">
            <a:avLst>
              <a:gd name="adj1" fmla="val 75540"/>
              <a:gd name="adj2" fmla="val 4023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8" name="Groupe 17"/>
          <p:cNvGrpSpPr/>
          <p:nvPr/>
        </p:nvGrpSpPr>
        <p:grpSpPr>
          <a:xfrm>
            <a:off x="7594923" y="1349950"/>
            <a:ext cx="1846299" cy="971785"/>
            <a:chOff x="7183736" y="1765999"/>
            <a:chExt cx="4145484" cy="2181944"/>
          </a:xfrm>
        </p:grpSpPr>
        <p:pic>
          <p:nvPicPr>
            <p:cNvPr id="19" name="Picture 4" descr="Ensemble de groupe de boîtes en carton. entreprise de transport ou de déménagement offrant des services de déménagement, de déménagement dans une autre ville, état, pays. collection de dessins animés sur blanc. Vecteur Premium"/>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9904" b="89936" l="9904" r="100000">
                          <a14:foregroundMark x1="19649" y1="26358" x2="19010" y2="68371"/>
                          <a14:foregroundMark x1="16134" y1="32268" x2="16134" y2="62780"/>
                          <a14:foregroundMark x1="15176" y1="36422" x2="15335" y2="59425"/>
                          <a14:foregroundMark x1="20447" y1="70288" x2="38658" y2="58307"/>
                          <a14:foregroundMark x1="30990" y1="54952" x2="37700" y2="62620"/>
                          <a14:foregroundMark x1="56550" y1="19649" x2="54633" y2="58786"/>
                          <a14:foregroundMark x1="69968" y1="35623" x2="72684" y2="55911"/>
                          <a14:foregroundMark x1="63099" y1="53035" x2="62300" y2="74760"/>
                        </a14:backgroundRemoval>
                      </a14:imgEffect>
                    </a14:imgLayer>
                  </a14:imgProps>
                </a:ext>
                <a:ext uri="{28A0092B-C50C-407E-A947-70E740481C1C}">
                  <a14:useLocalDpi xmlns:a14="http://schemas.microsoft.com/office/drawing/2010/main" val="0"/>
                </a:ext>
              </a:extLst>
            </a:blip>
            <a:srcRect/>
            <a:stretch>
              <a:fillRect/>
            </a:stretch>
          </p:blipFill>
          <p:spPr bwMode="auto">
            <a:xfrm>
              <a:off x="9387236" y="1765999"/>
              <a:ext cx="1526876" cy="152687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Modèle De Cv Vertical Vecteur gratuit"/>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3355" b="96326" l="9744" r="89776">
                          <a14:foregroundMark x1="20128" y1="7668" x2="69329" y2="8626"/>
                        </a14:backgroundRemoval>
                      </a14:imgEffect>
                    </a14:imgLayer>
                  </a14:imgProps>
                </a:ext>
                <a:ext uri="{28A0092B-C50C-407E-A947-70E740481C1C}">
                  <a14:useLocalDpi xmlns:a14="http://schemas.microsoft.com/office/drawing/2010/main" val="0"/>
                </a:ext>
              </a:extLst>
            </a:blip>
            <a:srcRect/>
            <a:stretch>
              <a:fillRect/>
            </a:stretch>
          </p:blipFill>
          <p:spPr bwMode="auto">
            <a:xfrm rot="20166315">
              <a:off x="8182514" y="2083616"/>
              <a:ext cx="1231232" cy="123123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1" name="Picture 6" descr="E-learning composition isométrique Vecteur gratuit"/>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9904" b="92332" l="9904" r="89936"/>
                      </a14:imgEffect>
                    </a14:imgLayer>
                  </a14:imgProps>
                </a:ext>
                <a:ext uri="{28A0092B-C50C-407E-A947-70E740481C1C}">
                  <a14:useLocalDpi xmlns:a14="http://schemas.microsoft.com/office/drawing/2010/main" val="0"/>
                </a:ext>
              </a:extLst>
            </a:blip>
            <a:srcRect/>
            <a:stretch>
              <a:fillRect/>
            </a:stretch>
          </p:blipFill>
          <p:spPr bwMode="auto">
            <a:xfrm>
              <a:off x="8819827" y="2448398"/>
              <a:ext cx="1364283" cy="136428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Ensemble de camions et autres véhicules Vecteur Premium"/>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9904" b="35304" l="9904" r="47604">
                          <a14:foregroundMark x1="15974" y1="25240" x2="16933" y2="31310"/>
                          <a14:foregroundMark x1="14058" y1="27955" x2="16773" y2="30990"/>
                          <a14:foregroundMark x1="19329" y1="26518" x2="16933" y2="30351"/>
                          <a14:foregroundMark x1="19649" y1="27636" x2="18371" y2="30831"/>
                          <a14:foregroundMark x1="41374" y1="31310" x2="36581" y2="25719"/>
                          <a14:foregroundMark x1="42332" y1="27636" x2="39297" y2="30990"/>
                          <a14:foregroundMark x1="37380" y1="28914" x2="40415" y2="31470"/>
                          <a14:foregroundMark x1="43131" y1="28914" x2="40415" y2="30351"/>
                          <a14:foregroundMark x1="40895" y1="23802" x2="43131" y2="26038"/>
                        </a14:backgroundRemoval>
                      </a14:imgEffect>
                    </a14:imgLayer>
                  </a14:imgProps>
                </a:ext>
                <a:ext uri="{28A0092B-C50C-407E-A947-70E740481C1C}">
                  <a14:useLocalDpi xmlns:a14="http://schemas.microsoft.com/office/drawing/2010/main" val="0"/>
                </a:ext>
              </a:extLst>
            </a:blip>
            <a:srcRect r="47554" b="59568"/>
            <a:stretch/>
          </p:blipFill>
          <p:spPr bwMode="auto">
            <a:xfrm>
              <a:off x="7183736" y="2140158"/>
              <a:ext cx="1745952" cy="134599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Fond dessiné à la main avec un vélo coloré Vecteur Premium"/>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9630" b="89630" l="5185" r="94074">
                          <a14:foregroundMark x1="29553" y1="61342" x2="29553" y2="61342"/>
                          <a14:foregroundMark x1="29712" y1="65335" x2="29712" y2="65335"/>
                          <a14:foregroundMark x1="30990" y1="69649" x2="30990" y2="69649"/>
                          <a14:foregroundMark x1="28275" y1="73323" x2="28275" y2="73323"/>
                          <a14:foregroundMark x1="18211" y1="73323" x2="18211" y2="73323"/>
                          <a14:foregroundMark x1="13738" y1="69968" x2="13738" y2="69968"/>
                          <a14:foregroundMark x1="11022" y1="63738" x2="11022" y2="63738"/>
                          <a14:foregroundMark x1="17252" y1="57508" x2="17252" y2="57508"/>
                          <a14:foregroundMark x1="68850" y1="58466" x2="68850" y2="58466"/>
                          <a14:foregroundMark x1="71885" y1="56709" x2="71885" y2="56709"/>
                          <a14:foregroundMark x1="75719" y1="55591" x2="75719" y2="55591"/>
                          <a14:foregroundMark x1="79872" y1="56230" x2="79872" y2="56230"/>
                          <a14:foregroundMark x1="83866" y1="62460" x2="83866" y2="62460"/>
                          <a14:foregroundMark x1="71725" y1="73802" x2="71725" y2="73802"/>
                          <a14:foregroundMark x1="77157" y1="75719" x2="77157" y2="75719"/>
                          <a14:foregroundMark x1="80351" y1="74281" x2="80351" y2="74281"/>
                          <a14:foregroundMark x1="83387" y1="70447" x2="83387" y2="70447"/>
                          <a14:foregroundMark x1="79393" y1="71406" x2="79393" y2="71406"/>
                          <a14:foregroundMark x1="64444" y1="42222" x2="52593" y2="43704"/>
                          <a14:foregroundMark x1="37778" y1="28889" x2="31111" y2="31111"/>
                          <a14:backgroundMark x1="41481" y1="43704" x2="53333" y2="17778"/>
                          <a14:backgroundMark x1="40000" y1="51111" x2="51111" y2="56296"/>
                          <a14:backgroundMark x1="36296" y1="57037" x2="40000" y2="62222"/>
                        </a14:backgroundRemoval>
                      </a14:imgEffect>
                    </a14:imgLayer>
                  </a14:imgProps>
                </a:ext>
                <a:ext uri="{28A0092B-C50C-407E-A947-70E740481C1C}">
                  <a14:useLocalDpi xmlns:a14="http://schemas.microsoft.com/office/drawing/2010/main" val="0"/>
                </a:ext>
              </a:extLst>
            </a:blip>
            <a:srcRect/>
            <a:stretch>
              <a:fillRect/>
            </a:stretch>
          </p:blipFill>
          <p:spPr bwMode="auto">
            <a:xfrm>
              <a:off x="9899646" y="2097315"/>
              <a:ext cx="1429574" cy="142957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Ensemble de sacs d'épicerie. emballages en plastique et en papier, panier de supermarché avec emballages alimentaires, boîtes de conserve, pain, produits laitiers. illustrations vectorielles plat pour faire du shopping, livraison de nourriture, concept de charité. Vecteur gratuit"/>
            <p:cNvPicPr>
              <a:picLocks noChangeAspect="1" noChangeArrowheads="1"/>
            </p:cNvPicPr>
            <p:nvPr/>
          </p:nvPicPr>
          <p:blipFill rotWithShape="1">
            <a:blip r:embed="rId14" cstate="print">
              <a:extLst>
                <a:ext uri="{BEBA8EAE-BF5A-486C-A8C5-ECC9F3942E4B}">
                  <a14:imgProps xmlns:a14="http://schemas.microsoft.com/office/drawing/2010/main">
                    <a14:imgLayer r:embed="rId15">
                      <a14:imgEffect>
                        <a14:backgroundRemoval t="47554" b="97554" l="27157" r="71406">
                          <a14:foregroundMark x1="43930" y1="51630" x2="46326" y2="69022"/>
                          <a14:foregroundMark x1="70288" y1="74457" x2="61182" y2="67935"/>
                          <a14:foregroundMark x1="37380" y1="67935" x2="29712" y2="75272"/>
                        </a14:backgroundRemoval>
                      </a14:imgEffect>
                    </a14:imgLayer>
                  </a14:imgProps>
                </a:ext>
                <a:ext uri="{28A0092B-C50C-407E-A947-70E740481C1C}">
                  <a14:useLocalDpi xmlns:a14="http://schemas.microsoft.com/office/drawing/2010/main" val="0"/>
                </a:ext>
              </a:extLst>
            </a:blip>
            <a:srcRect l="26624" t="45245" r="28807" b="2038"/>
            <a:stretch/>
          </p:blipFill>
          <p:spPr bwMode="auto">
            <a:xfrm>
              <a:off x="8030315" y="3105839"/>
              <a:ext cx="1211068" cy="842104"/>
            </a:xfrm>
            <a:prstGeom prst="rect">
              <a:avLst/>
            </a:prstGeom>
            <a:noFill/>
            <a:extLst>
              <a:ext uri="{909E8E84-426E-40DD-AFC4-6F175D3DCCD1}">
                <a14:hiddenFill xmlns:a14="http://schemas.microsoft.com/office/drawing/2010/main">
                  <a:solidFill>
                    <a:srgbClr val="FFFFFF"/>
                  </a:solidFill>
                </a14:hiddenFill>
              </a:ext>
            </a:extLst>
          </p:spPr>
        </p:pic>
      </p:grpSp>
      <p:sp>
        <p:nvSpPr>
          <p:cNvPr id="26" name="Espace réservé du contenu 8"/>
          <p:cNvSpPr txBox="1">
            <a:spLocks/>
          </p:cNvSpPr>
          <p:nvPr/>
        </p:nvSpPr>
        <p:spPr>
          <a:xfrm>
            <a:off x="695325" y="2609870"/>
            <a:ext cx="10953367" cy="51351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Les jeunes n’ont pas toujours conscience des besoins liés à leur changement de situation : </a:t>
            </a:r>
          </a:p>
        </p:txBody>
      </p:sp>
      <p:pic>
        <p:nvPicPr>
          <p:cNvPr id="1026" name="Picture 2" descr="Help icon"/>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rot="473961">
            <a:off x="10933527" y="1269134"/>
            <a:ext cx="431980" cy="43198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Help icon"/>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rot="2883807">
            <a:off x="11357715" y="1548952"/>
            <a:ext cx="431980" cy="43198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Help icon"/>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rot="20061700">
            <a:off x="10348911" y="1269134"/>
            <a:ext cx="431980" cy="431980"/>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aphique 1886">
            <a:extLst>
              <a:ext uri="{FF2B5EF4-FFF2-40B4-BE49-F238E27FC236}">
                <a16:creationId xmlns:a16="http://schemas.microsoft.com/office/drawing/2014/main" id="{DB4D479D-0EAA-40D6-BC10-1FC78CEDE55C}"/>
              </a:ext>
            </a:extLst>
          </p:cNvPr>
          <p:cNvGrpSpPr/>
          <p:nvPr/>
        </p:nvGrpSpPr>
        <p:grpSpPr>
          <a:xfrm>
            <a:off x="909278" y="3333850"/>
            <a:ext cx="500535" cy="473662"/>
            <a:chOff x="7166778" y="5140534"/>
            <a:chExt cx="393858" cy="372713"/>
          </a:xfrm>
          <a:noFill/>
        </p:grpSpPr>
        <p:grpSp>
          <p:nvGrpSpPr>
            <p:cNvPr id="30" name="Graphique 1886">
              <a:extLst>
                <a:ext uri="{FF2B5EF4-FFF2-40B4-BE49-F238E27FC236}">
                  <a16:creationId xmlns:a16="http://schemas.microsoft.com/office/drawing/2014/main" id="{DB4D479D-0EAA-40D6-BC10-1FC78CEDE55C}"/>
                </a:ext>
              </a:extLst>
            </p:cNvPr>
            <p:cNvGrpSpPr/>
            <p:nvPr/>
          </p:nvGrpSpPr>
          <p:grpSpPr>
            <a:xfrm>
              <a:off x="7166778" y="5140534"/>
              <a:ext cx="393858" cy="372713"/>
              <a:chOff x="7166778" y="5140534"/>
              <a:chExt cx="393858" cy="372713"/>
            </a:xfrm>
            <a:grpFill/>
          </p:grpSpPr>
          <p:sp>
            <p:nvSpPr>
              <p:cNvPr id="33" name="Forme libre : forme 4574">
                <a:extLst>
                  <a:ext uri="{FF2B5EF4-FFF2-40B4-BE49-F238E27FC236}">
                    <a16:creationId xmlns:a16="http://schemas.microsoft.com/office/drawing/2014/main" id="{EF07C35E-5303-41E2-BE59-DD02A445A68C}"/>
                  </a:ext>
                </a:extLst>
              </p:cNvPr>
              <p:cNvSpPr/>
              <p:nvPr/>
            </p:nvSpPr>
            <p:spPr>
              <a:xfrm>
                <a:off x="7258409" y="5198541"/>
                <a:ext cx="9525" cy="141160"/>
              </a:xfrm>
              <a:custGeom>
                <a:avLst/>
                <a:gdLst>
                  <a:gd name="connsiteX0" fmla="*/ 0 w 9525"/>
                  <a:gd name="connsiteY0" fmla="*/ 141160 h 141160"/>
                  <a:gd name="connsiteX1" fmla="*/ 0 w 9525"/>
                  <a:gd name="connsiteY1" fmla="*/ 0 h 141160"/>
                </a:gdLst>
                <a:ahLst/>
                <a:cxnLst>
                  <a:cxn ang="0">
                    <a:pos x="connsiteX0" y="connsiteY0"/>
                  </a:cxn>
                  <a:cxn ang="0">
                    <a:pos x="connsiteX1" y="connsiteY1"/>
                  </a:cxn>
                </a:cxnLst>
                <a:rect l="l" t="t" r="r" b="b"/>
                <a:pathLst>
                  <a:path w="9525" h="141160">
                    <a:moveTo>
                      <a:pt x="0" y="141160"/>
                    </a:moveTo>
                    <a:lnTo>
                      <a:pt x="0" y="0"/>
                    </a:lnTo>
                  </a:path>
                </a:pathLst>
              </a:custGeom>
              <a:grpFill/>
              <a:ln w="5715" cap="rnd">
                <a:solidFill>
                  <a:srgbClr val="E52A29"/>
                </a:solidFill>
                <a:prstDash val="solid"/>
                <a:round/>
              </a:ln>
            </p:spPr>
            <p:txBody>
              <a:bodyPr rtlCol="0" anchor="ctr"/>
              <a:lstStyle/>
              <a:p>
                <a:endParaRPr lang="fr-FR" sz="1400"/>
              </a:p>
            </p:txBody>
          </p:sp>
          <p:sp>
            <p:nvSpPr>
              <p:cNvPr id="34" name="Forme libre : forme 4575">
                <a:extLst>
                  <a:ext uri="{FF2B5EF4-FFF2-40B4-BE49-F238E27FC236}">
                    <a16:creationId xmlns:a16="http://schemas.microsoft.com/office/drawing/2014/main" id="{0DAEF9E4-4ADB-425B-BDA9-6A5ACE9BA7B0}"/>
                  </a:ext>
                </a:extLst>
              </p:cNvPr>
              <p:cNvSpPr/>
              <p:nvPr/>
            </p:nvSpPr>
            <p:spPr>
              <a:xfrm>
                <a:off x="7258409" y="5428094"/>
                <a:ext cx="9525" cy="78867"/>
              </a:xfrm>
              <a:custGeom>
                <a:avLst/>
                <a:gdLst>
                  <a:gd name="connsiteX0" fmla="*/ 0 w 9525"/>
                  <a:gd name="connsiteY0" fmla="*/ 78867 h 78867"/>
                  <a:gd name="connsiteX1" fmla="*/ 0 w 9525"/>
                  <a:gd name="connsiteY1" fmla="*/ 0 h 78867"/>
                </a:gdLst>
                <a:ahLst/>
                <a:cxnLst>
                  <a:cxn ang="0">
                    <a:pos x="connsiteX0" y="connsiteY0"/>
                  </a:cxn>
                  <a:cxn ang="0">
                    <a:pos x="connsiteX1" y="connsiteY1"/>
                  </a:cxn>
                </a:cxnLst>
                <a:rect l="l" t="t" r="r" b="b"/>
                <a:pathLst>
                  <a:path w="9525" h="78867">
                    <a:moveTo>
                      <a:pt x="0" y="78867"/>
                    </a:moveTo>
                    <a:lnTo>
                      <a:pt x="0" y="0"/>
                    </a:lnTo>
                  </a:path>
                </a:pathLst>
              </a:custGeom>
              <a:grpFill/>
              <a:ln w="5715" cap="rnd">
                <a:solidFill>
                  <a:srgbClr val="E52A29"/>
                </a:solidFill>
                <a:prstDash val="solid"/>
                <a:round/>
              </a:ln>
            </p:spPr>
            <p:txBody>
              <a:bodyPr rtlCol="0" anchor="ctr"/>
              <a:lstStyle/>
              <a:p>
                <a:endParaRPr lang="fr-FR" sz="1400"/>
              </a:p>
            </p:txBody>
          </p:sp>
          <p:sp>
            <p:nvSpPr>
              <p:cNvPr id="35" name="Forme libre : forme 4576">
                <a:extLst>
                  <a:ext uri="{FF2B5EF4-FFF2-40B4-BE49-F238E27FC236}">
                    <a16:creationId xmlns:a16="http://schemas.microsoft.com/office/drawing/2014/main" id="{9E339F84-AC7D-4F1A-A4F4-F29FFE1AD62E}"/>
                  </a:ext>
                </a:extLst>
              </p:cNvPr>
              <p:cNvSpPr/>
              <p:nvPr/>
            </p:nvSpPr>
            <p:spPr>
              <a:xfrm>
                <a:off x="7235263" y="5170824"/>
                <a:ext cx="254698" cy="23050"/>
              </a:xfrm>
              <a:custGeom>
                <a:avLst/>
                <a:gdLst>
                  <a:gd name="connsiteX0" fmla="*/ 176498 w 254698"/>
                  <a:gd name="connsiteY0" fmla="*/ 23051 h 23050"/>
                  <a:gd name="connsiteX1" fmla="*/ 0 w 254698"/>
                  <a:gd name="connsiteY1" fmla="*/ 23051 h 23050"/>
                  <a:gd name="connsiteX2" fmla="*/ 0 w 254698"/>
                  <a:gd name="connsiteY2" fmla="*/ 0 h 23050"/>
                  <a:gd name="connsiteX3" fmla="*/ 254699 w 254698"/>
                  <a:gd name="connsiteY3" fmla="*/ 0 h 23050"/>
                  <a:gd name="connsiteX4" fmla="*/ 254699 w 254698"/>
                  <a:gd name="connsiteY4" fmla="*/ 23051 h 23050"/>
                  <a:gd name="connsiteX5" fmla="*/ 203835 w 254698"/>
                  <a:gd name="connsiteY5" fmla="*/ 23051 h 2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698" h="23050">
                    <a:moveTo>
                      <a:pt x="176498" y="23051"/>
                    </a:moveTo>
                    <a:lnTo>
                      <a:pt x="0" y="23051"/>
                    </a:lnTo>
                    <a:lnTo>
                      <a:pt x="0" y="0"/>
                    </a:lnTo>
                    <a:lnTo>
                      <a:pt x="254699" y="0"/>
                    </a:lnTo>
                    <a:lnTo>
                      <a:pt x="254699" y="23051"/>
                    </a:lnTo>
                    <a:lnTo>
                      <a:pt x="203835" y="23051"/>
                    </a:lnTo>
                  </a:path>
                </a:pathLst>
              </a:custGeom>
              <a:grpFill/>
              <a:ln w="5715" cap="rnd">
                <a:solidFill>
                  <a:srgbClr val="E52A29"/>
                </a:solidFill>
                <a:prstDash val="solid"/>
                <a:round/>
              </a:ln>
            </p:spPr>
            <p:txBody>
              <a:bodyPr rtlCol="0" anchor="ctr"/>
              <a:lstStyle/>
              <a:p>
                <a:endParaRPr lang="fr-FR" sz="1400"/>
              </a:p>
            </p:txBody>
          </p:sp>
          <p:sp>
            <p:nvSpPr>
              <p:cNvPr id="36" name="Forme libre : forme 4577">
                <a:extLst>
                  <a:ext uri="{FF2B5EF4-FFF2-40B4-BE49-F238E27FC236}">
                    <a16:creationId xmlns:a16="http://schemas.microsoft.com/office/drawing/2014/main" id="{098CB087-0A49-489C-999D-2093009FEEA5}"/>
                  </a:ext>
                </a:extLst>
              </p:cNvPr>
              <p:cNvSpPr/>
              <p:nvPr/>
            </p:nvSpPr>
            <p:spPr>
              <a:xfrm>
                <a:off x="7321845" y="5140534"/>
                <a:ext cx="33242" cy="29432"/>
              </a:xfrm>
              <a:custGeom>
                <a:avLst/>
                <a:gdLst>
                  <a:gd name="connsiteX0" fmla="*/ 0 w 33242"/>
                  <a:gd name="connsiteY0" fmla="*/ 0 h 29432"/>
                  <a:gd name="connsiteX1" fmla="*/ 33242 w 33242"/>
                  <a:gd name="connsiteY1" fmla="*/ 0 h 29432"/>
                  <a:gd name="connsiteX2" fmla="*/ 33242 w 33242"/>
                  <a:gd name="connsiteY2" fmla="*/ 29432 h 29432"/>
                  <a:gd name="connsiteX3" fmla="*/ 0 w 33242"/>
                  <a:gd name="connsiteY3" fmla="*/ 29432 h 29432"/>
                </a:gdLst>
                <a:ahLst/>
                <a:cxnLst>
                  <a:cxn ang="0">
                    <a:pos x="connsiteX0" y="connsiteY0"/>
                  </a:cxn>
                  <a:cxn ang="0">
                    <a:pos x="connsiteX1" y="connsiteY1"/>
                  </a:cxn>
                  <a:cxn ang="0">
                    <a:pos x="connsiteX2" y="connsiteY2"/>
                  </a:cxn>
                  <a:cxn ang="0">
                    <a:pos x="connsiteX3" y="connsiteY3"/>
                  </a:cxn>
                </a:cxnLst>
                <a:rect l="l" t="t" r="r" b="b"/>
                <a:pathLst>
                  <a:path w="33242" h="29432">
                    <a:moveTo>
                      <a:pt x="0" y="0"/>
                    </a:moveTo>
                    <a:lnTo>
                      <a:pt x="33242" y="0"/>
                    </a:lnTo>
                    <a:lnTo>
                      <a:pt x="33242" y="29432"/>
                    </a:lnTo>
                    <a:lnTo>
                      <a:pt x="0" y="29432"/>
                    </a:lnTo>
                    <a:close/>
                  </a:path>
                </a:pathLst>
              </a:custGeom>
              <a:grpFill/>
              <a:ln w="5715" cap="rnd">
                <a:solidFill>
                  <a:srgbClr val="E52A29"/>
                </a:solidFill>
                <a:prstDash val="solid"/>
                <a:round/>
              </a:ln>
            </p:spPr>
            <p:txBody>
              <a:bodyPr rtlCol="0" anchor="ctr"/>
              <a:lstStyle/>
              <a:p>
                <a:endParaRPr lang="fr-FR" sz="1400"/>
              </a:p>
            </p:txBody>
          </p:sp>
          <p:sp>
            <p:nvSpPr>
              <p:cNvPr id="37" name="Forme libre : forme 4578">
                <a:extLst>
                  <a:ext uri="{FF2B5EF4-FFF2-40B4-BE49-F238E27FC236}">
                    <a16:creationId xmlns:a16="http://schemas.microsoft.com/office/drawing/2014/main" id="{00787A65-AF3B-4CE9-A0AD-EB08B153701C}"/>
                  </a:ext>
                </a:extLst>
              </p:cNvPr>
              <p:cNvSpPr/>
              <p:nvPr/>
            </p:nvSpPr>
            <p:spPr>
              <a:xfrm>
                <a:off x="7294985" y="5230450"/>
                <a:ext cx="28574" cy="50006"/>
              </a:xfrm>
              <a:custGeom>
                <a:avLst/>
                <a:gdLst>
                  <a:gd name="connsiteX0" fmla="*/ 0 w 28574"/>
                  <a:gd name="connsiteY0" fmla="*/ 0 h 50006"/>
                  <a:gd name="connsiteX1" fmla="*/ 28575 w 28574"/>
                  <a:gd name="connsiteY1" fmla="*/ 0 h 50006"/>
                  <a:gd name="connsiteX2" fmla="*/ 28575 w 28574"/>
                  <a:gd name="connsiteY2" fmla="*/ 50006 h 50006"/>
                  <a:gd name="connsiteX3" fmla="*/ 0 w 28574"/>
                  <a:gd name="connsiteY3" fmla="*/ 50006 h 50006"/>
                </a:gdLst>
                <a:ahLst/>
                <a:cxnLst>
                  <a:cxn ang="0">
                    <a:pos x="connsiteX0" y="connsiteY0"/>
                  </a:cxn>
                  <a:cxn ang="0">
                    <a:pos x="connsiteX1" y="connsiteY1"/>
                  </a:cxn>
                  <a:cxn ang="0">
                    <a:pos x="connsiteX2" y="connsiteY2"/>
                  </a:cxn>
                  <a:cxn ang="0">
                    <a:pos x="connsiteX3" y="connsiteY3"/>
                  </a:cxn>
                </a:cxnLst>
                <a:rect l="l" t="t" r="r" b="b"/>
                <a:pathLst>
                  <a:path w="28574" h="50006">
                    <a:moveTo>
                      <a:pt x="0" y="0"/>
                    </a:moveTo>
                    <a:lnTo>
                      <a:pt x="28575" y="0"/>
                    </a:lnTo>
                    <a:lnTo>
                      <a:pt x="28575" y="50006"/>
                    </a:lnTo>
                    <a:lnTo>
                      <a:pt x="0" y="50006"/>
                    </a:lnTo>
                    <a:close/>
                  </a:path>
                </a:pathLst>
              </a:custGeom>
              <a:grpFill/>
              <a:ln w="5715" cap="rnd">
                <a:solidFill>
                  <a:srgbClr val="E52A29"/>
                </a:solidFill>
                <a:prstDash val="solid"/>
                <a:round/>
              </a:ln>
            </p:spPr>
            <p:txBody>
              <a:bodyPr rtlCol="0" anchor="ctr"/>
              <a:lstStyle/>
              <a:p>
                <a:endParaRPr lang="fr-FR" sz="1400"/>
              </a:p>
            </p:txBody>
          </p:sp>
          <p:sp>
            <p:nvSpPr>
              <p:cNvPr id="38" name="Forme libre : forme 4579">
                <a:extLst>
                  <a:ext uri="{FF2B5EF4-FFF2-40B4-BE49-F238E27FC236}">
                    <a16:creationId xmlns:a16="http://schemas.microsoft.com/office/drawing/2014/main" id="{F87F2E69-14D6-452A-A3E8-B08EEDDDE2D1}"/>
                  </a:ext>
                </a:extLst>
              </p:cNvPr>
              <p:cNvSpPr/>
              <p:nvPr/>
            </p:nvSpPr>
            <p:spPr>
              <a:xfrm>
                <a:off x="7352420" y="5230450"/>
                <a:ext cx="28575" cy="50006"/>
              </a:xfrm>
              <a:custGeom>
                <a:avLst/>
                <a:gdLst>
                  <a:gd name="connsiteX0" fmla="*/ 0 w 28575"/>
                  <a:gd name="connsiteY0" fmla="*/ 0 h 50006"/>
                  <a:gd name="connsiteX1" fmla="*/ 28575 w 28575"/>
                  <a:gd name="connsiteY1" fmla="*/ 0 h 50006"/>
                  <a:gd name="connsiteX2" fmla="*/ 28575 w 28575"/>
                  <a:gd name="connsiteY2" fmla="*/ 50006 h 50006"/>
                  <a:gd name="connsiteX3" fmla="*/ 0 w 28575"/>
                  <a:gd name="connsiteY3" fmla="*/ 50006 h 50006"/>
                </a:gdLst>
                <a:ahLst/>
                <a:cxnLst>
                  <a:cxn ang="0">
                    <a:pos x="connsiteX0" y="connsiteY0"/>
                  </a:cxn>
                  <a:cxn ang="0">
                    <a:pos x="connsiteX1" y="connsiteY1"/>
                  </a:cxn>
                  <a:cxn ang="0">
                    <a:pos x="connsiteX2" y="connsiteY2"/>
                  </a:cxn>
                  <a:cxn ang="0">
                    <a:pos x="connsiteX3" y="connsiteY3"/>
                  </a:cxn>
                </a:cxnLst>
                <a:rect l="l" t="t" r="r" b="b"/>
                <a:pathLst>
                  <a:path w="28575" h="50006">
                    <a:moveTo>
                      <a:pt x="0" y="0"/>
                    </a:moveTo>
                    <a:lnTo>
                      <a:pt x="28575" y="0"/>
                    </a:lnTo>
                    <a:lnTo>
                      <a:pt x="28575" y="50006"/>
                    </a:lnTo>
                    <a:lnTo>
                      <a:pt x="0" y="50006"/>
                    </a:lnTo>
                    <a:close/>
                  </a:path>
                </a:pathLst>
              </a:custGeom>
              <a:grpFill/>
              <a:ln w="5715" cap="rnd">
                <a:solidFill>
                  <a:srgbClr val="E52A29"/>
                </a:solidFill>
                <a:prstDash val="solid"/>
                <a:round/>
              </a:ln>
            </p:spPr>
            <p:txBody>
              <a:bodyPr rtlCol="0" anchor="ctr"/>
              <a:lstStyle/>
              <a:p>
                <a:endParaRPr lang="fr-FR" sz="1400"/>
              </a:p>
            </p:txBody>
          </p:sp>
          <p:sp>
            <p:nvSpPr>
              <p:cNvPr id="39" name="Forme libre : forme 4580">
                <a:extLst>
                  <a:ext uri="{FF2B5EF4-FFF2-40B4-BE49-F238E27FC236}">
                    <a16:creationId xmlns:a16="http://schemas.microsoft.com/office/drawing/2014/main" id="{133460B2-2867-4E06-AC37-F50296623CA6}"/>
                  </a:ext>
                </a:extLst>
              </p:cNvPr>
              <p:cNvSpPr/>
              <p:nvPr/>
            </p:nvSpPr>
            <p:spPr>
              <a:xfrm>
                <a:off x="7294985" y="5308841"/>
                <a:ext cx="28574" cy="50006"/>
              </a:xfrm>
              <a:custGeom>
                <a:avLst/>
                <a:gdLst>
                  <a:gd name="connsiteX0" fmla="*/ 0 w 28574"/>
                  <a:gd name="connsiteY0" fmla="*/ 0 h 50006"/>
                  <a:gd name="connsiteX1" fmla="*/ 28575 w 28574"/>
                  <a:gd name="connsiteY1" fmla="*/ 0 h 50006"/>
                  <a:gd name="connsiteX2" fmla="*/ 28575 w 28574"/>
                  <a:gd name="connsiteY2" fmla="*/ 50006 h 50006"/>
                  <a:gd name="connsiteX3" fmla="*/ 0 w 28574"/>
                  <a:gd name="connsiteY3" fmla="*/ 50006 h 50006"/>
                </a:gdLst>
                <a:ahLst/>
                <a:cxnLst>
                  <a:cxn ang="0">
                    <a:pos x="connsiteX0" y="connsiteY0"/>
                  </a:cxn>
                  <a:cxn ang="0">
                    <a:pos x="connsiteX1" y="connsiteY1"/>
                  </a:cxn>
                  <a:cxn ang="0">
                    <a:pos x="connsiteX2" y="connsiteY2"/>
                  </a:cxn>
                  <a:cxn ang="0">
                    <a:pos x="connsiteX3" y="connsiteY3"/>
                  </a:cxn>
                </a:cxnLst>
                <a:rect l="l" t="t" r="r" b="b"/>
                <a:pathLst>
                  <a:path w="28574" h="50006">
                    <a:moveTo>
                      <a:pt x="0" y="0"/>
                    </a:moveTo>
                    <a:lnTo>
                      <a:pt x="28575" y="0"/>
                    </a:lnTo>
                    <a:lnTo>
                      <a:pt x="28575" y="50006"/>
                    </a:lnTo>
                    <a:lnTo>
                      <a:pt x="0" y="50006"/>
                    </a:lnTo>
                    <a:close/>
                  </a:path>
                </a:pathLst>
              </a:custGeom>
              <a:grpFill/>
              <a:ln w="5715" cap="rnd">
                <a:solidFill>
                  <a:srgbClr val="E52A29"/>
                </a:solidFill>
                <a:prstDash val="solid"/>
                <a:round/>
              </a:ln>
            </p:spPr>
            <p:txBody>
              <a:bodyPr rtlCol="0" anchor="ctr"/>
              <a:lstStyle/>
              <a:p>
                <a:endParaRPr lang="fr-FR" sz="1400"/>
              </a:p>
            </p:txBody>
          </p:sp>
          <p:sp>
            <p:nvSpPr>
              <p:cNvPr id="40" name="Forme libre : forme 4581">
                <a:extLst>
                  <a:ext uri="{FF2B5EF4-FFF2-40B4-BE49-F238E27FC236}">
                    <a16:creationId xmlns:a16="http://schemas.microsoft.com/office/drawing/2014/main" id="{82BD65F5-BFA7-403E-9A2B-FE0BD1152B96}"/>
                  </a:ext>
                </a:extLst>
              </p:cNvPr>
              <p:cNvSpPr/>
              <p:nvPr/>
            </p:nvSpPr>
            <p:spPr>
              <a:xfrm>
                <a:off x="7352516" y="5308841"/>
                <a:ext cx="28575" cy="50006"/>
              </a:xfrm>
              <a:custGeom>
                <a:avLst/>
                <a:gdLst>
                  <a:gd name="connsiteX0" fmla="*/ 0 w 28575"/>
                  <a:gd name="connsiteY0" fmla="*/ 0 h 50006"/>
                  <a:gd name="connsiteX1" fmla="*/ 28575 w 28575"/>
                  <a:gd name="connsiteY1" fmla="*/ 0 h 50006"/>
                  <a:gd name="connsiteX2" fmla="*/ 28575 w 28575"/>
                  <a:gd name="connsiteY2" fmla="*/ 50006 h 50006"/>
                  <a:gd name="connsiteX3" fmla="*/ 0 w 28575"/>
                  <a:gd name="connsiteY3" fmla="*/ 50006 h 50006"/>
                </a:gdLst>
                <a:ahLst/>
                <a:cxnLst>
                  <a:cxn ang="0">
                    <a:pos x="connsiteX0" y="connsiteY0"/>
                  </a:cxn>
                  <a:cxn ang="0">
                    <a:pos x="connsiteX1" y="connsiteY1"/>
                  </a:cxn>
                  <a:cxn ang="0">
                    <a:pos x="connsiteX2" y="connsiteY2"/>
                  </a:cxn>
                  <a:cxn ang="0">
                    <a:pos x="connsiteX3" y="connsiteY3"/>
                  </a:cxn>
                </a:cxnLst>
                <a:rect l="l" t="t" r="r" b="b"/>
                <a:pathLst>
                  <a:path w="28575" h="50006">
                    <a:moveTo>
                      <a:pt x="0" y="0"/>
                    </a:moveTo>
                    <a:lnTo>
                      <a:pt x="28575" y="0"/>
                    </a:lnTo>
                    <a:lnTo>
                      <a:pt x="28575" y="50006"/>
                    </a:lnTo>
                    <a:lnTo>
                      <a:pt x="0" y="50006"/>
                    </a:lnTo>
                    <a:close/>
                  </a:path>
                </a:pathLst>
              </a:custGeom>
              <a:grpFill/>
              <a:ln w="5715" cap="rnd">
                <a:solidFill>
                  <a:srgbClr val="E52A29"/>
                </a:solidFill>
                <a:prstDash val="solid"/>
                <a:round/>
              </a:ln>
            </p:spPr>
            <p:txBody>
              <a:bodyPr rtlCol="0" anchor="ctr"/>
              <a:lstStyle/>
              <a:p>
                <a:endParaRPr lang="fr-FR" sz="1400"/>
              </a:p>
            </p:txBody>
          </p:sp>
          <p:sp>
            <p:nvSpPr>
              <p:cNvPr id="41" name="Forme libre : forme 4582">
                <a:extLst>
                  <a:ext uri="{FF2B5EF4-FFF2-40B4-BE49-F238E27FC236}">
                    <a16:creationId xmlns:a16="http://schemas.microsoft.com/office/drawing/2014/main" id="{C0F879A7-B76B-4616-AD5A-ED4D8B068038}"/>
                  </a:ext>
                </a:extLst>
              </p:cNvPr>
              <p:cNvSpPr/>
              <p:nvPr/>
            </p:nvSpPr>
            <p:spPr>
              <a:xfrm>
                <a:off x="7409094" y="5230450"/>
                <a:ext cx="28575" cy="50006"/>
              </a:xfrm>
              <a:custGeom>
                <a:avLst/>
                <a:gdLst>
                  <a:gd name="connsiteX0" fmla="*/ 0 w 28575"/>
                  <a:gd name="connsiteY0" fmla="*/ 0 h 50006"/>
                  <a:gd name="connsiteX1" fmla="*/ 28575 w 28575"/>
                  <a:gd name="connsiteY1" fmla="*/ 0 h 50006"/>
                  <a:gd name="connsiteX2" fmla="*/ 28575 w 28575"/>
                  <a:gd name="connsiteY2" fmla="*/ 50006 h 50006"/>
                  <a:gd name="connsiteX3" fmla="*/ 0 w 28575"/>
                  <a:gd name="connsiteY3" fmla="*/ 50006 h 50006"/>
                </a:gdLst>
                <a:ahLst/>
                <a:cxnLst>
                  <a:cxn ang="0">
                    <a:pos x="connsiteX0" y="connsiteY0"/>
                  </a:cxn>
                  <a:cxn ang="0">
                    <a:pos x="connsiteX1" y="connsiteY1"/>
                  </a:cxn>
                  <a:cxn ang="0">
                    <a:pos x="connsiteX2" y="connsiteY2"/>
                  </a:cxn>
                  <a:cxn ang="0">
                    <a:pos x="connsiteX3" y="connsiteY3"/>
                  </a:cxn>
                </a:cxnLst>
                <a:rect l="l" t="t" r="r" b="b"/>
                <a:pathLst>
                  <a:path w="28575" h="50006">
                    <a:moveTo>
                      <a:pt x="0" y="0"/>
                    </a:moveTo>
                    <a:lnTo>
                      <a:pt x="28575" y="0"/>
                    </a:lnTo>
                    <a:lnTo>
                      <a:pt x="28575" y="50006"/>
                    </a:lnTo>
                    <a:lnTo>
                      <a:pt x="0" y="50006"/>
                    </a:lnTo>
                    <a:close/>
                  </a:path>
                </a:pathLst>
              </a:custGeom>
              <a:grpFill/>
              <a:ln w="5715" cap="rnd">
                <a:solidFill>
                  <a:srgbClr val="E52A29"/>
                </a:solidFill>
                <a:prstDash val="solid"/>
                <a:round/>
              </a:ln>
            </p:spPr>
            <p:txBody>
              <a:bodyPr rtlCol="0" anchor="ctr"/>
              <a:lstStyle/>
              <a:p>
                <a:endParaRPr lang="fr-FR" sz="1400"/>
              </a:p>
            </p:txBody>
          </p:sp>
          <p:sp>
            <p:nvSpPr>
              <p:cNvPr id="42" name="Forme libre : forme 4583">
                <a:extLst>
                  <a:ext uri="{FF2B5EF4-FFF2-40B4-BE49-F238E27FC236}">
                    <a16:creationId xmlns:a16="http://schemas.microsoft.com/office/drawing/2014/main" id="{620977A5-518C-4021-B4FD-5B4159F01B00}"/>
                  </a:ext>
                </a:extLst>
              </p:cNvPr>
              <p:cNvSpPr/>
              <p:nvPr/>
            </p:nvSpPr>
            <p:spPr>
              <a:xfrm>
                <a:off x="7166778" y="5327129"/>
                <a:ext cx="112585" cy="112585"/>
              </a:xfrm>
              <a:custGeom>
                <a:avLst/>
                <a:gdLst>
                  <a:gd name="connsiteX0" fmla="*/ 112586 w 112585"/>
                  <a:gd name="connsiteY0" fmla="*/ 56293 h 112585"/>
                  <a:gd name="connsiteX1" fmla="*/ 56293 w 112585"/>
                  <a:gd name="connsiteY1" fmla="*/ 112585 h 112585"/>
                  <a:gd name="connsiteX2" fmla="*/ 0 w 112585"/>
                  <a:gd name="connsiteY2" fmla="*/ 56293 h 112585"/>
                  <a:gd name="connsiteX3" fmla="*/ 56293 w 112585"/>
                  <a:gd name="connsiteY3" fmla="*/ 0 h 112585"/>
                  <a:gd name="connsiteX4" fmla="*/ 112586 w 112585"/>
                  <a:gd name="connsiteY4" fmla="*/ 56293 h 112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85" h="112585">
                    <a:moveTo>
                      <a:pt x="112586" y="56293"/>
                    </a:moveTo>
                    <a:cubicBezTo>
                      <a:pt x="112586" y="87382"/>
                      <a:pt x="87382" y="112585"/>
                      <a:pt x="56293" y="112585"/>
                    </a:cubicBezTo>
                    <a:cubicBezTo>
                      <a:pt x="25203" y="112585"/>
                      <a:pt x="0" y="87382"/>
                      <a:pt x="0" y="56293"/>
                    </a:cubicBezTo>
                    <a:cubicBezTo>
                      <a:pt x="0" y="25203"/>
                      <a:pt x="25203" y="0"/>
                      <a:pt x="56293" y="0"/>
                    </a:cubicBezTo>
                    <a:cubicBezTo>
                      <a:pt x="87382" y="0"/>
                      <a:pt x="112586" y="25203"/>
                      <a:pt x="112586" y="56293"/>
                    </a:cubicBezTo>
                    <a:close/>
                  </a:path>
                </a:pathLst>
              </a:custGeom>
              <a:grpFill/>
              <a:ln w="5715" cap="rnd">
                <a:solidFill>
                  <a:srgbClr val="E52A29"/>
                </a:solidFill>
                <a:prstDash val="solid"/>
                <a:round/>
              </a:ln>
            </p:spPr>
            <p:txBody>
              <a:bodyPr rtlCol="0" anchor="ctr"/>
              <a:lstStyle/>
              <a:p>
                <a:endParaRPr lang="fr-FR" sz="1400"/>
              </a:p>
            </p:txBody>
          </p:sp>
          <p:sp>
            <p:nvSpPr>
              <p:cNvPr id="43" name="Forme libre : forme 4584">
                <a:extLst>
                  <a:ext uri="{FF2B5EF4-FFF2-40B4-BE49-F238E27FC236}">
                    <a16:creationId xmlns:a16="http://schemas.microsoft.com/office/drawing/2014/main" id="{FA7BA1BD-3F57-436B-81B9-C1E65A8D3B85}"/>
                  </a:ext>
                </a:extLst>
              </p:cNvPr>
              <p:cNvSpPr/>
              <p:nvPr/>
            </p:nvSpPr>
            <p:spPr>
              <a:xfrm>
                <a:off x="7222690" y="5371611"/>
                <a:ext cx="9525" cy="139160"/>
              </a:xfrm>
              <a:custGeom>
                <a:avLst/>
                <a:gdLst>
                  <a:gd name="connsiteX0" fmla="*/ 0 w 9525"/>
                  <a:gd name="connsiteY0" fmla="*/ 0 h 139160"/>
                  <a:gd name="connsiteX1" fmla="*/ 0 w 9525"/>
                  <a:gd name="connsiteY1" fmla="*/ 139160 h 139160"/>
                </a:gdLst>
                <a:ahLst/>
                <a:cxnLst>
                  <a:cxn ang="0">
                    <a:pos x="connsiteX0" y="connsiteY0"/>
                  </a:cxn>
                  <a:cxn ang="0">
                    <a:pos x="connsiteX1" y="connsiteY1"/>
                  </a:cxn>
                </a:cxnLst>
                <a:rect l="l" t="t" r="r" b="b"/>
                <a:pathLst>
                  <a:path w="9525" h="139160">
                    <a:moveTo>
                      <a:pt x="0" y="0"/>
                    </a:moveTo>
                    <a:lnTo>
                      <a:pt x="0" y="139160"/>
                    </a:lnTo>
                  </a:path>
                </a:pathLst>
              </a:custGeom>
              <a:grpFill/>
              <a:ln w="5715" cap="rnd">
                <a:solidFill>
                  <a:srgbClr val="E52A29"/>
                </a:solidFill>
                <a:prstDash val="solid"/>
                <a:round/>
              </a:ln>
            </p:spPr>
            <p:txBody>
              <a:bodyPr rtlCol="0" anchor="ctr"/>
              <a:lstStyle/>
              <a:p>
                <a:endParaRPr lang="fr-FR" sz="1400"/>
              </a:p>
            </p:txBody>
          </p:sp>
          <p:sp>
            <p:nvSpPr>
              <p:cNvPr id="44" name="Forme libre : forme 4585">
                <a:extLst>
                  <a:ext uri="{FF2B5EF4-FFF2-40B4-BE49-F238E27FC236}">
                    <a16:creationId xmlns:a16="http://schemas.microsoft.com/office/drawing/2014/main" id="{5FF862FD-20AF-4CC0-94A6-D69608DC930D}"/>
                  </a:ext>
                </a:extLst>
              </p:cNvPr>
              <p:cNvSpPr/>
              <p:nvPr/>
            </p:nvSpPr>
            <p:spPr>
              <a:xfrm>
                <a:off x="7198306" y="5387232"/>
                <a:ext cx="22669" cy="22669"/>
              </a:xfrm>
              <a:custGeom>
                <a:avLst/>
                <a:gdLst>
                  <a:gd name="connsiteX0" fmla="*/ 0 w 22669"/>
                  <a:gd name="connsiteY0" fmla="*/ 0 h 22669"/>
                  <a:gd name="connsiteX1" fmla="*/ 22669 w 22669"/>
                  <a:gd name="connsiteY1" fmla="*/ 22670 h 22669"/>
                </a:gdLst>
                <a:ahLst/>
                <a:cxnLst>
                  <a:cxn ang="0">
                    <a:pos x="connsiteX0" y="connsiteY0"/>
                  </a:cxn>
                  <a:cxn ang="0">
                    <a:pos x="connsiteX1" y="connsiteY1"/>
                  </a:cxn>
                </a:cxnLst>
                <a:rect l="l" t="t" r="r" b="b"/>
                <a:pathLst>
                  <a:path w="22669" h="22669">
                    <a:moveTo>
                      <a:pt x="0" y="0"/>
                    </a:moveTo>
                    <a:lnTo>
                      <a:pt x="22669" y="22670"/>
                    </a:lnTo>
                  </a:path>
                </a:pathLst>
              </a:custGeom>
              <a:grpFill/>
              <a:ln w="5715" cap="rnd">
                <a:solidFill>
                  <a:srgbClr val="E52A29"/>
                </a:solidFill>
                <a:prstDash val="solid"/>
                <a:round/>
              </a:ln>
            </p:spPr>
            <p:txBody>
              <a:bodyPr rtlCol="0" anchor="ctr"/>
              <a:lstStyle/>
              <a:p>
                <a:endParaRPr lang="fr-FR" sz="1400"/>
              </a:p>
            </p:txBody>
          </p:sp>
          <p:sp>
            <p:nvSpPr>
              <p:cNvPr id="45" name="Forme libre : forme 4586">
                <a:extLst>
                  <a:ext uri="{FF2B5EF4-FFF2-40B4-BE49-F238E27FC236}">
                    <a16:creationId xmlns:a16="http://schemas.microsoft.com/office/drawing/2014/main" id="{E7640855-6B30-4DF4-8AD2-9871311E9986}"/>
                  </a:ext>
                </a:extLst>
              </p:cNvPr>
              <p:cNvSpPr/>
              <p:nvPr/>
            </p:nvSpPr>
            <p:spPr>
              <a:xfrm>
                <a:off x="7474340" y="5453907"/>
                <a:ext cx="9525" cy="55625"/>
              </a:xfrm>
              <a:custGeom>
                <a:avLst/>
                <a:gdLst>
                  <a:gd name="connsiteX0" fmla="*/ 0 w 9525"/>
                  <a:gd name="connsiteY0" fmla="*/ 0 h 55625"/>
                  <a:gd name="connsiteX1" fmla="*/ 0 w 9525"/>
                  <a:gd name="connsiteY1" fmla="*/ 55626 h 55625"/>
                </a:gdLst>
                <a:ahLst/>
                <a:cxnLst>
                  <a:cxn ang="0">
                    <a:pos x="connsiteX0" y="connsiteY0"/>
                  </a:cxn>
                  <a:cxn ang="0">
                    <a:pos x="connsiteX1" y="connsiteY1"/>
                  </a:cxn>
                </a:cxnLst>
                <a:rect l="l" t="t" r="r" b="b"/>
                <a:pathLst>
                  <a:path w="9525" h="55625">
                    <a:moveTo>
                      <a:pt x="0" y="0"/>
                    </a:moveTo>
                    <a:lnTo>
                      <a:pt x="0" y="55626"/>
                    </a:lnTo>
                  </a:path>
                </a:pathLst>
              </a:custGeom>
              <a:grpFill/>
              <a:ln w="5715" cap="rnd">
                <a:solidFill>
                  <a:srgbClr val="E52A29"/>
                </a:solidFill>
                <a:prstDash val="solid"/>
                <a:round/>
              </a:ln>
            </p:spPr>
            <p:txBody>
              <a:bodyPr rtlCol="0" anchor="ctr"/>
              <a:lstStyle/>
              <a:p>
                <a:endParaRPr lang="fr-FR" sz="1400"/>
              </a:p>
            </p:txBody>
          </p:sp>
          <p:sp>
            <p:nvSpPr>
              <p:cNvPr id="46" name="Forme libre : forme 4587">
                <a:extLst>
                  <a:ext uri="{FF2B5EF4-FFF2-40B4-BE49-F238E27FC236}">
                    <a16:creationId xmlns:a16="http://schemas.microsoft.com/office/drawing/2014/main" id="{6F0690C8-327A-49C5-ADCE-D9F8B598B69F}"/>
                  </a:ext>
                </a:extLst>
              </p:cNvPr>
              <p:cNvSpPr/>
              <p:nvPr/>
            </p:nvSpPr>
            <p:spPr>
              <a:xfrm>
                <a:off x="7474340" y="5215782"/>
                <a:ext cx="9525" cy="90297"/>
              </a:xfrm>
              <a:custGeom>
                <a:avLst/>
                <a:gdLst>
                  <a:gd name="connsiteX0" fmla="*/ 0 w 9525"/>
                  <a:gd name="connsiteY0" fmla="*/ 0 h 90297"/>
                  <a:gd name="connsiteX1" fmla="*/ 0 w 9525"/>
                  <a:gd name="connsiteY1" fmla="*/ 90297 h 90297"/>
                </a:gdLst>
                <a:ahLst/>
                <a:cxnLst>
                  <a:cxn ang="0">
                    <a:pos x="connsiteX0" y="connsiteY0"/>
                  </a:cxn>
                  <a:cxn ang="0">
                    <a:pos x="connsiteX1" y="connsiteY1"/>
                  </a:cxn>
                </a:cxnLst>
                <a:rect l="l" t="t" r="r" b="b"/>
                <a:pathLst>
                  <a:path w="9525" h="90297">
                    <a:moveTo>
                      <a:pt x="0" y="0"/>
                    </a:moveTo>
                    <a:lnTo>
                      <a:pt x="0" y="90297"/>
                    </a:lnTo>
                  </a:path>
                </a:pathLst>
              </a:custGeom>
              <a:grpFill/>
              <a:ln w="5715" cap="rnd">
                <a:solidFill>
                  <a:srgbClr val="E52A29"/>
                </a:solidFill>
                <a:prstDash val="solid"/>
                <a:round/>
              </a:ln>
            </p:spPr>
            <p:txBody>
              <a:bodyPr rtlCol="0" anchor="ctr"/>
              <a:lstStyle/>
              <a:p>
                <a:endParaRPr lang="fr-FR" sz="1400"/>
              </a:p>
            </p:txBody>
          </p:sp>
          <p:sp>
            <p:nvSpPr>
              <p:cNvPr id="47" name="Forme libre : forme 4588">
                <a:extLst>
                  <a:ext uri="{FF2B5EF4-FFF2-40B4-BE49-F238E27FC236}">
                    <a16:creationId xmlns:a16="http://schemas.microsoft.com/office/drawing/2014/main" id="{6122C56C-ADE3-4C96-A49B-6C26D0ADF1AB}"/>
                  </a:ext>
                </a:extLst>
              </p:cNvPr>
              <p:cNvSpPr/>
              <p:nvPr/>
            </p:nvSpPr>
            <p:spPr>
              <a:xfrm>
                <a:off x="7331084" y="5394185"/>
                <a:ext cx="68008" cy="115061"/>
              </a:xfrm>
              <a:custGeom>
                <a:avLst/>
                <a:gdLst>
                  <a:gd name="connsiteX0" fmla="*/ 0 w 68008"/>
                  <a:gd name="connsiteY0" fmla="*/ 115062 h 115061"/>
                  <a:gd name="connsiteX1" fmla="*/ 0 w 68008"/>
                  <a:gd name="connsiteY1" fmla="*/ 34004 h 115061"/>
                  <a:gd name="connsiteX2" fmla="*/ 34004 w 68008"/>
                  <a:gd name="connsiteY2" fmla="*/ 0 h 115061"/>
                  <a:gd name="connsiteX3" fmla="*/ 34004 w 68008"/>
                  <a:gd name="connsiteY3" fmla="*/ 0 h 115061"/>
                  <a:gd name="connsiteX4" fmla="*/ 68009 w 68008"/>
                  <a:gd name="connsiteY4" fmla="*/ 34004 h 115061"/>
                  <a:gd name="connsiteX5" fmla="*/ 68009 w 68008"/>
                  <a:gd name="connsiteY5" fmla="*/ 115062 h 115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008" h="115061">
                    <a:moveTo>
                      <a:pt x="0" y="115062"/>
                    </a:moveTo>
                    <a:lnTo>
                      <a:pt x="0" y="34004"/>
                    </a:lnTo>
                    <a:cubicBezTo>
                      <a:pt x="0" y="15240"/>
                      <a:pt x="15335" y="0"/>
                      <a:pt x="34004" y="0"/>
                    </a:cubicBezTo>
                    <a:lnTo>
                      <a:pt x="34004" y="0"/>
                    </a:lnTo>
                    <a:cubicBezTo>
                      <a:pt x="52769" y="0"/>
                      <a:pt x="68009" y="15335"/>
                      <a:pt x="68009" y="34004"/>
                    </a:cubicBezTo>
                    <a:lnTo>
                      <a:pt x="68009" y="115062"/>
                    </a:lnTo>
                  </a:path>
                </a:pathLst>
              </a:custGeom>
              <a:grpFill/>
              <a:ln w="5715" cap="rnd">
                <a:solidFill>
                  <a:srgbClr val="E52A29"/>
                </a:solidFill>
                <a:prstDash val="solid"/>
                <a:round/>
              </a:ln>
            </p:spPr>
            <p:txBody>
              <a:bodyPr rtlCol="0" anchor="ctr"/>
              <a:lstStyle/>
              <a:p>
                <a:endParaRPr lang="fr-FR" sz="1400"/>
              </a:p>
            </p:txBody>
          </p:sp>
          <p:sp>
            <p:nvSpPr>
              <p:cNvPr id="48" name="Forme libre : forme 4589">
                <a:extLst>
                  <a:ext uri="{FF2B5EF4-FFF2-40B4-BE49-F238E27FC236}">
                    <a16:creationId xmlns:a16="http://schemas.microsoft.com/office/drawing/2014/main" id="{C1B206C5-82F3-4E6D-A3EC-A4EBA99D6AB3}"/>
                  </a:ext>
                </a:extLst>
              </p:cNvPr>
              <p:cNvSpPr/>
              <p:nvPr/>
            </p:nvSpPr>
            <p:spPr>
              <a:xfrm>
                <a:off x="7187352" y="5513247"/>
                <a:ext cx="339090" cy="9525"/>
              </a:xfrm>
              <a:custGeom>
                <a:avLst/>
                <a:gdLst>
                  <a:gd name="connsiteX0" fmla="*/ 0 w 339090"/>
                  <a:gd name="connsiteY0" fmla="*/ 0 h 9525"/>
                  <a:gd name="connsiteX1" fmla="*/ 339090 w 339090"/>
                  <a:gd name="connsiteY1" fmla="*/ 0 h 9525"/>
                </a:gdLst>
                <a:ahLst/>
                <a:cxnLst>
                  <a:cxn ang="0">
                    <a:pos x="connsiteX0" y="connsiteY0"/>
                  </a:cxn>
                  <a:cxn ang="0">
                    <a:pos x="connsiteX1" y="connsiteY1"/>
                  </a:cxn>
                </a:cxnLst>
                <a:rect l="l" t="t" r="r" b="b"/>
                <a:pathLst>
                  <a:path w="339090" h="9525">
                    <a:moveTo>
                      <a:pt x="0" y="0"/>
                    </a:moveTo>
                    <a:lnTo>
                      <a:pt x="339090" y="0"/>
                    </a:lnTo>
                  </a:path>
                </a:pathLst>
              </a:custGeom>
              <a:grpFill/>
              <a:ln w="5715" cap="rnd">
                <a:solidFill>
                  <a:srgbClr val="E52A29"/>
                </a:solidFill>
                <a:prstDash val="solid"/>
                <a:round/>
              </a:ln>
            </p:spPr>
            <p:txBody>
              <a:bodyPr rtlCol="0" anchor="ctr"/>
              <a:lstStyle/>
              <a:p>
                <a:endParaRPr lang="fr-FR" sz="1400"/>
              </a:p>
            </p:txBody>
          </p:sp>
          <p:sp>
            <p:nvSpPr>
              <p:cNvPr id="49" name="Forme libre : forme 4590">
                <a:extLst>
                  <a:ext uri="{FF2B5EF4-FFF2-40B4-BE49-F238E27FC236}">
                    <a16:creationId xmlns:a16="http://schemas.microsoft.com/office/drawing/2014/main" id="{C25F912B-B1DD-4373-BB3D-17D0767408A8}"/>
                  </a:ext>
                </a:extLst>
              </p:cNvPr>
              <p:cNvSpPr/>
              <p:nvPr/>
            </p:nvSpPr>
            <p:spPr>
              <a:xfrm>
                <a:off x="7548350" y="5512866"/>
                <a:ext cx="10096" cy="9525"/>
              </a:xfrm>
              <a:custGeom>
                <a:avLst/>
                <a:gdLst>
                  <a:gd name="connsiteX0" fmla="*/ 0 w 10096"/>
                  <a:gd name="connsiteY0" fmla="*/ 0 h 9525"/>
                  <a:gd name="connsiteX1" fmla="*/ 10096 w 10096"/>
                  <a:gd name="connsiteY1" fmla="*/ 0 h 9525"/>
                </a:gdLst>
                <a:ahLst/>
                <a:cxnLst>
                  <a:cxn ang="0">
                    <a:pos x="connsiteX0" y="connsiteY0"/>
                  </a:cxn>
                  <a:cxn ang="0">
                    <a:pos x="connsiteX1" y="connsiteY1"/>
                  </a:cxn>
                </a:cxnLst>
                <a:rect l="l" t="t" r="r" b="b"/>
                <a:pathLst>
                  <a:path w="10096" h="9525">
                    <a:moveTo>
                      <a:pt x="0" y="0"/>
                    </a:moveTo>
                    <a:lnTo>
                      <a:pt x="10096" y="0"/>
                    </a:lnTo>
                  </a:path>
                </a:pathLst>
              </a:custGeom>
              <a:grpFill/>
              <a:ln w="5715" cap="rnd">
                <a:solidFill>
                  <a:srgbClr val="E52A29"/>
                </a:solidFill>
                <a:prstDash val="solid"/>
                <a:round/>
              </a:ln>
            </p:spPr>
            <p:txBody>
              <a:bodyPr rtlCol="0" anchor="ctr"/>
              <a:lstStyle/>
              <a:p>
                <a:endParaRPr lang="fr-FR" sz="1400"/>
              </a:p>
            </p:txBody>
          </p:sp>
          <p:sp>
            <p:nvSpPr>
              <p:cNvPr id="50" name="Forme libre : forme 4591">
                <a:extLst>
                  <a:ext uri="{FF2B5EF4-FFF2-40B4-BE49-F238E27FC236}">
                    <a16:creationId xmlns:a16="http://schemas.microsoft.com/office/drawing/2014/main" id="{A113B6BF-8D33-454C-BC3E-C7D4EB1224B7}"/>
                  </a:ext>
                </a:extLst>
              </p:cNvPr>
              <p:cNvSpPr/>
              <p:nvPr/>
            </p:nvSpPr>
            <p:spPr>
              <a:xfrm>
                <a:off x="7507202" y="5390565"/>
                <a:ext cx="9525" cy="119348"/>
              </a:xfrm>
              <a:custGeom>
                <a:avLst/>
                <a:gdLst>
                  <a:gd name="connsiteX0" fmla="*/ 0 w 9525"/>
                  <a:gd name="connsiteY0" fmla="*/ 0 h 119348"/>
                  <a:gd name="connsiteX1" fmla="*/ 0 w 9525"/>
                  <a:gd name="connsiteY1" fmla="*/ 119348 h 119348"/>
                </a:gdLst>
                <a:ahLst/>
                <a:cxnLst>
                  <a:cxn ang="0">
                    <a:pos x="connsiteX0" y="connsiteY0"/>
                  </a:cxn>
                  <a:cxn ang="0">
                    <a:pos x="connsiteX1" y="connsiteY1"/>
                  </a:cxn>
                </a:cxnLst>
                <a:rect l="l" t="t" r="r" b="b"/>
                <a:pathLst>
                  <a:path w="9525" h="119348">
                    <a:moveTo>
                      <a:pt x="0" y="0"/>
                    </a:moveTo>
                    <a:lnTo>
                      <a:pt x="0" y="119348"/>
                    </a:lnTo>
                  </a:path>
                </a:pathLst>
              </a:custGeom>
              <a:grpFill/>
              <a:ln w="5715" cap="rnd">
                <a:solidFill>
                  <a:srgbClr val="E52A29"/>
                </a:solidFill>
                <a:prstDash val="solid"/>
                <a:round/>
              </a:ln>
            </p:spPr>
            <p:txBody>
              <a:bodyPr rtlCol="0" anchor="ctr"/>
              <a:lstStyle/>
              <a:p>
                <a:endParaRPr lang="fr-FR" sz="1400"/>
              </a:p>
            </p:txBody>
          </p:sp>
          <p:sp>
            <p:nvSpPr>
              <p:cNvPr id="51" name="Forme libre : forme 4592">
                <a:extLst>
                  <a:ext uri="{FF2B5EF4-FFF2-40B4-BE49-F238E27FC236}">
                    <a16:creationId xmlns:a16="http://schemas.microsoft.com/office/drawing/2014/main" id="{85246766-36AB-4E7D-82AF-BED6443DF265}"/>
                  </a:ext>
                </a:extLst>
              </p:cNvPr>
              <p:cNvSpPr/>
              <p:nvPr/>
            </p:nvSpPr>
            <p:spPr>
              <a:xfrm>
                <a:off x="7507583" y="5403138"/>
                <a:ext cx="19716" cy="12668"/>
              </a:xfrm>
              <a:custGeom>
                <a:avLst/>
                <a:gdLst>
                  <a:gd name="connsiteX0" fmla="*/ 0 w 19716"/>
                  <a:gd name="connsiteY0" fmla="*/ 12668 h 12668"/>
                  <a:gd name="connsiteX1" fmla="*/ 19717 w 19716"/>
                  <a:gd name="connsiteY1" fmla="*/ 0 h 12668"/>
                </a:gdLst>
                <a:ahLst/>
                <a:cxnLst>
                  <a:cxn ang="0">
                    <a:pos x="connsiteX0" y="connsiteY0"/>
                  </a:cxn>
                  <a:cxn ang="0">
                    <a:pos x="connsiteX1" y="connsiteY1"/>
                  </a:cxn>
                </a:cxnLst>
                <a:rect l="l" t="t" r="r" b="b"/>
                <a:pathLst>
                  <a:path w="19716" h="12668">
                    <a:moveTo>
                      <a:pt x="0" y="12668"/>
                    </a:moveTo>
                    <a:lnTo>
                      <a:pt x="19717" y="0"/>
                    </a:lnTo>
                  </a:path>
                </a:pathLst>
              </a:custGeom>
              <a:grpFill/>
              <a:ln w="5715" cap="rnd">
                <a:solidFill>
                  <a:srgbClr val="E52A29"/>
                </a:solidFill>
                <a:prstDash val="solid"/>
                <a:round/>
              </a:ln>
            </p:spPr>
            <p:txBody>
              <a:bodyPr rtlCol="0" anchor="ctr"/>
              <a:lstStyle/>
              <a:p>
                <a:endParaRPr lang="fr-FR" sz="1400"/>
              </a:p>
            </p:txBody>
          </p:sp>
          <p:sp>
            <p:nvSpPr>
              <p:cNvPr id="52" name="Forme libre : forme 4593">
                <a:extLst>
                  <a:ext uri="{FF2B5EF4-FFF2-40B4-BE49-F238E27FC236}">
                    <a16:creationId xmlns:a16="http://schemas.microsoft.com/office/drawing/2014/main" id="{CA1BA73F-AAD5-4C2D-A471-E236BDA52533}"/>
                  </a:ext>
                </a:extLst>
              </p:cNvPr>
              <p:cNvSpPr/>
              <p:nvPr/>
            </p:nvSpPr>
            <p:spPr>
              <a:xfrm>
                <a:off x="7455100" y="5289315"/>
                <a:ext cx="105536" cy="151257"/>
              </a:xfrm>
              <a:custGeom>
                <a:avLst/>
                <a:gdLst>
                  <a:gd name="connsiteX0" fmla="*/ 105537 w 105536"/>
                  <a:gd name="connsiteY0" fmla="*/ 75629 h 151257"/>
                  <a:gd name="connsiteX1" fmla="*/ 52769 w 105536"/>
                  <a:gd name="connsiteY1" fmla="*/ 151257 h 151257"/>
                  <a:gd name="connsiteX2" fmla="*/ 0 w 105536"/>
                  <a:gd name="connsiteY2" fmla="*/ 75629 h 151257"/>
                  <a:gd name="connsiteX3" fmla="*/ 52769 w 105536"/>
                  <a:gd name="connsiteY3" fmla="*/ 0 h 151257"/>
                  <a:gd name="connsiteX4" fmla="*/ 105537 w 105536"/>
                  <a:gd name="connsiteY4" fmla="*/ 75629 h 151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36" h="151257">
                    <a:moveTo>
                      <a:pt x="105537" y="75629"/>
                    </a:moveTo>
                    <a:cubicBezTo>
                      <a:pt x="105537" y="117397"/>
                      <a:pt x="81912" y="151257"/>
                      <a:pt x="52769" y="151257"/>
                    </a:cubicBezTo>
                    <a:cubicBezTo>
                      <a:pt x="23625" y="151257"/>
                      <a:pt x="0" y="117397"/>
                      <a:pt x="0" y="75629"/>
                    </a:cubicBezTo>
                    <a:cubicBezTo>
                      <a:pt x="0" y="33860"/>
                      <a:pt x="23625" y="0"/>
                      <a:pt x="52769" y="0"/>
                    </a:cubicBezTo>
                    <a:cubicBezTo>
                      <a:pt x="81912" y="0"/>
                      <a:pt x="105537" y="33860"/>
                      <a:pt x="105537" y="75629"/>
                    </a:cubicBezTo>
                    <a:close/>
                  </a:path>
                </a:pathLst>
              </a:custGeom>
              <a:grpFill/>
              <a:ln w="5715" cap="rnd">
                <a:solidFill>
                  <a:srgbClr val="E52A29"/>
                </a:solidFill>
                <a:prstDash val="solid"/>
                <a:round/>
              </a:ln>
            </p:spPr>
            <p:txBody>
              <a:bodyPr rtlCol="0" anchor="ctr"/>
              <a:lstStyle/>
              <a:p>
                <a:endParaRPr lang="fr-FR" sz="1400"/>
              </a:p>
            </p:txBody>
          </p:sp>
        </p:grpSp>
        <p:sp>
          <p:nvSpPr>
            <p:cNvPr id="31" name="Forme libre : forme 4594">
              <a:extLst>
                <a:ext uri="{FF2B5EF4-FFF2-40B4-BE49-F238E27FC236}">
                  <a16:creationId xmlns:a16="http://schemas.microsoft.com/office/drawing/2014/main" id="{53A17076-2B4B-4DCE-9B6A-F258A3ADB3C7}"/>
                </a:ext>
              </a:extLst>
            </p:cNvPr>
            <p:cNvSpPr/>
            <p:nvPr/>
          </p:nvSpPr>
          <p:spPr>
            <a:xfrm>
              <a:off x="7258313" y="5211781"/>
              <a:ext cx="51149" cy="9525"/>
            </a:xfrm>
            <a:custGeom>
              <a:avLst/>
              <a:gdLst>
                <a:gd name="connsiteX0" fmla="*/ 0 w 51149"/>
                <a:gd name="connsiteY0" fmla="*/ 0 h 9525"/>
                <a:gd name="connsiteX1" fmla="*/ 51149 w 51149"/>
                <a:gd name="connsiteY1" fmla="*/ 0 h 9525"/>
              </a:gdLst>
              <a:ahLst/>
              <a:cxnLst>
                <a:cxn ang="0">
                  <a:pos x="connsiteX0" y="connsiteY0"/>
                </a:cxn>
                <a:cxn ang="0">
                  <a:pos x="connsiteX1" y="connsiteY1"/>
                </a:cxn>
              </a:cxnLst>
              <a:rect l="l" t="t" r="r" b="b"/>
              <a:pathLst>
                <a:path w="51149" h="9525">
                  <a:moveTo>
                    <a:pt x="0" y="0"/>
                  </a:moveTo>
                  <a:lnTo>
                    <a:pt x="51149" y="0"/>
                  </a:lnTo>
                </a:path>
              </a:pathLst>
            </a:custGeom>
            <a:grpFill/>
            <a:ln w="5715" cap="rnd">
              <a:solidFill>
                <a:srgbClr val="E52A29"/>
              </a:solidFill>
              <a:prstDash val="solid"/>
              <a:round/>
            </a:ln>
          </p:spPr>
          <p:txBody>
            <a:bodyPr rtlCol="0" anchor="ctr"/>
            <a:lstStyle/>
            <a:p>
              <a:endParaRPr lang="fr-FR" sz="1400"/>
            </a:p>
          </p:txBody>
        </p:sp>
        <p:sp>
          <p:nvSpPr>
            <p:cNvPr id="32" name="Forme libre : forme 4595">
              <a:extLst>
                <a:ext uri="{FF2B5EF4-FFF2-40B4-BE49-F238E27FC236}">
                  <a16:creationId xmlns:a16="http://schemas.microsoft.com/office/drawing/2014/main" id="{AA717FAF-0DDE-43C1-B16E-C48E2129EF5E}"/>
                </a:ext>
              </a:extLst>
            </p:cNvPr>
            <p:cNvSpPr/>
            <p:nvPr/>
          </p:nvSpPr>
          <p:spPr>
            <a:xfrm>
              <a:off x="7378709" y="5436666"/>
              <a:ext cx="9525" cy="47148"/>
            </a:xfrm>
            <a:custGeom>
              <a:avLst/>
              <a:gdLst>
                <a:gd name="connsiteX0" fmla="*/ 0 w 9525"/>
                <a:gd name="connsiteY0" fmla="*/ 0 h 47148"/>
                <a:gd name="connsiteX1" fmla="*/ 0 w 9525"/>
                <a:gd name="connsiteY1" fmla="*/ 47149 h 47148"/>
              </a:gdLst>
              <a:ahLst/>
              <a:cxnLst>
                <a:cxn ang="0">
                  <a:pos x="connsiteX0" y="connsiteY0"/>
                </a:cxn>
                <a:cxn ang="0">
                  <a:pos x="connsiteX1" y="connsiteY1"/>
                </a:cxn>
              </a:cxnLst>
              <a:rect l="l" t="t" r="r" b="b"/>
              <a:pathLst>
                <a:path w="9525" h="47148">
                  <a:moveTo>
                    <a:pt x="0" y="0"/>
                  </a:moveTo>
                  <a:lnTo>
                    <a:pt x="0" y="47149"/>
                  </a:lnTo>
                </a:path>
              </a:pathLst>
            </a:custGeom>
            <a:grpFill/>
            <a:ln w="5715" cap="rnd">
              <a:solidFill>
                <a:srgbClr val="E52A29"/>
              </a:solidFill>
              <a:prstDash val="solid"/>
              <a:round/>
            </a:ln>
          </p:spPr>
          <p:txBody>
            <a:bodyPr rtlCol="0" anchor="ctr"/>
            <a:lstStyle/>
            <a:p>
              <a:endParaRPr lang="fr-FR" sz="1400"/>
            </a:p>
          </p:txBody>
        </p:sp>
      </p:grpSp>
      <p:grpSp>
        <p:nvGrpSpPr>
          <p:cNvPr id="53" name="Graphique 1881">
            <a:extLst>
              <a:ext uri="{FF2B5EF4-FFF2-40B4-BE49-F238E27FC236}">
                <a16:creationId xmlns:a16="http://schemas.microsoft.com/office/drawing/2014/main" id="{9E65D6D3-1023-436C-A865-BC6B2DFBB562}"/>
              </a:ext>
            </a:extLst>
          </p:cNvPr>
          <p:cNvGrpSpPr/>
          <p:nvPr/>
        </p:nvGrpSpPr>
        <p:grpSpPr>
          <a:xfrm>
            <a:off x="4559656" y="3376834"/>
            <a:ext cx="1001718" cy="350658"/>
            <a:chOff x="1652586" y="6414950"/>
            <a:chExt cx="639431" cy="223837"/>
          </a:xfrm>
          <a:noFill/>
        </p:grpSpPr>
        <p:grpSp>
          <p:nvGrpSpPr>
            <p:cNvPr id="54" name="Graphique 1881">
              <a:extLst>
                <a:ext uri="{FF2B5EF4-FFF2-40B4-BE49-F238E27FC236}">
                  <a16:creationId xmlns:a16="http://schemas.microsoft.com/office/drawing/2014/main" id="{9E65D6D3-1023-436C-A865-BC6B2DFBB562}"/>
                </a:ext>
              </a:extLst>
            </p:cNvPr>
            <p:cNvGrpSpPr/>
            <p:nvPr/>
          </p:nvGrpSpPr>
          <p:grpSpPr>
            <a:xfrm>
              <a:off x="1655443" y="6491721"/>
              <a:ext cx="94106" cy="29432"/>
              <a:chOff x="1655443" y="6491721"/>
              <a:chExt cx="94106" cy="29432"/>
            </a:xfrm>
          </p:grpSpPr>
          <p:sp>
            <p:nvSpPr>
              <p:cNvPr id="68" name="Forme libre : forme 2886">
                <a:extLst>
                  <a:ext uri="{FF2B5EF4-FFF2-40B4-BE49-F238E27FC236}">
                    <a16:creationId xmlns:a16="http://schemas.microsoft.com/office/drawing/2014/main" id="{734CA666-8195-4822-94F9-A2E656528C97}"/>
                  </a:ext>
                </a:extLst>
              </p:cNvPr>
              <p:cNvSpPr/>
              <p:nvPr/>
            </p:nvSpPr>
            <p:spPr>
              <a:xfrm>
                <a:off x="1664397" y="6491721"/>
                <a:ext cx="3905" cy="9525"/>
              </a:xfrm>
              <a:custGeom>
                <a:avLst/>
                <a:gdLst>
                  <a:gd name="connsiteX0" fmla="*/ 0 w 3905"/>
                  <a:gd name="connsiteY0" fmla="*/ 0 h 9525"/>
                  <a:gd name="connsiteX1" fmla="*/ 3905 w 3905"/>
                  <a:gd name="connsiteY1" fmla="*/ 0 h 9525"/>
                </a:gdLst>
                <a:ahLst/>
                <a:cxnLst>
                  <a:cxn ang="0">
                    <a:pos x="connsiteX0" y="connsiteY0"/>
                  </a:cxn>
                  <a:cxn ang="0">
                    <a:pos x="connsiteX1" y="connsiteY1"/>
                  </a:cxn>
                </a:cxnLst>
                <a:rect l="l" t="t" r="r" b="b"/>
                <a:pathLst>
                  <a:path w="3905" h="9525">
                    <a:moveTo>
                      <a:pt x="0" y="0"/>
                    </a:moveTo>
                    <a:lnTo>
                      <a:pt x="3905" y="0"/>
                    </a:lnTo>
                  </a:path>
                </a:pathLst>
              </a:custGeom>
              <a:ln w="5715" cap="rnd">
                <a:solidFill>
                  <a:srgbClr val="E52A29"/>
                </a:solidFill>
                <a:prstDash val="solid"/>
                <a:round/>
              </a:ln>
            </p:spPr>
            <p:txBody>
              <a:bodyPr rtlCol="0" anchor="ctr"/>
              <a:lstStyle/>
              <a:p>
                <a:endParaRPr lang="fr-FR" sz="1400"/>
              </a:p>
            </p:txBody>
          </p:sp>
          <p:sp>
            <p:nvSpPr>
              <p:cNvPr id="69" name="Forme libre : forme 2887">
                <a:extLst>
                  <a:ext uri="{FF2B5EF4-FFF2-40B4-BE49-F238E27FC236}">
                    <a16:creationId xmlns:a16="http://schemas.microsoft.com/office/drawing/2014/main" id="{148CAD42-3E96-48AD-8BA5-676BACCE1E78}"/>
                  </a:ext>
                </a:extLst>
              </p:cNvPr>
              <p:cNvSpPr/>
              <p:nvPr/>
            </p:nvSpPr>
            <p:spPr>
              <a:xfrm>
                <a:off x="1694972" y="6492293"/>
                <a:ext cx="54578" cy="9525"/>
              </a:xfrm>
              <a:custGeom>
                <a:avLst/>
                <a:gdLst>
                  <a:gd name="connsiteX0" fmla="*/ 0 w 54578"/>
                  <a:gd name="connsiteY0" fmla="*/ 0 h 9525"/>
                  <a:gd name="connsiteX1" fmla="*/ 54578 w 54578"/>
                  <a:gd name="connsiteY1" fmla="*/ 0 h 9525"/>
                </a:gdLst>
                <a:ahLst/>
                <a:cxnLst>
                  <a:cxn ang="0">
                    <a:pos x="connsiteX0" y="connsiteY0"/>
                  </a:cxn>
                  <a:cxn ang="0">
                    <a:pos x="connsiteX1" y="connsiteY1"/>
                  </a:cxn>
                </a:cxnLst>
                <a:rect l="l" t="t" r="r" b="b"/>
                <a:pathLst>
                  <a:path w="54578" h="9525">
                    <a:moveTo>
                      <a:pt x="0" y="0"/>
                    </a:moveTo>
                    <a:lnTo>
                      <a:pt x="54578" y="0"/>
                    </a:lnTo>
                  </a:path>
                </a:pathLst>
              </a:custGeom>
              <a:ln w="5715" cap="rnd">
                <a:solidFill>
                  <a:srgbClr val="E52A29"/>
                </a:solidFill>
                <a:prstDash val="solid"/>
                <a:round/>
              </a:ln>
            </p:spPr>
            <p:txBody>
              <a:bodyPr rtlCol="0" anchor="ctr"/>
              <a:lstStyle/>
              <a:p>
                <a:endParaRPr lang="fr-FR" sz="1400"/>
              </a:p>
            </p:txBody>
          </p:sp>
          <p:sp>
            <p:nvSpPr>
              <p:cNvPr id="70" name="Forme libre : forme 2888">
                <a:extLst>
                  <a:ext uri="{FF2B5EF4-FFF2-40B4-BE49-F238E27FC236}">
                    <a16:creationId xmlns:a16="http://schemas.microsoft.com/office/drawing/2014/main" id="{FB19665A-69B5-48AE-BA15-70AF435B2C47}"/>
                  </a:ext>
                </a:extLst>
              </p:cNvPr>
              <p:cNvSpPr/>
              <p:nvPr/>
            </p:nvSpPr>
            <p:spPr>
              <a:xfrm>
                <a:off x="1655443" y="6521153"/>
                <a:ext cx="41433" cy="9525"/>
              </a:xfrm>
              <a:custGeom>
                <a:avLst/>
                <a:gdLst>
                  <a:gd name="connsiteX0" fmla="*/ 0 w 41433"/>
                  <a:gd name="connsiteY0" fmla="*/ 0 h 9525"/>
                  <a:gd name="connsiteX1" fmla="*/ 41434 w 41433"/>
                  <a:gd name="connsiteY1" fmla="*/ 0 h 9525"/>
                </a:gdLst>
                <a:ahLst/>
                <a:cxnLst>
                  <a:cxn ang="0">
                    <a:pos x="connsiteX0" y="connsiteY0"/>
                  </a:cxn>
                  <a:cxn ang="0">
                    <a:pos x="connsiteX1" y="connsiteY1"/>
                  </a:cxn>
                </a:cxnLst>
                <a:rect l="l" t="t" r="r" b="b"/>
                <a:pathLst>
                  <a:path w="41433" h="9525">
                    <a:moveTo>
                      <a:pt x="0" y="0"/>
                    </a:moveTo>
                    <a:lnTo>
                      <a:pt x="41434" y="0"/>
                    </a:lnTo>
                  </a:path>
                </a:pathLst>
              </a:custGeom>
              <a:ln w="5715" cap="rnd">
                <a:solidFill>
                  <a:srgbClr val="E52A29"/>
                </a:solidFill>
                <a:prstDash val="solid"/>
                <a:round/>
              </a:ln>
            </p:spPr>
            <p:txBody>
              <a:bodyPr rtlCol="0" anchor="ctr"/>
              <a:lstStyle/>
              <a:p>
                <a:endParaRPr lang="fr-FR" sz="1400"/>
              </a:p>
            </p:txBody>
          </p:sp>
        </p:grpSp>
        <p:grpSp>
          <p:nvGrpSpPr>
            <p:cNvPr id="55" name="Graphique 1881">
              <a:extLst>
                <a:ext uri="{FF2B5EF4-FFF2-40B4-BE49-F238E27FC236}">
                  <a16:creationId xmlns:a16="http://schemas.microsoft.com/office/drawing/2014/main" id="{9E65D6D3-1023-436C-A865-BC6B2DFBB562}"/>
                </a:ext>
              </a:extLst>
            </p:cNvPr>
            <p:cNvGrpSpPr/>
            <p:nvPr/>
          </p:nvGrpSpPr>
          <p:grpSpPr>
            <a:xfrm>
              <a:off x="1652586" y="6414950"/>
              <a:ext cx="639431" cy="223837"/>
              <a:chOff x="1652586" y="6414950"/>
              <a:chExt cx="639431" cy="223837"/>
            </a:xfrm>
            <a:noFill/>
          </p:grpSpPr>
          <p:sp>
            <p:nvSpPr>
              <p:cNvPr id="56" name="Forme libre : forme 2890">
                <a:extLst>
                  <a:ext uri="{FF2B5EF4-FFF2-40B4-BE49-F238E27FC236}">
                    <a16:creationId xmlns:a16="http://schemas.microsoft.com/office/drawing/2014/main" id="{C926D9B0-9076-443A-B016-6BB7794DA1B8}"/>
                  </a:ext>
                </a:extLst>
              </p:cNvPr>
              <p:cNvSpPr/>
              <p:nvPr/>
            </p:nvSpPr>
            <p:spPr>
              <a:xfrm>
                <a:off x="1652586" y="6414950"/>
                <a:ext cx="9525" cy="9525"/>
              </a:xfrm>
              <a:custGeom>
                <a:avLst/>
                <a:gdLst/>
                <a:ahLst/>
                <a:cxnLst/>
                <a:rect l="l" t="t" r="r" b="b"/>
                <a:pathLst>
                  <a:path w="9525" h="9525"/>
                </a:pathLst>
              </a:custGeom>
              <a:noFill/>
              <a:ln w="5715" cap="rnd">
                <a:solidFill>
                  <a:srgbClr val="E52A29"/>
                </a:solidFill>
                <a:prstDash val="solid"/>
                <a:round/>
              </a:ln>
            </p:spPr>
            <p:txBody>
              <a:bodyPr rtlCol="0" anchor="ctr"/>
              <a:lstStyle/>
              <a:p>
                <a:endParaRPr lang="fr-FR" sz="1400"/>
              </a:p>
            </p:txBody>
          </p:sp>
          <p:sp>
            <p:nvSpPr>
              <p:cNvPr id="57" name="Forme libre : forme 2891">
                <a:extLst>
                  <a:ext uri="{FF2B5EF4-FFF2-40B4-BE49-F238E27FC236}">
                    <a16:creationId xmlns:a16="http://schemas.microsoft.com/office/drawing/2014/main" id="{4E346D16-F4CA-4257-B034-829A6A62F965}"/>
                  </a:ext>
                </a:extLst>
              </p:cNvPr>
              <p:cNvSpPr/>
              <p:nvPr/>
            </p:nvSpPr>
            <p:spPr>
              <a:xfrm>
                <a:off x="1824702" y="6505628"/>
                <a:ext cx="208883" cy="37916"/>
              </a:xfrm>
              <a:custGeom>
                <a:avLst/>
                <a:gdLst>
                  <a:gd name="connsiteX0" fmla="*/ 208883 w 208883"/>
                  <a:gd name="connsiteY0" fmla="*/ 37909 h 37916"/>
                  <a:gd name="connsiteX1" fmla="*/ 78867 w 208883"/>
                  <a:gd name="connsiteY1" fmla="*/ 37909 h 37916"/>
                  <a:gd name="connsiteX2" fmla="*/ 0 w 208883"/>
                  <a:gd name="connsiteY2" fmla="*/ 0 h 37916"/>
                </a:gdLst>
                <a:ahLst/>
                <a:cxnLst>
                  <a:cxn ang="0">
                    <a:pos x="connsiteX0" y="connsiteY0"/>
                  </a:cxn>
                  <a:cxn ang="0">
                    <a:pos x="connsiteX1" y="connsiteY1"/>
                  </a:cxn>
                  <a:cxn ang="0">
                    <a:pos x="connsiteX2" y="connsiteY2"/>
                  </a:cxn>
                </a:cxnLst>
                <a:rect l="l" t="t" r="r" b="b"/>
                <a:pathLst>
                  <a:path w="208883" h="37916">
                    <a:moveTo>
                      <a:pt x="208883" y="37909"/>
                    </a:moveTo>
                    <a:cubicBezTo>
                      <a:pt x="189071" y="37909"/>
                      <a:pt x="78867" y="37909"/>
                      <a:pt x="78867" y="37909"/>
                    </a:cubicBezTo>
                    <a:cubicBezTo>
                      <a:pt x="78867" y="37909"/>
                      <a:pt x="32099" y="39338"/>
                      <a:pt x="0" y="0"/>
                    </a:cubicBezTo>
                  </a:path>
                </a:pathLst>
              </a:custGeom>
              <a:noFill/>
              <a:ln w="5715" cap="rnd">
                <a:solidFill>
                  <a:srgbClr val="E52A29"/>
                </a:solidFill>
                <a:prstDash val="solid"/>
                <a:round/>
              </a:ln>
            </p:spPr>
            <p:txBody>
              <a:bodyPr rtlCol="0" anchor="ctr"/>
              <a:lstStyle/>
              <a:p>
                <a:endParaRPr lang="fr-FR" sz="1400"/>
              </a:p>
            </p:txBody>
          </p:sp>
          <p:sp>
            <p:nvSpPr>
              <p:cNvPr id="58" name="Forme libre : forme 2892">
                <a:extLst>
                  <a:ext uri="{FF2B5EF4-FFF2-40B4-BE49-F238E27FC236}">
                    <a16:creationId xmlns:a16="http://schemas.microsoft.com/office/drawing/2014/main" id="{8CAD1187-6717-4BF4-A4CB-56CF98CD4BC0}"/>
                  </a:ext>
                </a:extLst>
              </p:cNvPr>
              <p:cNvSpPr/>
              <p:nvPr/>
            </p:nvSpPr>
            <p:spPr>
              <a:xfrm>
                <a:off x="2110357" y="6483142"/>
                <a:ext cx="181660" cy="60394"/>
              </a:xfrm>
              <a:custGeom>
                <a:avLst/>
                <a:gdLst>
                  <a:gd name="connsiteX0" fmla="*/ 68961 w 181660"/>
                  <a:gd name="connsiteY0" fmla="*/ 6 h 60394"/>
                  <a:gd name="connsiteX1" fmla="*/ 84582 w 181660"/>
                  <a:gd name="connsiteY1" fmla="*/ 6 h 60394"/>
                  <a:gd name="connsiteX2" fmla="*/ 181547 w 181660"/>
                  <a:gd name="connsiteY2" fmla="*/ 43059 h 60394"/>
                  <a:gd name="connsiteX3" fmla="*/ 160306 w 181660"/>
                  <a:gd name="connsiteY3" fmla="*/ 60395 h 60394"/>
                  <a:gd name="connsiteX4" fmla="*/ 0 w 181660"/>
                  <a:gd name="connsiteY4" fmla="*/ 60395 h 60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660" h="60394">
                    <a:moveTo>
                      <a:pt x="68961" y="6"/>
                    </a:moveTo>
                    <a:lnTo>
                      <a:pt x="84582" y="6"/>
                    </a:lnTo>
                    <a:cubicBezTo>
                      <a:pt x="84582" y="6"/>
                      <a:pt x="179070" y="-1518"/>
                      <a:pt x="181547" y="43059"/>
                    </a:cubicBezTo>
                    <a:cubicBezTo>
                      <a:pt x="181547" y="43059"/>
                      <a:pt x="184499" y="60395"/>
                      <a:pt x="160306" y="60395"/>
                    </a:cubicBezTo>
                    <a:cubicBezTo>
                      <a:pt x="146875" y="60395"/>
                      <a:pt x="60865" y="60395"/>
                      <a:pt x="0" y="60395"/>
                    </a:cubicBezTo>
                  </a:path>
                </a:pathLst>
              </a:custGeom>
              <a:noFill/>
              <a:ln w="5715" cap="rnd">
                <a:solidFill>
                  <a:srgbClr val="E52A29"/>
                </a:solidFill>
                <a:prstDash val="solid"/>
                <a:round/>
              </a:ln>
            </p:spPr>
            <p:txBody>
              <a:bodyPr rtlCol="0" anchor="ctr"/>
              <a:lstStyle/>
              <a:p>
                <a:endParaRPr lang="fr-FR" sz="1400"/>
              </a:p>
            </p:txBody>
          </p:sp>
          <p:sp>
            <p:nvSpPr>
              <p:cNvPr id="59" name="Forme libre : forme 2893">
                <a:extLst>
                  <a:ext uri="{FF2B5EF4-FFF2-40B4-BE49-F238E27FC236}">
                    <a16:creationId xmlns:a16="http://schemas.microsoft.com/office/drawing/2014/main" id="{90A4A68F-F12D-4258-9CB0-45E3E680CB9A}"/>
                  </a:ext>
                </a:extLst>
              </p:cNvPr>
              <p:cNvSpPr/>
              <p:nvPr/>
            </p:nvSpPr>
            <p:spPr>
              <a:xfrm>
                <a:off x="1851658" y="6483149"/>
                <a:ext cx="304895" cy="9525"/>
              </a:xfrm>
              <a:custGeom>
                <a:avLst/>
                <a:gdLst>
                  <a:gd name="connsiteX0" fmla="*/ 0 w 304895"/>
                  <a:gd name="connsiteY0" fmla="*/ 0 h 9525"/>
                  <a:gd name="connsiteX1" fmla="*/ 304895 w 304895"/>
                  <a:gd name="connsiteY1" fmla="*/ 0 h 9525"/>
                </a:gdLst>
                <a:ahLst/>
                <a:cxnLst>
                  <a:cxn ang="0">
                    <a:pos x="connsiteX0" y="connsiteY0"/>
                  </a:cxn>
                  <a:cxn ang="0">
                    <a:pos x="connsiteX1" y="connsiteY1"/>
                  </a:cxn>
                </a:cxnLst>
                <a:rect l="l" t="t" r="r" b="b"/>
                <a:pathLst>
                  <a:path w="304895" h="9525">
                    <a:moveTo>
                      <a:pt x="0" y="0"/>
                    </a:moveTo>
                    <a:lnTo>
                      <a:pt x="304895" y="0"/>
                    </a:lnTo>
                  </a:path>
                </a:pathLst>
              </a:custGeom>
              <a:ln w="5715" cap="rnd">
                <a:solidFill>
                  <a:srgbClr val="E52A29"/>
                </a:solidFill>
                <a:prstDash val="solid"/>
                <a:round/>
              </a:ln>
            </p:spPr>
            <p:txBody>
              <a:bodyPr rtlCol="0" anchor="ctr"/>
              <a:lstStyle/>
              <a:p>
                <a:endParaRPr lang="fr-FR" sz="1400"/>
              </a:p>
            </p:txBody>
          </p:sp>
          <p:sp>
            <p:nvSpPr>
              <p:cNvPr id="60" name="Forme libre : forme 2894">
                <a:extLst>
                  <a:ext uri="{FF2B5EF4-FFF2-40B4-BE49-F238E27FC236}">
                    <a16:creationId xmlns:a16="http://schemas.microsoft.com/office/drawing/2014/main" id="{7E6F17AD-DF08-460E-B2EB-F77D8EBC08C3}"/>
                  </a:ext>
                </a:extLst>
              </p:cNvPr>
              <p:cNvSpPr/>
              <p:nvPr/>
            </p:nvSpPr>
            <p:spPr>
              <a:xfrm>
                <a:off x="1969590" y="6528678"/>
                <a:ext cx="137623" cy="110109"/>
              </a:xfrm>
              <a:custGeom>
                <a:avLst/>
                <a:gdLst>
                  <a:gd name="connsiteX0" fmla="*/ 137624 w 137623"/>
                  <a:gd name="connsiteY0" fmla="*/ 0 h 110109"/>
                  <a:gd name="connsiteX1" fmla="*/ 35515 w 137623"/>
                  <a:gd name="connsiteY1" fmla="*/ 99727 h 110109"/>
                  <a:gd name="connsiteX2" fmla="*/ 13227 w 137623"/>
                  <a:gd name="connsiteY2" fmla="*/ 110109 h 110109"/>
                  <a:gd name="connsiteX3" fmla="*/ 5321 w 137623"/>
                  <a:gd name="connsiteY3" fmla="*/ 92774 h 110109"/>
                  <a:gd name="connsiteX4" fmla="*/ 73806 w 137623"/>
                  <a:gd name="connsiteY4" fmla="*/ 1429 h 11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623" h="110109">
                    <a:moveTo>
                      <a:pt x="137624" y="0"/>
                    </a:moveTo>
                    <a:lnTo>
                      <a:pt x="35515" y="99727"/>
                    </a:lnTo>
                    <a:cubicBezTo>
                      <a:pt x="35515" y="99727"/>
                      <a:pt x="24657" y="110109"/>
                      <a:pt x="13227" y="110109"/>
                    </a:cubicBezTo>
                    <a:cubicBezTo>
                      <a:pt x="1797" y="110109"/>
                      <a:pt x="-5537" y="106109"/>
                      <a:pt x="5321" y="92774"/>
                    </a:cubicBezTo>
                    <a:cubicBezTo>
                      <a:pt x="16180" y="79439"/>
                      <a:pt x="73806" y="1429"/>
                      <a:pt x="73806" y="1429"/>
                    </a:cubicBezTo>
                  </a:path>
                </a:pathLst>
              </a:custGeom>
              <a:noFill/>
              <a:ln w="5715" cap="rnd">
                <a:solidFill>
                  <a:srgbClr val="E52A29"/>
                </a:solidFill>
                <a:prstDash val="solid"/>
                <a:round/>
              </a:ln>
            </p:spPr>
            <p:txBody>
              <a:bodyPr rtlCol="0" anchor="ctr"/>
              <a:lstStyle/>
              <a:p>
                <a:endParaRPr lang="fr-FR" sz="1400"/>
              </a:p>
            </p:txBody>
          </p:sp>
          <p:sp>
            <p:nvSpPr>
              <p:cNvPr id="61" name="Forme libre : forme 2895">
                <a:extLst>
                  <a:ext uri="{FF2B5EF4-FFF2-40B4-BE49-F238E27FC236}">
                    <a16:creationId xmlns:a16="http://schemas.microsoft.com/office/drawing/2014/main" id="{2F979629-EB24-4BC3-BFF9-EA854D50AE06}"/>
                  </a:ext>
                </a:extLst>
              </p:cNvPr>
              <p:cNvSpPr/>
              <p:nvPr/>
            </p:nvSpPr>
            <p:spPr>
              <a:xfrm>
                <a:off x="1998694" y="6417712"/>
                <a:ext cx="91851" cy="63912"/>
              </a:xfrm>
              <a:custGeom>
                <a:avLst/>
                <a:gdLst>
                  <a:gd name="connsiteX0" fmla="*/ 91851 w 91851"/>
                  <a:gd name="connsiteY0" fmla="*/ 63913 h 63912"/>
                  <a:gd name="connsiteX1" fmla="*/ 34987 w 91851"/>
                  <a:gd name="connsiteY1" fmla="*/ 8954 h 63912"/>
                  <a:gd name="connsiteX2" fmla="*/ 11270 w 91851"/>
                  <a:gd name="connsiteY2" fmla="*/ 0 h 63912"/>
                  <a:gd name="connsiteX3" fmla="*/ 2316 w 91851"/>
                  <a:gd name="connsiteY3" fmla="*/ 13335 h 63912"/>
                  <a:gd name="connsiteX4" fmla="*/ 33558 w 91851"/>
                  <a:gd name="connsiteY4" fmla="*/ 53816 h 63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51" h="63912">
                    <a:moveTo>
                      <a:pt x="91851" y="63913"/>
                    </a:moveTo>
                    <a:lnTo>
                      <a:pt x="34987" y="8954"/>
                    </a:lnTo>
                    <a:cubicBezTo>
                      <a:pt x="34987" y="8954"/>
                      <a:pt x="25081" y="0"/>
                      <a:pt x="11270" y="0"/>
                    </a:cubicBezTo>
                    <a:cubicBezTo>
                      <a:pt x="-2542" y="0"/>
                      <a:pt x="-1113" y="8382"/>
                      <a:pt x="2316" y="13335"/>
                    </a:cubicBezTo>
                    <a:cubicBezTo>
                      <a:pt x="5745" y="18288"/>
                      <a:pt x="33558" y="53816"/>
                      <a:pt x="33558" y="53816"/>
                    </a:cubicBezTo>
                  </a:path>
                </a:pathLst>
              </a:custGeom>
              <a:noFill/>
              <a:ln w="5715" cap="rnd">
                <a:solidFill>
                  <a:srgbClr val="E52A29"/>
                </a:solidFill>
                <a:prstDash val="solid"/>
                <a:round/>
              </a:ln>
            </p:spPr>
            <p:txBody>
              <a:bodyPr rtlCol="0" anchor="ctr"/>
              <a:lstStyle/>
              <a:p>
                <a:endParaRPr lang="fr-FR" sz="1400"/>
              </a:p>
            </p:txBody>
          </p:sp>
          <p:sp>
            <p:nvSpPr>
              <p:cNvPr id="62" name="Forme libre : forme 2896">
                <a:extLst>
                  <a:ext uri="{FF2B5EF4-FFF2-40B4-BE49-F238E27FC236}">
                    <a16:creationId xmlns:a16="http://schemas.microsoft.com/office/drawing/2014/main" id="{4A403A11-649C-4514-AB77-C28B979A3D1B}"/>
                  </a:ext>
                </a:extLst>
              </p:cNvPr>
              <p:cNvSpPr/>
              <p:nvPr/>
            </p:nvSpPr>
            <p:spPr>
              <a:xfrm>
                <a:off x="1785650" y="6432190"/>
                <a:ext cx="76009" cy="50482"/>
              </a:xfrm>
              <a:custGeom>
                <a:avLst/>
                <a:gdLst>
                  <a:gd name="connsiteX0" fmla="*/ 76010 w 76009"/>
                  <a:gd name="connsiteY0" fmla="*/ 50006 h 50482"/>
                  <a:gd name="connsiteX1" fmla="*/ 25622 w 76009"/>
                  <a:gd name="connsiteY1" fmla="*/ 0 h 50482"/>
                  <a:gd name="connsiteX2" fmla="*/ 0 w 76009"/>
                  <a:gd name="connsiteY2" fmla="*/ 0 h 50482"/>
                  <a:gd name="connsiteX3" fmla="*/ 26575 w 76009"/>
                  <a:gd name="connsiteY3" fmla="*/ 50483 h 50482"/>
                  <a:gd name="connsiteX4" fmla="*/ 50959 w 76009"/>
                  <a:gd name="connsiteY4" fmla="*/ 50483 h 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9" h="50482">
                    <a:moveTo>
                      <a:pt x="76010" y="50006"/>
                    </a:moveTo>
                    <a:lnTo>
                      <a:pt x="25622" y="0"/>
                    </a:lnTo>
                    <a:lnTo>
                      <a:pt x="0" y="0"/>
                    </a:lnTo>
                    <a:lnTo>
                      <a:pt x="26575" y="50483"/>
                    </a:lnTo>
                    <a:lnTo>
                      <a:pt x="50959" y="50483"/>
                    </a:lnTo>
                  </a:path>
                </a:pathLst>
              </a:custGeom>
              <a:noFill/>
              <a:ln w="5715" cap="rnd">
                <a:solidFill>
                  <a:srgbClr val="E52A29"/>
                </a:solidFill>
                <a:prstDash val="solid"/>
                <a:round/>
              </a:ln>
            </p:spPr>
            <p:txBody>
              <a:bodyPr rtlCol="0" anchor="ctr"/>
              <a:lstStyle/>
              <a:p>
                <a:endParaRPr lang="fr-FR" sz="1400"/>
              </a:p>
            </p:txBody>
          </p:sp>
          <p:sp>
            <p:nvSpPr>
              <p:cNvPr id="63" name="Forme libre : forme 2897">
                <a:extLst>
                  <a:ext uri="{FF2B5EF4-FFF2-40B4-BE49-F238E27FC236}">
                    <a16:creationId xmlns:a16="http://schemas.microsoft.com/office/drawing/2014/main" id="{9E046D9E-3142-49AC-90F3-8D72A3E4AFB4}"/>
                  </a:ext>
                </a:extLst>
              </p:cNvPr>
              <p:cNvSpPr/>
              <p:nvPr/>
            </p:nvSpPr>
            <p:spPr>
              <a:xfrm>
                <a:off x="1767838" y="6482672"/>
                <a:ext cx="69151" cy="37623"/>
              </a:xfrm>
              <a:custGeom>
                <a:avLst/>
                <a:gdLst>
                  <a:gd name="connsiteX0" fmla="*/ 69152 w 69151"/>
                  <a:gd name="connsiteY0" fmla="*/ 14668 h 37623"/>
                  <a:gd name="connsiteX1" fmla="*/ 27146 w 69151"/>
                  <a:gd name="connsiteY1" fmla="*/ 37624 h 37623"/>
                  <a:gd name="connsiteX2" fmla="*/ 0 w 69151"/>
                  <a:gd name="connsiteY2" fmla="*/ 37624 h 37623"/>
                  <a:gd name="connsiteX3" fmla="*/ 43910 w 69151"/>
                  <a:gd name="connsiteY3" fmla="*/ 0 h 37623"/>
                </a:gdLst>
                <a:ahLst/>
                <a:cxnLst>
                  <a:cxn ang="0">
                    <a:pos x="connsiteX0" y="connsiteY0"/>
                  </a:cxn>
                  <a:cxn ang="0">
                    <a:pos x="connsiteX1" y="connsiteY1"/>
                  </a:cxn>
                  <a:cxn ang="0">
                    <a:pos x="connsiteX2" y="connsiteY2"/>
                  </a:cxn>
                  <a:cxn ang="0">
                    <a:pos x="connsiteX3" y="connsiteY3"/>
                  </a:cxn>
                </a:cxnLst>
                <a:rect l="l" t="t" r="r" b="b"/>
                <a:pathLst>
                  <a:path w="69151" h="37623">
                    <a:moveTo>
                      <a:pt x="69152" y="14668"/>
                    </a:moveTo>
                    <a:lnTo>
                      <a:pt x="27146" y="37624"/>
                    </a:lnTo>
                    <a:lnTo>
                      <a:pt x="0" y="37624"/>
                    </a:lnTo>
                    <a:lnTo>
                      <a:pt x="43910" y="0"/>
                    </a:lnTo>
                  </a:path>
                </a:pathLst>
              </a:custGeom>
              <a:noFill/>
              <a:ln w="5715" cap="rnd">
                <a:solidFill>
                  <a:srgbClr val="E52A29"/>
                </a:solidFill>
                <a:prstDash val="solid"/>
                <a:round/>
              </a:ln>
            </p:spPr>
            <p:txBody>
              <a:bodyPr rtlCol="0" anchor="ctr"/>
              <a:lstStyle/>
              <a:p>
                <a:endParaRPr lang="fr-FR" sz="1400"/>
              </a:p>
            </p:txBody>
          </p:sp>
          <p:sp>
            <p:nvSpPr>
              <p:cNvPr id="64" name="Forme libre : forme 2898">
                <a:extLst>
                  <a:ext uri="{FF2B5EF4-FFF2-40B4-BE49-F238E27FC236}">
                    <a16:creationId xmlns:a16="http://schemas.microsoft.com/office/drawing/2014/main" id="{E63AFC60-22F9-4D5D-9F71-9C0D066E6539}"/>
                  </a:ext>
                </a:extLst>
              </p:cNvPr>
              <p:cNvSpPr/>
              <p:nvPr/>
            </p:nvSpPr>
            <p:spPr>
              <a:xfrm>
                <a:off x="2224657" y="6503913"/>
                <a:ext cx="54387" cy="9525"/>
              </a:xfrm>
              <a:custGeom>
                <a:avLst/>
                <a:gdLst>
                  <a:gd name="connsiteX0" fmla="*/ 54388 w 54387"/>
                  <a:gd name="connsiteY0" fmla="*/ 0 h 9525"/>
                  <a:gd name="connsiteX1" fmla="*/ 0 w 54387"/>
                  <a:gd name="connsiteY1" fmla="*/ 0 h 9525"/>
                </a:gdLst>
                <a:ahLst/>
                <a:cxnLst>
                  <a:cxn ang="0">
                    <a:pos x="connsiteX0" y="connsiteY0"/>
                  </a:cxn>
                  <a:cxn ang="0">
                    <a:pos x="connsiteX1" y="connsiteY1"/>
                  </a:cxn>
                </a:cxnLst>
                <a:rect l="l" t="t" r="r" b="b"/>
                <a:pathLst>
                  <a:path w="54387" h="9525">
                    <a:moveTo>
                      <a:pt x="54388" y="0"/>
                    </a:moveTo>
                    <a:lnTo>
                      <a:pt x="0" y="0"/>
                    </a:lnTo>
                  </a:path>
                </a:pathLst>
              </a:custGeom>
              <a:ln w="5715" cap="rnd">
                <a:solidFill>
                  <a:srgbClr val="E52A29"/>
                </a:solidFill>
                <a:prstDash val="solid"/>
                <a:round/>
              </a:ln>
            </p:spPr>
            <p:txBody>
              <a:bodyPr rtlCol="0" anchor="ctr"/>
              <a:lstStyle/>
              <a:p>
                <a:endParaRPr lang="fr-FR" sz="1400"/>
              </a:p>
            </p:txBody>
          </p:sp>
          <p:sp>
            <p:nvSpPr>
              <p:cNvPr id="65" name="Forme libre : forme 2899">
                <a:extLst>
                  <a:ext uri="{FF2B5EF4-FFF2-40B4-BE49-F238E27FC236}">
                    <a16:creationId xmlns:a16="http://schemas.microsoft.com/office/drawing/2014/main" id="{2685E88D-BC2F-4A15-88A4-BFF3D50CFFB5}"/>
                  </a:ext>
                </a:extLst>
              </p:cNvPr>
              <p:cNvSpPr/>
              <p:nvPr/>
            </p:nvSpPr>
            <p:spPr>
              <a:xfrm>
                <a:off x="2197225" y="6529154"/>
                <a:ext cx="12382" cy="9525"/>
              </a:xfrm>
              <a:custGeom>
                <a:avLst/>
                <a:gdLst>
                  <a:gd name="connsiteX0" fmla="*/ 12382 w 12382"/>
                  <a:gd name="connsiteY0" fmla="*/ 0 h 9525"/>
                  <a:gd name="connsiteX1" fmla="*/ 0 w 12382"/>
                  <a:gd name="connsiteY1" fmla="*/ 0 h 9525"/>
                </a:gdLst>
                <a:ahLst/>
                <a:cxnLst>
                  <a:cxn ang="0">
                    <a:pos x="connsiteX0" y="connsiteY0"/>
                  </a:cxn>
                  <a:cxn ang="0">
                    <a:pos x="connsiteX1" y="connsiteY1"/>
                  </a:cxn>
                </a:cxnLst>
                <a:rect l="l" t="t" r="r" b="b"/>
                <a:pathLst>
                  <a:path w="12382" h="9525">
                    <a:moveTo>
                      <a:pt x="12382" y="0"/>
                    </a:moveTo>
                    <a:lnTo>
                      <a:pt x="0" y="0"/>
                    </a:lnTo>
                  </a:path>
                </a:pathLst>
              </a:custGeom>
              <a:ln w="5715" cap="rnd">
                <a:solidFill>
                  <a:srgbClr val="E52A29"/>
                </a:solidFill>
                <a:prstDash val="solid"/>
                <a:round/>
              </a:ln>
            </p:spPr>
            <p:txBody>
              <a:bodyPr rtlCol="0" anchor="ctr"/>
              <a:lstStyle/>
              <a:p>
                <a:endParaRPr lang="fr-FR" sz="1400"/>
              </a:p>
            </p:txBody>
          </p:sp>
          <p:sp>
            <p:nvSpPr>
              <p:cNvPr id="66" name="Forme libre : forme 2900">
                <a:extLst>
                  <a:ext uri="{FF2B5EF4-FFF2-40B4-BE49-F238E27FC236}">
                    <a16:creationId xmlns:a16="http://schemas.microsoft.com/office/drawing/2014/main" id="{F00A5947-8282-4AD3-B308-FF713DDF0ED8}"/>
                  </a:ext>
                </a:extLst>
              </p:cNvPr>
              <p:cNvSpPr/>
              <p:nvPr/>
            </p:nvSpPr>
            <p:spPr>
              <a:xfrm>
                <a:off x="2134932" y="6529154"/>
                <a:ext cx="45434" cy="9525"/>
              </a:xfrm>
              <a:custGeom>
                <a:avLst/>
                <a:gdLst>
                  <a:gd name="connsiteX0" fmla="*/ 45434 w 45434"/>
                  <a:gd name="connsiteY0" fmla="*/ 0 h 9525"/>
                  <a:gd name="connsiteX1" fmla="*/ 0 w 45434"/>
                  <a:gd name="connsiteY1" fmla="*/ 0 h 9525"/>
                </a:gdLst>
                <a:ahLst/>
                <a:cxnLst>
                  <a:cxn ang="0">
                    <a:pos x="connsiteX0" y="connsiteY0"/>
                  </a:cxn>
                  <a:cxn ang="0">
                    <a:pos x="connsiteX1" y="connsiteY1"/>
                  </a:cxn>
                </a:cxnLst>
                <a:rect l="l" t="t" r="r" b="b"/>
                <a:pathLst>
                  <a:path w="45434" h="9525">
                    <a:moveTo>
                      <a:pt x="45434" y="0"/>
                    </a:moveTo>
                    <a:lnTo>
                      <a:pt x="0" y="0"/>
                    </a:lnTo>
                  </a:path>
                </a:pathLst>
              </a:custGeom>
              <a:ln w="5715" cap="rnd">
                <a:solidFill>
                  <a:srgbClr val="E52A29"/>
                </a:solidFill>
                <a:prstDash val="solid"/>
                <a:round/>
              </a:ln>
            </p:spPr>
            <p:txBody>
              <a:bodyPr rtlCol="0" anchor="ctr"/>
              <a:lstStyle/>
              <a:p>
                <a:endParaRPr lang="fr-FR" sz="1400"/>
              </a:p>
            </p:txBody>
          </p:sp>
          <p:sp>
            <p:nvSpPr>
              <p:cNvPr id="67" name="Forme libre : forme 2901">
                <a:extLst>
                  <a:ext uri="{FF2B5EF4-FFF2-40B4-BE49-F238E27FC236}">
                    <a16:creationId xmlns:a16="http://schemas.microsoft.com/office/drawing/2014/main" id="{E2B5AAD2-223B-4097-A4CB-73776C8DF349}"/>
                  </a:ext>
                </a:extLst>
              </p:cNvPr>
              <p:cNvSpPr/>
              <p:nvPr/>
            </p:nvSpPr>
            <p:spPr>
              <a:xfrm>
                <a:off x="1899188" y="6527726"/>
                <a:ext cx="128111" cy="9525"/>
              </a:xfrm>
              <a:custGeom>
                <a:avLst/>
                <a:gdLst>
                  <a:gd name="connsiteX0" fmla="*/ 128111 w 128111"/>
                  <a:gd name="connsiteY0" fmla="*/ 0 h 9525"/>
                  <a:gd name="connsiteX1" fmla="*/ 0 w 128111"/>
                  <a:gd name="connsiteY1" fmla="*/ 0 h 9525"/>
                </a:gdLst>
                <a:ahLst/>
                <a:cxnLst>
                  <a:cxn ang="0">
                    <a:pos x="connsiteX0" y="connsiteY0"/>
                  </a:cxn>
                  <a:cxn ang="0">
                    <a:pos x="connsiteX1" y="connsiteY1"/>
                  </a:cxn>
                </a:cxnLst>
                <a:rect l="l" t="t" r="r" b="b"/>
                <a:pathLst>
                  <a:path w="128111" h="9525">
                    <a:moveTo>
                      <a:pt x="128111" y="0"/>
                    </a:moveTo>
                    <a:lnTo>
                      <a:pt x="0" y="0"/>
                    </a:lnTo>
                  </a:path>
                </a:pathLst>
              </a:custGeom>
              <a:ln w="5715" cap="rnd">
                <a:solidFill>
                  <a:srgbClr val="E52A29"/>
                </a:solidFill>
                <a:prstDash val="solid"/>
                <a:round/>
              </a:ln>
            </p:spPr>
            <p:txBody>
              <a:bodyPr rtlCol="0" anchor="ctr"/>
              <a:lstStyle/>
              <a:p>
                <a:endParaRPr lang="fr-FR" sz="1400"/>
              </a:p>
            </p:txBody>
          </p:sp>
        </p:grpSp>
      </p:grpSp>
      <p:grpSp>
        <p:nvGrpSpPr>
          <p:cNvPr id="71" name="Graphique 1830">
            <a:extLst>
              <a:ext uri="{FF2B5EF4-FFF2-40B4-BE49-F238E27FC236}">
                <a16:creationId xmlns:a16="http://schemas.microsoft.com/office/drawing/2014/main" id="{16C30D2A-EE4C-44D5-9F11-C9611FEAB75B}"/>
              </a:ext>
            </a:extLst>
          </p:cNvPr>
          <p:cNvGrpSpPr/>
          <p:nvPr/>
        </p:nvGrpSpPr>
        <p:grpSpPr>
          <a:xfrm>
            <a:off x="8616502" y="3309167"/>
            <a:ext cx="508284" cy="460945"/>
            <a:chOff x="10483925" y="2904391"/>
            <a:chExt cx="396900" cy="359934"/>
          </a:xfrm>
          <a:noFill/>
        </p:grpSpPr>
        <p:grpSp>
          <p:nvGrpSpPr>
            <p:cNvPr id="72" name="Graphique 1830">
              <a:extLst>
                <a:ext uri="{FF2B5EF4-FFF2-40B4-BE49-F238E27FC236}">
                  <a16:creationId xmlns:a16="http://schemas.microsoft.com/office/drawing/2014/main" id="{16C30D2A-EE4C-44D5-9F11-C9611FEAB75B}"/>
                </a:ext>
              </a:extLst>
            </p:cNvPr>
            <p:cNvGrpSpPr/>
            <p:nvPr/>
          </p:nvGrpSpPr>
          <p:grpSpPr>
            <a:xfrm>
              <a:off x="10483925" y="2904391"/>
              <a:ext cx="396900" cy="359934"/>
              <a:chOff x="10483925" y="2904391"/>
              <a:chExt cx="396900" cy="359934"/>
            </a:xfrm>
            <a:grpFill/>
          </p:grpSpPr>
          <p:sp>
            <p:nvSpPr>
              <p:cNvPr id="76" name="Forme libre : forme 4161">
                <a:extLst>
                  <a:ext uri="{FF2B5EF4-FFF2-40B4-BE49-F238E27FC236}">
                    <a16:creationId xmlns:a16="http://schemas.microsoft.com/office/drawing/2014/main" id="{69BD042A-9238-4A97-B814-BAEDCD753986}"/>
                  </a:ext>
                </a:extLst>
              </p:cNvPr>
              <p:cNvSpPr/>
              <p:nvPr/>
            </p:nvSpPr>
            <p:spPr>
              <a:xfrm>
                <a:off x="10624704" y="2904391"/>
                <a:ext cx="219265" cy="173530"/>
              </a:xfrm>
              <a:custGeom>
                <a:avLst/>
                <a:gdLst>
                  <a:gd name="connsiteX0" fmla="*/ 0 w 219265"/>
                  <a:gd name="connsiteY0" fmla="*/ 173531 h 173530"/>
                  <a:gd name="connsiteX1" fmla="*/ 53531 w 219265"/>
                  <a:gd name="connsiteY1" fmla="*/ 12177 h 173530"/>
                  <a:gd name="connsiteX2" fmla="*/ 64770 w 219265"/>
                  <a:gd name="connsiteY2" fmla="*/ 176 h 173530"/>
                  <a:gd name="connsiteX3" fmla="*/ 104394 w 219265"/>
                  <a:gd name="connsiteY3" fmla="*/ 42848 h 173530"/>
                  <a:gd name="connsiteX4" fmla="*/ 153067 w 219265"/>
                  <a:gd name="connsiteY4" fmla="*/ 122191 h 173530"/>
                  <a:gd name="connsiteX5" fmla="*/ 219265 w 219265"/>
                  <a:gd name="connsiteY5" fmla="*/ 105427 h 17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65" h="173530">
                    <a:moveTo>
                      <a:pt x="0" y="173531"/>
                    </a:moveTo>
                    <a:cubicBezTo>
                      <a:pt x="0" y="173531"/>
                      <a:pt x="84392" y="144956"/>
                      <a:pt x="53531" y="12177"/>
                    </a:cubicBezTo>
                    <a:cubicBezTo>
                      <a:pt x="51911" y="5319"/>
                      <a:pt x="57817" y="-1158"/>
                      <a:pt x="64770" y="176"/>
                    </a:cubicBezTo>
                    <a:cubicBezTo>
                      <a:pt x="79057" y="2843"/>
                      <a:pt x="99536" y="12177"/>
                      <a:pt x="104394" y="42848"/>
                    </a:cubicBezTo>
                    <a:cubicBezTo>
                      <a:pt x="112109" y="91330"/>
                      <a:pt x="114300" y="132002"/>
                      <a:pt x="153067" y="122191"/>
                    </a:cubicBezTo>
                    <a:cubicBezTo>
                      <a:pt x="191834" y="112380"/>
                      <a:pt x="219265" y="105427"/>
                      <a:pt x="219265" y="105427"/>
                    </a:cubicBezTo>
                  </a:path>
                </a:pathLst>
              </a:custGeom>
              <a:grpFill/>
              <a:ln w="5715" cap="rnd">
                <a:solidFill>
                  <a:srgbClr val="E52A29"/>
                </a:solidFill>
                <a:prstDash val="solid"/>
                <a:round/>
              </a:ln>
            </p:spPr>
            <p:txBody>
              <a:bodyPr rtlCol="0" anchor="ctr"/>
              <a:lstStyle/>
              <a:p>
                <a:endParaRPr lang="fr-FR" sz="1400"/>
              </a:p>
            </p:txBody>
          </p:sp>
          <p:sp>
            <p:nvSpPr>
              <p:cNvPr id="77" name="Forme libre : forme 4162">
                <a:extLst>
                  <a:ext uri="{FF2B5EF4-FFF2-40B4-BE49-F238E27FC236}">
                    <a16:creationId xmlns:a16="http://schemas.microsoft.com/office/drawing/2014/main" id="{8C59689F-E9D2-4514-8393-8C8C53107A4A}"/>
                  </a:ext>
                </a:extLst>
              </p:cNvPr>
              <p:cNvSpPr/>
              <p:nvPr/>
            </p:nvSpPr>
            <p:spPr>
              <a:xfrm>
                <a:off x="10846732" y="3008346"/>
                <a:ext cx="32142" cy="50811"/>
              </a:xfrm>
              <a:custGeom>
                <a:avLst/>
                <a:gdLst>
                  <a:gd name="connsiteX0" fmla="*/ 0 w 32142"/>
                  <a:gd name="connsiteY0" fmla="*/ 805 h 50811"/>
                  <a:gd name="connsiteX1" fmla="*/ 31337 w 32142"/>
                  <a:gd name="connsiteY1" fmla="*/ 19474 h 50811"/>
                  <a:gd name="connsiteX2" fmla="*/ 12668 w 32142"/>
                  <a:gd name="connsiteY2" fmla="*/ 50811 h 50811"/>
                </a:gdLst>
                <a:ahLst/>
                <a:cxnLst>
                  <a:cxn ang="0">
                    <a:pos x="connsiteX0" y="connsiteY0"/>
                  </a:cxn>
                  <a:cxn ang="0">
                    <a:pos x="connsiteX1" y="connsiteY1"/>
                  </a:cxn>
                  <a:cxn ang="0">
                    <a:pos x="connsiteX2" y="connsiteY2"/>
                  </a:cxn>
                </a:cxnLst>
                <a:rect l="l" t="t" r="r" b="b"/>
                <a:pathLst>
                  <a:path w="32142" h="50811">
                    <a:moveTo>
                      <a:pt x="0" y="805"/>
                    </a:moveTo>
                    <a:cubicBezTo>
                      <a:pt x="13811" y="-2719"/>
                      <a:pt x="27908" y="5663"/>
                      <a:pt x="31337" y="19474"/>
                    </a:cubicBezTo>
                    <a:cubicBezTo>
                      <a:pt x="34862" y="33285"/>
                      <a:pt x="26479" y="47382"/>
                      <a:pt x="12668" y="50811"/>
                    </a:cubicBezTo>
                  </a:path>
                </a:pathLst>
              </a:custGeom>
              <a:grpFill/>
              <a:ln w="5715" cap="rnd">
                <a:solidFill>
                  <a:srgbClr val="E52A29"/>
                </a:solidFill>
                <a:prstDash val="solid"/>
                <a:round/>
              </a:ln>
            </p:spPr>
            <p:txBody>
              <a:bodyPr rtlCol="0" anchor="ctr"/>
              <a:lstStyle/>
              <a:p>
                <a:endParaRPr lang="fr-FR" sz="1400"/>
              </a:p>
            </p:txBody>
          </p:sp>
          <p:sp>
            <p:nvSpPr>
              <p:cNvPr id="78" name="Forme libre : forme 4163">
                <a:extLst>
                  <a:ext uri="{FF2B5EF4-FFF2-40B4-BE49-F238E27FC236}">
                    <a16:creationId xmlns:a16="http://schemas.microsoft.com/office/drawing/2014/main" id="{FD673E6F-A419-462A-AA88-5BBF30FD948C}"/>
                  </a:ext>
                </a:extLst>
              </p:cNvPr>
              <p:cNvSpPr/>
              <p:nvPr/>
            </p:nvSpPr>
            <p:spPr>
              <a:xfrm>
                <a:off x="10849780" y="3060307"/>
                <a:ext cx="31044" cy="49142"/>
              </a:xfrm>
              <a:custGeom>
                <a:avLst/>
                <a:gdLst>
                  <a:gd name="connsiteX0" fmla="*/ 0 w 31044"/>
                  <a:gd name="connsiteY0" fmla="*/ 755 h 49142"/>
                  <a:gd name="connsiteX1" fmla="*/ 30290 w 31044"/>
                  <a:gd name="connsiteY1" fmla="*/ 18853 h 49142"/>
                  <a:gd name="connsiteX2" fmla="*/ 12192 w 31044"/>
                  <a:gd name="connsiteY2" fmla="*/ 49142 h 49142"/>
                </a:gdLst>
                <a:ahLst/>
                <a:cxnLst>
                  <a:cxn ang="0">
                    <a:pos x="connsiteX0" y="connsiteY0"/>
                  </a:cxn>
                  <a:cxn ang="0">
                    <a:pos x="connsiteX1" y="connsiteY1"/>
                  </a:cxn>
                  <a:cxn ang="0">
                    <a:pos x="connsiteX2" y="connsiteY2"/>
                  </a:cxn>
                </a:cxnLst>
                <a:rect l="l" t="t" r="r" b="b"/>
                <a:pathLst>
                  <a:path w="31044" h="49142">
                    <a:moveTo>
                      <a:pt x="0" y="755"/>
                    </a:moveTo>
                    <a:cubicBezTo>
                      <a:pt x="13335" y="-2578"/>
                      <a:pt x="26956" y="5423"/>
                      <a:pt x="30290" y="18853"/>
                    </a:cubicBezTo>
                    <a:cubicBezTo>
                      <a:pt x="33623" y="32283"/>
                      <a:pt x="25622" y="45809"/>
                      <a:pt x="12192" y="49142"/>
                    </a:cubicBezTo>
                  </a:path>
                </a:pathLst>
              </a:custGeom>
              <a:grpFill/>
              <a:ln w="5715" cap="rnd">
                <a:solidFill>
                  <a:srgbClr val="E52A29"/>
                </a:solidFill>
                <a:prstDash val="solid"/>
                <a:round/>
              </a:ln>
            </p:spPr>
            <p:txBody>
              <a:bodyPr rtlCol="0" anchor="ctr"/>
              <a:lstStyle/>
              <a:p>
                <a:endParaRPr lang="fr-FR" sz="1400"/>
              </a:p>
            </p:txBody>
          </p:sp>
          <p:sp>
            <p:nvSpPr>
              <p:cNvPr id="79" name="Forme libre : forme 4164">
                <a:extLst>
                  <a:ext uri="{FF2B5EF4-FFF2-40B4-BE49-F238E27FC236}">
                    <a16:creationId xmlns:a16="http://schemas.microsoft.com/office/drawing/2014/main" id="{07F81893-11CA-44EF-BC40-CE915A496D39}"/>
                  </a:ext>
                </a:extLst>
              </p:cNvPr>
              <p:cNvSpPr/>
              <p:nvPr/>
            </p:nvSpPr>
            <p:spPr>
              <a:xfrm>
                <a:off x="10850733" y="3109860"/>
                <a:ext cx="29973" cy="47404"/>
              </a:xfrm>
              <a:custGeom>
                <a:avLst/>
                <a:gdLst>
                  <a:gd name="connsiteX0" fmla="*/ 0 w 29973"/>
                  <a:gd name="connsiteY0" fmla="*/ 732 h 47404"/>
                  <a:gd name="connsiteX1" fmla="*/ 29242 w 29973"/>
                  <a:gd name="connsiteY1" fmla="*/ 18163 h 47404"/>
                  <a:gd name="connsiteX2" fmla="*/ 11811 w 29973"/>
                  <a:gd name="connsiteY2" fmla="*/ 47405 h 47404"/>
                </a:gdLst>
                <a:ahLst/>
                <a:cxnLst>
                  <a:cxn ang="0">
                    <a:pos x="connsiteX0" y="connsiteY0"/>
                  </a:cxn>
                  <a:cxn ang="0">
                    <a:pos x="connsiteX1" y="connsiteY1"/>
                  </a:cxn>
                  <a:cxn ang="0">
                    <a:pos x="connsiteX2" y="connsiteY2"/>
                  </a:cxn>
                </a:cxnLst>
                <a:rect l="l" t="t" r="r" b="b"/>
                <a:pathLst>
                  <a:path w="29973" h="47404">
                    <a:moveTo>
                      <a:pt x="0" y="732"/>
                    </a:moveTo>
                    <a:cubicBezTo>
                      <a:pt x="12859" y="-2506"/>
                      <a:pt x="26003" y="5304"/>
                      <a:pt x="29242" y="18163"/>
                    </a:cubicBezTo>
                    <a:cubicBezTo>
                      <a:pt x="32480" y="31022"/>
                      <a:pt x="24670" y="44166"/>
                      <a:pt x="11811" y="47405"/>
                    </a:cubicBezTo>
                  </a:path>
                </a:pathLst>
              </a:custGeom>
              <a:grpFill/>
              <a:ln w="5715" cap="rnd">
                <a:solidFill>
                  <a:srgbClr val="E52A29"/>
                </a:solidFill>
                <a:prstDash val="solid"/>
                <a:round/>
              </a:ln>
            </p:spPr>
            <p:txBody>
              <a:bodyPr rtlCol="0" anchor="ctr"/>
              <a:lstStyle/>
              <a:p>
                <a:endParaRPr lang="fr-FR" sz="1400"/>
              </a:p>
            </p:txBody>
          </p:sp>
          <p:sp>
            <p:nvSpPr>
              <p:cNvPr id="80" name="Forme libre : forme 4165">
                <a:extLst>
                  <a:ext uri="{FF2B5EF4-FFF2-40B4-BE49-F238E27FC236}">
                    <a16:creationId xmlns:a16="http://schemas.microsoft.com/office/drawing/2014/main" id="{EC22BB71-6ED9-428A-8D49-DFC2F343A14E}"/>
                  </a:ext>
                </a:extLst>
              </p:cNvPr>
              <p:cNvSpPr/>
              <p:nvPr/>
            </p:nvSpPr>
            <p:spPr>
              <a:xfrm>
                <a:off x="10659280" y="3217463"/>
                <a:ext cx="45624" cy="11430"/>
              </a:xfrm>
              <a:custGeom>
                <a:avLst/>
                <a:gdLst>
                  <a:gd name="connsiteX0" fmla="*/ 45625 w 45624"/>
                  <a:gd name="connsiteY0" fmla="*/ 11430 h 11430"/>
                  <a:gd name="connsiteX1" fmla="*/ 0 w 45624"/>
                  <a:gd name="connsiteY1" fmla="*/ 0 h 11430"/>
                </a:gdLst>
                <a:ahLst/>
                <a:cxnLst>
                  <a:cxn ang="0">
                    <a:pos x="connsiteX0" y="connsiteY0"/>
                  </a:cxn>
                  <a:cxn ang="0">
                    <a:pos x="connsiteX1" y="connsiteY1"/>
                  </a:cxn>
                </a:cxnLst>
                <a:rect l="l" t="t" r="r" b="b"/>
                <a:pathLst>
                  <a:path w="45624" h="11430">
                    <a:moveTo>
                      <a:pt x="45625" y="11430"/>
                    </a:moveTo>
                    <a:cubicBezTo>
                      <a:pt x="28385" y="10382"/>
                      <a:pt x="12573" y="6953"/>
                      <a:pt x="0" y="0"/>
                    </a:cubicBezTo>
                  </a:path>
                </a:pathLst>
              </a:custGeom>
              <a:grpFill/>
              <a:ln w="5715" cap="rnd">
                <a:solidFill>
                  <a:srgbClr val="E52A29"/>
                </a:solidFill>
                <a:prstDash val="solid"/>
                <a:round/>
              </a:ln>
            </p:spPr>
            <p:txBody>
              <a:bodyPr rtlCol="0" anchor="ctr"/>
              <a:lstStyle/>
              <a:p>
                <a:endParaRPr lang="fr-FR" sz="1400"/>
              </a:p>
            </p:txBody>
          </p:sp>
          <p:sp>
            <p:nvSpPr>
              <p:cNvPr id="81" name="Forme libre : forme 4166">
                <a:extLst>
                  <a:ext uri="{FF2B5EF4-FFF2-40B4-BE49-F238E27FC236}">
                    <a16:creationId xmlns:a16="http://schemas.microsoft.com/office/drawing/2014/main" id="{1F07B213-7057-49A2-B6CC-54C720692CB1}"/>
                  </a:ext>
                </a:extLst>
              </p:cNvPr>
              <p:cNvSpPr/>
              <p:nvPr/>
            </p:nvSpPr>
            <p:spPr>
              <a:xfrm>
                <a:off x="10736623" y="3156949"/>
                <a:ext cx="139762" cy="71467"/>
              </a:xfrm>
              <a:custGeom>
                <a:avLst/>
                <a:gdLst>
                  <a:gd name="connsiteX0" fmla="*/ 112109 w 139762"/>
                  <a:gd name="connsiteY0" fmla="*/ 697 h 71467"/>
                  <a:gd name="connsiteX1" fmla="*/ 139065 w 139762"/>
                  <a:gd name="connsiteY1" fmla="*/ 16699 h 71467"/>
                  <a:gd name="connsiteX2" fmla="*/ 123063 w 139762"/>
                  <a:gd name="connsiteY2" fmla="*/ 43655 h 71467"/>
                  <a:gd name="connsiteX3" fmla="*/ 0 w 139762"/>
                  <a:gd name="connsiteY3" fmla="*/ 71468 h 71467"/>
                </a:gdLst>
                <a:ahLst/>
                <a:cxnLst>
                  <a:cxn ang="0">
                    <a:pos x="connsiteX0" y="connsiteY0"/>
                  </a:cxn>
                  <a:cxn ang="0">
                    <a:pos x="connsiteX1" y="connsiteY1"/>
                  </a:cxn>
                  <a:cxn ang="0">
                    <a:pos x="connsiteX2" y="connsiteY2"/>
                  </a:cxn>
                  <a:cxn ang="0">
                    <a:pos x="connsiteX3" y="connsiteY3"/>
                  </a:cxn>
                </a:cxnLst>
                <a:rect l="l" t="t" r="r" b="b"/>
                <a:pathLst>
                  <a:path w="139762" h="71467">
                    <a:moveTo>
                      <a:pt x="112109" y="697"/>
                    </a:moveTo>
                    <a:cubicBezTo>
                      <a:pt x="124015" y="-2351"/>
                      <a:pt x="136017" y="4888"/>
                      <a:pt x="139065" y="16699"/>
                    </a:cubicBezTo>
                    <a:cubicBezTo>
                      <a:pt x="142113" y="28605"/>
                      <a:pt x="134874" y="40607"/>
                      <a:pt x="123063" y="43655"/>
                    </a:cubicBezTo>
                    <a:cubicBezTo>
                      <a:pt x="123063" y="43655"/>
                      <a:pt x="59912" y="66896"/>
                      <a:pt x="0" y="71468"/>
                    </a:cubicBezTo>
                  </a:path>
                </a:pathLst>
              </a:custGeom>
              <a:grpFill/>
              <a:ln w="5715" cap="rnd">
                <a:solidFill>
                  <a:srgbClr val="E52A29"/>
                </a:solidFill>
                <a:prstDash val="solid"/>
                <a:round/>
              </a:ln>
            </p:spPr>
            <p:txBody>
              <a:bodyPr rtlCol="0" anchor="ctr"/>
              <a:lstStyle/>
              <a:p>
                <a:endParaRPr lang="fr-FR" sz="1400"/>
              </a:p>
            </p:txBody>
          </p:sp>
          <p:sp>
            <p:nvSpPr>
              <p:cNvPr id="82" name="Forme libre : forme 4167">
                <a:extLst>
                  <a:ext uri="{FF2B5EF4-FFF2-40B4-BE49-F238E27FC236}">
                    <a16:creationId xmlns:a16="http://schemas.microsoft.com/office/drawing/2014/main" id="{A1479592-0037-4C00-8E4B-B722ECCC117A}"/>
                  </a:ext>
                </a:extLst>
              </p:cNvPr>
              <p:cNvSpPr/>
              <p:nvPr/>
            </p:nvSpPr>
            <p:spPr>
              <a:xfrm>
                <a:off x="10630991" y="3110116"/>
                <a:ext cx="31051" cy="129540"/>
              </a:xfrm>
              <a:custGeom>
                <a:avLst/>
                <a:gdLst>
                  <a:gd name="connsiteX0" fmla="*/ 0 w 31051"/>
                  <a:gd name="connsiteY0" fmla="*/ 0 h 129540"/>
                  <a:gd name="connsiteX1" fmla="*/ 31052 w 31051"/>
                  <a:gd name="connsiteY1" fmla="*/ 122682 h 129540"/>
                  <a:gd name="connsiteX2" fmla="*/ 3905 w 31051"/>
                  <a:gd name="connsiteY2" fmla="*/ 129540 h 129540"/>
                </a:gdLst>
                <a:ahLst/>
                <a:cxnLst>
                  <a:cxn ang="0">
                    <a:pos x="connsiteX0" y="connsiteY0"/>
                  </a:cxn>
                  <a:cxn ang="0">
                    <a:pos x="connsiteX1" y="connsiteY1"/>
                  </a:cxn>
                  <a:cxn ang="0">
                    <a:pos x="connsiteX2" y="connsiteY2"/>
                  </a:cxn>
                </a:cxnLst>
                <a:rect l="l" t="t" r="r" b="b"/>
                <a:pathLst>
                  <a:path w="31051" h="129540">
                    <a:moveTo>
                      <a:pt x="0" y="0"/>
                    </a:moveTo>
                    <a:lnTo>
                      <a:pt x="31052" y="122682"/>
                    </a:lnTo>
                    <a:lnTo>
                      <a:pt x="3905" y="129540"/>
                    </a:lnTo>
                  </a:path>
                </a:pathLst>
              </a:custGeom>
              <a:grpFill/>
              <a:ln w="5715" cap="rnd">
                <a:solidFill>
                  <a:srgbClr val="E52A29"/>
                </a:solidFill>
                <a:prstDash val="solid"/>
                <a:round/>
              </a:ln>
            </p:spPr>
            <p:txBody>
              <a:bodyPr rtlCol="0" anchor="ctr"/>
              <a:lstStyle/>
              <a:p>
                <a:endParaRPr lang="fr-FR" sz="1400"/>
              </a:p>
            </p:txBody>
          </p:sp>
          <p:sp>
            <p:nvSpPr>
              <p:cNvPr id="83" name="Forme libre : forme 4168">
                <a:extLst>
                  <a:ext uri="{FF2B5EF4-FFF2-40B4-BE49-F238E27FC236}">
                    <a16:creationId xmlns:a16="http://schemas.microsoft.com/office/drawing/2014/main" id="{BA9E9880-A1D9-48CA-9031-3F419CB7E869}"/>
                  </a:ext>
                </a:extLst>
              </p:cNvPr>
              <p:cNvSpPr/>
              <p:nvPr/>
            </p:nvSpPr>
            <p:spPr>
              <a:xfrm>
                <a:off x="10587081" y="3065634"/>
                <a:ext cx="39147" cy="25622"/>
              </a:xfrm>
              <a:custGeom>
                <a:avLst/>
                <a:gdLst>
                  <a:gd name="connsiteX0" fmla="*/ 0 w 39147"/>
                  <a:gd name="connsiteY0" fmla="*/ 8287 h 25622"/>
                  <a:gd name="connsiteX1" fmla="*/ 32671 w 39147"/>
                  <a:gd name="connsiteY1" fmla="*/ 0 h 25622"/>
                  <a:gd name="connsiteX2" fmla="*/ 39148 w 39147"/>
                  <a:gd name="connsiteY2" fmla="*/ 25622 h 25622"/>
                </a:gdLst>
                <a:ahLst/>
                <a:cxnLst>
                  <a:cxn ang="0">
                    <a:pos x="connsiteX0" y="connsiteY0"/>
                  </a:cxn>
                  <a:cxn ang="0">
                    <a:pos x="connsiteX1" y="connsiteY1"/>
                  </a:cxn>
                  <a:cxn ang="0">
                    <a:pos x="connsiteX2" y="connsiteY2"/>
                  </a:cxn>
                </a:cxnLst>
                <a:rect l="l" t="t" r="r" b="b"/>
                <a:pathLst>
                  <a:path w="39147" h="25622">
                    <a:moveTo>
                      <a:pt x="0" y="8287"/>
                    </a:moveTo>
                    <a:lnTo>
                      <a:pt x="32671" y="0"/>
                    </a:lnTo>
                    <a:lnTo>
                      <a:pt x="39148" y="25622"/>
                    </a:lnTo>
                  </a:path>
                </a:pathLst>
              </a:custGeom>
              <a:grpFill/>
              <a:ln w="5715" cap="rnd">
                <a:solidFill>
                  <a:srgbClr val="E52A29"/>
                </a:solidFill>
                <a:prstDash val="solid"/>
                <a:round/>
              </a:ln>
            </p:spPr>
            <p:txBody>
              <a:bodyPr rtlCol="0" anchor="ctr"/>
              <a:lstStyle/>
              <a:p>
                <a:endParaRPr lang="fr-FR" sz="1400"/>
              </a:p>
            </p:txBody>
          </p:sp>
          <p:sp>
            <p:nvSpPr>
              <p:cNvPr id="84" name="Forme libre : forme 4169">
                <a:extLst>
                  <a:ext uri="{FF2B5EF4-FFF2-40B4-BE49-F238E27FC236}">
                    <a16:creationId xmlns:a16="http://schemas.microsoft.com/office/drawing/2014/main" id="{A3634D25-8476-4904-A5F2-E540974160B2}"/>
                  </a:ext>
                </a:extLst>
              </p:cNvPr>
              <p:cNvSpPr/>
              <p:nvPr/>
            </p:nvSpPr>
            <p:spPr>
              <a:xfrm>
                <a:off x="10509928" y="3056586"/>
                <a:ext cx="117443" cy="207740"/>
              </a:xfrm>
              <a:custGeom>
                <a:avLst/>
                <a:gdLst>
                  <a:gd name="connsiteX0" fmla="*/ 0 w 117443"/>
                  <a:gd name="connsiteY0" fmla="*/ 18002 h 207740"/>
                  <a:gd name="connsiteX1" fmla="*/ 66389 w 117443"/>
                  <a:gd name="connsiteY1" fmla="*/ 0 h 207740"/>
                  <a:gd name="connsiteX2" fmla="*/ 117443 w 117443"/>
                  <a:gd name="connsiteY2" fmla="*/ 201644 h 207740"/>
                  <a:gd name="connsiteX3" fmla="*/ 93440 w 117443"/>
                  <a:gd name="connsiteY3" fmla="*/ 207740 h 207740"/>
                </a:gdLst>
                <a:ahLst/>
                <a:cxnLst>
                  <a:cxn ang="0">
                    <a:pos x="connsiteX0" y="connsiteY0"/>
                  </a:cxn>
                  <a:cxn ang="0">
                    <a:pos x="connsiteX1" y="connsiteY1"/>
                  </a:cxn>
                  <a:cxn ang="0">
                    <a:pos x="connsiteX2" y="connsiteY2"/>
                  </a:cxn>
                  <a:cxn ang="0">
                    <a:pos x="connsiteX3" y="connsiteY3"/>
                  </a:cxn>
                </a:cxnLst>
                <a:rect l="l" t="t" r="r" b="b"/>
                <a:pathLst>
                  <a:path w="117443" h="207740">
                    <a:moveTo>
                      <a:pt x="0" y="18002"/>
                    </a:moveTo>
                    <a:lnTo>
                      <a:pt x="66389" y="0"/>
                    </a:lnTo>
                    <a:lnTo>
                      <a:pt x="117443" y="201644"/>
                    </a:lnTo>
                    <a:lnTo>
                      <a:pt x="93440" y="207740"/>
                    </a:lnTo>
                  </a:path>
                </a:pathLst>
              </a:custGeom>
              <a:grpFill/>
              <a:ln w="5715" cap="rnd">
                <a:solidFill>
                  <a:srgbClr val="E52A29"/>
                </a:solidFill>
                <a:prstDash val="solid"/>
                <a:round/>
              </a:ln>
            </p:spPr>
            <p:txBody>
              <a:bodyPr rtlCol="0" anchor="ctr"/>
              <a:lstStyle/>
              <a:p>
                <a:endParaRPr lang="fr-FR" sz="1400"/>
              </a:p>
            </p:txBody>
          </p:sp>
          <p:sp>
            <p:nvSpPr>
              <p:cNvPr id="85" name="Forme libre : forme 4170">
                <a:extLst>
                  <a:ext uri="{FF2B5EF4-FFF2-40B4-BE49-F238E27FC236}">
                    <a16:creationId xmlns:a16="http://schemas.microsoft.com/office/drawing/2014/main" id="{7611BEF7-4307-469C-B7C9-2ADB35F22F2C}"/>
                  </a:ext>
                </a:extLst>
              </p:cNvPr>
              <p:cNvSpPr/>
              <p:nvPr/>
            </p:nvSpPr>
            <p:spPr>
              <a:xfrm>
                <a:off x="10483925" y="3079541"/>
                <a:ext cx="9239" cy="2285"/>
              </a:xfrm>
              <a:custGeom>
                <a:avLst/>
                <a:gdLst>
                  <a:gd name="connsiteX0" fmla="*/ 9239 w 9239"/>
                  <a:gd name="connsiteY0" fmla="*/ 0 h 2285"/>
                  <a:gd name="connsiteX1" fmla="*/ 0 w 9239"/>
                  <a:gd name="connsiteY1" fmla="*/ 2286 h 2285"/>
                </a:gdLst>
                <a:ahLst/>
                <a:cxnLst>
                  <a:cxn ang="0">
                    <a:pos x="connsiteX0" y="connsiteY0"/>
                  </a:cxn>
                  <a:cxn ang="0">
                    <a:pos x="connsiteX1" y="connsiteY1"/>
                  </a:cxn>
                </a:cxnLst>
                <a:rect l="l" t="t" r="r" b="b"/>
                <a:pathLst>
                  <a:path w="9239" h="2285">
                    <a:moveTo>
                      <a:pt x="9239" y="0"/>
                    </a:moveTo>
                    <a:lnTo>
                      <a:pt x="0" y="2286"/>
                    </a:lnTo>
                  </a:path>
                </a:pathLst>
              </a:custGeom>
              <a:grpFill/>
              <a:ln w="5715" cap="rnd">
                <a:solidFill>
                  <a:srgbClr val="E52A29"/>
                </a:solidFill>
                <a:prstDash val="solid"/>
                <a:round/>
              </a:ln>
            </p:spPr>
            <p:txBody>
              <a:bodyPr rtlCol="0" anchor="ctr"/>
              <a:lstStyle/>
              <a:p>
                <a:endParaRPr lang="fr-FR" sz="1400"/>
              </a:p>
            </p:txBody>
          </p:sp>
          <p:sp>
            <p:nvSpPr>
              <p:cNvPr id="86" name="Forme libre : forme 4171">
                <a:extLst>
                  <a:ext uri="{FF2B5EF4-FFF2-40B4-BE49-F238E27FC236}">
                    <a16:creationId xmlns:a16="http://schemas.microsoft.com/office/drawing/2014/main" id="{D848A660-5630-49AA-B4BD-78BBD2A31230}"/>
                  </a:ext>
                </a:extLst>
              </p:cNvPr>
              <p:cNvSpPr/>
              <p:nvPr/>
            </p:nvSpPr>
            <p:spPr>
              <a:xfrm>
                <a:off x="10539837" y="3091161"/>
                <a:ext cx="43243" cy="10858"/>
              </a:xfrm>
              <a:custGeom>
                <a:avLst/>
                <a:gdLst>
                  <a:gd name="connsiteX0" fmla="*/ 43244 w 43243"/>
                  <a:gd name="connsiteY0" fmla="*/ 0 h 10858"/>
                  <a:gd name="connsiteX1" fmla="*/ 0 w 43243"/>
                  <a:gd name="connsiteY1" fmla="*/ 10858 h 10858"/>
                </a:gdLst>
                <a:ahLst/>
                <a:cxnLst>
                  <a:cxn ang="0">
                    <a:pos x="connsiteX0" y="connsiteY0"/>
                  </a:cxn>
                  <a:cxn ang="0">
                    <a:pos x="connsiteX1" y="connsiteY1"/>
                  </a:cxn>
                </a:cxnLst>
                <a:rect l="l" t="t" r="r" b="b"/>
                <a:pathLst>
                  <a:path w="43243" h="10858">
                    <a:moveTo>
                      <a:pt x="43244" y="0"/>
                    </a:moveTo>
                    <a:lnTo>
                      <a:pt x="0" y="10858"/>
                    </a:lnTo>
                  </a:path>
                </a:pathLst>
              </a:custGeom>
              <a:grpFill/>
              <a:ln w="5715" cap="rnd">
                <a:solidFill>
                  <a:srgbClr val="E52A29"/>
                </a:solidFill>
                <a:prstDash val="solid"/>
                <a:round/>
              </a:ln>
            </p:spPr>
            <p:txBody>
              <a:bodyPr rtlCol="0" anchor="ctr"/>
              <a:lstStyle/>
              <a:p>
                <a:endParaRPr lang="fr-FR" sz="1400"/>
              </a:p>
            </p:txBody>
          </p:sp>
          <p:sp>
            <p:nvSpPr>
              <p:cNvPr id="87" name="Forme libre : forme 4172">
                <a:extLst>
                  <a:ext uri="{FF2B5EF4-FFF2-40B4-BE49-F238E27FC236}">
                    <a16:creationId xmlns:a16="http://schemas.microsoft.com/office/drawing/2014/main" id="{24D7C17B-AFF4-422C-8BD9-2F6BFB6D6957}"/>
                  </a:ext>
                </a:extLst>
              </p:cNvPr>
              <p:cNvSpPr/>
              <p:nvPr/>
            </p:nvSpPr>
            <p:spPr>
              <a:xfrm>
                <a:off x="10560220" y="3106211"/>
                <a:ext cx="27146" cy="6858"/>
              </a:xfrm>
              <a:custGeom>
                <a:avLst/>
                <a:gdLst>
                  <a:gd name="connsiteX0" fmla="*/ 27146 w 27146"/>
                  <a:gd name="connsiteY0" fmla="*/ 0 h 6858"/>
                  <a:gd name="connsiteX1" fmla="*/ 0 w 27146"/>
                  <a:gd name="connsiteY1" fmla="*/ 6858 h 6858"/>
                </a:gdLst>
                <a:ahLst/>
                <a:cxnLst>
                  <a:cxn ang="0">
                    <a:pos x="connsiteX0" y="connsiteY0"/>
                  </a:cxn>
                  <a:cxn ang="0">
                    <a:pos x="connsiteX1" y="connsiteY1"/>
                  </a:cxn>
                </a:cxnLst>
                <a:rect l="l" t="t" r="r" b="b"/>
                <a:pathLst>
                  <a:path w="27146" h="6858">
                    <a:moveTo>
                      <a:pt x="27146" y="0"/>
                    </a:moveTo>
                    <a:lnTo>
                      <a:pt x="0" y="6858"/>
                    </a:lnTo>
                  </a:path>
                </a:pathLst>
              </a:custGeom>
              <a:grpFill/>
              <a:ln w="5715" cap="rnd">
                <a:solidFill>
                  <a:srgbClr val="E52A29"/>
                </a:solidFill>
                <a:prstDash val="solid"/>
                <a:round/>
              </a:ln>
            </p:spPr>
            <p:txBody>
              <a:bodyPr rtlCol="0" anchor="ctr"/>
              <a:lstStyle/>
              <a:p>
                <a:endParaRPr lang="fr-FR" sz="1400"/>
              </a:p>
            </p:txBody>
          </p:sp>
          <p:sp>
            <p:nvSpPr>
              <p:cNvPr id="88" name="Forme libre : forme 4173">
                <a:extLst>
                  <a:ext uri="{FF2B5EF4-FFF2-40B4-BE49-F238E27FC236}">
                    <a16:creationId xmlns:a16="http://schemas.microsoft.com/office/drawing/2014/main" id="{3CA2A84D-9E29-42A9-9E0B-C3C98FF4EF7D}"/>
                  </a:ext>
                </a:extLst>
              </p:cNvPr>
              <p:cNvSpPr/>
              <p:nvPr/>
            </p:nvSpPr>
            <p:spPr>
              <a:xfrm>
                <a:off x="10553743" y="3120498"/>
                <a:ext cx="37242" cy="9429"/>
              </a:xfrm>
              <a:custGeom>
                <a:avLst/>
                <a:gdLst>
                  <a:gd name="connsiteX0" fmla="*/ 37243 w 37242"/>
                  <a:gd name="connsiteY0" fmla="*/ 0 h 9429"/>
                  <a:gd name="connsiteX1" fmla="*/ 0 w 37242"/>
                  <a:gd name="connsiteY1" fmla="*/ 9430 h 9429"/>
                </a:gdLst>
                <a:ahLst/>
                <a:cxnLst>
                  <a:cxn ang="0">
                    <a:pos x="connsiteX0" y="connsiteY0"/>
                  </a:cxn>
                  <a:cxn ang="0">
                    <a:pos x="connsiteX1" y="connsiteY1"/>
                  </a:cxn>
                </a:cxnLst>
                <a:rect l="l" t="t" r="r" b="b"/>
                <a:pathLst>
                  <a:path w="37242" h="9429">
                    <a:moveTo>
                      <a:pt x="37243" y="0"/>
                    </a:moveTo>
                    <a:lnTo>
                      <a:pt x="0" y="9430"/>
                    </a:lnTo>
                  </a:path>
                </a:pathLst>
              </a:custGeom>
              <a:grpFill/>
              <a:ln w="5715" cap="rnd">
                <a:solidFill>
                  <a:srgbClr val="E52A29"/>
                </a:solidFill>
                <a:prstDash val="solid"/>
                <a:round/>
              </a:ln>
            </p:spPr>
            <p:txBody>
              <a:bodyPr rtlCol="0" anchor="ctr"/>
              <a:lstStyle/>
              <a:p>
                <a:endParaRPr lang="fr-FR" sz="1400"/>
              </a:p>
            </p:txBody>
          </p:sp>
        </p:grpSp>
        <p:sp>
          <p:nvSpPr>
            <p:cNvPr id="73" name="Forme libre : forme 4174">
              <a:extLst>
                <a:ext uri="{FF2B5EF4-FFF2-40B4-BE49-F238E27FC236}">
                  <a16:creationId xmlns:a16="http://schemas.microsoft.com/office/drawing/2014/main" id="{4C36B8C1-F6E8-4783-9DA1-1BCD7BF5804A}"/>
                </a:ext>
              </a:extLst>
            </p:cNvPr>
            <p:cNvSpPr/>
            <p:nvPr/>
          </p:nvSpPr>
          <p:spPr>
            <a:xfrm>
              <a:off x="10825015" y="3033630"/>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rgbClr val="E52A29"/>
              </a:solidFill>
              <a:prstDash val="solid"/>
              <a:round/>
            </a:ln>
          </p:spPr>
          <p:txBody>
            <a:bodyPr rtlCol="0" anchor="ctr"/>
            <a:lstStyle/>
            <a:p>
              <a:endParaRPr lang="fr-FR" sz="1400"/>
            </a:p>
          </p:txBody>
        </p:sp>
        <p:sp>
          <p:nvSpPr>
            <p:cNvPr id="74" name="Forme libre : forme 4175">
              <a:extLst>
                <a:ext uri="{FF2B5EF4-FFF2-40B4-BE49-F238E27FC236}">
                  <a16:creationId xmlns:a16="http://schemas.microsoft.com/office/drawing/2014/main" id="{715CAB18-B293-48A0-8137-2522FFECDDC3}"/>
                </a:ext>
              </a:extLst>
            </p:cNvPr>
            <p:cNvSpPr/>
            <p:nvPr/>
          </p:nvSpPr>
          <p:spPr>
            <a:xfrm>
              <a:off x="10825015" y="3077826"/>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rgbClr val="E52A29"/>
              </a:solidFill>
              <a:prstDash val="solid"/>
              <a:round/>
            </a:ln>
          </p:spPr>
          <p:txBody>
            <a:bodyPr rtlCol="0" anchor="ctr"/>
            <a:lstStyle/>
            <a:p>
              <a:endParaRPr lang="fr-FR" sz="1400"/>
            </a:p>
          </p:txBody>
        </p:sp>
        <p:sp>
          <p:nvSpPr>
            <p:cNvPr id="75" name="Forme libre : forme 4176">
              <a:extLst>
                <a:ext uri="{FF2B5EF4-FFF2-40B4-BE49-F238E27FC236}">
                  <a16:creationId xmlns:a16="http://schemas.microsoft.com/office/drawing/2014/main" id="{57BE57F5-6FDB-459A-B4BA-3EE531227840}"/>
                </a:ext>
              </a:extLst>
            </p:cNvPr>
            <p:cNvSpPr/>
            <p:nvPr/>
          </p:nvSpPr>
          <p:spPr>
            <a:xfrm>
              <a:off x="10825015" y="3128023"/>
              <a:ext cx="3809" cy="17811"/>
            </a:xfrm>
            <a:custGeom>
              <a:avLst/>
              <a:gdLst>
                <a:gd name="connsiteX0" fmla="*/ 0 w 3809"/>
                <a:gd name="connsiteY0" fmla="*/ 0 h 17811"/>
                <a:gd name="connsiteX1" fmla="*/ 0 w 3809"/>
                <a:gd name="connsiteY1" fmla="*/ 17812 h 17811"/>
              </a:gdLst>
              <a:ahLst/>
              <a:cxnLst>
                <a:cxn ang="0">
                  <a:pos x="connsiteX0" y="connsiteY0"/>
                </a:cxn>
                <a:cxn ang="0">
                  <a:pos x="connsiteX1" y="connsiteY1"/>
                </a:cxn>
              </a:cxnLst>
              <a:rect l="l" t="t" r="r" b="b"/>
              <a:pathLst>
                <a:path w="3809" h="17811">
                  <a:moveTo>
                    <a:pt x="0" y="0"/>
                  </a:moveTo>
                  <a:cubicBezTo>
                    <a:pt x="0" y="0"/>
                    <a:pt x="8572" y="9906"/>
                    <a:pt x="0" y="17812"/>
                  </a:cubicBezTo>
                </a:path>
              </a:pathLst>
            </a:custGeom>
            <a:grpFill/>
            <a:ln w="5715" cap="rnd">
              <a:solidFill>
                <a:srgbClr val="E52A29"/>
              </a:solidFill>
              <a:prstDash val="solid"/>
              <a:round/>
            </a:ln>
          </p:spPr>
          <p:txBody>
            <a:bodyPr rtlCol="0" anchor="ctr"/>
            <a:lstStyle/>
            <a:p>
              <a:endParaRPr lang="fr-FR" sz="1400"/>
            </a:p>
          </p:txBody>
        </p:sp>
      </p:grpSp>
      <p:sp>
        <p:nvSpPr>
          <p:cNvPr id="91" name="Espace réservé du contenu 8"/>
          <p:cNvSpPr txBox="1">
            <a:spLocks/>
          </p:cNvSpPr>
          <p:nvPr/>
        </p:nvSpPr>
        <p:spPr>
          <a:xfrm>
            <a:off x="4639011" y="3995369"/>
            <a:ext cx="3675868" cy="208393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fr-FR" dirty="0" smtClean="0"/>
              <a:t>Savent-ils qu’il faut se protéger en cas d’accident ou de maladie ? </a:t>
            </a:r>
          </a:p>
          <a:p>
            <a:pPr>
              <a:buFont typeface="Wingdings" panose="05000000000000000000" pitchFamily="2" charset="2"/>
              <a:buChar char="§"/>
            </a:pPr>
            <a:r>
              <a:rPr lang="fr-FR" dirty="0" smtClean="0"/>
              <a:t>Connaissent-ils les démarches à réaliser ? </a:t>
            </a:r>
          </a:p>
        </p:txBody>
      </p:sp>
      <p:sp>
        <p:nvSpPr>
          <p:cNvPr id="92" name="Espace réservé du contenu 8"/>
          <p:cNvSpPr txBox="1">
            <a:spLocks/>
          </p:cNvSpPr>
          <p:nvPr/>
        </p:nvSpPr>
        <p:spPr>
          <a:xfrm>
            <a:off x="811500" y="3991458"/>
            <a:ext cx="3511956" cy="152596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fr-FR" dirty="0" smtClean="0"/>
              <a:t>Ont-ils pensé à l’assurance habitation ?</a:t>
            </a:r>
          </a:p>
          <a:p>
            <a:pPr>
              <a:buFont typeface="Wingdings" panose="05000000000000000000" pitchFamily="2" charset="2"/>
              <a:buChar char="§"/>
            </a:pPr>
            <a:r>
              <a:rPr lang="fr-FR" dirty="0" smtClean="0"/>
              <a:t>Savent-ils ce qu’elle couvre et comment choisir leurs garanties ? </a:t>
            </a:r>
          </a:p>
        </p:txBody>
      </p:sp>
      <p:sp>
        <p:nvSpPr>
          <p:cNvPr id="93" name="Espace réservé du contenu 8"/>
          <p:cNvSpPr txBox="1">
            <a:spLocks/>
          </p:cNvSpPr>
          <p:nvPr/>
        </p:nvSpPr>
        <p:spPr>
          <a:xfrm>
            <a:off x="8552672" y="4013627"/>
            <a:ext cx="3025023" cy="141233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smtClean="0">
                <a:solidFill>
                  <a:schemeClr val="accent4">
                    <a:lumMod val="75000"/>
                  </a:schemeClr>
                </a:solidFill>
              </a:rPr>
              <a:t>Quel que soit le besoin du client, nous avons toujours des solutions d’Assurance ou de prévoyance à leur apporter. </a:t>
            </a:r>
          </a:p>
        </p:txBody>
      </p:sp>
      <p:sp>
        <p:nvSpPr>
          <p:cNvPr id="94" name="Espace réservé du contenu 8"/>
          <p:cNvSpPr txBox="1">
            <a:spLocks/>
          </p:cNvSpPr>
          <p:nvPr/>
        </p:nvSpPr>
        <p:spPr>
          <a:xfrm>
            <a:off x="1705395" y="3420281"/>
            <a:ext cx="2369174" cy="208393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smtClean="0">
                <a:solidFill>
                  <a:schemeClr val="accent4">
                    <a:lumMod val="75000"/>
                  </a:schemeClr>
                </a:solidFill>
              </a:rPr>
              <a:t>Un déménagement ? </a:t>
            </a:r>
          </a:p>
        </p:txBody>
      </p:sp>
      <p:cxnSp>
        <p:nvCxnSpPr>
          <p:cNvPr id="4" name="Connecteur droit 3"/>
          <p:cNvCxnSpPr/>
          <p:nvPr/>
        </p:nvCxnSpPr>
        <p:spPr>
          <a:xfrm>
            <a:off x="680581" y="3860890"/>
            <a:ext cx="3750182" cy="0"/>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96" name="Espace réservé du contenu 8"/>
          <p:cNvSpPr txBox="1">
            <a:spLocks/>
          </p:cNvSpPr>
          <p:nvPr/>
        </p:nvSpPr>
        <p:spPr>
          <a:xfrm>
            <a:off x="5639574" y="3389557"/>
            <a:ext cx="2198615" cy="60190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smtClean="0">
                <a:solidFill>
                  <a:schemeClr val="accent4">
                    <a:lumMod val="75000"/>
                  </a:schemeClr>
                </a:solidFill>
              </a:rPr>
              <a:t>Un voyage? </a:t>
            </a:r>
          </a:p>
        </p:txBody>
      </p:sp>
      <p:cxnSp>
        <p:nvCxnSpPr>
          <p:cNvPr id="97" name="Connecteur droit 96"/>
          <p:cNvCxnSpPr/>
          <p:nvPr/>
        </p:nvCxnSpPr>
        <p:spPr>
          <a:xfrm>
            <a:off x="4562305" y="3860885"/>
            <a:ext cx="3752574" cy="0"/>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Connecteur droit 97"/>
          <p:cNvCxnSpPr/>
          <p:nvPr/>
        </p:nvCxnSpPr>
        <p:spPr>
          <a:xfrm>
            <a:off x="8487915" y="3854908"/>
            <a:ext cx="3166884" cy="0"/>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99" name="Espace réservé du contenu 8"/>
          <p:cNvSpPr txBox="1">
            <a:spLocks/>
          </p:cNvSpPr>
          <p:nvPr/>
        </p:nvSpPr>
        <p:spPr>
          <a:xfrm>
            <a:off x="704194" y="5597166"/>
            <a:ext cx="10980737" cy="8413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smtClean="0"/>
              <a:t>Nos clients sont souvent novices, ils se croient souvent invincibles et manquent de connaissance sur le sujet : Ils ont besoin de conseils et de simplicité !  </a:t>
            </a:r>
          </a:p>
          <a:p>
            <a:pPr marL="0" indent="0">
              <a:buFont typeface="Arial" panose="020B0604020202020204" pitchFamily="34" charset="0"/>
              <a:buNone/>
            </a:pPr>
            <a:endParaRPr lang="fr-FR" b="1" dirty="0" smtClean="0"/>
          </a:p>
        </p:txBody>
      </p:sp>
    </p:spTree>
    <p:extLst>
      <p:ext uri="{BB962C8B-B14F-4D97-AF65-F5344CB8AC3E}">
        <p14:creationId xmlns:p14="http://schemas.microsoft.com/office/powerpoint/2010/main" val="1470678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26"/>
                                        </p:tgtEl>
                                        <p:attrNameLst>
                                          <p:attrName>style.visibility</p:attrName>
                                        </p:attrNameLst>
                                      </p:cBhvr>
                                      <p:to>
                                        <p:strVal val="visible"/>
                                      </p:to>
                                    </p:set>
                                    <p:animEffect transition="in" filter="fade">
                                      <p:cBhvr>
                                        <p:cTn id="24" dur="500"/>
                                        <p:tgtEl>
                                          <p:spTgt spid="1026"/>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90"/>
                                        </p:tgtEl>
                                        <p:attrNameLst>
                                          <p:attrName>style.visibility</p:attrName>
                                        </p:attrNameLst>
                                      </p:cBhvr>
                                      <p:to>
                                        <p:strVal val="visible"/>
                                      </p:to>
                                    </p:set>
                                    <p:animEffect transition="in" filter="fade">
                                      <p:cBhvr>
                                        <p:cTn id="37" dur="500"/>
                                        <p:tgtEl>
                                          <p:spTgt spid="90"/>
                                        </p:tgtEl>
                                      </p:cBhvr>
                                    </p:animEffect>
                                  </p:childTnLst>
                                </p:cTn>
                              </p:par>
                              <p:par>
                                <p:cTn id="38" presetID="10" presetClass="entr" presetSubtype="0"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92"/>
                                        </p:tgtEl>
                                        <p:attrNameLst>
                                          <p:attrName>style.visibility</p:attrName>
                                        </p:attrNameLst>
                                      </p:cBhvr>
                                      <p:to>
                                        <p:strVal val="visible"/>
                                      </p:to>
                                    </p:set>
                                    <p:animEffect transition="in" filter="fade">
                                      <p:cBhvr>
                                        <p:cTn id="43" dur="500"/>
                                        <p:tgtEl>
                                          <p:spTgt spid="9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94"/>
                                        </p:tgtEl>
                                        <p:attrNameLst>
                                          <p:attrName>style.visibility</p:attrName>
                                        </p:attrNameLst>
                                      </p:cBhvr>
                                      <p:to>
                                        <p:strVal val="visible"/>
                                      </p:to>
                                    </p:set>
                                    <p:animEffect transition="in" filter="fade">
                                      <p:cBhvr>
                                        <p:cTn id="46" dur="500"/>
                                        <p:tgtEl>
                                          <p:spTgt spid="94"/>
                                        </p:tgtEl>
                                      </p:cBhvr>
                                    </p:animEffect>
                                  </p:childTnLst>
                                </p:cTn>
                              </p:par>
                              <p:par>
                                <p:cTn id="47" presetID="10" presetClass="entr" presetSubtype="0" fill="hold" nodeType="with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500"/>
                                        <p:tgtEl>
                                          <p:spTgt spid="2"/>
                                        </p:tgtEl>
                                      </p:cBhvr>
                                    </p:animEffect>
                                  </p:childTnLst>
                                </p:cTn>
                              </p:par>
                              <p:par>
                                <p:cTn id="55" presetID="10" presetClass="entr" presetSubtype="0" fill="hold" nodeType="with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500"/>
                                        <p:tgtEl>
                                          <p:spTgt spid="5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91"/>
                                        </p:tgtEl>
                                        <p:attrNameLst>
                                          <p:attrName>style.visibility</p:attrName>
                                        </p:attrNameLst>
                                      </p:cBhvr>
                                      <p:to>
                                        <p:strVal val="visible"/>
                                      </p:to>
                                    </p:set>
                                    <p:animEffect transition="in" filter="fade">
                                      <p:cBhvr>
                                        <p:cTn id="60" dur="500"/>
                                        <p:tgtEl>
                                          <p:spTgt spid="9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6"/>
                                        </p:tgtEl>
                                        <p:attrNameLst>
                                          <p:attrName>style.visibility</p:attrName>
                                        </p:attrNameLst>
                                      </p:cBhvr>
                                      <p:to>
                                        <p:strVal val="visible"/>
                                      </p:to>
                                    </p:set>
                                    <p:animEffect transition="in" filter="fade">
                                      <p:cBhvr>
                                        <p:cTn id="63" dur="500"/>
                                        <p:tgtEl>
                                          <p:spTgt spid="96"/>
                                        </p:tgtEl>
                                      </p:cBhvr>
                                    </p:animEffect>
                                  </p:childTnLst>
                                </p:cTn>
                              </p:par>
                              <p:par>
                                <p:cTn id="64" presetID="10" presetClass="entr" presetSubtype="0" fill="hold" nodeType="withEffect">
                                  <p:stCondLst>
                                    <p:cond delay="0"/>
                                  </p:stCondLst>
                                  <p:childTnLst>
                                    <p:set>
                                      <p:cBhvr>
                                        <p:cTn id="65" dur="1" fill="hold">
                                          <p:stCondLst>
                                            <p:cond delay="0"/>
                                          </p:stCondLst>
                                        </p:cTn>
                                        <p:tgtEl>
                                          <p:spTgt spid="97"/>
                                        </p:tgtEl>
                                        <p:attrNameLst>
                                          <p:attrName>style.visibility</p:attrName>
                                        </p:attrNameLst>
                                      </p:cBhvr>
                                      <p:to>
                                        <p:strVal val="visible"/>
                                      </p:to>
                                    </p:set>
                                    <p:animEffect transition="in" filter="fade">
                                      <p:cBhvr>
                                        <p:cTn id="66" dur="500"/>
                                        <p:tgtEl>
                                          <p:spTgt spid="97"/>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89"/>
                                        </p:tgtEl>
                                        <p:attrNameLst>
                                          <p:attrName>style.visibility</p:attrName>
                                        </p:attrNameLst>
                                      </p:cBhvr>
                                      <p:to>
                                        <p:strVal val="visible"/>
                                      </p:to>
                                    </p:set>
                                    <p:animEffect transition="in" filter="fade">
                                      <p:cBhvr>
                                        <p:cTn id="71" dur="500"/>
                                        <p:tgtEl>
                                          <p:spTgt spid="89"/>
                                        </p:tgtEl>
                                      </p:cBhvr>
                                    </p:animEffect>
                                  </p:childTnLst>
                                </p:cTn>
                              </p:par>
                              <p:par>
                                <p:cTn id="72" presetID="10" presetClass="entr" presetSubtype="0" fill="hold"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fade">
                                      <p:cBhvr>
                                        <p:cTn id="74" dur="500"/>
                                        <p:tgtEl>
                                          <p:spTgt spid="7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Effect transition="in" filter="fade">
                                      <p:cBhvr>
                                        <p:cTn id="77" dur="500"/>
                                        <p:tgtEl>
                                          <p:spTgt spid="93"/>
                                        </p:tgtEl>
                                      </p:cBhvr>
                                    </p:animEffect>
                                  </p:childTnLst>
                                </p:cTn>
                              </p:par>
                              <p:par>
                                <p:cTn id="78" presetID="10" presetClass="entr" presetSubtype="0" fill="hold" nodeType="withEffect">
                                  <p:stCondLst>
                                    <p:cond delay="0"/>
                                  </p:stCondLst>
                                  <p:childTnLst>
                                    <p:set>
                                      <p:cBhvr>
                                        <p:cTn id="79" dur="1" fill="hold">
                                          <p:stCondLst>
                                            <p:cond delay="0"/>
                                          </p:stCondLst>
                                        </p:cTn>
                                        <p:tgtEl>
                                          <p:spTgt spid="98"/>
                                        </p:tgtEl>
                                        <p:attrNameLst>
                                          <p:attrName>style.visibility</p:attrName>
                                        </p:attrNameLst>
                                      </p:cBhvr>
                                      <p:to>
                                        <p:strVal val="visible"/>
                                      </p:to>
                                    </p:set>
                                    <p:animEffect transition="in" filter="fade">
                                      <p:cBhvr>
                                        <p:cTn id="80" dur="500"/>
                                        <p:tgtEl>
                                          <p:spTgt spid="98"/>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99">
                                            <p:txEl>
                                              <p:pRg st="0" end="0"/>
                                            </p:txEl>
                                          </p:spTgt>
                                        </p:tgtEl>
                                        <p:attrNameLst>
                                          <p:attrName>style.visibility</p:attrName>
                                        </p:attrNameLst>
                                      </p:cBhvr>
                                      <p:to>
                                        <p:strVal val="visible"/>
                                      </p:to>
                                    </p:set>
                                    <p:animEffect transition="in" filter="fade">
                                      <p:cBhvr>
                                        <p:cTn id="85" dur="500"/>
                                        <p:tgtEl>
                                          <p:spTgt spid="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2" grpId="0" animBg="1"/>
      <p:bldP spid="17" grpId="0" animBg="1"/>
      <p:bldP spid="26" grpId="0"/>
      <p:bldP spid="91" grpId="0"/>
      <p:bldP spid="92" grpId="0"/>
      <p:bldP spid="93" grpId="0"/>
      <p:bldP spid="94" grpId="0"/>
      <p:bldP spid="9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Espace réservé du contenu 8"/>
          <p:cNvSpPr txBox="1">
            <a:spLocks/>
          </p:cNvSpPr>
          <p:nvPr/>
        </p:nvSpPr>
        <p:spPr>
          <a:xfrm>
            <a:off x="731859" y="1666814"/>
            <a:ext cx="5289596" cy="4480375"/>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smtClean="0">
                <a:solidFill>
                  <a:srgbClr val="C31632"/>
                </a:solidFill>
              </a:rPr>
              <a:t>L’Assurance (IARD &amp; Prévoyance) </a:t>
            </a:r>
            <a:r>
              <a:rPr lang="fr-FR" dirty="0" smtClean="0"/>
              <a:t>est l’univers le moins détenu par les jeunes : autant de potentiel de développement et d’équipement. </a:t>
            </a:r>
          </a:p>
          <a:p>
            <a:pPr marL="0" indent="0">
              <a:buFont typeface="Arial" panose="020B0604020202020204" pitchFamily="34" charset="0"/>
              <a:buNone/>
            </a:pPr>
            <a:endParaRPr lang="fr-FR" dirty="0" smtClean="0"/>
          </a:p>
        </p:txBody>
      </p:sp>
      <p:grpSp>
        <p:nvGrpSpPr>
          <p:cNvPr id="3" name="Groupe 2"/>
          <p:cNvGrpSpPr/>
          <p:nvPr/>
        </p:nvGrpSpPr>
        <p:grpSpPr>
          <a:xfrm>
            <a:off x="1" y="2478099"/>
            <a:ext cx="8255511" cy="2384781"/>
            <a:chOff x="334913" y="2276236"/>
            <a:chExt cx="8255511" cy="2573425"/>
          </a:xfrm>
        </p:grpSpPr>
        <p:graphicFrame>
          <p:nvGraphicFramePr>
            <p:cNvPr id="16" name="Graphique 15"/>
            <p:cNvGraphicFramePr/>
            <p:nvPr>
              <p:extLst>
                <p:ext uri="{D42A27DB-BD31-4B8C-83A1-F6EECF244321}">
                  <p14:modId xmlns:p14="http://schemas.microsoft.com/office/powerpoint/2010/main" val="3552776930"/>
                </p:ext>
              </p:extLst>
            </p:nvPr>
          </p:nvGraphicFramePr>
          <p:xfrm>
            <a:off x="976241" y="2434505"/>
            <a:ext cx="7431271" cy="2200779"/>
          </p:xfrm>
          <a:graphic>
            <a:graphicData uri="http://schemas.openxmlformats.org/drawingml/2006/chart">
              <c:chart xmlns:c="http://schemas.openxmlformats.org/drawingml/2006/chart" xmlns:r="http://schemas.openxmlformats.org/officeDocument/2006/relationships" r:id="rId2"/>
            </a:graphicData>
          </a:graphic>
        </p:graphicFrame>
        <p:sp>
          <p:nvSpPr>
            <p:cNvPr id="27" name="ZoneTexte 26"/>
            <p:cNvSpPr txBox="1"/>
            <p:nvPr/>
          </p:nvSpPr>
          <p:spPr>
            <a:xfrm flipH="1">
              <a:off x="5655366" y="4381368"/>
              <a:ext cx="530327" cy="253916"/>
            </a:xfrm>
            <a:prstGeom prst="rect">
              <a:avLst/>
            </a:prstGeom>
            <a:noFill/>
          </p:spPr>
          <p:txBody>
            <a:bodyPr wrap="square" rtlCol="0">
              <a:spAutoFit/>
            </a:bodyPr>
            <a:lstStyle/>
            <a:p>
              <a:r>
                <a:rPr lang="fr-FR" sz="1050" dirty="0" smtClean="0">
                  <a:solidFill>
                    <a:schemeClr val="tx1">
                      <a:lumMod val="65000"/>
                      <a:lumOff val="35000"/>
                    </a:schemeClr>
                  </a:solidFill>
                </a:rPr>
                <a:t>âge</a:t>
              </a:r>
              <a:endParaRPr lang="fr-FR" sz="1050" dirty="0">
                <a:solidFill>
                  <a:schemeClr val="tx1">
                    <a:lumMod val="65000"/>
                    <a:lumOff val="35000"/>
                  </a:schemeClr>
                </a:solidFill>
              </a:endParaRPr>
            </a:p>
          </p:txBody>
        </p:sp>
        <p:sp>
          <p:nvSpPr>
            <p:cNvPr id="2" name="Rectangle 1"/>
            <p:cNvSpPr/>
            <p:nvPr/>
          </p:nvSpPr>
          <p:spPr>
            <a:xfrm>
              <a:off x="6123449" y="2332346"/>
              <a:ext cx="2466975" cy="2517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p:cNvSpPr/>
            <p:nvPr/>
          </p:nvSpPr>
          <p:spPr>
            <a:xfrm>
              <a:off x="334913" y="2276236"/>
              <a:ext cx="471328" cy="2517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9" name="Espace réservé du contenu 8"/>
          <p:cNvSpPr txBox="1">
            <a:spLocks/>
          </p:cNvSpPr>
          <p:nvPr/>
        </p:nvSpPr>
        <p:spPr>
          <a:xfrm>
            <a:off x="6759586" y="1666814"/>
            <a:ext cx="5170507" cy="471316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La Vente d’Assurances participe fortement à l’atteinte de la Part Variable : </a:t>
            </a:r>
          </a:p>
          <a:p>
            <a:pPr lvl="1"/>
            <a:r>
              <a:rPr lang="fr-FR" u="sng" dirty="0" smtClean="0"/>
              <a:t>VB IARD – Prévoyance Part</a:t>
            </a:r>
            <a:r>
              <a:rPr lang="fr-FR" dirty="0" smtClean="0"/>
              <a:t> </a:t>
            </a:r>
            <a:endParaRPr lang="fr-FR" u="sng" dirty="0"/>
          </a:p>
          <a:p>
            <a:pPr lvl="1"/>
            <a:r>
              <a:rPr lang="fr-FR" u="sng" dirty="0" smtClean="0"/>
              <a:t>Vente sur client non détenteur de l’univers</a:t>
            </a:r>
            <a:r>
              <a:rPr lang="fr-FR" dirty="0" smtClean="0"/>
              <a:t> :  </a:t>
            </a:r>
          </a:p>
          <a:p>
            <a:pPr lvl="2"/>
            <a:r>
              <a:rPr lang="fr-FR" dirty="0" smtClean="0"/>
              <a:t>VN produits pondérés</a:t>
            </a:r>
          </a:p>
          <a:p>
            <a:pPr lvl="2"/>
            <a:r>
              <a:rPr lang="fr-FR" dirty="0" smtClean="0"/>
              <a:t>Ventes sur clients non détenteurs univers</a:t>
            </a:r>
          </a:p>
          <a:p>
            <a:pPr lvl="1"/>
            <a:endParaRPr lang="fr-FR" dirty="0" smtClean="0"/>
          </a:p>
          <a:p>
            <a:pPr marL="0" indent="0">
              <a:buFont typeface="Arial" panose="020B0604020202020204" pitchFamily="34" charset="0"/>
              <a:buNone/>
            </a:pPr>
            <a:endParaRPr lang="fr-FR" dirty="0" smtClean="0"/>
          </a:p>
        </p:txBody>
      </p:sp>
      <p:sp>
        <p:nvSpPr>
          <p:cNvPr id="9" name="Espace réservé du contenu 8"/>
          <p:cNvSpPr>
            <a:spLocks noGrp="1"/>
          </p:cNvSpPr>
          <p:nvPr>
            <p:ph idx="17"/>
          </p:nvPr>
        </p:nvSpPr>
        <p:spPr>
          <a:xfrm>
            <a:off x="898576" y="4769142"/>
            <a:ext cx="4862512" cy="940028"/>
          </a:xfrm>
        </p:spPr>
        <p:txBody>
          <a:bodyPr/>
          <a:lstStyle/>
          <a:p>
            <a:pPr marL="0" indent="0" algn="just">
              <a:buNone/>
            </a:pPr>
            <a:r>
              <a:rPr lang="fr-FR" sz="1200" dirty="0" smtClean="0"/>
              <a:t>Alors que 50 % de nos Jeunes sont équipés de</a:t>
            </a:r>
            <a:r>
              <a:rPr lang="fr-FR" sz="1200" b="1" dirty="0" smtClean="0">
                <a:solidFill>
                  <a:srgbClr val="F49D63"/>
                </a:solidFill>
              </a:rPr>
              <a:t> </a:t>
            </a:r>
            <a:r>
              <a:rPr lang="fr-FR" sz="1200" b="1" dirty="0" err="1" smtClean="0">
                <a:solidFill>
                  <a:srgbClr val="F49D63"/>
                </a:solidFill>
              </a:rPr>
              <a:t>Banca</a:t>
            </a:r>
            <a:r>
              <a:rPr lang="fr-FR" sz="1200" b="1" dirty="0" smtClean="0">
                <a:solidFill>
                  <a:srgbClr val="F49D63"/>
                </a:solidFill>
              </a:rPr>
              <a:t> </a:t>
            </a:r>
            <a:r>
              <a:rPr lang="fr-FR" sz="1200" dirty="0" smtClean="0"/>
              <a:t>et d’</a:t>
            </a:r>
            <a:r>
              <a:rPr lang="fr-FR" sz="1200" b="1" dirty="0" smtClean="0">
                <a:solidFill>
                  <a:srgbClr val="09B2AF"/>
                </a:solidFill>
              </a:rPr>
              <a:t>Epargne</a:t>
            </a:r>
            <a:r>
              <a:rPr lang="fr-FR" sz="1200" dirty="0" smtClean="0"/>
              <a:t>, l’univers </a:t>
            </a:r>
            <a:r>
              <a:rPr lang="fr-FR" sz="1200" b="1" dirty="0" smtClean="0">
                <a:solidFill>
                  <a:srgbClr val="C31632"/>
                </a:solidFill>
              </a:rPr>
              <a:t>Assurance</a:t>
            </a:r>
            <a:r>
              <a:rPr lang="fr-FR" sz="1200" dirty="0" smtClean="0"/>
              <a:t> est le moins fréquent chez nos jeunes (16 % pour les 25 ans).  </a:t>
            </a:r>
          </a:p>
          <a:p>
            <a:pPr marL="0" indent="0" algn="just">
              <a:buNone/>
            </a:pPr>
            <a:endParaRPr lang="fr-FR" sz="1200" dirty="0" smtClean="0"/>
          </a:p>
        </p:txBody>
      </p:sp>
      <p:sp>
        <p:nvSpPr>
          <p:cNvPr id="6" name="Espace réservé du texte 5"/>
          <p:cNvSpPr>
            <a:spLocks noGrp="1"/>
          </p:cNvSpPr>
          <p:nvPr>
            <p:ph type="body" sz="quarter" idx="12"/>
          </p:nvPr>
        </p:nvSpPr>
        <p:spPr/>
        <p:txBody>
          <a:bodyPr/>
          <a:lstStyle/>
          <a:p>
            <a:r>
              <a:rPr lang="fr-FR" dirty="0"/>
              <a:t>Equiper nos jeunes clients d’Assurances &amp; Prévoyance permet à la fois de développer </a:t>
            </a:r>
            <a:r>
              <a:rPr lang="fr-FR" dirty="0" smtClean="0"/>
              <a:t>l’équipement </a:t>
            </a:r>
            <a:r>
              <a:rPr lang="fr-FR" dirty="0"/>
              <a:t>de nos clients et participe grandement à l’atteinte de la Part Variable. </a:t>
            </a:r>
          </a:p>
        </p:txBody>
      </p:sp>
      <p:sp>
        <p:nvSpPr>
          <p:cNvPr id="7" name="Espace réservé du texte 6"/>
          <p:cNvSpPr>
            <a:spLocks noGrp="1"/>
          </p:cNvSpPr>
          <p:nvPr>
            <p:ph type="body" sz="quarter" idx="14"/>
          </p:nvPr>
        </p:nvSpPr>
        <p:spPr/>
        <p:txBody>
          <a:bodyPr/>
          <a:lstStyle/>
          <a:p>
            <a:r>
              <a:rPr lang="fr-FR" dirty="0" smtClean="0"/>
              <a:t>Contexte</a:t>
            </a:r>
            <a:endParaRPr lang="fr-FR" dirty="0"/>
          </a:p>
        </p:txBody>
      </p:sp>
      <p:sp>
        <p:nvSpPr>
          <p:cNvPr id="8" name="Espace réservé du texte 7"/>
          <p:cNvSpPr>
            <a:spLocks noGrp="1"/>
          </p:cNvSpPr>
          <p:nvPr>
            <p:ph type="body" sz="quarter" idx="16"/>
          </p:nvPr>
        </p:nvSpPr>
        <p:spPr/>
        <p:txBody>
          <a:bodyPr/>
          <a:lstStyle/>
          <a:p>
            <a:r>
              <a:rPr lang="fr-FR" dirty="0" smtClean="0"/>
              <a:t>2</a:t>
            </a:r>
            <a:endParaRPr lang="fr-FR" dirty="0"/>
          </a:p>
        </p:txBody>
      </p:sp>
      <p:cxnSp>
        <p:nvCxnSpPr>
          <p:cNvPr id="5" name="Connecteur droit 4"/>
          <p:cNvCxnSpPr/>
          <p:nvPr/>
        </p:nvCxnSpPr>
        <p:spPr>
          <a:xfrm>
            <a:off x="6579082" y="1708379"/>
            <a:ext cx="1" cy="3903842"/>
          </a:xfrm>
          <a:prstGeom prst="line">
            <a:avLst/>
          </a:prstGeom>
        </p:spPr>
        <p:style>
          <a:lnRef idx="1">
            <a:schemeClr val="accent1"/>
          </a:lnRef>
          <a:fillRef idx="0">
            <a:schemeClr val="accent1"/>
          </a:fillRef>
          <a:effectRef idx="0">
            <a:schemeClr val="accent1"/>
          </a:effectRef>
          <a:fontRef idx="minor">
            <a:schemeClr val="tx1"/>
          </a:fontRef>
        </p:style>
      </p:cxnSp>
      <p:grpSp>
        <p:nvGrpSpPr>
          <p:cNvPr id="22" name="Groupe 21"/>
          <p:cNvGrpSpPr/>
          <p:nvPr/>
        </p:nvGrpSpPr>
        <p:grpSpPr>
          <a:xfrm>
            <a:off x="7427290" y="3452910"/>
            <a:ext cx="4087201" cy="2043665"/>
            <a:chOff x="7427290" y="3452910"/>
            <a:chExt cx="4087201" cy="2043665"/>
          </a:xfrm>
        </p:grpSpPr>
        <p:sp>
          <p:nvSpPr>
            <p:cNvPr id="224" name="Rectangle 223"/>
            <p:cNvSpPr/>
            <p:nvPr/>
          </p:nvSpPr>
          <p:spPr>
            <a:xfrm>
              <a:off x="7430326" y="3457123"/>
              <a:ext cx="877576" cy="9055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1" name="Graphique 1790">
              <a:extLst>
                <a:ext uri="{FF2B5EF4-FFF2-40B4-BE49-F238E27FC236}">
                  <a16:creationId xmlns:a16="http://schemas.microsoft.com/office/drawing/2014/main" id="{011C23B8-3277-4681-98E4-1075050ABA54}"/>
                </a:ext>
              </a:extLst>
            </p:cNvPr>
            <p:cNvGrpSpPr/>
            <p:nvPr/>
          </p:nvGrpSpPr>
          <p:grpSpPr>
            <a:xfrm>
              <a:off x="7526391" y="3637045"/>
              <a:ext cx="593121" cy="286227"/>
              <a:chOff x="1133466" y="2224088"/>
              <a:chExt cx="593121" cy="286226"/>
            </a:xfrm>
            <a:noFill/>
          </p:grpSpPr>
          <p:grpSp>
            <p:nvGrpSpPr>
              <p:cNvPr id="32" name="Graphique 1790">
                <a:extLst>
                  <a:ext uri="{FF2B5EF4-FFF2-40B4-BE49-F238E27FC236}">
                    <a16:creationId xmlns:a16="http://schemas.microsoft.com/office/drawing/2014/main" id="{011C23B8-3277-4681-98E4-1075050ABA54}"/>
                  </a:ext>
                </a:extLst>
              </p:cNvPr>
              <p:cNvGrpSpPr/>
              <p:nvPr/>
            </p:nvGrpSpPr>
            <p:grpSpPr>
              <a:xfrm>
                <a:off x="1133466" y="2224088"/>
                <a:ext cx="593121" cy="286226"/>
                <a:chOff x="1133466" y="2224088"/>
                <a:chExt cx="593121" cy="286226"/>
              </a:xfrm>
              <a:noFill/>
            </p:grpSpPr>
            <p:grpSp>
              <p:nvGrpSpPr>
                <p:cNvPr id="36" name="Graphique 1790">
                  <a:extLst>
                    <a:ext uri="{FF2B5EF4-FFF2-40B4-BE49-F238E27FC236}">
                      <a16:creationId xmlns:a16="http://schemas.microsoft.com/office/drawing/2014/main" id="{011C23B8-3277-4681-98E4-1075050ABA54}"/>
                    </a:ext>
                  </a:extLst>
                </p:cNvPr>
                <p:cNvGrpSpPr/>
                <p:nvPr/>
              </p:nvGrpSpPr>
              <p:grpSpPr>
                <a:xfrm>
                  <a:off x="1511513" y="2226836"/>
                  <a:ext cx="85344" cy="75552"/>
                  <a:chOff x="1511513" y="2226836"/>
                  <a:chExt cx="85344" cy="75552"/>
                </a:xfrm>
                <a:noFill/>
              </p:grpSpPr>
              <p:grpSp>
                <p:nvGrpSpPr>
                  <p:cNvPr id="66" name="Graphique 1790">
                    <a:extLst>
                      <a:ext uri="{FF2B5EF4-FFF2-40B4-BE49-F238E27FC236}">
                        <a16:creationId xmlns:a16="http://schemas.microsoft.com/office/drawing/2014/main" id="{011C23B8-3277-4681-98E4-1075050ABA54}"/>
                      </a:ext>
                    </a:extLst>
                  </p:cNvPr>
                  <p:cNvGrpSpPr/>
                  <p:nvPr/>
                </p:nvGrpSpPr>
                <p:grpSpPr>
                  <a:xfrm>
                    <a:off x="1511513" y="2226836"/>
                    <a:ext cx="85344" cy="75552"/>
                    <a:chOff x="1511513" y="2226836"/>
                    <a:chExt cx="85344" cy="75552"/>
                  </a:xfrm>
                  <a:noFill/>
                </p:grpSpPr>
                <p:sp>
                  <p:nvSpPr>
                    <p:cNvPr id="71" name="Forme libre : forme 3459">
                      <a:extLst>
                        <a:ext uri="{FF2B5EF4-FFF2-40B4-BE49-F238E27FC236}">
                          <a16:creationId xmlns:a16="http://schemas.microsoft.com/office/drawing/2014/main" id="{5E1D59CE-B924-41BA-977F-8842485CDA19}"/>
                        </a:ext>
                      </a:extLst>
                    </p:cNvPr>
                    <p:cNvSpPr/>
                    <p:nvPr/>
                  </p:nvSpPr>
                  <p:spPr>
                    <a:xfrm>
                      <a:off x="1524753" y="2247900"/>
                      <a:ext cx="58483" cy="54292"/>
                    </a:xfrm>
                    <a:custGeom>
                      <a:avLst/>
                      <a:gdLst>
                        <a:gd name="connsiteX0" fmla="*/ 3715 w 58483"/>
                        <a:gd name="connsiteY0" fmla="*/ 12763 h 54292"/>
                        <a:gd name="connsiteX1" fmla="*/ 0 w 58483"/>
                        <a:gd name="connsiteY1" fmla="*/ 25051 h 54292"/>
                        <a:gd name="connsiteX2" fmla="*/ 29242 w 58483"/>
                        <a:gd name="connsiteY2" fmla="*/ 54293 h 54292"/>
                        <a:gd name="connsiteX3" fmla="*/ 58483 w 58483"/>
                        <a:gd name="connsiteY3" fmla="*/ 25051 h 54292"/>
                        <a:gd name="connsiteX4" fmla="*/ 57912 w 58483"/>
                        <a:gd name="connsiteY4" fmla="*/ 19145 h 54292"/>
                        <a:gd name="connsiteX5" fmla="*/ 18478 w 58483"/>
                        <a:gd name="connsiteY5" fmla="*/ 0 h 54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483" h="54292">
                          <a:moveTo>
                            <a:pt x="3715" y="12763"/>
                          </a:moveTo>
                          <a:cubicBezTo>
                            <a:pt x="1524" y="16859"/>
                            <a:pt x="0" y="20003"/>
                            <a:pt x="0" y="25051"/>
                          </a:cubicBezTo>
                          <a:cubicBezTo>
                            <a:pt x="0" y="41243"/>
                            <a:pt x="13049" y="54293"/>
                            <a:pt x="29242" y="54293"/>
                          </a:cubicBezTo>
                          <a:cubicBezTo>
                            <a:pt x="45434" y="54293"/>
                            <a:pt x="58483" y="41243"/>
                            <a:pt x="58483" y="25051"/>
                          </a:cubicBezTo>
                          <a:cubicBezTo>
                            <a:pt x="58483" y="23051"/>
                            <a:pt x="58293" y="21050"/>
                            <a:pt x="57912" y="19145"/>
                          </a:cubicBezTo>
                          <a:cubicBezTo>
                            <a:pt x="57912" y="19145"/>
                            <a:pt x="40100" y="21622"/>
                            <a:pt x="18478" y="0"/>
                          </a:cubicBezTo>
                        </a:path>
                      </a:pathLst>
                    </a:custGeom>
                    <a:noFill/>
                    <a:ln w="5715" cap="rnd">
                      <a:solidFill>
                        <a:srgbClr val="E52A29"/>
                      </a:solidFill>
                      <a:prstDash val="solid"/>
                      <a:round/>
                    </a:ln>
                  </p:spPr>
                  <p:txBody>
                    <a:bodyPr rtlCol="0" anchor="ctr"/>
                    <a:lstStyle/>
                    <a:p>
                      <a:endParaRPr lang="fr-FR" sz="1400"/>
                    </a:p>
                  </p:txBody>
                </p:sp>
                <p:sp>
                  <p:nvSpPr>
                    <p:cNvPr id="72" name="Forme libre : forme 3460">
                      <a:extLst>
                        <a:ext uri="{FF2B5EF4-FFF2-40B4-BE49-F238E27FC236}">
                          <a16:creationId xmlns:a16="http://schemas.microsoft.com/office/drawing/2014/main" id="{F6437F19-70DC-486E-BB2E-05C86A409242}"/>
                        </a:ext>
                      </a:extLst>
                    </p:cNvPr>
                    <p:cNvSpPr/>
                    <p:nvPr/>
                  </p:nvSpPr>
                  <p:spPr>
                    <a:xfrm>
                      <a:off x="1569901" y="2245804"/>
                      <a:ext cx="26955" cy="56584"/>
                    </a:xfrm>
                    <a:custGeom>
                      <a:avLst/>
                      <a:gdLst>
                        <a:gd name="connsiteX0" fmla="*/ 15335 w 26955"/>
                        <a:gd name="connsiteY0" fmla="*/ 0 h 56584"/>
                        <a:gd name="connsiteX1" fmla="*/ 20098 w 26955"/>
                        <a:gd name="connsiteY1" fmla="*/ 30290 h 56584"/>
                        <a:gd name="connsiteX2" fmla="*/ 26956 w 26955"/>
                        <a:gd name="connsiteY2" fmla="*/ 50102 h 56584"/>
                        <a:gd name="connsiteX3" fmla="*/ 0 w 26955"/>
                        <a:gd name="connsiteY3" fmla="*/ 53435 h 56584"/>
                      </a:gdLst>
                      <a:ahLst/>
                      <a:cxnLst>
                        <a:cxn ang="0">
                          <a:pos x="connsiteX0" y="connsiteY0"/>
                        </a:cxn>
                        <a:cxn ang="0">
                          <a:pos x="connsiteX1" y="connsiteY1"/>
                        </a:cxn>
                        <a:cxn ang="0">
                          <a:pos x="connsiteX2" y="connsiteY2"/>
                        </a:cxn>
                        <a:cxn ang="0">
                          <a:pos x="connsiteX3" y="connsiteY3"/>
                        </a:cxn>
                      </a:cxnLst>
                      <a:rect l="l" t="t" r="r" b="b"/>
                      <a:pathLst>
                        <a:path w="26955" h="56584">
                          <a:moveTo>
                            <a:pt x="15335" y="0"/>
                          </a:moveTo>
                          <a:cubicBezTo>
                            <a:pt x="20574" y="10001"/>
                            <a:pt x="22289" y="22003"/>
                            <a:pt x="20098" y="30290"/>
                          </a:cubicBezTo>
                          <a:cubicBezTo>
                            <a:pt x="15621" y="47625"/>
                            <a:pt x="26956" y="50102"/>
                            <a:pt x="26956" y="50102"/>
                          </a:cubicBezTo>
                          <a:cubicBezTo>
                            <a:pt x="11335" y="62389"/>
                            <a:pt x="0" y="53435"/>
                            <a:pt x="0" y="53435"/>
                          </a:cubicBezTo>
                        </a:path>
                      </a:pathLst>
                    </a:custGeom>
                    <a:noFill/>
                    <a:ln w="5715" cap="rnd">
                      <a:solidFill>
                        <a:srgbClr val="E52A29"/>
                      </a:solidFill>
                      <a:prstDash val="solid"/>
                      <a:round/>
                    </a:ln>
                  </p:spPr>
                  <p:txBody>
                    <a:bodyPr rtlCol="0" anchor="ctr"/>
                    <a:lstStyle/>
                    <a:p>
                      <a:endParaRPr lang="fr-FR" sz="1400"/>
                    </a:p>
                  </p:txBody>
                </p:sp>
                <p:sp>
                  <p:nvSpPr>
                    <p:cNvPr id="73" name="Forme libre : forme 3461">
                      <a:extLst>
                        <a:ext uri="{FF2B5EF4-FFF2-40B4-BE49-F238E27FC236}">
                          <a16:creationId xmlns:a16="http://schemas.microsoft.com/office/drawing/2014/main" id="{541DE4FD-D498-4793-9B58-3D9451DE1725}"/>
                        </a:ext>
                      </a:extLst>
                    </p:cNvPr>
                    <p:cNvSpPr/>
                    <p:nvPr/>
                  </p:nvSpPr>
                  <p:spPr>
                    <a:xfrm>
                      <a:off x="1511513" y="2226836"/>
                      <a:ext cx="62198" cy="75457"/>
                    </a:xfrm>
                    <a:custGeom>
                      <a:avLst/>
                      <a:gdLst>
                        <a:gd name="connsiteX0" fmla="*/ 26956 w 62198"/>
                        <a:gd name="connsiteY0" fmla="*/ 72308 h 75457"/>
                        <a:gd name="connsiteX1" fmla="*/ 0 w 62198"/>
                        <a:gd name="connsiteY1" fmla="*/ 68975 h 75457"/>
                        <a:gd name="connsiteX2" fmla="*/ 6858 w 62198"/>
                        <a:gd name="connsiteY2" fmla="*/ 49163 h 75457"/>
                        <a:gd name="connsiteX3" fmla="*/ 43339 w 62198"/>
                        <a:gd name="connsiteY3" fmla="*/ 14 h 75457"/>
                        <a:gd name="connsiteX4" fmla="*/ 43434 w 62198"/>
                        <a:gd name="connsiteY4" fmla="*/ 14 h 75457"/>
                        <a:gd name="connsiteX5" fmla="*/ 62198 w 62198"/>
                        <a:gd name="connsiteY5" fmla="*/ 5157 h 7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198" h="75457">
                          <a:moveTo>
                            <a:pt x="26956" y="72308"/>
                          </a:moveTo>
                          <a:cubicBezTo>
                            <a:pt x="26956" y="72308"/>
                            <a:pt x="15526" y="81262"/>
                            <a:pt x="0" y="68975"/>
                          </a:cubicBezTo>
                          <a:cubicBezTo>
                            <a:pt x="0" y="68975"/>
                            <a:pt x="11430" y="66593"/>
                            <a:pt x="6858" y="49163"/>
                          </a:cubicBezTo>
                          <a:cubicBezTo>
                            <a:pt x="2381" y="31827"/>
                            <a:pt x="15431" y="14"/>
                            <a:pt x="43339" y="14"/>
                          </a:cubicBezTo>
                          <a:lnTo>
                            <a:pt x="43434" y="14"/>
                          </a:lnTo>
                          <a:cubicBezTo>
                            <a:pt x="50483" y="-177"/>
                            <a:pt x="57245" y="1633"/>
                            <a:pt x="62198" y="5157"/>
                          </a:cubicBezTo>
                        </a:path>
                      </a:pathLst>
                    </a:custGeom>
                    <a:noFill/>
                    <a:ln w="5715" cap="rnd">
                      <a:solidFill>
                        <a:srgbClr val="E52A29"/>
                      </a:solidFill>
                      <a:prstDash val="solid"/>
                      <a:round/>
                    </a:ln>
                  </p:spPr>
                  <p:txBody>
                    <a:bodyPr rtlCol="0" anchor="ctr"/>
                    <a:lstStyle/>
                    <a:p>
                      <a:endParaRPr lang="fr-FR" sz="1400"/>
                    </a:p>
                  </p:txBody>
                </p:sp>
              </p:grpSp>
              <p:grpSp>
                <p:nvGrpSpPr>
                  <p:cNvPr id="67" name="Graphique 1790">
                    <a:extLst>
                      <a:ext uri="{FF2B5EF4-FFF2-40B4-BE49-F238E27FC236}">
                        <a16:creationId xmlns:a16="http://schemas.microsoft.com/office/drawing/2014/main" id="{011C23B8-3277-4681-98E4-1075050ABA54}"/>
                      </a:ext>
                    </a:extLst>
                  </p:cNvPr>
                  <p:cNvGrpSpPr/>
                  <p:nvPr/>
                </p:nvGrpSpPr>
                <p:grpSpPr>
                  <a:xfrm>
                    <a:off x="1541707" y="2264569"/>
                    <a:ext cx="25717" cy="24574"/>
                    <a:chOff x="1541707" y="2264569"/>
                    <a:chExt cx="25717" cy="24574"/>
                  </a:xfrm>
                  <a:noFill/>
                </p:grpSpPr>
                <p:sp>
                  <p:nvSpPr>
                    <p:cNvPr id="68" name="Forme libre : forme 3463">
                      <a:extLst>
                        <a:ext uri="{FF2B5EF4-FFF2-40B4-BE49-F238E27FC236}">
                          <a16:creationId xmlns:a16="http://schemas.microsoft.com/office/drawing/2014/main" id="{FACDCC73-B60D-4E09-8617-3549740D890C}"/>
                        </a:ext>
                      </a:extLst>
                    </p:cNvPr>
                    <p:cNvSpPr/>
                    <p:nvPr/>
                  </p:nvSpPr>
                  <p:spPr>
                    <a:xfrm>
                      <a:off x="1541707" y="2264569"/>
                      <a:ext cx="9525" cy="6476"/>
                    </a:xfrm>
                    <a:custGeom>
                      <a:avLst/>
                      <a:gdLst>
                        <a:gd name="connsiteX0" fmla="*/ 0 w 9525"/>
                        <a:gd name="connsiteY0" fmla="*/ 0 h 6476"/>
                        <a:gd name="connsiteX1" fmla="*/ 0 w 9525"/>
                        <a:gd name="connsiteY1" fmla="*/ 6477 h 6476"/>
                      </a:gdLst>
                      <a:ahLst/>
                      <a:cxnLst>
                        <a:cxn ang="0">
                          <a:pos x="connsiteX0" y="connsiteY0"/>
                        </a:cxn>
                        <a:cxn ang="0">
                          <a:pos x="connsiteX1" y="connsiteY1"/>
                        </a:cxn>
                      </a:cxnLst>
                      <a:rect l="l" t="t" r="r" b="b"/>
                      <a:pathLst>
                        <a:path w="9525" h="6476">
                          <a:moveTo>
                            <a:pt x="0" y="0"/>
                          </a:moveTo>
                          <a:lnTo>
                            <a:pt x="0" y="6477"/>
                          </a:lnTo>
                        </a:path>
                      </a:pathLst>
                    </a:custGeom>
                    <a:ln w="5715" cap="rnd">
                      <a:solidFill>
                        <a:srgbClr val="E52A29"/>
                      </a:solidFill>
                      <a:prstDash val="solid"/>
                      <a:round/>
                    </a:ln>
                  </p:spPr>
                  <p:txBody>
                    <a:bodyPr rtlCol="0" anchor="ctr"/>
                    <a:lstStyle/>
                    <a:p>
                      <a:endParaRPr lang="fr-FR" sz="1400"/>
                    </a:p>
                  </p:txBody>
                </p:sp>
                <p:sp>
                  <p:nvSpPr>
                    <p:cNvPr id="69" name="Forme libre : forme 3464">
                      <a:extLst>
                        <a:ext uri="{FF2B5EF4-FFF2-40B4-BE49-F238E27FC236}">
                          <a16:creationId xmlns:a16="http://schemas.microsoft.com/office/drawing/2014/main" id="{4806D929-CCBB-42C5-A272-361253730CDF}"/>
                        </a:ext>
                      </a:extLst>
                    </p:cNvPr>
                    <p:cNvSpPr/>
                    <p:nvPr/>
                  </p:nvSpPr>
                  <p:spPr>
                    <a:xfrm>
                      <a:off x="1567425" y="2265712"/>
                      <a:ext cx="9525" cy="5429"/>
                    </a:xfrm>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a:moveTo>
                            <a:pt x="0" y="0"/>
                          </a:moveTo>
                          <a:lnTo>
                            <a:pt x="0" y="5429"/>
                          </a:lnTo>
                        </a:path>
                      </a:pathLst>
                    </a:custGeom>
                    <a:ln w="5715" cap="rnd">
                      <a:solidFill>
                        <a:srgbClr val="E52A29"/>
                      </a:solidFill>
                      <a:prstDash val="solid"/>
                      <a:round/>
                    </a:ln>
                  </p:spPr>
                  <p:txBody>
                    <a:bodyPr rtlCol="0" anchor="ctr"/>
                    <a:lstStyle/>
                    <a:p>
                      <a:endParaRPr lang="fr-FR" sz="1400"/>
                    </a:p>
                  </p:txBody>
                </p:sp>
                <p:sp>
                  <p:nvSpPr>
                    <p:cNvPr id="70" name="Forme libre : forme 3465">
                      <a:extLst>
                        <a:ext uri="{FF2B5EF4-FFF2-40B4-BE49-F238E27FC236}">
                          <a16:creationId xmlns:a16="http://schemas.microsoft.com/office/drawing/2014/main" id="{1E12B41A-AD0C-4357-B6FC-66586810CD8D}"/>
                        </a:ext>
                      </a:extLst>
                    </p:cNvPr>
                    <p:cNvSpPr/>
                    <p:nvPr/>
                  </p:nvSpPr>
                  <p:spPr>
                    <a:xfrm>
                      <a:off x="1548946" y="2286571"/>
                      <a:ext cx="12287" cy="2571"/>
                    </a:xfrm>
                    <a:custGeom>
                      <a:avLst/>
                      <a:gdLst>
                        <a:gd name="connsiteX0" fmla="*/ 12287 w 12287"/>
                        <a:gd name="connsiteY0" fmla="*/ 0 h 2571"/>
                        <a:gd name="connsiteX1" fmla="*/ 0 w 12287"/>
                        <a:gd name="connsiteY1" fmla="*/ 0 h 2571"/>
                      </a:gdLst>
                      <a:ahLst/>
                      <a:cxnLst>
                        <a:cxn ang="0">
                          <a:pos x="connsiteX0" y="connsiteY0"/>
                        </a:cxn>
                        <a:cxn ang="0">
                          <a:pos x="connsiteX1" y="connsiteY1"/>
                        </a:cxn>
                      </a:cxnLst>
                      <a:rect l="l" t="t" r="r" b="b"/>
                      <a:pathLst>
                        <a:path w="12287" h="2571">
                          <a:moveTo>
                            <a:pt x="12287" y="0"/>
                          </a:moveTo>
                          <a:cubicBezTo>
                            <a:pt x="8858" y="3429"/>
                            <a:pt x="3334" y="3429"/>
                            <a:pt x="0" y="0"/>
                          </a:cubicBezTo>
                        </a:path>
                      </a:pathLst>
                    </a:custGeom>
                    <a:noFill/>
                    <a:ln w="5715" cap="rnd">
                      <a:solidFill>
                        <a:srgbClr val="E52A29"/>
                      </a:solidFill>
                      <a:prstDash val="solid"/>
                      <a:round/>
                    </a:ln>
                  </p:spPr>
                  <p:txBody>
                    <a:bodyPr rtlCol="0" anchor="ctr"/>
                    <a:lstStyle/>
                    <a:p>
                      <a:endParaRPr lang="fr-FR" sz="1400"/>
                    </a:p>
                  </p:txBody>
                </p:sp>
              </p:grpSp>
            </p:grpSp>
            <p:sp>
              <p:nvSpPr>
                <p:cNvPr id="37" name="Forme libre : forme 3466">
                  <a:extLst>
                    <a:ext uri="{FF2B5EF4-FFF2-40B4-BE49-F238E27FC236}">
                      <a16:creationId xmlns:a16="http://schemas.microsoft.com/office/drawing/2014/main" id="{24D1AD98-B151-4A66-927A-AC266350AD05}"/>
                    </a:ext>
                  </a:extLst>
                </p:cNvPr>
                <p:cNvSpPr/>
                <p:nvPr/>
              </p:nvSpPr>
              <p:spPr>
                <a:xfrm>
                  <a:off x="1171541" y="2244471"/>
                  <a:ext cx="353115" cy="231647"/>
                </a:xfrm>
                <a:custGeom>
                  <a:avLst/>
                  <a:gdLst>
                    <a:gd name="connsiteX0" fmla="*/ 234720 w 353115"/>
                    <a:gd name="connsiteY0" fmla="*/ 230981 h 231647"/>
                    <a:gd name="connsiteX1" fmla="*/ 2882 w 353115"/>
                    <a:gd name="connsiteY1" fmla="*/ 231648 h 231647"/>
                    <a:gd name="connsiteX2" fmla="*/ 91655 w 353115"/>
                    <a:gd name="connsiteY2" fmla="*/ 105728 h 231647"/>
                    <a:gd name="connsiteX3" fmla="*/ 340162 w 353115"/>
                    <a:gd name="connsiteY3" fmla="*/ 0 h 231647"/>
                    <a:gd name="connsiteX4" fmla="*/ 353116 w 353115"/>
                    <a:gd name="connsiteY4" fmla="*/ 95 h 231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115" h="231647">
                      <a:moveTo>
                        <a:pt x="234720" y="230981"/>
                      </a:moveTo>
                      <a:cubicBezTo>
                        <a:pt x="113467" y="230981"/>
                        <a:pt x="3358" y="231172"/>
                        <a:pt x="2882" y="231648"/>
                      </a:cubicBezTo>
                      <a:cubicBezTo>
                        <a:pt x="2882" y="231648"/>
                        <a:pt x="-24836" y="105728"/>
                        <a:pt x="91655" y="105728"/>
                      </a:cubicBezTo>
                      <a:cubicBezTo>
                        <a:pt x="91655" y="105728"/>
                        <a:pt x="114705" y="0"/>
                        <a:pt x="340162" y="0"/>
                      </a:cubicBezTo>
                      <a:cubicBezTo>
                        <a:pt x="344543" y="0"/>
                        <a:pt x="348830" y="95"/>
                        <a:pt x="353116" y="95"/>
                      </a:cubicBezTo>
                    </a:path>
                  </a:pathLst>
                </a:custGeom>
                <a:noFill/>
                <a:ln w="5715" cap="rnd">
                  <a:solidFill>
                    <a:srgbClr val="E52A29"/>
                  </a:solidFill>
                  <a:prstDash val="solid"/>
                  <a:round/>
                </a:ln>
              </p:spPr>
              <p:txBody>
                <a:bodyPr rtlCol="0" anchor="ctr"/>
                <a:lstStyle/>
                <a:p>
                  <a:endParaRPr lang="fr-FR" sz="1400"/>
                </a:p>
              </p:txBody>
            </p:sp>
            <p:sp>
              <p:nvSpPr>
                <p:cNvPr id="38" name="Forme libre : forme 3467">
                  <a:extLst>
                    <a:ext uri="{FF2B5EF4-FFF2-40B4-BE49-F238E27FC236}">
                      <a16:creationId xmlns:a16="http://schemas.microsoft.com/office/drawing/2014/main" id="{80405182-DCA1-4E64-B747-514898338437}"/>
                    </a:ext>
                  </a:extLst>
                </p:cNvPr>
                <p:cNvSpPr/>
                <p:nvPr/>
              </p:nvSpPr>
              <p:spPr>
                <a:xfrm>
                  <a:off x="1472841" y="2475547"/>
                  <a:ext cx="153638" cy="95"/>
                </a:xfrm>
                <a:custGeom>
                  <a:avLst/>
                  <a:gdLst>
                    <a:gd name="connsiteX0" fmla="*/ 153638 w 153638"/>
                    <a:gd name="connsiteY0" fmla="*/ 95 h 95"/>
                    <a:gd name="connsiteX1" fmla="*/ 0 w 153638"/>
                    <a:gd name="connsiteY1" fmla="*/ 0 h 95"/>
                  </a:gdLst>
                  <a:ahLst/>
                  <a:cxnLst>
                    <a:cxn ang="0">
                      <a:pos x="connsiteX0" y="connsiteY0"/>
                    </a:cxn>
                    <a:cxn ang="0">
                      <a:pos x="connsiteX1" y="connsiteY1"/>
                    </a:cxn>
                  </a:cxnLst>
                  <a:rect l="l" t="t" r="r" b="b"/>
                  <a:pathLst>
                    <a:path w="153638" h="95">
                      <a:moveTo>
                        <a:pt x="153638" y="95"/>
                      </a:moveTo>
                      <a:cubicBezTo>
                        <a:pt x="106299" y="95"/>
                        <a:pt x="69247" y="0"/>
                        <a:pt x="0" y="0"/>
                      </a:cubicBezTo>
                    </a:path>
                  </a:pathLst>
                </a:custGeom>
                <a:noFill/>
                <a:ln w="5715" cap="rnd">
                  <a:solidFill>
                    <a:srgbClr val="E52A29"/>
                  </a:solidFill>
                  <a:prstDash val="solid"/>
                  <a:round/>
                </a:ln>
              </p:spPr>
              <p:txBody>
                <a:bodyPr rtlCol="0" anchor="ctr"/>
                <a:lstStyle/>
                <a:p>
                  <a:endParaRPr lang="fr-FR" sz="1400"/>
                </a:p>
              </p:txBody>
            </p:sp>
            <p:sp>
              <p:nvSpPr>
                <p:cNvPr id="39" name="Forme libre : forme 3468">
                  <a:extLst>
                    <a:ext uri="{FF2B5EF4-FFF2-40B4-BE49-F238E27FC236}">
                      <a16:creationId xmlns:a16="http://schemas.microsoft.com/office/drawing/2014/main" id="{63642B8A-23CB-467E-AB36-D610DF717148}"/>
                    </a:ext>
                  </a:extLst>
                </p:cNvPr>
                <p:cNvSpPr/>
                <p:nvPr/>
              </p:nvSpPr>
              <p:spPr>
                <a:xfrm>
                  <a:off x="1133466" y="2224088"/>
                  <a:ext cx="9525" cy="9525"/>
                </a:xfrm>
                <a:custGeom>
                  <a:avLst/>
                  <a:gdLst/>
                  <a:ahLst/>
                  <a:cxnLst/>
                  <a:rect l="l" t="t" r="r" b="b"/>
                  <a:pathLst>
                    <a:path w="9525" h="9525"/>
                  </a:pathLst>
                </a:custGeom>
                <a:noFill/>
                <a:ln w="5715" cap="rnd">
                  <a:solidFill>
                    <a:srgbClr val="E52A29"/>
                  </a:solidFill>
                  <a:prstDash val="solid"/>
                  <a:round/>
                </a:ln>
              </p:spPr>
              <p:txBody>
                <a:bodyPr rtlCol="0" anchor="ctr"/>
                <a:lstStyle/>
                <a:p>
                  <a:endParaRPr lang="fr-FR" sz="1400"/>
                </a:p>
              </p:txBody>
            </p:sp>
            <p:sp>
              <p:nvSpPr>
                <p:cNvPr id="40" name="Forme libre : forme 3469">
                  <a:extLst>
                    <a:ext uri="{FF2B5EF4-FFF2-40B4-BE49-F238E27FC236}">
                      <a16:creationId xmlns:a16="http://schemas.microsoft.com/office/drawing/2014/main" id="{1AFEB621-4281-4C28-B2BF-B3BDBF1AFDB5}"/>
                    </a:ext>
                  </a:extLst>
                </p:cNvPr>
                <p:cNvSpPr/>
                <p:nvPr/>
              </p:nvSpPr>
              <p:spPr>
                <a:xfrm>
                  <a:off x="1678200" y="2317337"/>
                  <a:ext cx="38338" cy="158400"/>
                </a:xfrm>
                <a:custGeom>
                  <a:avLst/>
                  <a:gdLst>
                    <a:gd name="connsiteX0" fmla="*/ 0 w 38338"/>
                    <a:gd name="connsiteY0" fmla="*/ 0 h 158400"/>
                    <a:gd name="connsiteX1" fmla="*/ 11716 w 38338"/>
                    <a:gd name="connsiteY1" fmla="*/ 53150 h 158400"/>
                    <a:gd name="connsiteX2" fmla="*/ 38005 w 38338"/>
                    <a:gd name="connsiteY2" fmla="*/ 109538 h 158400"/>
                    <a:gd name="connsiteX3" fmla="*/ 15907 w 38338"/>
                    <a:gd name="connsiteY3" fmla="*/ 158401 h 158400"/>
                  </a:gdLst>
                  <a:ahLst/>
                  <a:cxnLst>
                    <a:cxn ang="0">
                      <a:pos x="connsiteX0" y="connsiteY0"/>
                    </a:cxn>
                    <a:cxn ang="0">
                      <a:pos x="connsiteX1" y="connsiteY1"/>
                    </a:cxn>
                    <a:cxn ang="0">
                      <a:pos x="connsiteX2" y="connsiteY2"/>
                    </a:cxn>
                    <a:cxn ang="0">
                      <a:pos x="connsiteX3" y="connsiteY3"/>
                    </a:cxn>
                  </a:cxnLst>
                  <a:rect l="l" t="t" r="r" b="b"/>
                  <a:pathLst>
                    <a:path w="38338" h="158400">
                      <a:moveTo>
                        <a:pt x="0" y="0"/>
                      </a:moveTo>
                      <a:cubicBezTo>
                        <a:pt x="15716" y="27908"/>
                        <a:pt x="11716" y="53150"/>
                        <a:pt x="11716" y="53150"/>
                      </a:cubicBezTo>
                      <a:cubicBezTo>
                        <a:pt x="11716" y="53150"/>
                        <a:pt x="41815" y="67247"/>
                        <a:pt x="38005" y="109538"/>
                      </a:cubicBezTo>
                      <a:cubicBezTo>
                        <a:pt x="34195" y="151829"/>
                        <a:pt x="15907" y="158401"/>
                        <a:pt x="15907" y="158401"/>
                      </a:cubicBezTo>
                    </a:path>
                  </a:pathLst>
                </a:custGeom>
                <a:noFill/>
                <a:ln w="5715" cap="rnd">
                  <a:solidFill>
                    <a:srgbClr val="E52A29"/>
                  </a:solidFill>
                  <a:prstDash val="solid"/>
                  <a:round/>
                </a:ln>
              </p:spPr>
              <p:txBody>
                <a:bodyPr rtlCol="0" anchor="ctr"/>
                <a:lstStyle/>
                <a:p>
                  <a:endParaRPr lang="fr-FR" sz="1400"/>
                </a:p>
              </p:txBody>
            </p:sp>
            <p:sp>
              <p:nvSpPr>
                <p:cNvPr id="41" name="Forme libre : forme 3470">
                  <a:extLst>
                    <a:ext uri="{FF2B5EF4-FFF2-40B4-BE49-F238E27FC236}">
                      <a16:creationId xmlns:a16="http://schemas.microsoft.com/office/drawing/2014/main" id="{6CA0E40E-AF99-46B3-95C4-238521A99238}"/>
                    </a:ext>
                  </a:extLst>
                </p:cNvPr>
                <p:cNvSpPr/>
                <p:nvPr/>
              </p:nvSpPr>
              <p:spPr>
                <a:xfrm>
                  <a:off x="1587808" y="2250376"/>
                  <a:ext cx="76676" cy="41909"/>
                </a:xfrm>
                <a:custGeom>
                  <a:avLst/>
                  <a:gdLst>
                    <a:gd name="connsiteX0" fmla="*/ 0 w 76676"/>
                    <a:gd name="connsiteY0" fmla="*/ 0 h 41909"/>
                    <a:gd name="connsiteX1" fmla="*/ 76676 w 76676"/>
                    <a:gd name="connsiteY1" fmla="*/ 41910 h 41909"/>
                  </a:gdLst>
                  <a:ahLst/>
                  <a:cxnLst>
                    <a:cxn ang="0">
                      <a:pos x="connsiteX0" y="connsiteY0"/>
                    </a:cxn>
                    <a:cxn ang="0">
                      <a:pos x="connsiteX1" y="connsiteY1"/>
                    </a:cxn>
                  </a:cxnLst>
                  <a:rect l="l" t="t" r="r" b="b"/>
                  <a:pathLst>
                    <a:path w="76676" h="41909">
                      <a:moveTo>
                        <a:pt x="0" y="0"/>
                      </a:moveTo>
                      <a:cubicBezTo>
                        <a:pt x="34195" y="6096"/>
                        <a:pt x="60484" y="17621"/>
                        <a:pt x="76676" y="41910"/>
                      </a:cubicBezTo>
                    </a:path>
                  </a:pathLst>
                </a:custGeom>
                <a:noFill/>
                <a:ln w="5715" cap="rnd">
                  <a:solidFill>
                    <a:srgbClr val="E52A29"/>
                  </a:solidFill>
                  <a:prstDash val="solid"/>
                  <a:round/>
                </a:ln>
              </p:spPr>
              <p:txBody>
                <a:bodyPr rtlCol="0" anchor="ctr"/>
                <a:lstStyle/>
                <a:p>
                  <a:endParaRPr lang="fr-FR" sz="1400"/>
                </a:p>
              </p:txBody>
            </p:sp>
            <p:sp>
              <p:nvSpPr>
                <p:cNvPr id="42" name="Forme libre : forme 3471">
                  <a:extLst>
                    <a:ext uri="{FF2B5EF4-FFF2-40B4-BE49-F238E27FC236}">
                      <a16:creationId xmlns:a16="http://schemas.microsoft.com/office/drawing/2014/main" id="{DAEB22A0-8A0C-4AC0-8737-4F3CA54317A3}"/>
                    </a:ext>
                  </a:extLst>
                </p:cNvPr>
                <p:cNvSpPr/>
                <p:nvPr/>
              </p:nvSpPr>
              <p:spPr>
                <a:xfrm>
                  <a:off x="1404166" y="2401919"/>
                  <a:ext cx="69913" cy="107632"/>
                </a:xfrm>
                <a:custGeom>
                  <a:avLst/>
                  <a:gdLst>
                    <a:gd name="connsiteX0" fmla="*/ 69913 w 69913"/>
                    <a:gd name="connsiteY0" fmla="*/ 53816 h 107632"/>
                    <a:gd name="connsiteX1" fmla="*/ 34957 w 69913"/>
                    <a:gd name="connsiteY1" fmla="*/ 107632 h 107632"/>
                    <a:gd name="connsiteX2" fmla="*/ 0 w 69913"/>
                    <a:gd name="connsiteY2" fmla="*/ 53816 h 107632"/>
                    <a:gd name="connsiteX3" fmla="*/ 34957 w 69913"/>
                    <a:gd name="connsiteY3" fmla="*/ 0 h 107632"/>
                    <a:gd name="connsiteX4" fmla="*/ 69913 w 69913"/>
                    <a:gd name="connsiteY4" fmla="*/ 53816 h 107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 h="107632">
                      <a:moveTo>
                        <a:pt x="69913" y="53816"/>
                      </a:moveTo>
                      <a:cubicBezTo>
                        <a:pt x="69913" y="83538"/>
                        <a:pt x="54263" y="107632"/>
                        <a:pt x="34957" y="107632"/>
                      </a:cubicBezTo>
                      <a:cubicBezTo>
                        <a:pt x="15651" y="107632"/>
                        <a:pt x="0" y="83538"/>
                        <a:pt x="0" y="53816"/>
                      </a:cubicBezTo>
                      <a:cubicBezTo>
                        <a:pt x="0" y="24094"/>
                        <a:pt x="15651" y="0"/>
                        <a:pt x="34957" y="0"/>
                      </a:cubicBezTo>
                      <a:cubicBezTo>
                        <a:pt x="54263" y="0"/>
                        <a:pt x="69913" y="24094"/>
                        <a:pt x="69913" y="53816"/>
                      </a:cubicBezTo>
                      <a:close/>
                    </a:path>
                  </a:pathLst>
                </a:custGeom>
                <a:noFill/>
                <a:ln w="5715" cap="rnd">
                  <a:solidFill>
                    <a:srgbClr val="E52A29"/>
                  </a:solidFill>
                  <a:prstDash val="solid"/>
                  <a:round/>
                </a:ln>
              </p:spPr>
              <p:txBody>
                <a:bodyPr rtlCol="0" anchor="ctr"/>
                <a:lstStyle/>
                <a:p>
                  <a:endParaRPr lang="fr-FR" sz="1400"/>
                </a:p>
              </p:txBody>
            </p:sp>
            <p:sp>
              <p:nvSpPr>
                <p:cNvPr id="43" name="Forme libre : forme 3472">
                  <a:extLst>
                    <a:ext uri="{FF2B5EF4-FFF2-40B4-BE49-F238E27FC236}">
                      <a16:creationId xmlns:a16="http://schemas.microsoft.com/office/drawing/2014/main" id="{2517B921-DAE4-4AEE-8F20-CC9D3B80DD4C}"/>
                    </a:ext>
                  </a:extLst>
                </p:cNvPr>
                <p:cNvSpPr/>
                <p:nvPr/>
              </p:nvSpPr>
              <p:spPr>
                <a:xfrm>
                  <a:off x="1371305" y="2475357"/>
                  <a:ext cx="67818" cy="34194"/>
                </a:xfrm>
                <a:custGeom>
                  <a:avLst/>
                  <a:gdLst>
                    <a:gd name="connsiteX0" fmla="*/ 0 w 67818"/>
                    <a:gd name="connsiteY0" fmla="*/ 0 h 34194"/>
                    <a:gd name="connsiteX1" fmla="*/ 32576 w 67818"/>
                    <a:gd name="connsiteY1" fmla="*/ 34195 h 34194"/>
                    <a:gd name="connsiteX2" fmla="*/ 67818 w 67818"/>
                    <a:gd name="connsiteY2" fmla="*/ 34195 h 34194"/>
                  </a:gdLst>
                  <a:ahLst/>
                  <a:cxnLst>
                    <a:cxn ang="0">
                      <a:pos x="connsiteX0" y="connsiteY0"/>
                    </a:cxn>
                    <a:cxn ang="0">
                      <a:pos x="connsiteX1" y="connsiteY1"/>
                    </a:cxn>
                    <a:cxn ang="0">
                      <a:pos x="connsiteX2" y="connsiteY2"/>
                    </a:cxn>
                  </a:cxnLst>
                  <a:rect l="l" t="t" r="r" b="b"/>
                  <a:pathLst>
                    <a:path w="67818" h="34194">
                      <a:moveTo>
                        <a:pt x="0" y="0"/>
                      </a:moveTo>
                      <a:cubicBezTo>
                        <a:pt x="5144" y="20003"/>
                        <a:pt x="17812" y="34195"/>
                        <a:pt x="32576" y="34195"/>
                      </a:cubicBezTo>
                      <a:lnTo>
                        <a:pt x="67818" y="34195"/>
                      </a:lnTo>
                    </a:path>
                  </a:pathLst>
                </a:custGeom>
                <a:noFill/>
                <a:ln w="5715" cap="rnd">
                  <a:solidFill>
                    <a:srgbClr val="E52A29"/>
                  </a:solidFill>
                  <a:prstDash val="solid"/>
                  <a:round/>
                </a:ln>
              </p:spPr>
              <p:txBody>
                <a:bodyPr rtlCol="0" anchor="ctr"/>
                <a:lstStyle/>
                <a:p>
                  <a:endParaRPr lang="fr-FR" sz="1400"/>
                </a:p>
              </p:txBody>
            </p:sp>
            <p:sp>
              <p:nvSpPr>
                <p:cNvPr id="44" name="Forme libre : forme 3473">
                  <a:extLst>
                    <a:ext uri="{FF2B5EF4-FFF2-40B4-BE49-F238E27FC236}">
                      <a16:creationId xmlns:a16="http://schemas.microsoft.com/office/drawing/2014/main" id="{AD6E5610-032E-4B75-8F0E-17F87A2D577E}"/>
                    </a:ext>
                  </a:extLst>
                </p:cNvPr>
                <p:cNvSpPr/>
                <p:nvPr/>
              </p:nvSpPr>
              <p:spPr>
                <a:xfrm>
                  <a:off x="1417787" y="2418969"/>
                  <a:ext cx="43624" cy="73723"/>
                </a:xfrm>
                <a:custGeom>
                  <a:avLst/>
                  <a:gdLst>
                    <a:gd name="connsiteX0" fmla="*/ 43625 w 43624"/>
                    <a:gd name="connsiteY0" fmla="*/ 36862 h 73723"/>
                    <a:gd name="connsiteX1" fmla="*/ 21812 w 43624"/>
                    <a:gd name="connsiteY1" fmla="*/ 73724 h 73723"/>
                    <a:gd name="connsiteX2" fmla="*/ 0 w 43624"/>
                    <a:gd name="connsiteY2" fmla="*/ 36862 h 73723"/>
                    <a:gd name="connsiteX3" fmla="*/ 21812 w 43624"/>
                    <a:gd name="connsiteY3" fmla="*/ 0 h 73723"/>
                    <a:gd name="connsiteX4" fmla="*/ 43625 w 43624"/>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24" h="73723">
                      <a:moveTo>
                        <a:pt x="43625" y="36862"/>
                      </a:moveTo>
                      <a:cubicBezTo>
                        <a:pt x="43625" y="57220"/>
                        <a:pt x="33859" y="73724"/>
                        <a:pt x="21812" y="73724"/>
                      </a:cubicBezTo>
                      <a:cubicBezTo>
                        <a:pt x="9766" y="73724"/>
                        <a:pt x="0" y="57220"/>
                        <a:pt x="0" y="36862"/>
                      </a:cubicBezTo>
                      <a:cubicBezTo>
                        <a:pt x="0" y="16504"/>
                        <a:pt x="9766" y="0"/>
                        <a:pt x="21812" y="0"/>
                      </a:cubicBezTo>
                      <a:cubicBezTo>
                        <a:pt x="33859" y="0"/>
                        <a:pt x="43625" y="16504"/>
                        <a:pt x="43625" y="36862"/>
                      </a:cubicBezTo>
                      <a:close/>
                    </a:path>
                  </a:pathLst>
                </a:custGeom>
                <a:noFill/>
                <a:ln w="5715" cap="rnd">
                  <a:solidFill>
                    <a:srgbClr val="E52A29"/>
                  </a:solidFill>
                  <a:prstDash val="solid"/>
                  <a:round/>
                </a:ln>
              </p:spPr>
              <p:txBody>
                <a:bodyPr rtlCol="0" anchor="ctr"/>
                <a:lstStyle/>
                <a:p>
                  <a:endParaRPr lang="fr-FR" sz="1400"/>
                </a:p>
              </p:txBody>
            </p:sp>
            <p:grpSp>
              <p:nvGrpSpPr>
                <p:cNvPr id="45" name="Graphique 1790">
                  <a:extLst>
                    <a:ext uri="{FF2B5EF4-FFF2-40B4-BE49-F238E27FC236}">
                      <a16:creationId xmlns:a16="http://schemas.microsoft.com/office/drawing/2014/main" id="{011C23B8-3277-4681-98E4-1075050ABA54}"/>
                    </a:ext>
                  </a:extLst>
                </p:cNvPr>
                <p:cNvGrpSpPr/>
                <p:nvPr/>
              </p:nvGrpSpPr>
              <p:grpSpPr>
                <a:xfrm>
                  <a:off x="1197759" y="2475547"/>
                  <a:ext cx="100488" cy="34290"/>
                  <a:chOff x="1197759" y="2475547"/>
                  <a:chExt cx="100488" cy="34290"/>
                </a:xfrm>
                <a:noFill/>
              </p:grpSpPr>
              <p:sp>
                <p:nvSpPr>
                  <p:cNvPr id="64" name="Forme libre : forme 3475">
                    <a:extLst>
                      <a:ext uri="{FF2B5EF4-FFF2-40B4-BE49-F238E27FC236}">
                        <a16:creationId xmlns:a16="http://schemas.microsoft.com/office/drawing/2014/main" id="{16D22E4A-9189-49B5-9582-F65A0FB6AED9}"/>
                      </a:ext>
                    </a:extLst>
                  </p:cNvPr>
                  <p:cNvSpPr/>
                  <p:nvPr/>
                </p:nvSpPr>
                <p:spPr>
                  <a:xfrm>
                    <a:off x="1233002" y="2475547"/>
                    <a:ext cx="65246" cy="34290"/>
                  </a:xfrm>
                  <a:custGeom>
                    <a:avLst/>
                    <a:gdLst>
                      <a:gd name="connsiteX0" fmla="*/ 65246 w 65246"/>
                      <a:gd name="connsiteY0" fmla="*/ 0 h 34290"/>
                      <a:gd name="connsiteX1" fmla="*/ 32576 w 65246"/>
                      <a:gd name="connsiteY1" fmla="*/ 34290 h 34290"/>
                      <a:gd name="connsiteX2" fmla="*/ 0 w 65246"/>
                      <a:gd name="connsiteY2" fmla="*/ 286 h 34290"/>
                    </a:gdLst>
                    <a:ahLst/>
                    <a:cxnLst>
                      <a:cxn ang="0">
                        <a:pos x="connsiteX0" y="connsiteY0"/>
                      </a:cxn>
                      <a:cxn ang="0">
                        <a:pos x="connsiteX1" y="connsiteY1"/>
                      </a:cxn>
                      <a:cxn ang="0">
                        <a:pos x="connsiteX2" y="connsiteY2"/>
                      </a:cxn>
                    </a:cxnLst>
                    <a:rect l="l" t="t" r="r" b="b"/>
                    <a:pathLst>
                      <a:path w="65246" h="34290">
                        <a:moveTo>
                          <a:pt x="65246" y="0"/>
                        </a:moveTo>
                        <a:cubicBezTo>
                          <a:pt x="60103" y="20098"/>
                          <a:pt x="47435" y="34290"/>
                          <a:pt x="32576" y="34290"/>
                        </a:cubicBezTo>
                        <a:cubicBezTo>
                          <a:pt x="17812" y="34290"/>
                          <a:pt x="5143" y="20193"/>
                          <a:pt x="0" y="286"/>
                        </a:cubicBezTo>
                      </a:path>
                    </a:pathLst>
                  </a:custGeom>
                  <a:noFill/>
                  <a:ln w="5715" cap="rnd">
                    <a:solidFill>
                      <a:srgbClr val="E52A29"/>
                    </a:solidFill>
                    <a:prstDash val="solid"/>
                    <a:round/>
                  </a:ln>
                </p:spPr>
                <p:txBody>
                  <a:bodyPr rtlCol="0" anchor="ctr"/>
                  <a:lstStyle/>
                  <a:p>
                    <a:endParaRPr lang="fr-FR" sz="1400"/>
                  </a:p>
                </p:txBody>
              </p:sp>
              <p:sp>
                <p:nvSpPr>
                  <p:cNvPr id="65" name="Forme libre : forme 3476">
                    <a:extLst>
                      <a:ext uri="{FF2B5EF4-FFF2-40B4-BE49-F238E27FC236}">
                        <a16:creationId xmlns:a16="http://schemas.microsoft.com/office/drawing/2014/main" id="{56D3D3A4-3554-4660-804D-1F4F9EFA7023}"/>
                      </a:ext>
                    </a:extLst>
                  </p:cNvPr>
                  <p:cNvSpPr/>
                  <p:nvPr/>
                </p:nvSpPr>
                <p:spPr>
                  <a:xfrm>
                    <a:off x="1197759" y="2475643"/>
                    <a:ext cx="67817" cy="34194"/>
                  </a:xfrm>
                  <a:custGeom>
                    <a:avLst/>
                    <a:gdLst>
                      <a:gd name="connsiteX0" fmla="*/ 0 w 67817"/>
                      <a:gd name="connsiteY0" fmla="*/ 0 h 34194"/>
                      <a:gd name="connsiteX1" fmla="*/ 32576 w 67817"/>
                      <a:gd name="connsiteY1" fmla="*/ 34195 h 34194"/>
                      <a:gd name="connsiteX2" fmla="*/ 67818 w 67817"/>
                      <a:gd name="connsiteY2" fmla="*/ 34195 h 34194"/>
                    </a:gdLst>
                    <a:ahLst/>
                    <a:cxnLst>
                      <a:cxn ang="0">
                        <a:pos x="connsiteX0" y="connsiteY0"/>
                      </a:cxn>
                      <a:cxn ang="0">
                        <a:pos x="connsiteX1" y="connsiteY1"/>
                      </a:cxn>
                      <a:cxn ang="0">
                        <a:pos x="connsiteX2" y="connsiteY2"/>
                      </a:cxn>
                    </a:cxnLst>
                    <a:rect l="l" t="t" r="r" b="b"/>
                    <a:pathLst>
                      <a:path w="67817" h="34194">
                        <a:moveTo>
                          <a:pt x="0" y="0"/>
                        </a:moveTo>
                        <a:cubicBezTo>
                          <a:pt x="5048" y="20003"/>
                          <a:pt x="17716" y="34195"/>
                          <a:pt x="32576" y="34195"/>
                        </a:cubicBezTo>
                        <a:lnTo>
                          <a:pt x="67818" y="34195"/>
                        </a:lnTo>
                      </a:path>
                    </a:pathLst>
                  </a:custGeom>
                  <a:noFill/>
                  <a:ln w="5715" cap="rnd">
                    <a:solidFill>
                      <a:srgbClr val="E52A29"/>
                    </a:solidFill>
                    <a:prstDash val="solid"/>
                    <a:round/>
                  </a:ln>
                </p:spPr>
                <p:txBody>
                  <a:bodyPr rtlCol="0" anchor="ctr"/>
                  <a:lstStyle/>
                  <a:p>
                    <a:endParaRPr lang="fr-FR" sz="1400"/>
                  </a:p>
                </p:txBody>
              </p:sp>
            </p:grpSp>
            <p:grpSp>
              <p:nvGrpSpPr>
                <p:cNvPr id="46" name="Graphique 1790">
                  <a:extLst>
                    <a:ext uri="{FF2B5EF4-FFF2-40B4-BE49-F238E27FC236}">
                      <a16:creationId xmlns:a16="http://schemas.microsoft.com/office/drawing/2014/main" id="{011C23B8-3277-4681-98E4-1075050ABA54}"/>
                    </a:ext>
                  </a:extLst>
                </p:cNvPr>
                <p:cNvGrpSpPr/>
                <p:nvPr/>
              </p:nvGrpSpPr>
              <p:grpSpPr>
                <a:xfrm>
                  <a:off x="1471603" y="2475929"/>
                  <a:ext cx="100488" cy="34385"/>
                  <a:chOff x="1471603" y="2475929"/>
                  <a:chExt cx="100488" cy="34385"/>
                </a:xfrm>
                <a:noFill/>
              </p:grpSpPr>
              <p:sp>
                <p:nvSpPr>
                  <p:cNvPr id="62" name="Forme libre : forme 3478">
                    <a:extLst>
                      <a:ext uri="{FF2B5EF4-FFF2-40B4-BE49-F238E27FC236}">
                        <a16:creationId xmlns:a16="http://schemas.microsoft.com/office/drawing/2014/main" id="{280F2185-4B4C-42BE-9B72-78A106B2168A}"/>
                      </a:ext>
                    </a:extLst>
                  </p:cNvPr>
                  <p:cNvSpPr/>
                  <p:nvPr/>
                </p:nvSpPr>
                <p:spPr>
                  <a:xfrm>
                    <a:off x="1506846" y="2475929"/>
                    <a:ext cx="65246" cy="34385"/>
                  </a:xfrm>
                  <a:custGeom>
                    <a:avLst/>
                    <a:gdLst>
                      <a:gd name="connsiteX0" fmla="*/ 65246 w 65246"/>
                      <a:gd name="connsiteY0" fmla="*/ 0 h 34385"/>
                      <a:gd name="connsiteX1" fmla="*/ 32575 w 65246"/>
                      <a:gd name="connsiteY1" fmla="*/ 34385 h 34385"/>
                      <a:gd name="connsiteX2" fmla="*/ 0 w 65246"/>
                      <a:gd name="connsiteY2" fmla="*/ 381 h 34385"/>
                    </a:gdLst>
                    <a:ahLst/>
                    <a:cxnLst>
                      <a:cxn ang="0">
                        <a:pos x="connsiteX0" y="connsiteY0"/>
                      </a:cxn>
                      <a:cxn ang="0">
                        <a:pos x="connsiteX1" y="connsiteY1"/>
                      </a:cxn>
                      <a:cxn ang="0">
                        <a:pos x="connsiteX2" y="connsiteY2"/>
                      </a:cxn>
                    </a:cxnLst>
                    <a:rect l="l" t="t" r="r" b="b"/>
                    <a:pathLst>
                      <a:path w="65246" h="34385">
                        <a:moveTo>
                          <a:pt x="65246" y="0"/>
                        </a:moveTo>
                        <a:cubicBezTo>
                          <a:pt x="60198" y="20098"/>
                          <a:pt x="47434" y="34385"/>
                          <a:pt x="32575" y="34385"/>
                        </a:cubicBezTo>
                        <a:cubicBezTo>
                          <a:pt x="17812" y="34385"/>
                          <a:pt x="5144" y="20288"/>
                          <a:pt x="0" y="381"/>
                        </a:cubicBezTo>
                      </a:path>
                    </a:pathLst>
                  </a:custGeom>
                  <a:noFill/>
                  <a:ln w="5715" cap="rnd">
                    <a:solidFill>
                      <a:srgbClr val="E52A29"/>
                    </a:solidFill>
                    <a:prstDash val="solid"/>
                    <a:round/>
                  </a:ln>
                </p:spPr>
                <p:txBody>
                  <a:bodyPr rtlCol="0" anchor="ctr"/>
                  <a:lstStyle/>
                  <a:p>
                    <a:endParaRPr lang="fr-FR" sz="1400"/>
                  </a:p>
                </p:txBody>
              </p:sp>
              <p:sp>
                <p:nvSpPr>
                  <p:cNvPr id="63" name="Forme libre : forme 3479">
                    <a:extLst>
                      <a:ext uri="{FF2B5EF4-FFF2-40B4-BE49-F238E27FC236}">
                        <a16:creationId xmlns:a16="http://schemas.microsoft.com/office/drawing/2014/main" id="{164CD8DA-B9B8-4B2A-87E9-7D337ED58B99}"/>
                      </a:ext>
                    </a:extLst>
                  </p:cNvPr>
                  <p:cNvSpPr/>
                  <p:nvPr/>
                </p:nvSpPr>
                <p:spPr>
                  <a:xfrm>
                    <a:off x="1471603" y="2476119"/>
                    <a:ext cx="67817" cy="34194"/>
                  </a:xfrm>
                  <a:custGeom>
                    <a:avLst/>
                    <a:gdLst>
                      <a:gd name="connsiteX0" fmla="*/ 0 w 67817"/>
                      <a:gd name="connsiteY0" fmla="*/ 0 h 34194"/>
                      <a:gd name="connsiteX1" fmla="*/ 32575 w 67817"/>
                      <a:gd name="connsiteY1" fmla="*/ 34195 h 34194"/>
                      <a:gd name="connsiteX2" fmla="*/ 67818 w 67817"/>
                      <a:gd name="connsiteY2" fmla="*/ 34195 h 34194"/>
                    </a:gdLst>
                    <a:ahLst/>
                    <a:cxnLst>
                      <a:cxn ang="0">
                        <a:pos x="connsiteX0" y="connsiteY0"/>
                      </a:cxn>
                      <a:cxn ang="0">
                        <a:pos x="connsiteX1" y="connsiteY1"/>
                      </a:cxn>
                      <a:cxn ang="0">
                        <a:pos x="connsiteX2" y="connsiteY2"/>
                      </a:cxn>
                    </a:cxnLst>
                    <a:rect l="l" t="t" r="r" b="b"/>
                    <a:pathLst>
                      <a:path w="67817" h="34194">
                        <a:moveTo>
                          <a:pt x="0" y="0"/>
                        </a:moveTo>
                        <a:cubicBezTo>
                          <a:pt x="5144" y="20003"/>
                          <a:pt x="17812" y="34195"/>
                          <a:pt x="32575" y="34195"/>
                        </a:cubicBezTo>
                        <a:lnTo>
                          <a:pt x="67818" y="34195"/>
                        </a:lnTo>
                      </a:path>
                    </a:pathLst>
                  </a:custGeom>
                  <a:noFill/>
                  <a:ln w="5715" cap="rnd">
                    <a:solidFill>
                      <a:srgbClr val="E52A29"/>
                    </a:solidFill>
                    <a:prstDash val="solid"/>
                    <a:round/>
                  </a:ln>
                </p:spPr>
                <p:txBody>
                  <a:bodyPr rtlCol="0" anchor="ctr"/>
                  <a:lstStyle/>
                  <a:p>
                    <a:endParaRPr lang="fr-FR" sz="1400"/>
                  </a:p>
                </p:txBody>
              </p:sp>
            </p:grpSp>
            <p:sp>
              <p:nvSpPr>
                <p:cNvPr id="47" name="Forme libre : forme 3480">
                  <a:extLst>
                    <a:ext uri="{FF2B5EF4-FFF2-40B4-BE49-F238E27FC236}">
                      <a16:creationId xmlns:a16="http://schemas.microsoft.com/office/drawing/2014/main" id="{E816395C-B248-4078-AE00-9FF878BF0C43}"/>
                    </a:ext>
                  </a:extLst>
                </p:cNvPr>
                <p:cNvSpPr/>
                <p:nvPr/>
              </p:nvSpPr>
              <p:spPr>
                <a:xfrm>
                  <a:off x="1625146" y="2402396"/>
                  <a:ext cx="69913" cy="107632"/>
                </a:xfrm>
                <a:custGeom>
                  <a:avLst/>
                  <a:gdLst>
                    <a:gd name="connsiteX0" fmla="*/ 69913 w 69913"/>
                    <a:gd name="connsiteY0" fmla="*/ 53816 h 107632"/>
                    <a:gd name="connsiteX1" fmla="*/ 34957 w 69913"/>
                    <a:gd name="connsiteY1" fmla="*/ 107633 h 107632"/>
                    <a:gd name="connsiteX2" fmla="*/ 0 w 69913"/>
                    <a:gd name="connsiteY2" fmla="*/ 53816 h 107632"/>
                    <a:gd name="connsiteX3" fmla="*/ 34957 w 69913"/>
                    <a:gd name="connsiteY3" fmla="*/ 0 h 107632"/>
                    <a:gd name="connsiteX4" fmla="*/ 69913 w 69913"/>
                    <a:gd name="connsiteY4" fmla="*/ 53816 h 107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 h="107632">
                      <a:moveTo>
                        <a:pt x="69913" y="53816"/>
                      </a:moveTo>
                      <a:cubicBezTo>
                        <a:pt x="69913" y="83538"/>
                        <a:pt x="54263" y="107633"/>
                        <a:pt x="34957" y="107633"/>
                      </a:cubicBezTo>
                      <a:cubicBezTo>
                        <a:pt x="15651" y="107633"/>
                        <a:pt x="0" y="83538"/>
                        <a:pt x="0" y="53816"/>
                      </a:cubicBezTo>
                      <a:cubicBezTo>
                        <a:pt x="0" y="24094"/>
                        <a:pt x="15651" y="0"/>
                        <a:pt x="34957" y="0"/>
                      </a:cubicBezTo>
                      <a:cubicBezTo>
                        <a:pt x="54263" y="0"/>
                        <a:pt x="69913" y="24094"/>
                        <a:pt x="69913" y="53816"/>
                      </a:cubicBezTo>
                      <a:close/>
                    </a:path>
                  </a:pathLst>
                </a:custGeom>
                <a:noFill/>
                <a:ln w="5715" cap="rnd">
                  <a:solidFill>
                    <a:srgbClr val="E52A29"/>
                  </a:solidFill>
                  <a:prstDash val="solid"/>
                  <a:round/>
                </a:ln>
              </p:spPr>
              <p:txBody>
                <a:bodyPr rtlCol="0" anchor="ctr"/>
                <a:lstStyle/>
                <a:p>
                  <a:endParaRPr lang="fr-FR" sz="1400"/>
                </a:p>
              </p:txBody>
            </p:sp>
            <p:sp>
              <p:nvSpPr>
                <p:cNvPr id="48" name="Forme libre : forme 3481">
                  <a:extLst>
                    <a:ext uri="{FF2B5EF4-FFF2-40B4-BE49-F238E27FC236}">
                      <a16:creationId xmlns:a16="http://schemas.microsoft.com/office/drawing/2014/main" id="{CA2FDD75-6D5E-4C34-8679-630815D64F6A}"/>
                    </a:ext>
                  </a:extLst>
                </p:cNvPr>
                <p:cNvSpPr/>
                <p:nvPr/>
              </p:nvSpPr>
              <p:spPr>
                <a:xfrm>
                  <a:off x="1592285" y="2475738"/>
                  <a:ext cx="67818" cy="34194"/>
                </a:xfrm>
                <a:custGeom>
                  <a:avLst/>
                  <a:gdLst>
                    <a:gd name="connsiteX0" fmla="*/ 0 w 67818"/>
                    <a:gd name="connsiteY0" fmla="*/ 0 h 34194"/>
                    <a:gd name="connsiteX1" fmla="*/ 32576 w 67818"/>
                    <a:gd name="connsiteY1" fmla="*/ 34195 h 34194"/>
                    <a:gd name="connsiteX2" fmla="*/ 67818 w 67818"/>
                    <a:gd name="connsiteY2" fmla="*/ 34195 h 34194"/>
                  </a:gdLst>
                  <a:ahLst/>
                  <a:cxnLst>
                    <a:cxn ang="0">
                      <a:pos x="connsiteX0" y="connsiteY0"/>
                    </a:cxn>
                    <a:cxn ang="0">
                      <a:pos x="connsiteX1" y="connsiteY1"/>
                    </a:cxn>
                    <a:cxn ang="0">
                      <a:pos x="connsiteX2" y="connsiteY2"/>
                    </a:cxn>
                  </a:cxnLst>
                  <a:rect l="l" t="t" r="r" b="b"/>
                  <a:pathLst>
                    <a:path w="67818" h="34194">
                      <a:moveTo>
                        <a:pt x="0" y="0"/>
                      </a:moveTo>
                      <a:cubicBezTo>
                        <a:pt x="5144" y="20003"/>
                        <a:pt x="17812" y="34195"/>
                        <a:pt x="32576" y="34195"/>
                      </a:cubicBezTo>
                      <a:lnTo>
                        <a:pt x="67818" y="34195"/>
                      </a:lnTo>
                    </a:path>
                  </a:pathLst>
                </a:custGeom>
                <a:noFill/>
                <a:ln w="5715" cap="rnd">
                  <a:solidFill>
                    <a:srgbClr val="E52A29"/>
                  </a:solidFill>
                  <a:prstDash val="solid"/>
                  <a:round/>
                </a:ln>
              </p:spPr>
              <p:txBody>
                <a:bodyPr rtlCol="0" anchor="ctr"/>
                <a:lstStyle/>
                <a:p>
                  <a:endParaRPr lang="fr-FR" sz="1400"/>
                </a:p>
              </p:txBody>
            </p:sp>
            <p:sp>
              <p:nvSpPr>
                <p:cNvPr id="49" name="Forme libre : forme 3482">
                  <a:extLst>
                    <a:ext uri="{FF2B5EF4-FFF2-40B4-BE49-F238E27FC236}">
                      <a16:creationId xmlns:a16="http://schemas.microsoft.com/office/drawing/2014/main" id="{E4A8D157-E8E9-41F3-A24C-848DE5F7FC21}"/>
                    </a:ext>
                  </a:extLst>
                </p:cNvPr>
                <p:cNvSpPr/>
                <p:nvPr/>
              </p:nvSpPr>
              <p:spPr>
                <a:xfrm>
                  <a:off x="1638767" y="2419445"/>
                  <a:ext cx="43624" cy="73723"/>
                </a:xfrm>
                <a:custGeom>
                  <a:avLst/>
                  <a:gdLst>
                    <a:gd name="connsiteX0" fmla="*/ 43625 w 43624"/>
                    <a:gd name="connsiteY0" fmla="*/ 36862 h 73723"/>
                    <a:gd name="connsiteX1" fmla="*/ 21812 w 43624"/>
                    <a:gd name="connsiteY1" fmla="*/ 73724 h 73723"/>
                    <a:gd name="connsiteX2" fmla="*/ 0 w 43624"/>
                    <a:gd name="connsiteY2" fmla="*/ 36862 h 73723"/>
                    <a:gd name="connsiteX3" fmla="*/ 21812 w 43624"/>
                    <a:gd name="connsiteY3" fmla="*/ 0 h 73723"/>
                    <a:gd name="connsiteX4" fmla="*/ 43625 w 43624"/>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24" h="73723">
                      <a:moveTo>
                        <a:pt x="43625" y="36862"/>
                      </a:moveTo>
                      <a:cubicBezTo>
                        <a:pt x="43625" y="57220"/>
                        <a:pt x="33859" y="73724"/>
                        <a:pt x="21812" y="73724"/>
                      </a:cubicBezTo>
                      <a:cubicBezTo>
                        <a:pt x="9766" y="73724"/>
                        <a:pt x="0" y="57220"/>
                        <a:pt x="0" y="36862"/>
                      </a:cubicBezTo>
                      <a:cubicBezTo>
                        <a:pt x="0" y="16504"/>
                        <a:pt x="9766" y="0"/>
                        <a:pt x="21812" y="0"/>
                      </a:cubicBezTo>
                      <a:cubicBezTo>
                        <a:pt x="33859" y="0"/>
                        <a:pt x="43625" y="16504"/>
                        <a:pt x="43625" y="36862"/>
                      </a:cubicBezTo>
                      <a:close/>
                    </a:path>
                  </a:pathLst>
                </a:custGeom>
                <a:noFill/>
                <a:ln w="5715" cap="rnd">
                  <a:solidFill>
                    <a:srgbClr val="E52A29"/>
                  </a:solidFill>
                  <a:prstDash val="solid"/>
                  <a:round/>
                </a:ln>
              </p:spPr>
              <p:txBody>
                <a:bodyPr rtlCol="0" anchor="ctr"/>
                <a:lstStyle/>
                <a:p>
                  <a:endParaRPr lang="fr-FR" sz="1400"/>
                </a:p>
              </p:txBody>
            </p:sp>
            <p:sp>
              <p:nvSpPr>
                <p:cNvPr id="50" name="Forme libre : forme 3483">
                  <a:extLst>
                    <a:ext uri="{FF2B5EF4-FFF2-40B4-BE49-F238E27FC236}">
                      <a16:creationId xmlns:a16="http://schemas.microsoft.com/office/drawing/2014/main" id="{4E15ED28-B53F-4710-9140-B4525F139466}"/>
                    </a:ext>
                  </a:extLst>
                </p:cNvPr>
                <p:cNvSpPr/>
                <p:nvPr/>
              </p:nvSpPr>
              <p:spPr>
                <a:xfrm>
                  <a:off x="1277769" y="2264351"/>
                  <a:ext cx="213264" cy="82990"/>
                </a:xfrm>
                <a:custGeom>
                  <a:avLst/>
                  <a:gdLst>
                    <a:gd name="connsiteX0" fmla="*/ 40196 w 213264"/>
                    <a:gd name="connsiteY0" fmla="*/ 35746 h 82990"/>
                    <a:gd name="connsiteX1" fmla="*/ 0 w 213264"/>
                    <a:gd name="connsiteY1" fmla="*/ 82990 h 82990"/>
                    <a:gd name="connsiteX2" fmla="*/ 136684 w 213264"/>
                    <a:gd name="connsiteY2" fmla="*/ 82990 h 82990"/>
                    <a:gd name="connsiteX3" fmla="*/ 213265 w 213264"/>
                    <a:gd name="connsiteY3" fmla="*/ 4028 h 82990"/>
                    <a:gd name="connsiteX4" fmla="*/ 80772 w 213264"/>
                    <a:gd name="connsiteY4" fmla="*/ 13743 h 82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264" h="82990">
                      <a:moveTo>
                        <a:pt x="40196" y="35746"/>
                      </a:moveTo>
                      <a:cubicBezTo>
                        <a:pt x="24575" y="47462"/>
                        <a:pt x="10668" y="62892"/>
                        <a:pt x="0" y="82990"/>
                      </a:cubicBezTo>
                      <a:lnTo>
                        <a:pt x="136684" y="82990"/>
                      </a:lnTo>
                      <a:cubicBezTo>
                        <a:pt x="136684" y="82990"/>
                        <a:pt x="161544" y="29460"/>
                        <a:pt x="213265" y="4028"/>
                      </a:cubicBezTo>
                      <a:cubicBezTo>
                        <a:pt x="213265" y="4028"/>
                        <a:pt x="144018" y="-9783"/>
                        <a:pt x="80772" y="13743"/>
                      </a:cubicBezTo>
                    </a:path>
                  </a:pathLst>
                </a:custGeom>
                <a:noFill/>
                <a:ln w="5715" cap="rnd">
                  <a:solidFill>
                    <a:srgbClr val="E52A29"/>
                  </a:solidFill>
                  <a:prstDash val="solid"/>
                  <a:round/>
                </a:ln>
              </p:spPr>
              <p:txBody>
                <a:bodyPr rtlCol="0" anchor="ctr"/>
                <a:lstStyle/>
                <a:p>
                  <a:endParaRPr lang="fr-FR" sz="1400"/>
                </a:p>
              </p:txBody>
            </p:sp>
            <p:sp>
              <p:nvSpPr>
                <p:cNvPr id="51" name="Forme libre : forme 3484">
                  <a:extLst>
                    <a:ext uri="{FF2B5EF4-FFF2-40B4-BE49-F238E27FC236}">
                      <a16:creationId xmlns:a16="http://schemas.microsoft.com/office/drawing/2014/main" id="{5F9758BD-5485-4C20-B91C-DF7AD98DF077}"/>
                    </a:ext>
                  </a:extLst>
                </p:cNvPr>
                <p:cNvSpPr/>
                <p:nvPr/>
              </p:nvSpPr>
              <p:spPr>
                <a:xfrm>
                  <a:off x="1591999" y="2268950"/>
                  <a:ext cx="70199" cy="78485"/>
                </a:xfrm>
                <a:custGeom>
                  <a:avLst/>
                  <a:gdLst>
                    <a:gd name="connsiteX0" fmla="*/ 23717 w 70199"/>
                    <a:gd name="connsiteY0" fmla="*/ 78486 h 78485"/>
                    <a:gd name="connsiteX1" fmla="*/ 70199 w 70199"/>
                    <a:gd name="connsiteY1" fmla="*/ 78486 h 78485"/>
                    <a:gd name="connsiteX2" fmla="*/ 0 w 70199"/>
                    <a:gd name="connsiteY2" fmla="*/ 0 h 78485"/>
                  </a:gdLst>
                  <a:ahLst/>
                  <a:cxnLst>
                    <a:cxn ang="0">
                      <a:pos x="connsiteX0" y="connsiteY0"/>
                    </a:cxn>
                    <a:cxn ang="0">
                      <a:pos x="connsiteX1" y="connsiteY1"/>
                    </a:cxn>
                    <a:cxn ang="0">
                      <a:pos x="connsiteX2" y="connsiteY2"/>
                    </a:cxn>
                  </a:cxnLst>
                  <a:rect l="l" t="t" r="r" b="b"/>
                  <a:pathLst>
                    <a:path w="70199" h="78485">
                      <a:moveTo>
                        <a:pt x="23717" y="78486"/>
                      </a:moveTo>
                      <a:lnTo>
                        <a:pt x="70199" y="78486"/>
                      </a:lnTo>
                      <a:cubicBezTo>
                        <a:pt x="70199" y="78486"/>
                        <a:pt x="70390" y="11906"/>
                        <a:pt x="0" y="0"/>
                      </a:cubicBezTo>
                    </a:path>
                  </a:pathLst>
                </a:custGeom>
                <a:noFill/>
                <a:ln w="5715" cap="rnd">
                  <a:solidFill>
                    <a:srgbClr val="E52A29"/>
                  </a:solidFill>
                  <a:prstDash val="solid"/>
                  <a:round/>
                </a:ln>
              </p:spPr>
              <p:txBody>
                <a:bodyPr rtlCol="0" anchor="ctr"/>
                <a:lstStyle/>
                <a:p>
                  <a:endParaRPr lang="fr-FR" sz="1400"/>
                </a:p>
              </p:txBody>
            </p:sp>
            <p:sp>
              <p:nvSpPr>
                <p:cNvPr id="52" name="Forme libre : forme 3485">
                  <a:extLst>
                    <a:ext uri="{FF2B5EF4-FFF2-40B4-BE49-F238E27FC236}">
                      <a16:creationId xmlns:a16="http://schemas.microsoft.com/office/drawing/2014/main" id="{222E640C-9447-4DEE-AB5E-4D1C62D2C9B5}"/>
                    </a:ext>
                  </a:extLst>
                </p:cNvPr>
                <p:cNvSpPr/>
                <p:nvPr/>
              </p:nvSpPr>
              <p:spPr>
                <a:xfrm>
                  <a:off x="1441695" y="2277332"/>
                  <a:ext cx="118871" cy="70103"/>
                </a:xfrm>
                <a:custGeom>
                  <a:avLst/>
                  <a:gdLst>
                    <a:gd name="connsiteX0" fmla="*/ 76771 w 118871"/>
                    <a:gd name="connsiteY0" fmla="*/ 0 h 70103"/>
                    <a:gd name="connsiteX1" fmla="*/ 0 w 118871"/>
                    <a:gd name="connsiteY1" fmla="*/ 70104 h 70103"/>
                    <a:gd name="connsiteX2" fmla="*/ 118872 w 118871"/>
                    <a:gd name="connsiteY2" fmla="*/ 70104 h 70103"/>
                  </a:gdLst>
                  <a:ahLst/>
                  <a:cxnLst>
                    <a:cxn ang="0">
                      <a:pos x="connsiteX0" y="connsiteY0"/>
                    </a:cxn>
                    <a:cxn ang="0">
                      <a:pos x="connsiteX1" y="connsiteY1"/>
                    </a:cxn>
                    <a:cxn ang="0">
                      <a:pos x="connsiteX2" y="connsiteY2"/>
                    </a:cxn>
                  </a:cxnLst>
                  <a:rect l="l" t="t" r="r" b="b"/>
                  <a:pathLst>
                    <a:path w="118871" h="70103">
                      <a:moveTo>
                        <a:pt x="76771" y="0"/>
                      </a:moveTo>
                      <a:cubicBezTo>
                        <a:pt x="24955" y="21622"/>
                        <a:pt x="0" y="70104"/>
                        <a:pt x="0" y="70104"/>
                      </a:cubicBezTo>
                      <a:lnTo>
                        <a:pt x="118872" y="70104"/>
                      </a:lnTo>
                    </a:path>
                  </a:pathLst>
                </a:custGeom>
                <a:noFill/>
                <a:ln w="5715" cap="rnd">
                  <a:solidFill>
                    <a:srgbClr val="E52A29"/>
                  </a:solidFill>
                  <a:prstDash val="solid"/>
                  <a:round/>
                </a:ln>
              </p:spPr>
              <p:txBody>
                <a:bodyPr rtlCol="0" anchor="ctr"/>
                <a:lstStyle/>
                <a:p>
                  <a:endParaRPr lang="fr-FR" sz="1400"/>
                </a:p>
              </p:txBody>
            </p:sp>
            <p:sp>
              <p:nvSpPr>
                <p:cNvPr id="53" name="Forme libre : forme 3486">
                  <a:extLst>
                    <a:ext uri="{FF2B5EF4-FFF2-40B4-BE49-F238E27FC236}">
                      <a16:creationId xmlns:a16="http://schemas.microsoft.com/office/drawing/2014/main" id="{6E165497-72BD-4470-8B62-002F409FA43C}"/>
                    </a:ext>
                  </a:extLst>
                </p:cNvPr>
                <p:cNvSpPr/>
                <p:nvPr/>
              </p:nvSpPr>
              <p:spPr>
                <a:xfrm>
                  <a:off x="1539421" y="2335972"/>
                  <a:ext cx="46005" cy="10511"/>
                </a:xfrm>
                <a:custGeom>
                  <a:avLst/>
                  <a:gdLst>
                    <a:gd name="connsiteX0" fmla="*/ 0 w 46005"/>
                    <a:gd name="connsiteY0" fmla="*/ 10512 h 10511"/>
                    <a:gd name="connsiteX1" fmla="*/ 46006 w 46005"/>
                    <a:gd name="connsiteY1" fmla="*/ 5368 h 10511"/>
                  </a:gdLst>
                  <a:ahLst/>
                  <a:cxnLst>
                    <a:cxn ang="0">
                      <a:pos x="connsiteX0" y="connsiteY0"/>
                    </a:cxn>
                    <a:cxn ang="0">
                      <a:pos x="connsiteX1" y="connsiteY1"/>
                    </a:cxn>
                  </a:cxnLst>
                  <a:rect l="l" t="t" r="r" b="b"/>
                  <a:pathLst>
                    <a:path w="46005" h="10511">
                      <a:moveTo>
                        <a:pt x="0" y="10512"/>
                      </a:moveTo>
                      <a:cubicBezTo>
                        <a:pt x="0" y="10512"/>
                        <a:pt x="9430" y="-9205"/>
                        <a:pt x="46006" y="5368"/>
                      </a:cubicBezTo>
                    </a:path>
                  </a:pathLst>
                </a:custGeom>
                <a:noFill/>
                <a:ln w="5715" cap="rnd">
                  <a:solidFill>
                    <a:srgbClr val="E52A29"/>
                  </a:solidFill>
                  <a:prstDash val="solid"/>
                  <a:round/>
                </a:ln>
              </p:spPr>
              <p:txBody>
                <a:bodyPr rtlCol="0" anchor="ctr"/>
                <a:lstStyle/>
                <a:p>
                  <a:endParaRPr lang="fr-FR" sz="1400"/>
                </a:p>
              </p:txBody>
            </p:sp>
            <p:sp>
              <p:nvSpPr>
                <p:cNvPr id="54" name="Forme libre : forme 3487">
                  <a:extLst>
                    <a:ext uri="{FF2B5EF4-FFF2-40B4-BE49-F238E27FC236}">
                      <a16:creationId xmlns:a16="http://schemas.microsoft.com/office/drawing/2014/main" id="{8345C32A-6988-4A8D-AAD0-3D1EC0061D76}"/>
                    </a:ext>
                  </a:extLst>
                </p:cNvPr>
                <p:cNvSpPr/>
                <p:nvPr/>
              </p:nvSpPr>
              <p:spPr>
                <a:xfrm>
                  <a:off x="1560090" y="2308955"/>
                  <a:ext cx="60102" cy="55986"/>
                </a:xfrm>
                <a:custGeom>
                  <a:avLst/>
                  <a:gdLst>
                    <a:gd name="connsiteX0" fmla="*/ 0 w 60102"/>
                    <a:gd name="connsiteY0" fmla="*/ 38481 h 55986"/>
                    <a:gd name="connsiteX1" fmla="*/ 60103 w 60102"/>
                    <a:gd name="connsiteY1" fmla="*/ 46482 h 55986"/>
                    <a:gd name="connsiteX2" fmla="*/ 7048 w 60102"/>
                    <a:gd name="connsiteY2" fmla="*/ 0 h 55986"/>
                  </a:gdLst>
                  <a:ahLst/>
                  <a:cxnLst>
                    <a:cxn ang="0">
                      <a:pos x="connsiteX0" y="connsiteY0"/>
                    </a:cxn>
                    <a:cxn ang="0">
                      <a:pos x="connsiteX1" y="connsiteY1"/>
                    </a:cxn>
                    <a:cxn ang="0">
                      <a:pos x="connsiteX2" y="connsiteY2"/>
                    </a:cxn>
                  </a:cxnLst>
                  <a:rect l="l" t="t" r="r" b="b"/>
                  <a:pathLst>
                    <a:path w="60102" h="55986">
                      <a:moveTo>
                        <a:pt x="0" y="38481"/>
                      </a:moveTo>
                      <a:cubicBezTo>
                        <a:pt x="0" y="38481"/>
                        <a:pt x="26289" y="71819"/>
                        <a:pt x="60103" y="46482"/>
                      </a:cubicBezTo>
                      <a:cubicBezTo>
                        <a:pt x="60103" y="46482"/>
                        <a:pt x="38481" y="2286"/>
                        <a:pt x="7048" y="0"/>
                      </a:cubicBezTo>
                    </a:path>
                  </a:pathLst>
                </a:custGeom>
                <a:noFill/>
                <a:ln w="5715" cap="rnd">
                  <a:solidFill>
                    <a:srgbClr val="E52A29"/>
                  </a:solidFill>
                  <a:prstDash val="solid"/>
                  <a:round/>
                </a:ln>
              </p:spPr>
              <p:txBody>
                <a:bodyPr rtlCol="0" anchor="ctr"/>
                <a:lstStyle/>
                <a:p>
                  <a:endParaRPr lang="fr-FR" sz="1400"/>
                </a:p>
              </p:txBody>
            </p:sp>
            <p:sp>
              <p:nvSpPr>
                <p:cNvPr id="55" name="Forme libre : forme 3488">
                  <a:extLst>
                    <a:ext uri="{FF2B5EF4-FFF2-40B4-BE49-F238E27FC236}">
                      <a16:creationId xmlns:a16="http://schemas.microsoft.com/office/drawing/2014/main" id="{677B72D5-14A6-445C-957C-BBCFAA878674}"/>
                    </a:ext>
                  </a:extLst>
                </p:cNvPr>
                <p:cNvSpPr/>
                <p:nvPr/>
              </p:nvSpPr>
              <p:spPr>
                <a:xfrm>
                  <a:off x="1551613" y="2300859"/>
                  <a:ext cx="14573" cy="27241"/>
                </a:xfrm>
                <a:custGeom>
                  <a:avLst/>
                  <a:gdLst>
                    <a:gd name="connsiteX0" fmla="*/ 14573 w 14573"/>
                    <a:gd name="connsiteY0" fmla="*/ 0 h 27241"/>
                    <a:gd name="connsiteX1" fmla="*/ 14573 w 14573"/>
                    <a:gd name="connsiteY1" fmla="*/ 13144 h 27241"/>
                    <a:gd name="connsiteX2" fmla="*/ 0 w 14573"/>
                    <a:gd name="connsiteY2" fmla="*/ 27241 h 27241"/>
                  </a:gdLst>
                  <a:ahLst/>
                  <a:cxnLst>
                    <a:cxn ang="0">
                      <a:pos x="connsiteX0" y="connsiteY0"/>
                    </a:cxn>
                    <a:cxn ang="0">
                      <a:pos x="connsiteX1" y="connsiteY1"/>
                    </a:cxn>
                    <a:cxn ang="0">
                      <a:pos x="connsiteX2" y="connsiteY2"/>
                    </a:cxn>
                  </a:cxnLst>
                  <a:rect l="l" t="t" r="r" b="b"/>
                  <a:pathLst>
                    <a:path w="14573" h="27241">
                      <a:moveTo>
                        <a:pt x="14573" y="0"/>
                      </a:moveTo>
                      <a:lnTo>
                        <a:pt x="14573" y="13144"/>
                      </a:lnTo>
                      <a:cubicBezTo>
                        <a:pt x="14573" y="13144"/>
                        <a:pt x="12668" y="27241"/>
                        <a:pt x="0" y="27241"/>
                      </a:cubicBezTo>
                    </a:path>
                  </a:pathLst>
                </a:custGeom>
                <a:noFill/>
                <a:ln w="5715" cap="rnd">
                  <a:solidFill>
                    <a:srgbClr val="E52A29"/>
                  </a:solidFill>
                  <a:prstDash val="solid"/>
                  <a:round/>
                </a:ln>
              </p:spPr>
              <p:txBody>
                <a:bodyPr rtlCol="0" anchor="ctr"/>
                <a:lstStyle/>
                <a:p>
                  <a:endParaRPr lang="fr-FR" sz="1400"/>
                </a:p>
              </p:txBody>
            </p:sp>
            <p:sp>
              <p:nvSpPr>
                <p:cNvPr id="56" name="Forme libre : forme 3489">
                  <a:extLst>
                    <a:ext uri="{FF2B5EF4-FFF2-40B4-BE49-F238E27FC236}">
                      <a16:creationId xmlns:a16="http://schemas.microsoft.com/office/drawing/2014/main" id="{FA0DBFB5-08EE-48A1-B4FE-75ACA22B0F1C}"/>
                    </a:ext>
                  </a:extLst>
                </p:cNvPr>
                <p:cNvSpPr/>
                <p:nvPr/>
              </p:nvSpPr>
              <p:spPr>
                <a:xfrm>
                  <a:off x="1495225" y="2299526"/>
                  <a:ext cx="44672" cy="46958"/>
                </a:xfrm>
                <a:custGeom>
                  <a:avLst/>
                  <a:gdLst>
                    <a:gd name="connsiteX0" fmla="*/ 44672 w 44672"/>
                    <a:gd name="connsiteY0" fmla="*/ 0 h 46958"/>
                    <a:gd name="connsiteX1" fmla="*/ 44672 w 44672"/>
                    <a:gd name="connsiteY1" fmla="*/ 7525 h 46958"/>
                    <a:gd name="connsiteX2" fmla="*/ 0 w 44672"/>
                    <a:gd name="connsiteY2" fmla="*/ 46958 h 46958"/>
                  </a:gdLst>
                  <a:ahLst/>
                  <a:cxnLst>
                    <a:cxn ang="0">
                      <a:pos x="connsiteX0" y="connsiteY0"/>
                    </a:cxn>
                    <a:cxn ang="0">
                      <a:pos x="connsiteX1" y="connsiteY1"/>
                    </a:cxn>
                    <a:cxn ang="0">
                      <a:pos x="connsiteX2" y="connsiteY2"/>
                    </a:cxn>
                  </a:cxnLst>
                  <a:rect l="l" t="t" r="r" b="b"/>
                  <a:pathLst>
                    <a:path w="44672" h="46958">
                      <a:moveTo>
                        <a:pt x="44672" y="0"/>
                      </a:moveTo>
                      <a:lnTo>
                        <a:pt x="44672" y="7525"/>
                      </a:lnTo>
                      <a:cubicBezTo>
                        <a:pt x="44672" y="7525"/>
                        <a:pt x="8953" y="8953"/>
                        <a:pt x="0" y="46958"/>
                      </a:cubicBezTo>
                    </a:path>
                  </a:pathLst>
                </a:custGeom>
                <a:noFill/>
                <a:ln w="5715" cap="rnd">
                  <a:solidFill>
                    <a:srgbClr val="E52A29"/>
                  </a:solidFill>
                  <a:prstDash val="solid"/>
                  <a:round/>
                </a:ln>
              </p:spPr>
              <p:txBody>
                <a:bodyPr rtlCol="0" anchor="ctr"/>
                <a:lstStyle/>
                <a:p>
                  <a:endParaRPr lang="fr-FR" sz="1400"/>
                </a:p>
              </p:txBody>
            </p:sp>
            <p:sp>
              <p:nvSpPr>
                <p:cNvPr id="57" name="Forme libre : forme 3490">
                  <a:extLst>
                    <a:ext uri="{FF2B5EF4-FFF2-40B4-BE49-F238E27FC236}">
                      <a16:creationId xmlns:a16="http://schemas.microsoft.com/office/drawing/2014/main" id="{B054D83A-AE41-4102-A2CA-7A19BCF9B545}"/>
                    </a:ext>
                  </a:extLst>
                </p:cNvPr>
                <p:cNvSpPr/>
                <p:nvPr/>
              </p:nvSpPr>
              <p:spPr>
                <a:xfrm rot="-3118908">
                  <a:off x="1328045" y="2374425"/>
                  <a:ext cx="62101" cy="44195"/>
                </a:xfrm>
                <a:custGeom>
                  <a:avLst/>
                  <a:gdLst>
                    <a:gd name="connsiteX0" fmla="*/ 62102 w 62101"/>
                    <a:gd name="connsiteY0" fmla="*/ 22098 h 44195"/>
                    <a:gd name="connsiteX1" fmla="*/ 31051 w 62101"/>
                    <a:gd name="connsiteY1" fmla="*/ 44195 h 44195"/>
                    <a:gd name="connsiteX2" fmla="*/ 0 w 62101"/>
                    <a:gd name="connsiteY2" fmla="*/ 22098 h 44195"/>
                    <a:gd name="connsiteX3" fmla="*/ 31051 w 62101"/>
                    <a:gd name="connsiteY3" fmla="*/ 0 h 44195"/>
                    <a:gd name="connsiteX4" fmla="*/ 62102 w 62101"/>
                    <a:gd name="connsiteY4" fmla="*/ 22098 h 44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01" h="44195">
                      <a:moveTo>
                        <a:pt x="62102" y="22098"/>
                      </a:moveTo>
                      <a:cubicBezTo>
                        <a:pt x="62102" y="34302"/>
                        <a:pt x="48200" y="44195"/>
                        <a:pt x="31051" y="44195"/>
                      </a:cubicBezTo>
                      <a:cubicBezTo>
                        <a:pt x="13902" y="44195"/>
                        <a:pt x="0" y="34302"/>
                        <a:pt x="0" y="22098"/>
                      </a:cubicBezTo>
                      <a:cubicBezTo>
                        <a:pt x="0" y="9893"/>
                        <a:pt x="13902" y="0"/>
                        <a:pt x="31051" y="0"/>
                      </a:cubicBezTo>
                      <a:cubicBezTo>
                        <a:pt x="48200" y="0"/>
                        <a:pt x="62102" y="9893"/>
                        <a:pt x="62102" y="22098"/>
                      </a:cubicBezTo>
                      <a:close/>
                    </a:path>
                  </a:pathLst>
                </a:custGeom>
                <a:noFill/>
                <a:ln w="5715" cap="rnd">
                  <a:solidFill>
                    <a:srgbClr val="E52A29"/>
                  </a:solidFill>
                  <a:prstDash val="solid"/>
                  <a:round/>
                </a:ln>
              </p:spPr>
              <p:txBody>
                <a:bodyPr rtlCol="0" anchor="ctr"/>
                <a:lstStyle/>
                <a:p>
                  <a:endParaRPr lang="fr-FR" sz="1400"/>
                </a:p>
              </p:txBody>
            </p:sp>
            <p:sp>
              <p:nvSpPr>
                <p:cNvPr id="58" name="Forme libre : forme 3491">
                  <a:extLst>
                    <a:ext uri="{FF2B5EF4-FFF2-40B4-BE49-F238E27FC236}">
                      <a16:creationId xmlns:a16="http://schemas.microsoft.com/office/drawing/2014/main" id="{3DBEE4B5-A096-4C4F-95FD-9676C28B6664}"/>
                    </a:ext>
                  </a:extLst>
                </p:cNvPr>
                <p:cNvSpPr/>
                <p:nvPr/>
              </p:nvSpPr>
              <p:spPr>
                <a:xfrm>
                  <a:off x="1173756" y="2378297"/>
                  <a:ext cx="30651" cy="46258"/>
                </a:xfrm>
                <a:custGeom>
                  <a:avLst/>
                  <a:gdLst>
                    <a:gd name="connsiteX0" fmla="*/ 0 w 30651"/>
                    <a:gd name="connsiteY0" fmla="*/ 42672 h 46258"/>
                    <a:gd name="connsiteX1" fmla="*/ 23908 w 30651"/>
                    <a:gd name="connsiteY1" fmla="*/ 42767 h 46258"/>
                    <a:gd name="connsiteX2" fmla="*/ 22193 w 30651"/>
                    <a:gd name="connsiteY2" fmla="*/ 4667 h 46258"/>
                    <a:gd name="connsiteX3" fmla="*/ 18002 w 30651"/>
                    <a:gd name="connsiteY3" fmla="*/ 0 h 46258"/>
                  </a:gdLst>
                  <a:ahLst/>
                  <a:cxnLst>
                    <a:cxn ang="0">
                      <a:pos x="connsiteX0" y="connsiteY0"/>
                    </a:cxn>
                    <a:cxn ang="0">
                      <a:pos x="connsiteX1" y="connsiteY1"/>
                    </a:cxn>
                    <a:cxn ang="0">
                      <a:pos x="connsiteX2" y="connsiteY2"/>
                    </a:cxn>
                    <a:cxn ang="0">
                      <a:pos x="connsiteX3" y="connsiteY3"/>
                    </a:cxn>
                  </a:cxnLst>
                  <a:rect l="l" t="t" r="r" b="b"/>
                  <a:pathLst>
                    <a:path w="30651" h="46258">
                      <a:moveTo>
                        <a:pt x="0" y="42672"/>
                      </a:moveTo>
                      <a:cubicBezTo>
                        <a:pt x="8573" y="47244"/>
                        <a:pt x="17717" y="47625"/>
                        <a:pt x="23908" y="42767"/>
                      </a:cubicBezTo>
                      <a:cubicBezTo>
                        <a:pt x="33528" y="35242"/>
                        <a:pt x="32766" y="18193"/>
                        <a:pt x="22193" y="4667"/>
                      </a:cubicBezTo>
                      <a:cubicBezTo>
                        <a:pt x="20860" y="2953"/>
                        <a:pt x="19431" y="1429"/>
                        <a:pt x="18002" y="0"/>
                      </a:cubicBezTo>
                    </a:path>
                  </a:pathLst>
                </a:custGeom>
                <a:noFill/>
                <a:ln w="5715" cap="rnd">
                  <a:solidFill>
                    <a:srgbClr val="E52A29"/>
                  </a:solidFill>
                  <a:prstDash val="solid"/>
                  <a:round/>
                </a:ln>
              </p:spPr>
              <p:txBody>
                <a:bodyPr rtlCol="0" anchor="ctr"/>
                <a:lstStyle/>
                <a:p>
                  <a:endParaRPr lang="fr-FR" sz="1400"/>
                </a:p>
              </p:txBody>
            </p:sp>
            <p:sp>
              <p:nvSpPr>
                <p:cNvPr id="59" name="Forme libre : forme 3492">
                  <a:extLst>
                    <a:ext uri="{FF2B5EF4-FFF2-40B4-BE49-F238E27FC236}">
                      <a16:creationId xmlns:a16="http://schemas.microsoft.com/office/drawing/2014/main" id="{C30C1445-2435-4771-8BD5-9F91D4DFEA8E}"/>
                    </a:ext>
                  </a:extLst>
                </p:cNvPr>
                <p:cNvSpPr/>
                <p:nvPr/>
              </p:nvSpPr>
              <p:spPr>
                <a:xfrm>
                  <a:off x="1201474" y="2436019"/>
                  <a:ext cx="128777" cy="15049"/>
                </a:xfrm>
                <a:custGeom>
                  <a:avLst/>
                  <a:gdLst>
                    <a:gd name="connsiteX0" fmla="*/ 7525 w 128777"/>
                    <a:gd name="connsiteY0" fmla="*/ 15049 h 15049"/>
                    <a:gd name="connsiteX1" fmla="*/ 0 w 128777"/>
                    <a:gd name="connsiteY1" fmla="*/ 7525 h 15049"/>
                    <a:gd name="connsiteX2" fmla="*/ 0 w 128777"/>
                    <a:gd name="connsiteY2" fmla="*/ 7525 h 15049"/>
                    <a:gd name="connsiteX3" fmla="*/ 7525 w 128777"/>
                    <a:gd name="connsiteY3" fmla="*/ 0 h 15049"/>
                    <a:gd name="connsiteX4" fmla="*/ 121253 w 128777"/>
                    <a:gd name="connsiteY4" fmla="*/ 0 h 15049"/>
                    <a:gd name="connsiteX5" fmla="*/ 128778 w 128777"/>
                    <a:gd name="connsiteY5" fmla="*/ 7525 h 15049"/>
                    <a:gd name="connsiteX6" fmla="*/ 128778 w 128777"/>
                    <a:gd name="connsiteY6" fmla="*/ 7525 h 15049"/>
                    <a:gd name="connsiteX7" fmla="*/ 121253 w 128777"/>
                    <a:gd name="connsiteY7" fmla="*/ 15049 h 1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777" h="15049">
                      <a:moveTo>
                        <a:pt x="7525" y="15049"/>
                      </a:moveTo>
                      <a:cubicBezTo>
                        <a:pt x="3429" y="15049"/>
                        <a:pt x="0" y="11620"/>
                        <a:pt x="0" y="7525"/>
                      </a:cubicBezTo>
                      <a:lnTo>
                        <a:pt x="0" y="7525"/>
                      </a:lnTo>
                      <a:cubicBezTo>
                        <a:pt x="0" y="3429"/>
                        <a:pt x="3429" y="0"/>
                        <a:pt x="7525" y="0"/>
                      </a:cubicBezTo>
                      <a:lnTo>
                        <a:pt x="121253" y="0"/>
                      </a:lnTo>
                      <a:cubicBezTo>
                        <a:pt x="125349" y="0"/>
                        <a:pt x="128778" y="3429"/>
                        <a:pt x="128778" y="7525"/>
                      </a:cubicBezTo>
                      <a:lnTo>
                        <a:pt x="128778" y="7525"/>
                      </a:lnTo>
                      <a:cubicBezTo>
                        <a:pt x="128778" y="11620"/>
                        <a:pt x="125349" y="15049"/>
                        <a:pt x="121253" y="15049"/>
                      </a:cubicBezTo>
                    </a:path>
                  </a:pathLst>
                </a:custGeom>
                <a:noFill/>
                <a:ln w="5715" cap="rnd">
                  <a:solidFill>
                    <a:srgbClr val="E52A29"/>
                  </a:solidFill>
                  <a:prstDash val="solid"/>
                  <a:round/>
                </a:ln>
              </p:spPr>
              <p:txBody>
                <a:bodyPr rtlCol="0" anchor="ctr"/>
                <a:lstStyle/>
                <a:p>
                  <a:endParaRPr lang="fr-FR" sz="1400"/>
                </a:p>
              </p:txBody>
            </p:sp>
            <p:sp>
              <p:nvSpPr>
                <p:cNvPr id="60" name="Forme libre : forme 3493">
                  <a:extLst>
                    <a:ext uri="{FF2B5EF4-FFF2-40B4-BE49-F238E27FC236}">
                      <a16:creationId xmlns:a16="http://schemas.microsoft.com/office/drawing/2014/main" id="{A8D2818F-1A07-4B09-9682-40D08ACC7012}"/>
                    </a:ext>
                  </a:extLst>
                </p:cNvPr>
                <p:cNvSpPr/>
                <p:nvPr/>
              </p:nvSpPr>
              <p:spPr>
                <a:xfrm>
                  <a:off x="1174423" y="2509933"/>
                  <a:ext cx="552164" cy="9525"/>
                </a:xfrm>
                <a:custGeom>
                  <a:avLst/>
                  <a:gdLst>
                    <a:gd name="connsiteX0" fmla="*/ 0 w 552164"/>
                    <a:gd name="connsiteY0" fmla="*/ 0 h 9525"/>
                    <a:gd name="connsiteX1" fmla="*/ 552164 w 552164"/>
                    <a:gd name="connsiteY1" fmla="*/ 0 h 9525"/>
                  </a:gdLst>
                  <a:ahLst/>
                  <a:cxnLst>
                    <a:cxn ang="0">
                      <a:pos x="connsiteX0" y="connsiteY0"/>
                    </a:cxn>
                    <a:cxn ang="0">
                      <a:pos x="connsiteX1" y="connsiteY1"/>
                    </a:cxn>
                  </a:cxnLst>
                  <a:rect l="l" t="t" r="r" b="b"/>
                  <a:pathLst>
                    <a:path w="552164" h="9525">
                      <a:moveTo>
                        <a:pt x="0" y="0"/>
                      </a:moveTo>
                      <a:lnTo>
                        <a:pt x="552164" y="0"/>
                      </a:lnTo>
                    </a:path>
                  </a:pathLst>
                </a:custGeom>
                <a:ln w="5715" cap="rnd">
                  <a:solidFill>
                    <a:srgbClr val="E52A29"/>
                  </a:solidFill>
                  <a:prstDash val="solid"/>
                  <a:round/>
                </a:ln>
              </p:spPr>
              <p:txBody>
                <a:bodyPr rtlCol="0" anchor="ctr"/>
                <a:lstStyle/>
                <a:p>
                  <a:endParaRPr lang="fr-FR" sz="1400"/>
                </a:p>
              </p:txBody>
            </p:sp>
            <p:sp>
              <p:nvSpPr>
                <p:cNvPr id="61" name="Forme libre : forme 3494">
                  <a:extLst>
                    <a:ext uri="{FF2B5EF4-FFF2-40B4-BE49-F238E27FC236}">
                      <a16:creationId xmlns:a16="http://schemas.microsoft.com/office/drawing/2014/main" id="{DD8B4E95-F750-422D-87AD-8760C7C5E18B}"/>
                    </a:ext>
                  </a:extLst>
                </p:cNvPr>
                <p:cNvSpPr/>
                <p:nvPr/>
              </p:nvSpPr>
              <p:spPr>
                <a:xfrm>
                  <a:off x="1136323" y="2509933"/>
                  <a:ext cx="7048" cy="9525"/>
                </a:xfrm>
                <a:custGeom>
                  <a:avLst/>
                  <a:gdLst>
                    <a:gd name="connsiteX0" fmla="*/ 0 w 7048"/>
                    <a:gd name="connsiteY0" fmla="*/ 0 h 9525"/>
                    <a:gd name="connsiteX1" fmla="*/ 7048 w 7048"/>
                    <a:gd name="connsiteY1" fmla="*/ 0 h 9525"/>
                  </a:gdLst>
                  <a:ahLst/>
                  <a:cxnLst>
                    <a:cxn ang="0">
                      <a:pos x="connsiteX0" y="connsiteY0"/>
                    </a:cxn>
                    <a:cxn ang="0">
                      <a:pos x="connsiteX1" y="connsiteY1"/>
                    </a:cxn>
                  </a:cxnLst>
                  <a:rect l="l" t="t" r="r" b="b"/>
                  <a:pathLst>
                    <a:path w="7048" h="9525">
                      <a:moveTo>
                        <a:pt x="0" y="0"/>
                      </a:moveTo>
                      <a:lnTo>
                        <a:pt x="7048" y="0"/>
                      </a:lnTo>
                    </a:path>
                  </a:pathLst>
                </a:custGeom>
                <a:ln w="5715" cap="rnd">
                  <a:solidFill>
                    <a:srgbClr val="E52A29"/>
                  </a:solidFill>
                  <a:prstDash val="solid"/>
                  <a:round/>
                </a:ln>
              </p:spPr>
              <p:txBody>
                <a:bodyPr rtlCol="0" anchor="ctr"/>
                <a:lstStyle/>
                <a:p>
                  <a:endParaRPr lang="fr-FR" sz="1400"/>
                </a:p>
              </p:txBody>
            </p:sp>
          </p:grpSp>
          <p:grpSp>
            <p:nvGrpSpPr>
              <p:cNvPr id="33" name="Graphique 1790">
                <a:extLst>
                  <a:ext uri="{FF2B5EF4-FFF2-40B4-BE49-F238E27FC236}">
                    <a16:creationId xmlns:a16="http://schemas.microsoft.com/office/drawing/2014/main" id="{011C23B8-3277-4681-98E4-1075050ABA54}"/>
                  </a:ext>
                </a:extLst>
              </p:cNvPr>
              <p:cNvGrpSpPr/>
              <p:nvPr/>
            </p:nvGrpSpPr>
            <p:grpSpPr>
              <a:xfrm>
                <a:off x="1492177" y="2368106"/>
                <a:ext cx="43434" cy="56007"/>
                <a:chOff x="1492177" y="2368106"/>
                <a:chExt cx="43434" cy="56007"/>
              </a:xfrm>
            </p:grpSpPr>
            <p:sp>
              <p:nvSpPr>
                <p:cNvPr id="34" name="Forme libre : forme 3496">
                  <a:extLst>
                    <a:ext uri="{FF2B5EF4-FFF2-40B4-BE49-F238E27FC236}">
                      <a16:creationId xmlns:a16="http://schemas.microsoft.com/office/drawing/2014/main" id="{003A532E-0A2C-4DFE-8971-72177AA03D82}"/>
                    </a:ext>
                  </a:extLst>
                </p:cNvPr>
                <p:cNvSpPr/>
                <p:nvPr/>
              </p:nvSpPr>
              <p:spPr>
                <a:xfrm>
                  <a:off x="1492177" y="2391632"/>
                  <a:ext cx="25241" cy="32480"/>
                </a:xfrm>
                <a:custGeom>
                  <a:avLst/>
                  <a:gdLst>
                    <a:gd name="connsiteX0" fmla="*/ 25241 w 25241"/>
                    <a:gd name="connsiteY0" fmla="*/ 0 h 32480"/>
                    <a:gd name="connsiteX1" fmla="*/ 0 w 25241"/>
                    <a:gd name="connsiteY1" fmla="*/ 32480 h 32480"/>
                  </a:gdLst>
                  <a:ahLst/>
                  <a:cxnLst>
                    <a:cxn ang="0">
                      <a:pos x="connsiteX0" y="connsiteY0"/>
                    </a:cxn>
                    <a:cxn ang="0">
                      <a:pos x="connsiteX1" y="connsiteY1"/>
                    </a:cxn>
                  </a:cxnLst>
                  <a:rect l="l" t="t" r="r" b="b"/>
                  <a:pathLst>
                    <a:path w="25241" h="32480">
                      <a:moveTo>
                        <a:pt x="25241" y="0"/>
                      </a:moveTo>
                      <a:lnTo>
                        <a:pt x="0" y="32480"/>
                      </a:lnTo>
                    </a:path>
                  </a:pathLst>
                </a:custGeom>
                <a:ln w="5715" cap="rnd">
                  <a:solidFill>
                    <a:srgbClr val="E52A29"/>
                  </a:solidFill>
                  <a:prstDash val="solid"/>
                  <a:round/>
                </a:ln>
              </p:spPr>
              <p:txBody>
                <a:bodyPr rtlCol="0" anchor="ctr"/>
                <a:lstStyle/>
                <a:p>
                  <a:endParaRPr lang="fr-FR" sz="1400"/>
                </a:p>
              </p:txBody>
            </p:sp>
            <p:sp>
              <p:nvSpPr>
                <p:cNvPr id="35" name="Forme libre : forme 3497">
                  <a:extLst>
                    <a:ext uri="{FF2B5EF4-FFF2-40B4-BE49-F238E27FC236}">
                      <a16:creationId xmlns:a16="http://schemas.microsoft.com/office/drawing/2014/main" id="{6C2FDCD1-D28A-476F-BFD7-F46D24C00617}"/>
                    </a:ext>
                  </a:extLst>
                </p:cNvPr>
                <p:cNvSpPr/>
                <p:nvPr/>
              </p:nvSpPr>
              <p:spPr>
                <a:xfrm>
                  <a:off x="1527705" y="2368106"/>
                  <a:ext cx="7905" cy="10191"/>
                </a:xfrm>
                <a:custGeom>
                  <a:avLst/>
                  <a:gdLst>
                    <a:gd name="connsiteX0" fmla="*/ 7906 w 7905"/>
                    <a:gd name="connsiteY0" fmla="*/ 0 h 10191"/>
                    <a:gd name="connsiteX1" fmla="*/ 0 w 7905"/>
                    <a:gd name="connsiteY1" fmla="*/ 10192 h 10191"/>
                  </a:gdLst>
                  <a:ahLst/>
                  <a:cxnLst>
                    <a:cxn ang="0">
                      <a:pos x="connsiteX0" y="connsiteY0"/>
                    </a:cxn>
                    <a:cxn ang="0">
                      <a:pos x="connsiteX1" y="connsiteY1"/>
                    </a:cxn>
                  </a:cxnLst>
                  <a:rect l="l" t="t" r="r" b="b"/>
                  <a:pathLst>
                    <a:path w="7905" h="10191">
                      <a:moveTo>
                        <a:pt x="7906" y="0"/>
                      </a:moveTo>
                      <a:lnTo>
                        <a:pt x="0" y="10192"/>
                      </a:lnTo>
                    </a:path>
                  </a:pathLst>
                </a:custGeom>
                <a:ln w="5715" cap="rnd">
                  <a:solidFill>
                    <a:srgbClr val="E52A29"/>
                  </a:solidFill>
                  <a:prstDash val="solid"/>
                  <a:round/>
                </a:ln>
              </p:spPr>
              <p:txBody>
                <a:bodyPr rtlCol="0" anchor="ctr"/>
                <a:lstStyle/>
                <a:p>
                  <a:endParaRPr lang="fr-FR" sz="1400"/>
                </a:p>
              </p:txBody>
            </p:sp>
          </p:grpSp>
        </p:grpSp>
        <p:sp>
          <p:nvSpPr>
            <p:cNvPr id="217" name="Espace réservé du contenu 8"/>
            <p:cNvSpPr txBox="1">
              <a:spLocks/>
            </p:cNvSpPr>
            <p:nvPr/>
          </p:nvSpPr>
          <p:spPr>
            <a:xfrm>
              <a:off x="7427290" y="3949456"/>
              <a:ext cx="886229" cy="515243"/>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b="1" dirty="0" smtClean="0"/>
                <a:t>Auto </a:t>
              </a:r>
              <a:r>
                <a:rPr lang="fr-FR" sz="1200" dirty="0" smtClean="0"/>
                <a:t>  </a:t>
              </a:r>
              <a:r>
                <a:rPr lang="fr-FR" sz="1200" dirty="0" err="1" smtClean="0"/>
                <a:t>coef</a:t>
              </a:r>
              <a:r>
                <a:rPr lang="fr-FR" sz="1200" dirty="0" smtClean="0"/>
                <a:t> 6,80</a:t>
              </a:r>
            </a:p>
            <a:p>
              <a:pPr marL="468000" lvl="1" indent="0" algn="ctr">
                <a:buNone/>
              </a:pPr>
              <a:endParaRPr lang="fr-FR" sz="1100" dirty="0" smtClean="0"/>
            </a:p>
            <a:p>
              <a:pPr marL="0" indent="0" algn="ctr">
                <a:buFont typeface="Arial" panose="020B0604020202020204" pitchFamily="34" charset="0"/>
                <a:buNone/>
              </a:pPr>
              <a:endParaRPr lang="fr-FR" sz="1200" dirty="0" smtClean="0"/>
            </a:p>
          </p:txBody>
        </p:sp>
        <p:sp>
          <p:nvSpPr>
            <p:cNvPr id="229" name="Rectangle 228"/>
            <p:cNvSpPr/>
            <p:nvPr/>
          </p:nvSpPr>
          <p:spPr>
            <a:xfrm>
              <a:off x="8509838" y="3460355"/>
              <a:ext cx="880034" cy="9023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aphique 26">
              <a:extLst>
                <a:ext uri="{FF2B5EF4-FFF2-40B4-BE49-F238E27FC236}">
                  <a16:creationId xmlns:a16="http://schemas.microsoft.com/office/drawing/2014/main" id="{256FD93F-0F5B-496D-9D79-CB13F89D50B4}"/>
                </a:ext>
              </a:extLst>
            </p:cNvPr>
            <p:cNvGrpSpPr/>
            <p:nvPr/>
          </p:nvGrpSpPr>
          <p:grpSpPr>
            <a:xfrm>
              <a:off x="8656640" y="3545309"/>
              <a:ext cx="500729" cy="358144"/>
              <a:chOff x="366185" y="1594847"/>
              <a:chExt cx="500729" cy="358144"/>
            </a:xfrm>
            <a:solidFill>
              <a:srgbClr val="E52A29"/>
            </a:solidFill>
          </p:grpSpPr>
          <p:sp>
            <p:nvSpPr>
              <p:cNvPr id="15" name="Forme libre : forme 321">
                <a:extLst>
                  <a:ext uri="{FF2B5EF4-FFF2-40B4-BE49-F238E27FC236}">
                    <a16:creationId xmlns:a16="http://schemas.microsoft.com/office/drawing/2014/main" id="{6149821F-10D5-46F0-85D8-012E580F054E}"/>
                  </a:ext>
                </a:extLst>
              </p:cNvPr>
              <p:cNvSpPr/>
              <p:nvPr/>
            </p:nvSpPr>
            <p:spPr>
              <a:xfrm>
                <a:off x="402877" y="1890127"/>
                <a:ext cx="110489" cy="62864"/>
              </a:xfrm>
              <a:custGeom>
                <a:avLst/>
                <a:gdLst>
                  <a:gd name="connsiteX0" fmla="*/ 0 w 110489"/>
                  <a:gd name="connsiteY0" fmla="*/ 7620 h 62864"/>
                  <a:gd name="connsiteX1" fmla="*/ 55245 w 110489"/>
                  <a:gd name="connsiteY1" fmla="*/ 62865 h 62864"/>
                  <a:gd name="connsiteX2" fmla="*/ 110490 w 110489"/>
                  <a:gd name="connsiteY2" fmla="*/ 7620 h 62864"/>
                  <a:gd name="connsiteX3" fmla="*/ 102870 w 110489"/>
                  <a:gd name="connsiteY3" fmla="*/ 0 h 62864"/>
                  <a:gd name="connsiteX4" fmla="*/ 95250 w 110489"/>
                  <a:gd name="connsiteY4" fmla="*/ 7620 h 62864"/>
                  <a:gd name="connsiteX5" fmla="*/ 55245 w 110489"/>
                  <a:gd name="connsiteY5" fmla="*/ 47625 h 62864"/>
                  <a:gd name="connsiteX6" fmla="*/ 15240 w 110489"/>
                  <a:gd name="connsiteY6" fmla="*/ 7620 h 62864"/>
                  <a:gd name="connsiteX7" fmla="*/ 7620 w 110489"/>
                  <a:gd name="connsiteY7" fmla="*/ 0 h 62864"/>
                  <a:gd name="connsiteX8" fmla="*/ 0 w 110489"/>
                  <a:gd name="connsiteY8" fmla="*/ 7620 h 62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89" h="62864">
                    <a:moveTo>
                      <a:pt x="0" y="7620"/>
                    </a:moveTo>
                    <a:cubicBezTo>
                      <a:pt x="0" y="38131"/>
                      <a:pt x="24734" y="62865"/>
                      <a:pt x="55245" y="62865"/>
                    </a:cubicBezTo>
                    <a:cubicBezTo>
                      <a:pt x="85756" y="62865"/>
                      <a:pt x="110490" y="38131"/>
                      <a:pt x="110490" y="7620"/>
                    </a:cubicBezTo>
                    <a:cubicBezTo>
                      <a:pt x="110490" y="3412"/>
                      <a:pt x="107078" y="0"/>
                      <a:pt x="102870" y="0"/>
                    </a:cubicBezTo>
                    <a:cubicBezTo>
                      <a:pt x="98662" y="0"/>
                      <a:pt x="95250" y="3412"/>
                      <a:pt x="95250" y="7620"/>
                    </a:cubicBezTo>
                    <a:cubicBezTo>
                      <a:pt x="95250" y="29714"/>
                      <a:pt x="77339" y="47625"/>
                      <a:pt x="55245" y="47625"/>
                    </a:cubicBezTo>
                    <a:cubicBezTo>
                      <a:pt x="33151" y="47625"/>
                      <a:pt x="15240" y="29714"/>
                      <a:pt x="15240" y="7620"/>
                    </a:cubicBezTo>
                    <a:cubicBezTo>
                      <a:pt x="15240" y="3412"/>
                      <a:pt x="11828" y="0"/>
                      <a:pt x="7620" y="0"/>
                    </a:cubicBezTo>
                    <a:cubicBezTo>
                      <a:pt x="3412" y="0"/>
                      <a:pt x="0" y="3412"/>
                      <a:pt x="0" y="7620"/>
                    </a:cubicBezTo>
                    <a:close/>
                  </a:path>
                </a:pathLst>
              </a:custGeom>
              <a:grpFill/>
              <a:ln w="9525" cap="flat">
                <a:noFill/>
                <a:prstDash val="solid"/>
                <a:miter/>
              </a:ln>
            </p:spPr>
            <p:txBody>
              <a:bodyPr rtlCol="0" anchor="ctr"/>
              <a:lstStyle/>
              <a:p>
                <a:endParaRPr lang="fr-FR" sz="1400"/>
              </a:p>
            </p:txBody>
          </p:sp>
          <p:sp>
            <p:nvSpPr>
              <p:cNvPr id="17" name="Forme libre : forme 322">
                <a:extLst>
                  <a:ext uri="{FF2B5EF4-FFF2-40B4-BE49-F238E27FC236}">
                    <a16:creationId xmlns:a16="http://schemas.microsoft.com/office/drawing/2014/main" id="{D5341A56-2EB5-4E2B-B9C4-EA2876F3AE58}"/>
                  </a:ext>
                </a:extLst>
              </p:cNvPr>
              <p:cNvSpPr/>
              <p:nvPr/>
            </p:nvSpPr>
            <p:spPr>
              <a:xfrm>
                <a:off x="366185" y="1625054"/>
                <a:ext cx="500729" cy="280312"/>
              </a:xfrm>
              <a:custGeom>
                <a:avLst/>
                <a:gdLst>
                  <a:gd name="connsiteX0" fmla="*/ 192467 w 500729"/>
                  <a:gd name="connsiteY0" fmla="*/ 130036 h 280312"/>
                  <a:gd name="connsiteX1" fmla="*/ 229294 w 500729"/>
                  <a:gd name="connsiteY1" fmla="*/ 179348 h 280312"/>
                  <a:gd name="connsiteX2" fmla="*/ 341514 w 500729"/>
                  <a:gd name="connsiteY2" fmla="*/ 101827 h 280312"/>
                  <a:gd name="connsiteX3" fmla="*/ 335101 w 500729"/>
                  <a:gd name="connsiteY3" fmla="*/ 18461 h 280312"/>
                  <a:gd name="connsiteX4" fmla="*/ 350880 w 500729"/>
                  <a:gd name="connsiteY4" fmla="*/ 51 h 280312"/>
                  <a:gd name="connsiteX5" fmla="*/ 366919 w 500729"/>
                  <a:gd name="connsiteY5" fmla="*/ 8362 h 280312"/>
                  <a:gd name="connsiteX6" fmla="*/ 499551 w 500729"/>
                  <a:gd name="connsiteY6" fmla="*/ 230688 h 280312"/>
                  <a:gd name="connsiteX7" fmla="*/ 486925 w 500729"/>
                  <a:gd name="connsiteY7" fmla="*/ 239183 h 280312"/>
                  <a:gd name="connsiteX8" fmla="*/ 425311 w 500729"/>
                  <a:gd name="connsiteY8" fmla="*/ 204112 h 280312"/>
                  <a:gd name="connsiteX9" fmla="*/ 353456 w 500729"/>
                  <a:gd name="connsiteY9" fmla="*/ 272692 h 280312"/>
                  <a:gd name="connsiteX10" fmla="*/ 345836 w 500729"/>
                  <a:gd name="connsiteY10" fmla="*/ 280312 h 280312"/>
                  <a:gd name="connsiteX11" fmla="*/ 13928 w 500729"/>
                  <a:gd name="connsiteY11" fmla="*/ 280312 h 280312"/>
                  <a:gd name="connsiteX12" fmla="*/ 7588 w 500729"/>
                  <a:gd name="connsiteY12" fmla="*/ 276920 h 280312"/>
                  <a:gd name="connsiteX13" fmla="*/ 70950 w 500729"/>
                  <a:gd name="connsiteY13" fmla="*/ 124977 h 280312"/>
                  <a:gd name="connsiteX14" fmla="*/ 55741 w 500729"/>
                  <a:gd name="connsiteY14" fmla="*/ 91717 h 280312"/>
                  <a:gd name="connsiteX15" fmla="*/ 82411 w 500729"/>
                  <a:gd name="connsiteY15" fmla="*/ 65047 h 280312"/>
                  <a:gd name="connsiteX16" fmla="*/ 187186 w 500729"/>
                  <a:gd name="connsiteY16" fmla="*/ 65047 h 280312"/>
                  <a:gd name="connsiteX17" fmla="*/ 213856 w 500729"/>
                  <a:gd name="connsiteY17" fmla="*/ 91717 h 280312"/>
                  <a:gd name="connsiteX18" fmla="*/ 194751 w 500729"/>
                  <a:gd name="connsiteY18" fmla="*/ 127234 h 280312"/>
                  <a:gd name="connsiteX19" fmla="*/ 193050 w 500729"/>
                  <a:gd name="connsiteY19" fmla="*/ 127685 h 280312"/>
                  <a:gd name="connsiteX20" fmla="*/ 192467 w 500729"/>
                  <a:gd name="connsiteY20" fmla="*/ 130036 h 280312"/>
                  <a:gd name="connsiteX21" fmla="*/ 462043 w 500729"/>
                  <a:gd name="connsiteY21" fmla="*/ 197562 h 280312"/>
                  <a:gd name="connsiteX22" fmla="*/ 353832 w 500729"/>
                  <a:gd name="connsiteY22" fmla="*/ 16170 h 280312"/>
                  <a:gd name="connsiteX23" fmla="*/ 352050 w 500729"/>
                  <a:gd name="connsiteY23" fmla="*/ 15246 h 280312"/>
                  <a:gd name="connsiteX24" fmla="*/ 350296 w 500729"/>
                  <a:gd name="connsiteY24" fmla="*/ 17292 h 280312"/>
                  <a:gd name="connsiteX25" fmla="*/ 356661 w 500729"/>
                  <a:gd name="connsiteY25" fmla="*/ 100211 h 280312"/>
                  <a:gd name="connsiteX26" fmla="*/ 229465 w 500729"/>
                  <a:gd name="connsiteY26" fmla="*/ 194586 h 280312"/>
                  <a:gd name="connsiteX27" fmla="*/ 179876 w 500729"/>
                  <a:gd name="connsiteY27" fmla="*/ 118144 h 280312"/>
                  <a:gd name="connsiteX28" fmla="*/ 187186 w 500729"/>
                  <a:gd name="connsiteY28" fmla="*/ 112672 h 280312"/>
                  <a:gd name="connsiteX29" fmla="*/ 190211 w 500729"/>
                  <a:gd name="connsiteY29" fmla="*/ 112672 h 280312"/>
                  <a:gd name="connsiteX30" fmla="*/ 198616 w 500729"/>
                  <a:gd name="connsiteY30" fmla="*/ 91717 h 280312"/>
                  <a:gd name="connsiteX31" fmla="*/ 187186 w 500729"/>
                  <a:gd name="connsiteY31" fmla="*/ 80287 h 280312"/>
                  <a:gd name="connsiteX32" fmla="*/ 82411 w 500729"/>
                  <a:gd name="connsiteY32" fmla="*/ 80287 h 280312"/>
                  <a:gd name="connsiteX33" fmla="*/ 70981 w 500729"/>
                  <a:gd name="connsiteY33" fmla="*/ 91717 h 280312"/>
                  <a:gd name="connsiteX34" fmla="*/ 82411 w 500729"/>
                  <a:gd name="connsiteY34" fmla="*/ 112672 h 280312"/>
                  <a:gd name="connsiteX35" fmla="*/ 104635 w 500729"/>
                  <a:gd name="connsiteY35" fmla="*/ 112672 h 280312"/>
                  <a:gd name="connsiteX36" fmla="*/ 104635 w 500729"/>
                  <a:gd name="connsiteY36" fmla="*/ 127912 h 280312"/>
                  <a:gd name="connsiteX37" fmla="*/ 18347 w 500729"/>
                  <a:gd name="connsiteY37" fmla="*/ 265072 h 280312"/>
                  <a:gd name="connsiteX38" fmla="*/ 338550 w 500729"/>
                  <a:gd name="connsiteY38" fmla="*/ 265072 h 280312"/>
                  <a:gd name="connsiteX39" fmla="*/ 425311 w 500729"/>
                  <a:gd name="connsiteY39" fmla="*/ 188872 h 280312"/>
                  <a:gd name="connsiteX40" fmla="*/ 462043 w 500729"/>
                  <a:gd name="connsiteY40" fmla="*/ 197562 h 280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0729" h="280312">
                    <a:moveTo>
                      <a:pt x="192467" y="130036"/>
                    </a:moveTo>
                    <a:cubicBezTo>
                      <a:pt x="184169" y="164875"/>
                      <a:pt x="195770" y="179726"/>
                      <a:pt x="229294" y="179348"/>
                    </a:cubicBezTo>
                    <a:cubicBezTo>
                      <a:pt x="312811" y="178406"/>
                      <a:pt x="348478" y="152870"/>
                      <a:pt x="341514" y="101827"/>
                    </a:cubicBezTo>
                    <a:lnTo>
                      <a:pt x="335101" y="18461"/>
                    </a:lnTo>
                    <a:cubicBezTo>
                      <a:pt x="334375" y="9019"/>
                      <a:pt x="341440" y="777"/>
                      <a:pt x="350880" y="51"/>
                    </a:cubicBezTo>
                    <a:cubicBezTo>
                      <a:pt x="357371" y="-448"/>
                      <a:pt x="363585" y="2771"/>
                      <a:pt x="366919" y="8362"/>
                    </a:cubicBezTo>
                    <a:lnTo>
                      <a:pt x="499551" y="230688"/>
                    </a:lnTo>
                    <a:cubicBezTo>
                      <a:pt x="504480" y="238952"/>
                      <a:pt x="492722" y="246863"/>
                      <a:pt x="486925" y="239183"/>
                    </a:cubicBezTo>
                    <a:cubicBezTo>
                      <a:pt x="469117" y="215590"/>
                      <a:pt x="448724" y="204112"/>
                      <a:pt x="425311" y="204112"/>
                    </a:cubicBezTo>
                    <a:cubicBezTo>
                      <a:pt x="384926" y="204112"/>
                      <a:pt x="353456" y="233742"/>
                      <a:pt x="353456" y="272692"/>
                    </a:cubicBezTo>
                    <a:cubicBezTo>
                      <a:pt x="353456" y="276901"/>
                      <a:pt x="350045" y="280312"/>
                      <a:pt x="345836" y="280312"/>
                    </a:cubicBezTo>
                    <a:lnTo>
                      <a:pt x="13928" y="280312"/>
                    </a:lnTo>
                    <a:cubicBezTo>
                      <a:pt x="11381" y="280312"/>
                      <a:pt x="9001" y="279039"/>
                      <a:pt x="7588" y="276920"/>
                    </a:cubicBezTo>
                    <a:cubicBezTo>
                      <a:pt x="-17821" y="238805"/>
                      <a:pt x="24979" y="156215"/>
                      <a:pt x="70950" y="124977"/>
                    </a:cubicBezTo>
                    <a:cubicBezTo>
                      <a:pt x="61053" y="119353"/>
                      <a:pt x="55741" y="106316"/>
                      <a:pt x="55741" y="91717"/>
                    </a:cubicBezTo>
                    <a:cubicBezTo>
                      <a:pt x="55741" y="74209"/>
                      <a:pt x="64923" y="65047"/>
                      <a:pt x="82411" y="65047"/>
                    </a:cubicBezTo>
                    <a:lnTo>
                      <a:pt x="187186" y="65047"/>
                    </a:lnTo>
                    <a:cubicBezTo>
                      <a:pt x="203271" y="65047"/>
                      <a:pt x="213856" y="75612"/>
                      <a:pt x="213856" y="91717"/>
                    </a:cubicBezTo>
                    <a:cubicBezTo>
                      <a:pt x="213856" y="110004"/>
                      <a:pt x="208581" y="123123"/>
                      <a:pt x="194751" y="127234"/>
                    </a:cubicBezTo>
                    <a:lnTo>
                      <a:pt x="193050" y="127685"/>
                    </a:lnTo>
                    <a:lnTo>
                      <a:pt x="192467" y="130036"/>
                    </a:lnTo>
                    <a:close/>
                    <a:moveTo>
                      <a:pt x="462043" y="197562"/>
                    </a:moveTo>
                    <a:lnTo>
                      <a:pt x="353832" y="16170"/>
                    </a:lnTo>
                    <a:cubicBezTo>
                      <a:pt x="353460" y="15549"/>
                      <a:pt x="352771" y="15191"/>
                      <a:pt x="352050" y="15246"/>
                    </a:cubicBezTo>
                    <a:cubicBezTo>
                      <a:pt x="351000" y="15327"/>
                      <a:pt x="350215" y="16242"/>
                      <a:pt x="350296" y="17292"/>
                    </a:cubicBezTo>
                    <a:lnTo>
                      <a:pt x="356661" y="100211"/>
                    </a:lnTo>
                    <a:cubicBezTo>
                      <a:pt x="365099" y="161942"/>
                      <a:pt x="320945" y="193556"/>
                      <a:pt x="229465" y="194586"/>
                    </a:cubicBezTo>
                    <a:cubicBezTo>
                      <a:pt x="182666" y="195114"/>
                      <a:pt x="165311" y="167690"/>
                      <a:pt x="179876" y="118144"/>
                    </a:cubicBezTo>
                    <a:cubicBezTo>
                      <a:pt x="180829" y="114900"/>
                      <a:pt x="183806" y="112672"/>
                      <a:pt x="187186" y="112672"/>
                    </a:cubicBezTo>
                    <a:lnTo>
                      <a:pt x="190211" y="112672"/>
                    </a:lnTo>
                    <a:cubicBezTo>
                      <a:pt x="195866" y="110914"/>
                      <a:pt x="198616" y="103996"/>
                      <a:pt x="198616" y="91717"/>
                    </a:cubicBezTo>
                    <a:cubicBezTo>
                      <a:pt x="198616" y="84035"/>
                      <a:pt x="194862" y="80287"/>
                      <a:pt x="187186" y="80287"/>
                    </a:cubicBezTo>
                    <a:lnTo>
                      <a:pt x="82411" y="80287"/>
                    </a:lnTo>
                    <a:cubicBezTo>
                      <a:pt x="73333" y="80287"/>
                      <a:pt x="70981" y="82633"/>
                      <a:pt x="70981" y="91717"/>
                    </a:cubicBezTo>
                    <a:cubicBezTo>
                      <a:pt x="70981" y="103907"/>
                      <a:pt x="75949" y="112672"/>
                      <a:pt x="82411" y="112672"/>
                    </a:cubicBezTo>
                    <a:lnTo>
                      <a:pt x="104635" y="112672"/>
                    </a:lnTo>
                    <a:cubicBezTo>
                      <a:pt x="114795" y="112672"/>
                      <a:pt x="114795" y="127912"/>
                      <a:pt x="104635" y="127912"/>
                    </a:cubicBezTo>
                    <a:cubicBezTo>
                      <a:pt x="63100" y="127912"/>
                      <a:pt x="-436" y="225675"/>
                      <a:pt x="18347" y="265072"/>
                    </a:cubicBezTo>
                    <a:lnTo>
                      <a:pt x="338550" y="265072"/>
                    </a:lnTo>
                    <a:cubicBezTo>
                      <a:pt x="342411" y="221297"/>
                      <a:pt x="379337" y="188872"/>
                      <a:pt x="425311" y="188872"/>
                    </a:cubicBezTo>
                    <a:cubicBezTo>
                      <a:pt x="438359" y="188872"/>
                      <a:pt x="450616" y="191789"/>
                      <a:pt x="462043" y="197562"/>
                    </a:cubicBezTo>
                    <a:close/>
                  </a:path>
                </a:pathLst>
              </a:custGeom>
              <a:grpFill/>
              <a:ln w="9525" cap="flat">
                <a:noFill/>
                <a:prstDash val="solid"/>
                <a:miter/>
              </a:ln>
            </p:spPr>
            <p:txBody>
              <a:bodyPr rtlCol="0" anchor="ctr"/>
              <a:lstStyle/>
              <a:p>
                <a:endParaRPr lang="fr-FR" sz="1400"/>
              </a:p>
            </p:txBody>
          </p:sp>
          <p:sp>
            <p:nvSpPr>
              <p:cNvPr id="18" name="Forme libre : forme 323">
                <a:extLst>
                  <a:ext uri="{FF2B5EF4-FFF2-40B4-BE49-F238E27FC236}">
                    <a16:creationId xmlns:a16="http://schemas.microsoft.com/office/drawing/2014/main" id="{5760813B-35EE-4515-BDD7-F5ED98C0C749}"/>
                  </a:ext>
                </a:extLst>
              </p:cNvPr>
              <p:cNvSpPr/>
              <p:nvPr/>
            </p:nvSpPr>
            <p:spPr>
              <a:xfrm>
                <a:off x="650527" y="1611997"/>
                <a:ext cx="196214" cy="340994"/>
              </a:xfrm>
              <a:custGeom>
                <a:avLst/>
                <a:gdLst>
                  <a:gd name="connsiteX0" fmla="*/ 140970 w 196214"/>
                  <a:gd name="connsiteY0" fmla="*/ 230505 h 340994"/>
                  <a:gd name="connsiteX1" fmla="*/ 196215 w 196214"/>
                  <a:gd name="connsiteY1" fmla="*/ 285750 h 340994"/>
                  <a:gd name="connsiteX2" fmla="*/ 140970 w 196214"/>
                  <a:gd name="connsiteY2" fmla="*/ 340995 h 340994"/>
                  <a:gd name="connsiteX3" fmla="*/ 85725 w 196214"/>
                  <a:gd name="connsiteY3" fmla="*/ 285750 h 340994"/>
                  <a:gd name="connsiteX4" fmla="*/ 140970 w 196214"/>
                  <a:gd name="connsiteY4" fmla="*/ 230505 h 340994"/>
                  <a:gd name="connsiteX5" fmla="*/ 140970 w 196214"/>
                  <a:gd name="connsiteY5" fmla="*/ 245745 h 340994"/>
                  <a:gd name="connsiteX6" fmla="*/ 100965 w 196214"/>
                  <a:gd name="connsiteY6" fmla="*/ 285750 h 340994"/>
                  <a:gd name="connsiteX7" fmla="*/ 140970 w 196214"/>
                  <a:gd name="connsiteY7" fmla="*/ 325755 h 340994"/>
                  <a:gd name="connsiteX8" fmla="*/ 180975 w 196214"/>
                  <a:gd name="connsiteY8" fmla="*/ 285750 h 340994"/>
                  <a:gd name="connsiteX9" fmla="*/ 140970 w 196214"/>
                  <a:gd name="connsiteY9" fmla="*/ 245745 h 340994"/>
                  <a:gd name="connsiteX10" fmla="*/ 36195 w 196214"/>
                  <a:gd name="connsiteY10" fmla="*/ 0 h 340994"/>
                  <a:gd name="connsiteX11" fmla="*/ 7620 w 196214"/>
                  <a:gd name="connsiteY11" fmla="*/ 0 h 340994"/>
                  <a:gd name="connsiteX12" fmla="*/ 0 w 196214"/>
                  <a:gd name="connsiteY12" fmla="*/ 7620 h 340994"/>
                  <a:gd name="connsiteX13" fmla="*/ 7620 w 196214"/>
                  <a:gd name="connsiteY13" fmla="*/ 15240 h 340994"/>
                  <a:gd name="connsiteX14" fmla="*/ 36195 w 196214"/>
                  <a:gd name="connsiteY14" fmla="*/ 15240 h 340994"/>
                  <a:gd name="connsiteX15" fmla="*/ 43815 w 196214"/>
                  <a:gd name="connsiteY15" fmla="*/ 7620 h 340994"/>
                  <a:gd name="connsiteX16" fmla="*/ 36195 w 196214"/>
                  <a:gd name="connsiteY16" fmla="*/ 0 h 340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6214" h="340994">
                    <a:moveTo>
                      <a:pt x="140970" y="230505"/>
                    </a:moveTo>
                    <a:cubicBezTo>
                      <a:pt x="171481" y="230505"/>
                      <a:pt x="196215" y="255239"/>
                      <a:pt x="196215" y="285750"/>
                    </a:cubicBezTo>
                    <a:cubicBezTo>
                      <a:pt x="196215" y="316261"/>
                      <a:pt x="171481" y="340995"/>
                      <a:pt x="140970" y="340995"/>
                    </a:cubicBezTo>
                    <a:cubicBezTo>
                      <a:pt x="110459" y="340995"/>
                      <a:pt x="85725" y="316261"/>
                      <a:pt x="85725" y="285750"/>
                    </a:cubicBezTo>
                    <a:cubicBezTo>
                      <a:pt x="85725" y="255239"/>
                      <a:pt x="110459" y="230505"/>
                      <a:pt x="140970" y="230505"/>
                    </a:cubicBezTo>
                    <a:close/>
                    <a:moveTo>
                      <a:pt x="140970" y="245745"/>
                    </a:moveTo>
                    <a:cubicBezTo>
                      <a:pt x="118876" y="245745"/>
                      <a:pt x="100965" y="263656"/>
                      <a:pt x="100965" y="285750"/>
                    </a:cubicBezTo>
                    <a:cubicBezTo>
                      <a:pt x="100965" y="307844"/>
                      <a:pt x="118876" y="325755"/>
                      <a:pt x="140970" y="325755"/>
                    </a:cubicBezTo>
                    <a:cubicBezTo>
                      <a:pt x="163064" y="325755"/>
                      <a:pt x="180975" y="307844"/>
                      <a:pt x="180975" y="285750"/>
                    </a:cubicBezTo>
                    <a:cubicBezTo>
                      <a:pt x="180975" y="263656"/>
                      <a:pt x="163064" y="245745"/>
                      <a:pt x="140970" y="245745"/>
                    </a:cubicBezTo>
                    <a:close/>
                    <a:moveTo>
                      <a:pt x="36195" y="0"/>
                    </a:moveTo>
                    <a:lnTo>
                      <a:pt x="7620" y="0"/>
                    </a:lnTo>
                    <a:cubicBezTo>
                      <a:pt x="3412" y="0"/>
                      <a:pt x="0" y="3412"/>
                      <a:pt x="0" y="7620"/>
                    </a:cubicBezTo>
                    <a:cubicBezTo>
                      <a:pt x="0" y="11828"/>
                      <a:pt x="3412" y="15240"/>
                      <a:pt x="7620" y="15240"/>
                    </a:cubicBezTo>
                    <a:lnTo>
                      <a:pt x="36195" y="15240"/>
                    </a:lnTo>
                    <a:cubicBezTo>
                      <a:pt x="40403" y="15240"/>
                      <a:pt x="43815" y="11828"/>
                      <a:pt x="43815" y="7620"/>
                    </a:cubicBezTo>
                    <a:cubicBezTo>
                      <a:pt x="43815" y="3412"/>
                      <a:pt x="40403" y="0"/>
                      <a:pt x="36195" y="0"/>
                    </a:cubicBezTo>
                    <a:close/>
                  </a:path>
                </a:pathLst>
              </a:custGeom>
              <a:grpFill/>
              <a:ln w="9525" cap="flat">
                <a:noFill/>
                <a:prstDash val="solid"/>
                <a:miter/>
              </a:ln>
            </p:spPr>
            <p:txBody>
              <a:bodyPr rtlCol="0" anchor="ctr"/>
              <a:lstStyle/>
              <a:p>
                <a:endParaRPr lang="fr-FR" sz="1400"/>
              </a:p>
            </p:txBody>
          </p:sp>
          <p:sp>
            <p:nvSpPr>
              <p:cNvPr id="19" name="Forme libre : forme 324">
                <a:extLst>
                  <a:ext uri="{FF2B5EF4-FFF2-40B4-BE49-F238E27FC236}">
                    <a16:creationId xmlns:a16="http://schemas.microsoft.com/office/drawing/2014/main" id="{82ED5CF6-1D7C-4C94-8210-877F2A2B5B8D}"/>
                  </a:ext>
                </a:extLst>
              </p:cNvPr>
              <p:cNvSpPr/>
              <p:nvPr/>
            </p:nvSpPr>
            <p:spPr>
              <a:xfrm>
                <a:off x="745773" y="1594847"/>
                <a:ext cx="81918" cy="72399"/>
              </a:xfrm>
              <a:custGeom>
                <a:avLst/>
                <a:gdLst>
                  <a:gd name="connsiteX0" fmla="*/ 72205 w 81918"/>
                  <a:gd name="connsiteY0" fmla="*/ 298 h 72399"/>
                  <a:gd name="connsiteX1" fmla="*/ 81919 w 81918"/>
                  <a:gd name="connsiteY1" fmla="*/ 7624 h 72399"/>
                  <a:gd name="connsiteX2" fmla="*/ 81919 w 81918"/>
                  <a:gd name="connsiteY2" fmla="*/ 64774 h 72399"/>
                  <a:gd name="connsiteX3" fmla="*/ 71889 w 81918"/>
                  <a:gd name="connsiteY3" fmla="*/ 72003 h 72399"/>
                  <a:gd name="connsiteX4" fmla="*/ 14739 w 81918"/>
                  <a:gd name="connsiteY4" fmla="*/ 52953 h 72399"/>
                  <a:gd name="connsiteX5" fmla="*/ 10334 w 81918"/>
                  <a:gd name="connsiteY5" fmla="*/ 49132 h 72399"/>
                  <a:gd name="connsiteX6" fmla="*/ 809 w 81918"/>
                  <a:gd name="connsiteY6" fmla="*/ 30082 h 72399"/>
                  <a:gd name="connsiteX7" fmla="*/ 5530 w 81918"/>
                  <a:gd name="connsiteY7" fmla="*/ 19348 h 72399"/>
                  <a:gd name="connsiteX8" fmla="*/ 72205 w 81918"/>
                  <a:gd name="connsiteY8" fmla="*/ 298 h 72399"/>
                  <a:gd name="connsiteX9" fmla="*/ 18545 w 81918"/>
                  <a:gd name="connsiteY9" fmla="*/ 31479 h 72399"/>
                  <a:gd name="connsiteX10" fmla="*/ 22552 w 81918"/>
                  <a:gd name="connsiteY10" fmla="*/ 39493 h 72399"/>
                  <a:gd name="connsiteX11" fmla="*/ 66679 w 81918"/>
                  <a:gd name="connsiteY11" fmla="*/ 54203 h 72399"/>
                  <a:gd name="connsiteX12" fmla="*/ 66679 w 81918"/>
                  <a:gd name="connsiteY12" fmla="*/ 17727 h 72399"/>
                  <a:gd name="connsiteX13" fmla="*/ 18545 w 81918"/>
                  <a:gd name="connsiteY13" fmla="*/ 31479 h 7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918" h="72399">
                    <a:moveTo>
                      <a:pt x="72205" y="298"/>
                    </a:moveTo>
                    <a:cubicBezTo>
                      <a:pt x="77073" y="-1093"/>
                      <a:pt x="81919" y="2562"/>
                      <a:pt x="81919" y="7624"/>
                    </a:cubicBezTo>
                    <a:lnTo>
                      <a:pt x="81919" y="64774"/>
                    </a:lnTo>
                    <a:cubicBezTo>
                      <a:pt x="81919" y="69975"/>
                      <a:pt x="76823" y="73648"/>
                      <a:pt x="71889" y="72003"/>
                    </a:cubicBezTo>
                    <a:lnTo>
                      <a:pt x="14739" y="52953"/>
                    </a:lnTo>
                    <a:cubicBezTo>
                      <a:pt x="12822" y="52315"/>
                      <a:pt x="11237" y="50939"/>
                      <a:pt x="10334" y="49132"/>
                    </a:cubicBezTo>
                    <a:lnTo>
                      <a:pt x="809" y="30082"/>
                    </a:lnTo>
                    <a:cubicBezTo>
                      <a:pt x="-1326" y="25814"/>
                      <a:pt x="943" y="20658"/>
                      <a:pt x="5530" y="19348"/>
                    </a:cubicBezTo>
                    <a:lnTo>
                      <a:pt x="72205" y="298"/>
                    </a:lnTo>
                    <a:close/>
                    <a:moveTo>
                      <a:pt x="18545" y="31479"/>
                    </a:moveTo>
                    <a:lnTo>
                      <a:pt x="22552" y="39493"/>
                    </a:lnTo>
                    <a:lnTo>
                      <a:pt x="66679" y="54203"/>
                    </a:lnTo>
                    <a:lnTo>
                      <a:pt x="66679" y="17727"/>
                    </a:lnTo>
                    <a:lnTo>
                      <a:pt x="18545" y="31479"/>
                    </a:lnTo>
                    <a:close/>
                  </a:path>
                </a:pathLst>
              </a:custGeom>
              <a:grpFill/>
              <a:ln w="9525" cap="flat">
                <a:noFill/>
                <a:prstDash val="solid"/>
                <a:miter/>
              </a:ln>
            </p:spPr>
            <p:txBody>
              <a:bodyPr rtlCol="0" anchor="ctr"/>
              <a:lstStyle/>
              <a:p>
                <a:endParaRPr lang="fr-FR" sz="1400"/>
              </a:p>
            </p:txBody>
          </p:sp>
        </p:grpSp>
        <p:sp>
          <p:nvSpPr>
            <p:cNvPr id="218" name="Espace réservé du contenu 8"/>
            <p:cNvSpPr txBox="1">
              <a:spLocks/>
            </p:cNvSpPr>
            <p:nvPr/>
          </p:nvSpPr>
          <p:spPr>
            <a:xfrm>
              <a:off x="8506802" y="3921490"/>
              <a:ext cx="888096" cy="35865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b="1" dirty="0" smtClean="0"/>
                <a:t>2 roues </a:t>
              </a:r>
              <a:r>
                <a:rPr lang="fr-FR" sz="1200" dirty="0" err="1" smtClean="0"/>
                <a:t>coef</a:t>
              </a:r>
              <a:r>
                <a:rPr lang="fr-FR" sz="1200" dirty="0" smtClean="0"/>
                <a:t> 6,80</a:t>
              </a:r>
            </a:p>
            <a:p>
              <a:pPr marL="468000" lvl="1" indent="0" algn="ctr">
                <a:buNone/>
              </a:pPr>
              <a:endParaRPr lang="fr-FR" sz="1100" dirty="0" smtClean="0"/>
            </a:p>
            <a:p>
              <a:pPr marL="0" indent="0" algn="ctr">
                <a:buFont typeface="Arial" panose="020B0604020202020204" pitchFamily="34" charset="0"/>
                <a:buNone/>
              </a:pPr>
              <a:endParaRPr lang="fr-FR" sz="1200" dirty="0" smtClean="0"/>
            </a:p>
          </p:txBody>
        </p:sp>
        <p:grpSp>
          <p:nvGrpSpPr>
            <p:cNvPr id="12" name="Groupe 11"/>
            <p:cNvGrpSpPr/>
            <p:nvPr/>
          </p:nvGrpSpPr>
          <p:grpSpPr>
            <a:xfrm>
              <a:off x="9583155" y="3454422"/>
              <a:ext cx="880034" cy="908238"/>
              <a:chOff x="12361379" y="2796042"/>
              <a:chExt cx="880034" cy="819793"/>
            </a:xfrm>
          </p:grpSpPr>
          <p:sp>
            <p:nvSpPr>
              <p:cNvPr id="230" name="Rectangle 229"/>
              <p:cNvSpPr/>
              <p:nvPr/>
            </p:nvSpPr>
            <p:spPr>
              <a:xfrm>
                <a:off x="12361379" y="2796042"/>
                <a:ext cx="880034" cy="8197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4" name="Graphique 1886">
                <a:extLst>
                  <a:ext uri="{FF2B5EF4-FFF2-40B4-BE49-F238E27FC236}">
                    <a16:creationId xmlns:a16="http://schemas.microsoft.com/office/drawing/2014/main" id="{DB4D479D-0EAA-40D6-BC10-1FC78CEDE55C}"/>
                  </a:ext>
                </a:extLst>
              </p:cNvPr>
              <p:cNvGrpSpPr/>
              <p:nvPr/>
            </p:nvGrpSpPr>
            <p:grpSpPr>
              <a:xfrm>
                <a:off x="12601335" y="2858060"/>
                <a:ext cx="393859" cy="372713"/>
                <a:chOff x="7166778" y="5140534"/>
                <a:chExt cx="393858" cy="372713"/>
              </a:xfrm>
              <a:noFill/>
            </p:grpSpPr>
            <p:grpSp>
              <p:nvGrpSpPr>
                <p:cNvPr id="75" name="Graphique 1886">
                  <a:extLst>
                    <a:ext uri="{FF2B5EF4-FFF2-40B4-BE49-F238E27FC236}">
                      <a16:creationId xmlns:a16="http://schemas.microsoft.com/office/drawing/2014/main" id="{DB4D479D-0EAA-40D6-BC10-1FC78CEDE55C}"/>
                    </a:ext>
                  </a:extLst>
                </p:cNvPr>
                <p:cNvGrpSpPr/>
                <p:nvPr/>
              </p:nvGrpSpPr>
              <p:grpSpPr>
                <a:xfrm>
                  <a:off x="7166778" y="5140534"/>
                  <a:ext cx="393858" cy="372713"/>
                  <a:chOff x="7166778" y="5140534"/>
                  <a:chExt cx="393858" cy="372713"/>
                </a:xfrm>
                <a:grpFill/>
              </p:grpSpPr>
              <p:sp>
                <p:nvSpPr>
                  <p:cNvPr id="78" name="Forme libre : forme 4574">
                    <a:extLst>
                      <a:ext uri="{FF2B5EF4-FFF2-40B4-BE49-F238E27FC236}">
                        <a16:creationId xmlns:a16="http://schemas.microsoft.com/office/drawing/2014/main" id="{EF07C35E-5303-41E2-BE59-DD02A445A68C}"/>
                      </a:ext>
                    </a:extLst>
                  </p:cNvPr>
                  <p:cNvSpPr/>
                  <p:nvPr/>
                </p:nvSpPr>
                <p:spPr>
                  <a:xfrm>
                    <a:off x="7258409" y="5198541"/>
                    <a:ext cx="9525" cy="141160"/>
                  </a:xfrm>
                  <a:custGeom>
                    <a:avLst/>
                    <a:gdLst>
                      <a:gd name="connsiteX0" fmla="*/ 0 w 9525"/>
                      <a:gd name="connsiteY0" fmla="*/ 141160 h 141160"/>
                      <a:gd name="connsiteX1" fmla="*/ 0 w 9525"/>
                      <a:gd name="connsiteY1" fmla="*/ 0 h 141160"/>
                    </a:gdLst>
                    <a:ahLst/>
                    <a:cxnLst>
                      <a:cxn ang="0">
                        <a:pos x="connsiteX0" y="connsiteY0"/>
                      </a:cxn>
                      <a:cxn ang="0">
                        <a:pos x="connsiteX1" y="connsiteY1"/>
                      </a:cxn>
                    </a:cxnLst>
                    <a:rect l="l" t="t" r="r" b="b"/>
                    <a:pathLst>
                      <a:path w="9525" h="141160">
                        <a:moveTo>
                          <a:pt x="0" y="141160"/>
                        </a:moveTo>
                        <a:lnTo>
                          <a:pt x="0" y="0"/>
                        </a:lnTo>
                      </a:path>
                    </a:pathLst>
                  </a:custGeom>
                  <a:grpFill/>
                  <a:ln w="5715" cap="rnd">
                    <a:solidFill>
                      <a:srgbClr val="E52A29"/>
                    </a:solidFill>
                    <a:prstDash val="solid"/>
                    <a:round/>
                  </a:ln>
                </p:spPr>
                <p:txBody>
                  <a:bodyPr rtlCol="0" anchor="ctr"/>
                  <a:lstStyle/>
                  <a:p>
                    <a:endParaRPr lang="fr-FR" sz="1400"/>
                  </a:p>
                </p:txBody>
              </p:sp>
              <p:sp>
                <p:nvSpPr>
                  <p:cNvPr id="79" name="Forme libre : forme 4575">
                    <a:extLst>
                      <a:ext uri="{FF2B5EF4-FFF2-40B4-BE49-F238E27FC236}">
                        <a16:creationId xmlns:a16="http://schemas.microsoft.com/office/drawing/2014/main" id="{0DAEF9E4-4ADB-425B-BDA9-6A5ACE9BA7B0}"/>
                      </a:ext>
                    </a:extLst>
                  </p:cNvPr>
                  <p:cNvSpPr/>
                  <p:nvPr/>
                </p:nvSpPr>
                <p:spPr>
                  <a:xfrm>
                    <a:off x="7258409" y="5428094"/>
                    <a:ext cx="9525" cy="78867"/>
                  </a:xfrm>
                  <a:custGeom>
                    <a:avLst/>
                    <a:gdLst>
                      <a:gd name="connsiteX0" fmla="*/ 0 w 9525"/>
                      <a:gd name="connsiteY0" fmla="*/ 78867 h 78867"/>
                      <a:gd name="connsiteX1" fmla="*/ 0 w 9525"/>
                      <a:gd name="connsiteY1" fmla="*/ 0 h 78867"/>
                    </a:gdLst>
                    <a:ahLst/>
                    <a:cxnLst>
                      <a:cxn ang="0">
                        <a:pos x="connsiteX0" y="connsiteY0"/>
                      </a:cxn>
                      <a:cxn ang="0">
                        <a:pos x="connsiteX1" y="connsiteY1"/>
                      </a:cxn>
                    </a:cxnLst>
                    <a:rect l="l" t="t" r="r" b="b"/>
                    <a:pathLst>
                      <a:path w="9525" h="78867">
                        <a:moveTo>
                          <a:pt x="0" y="78867"/>
                        </a:moveTo>
                        <a:lnTo>
                          <a:pt x="0" y="0"/>
                        </a:lnTo>
                      </a:path>
                    </a:pathLst>
                  </a:custGeom>
                  <a:grpFill/>
                  <a:ln w="5715" cap="rnd">
                    <a:solidFill>
                      <a:srgbClr val="E52A29"/>
                    </a:solidFill>
                    <a:prstDash val="solid"/>
                    <a:round/>
                  </a:ln>
                </p:spPr>
                <p:txBody>
                  <a:bodyPr rtlCol="0" anchor="ctr"/>
                  <a:lstStyle/>
                  <a:p>
                    <a:endParaRPr lang="fr-FR" sz="1400"/>
                  </a:p>
                </p:txBody>
              </p:sp>
              <p:sp>
                <p:nvSpPr>
                  <p:cNvPr id="80" name="Forme libre : forme 4576">
                    <a:extLst>
                      <a:ext uri="{FF2B5EF4-FFF2-40B4-BE49-F238E27FC236}">
                        <a16:creationId xmlns:a16="http://schemas.microsoft.com/office/drawing/2014/main" id="{9E339F84-AC7D-4F1A-A4F4-F29FFE1AD62E}"/>
                      </a:ext>
                    </a:extLst>
                  </p:cNvPr>
                  <p:cNvSpPr/>
                  <p:nvPr/>
                </p:nvSpPr>
                <p:spPr>
                  <a:xfrm>
                    <a:off x="7235263" y="5170824"/>
                    <a:ext cx="254698" cy="23050"/>
                  </a:xfrm>
                  <a:custGeom>
                    <a:avLst/>
                    <a:gdLst>
                      <a:gd name="connsiteX0" fmla="*/ 176498 w 254698"/>
                      <a:gd name="connsiteY0" fmla="*/ 23051 h 23050"/>
                      <a:gd name="connsiteX1" fmla="*/ 0 w 254698"/>
                      <a:gd name="connsiteY1" fmla="*/ 23051 h 23050"/>
                      <a:gd name="connsiteX2" fmla="*/ 0 w 254698"/>
                      <a:gd name="connsiteY2" fmla="*/ 0 h 23050"/>
                      <a:gd name="connsiteX3" fmla="*/ 254699 w 254698"/>
                      <a:gd name="connsiteY3" fmla="*/ 0 h 23050"/>
                      <a:gd name="connsiteX4" fmla="*/ 254699 w 254698"/>
                      <a:gd name="connsiteY4" fmla="*/ 23051 h 23050"/>
                      <a:gd name="connsiteX5" fmla="*/ 203835 w 254698"/>
                      <a:gd name="connsiteY5" fmla="*/ 23051 h 2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698" h="23050">
                        <a:moveTo>
                          <a:pt x="176498" y="23051"/>
                        </a:moveTo>
                        <a:lnTo>
                          <a:pt x="0" y="23051"/>
                        </a:lnTo>
                        <a:lnTo>
                          <a:pt x="0" y="0"/>
                        </a:lnTo>
                        <a:lnTo>
                          <a:pt x="254699" y="0"/>
                        </a:lnTo>
                        <a:lnTo>
                          <a:pt x="254699" y="23051"/>
                        </a:lnTo>
                        <a:lnTo>
                          <a:pt x="203835" y="23051"/>
                        </a:lnTo>
                      </a:path>
                    </a:pathLst>
                  </a:custGeom>
                  <a:grpFill/>
                  <a:ln w="5715" cap="rnd">
                    <a:solidFill>
                      <a:srgbClr val="E52A29"/>
                    </a:solidFill>
                    <a:prstDash val="solid"/>
                    <a:round/>
                  </a:ln>
                </p:spPr>
                <p:txBody>
                  <a:bodyPr rtlCol="0" anchor="ctr"/>
                  <a:lstStyle/>
                  <a:p>
                    <a:endParaRPr lang="fr-FR" sz="1400"/>
                  </a:p>
                </p:txBody>
              </p:sp>
              <p:sp>
                <p:nvSpPr>
                  <p:cNvPr id="81" name="Forme libre : forme 4577">
                    <a:extLst>
                      <a:ext uri="{FF2B5EF4-FFF2-40B4-BE49-F238E27FC236}">
                        <a16:creationId xmlns:a16="http://schemas.microsoft.com/office/drawing/2014/main" id="{098CB087-0A49-489C-999D-2093009FEEA5}"/>
                      </a:ext>
                    </a:extLst>
                  </p:cNvPr>
                  <p:cNvSpPr/>
                  <p:nvPr/>
                </p:nvSpPr>
                <p:spPr>
                  <a:xfrm>
                    <a:off x="7321845" y="5140534"/>
                    <a:ext cx="33242" cy="29432"/>
                  </a:xfrm>
                  <a:custGeom>
                    <a:avLst/>
                    <a:gdLst>
                      <a:gd name="connsiteX0" fmla="*/ 0 w 33242"/>
                      <a:gd name="connsiteY0" fmla="*/ 0 h 29432"/>
                      <a:gd name="connsiteX1" fmla="*/ 33242 w 33242"/>
                      <a:gd name="connsiteY1" fmla="*/ 0 h 29432"/>
                      <a:gd name="connsiteX2" fmla="*/ 33242 w 33242"/>
                      <a:gd name="connsiteY2" fmla="*/ 29432 h 29432"/>
                      <a:gd name="connsiteX3" fmla="*/ 0 w 33242"/>
                      <a:gd name="connsiteY3" fmla="*/ 29432 h 29432"/>
                    </a:gdLst>
                    <a:ahLst/>
                    <a:cxnLst>
                      <a:cxn ang="0">
                        <a:pos x="connsiteX0" y="connsiteY0"/>
                      </a:cxn>
                      <a:cxn ang="0">
                        <a:pos x="connsiteX1" y="connsiteY1"/>
                      </a:cxn>
                      <a:cxn ang="0">
                        <a:pos x="connsiteX2" y="connsiteY2"/>
                      </a:cxn>
                      <a:cxn ang="0">
                        <a:pos x="connsiteX3" y="connsiteY3"/>
                      </a:cxn>
                    </a:cxnLst>
                    <a:rect l="l" t="t" r="r" b="b"/>
                    <a:pathLst>
                      <a:path w="33242" h="29432">
                        <a:moveTo>
                          <a:pt x="0" y="0"/>
                        </a:moveTo>
                        <a:lnTo>
                          <a:pt x="33242" y="0"/>
                        </a:lnTo>
                        <a:lnTo>
                          <a:pt x="33242" y="29432"/>
                        </a:lnTo>
                        <a:lnTo>
                          <a:pt x="0" y="29432"/>
                        </a:lnTo>
                        <a:close/>
                      </a:path>
                    </a:pathLst>
                  </a:custGeom>
                  <a:grpFill/>
                  <a:ln w="5715" cap="rnd">
                    <a:solidFill>
                      <a:srgbClr val="E52A29"/>
                    </a:solidFill>
                    <a:prstDash val="solid"/>
                    <a:round/>
                  </a:ln>
                </p:spPr>
                <p:txBody>
                  <a:bodyPr rtlCol="0" anchor="ctr"/>
                  <a:lstStyle/>
                  <a:p>
                    <a:endParaRPr lang="fr-FR" sz="1400"/>
                  </a:p>
                </p:txBody>
              </p:sp>
              <p:sp>
                <p:nvSpPr>
                  <p:cNvPr id="82" name="Forme libre : forme 4578">
                    <a:extLst>
                      <a:ext uri="{FF2B5EF4-FFF2-40B4-BE49-F238E27FC236}">
                        <a16:creationId xmlns:a16="http://schemas.microsoft.com/office/drawing/2014/main" id="{00787A65-AF3B-4CE9-A0AD-EB08B153701C}"/>
                      </a:ext>
                    </a:extLst>
                  </p:cNvPr>
                  <p:cNvSpPr/>
                  <p:nvPr/>
                </p:nvSpPr>
                <p:spPr>
                  <a:xfrm>
                    <a:off x="7294985" y="5230450"/>
                    <a:ext cx="28574" cy="50006"/>
                  </a:xfrm>
                  <a:custGeom>
                    <a:avLst/>
                    <a:gdLst>
                      <a:gd name="connsiteX0" fmla="*/ 0 w 28574"/>
                      <a:gd name="connsiteY0" fmla="*/ 0 h 50006"/>
                      <a:gd name="connsiteX1" fmla="*/ 28575 w 28574"/>
                      <a:gd name="connsiteY1" fmla="*/ 0 h 50006"/>
                      <a:gd name="connsiteX2" fmla="*/ 28575 w 28574"/>
                      <a:gd name="connsiteY2" fmla="*/ 50006 h 50006"/>
                      <a:gd name="connsiteX3" fmla="*/ 0 w 28574"/>
                      <a:gd name="connsiteY3" fmla="*/ 50006 h 50006"/>
                    </a:gdLst>
                    <a:ahLst/>
                    <a:cxnLst>
                      <a:cxn ang="0">
                        <a:pos x="connsiteX0" y="connsiteY0"/>
                      </a:cxn>
                      <a:cxn ang="0">
                        <a:pos x="connsiteX1" y="connsiteY1"/>
                      </a:cxn>
                      <a:cxn ang="0">
                        <a:pos x="connsiteX2" y="connsiteY2"/>
                      </a:cxn>
                      <a:cxn ang="0">
                        <a:pos x="connsiteX3" y="connsiteY3"/>
                      </a:cxn>
                    </a:cxnLst>
                    <a:rect l="l" t="t" r="r" b="b"/>
                    <a:pathLst>
                      <a:path w="28574" h="50006">
                        <a:moveTo>
                          <a:pt x="0" y="0"/>
                        </a:moveTo>
                        <a:lnTo>
                          <a:pt x="28575" y="0"/>
                        </a:lnTo>
                        <a:lnTo>
                          <a:pt x="28575" y="50006"/>
                        </a:lnTo>
                        <a:lnTo>
                          <a:pt x="0" y="50006"/>
                        </a:lnTo>
                        <a:close/>
                      </a:path>
                    </a:pathLst>
                  </a:custGeom>
                  <a:grpFill/>
                  <a:ln w="5715" cap="rnd">
                    <a:solidFill>
                      <a:srgbClr val="E52A29"/>
                    </a:solidFill>
                    <a:prstDash val="solid"/>
                    <a:round/>
                  </a:ln>
                </p:spPr>
                <p:txBody>
                  <a:bodyPr rtlCol="0" anchor="ctr"/>
                  <a:lstStyle/>
                  <a:p>
                    <a:endParaRPr lang="fr-FR" sz="1400"/>
                  </a:p>
                </p:txBody>
              </p:sp>
              <p:sp>
                <p:nvSpPr>
                  <p:cNvPr id="83" name="Forme libre : forme 4579">
                    <a:extLst>
                      <a:ext uri="{FF2B5EF4-FFF2-40B4-BE49-F238E27FC236}">
                        <a16:creationId xmlns:a16="http://schemas.microsoft.com/office/drawing/2014/main" id="{F87F2E69-14D6-452A-A3E8-B08EEDDDE2D1}"/>
                      </a:ext>
                    </a:extLst>
                  </p:cNvPr>
                  <p:cNvSpPr/>
                  <p:nvPr/>
                </p:nvSpPr>
                <p:spPr>
                  <a:xfrm>
                    <a:off x="7352420" y="5230450"/>
                    <a:ext cx="28575" cy="50006"/>
                  </a:xfrm>
                  <a:custGeom>
                    <a:avLst/>
                    <a:gdLst>
                      <a:gd name="connsiteX0" fmla="*/ 0 w 28575"/>
                      <a:gd name="connsiteY0" fmla="*/ 0 h 50006"/>
                      <a:gd name="connsiteX1" fmla="*/ 28575 w 28575"/>
                      <a:gd name="connsiteY1" fmla="*/ 0 h 50006"/>
                      <a:gd name="connsiteX2" fmla="*/ 28575 w 28575"/>
                      <a:gd name="connsiteY2" fmla="*/ 50006 h 50006"/>
                      <a:gd name="connsiteX3" fmla="*/ 0 w 28575"/>
                      <a:gd name="connsiteY3" fmla="*/ 50006 h 50006"/>
                    </a:gdLst>
                    <a:ahLst/>
                    <a:cxnLst>
                      <a:cxn ang="0">
                        <a:pos x="connsiteX0" y="connsiteY0"/>
                      </a:cxn>
                      <a:cxn ang="0">
                        <a:pos x="connsiteX1" y="connsiteY1"/>
                      </a:cxn>
                      <a:cxn ang="0">
                        <a:pos x="connsiteX2" y="connsiteY2"/>
                      </a:cxn>
                      <a:cxn ang="0">
                        <a:pos x="connsiteX3" y="connsiteY3"/>
                      </a:cxn>
                    </a:cxnLst>
                    <a:rect l="l" t="t" r="r" b="b"/>
                    <a:pathLst>
                      <a:path w="28575" h="50006">
                        <a:moveTo>
                          <a:pt x="0" y="0"/>
                        </a:moveTo>
                        <a:lnTo>
                          <a:pt x="28575" y="0"/>
                        </a:lnTo>
                        <a:lnTo>
                          <a:pt x="28575" y="50006"/>
                        </a:lnTo>
                        <a:lnTo>
                          <a:pt x="0" y="50006"/>
                        </a:lnTo>
                        <a:close/>
                      </a:path>
                    </a:pathLst>
                  </a:custGeom>
                  <a:grpFill/>
                  <a:ln w="5715" cap="rnd">
                    <a:solidFill>
                      <a:srgbClr val="E52A29"/>
                    </a:solidFill>
                    <a:prstDash val="solid"/>
                    <a:round/>
                  </a:ln>
                </p:spPr>
                <p:txBody>
                  <a:bodyPr rtlCol="0" anchor="ctr"/>
                  <a:lstStyle/>
                  <a:p>
                    <a:endParaRPr lang="fr-FR" sz="1400"/>
                  </a:p>
                </p:txBody>
              </p:sp>
              <p:sp>
                <p:nvSpPr>
                  <p:cNvPr id="84" name="Forme libre : forme 4580">
                    <a:extLst>
                      <a:ext uri="{FF2B5EF4-FFF2-40B4-BE49-F238E27FC236}">
                        <a16:creationId xmlns:a16="http://schemas.microsoft.com/office/drawing/2014/main" id="{133460B2-2867-4E06-AC37-F50296623CA6}"/>
                      </a:ext>
                    </a:extLst>
                  </p:cNvPr>
                  <p:cNvSpPr/>
                  <p:nvPr/>
                </p:nvSpPr>
                <p:spPr>
                  <a:xfrm>
                    <a:off x="7294985" y="5308841"/>
                    <a:ext cx="28574" cy="50006"/>
                  </a:xfrm>
                  <a:custGeom>
                    <a:avLst/>
                    <a:gdLst>
                      <a:gd name="connsiteX0" fmla="*/ 0 w 28574"/>
                      <a:gd name="connsiteY0" fmla="*/ 0 h 50006"/>
                      <a:gd name="connsiteX1" fmla="*/ 28575 w 28574"/>
                      <a:gd name="connsiteY1" fmla="*/ 0 h 50006"/>
                      <a:gd name="connsiteX2" fmla="*/ 28575 w 28574"/>
                      <a:gd name="connsiteY2" fmla="*/ 50006 h 50006"/>
                      <a:gd name="connsiteX3" fmla="*/ 0 w 28574"/>
                      <a:gd name="connsiteY3" fmla="*/ 50006 h 50006"/>
                    </a:gdLst>
                    <a:ahLst/>
                    <a:cxnLst>
                      <a:cxn ang="0">
                        <a:pos x="connsiteX0" y="connsiteY0"/>
                      </a:cxn>
                      <a:cxn ang="0">
                        <a:pos x="connsiteX1" y="connsiteY1"/>
                      </a:cxn>
                      <a:cxn ang="0">
                        <a:pos x="connsiteX2" y="connsiteY2"/>
                      </a:cxn>
                      <a:cxn ang="0">
                        <a:pos x="connsiteX3" y="connsiteY3"/>
                      </a:cxn>
                    </a:cxnLst>
                    <a:rect l="l" t="t" r="r" b="b"/>
                    <a:pathLst>
                      <a:path w="28574" h="50006">
                        <a:moveTo>
                          <a:pt x="0" y="0"/>
                        </a:moveTo>
                        <a:lnTo>
                          <a:pt x="28575" y="0"/>
                        </a:lnTo>
                        <a:lnTo>
                          <a:pt x="28575" y="50006"/>
                        </a:lnTo>
                        <a:lnTo>
                          <a:pt x="0" y="50006"/>
                        </a:lnTo>
                        <a:close/>
                      </a:path>
                    </a:pathLst>
                  </a:custGeom>
                  <a:grpFill/>
                  <a:ln w="5715" cap="rnd">
                    <a:solidFill>
                      <a:srgbClr val="E52A29"/>
                    </a:solidFill>
                    <a:prstDash val="solid"/>
                    <a:round/>
                  </a:ln>
                </p:spPr>
                <p:txBody>
                  <a:bodyPr rtlCol="0" anchor="ctr"/>
                  <a:lstStyle/>
                  <a:p>
                    <a:endParaRPr lang="fr-FR" sz="1400"/>
                  </a:p>
                </p:txBody>
              </p:sp>
              <p:sp>
                <p:nvSpPr>
                  <p:cNvPr id="85" name="Forme libre : forme 4581">
                    <a:extLst>
                      <a:ext uri="{FF2B5EF4-FFF2-40B4-BE49-F238E27FC236}">
                        <a16:creationId xmlns:a16="http://schemas.microsoft.com/office/drawing/2014/main" id="{82BD65F5-BFA7-403E-9A2B-FE0BD1152B96}"/>
                      </a:ext>
                    </a:extLst>
                  </p:cNvPr>
                  <p:cNvSpPr/>
                  <p:nvPr/>
                </p:nvSpPr>
                <p:spPr>
                  <a:xfrm>
                    <a:off x="7352516" y="5308841"/>
                    <a:ext cx="28575" cy="50006"/>
                  </a:xfrm>
                  <a:custGeom>
                    <a:avLst/>
                    <a:gdLst>
                      <a:gd name="connsiteX0" fmla="*/ 0 w 28575"/>
                      <a:gd name="connsiteY0" fmla="*/ 0 h 50006"/>
                      <a:gd name="connsiteX1" fmla="*/ 28575 w 28575"/>
                      <a:gd name="connsiteY1" fmla="*/ 0 h 50006"/>
                      <a:gd name="connsiteX2" fmla="*/ 28575 w 28575"/>
                      <a:gd name="connsiteY2" fmla="*/ 50006 h 50006"/>
                      <a:gd name="connsiteX3" fmla="*/ 0 w 28575"/>
                      <a:gd name="connsiteY3" fmla="*/ 50006 h 50006"/>
                    </a:gdLst>
                    <a:ahLst/>
                    <a:cxnLst>
                      <a:cxn ang="0">
                        <a:pos x="connsiteX0" y="connsiteY0"/>
                      </a:cxn>
                      <a:cxn ang="0">
                        <a:pos x="connsiteX1" y="connsiteY1"/>
                      </a:cxn>
                      <a:cxn ang="0">
                        <a:pos x="connsiteX2" y="connsiteY2"/>
                      </a:cxn>
                      <a:cxn ang="0">
                        <a:pos x="connsiteX3" y="connsiteY3"/>
                      </a:cxn>
                    </a:cxnLst>
                    <a:rect l="l" t="t" r="r" b="b"/>
                    <a:pathLst>
                      <a:path w="28575" h="50006">
                        <a:moveTo>
                          <a:pt x="0" y="0"/>
                        </a:moveTo>
                        <a:lnTo>
                          <a:pt x="28575" y="0"/>
                        </a:lnTo>
                        <a:lnTo>
                          <a:pt x="28575" y="50006"/>
                        </a:lnTo>
                        <a:lnTo>
                          <a:pt x="0" y="50006"/>
                        </a:lnTo>
                        <a:close/>
                      </a:path>
                    </a:pathLst>
                  </a:custGeom>
                  <a:grpFill/>
                  <a:ln w="5715" cap="rnd">
                    <a:solidFill>
                      <a:srgbClr val="E52A29"/>
                    </a:solidFill>
                    <a:prstDash val="solid"/>
                    <a:round/>
                  </a:ln>
                </p:spPr>
                <p:txBody>
                  <a:bodyPr rtlCol="0" anchor="ctr"/>
                  <a:lstStyle/>
                  <a:p>
                    <a:endParaRPr lang="fr-FR" sz="1400"/>
                  </a:p>
                </p:txBody>
              </p:sp>
              <p:sp>
                <p:nvSpPr>
                  <p:cNvPr id="86" name="Forme libre : forme 4582">
                    <a:extLst>
                      <a:ext uri="{FF2B5EF4-FFF2-40B4-BE49-F238E27FC236}">
                        <a16:creationId xmlns:a16="http://schemas.microsoft.com/office/drawing/2014/main" id="{C0F879A7-B76B-4616-AD5A-ED4D8B068038}"/>
                      </a:ext>
                    </a:extLst>
                  </p:cNvPr>
                  <p:cNvSpPr/>
                  <p:nvPr/>
                </p:nvSpPr>
                <p:spPr>
                  <a:xfrm>
                    <a:off x="7409094" y="5230450"/>
                    <a:ext cx="28575" cy="50006"/>
                  </a:xfrm>
                  <a:custGeom>
                    <a:avLst/>
                    <a:gdLst>
                      <a:gd name="connsiteX0" fmla="*/ 0 w 28575"/>
                      <a:gd name="connsiteY0" fmla="*/ 0 h 50006"/>
                      <a:gd name="connsiteX1" fmla="*/ 28575 w 28575"/>
                      <a:gd name="connsiteY1" fmla="*/ 0 h 50006"/>
                      <a:gd name="connsiteX2" fmla="*/ 28575 w 28575"/>
                      <a:gd name="connsiteY2" fmla="*/ 50006 h 50006"/>
                      <a:gd name="connsiteX3" fmla="*/ 0 w 28575"/>
                      <a:gd name="connsiteY3" fmla="*/ 50006 h 50006"/>
                    </a:gdLst>
                    <a:ahLst/>
                    <a:cxnLst>
                      <a:cxn ang="0">
                        <a:pos x="connsiteX0" y="connsiteY0"/>
                      </a:cxn>
                      <a:cxn ang="0">
                        <a:pos x="connsiteX1" y="connsiteY1"/>
                      </a:cxn>
                      <a:cxn ang="0">
                        <a:pos x="connsiteX2" y="connsiteY2"/>
                      </a:cxn>
                      <a:cxn ang="0">
                        <a:pos x="connsiteX3" y="connsiteY3"/>
                      </a:cxn>
                    </a:cxnLst>
                    <a:rect l="l" t="t" r="r" b="b"/>
                    <a:pathLst>
                      <a:path w="28575" h="50006">
                        <a:moveTo>
                          <a:pt x="0" y="0"/>
                        </a:moveTo>
                        <a:lnTo>
                          <a:pt x="28575" y="0"/>
                        </a:lnTo>
                        <a:lnTo>
                          <a:pt x="28575" y="50006"/>
                        </a:lnTo>
                        <a:lnTo>
                          <a:pt x="0" y="50006"/>
                        </a:lnTo>
                        <a:close/>
                      </a:path>
                    </a:pathLst>
                  </a:custGeom>
                  <a:grpFill/>
                  <a:ln w="5715" cap="rnd">
                    <a:solidFill>
                      <a:srgbClr val="E52A29"/>
                    </a:solidFill>
                    <a:prstDash val="solid"/>
                    <a:round/>
                  </a:ln>
                </p:spPr>
                <p:txBody>
                  <a:bodyPr rtlCol="0" anchor="ctr"/>
                  <a:lstStyle/>
                  <a:p>
                    <a:endParaRPr lang="fr-FR" sz="1400"/>
                  </a:p>
                </p:txBody>
              </p:sp>
              <p:sp>
                <p:nvSpPr>
                  <p:cNvPr id="87" name="Forme libre : forme 4583">
                    <a:extLst>
                      <a:ext uri="{FF2B5EF4-FFF2-40B4-BE49-F238E27FC236}">
                        <a16:creationId xmlns:a16="http://schemas.microsoft.com/office/drawing/2014/main" id="{620977A5-518C-4021-B4FD-5B4159F01B00}"/>
                      </a:ext>
                    </a:extLst>
                  </p:cNvPr>
                  <p:cNvSpPr/>
                  <p:nvPr/>
                </p:nvSpPr>
                <p:spPr>
                  <a:xfrm>
                    <a:off x="7166778" y="5327129"/>
                    <a:ext cx="112585" cy="112585"/>
                  </a:xfrm>
                  <a:custGeom>
                    <a:avLst/>
                    <a:gdLst>
                      <a:gd name="connsiteX0" fmla="*/ 112586 w 112585"/>
                      <a:gd name="connsiteY0" fmla="*/ 56293 h 112585"/>
                      <a:gd name="connsiteX1" fmla="*/ 56293 w 112585"/>
                      <a:gd name="connsiteY1" fmla="*/ 112585 h 112585"/>
                      <a:gd name="connsiteX2" fmla="*/ 0 w 112585"/>
                      <a:gd name="connsiteY2" fmla="*/ 56293 h 112585"/>
                      <a:gd name="connsiteX3" fmla="*/ 56293 w 112585"/>
                      <a:gd name="connsiteY3" fmla="*/ 0 h 112585"/>
                      <a:gd name="connsiteX4" fmla="*/ 112586 w 112585"/>
                      <a:gd name="connsiteY4" fmla="*/ 56293 h 112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85" h="112585">
                        <a:moveTo>
                          <a:pt x="112586" y="56293"/>
                        </a:moveTo>
                        <a:cubicBezTo>
                          <a:pt x="112586" y="87382"/>
                          <a:pt x="87382" y="112585"/>
                          <a:pt x="56293" y="112585"/>
                        </a:cubicBezTo>
                        <a:cubicBezTo>
                          <a:pt x="25203" y="112585"/>
                          <a:pt x="0" y="87382"/>
                          <a:pt x="0" y="56293"/>
                        </a:cubicBezTo>
                        <a:cubicBezTo>
                          <a:pt x="0" y="25203"/>
                          <a:pt x="25203" y="0"/>
                          <a:pt x="56293" y="0"/>
                        </a:cubicBezTo>
                        <a:cubicBezTo>
                          <a:pt x="87382" y="0"/>
                          <a:pt x="112586" y="25203"/>
                          <a:pt x="112586" y="56293"/>
                        </a:cubicBezTo>
                        <a:close/>
                      </a:path>
                    </a:pathLst>
                  </a:custGeom>
                  <a:grpFill/>
                  <a:ln w="5715" cap="rnd">
                    <a:solidFill>
                      <a:srgbClr val="E52A29"/>
                    </a:solidFill>
                    <a:prstDash val="solid"/>
                    <a:round/>
                  </a:ln>
                </p:spPr>
                <p:txBody>
                  <a:bodyPr rtlCol="0" anchor="ctr"/>
                  <a:lstStyle/>
                  <a:p>
                    <a:endParaRPr lang="fr-FR" sz="1400"/>
                  </a:p>
                </p:txBody>
              </p:sp>
              <p:sp>
                <p:nvSpPr>
                  <p:cNvPr id="88" name="Forme libre : forme 4584">
                    <a:extLst>
                      <a:ext uri="{FF2B5EF4-FFF2-40B4-BE49-F238E27FC236}">
                        <a16:creationId xmlns:a16="http://schemas.microsoft.com/office/drawing/2014/main" id="{FA7BA1BD-3F57-436B-81B9-C1E65A8D3B85}"/>
                      </a:ext>
                    </a:extLst>
                  </p:cNvPr>
                  <p:cNvSpPr/>
                  <p:nvPr/>
                </p:nvSpPr>
                <p:spPr>
                  <a:xfrm>
                    <a:off x="7222690" y="5371611"/>
                    <a:ext cx="9525" cy="139160"/>
                  </a:xfrm>
                  <a:custGeom>
                    <a:avLst/>
                    <a:gdLst>
                      <a:gd name="connsiteX0" fmla="*/ 0 w 9525"/>
                      <a:gd name="connsiteY0" fmla="*/ 0 h 139160"/>
                      <a:gd name="connsiteX1" fmla="*/ 0 w 9525"/>
                      <a:gd name="connsiteY1" fmla="*/ 139160 h 139160"/>
                    </a:gdLst>
                    <a:ahLst/>
                    <a:cxnLst>
                      <a:cxn ang="0">
                        <a:pos x="connsiteX0" y="connsiteY0"/>
                      </a:cxn>
                      <a:cxn ang="0">
                        <a:pos x="connsiteX1" y="connsiteY1"/>
                      </a:cxn>
                    </a:cxnLst>
                    <a:rect l="l" t="t" r="r" b="b"/>
                    <a:pathLst>
                      <a:path w="9525" h="139160">
                        <a:moveTo>
                          <a:pt x="0" y="0"/>
                        </a:moveTo>
                        <a:lnTo>
                          <a:pt x="0" y="139160"/>
                        </a:lnTo>
                      </a:path>
                    </a:pathLst>
                  </a:custGeom>
                  <a:grpFill/>
                  <a:ln w="5715" cap="rnd">
                    <a:solidFill>
                      <a:srgbClr val="E52A29"/>
                    </a:solidFill>
                    <a:prstDash val="solid"/>
                    <a:round/>
                  </a:ln>
                </p:spPr>
                <p:txBody>
                  <a:bodyPr rtlCol="0" anchor="ctr"/>
                  <a:lstStyle/>
                  <a:p>
                    <a:endParaRPr lang="fr-FR" sz="1400"/>
                  </a:p>
                </p:txBody>
              </p:sp>
              <p:sp>
                <p:nvSpPr>
                  <p:cNvPr id="89" name="Forme libre : forme 4585">
                    <a:extLst>
                      <a:ext uri="{FF2B5EF4-FFF2-40B4-BE49-F238E27FC236}">
                        <a16:creationId xmlns:a16="http://schemas.microsoft.com/office/drawing/2014/main" id="{5FF862FD-20AF-4CC0-94A6-D69608DC930D}"/>
                      </a:ext>
                    </a:extLst>
                  </p:cNvPr>
                  <p:cNvSpPr/>
                  <p:nvPr/>
                </p:nvSpPr>
                <p:spPr>
                  <a:xfrm>
                    <a:off x="7198306" y="5387232"/>
                    <a:ext cx="22669" cy="22669"/>
                  </a:xfrm>
                  <a:custGeom>
                    <a:avLst/>
                    <a:gdLst>
                      <a:gd name="connsiteX0" fmla="*/ 0 w 22669"/>
                      <a:gd name="connsiteY0" fmla="*/ 0 h 22669"/>
                      <a:gd name="connsiteX1" fmla="*/ 22669 w 22669"/>
                      <a:gd name="connsiteY1" fmla="*/ 22670 h 22669"/>
                    </a:gdLst>
                    <a:ahLst/>
                    <a:cxnLst>
                      <a:cxn ang="0">
                        <a:pos x="connsiteX0" y="connsiteY0"/>
                      </a:cxn>
                      <a:cxn ang="0">
                        <a:pos x="connsiteX1" y="connsiteY1"/>
                      </a:cxn>
                    </a:cxnLst>
                    <a:rect l="l" t="t" r="r" b="b"/>
                    <a:pathLst>
                      <a:path w="22669" h="22669">
                        <a:moveTo>
                          <a:pt x="0" y="0"/>
                        </a:moveTo>
                        <a:lnTo>
                          <a:pt x="22669" y="22670"/>
                        </a:lnTo>
                      </a:path>
                    </a:pathLst>
                  </a:custGeom>
                  <a:grpFill/>
                  <a:ln w="5715" cap="rnd">
                    <a:solidFill>
                      <a:srgbClr val="E52A29"/>
                    </a:solidFill>
                    <a:prstDash val="solid"/>
                    <a:round/>
                  </a:ln>
                </p:spPr>
                <p:txBody>
                  <a:bodyPr rtlCol="0" anchor="ctr"/>
                  <a:lstStyle/>
                  <a:p>
                    <a:endParaRPr lang="fr-FR" sz="1400"/>
                  </a:p>
                </p:txBody>
              </p:sp>
              <p:sp>
                <p:nvSpPr>
                  <p:cNvPr id="90" name="Forme libre : forme 4586">
                    <a:extLst>
                      <a:ext uri="{FF2B5EF4-FFF2-40B4-BE49-F238E27FC236}">
                        <a16:creationId xmlns:a16="http://schemas.microsoft.com/office/drawing/2014/main" id="{E7640855-6B30-4DF4-8AD2-9871311E9986}"/>
                      </a:ext>
                    </a:extLst>
                  </p:cNvPr>
                  <p:cNvSpPr/>
                  <p:nvPr/>
                </p:nvSpPr>
                <p:spPr>
                  <a:xfrm>
                    <a:off x="7474340" y="5453907"/>
                    <a:ext cx="9525" cy="55625"/>
                  </a:xfrm>
                  <a:custGeom>
                    <a:avLst/>
                    <a:gdLst>
                      <a:gd name="connsiteX0" fmla="*/ 0 w 9525"/>
                      <a:gd name="connsiteY0" fmla="*/ 0 h 55625"/>
                      <a:gd name="connsiteX1" fmla="*/ 0 w 9525"/>
                      <a:gd name="connsiteY1" fmla="*/ 55626 h 55625"/>
                    </a:gdLst>
                    <a:ahLst/>
                    <a:cxnLst>
                      <a:cxn ang="0">
                        <a:pos x="connsiteX0" y="connsiteY0"/>
                      </a:cxn>
                      <a:cxn ang="0">
                        <a:pos x="connsiteX1" y="connsiteY1"/>
                      </a:cxn>
                    </a:cxnLst>
                    <a:rect l="l" t="t" r="r" b="b"/>
                    <a:pathLst>
                      <a:path w="9525" h="55625">
                        <a:moveTo>
                          <a:pt x="0" y="0"/>
                        </a:moveTo>
                        <a:lnTo>
                          <a:pt x="0" y="55626"/>
                        </a:lnTo>
                      </a:path>
                    </a:pathLst>
                  </a:custGeom>
                  <a:grpFill/>
                  <a:ln w="5715" cap="rnd">
                    <a:solidFill>
                      <a:srgbClr val="E52A29"/>
                    </a:solidFill>
                    <a:prstDash val="solid"/>
                    <a:round/>
                  </a:ln>
                </p:spPr>
                <p:txBody>
                  <a:bodyPr rtlCol="0" anchor="ctr"/>
                  <a:lstStyle/>
                  <a:p>
                    <a:endParaRPr lang="fr-FR" sz="1400"/>
                  </a:p>
                </p:txBody>
              </p:sp>
              <p:sp>
                <p:nvSpPr>
                  <p:cNvPr id="91" name="Forme libre : forme 4587">
                    <a:extLst>
                      <a:ext uri="{FF2B5EF4-FFF2-40B4-BE49-F238E27FC236}">
                        <a16:creationId xmlns:a16="http://schemas.microsoft.com/office/drawing/2014/main" id="{6F0690C8-327A-49C5-ADCE-D9F8B598B69F}"/>
                      </a:ext>
                    </a:extLst>
                  </p:cNvPr>
                  <p:cNvSpPr/>
                  <p:nvPr/>
                </p:nvSpPr>
                <p:spPr>
                  <a:xfrm>
                    <a:off x="7474340" y="5215782"/>
                    <a:ext cx="9525" cy="90297"/>
                  </a:xfrm>
                  <a:custGeom>
                    <a:avLst/>
                    <a:gdLst>
                      <a:gd name="connsiteX0" fmla="*/ 0 w 9525"/>
                      <a:gd name="connsiteY0" fmla="*/ 0 h 90297"/>
                      <a:gd name="connsiteX1" fmla="*/ 0 w 9525"/>
                      <a:gd name="connsiteY1" fmla="*/ 90297 h 90297"/>
                    </a:gdLst>
                    <a:ahLst/>
                    <a:cxnLst>
                      <a:cxn ang="0">
                        <a:pos x="connsiteX0" y="connsiteY0"/>
                      </a:cxn>
                      <a:cxn ang="0">
                        <a:pos x="connsiteX1" y="connsiteY1"/>
                      </a:cxn>
                    </a:cxnLst>
                    <a:rect l="l" t="t" r="r" b="b"/>
                    <a:pathLst>
                      <a:path w="9525" h="90297">
                        <a:moveTo>
                          <a:pt x="0" y="0"/>
                        </a:moveTo>
                        <a:lnTo>
                          <a:pt x="0" y="90297"/>
                        </a:lnTo>
                      </a:path>
                    </a:pathLst>
                  </a:custGeom>
                  <a:grpFill/>
                  <a:ln w="5715" cap="rnd">
                    <a:solidFill>
                      <a:srgbClr val="E52A29"/>
                    </a:solidFill>
                    <a:prstDash val="solid"/>
                    <a:round/>
                  </a:ln>
                </p:spPr>
                <p:txBody>
                  <a:bodyPr rtlCol="0" anchor="ctr"/>
                  <a:lstStyle/>
                  <a:p>
                    <a:endParaRPr lang="fr-FR" sz="1400"/>
                  </a:p>
                </p:txBody>
              </p:sp>
              <p:sp>
                <p:nvSpPr>
                  <p:cNvPr id="92" name="Forme libre : forme 4588">
                    <a:extLst>
                      <a:ext uri="{FF2B5EF4-FFF2-40B4-BE49-F238E27FC236}">
                        <a16:creationId xmlns:a16="http://schemas.microsoft.com/office/drawing/2014/main" id="{6122C56C-ADE3-4C96-A49B-6C26D0ADF1AB}"/>
                      </a:ext>
                    </a:extLst>
                  </p:cNvPr>
                  <p:cNvSpPr/>
                  <p:nvPr/>
                </p:nvSpPr>
                <p:spPr>
                  <a:xfrm>
                    <a:off x="7331084" y="5394185"/>
                    <a:ext cx="68008" cy="115061"/>
                  </a:xfrm>
                  <a:custGeom>
                    <a:avLst/>
                    <a:gdLst>
                      <a:gd name="connsiteX0" fmla="*/ 0 w 68008"/>
                      <a:gd name="connsiteY0" fmla="*/ 115062 h 115061"/>
                      <a:gd name="connsiteX1" fmla="*/ 0 w 68008"/>
                      <a:gd name="connsiteY1" fmla="*/ 34004 h 115061"/>
                      <a:gd name="connsiteX2" fmla="*/ 34004 w 68008"/>
                      <a:gd name="connsiteY2" fmla="*/ 0 h 115061"/>
                      <a:gd name="connsiteX3" fmla="*/ 34004 w 68008"/>
                      <a:gd name="connsiteY3" fmla="*/ 0 h 115061"/>
                      <a:gd name="connsiteX4" fmla="*/ 68009 w 68008"/>
                      <a:gd name="connsiteY4" fmla="*/ 34004 h 115061"/>
                      <a:gd name="connsiteX5" fmla="*/ 68009 w 68008"/>
                      <a:gd name="connsiteY5" fmla="*/ 115062 h 115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008" h="115061">
                        <a:moveTo>
                          <a:pt x="0" y="115062"/>
                        </a:moveTo>
                        <a:lnTo>
                          <a:pt x="0" y="34004"/>
                        </a:lnTo>
                        <a:cubicBezTo>
                          <a:pt x="0" y="15240"/>
                          <a:pt x="15335" y="0"/>
                          <a:pt x="34004" y="0"/>
                        </a:cubicBezTo>
                        <a:lnTo>
                          <a:pt x="34004" y="0"/>
                        </a:lnTo>
                        <a:cubicBezTo>
                          <a:pt x="52769" y="0"/>
                          <a:pt x="68009" y="15335"/>
                          <a:pt x="68009" y="34004"/>
                        </a:cubicBezTo>
                        <a:lnTo>
                          <a:pt x="68009" y="115062"/>
                        </a:lnTo>
                      </a:path>
                    </a:pathLst>
                  </a:custGeom>
                  <a:grpFill/>
                  <a:ln w="5715" cap="rnd">
                    <a:solidFill>
                      <a:srgbClr val="E52A29"/>
                    </a:solidFill>
                    <a:prstDash val="solid"/>
                    <a:round/>
                  </a:ln>
                </p:spPr>
                <p:txBody>
                  <a:bodyPr rtlCol="0" anchor="ctr"/>
                  <a:lstStyle/>
                  <a:p>
                    <a:endParaRPr lang="fr-FR" sz="1400"/>
                  </a:p>
                </p:txBody>
              </p:sp>
              <p:sp>
                <p:nvSpPr>
                  <p:cNvPr id="93" name="Forme libre : forme 4589">
                    <a:extLst>
                      <a:ext uri="{FF2B5EF4-FFF2-40B4-BE49-F238E27FC236}">
                        <a16:creationId xmlns:a16="http://schemas.microsoft.com/office/drawing/2014/main" id="{C1B206C5-82F3-4E6D-A3EC-A4EBA99D6AB3}"/>
                      </a:ext>
                    </a:extLst>
                  </p:cNvPr>
                  <p:cNvSpPr/>
                  <p:nvPr/>
                </p:nvSpPr>
                <p:spPr>
                  <a:xfrm>
                    <a:off x="7187352" y="5513247"/>
                    <a:ext cx="339090" cy="9525"/>
                  </a:xfrm>
                  <a:custGeom>
                    <a:avLst/>
                    <a:gdLst>
                      <a:gd name="connsiteX0" fmla="*/ 0 w 339090"/>
                      <a:gd name="connsiteY0" fmla="*/ 0 h 9525"/>
                      <a:gd name="connsiteX1" fmla="*/ 339090 w 339090"/>
                      <a:gd name="connsiteY1" fmla="*/ 0 h 9525"/>
                    </a:gdLst>
                    <a:ahLst/>
                    <a:cxnLst>
                      <a:cxn ang="0">
                        <a:pos x="connsiteX0" y="connsiteY0"/>
                      </a:cxn>
                      <a:cxn ang="0">
                        <a:pos x="connsiteX1" y="connsiteY1"/>
                      </a:cxn>
                    </a:cxnLst>
                    <a:rect l="l" t="t" r="r" b="b"/>
                    <a:pathLst>
                      <a:path w="339090" h="9525">
                        <a:moveTo>
                          <a:pt x="0" y="0"/>
                        </a:moveTo>
                        <a:lnTo>
                          <a:pt x="339090" y="0"/>
                        </a:lnTo>
                      </a:path>
                    </a:pathLst>
                  </a:custGeom>
                  <a:grpFill/>
                  <a:ln w="5715" cap="rnd">
                    <a:solidFill>
                      <a:srgbClr val="E52A29"/>
                    </a:solidFill>
                    <a:prstDash val="solid"/>
                    <a:round/>
                  </a:ln>
                </p:spPr>
                <p:txBody>
                  <a:bodyPr rtlCol="0" anchor="ctr"/>
                  <a:lstStyle/>
                  <a:p>
                    <a:endParaRPr lang="fr-FR" sz="1400"/>
                  </a:p>
                </p:txBody>
              </p:sp>
              <p:sp>
                <p:nvSpPr>
                  <p:cNvPr id="94" name="Forme libre : forme 4590">
                    <a:extLst>
                      <a:ext uri="{FF2B5EF4-FFF2-40B4-BE49-F238E27FC236}">
                        <a16:creationId xmlns:a16="http://schemas.microsoft.com/office/drawing/2014/main" id="{C25F912B-B1DD-4373-BB3D-17D0767408A8}"/>
                      </a:ext>
                    </a:extLst>
                  </p:cNvPr>
                  <p:cNvSpPr/>
                  <p:nvPr/>
                </p:nvSpPr>
                <p:spPr>
                  <a:xfrm>
                    <a:off x="7548350" y="5512866"/>
                    <a:ext cx="10096" cy="9525"/>
                  </a:xfrm>
                  <a:custGeom>
                    <a:avLst/>
                    <a:gdLst>
                      <a:gd name="connsiteX0" fmla="*/ 0 w 10096"/>
                      <a:gd name="connsiteY0" fmla="*/ 0 h 9525"/>
                      <a:gd name="connsiteX1" fmla="*/ 10096 w 10096"/>
                      <a:gd name="connsiteY1" fmla="*/ 0 h 9525"/>
                    </a:gdLst>
                    <a:ahLst/>
                    <a:cxnLst>
                      <a:cxn ang="0">
                        <a:pos x="connsiteX0" y="connsiteY0"/>
                      </a:cxn>
                      <a:cxn ang="0">
                        <a:pos x="connsiteX1" y="connsiteY1"/>
                      </a:cxn>
                    </a:cxnLst>
                    <a:rect l="l" t="t" r="r" b="b"/>
                    <a:pathLst>
                      <a:path w="10096" h="9525">
                        <a:moveTo>
                          <a:pt x="0" y="0"/>
                        </a:moveTo>
                        <a:lnTo>
                          <a:pt x="10096" y="0"/>
                        </a:lnTo>
                      </a:path>
                    </a:pathLst>
                  </a:custGeom>
                  <a:grpFill/>
                  <a:ln w="5715" cap="rnd">
                    <a:solidFill>
                      <a:srgbClr val="E52A29"/>
                    </a:solidFill>
                    <a:prstDash val="solid"/>
                    <a:round/>
                  </a:ln>
                </p:spPr>
                <p:txBody>
                  <a:bodyPr rtlCol="0" anchor="ctr"/>
                  <a:lstStyle/>
                  <a:p>
                    <a:endParaRPr lang="fr-FR" sz="1400"/>
                  </a:p>
                </p:txBody>
              </p:sp>
              <p:sp>
                <p:nvSpPr>
                  <p:cNvPr id="95" name="Forme libre : forme 4591">
                    <a:extLst>
                      <a:ext uri="{FF2B5EF4-FFF2-40B4-BE49-F238E27FC236}">
                        <a16:creationId xmlns:a16="http://schemas.microsoft.com/office/drawing/2014/main" id="{A113B6BF-8D33-454C-BC3E-C7D4EB1224B7}"/>
                      </a:ext>
                    </a:extLst>
                  </p:cNvPr>
                  <p:cNvSpPr/>
                  <p:nvPr/>
                </p:nvSpPr>
                <p:spPr>
                  <a:xfrm>
                    <a:off x="7507202" y="5390565"/>
                    <a:ext cx="9525" cy="119348"/>
                  </a:xfrm>
                  <a:custGeom>
                    <a:avLst/>
                    <a:gdLst>
                      <a:gd name="connsiteX0" fmla="*/ 0 w 9525"/>
                      <a:gd name="connsiteY0" fmla="*/ 0 h 119348"/>
                      <a:gd name="connsiteX1" fmla="*/ 0 w 9525"/>
                      <a:gd name="connsiteY1" fmla="*/ 119348 h 119348"/>
                    </a:gdLst>
                    <a:ahLst/>
                    <a:cxnLst>
                      <a:cxn ang="0">
                        <a:pos x="connsiteX0" y="connsiteY0"/>
                      </a:cxn>
                      <a:cxn ang="0">
                        <a:pos x="connsiteX1" y="connsiteY1"/>
                      </a:cxn>
                    </a:cxnLst>
                    <a:rect l="l" t="t" r="r" b="b"/>
                    <a:pathLst>
                      <a:path w="9525" h="119348">
                        <a:moveTo>
                          <a:pt x="0" y="0"/>
                        </a:moveTo>
                        <a:lnTo>
                          <a:pt x="0" y="119348"/>
                        </a:lnTo>
                      </a:path>
                    </a:pathLst>
                  </a:custGeom>
                  <a:grpFill/>
                  <a:ln w="5715" cap="rnd">
                    <a:solidFill>
                      <a:srgbClr val="E52A29"/>
                    </a:solidFill>
                    <a:prstDash val="solid"/>
                    <a:round/>
                  </a:ln>
                </p:spPr>
                <p:txBody>
                  <a:bodyPr rtlCol="0" anchor="ctr"/>
                  <a:lstStyle/>
                  <a:p>
                    <a:endParaRPr lang="fr-FR" sz="1400"/>
                  </a:p>
                </p:txBody>
              </p:sp>
              <p:sp>
                <p:nvSpPr>
                  <p:cNvPr id="96" name="Forme libre : forme 4592">
                    <a:extLst>
                      <a:ext uri="{FF2B5EF4-FFF2-40B4-BE49-F238E27FC236}">
                        <a16:creationId xmlns:a16="http://schemas.microsoft.com/office/drawing/2014/main" id="{85246766-36AB-4E7D-82AF-BED6443DF265}"/>
                      </a:ext>
                    </a:extLst>
                  </p:cNvPr>
                  <p:cNvSpPr/>
                  <p:nvPr/>
                </p:nvSpPr>
                <p:spPr>
                  <a:xfrm>
                    <a:off x="7507583" y="5403138"/>
                    <a:ext cx="19716" cy="12668"/>
                  </a:xfrm>
                  <a:custGeom>
                    <a:avLst/>
                    <a:gdLst>
                      <a:gd name="connsiteX0" fmla="*/ 0 w 19716"/>
                      <a:gd name="connsiteY0" fmla="*/ 12668 h 12668"/>
                      <a:gd name="connsiteX1" fmla="*/ 19717 w 19716"/>
                      <a:gd name="connsiteY1" fmla="*/ 0 h 12668"/>
                    </a:gdLst>
                    <a:ahLst/>
                    <a:cxnLst>
                      <a:cxn ang="0">
                        <a:pos x="connsiteX0" y="connsiteY0"/>
                      </a:cxn>
                      <a:cxn ang="0">
                        <a:pos x="connsiteX1" y="connsiteY1"/>
                      </a:cxn>
                    </a:cxnLst>
                    <a:rect l="l" t="t" r="r" b="b"/>
                    <a:pathLst>
                      <a:path w="19716" h="12668">
                        <a:moveTo>
                          <a:pt x="0" y="12668"/>
                        </a:moveTo>
                        <a:lnTo>
                          <a:pt x="19717" y="0"/>
                        </a:lnTo>
                      </a:path>
                    </a:pathLst>
                  </a:custGeom>
                  <a:grpFill/>
                  <a:ln w="5715" cap="rnd">
                    <a:solidFill>
                      <a:srgbClr val="E52A29"/>
                    </a:solidFill>
                    <a:prstDash val="solid"/>
                    <a:round/>
                  </a:ln>
                </p:spPr>
                <p:txBody>
                  <a:bodyPr rtlCol="0" anchor="ctr"/>
                  <a:lstStyle/>
                  <a:p>
                    <a:endParaRPr lang="fr-FR" sz="1400"/>
                  </a:p>
                </p:txBody>
              </p:sp>
              <p:sp>
                <p:nvSpPr>
                  <p:cNvPr id="97" name="Forme libre : forme 4593">
                    <a:extLst>
                      <a:ext uri="{FF2B5EF4-FFF2-40B4-BE49-F238E27FC236}">
                        <a16:creationId xmlns:a16="http://schemas.microsoft.com/office/drawing/2014/main" id="{CA1BA73F-AAD5-4C2D-A471-E236BDA52533}"/>
                      </a:ext>
                    </a:extLst>
                  </p:cNvPr>
                  <p:cNvSpPr/>
                  <p:nvPr/>
                </p:nvSpPr>
                <p:spPr>
                  <a:xfrm>
                    <a:off x="7455100" y="5289315"/>
                    <a:ext cx="105536" cy="151257"/>
                  </a:xfrm>
                  <a:custGeom>
                    <a:avLst/>
                    <a:gdLst>
                      <a:gd name="connsiteX0" fmla="*/ 105537 w 105536"/>
                      <a:gd name="connsiteY0" fmla="*/ 75629 h 151257"/>
                      <a:gd name="connsiteX1" fmla="*/ 52769 w 105536"/>
                      <a:gd name="connsiteY1" fmla="*/ 151257 h 151257"/>
                      <a:gd name="connsiteX2" fmla="*/ 0 w 105536"/>
                      <a:gd name="connsiteY2" fmla="*/ 75629 h 151257"/>
                      <a:gd name="connsiteX3" fmla="*/ 52769 w 105536"/>
                      <a:gd name="connsiteY3" fmla="*/ 0 h 151257"/>
                      <a:gd name="connsiteX4" fmla="*/ 105537 w 105536"/>
                      <a:gd name="connsiteY4" fmla="*/ 75629 h 151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36" h="151257">
                        <a:moveTo>
                          <a:pt x="105537" y="75629"/>
                        </a:moveTo>
                        <a:cubicBezTo>
                          <a:pt x="105537" y="117397"/>
                          <a:pt x="81912" y="151257"/>
                          <a:pt x="52769" y="151257"/>
                        </a:cubicBezTo>
                        <a:cubicBezTo>
                          <a:pt x="23625" y="151257"/>
                          <a:pt x="0" y="117397"/>
                          <a:pt x="0" y="75629"/>
                        </a:cubicBezTo>
                        <a:cubicBezTo>
                          <a:pt x="0" y="33860"/>
                          <a:pt x="23625" y="0"/>
                          <a:pt x="52769" y="0"/>
                        </a:cubicBezTo>
                        <a:cubicBezTo>
                          <a:pt x="81912" y="0"/>
                          <a:pt x="105537" y="33860"/>
                          <a:pt x="105537" y="75629"/>
                        </a:cubicBezTo>
                        <a:close/>
                      </a:path>
                    </a:pathLst>
                  </a:custGeom>
                  <a:grpFill/>
                  <a:ln w="5715" cap="rnd">
                    <a:solidFill>
                      <a:srgbClr val="E52A29"/>
                    </a:solidFill>
                    <a:prstDash val="solid"/>
                    <a:round/>
                  </a:ln>
                </p:spPr>
                <p:txBody>
                  <a:bodyPr rtlCol="0" anchor="ctr"/>
                  <a:lstStyle/>
                  <a:p>
                    <a:endParaRPr lang="fr-FR" sz="1400"/>
                  </a:p>
                </p:txBody>
              </p:sp>
            </p:grpSp>
            <p:sp>
              <p:nvSpPr>
                <p:cNvPr id="76" name="Forme libre : forme 4594">
                  <a:extLst>
                    <a:ext uri="{FF2B5EF4-FFF2-40B4-BE49-F238E27FC236}">
                      <a16:creationId xmlns:a16="http://schemas.microsoft.com/office/drawing/2014/main" id="{53A17076-2B4B-4DCE-9B6A-F258A3ADB3C7}"/>
                    </a:ext>
                  </a:extLst>
                </p:cNvPr>
                <p:cNvSpPr/>
                <p:nvPr/>
              </p:nvSpPr>
              <p:spPr>
                <a:xfrm>
                  <a:off x="7258313" y="5211781"/>
                  <a:ext cx="51149" cy="9525"/>
                </a:xfrm>
                <a:custGeom>
                  <a:avLst/>
                  <a:gdLst>
                    <a:gd name="connsiteX0" fmla="*/ 0 w 51149"/>
                    <a:gd name="connsiteY0" fmla="*/ 0 h 9525"/>
                    <a:gd name="connsiteX1" fmla="*/ 51149 w 51149"/>
                    <a:gd name="connsiteY1" fmla="*/ 0 h 9525"/>
                  </a:gdLst>
                  <a:ahLst/>
                  <a:cxnLst>
                    <a:cxn ang="0">
                      <a:pos x="connsiteX0" y="connsiteY0"/>
                    </a:cxn>
                    <a:cxn ang="0">
                      <a:pos x="connsiteX1" y="connsiteY1"/>
                    </a:cxn>
                  </a:cxnLst>
                  <a:rect l="l" t="t" r="r" b="b"/>
                  <a:pathLst>
                    <a:path w="51149" h="9525">
                      <a:moveTo>
                        <a:pt x="0" y="0"/>
                      </a:moveTo>
                      <a:lnTo>
                        <a:pt x="51149" y="0"/>
                      </a:lnTo>
                    </a:path>
                  </a:pathLst>
                </a:custGeom>
                <a:grpFill/>
                <a:ln w="5715" cap="rnd">
                  <a:solidFill>
                    <a:srgbClr val="E52A29"/>
                  </a:solidFill>
                  <a:prstDash val="solid"/>
                  <a:round/>
                </a:ln>
              </p:spPr>
              <p:txBody>
                <a:bodyPr rtlCol="0" anchor="ctr"/>
                <a:lstStyle/>
                <a:p>
                  <a:endParaRPr lang="fr-FR" sz="1400"/>
                </a:p>
              </p:txBody>
            </p:sp>
            <p:sp>
              <p:nvSpPr>
                <p:cNvPr id="77" name="Forme libre : forme 4595">
                  <a:extLst>
                    <a:ext uri="{FF2B5EF4-FFF2-40B4-BE49-F238E27FC236}">
                      <a16:creationId xmlns:a16="http://schemas.microsoft.com/office/drawing/2014/main" id="{AA717FAF-0DDE-43C1-B16E-C48E2129EF5E}"/>
                    </a:ext>
                  </a:extLst>
                </p:cNvPr>
                <p:cNvSpPr/>
                <p:nvPr/>
              </p:nvSpPr>
              <p:spPr>
                <a:xfrm>
                  <a:off x="7378709" y="5436666"/>
                  <a:ext cx="9525" cy="47148"/>
                </a:xfrm>
                <a:custGeom>
                  <a:avLst/>
                  <a:gdLst>
                    <a:gd name="connsiteX0" fmla="*/ 0 w 9525"/>
                    <a:gd name="connsiteY0" fmla="*/ 0 h 47148"/>
                    <a:gd name="connsiteX1" fmla="*/ 0 w 9525"/>
                    <a:gd name="connsiteY1" fmla="*/ 47149 h 47148"/>
                  </a:gdLst>
                  <a:ahLst/>
                  <a:cxnLst>
                    <a:cxn ang="0">
                      <a:pos x="connsiteX0" y="connsiteY0"/>
                    </a:cxn>
                    <a:cxn ang="0">
                      <a:pos x="connsiteX1" y="connsiteY1"/>
                    </a:cxn>
                  </a:cxnLst>
                  <a:rect l="l" t="t" r="r" b="b"/>
                  <a:pathLst>
                    <a:path w="9525" h="47148">
                      <a:moveTo>
                        <a:pt x="0" y="0"/>
                      </a:moveTo>
                      <a:lnTo>
                        <a:pt x="0" y="47149"/>
                      </a:lnTo>
                    </a:path>
                  </a:pathLst>
                </a:custGeom>
                <a:grpFill/>
                <a:ln w="5715" cap="rnd">
                  <a:solidFill>
                    <a:srgbClr val="E52A29"/>
                  </a:solidFill>
                  <a:prstDash val="solid"/>
                  <a:round/>
                </a:ln>
              </p:spPr>
              <p:txBody>
                <a:bodyPr rtlCol="0" anchor="ctr"/>
                <a:lstStyle/>
                <a:p>
                  <a:endParaRPr lang="fr-FR" sz="1400"/>
                </a:p>
              </p:txBody>
            </p:sp>
          </p:grpSp>
        </p:grpSp>
        <p:sp>
          <p:nvSpPr>
            <p:cNvPr id="219" name="Espace réservé du contenu 8"/>
            <p:cNvSpPr txBox="1">
              <a:spLocks/>
            </p:cNvSpPr>
            <p:nvPr/>
          </p:nvSpPr>
          <p:spPr>
            <a:xfrm>
              <a:off x="9591809" y="3949706"/>
              <a:ext cx="894090" cy="35865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b="1" dirty="0" smtClean="0"/>
                <a:t>MRH </a:t>
              </a:r>
              <a:r>
                <a:rPr lang="fr-FR" sz="1200" dirty="0" smtClean="0"/>
                <a:t>   </a:t>
              </a:r>
              <a:r>
                <a:rPr lang="fr-FR" sz="1200" dirty="0" err="1" smtClean="0"/>
                <a:t>coef</a:t>
              </a:r>
              <a:r>
                <a:rPr lang="fr-FR" sz="1200" dirty="0" smtClean="0"/>
                <a:t> 6</a:t>
              </a:r>
            </a:p>
            <a:p>
              <a:pPr marL="468000" lvl="1" indent="0" algn="ctr">
                <a:buNone/>
              </a:pPr>
              <a:endParaRPr lang="fr-FR" sz="1100" dirty="0" smtClean="0"/>
            </a:p>
            <a:p>
              <a:pPr marL="0" indent="0" algn="ctr">
                <a:buFont typeface="Arial" panose="020B0604020202020204" pitchFamily="34" charset="0"/>
                <a:buNone/>
              </a:pPr>
              <a:endParaRPr lang="fr-FR" sz="1200" dirty="0" smtClean="0"/>
            </a:p>
          </p:txBody>
        </p:sp>
        <p:sp>
          <p:nvSpPr>
            <p:cNvPr id="225" name="Rectangle 224"/>
            <p:cNvSpPr/>
            <p:nvPr/>
          </p:nvSpPr>
          <p:spPr>
            <a:xfrm>
              <a:off x="7440299" y="4540233"/>
              <a:ext cx="880034" cy="9563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8" name="Graphique 1791">
              <a:extLst>
                <a:ext uri="{FF2B5EF4-FFF2-40B4-BE49-F238E27FC236}">
                  <a16:creationId xmlns:a16="http://schemas.microsoft.com/office/drawing/2014/main" id="{2762648D-18EC-4D28-82B0-FE862382DFAE}"/>
                </a:ext>
              </a:extLst>
            </p:cNvPr>
            <p:cNvGrpSpPr/>
            <p:nvPr/>
          </p:nvGrpSpPr>
          <p:grpSpPr>
            <a:xfrm>
              <a:off x="7714630" y="4608524"/>
              <a:ext cx="314640" cy="327945"/>
              <a:chOff x="1888751" y="2179320"/>
              <a:chExt cx="314640" cy="327945"/>
            </a:xfrm>
            <a:noFill/>
          </p:grpSpPr>
          <p:grpSp>
            <p:nvGrpSpPr>
              <p:cNvPr id="99" name="Graphique 1791">
                <a:extLst>
                  <a:ext uri="{FF2B5EF4-FFF2-40B4-BE49-F238E27FC236}">
                    <a16:creationId xmlns:a16="http://schemas.microsoft.com/office/drawing/2014/main" id="{2762648D-18EC-4D28-82B0-FE862382DFAE}"/>
                  </a:ext>
                </a:extLst>
              </p:cNvPr>
              <p:cNvGrpSpPr/>
              <p:nvPr/>
            </p:nvGrpSpPr>
            <p:grpSpPr>
              <a:xfrm>
                <a:off x="1888751" y="2179320"/>
                <a:ext cx="68800" cy="187642"/>
                <a:chOff x="1888751" y="2179320"/>
                <a:chExt cx="68800" cy="187642"/>
              </a:xfrm>
              <a:grpFill/>
            </p:grpSpPr>
            <p:sp>
              <p:nvSpPr>
                <p:cNvPr id="112" name="Forme libre : forme 3500">
                  <a:extLst>
                    <a:ext uri="{FF2B5EF4-FFF2-40B4-BE49-F238E27FC236}">
                      <a16:creationId xmlns:a16="http://schemas.microsoft.com/office/drawing/2014/main" id="{8EC46FBA-6F50-4827-8993-67CF55B0BF96}"/>
                    </a:ext>
                  </a:extLst>
                </p:cNvPr>
                <p:cNvSpPr/>
                <p:nvPr/>
              </p:nvSpPr>
              <p:spPr>
                <a:xfrm>
                  <a:off x="1888751" y="2195893"/>
                  <a:ext cx="68800" cy="171069"/>
                </a:xfrm>
                <a:custGeom>
                  <a:avLst/>
                  <a:gdLst>
                    <a:gd name="connsiteX0" fmla="*/ 25938 w 68800"/>
                    <a:gd name="connsiteY0" fmla="*/ 0 h 171069"/>
                    <a:gd name="connsiteX1" fmla="*/ 9078 w 68800"/>
                    <a:gd name="connsiteY1" fmla="*/ 7715 h 171069"/>
                    <a:gd name="connsiteX2" fmla="*/ 125 w 68800"/>
                    <a:gd name="connsiteY2" fmla="*/ 23717 h 171069"/>
                    <a:gd name="connsiteX3" fmla="*/ 68800 w 68800"/>
                    <a:gd name="connsiteY3" fmla="*/ 171069 h 171069"/>
                  </a:gdLst>
                  <a:ahLst/>
                  <a:cxnLst>
                    <a:cxn ang="0">
                      <a:pos x="connsiteX0" y="connsiteY0"/>
                    </a:cxn>
                    <a:cxn ang="0">
                      <a:pos x="connsiteX1" y="connsiteY1"/>
                    </a:cxn>
                    <a:cxn ang="0">
                      <a:pos x="connsiteX2" y="connsiteY2"/>
                    </a:cxn>
                    <a:cxn ang="0">
                      <a:pos x="connsiteX3" y="connsiteY3"/>
                    </a:cxn>
                  </a:cxnLst>
                  <a:rect l="l" t="t" r="r" b="b"/>
                  <a:pathLst>
                    <a:path w="68800" h="171069">
                      <a:moveTo>
                        <a:pt x="25938" y="0"/>
                      </a:moveTo>
                      <a:lnTo>
                        <a:pt x="9078" y="7715"/>
                      </a:lnTo>
                      <a:cubicBezTo>
                        <a:pt x="2887" y="10573"/>
                        <a:pt x="-732" y="17050"/>
                        <a:pt x="125" y="23717"/>
                      </a:cubicBezTo>
                      <a:cubicBezTo>
                        <a:pt x="3649" y="52292"/>
                        <a:pt x="17556" y="128111"/>
                        <a:pt x="68800" y="171069"/>
                      </a:cubicBezTo>
                    </a:path>
                  </a:pathLst>
                </a:custGeom>
                <a:grpFill/>
                <a:ln w="5715" cap="rnd">
                  <a:solidFill>
                    <a:srgbClr val="E52A29"/>
                  </a:solidFill>
                  <a:prstDash val="solid"/>
                  <a:round/>
                </a:ln>
              </p:spPr>
              <p:txBody>
                <a:bodyPr rtlCol="0" anchor="ctr"/>
                <a:lstStyle/>
                <a:p>
                  <a:endParaRPr lang="fr-FR" sz="1400"/>
                </a:p>
              </p:txBody>
            </p:sp>
            <p:sp>
              <p:nvSpPr>
                <p:cNvPr id="113" name="Forme libre : forme 3501">
                  <a:extLst>
                    <a:ext uri="{FF2B5EF4-FFF2-40B4-BE49-F238E27FC236}">
                      <a16:creationId xmlns:a16="http://schemas.microsoft.com/office/drawing/2014/main" id="{5D81ACB4-97E5-4561-97FF-EEFEEC36ABC8}"/>
                    </a:ext>
                  </a:extLst>
                </p:cNvPr>
                <p:cNvSpPr/>
                <p:nvPr/>
              </p:nvSpPr>
              <p:spPr>
                <a:xfrm>
                  <a:off x="1914213" y="2179320"/>
                  <a:ext cx="25336" cy="25336"/>
                </a:xfrm>
                <a:custGeom>
                  <a:avLst/>
                  <a:gdLst>
                    <a:gd name="connsiteX0" fmla="*/ 25337 w 25336"/>
                    <a:gd name="connsiteY0" fmla="*/ 12668 h 25336"/>
                    <a:gd name="connsiteX1" fmla="*/ 12668 w 25336"/>
                    <a:gd name="connsiteY1" fmla="*/ 25337 h 25336"/>
                    <a:gd name="connsiteX2" fmla="*/ 0 w 25336"/>
                    <a:gd name="connsiteY2" fmla="*/ 12668 h 25336"/>
                    <a:gd name="connsiteX3" fmla="*/ 12668 w 25336"/>
                    <a:gd name="connsiteY3" fmla="*/ 0 h 25336"/>
                    <a:gd name="connsiteX4" fmla="*/ 25337 w 25336"/>
                    <a:gd name="connsiteY4" fmla="*/ 12668 h 25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36" h="25336">
                      <a:moveTo>
                        <a:pt x="25337" y="12668"/>
                      </a:moveTo>
                      <a:cubicBezTo>
                        <a:pt x="25337" y="19665"/>
                        <a:pt x="19665" y="25337"/>
                        <a:pt x="12668" y="25337"/>
                      </a:cubicBezTo>
                      <a:cubicBezTo>
                        <a:pt x="5672" y="25337"/>
                        <a:pt x="0" y="19665"/>
                        <a:pt x="0" y="12668"/>
                      </a:cubicBezTo>
                      <a:cubicBezTo>
                        <a:pt x="0" y="5672"/>
                        <a:pt x="5672" y="0"/>
                        <a:pt x="12668" y="0"/>
                      </a:cubicBezTo>
                      <a:cubicBezTo>
                        <a:pt x="19665" y="0"/>
                        <a:pt x="25337" y="5672"/>
                        <a:pt x="25337" y="12668"/>
                      </a:cubicBezTo>
                      <a:close/>
                    </a:path>
                  </a:pathLst>
                </a:custGeom>
                <a:grpFill/>
                <a:ln w="5715" cap="rnd">
                  <a:solidFill>
                    <a:srgbClr val="E52A29"/>
                  </a:solidFill>
                  <a:prstDash val="solid"/>
                  <a:round/>
                </a:ln>
              </p:spPr>
              <p:txBody>
                <a:bodyPr rtlCol="0" anchor="ctr"/>
                <a:lstStyle/>
                <a:p>
                  <a:endParaRPr lang="fr-FR" sz="1400"/>
                </a:p>
              </p:txBody>
            </p:sp>
          </p:grpSp>
          <p:grpSp>
            <p:nvGrpSpPr>
              <p:cNvPr id="100" name="Graphique 1791">
                <a:extLst>
                  <a:ext uri="{FF2B5EF4-FFF2-40B4-BE49-F238E27FC236}">
                    <a16:creationId xmlns:a16="http://schemas.microsoft.com/office/drawing/2014/main" id="{2762648D-18EC-4D28-82B0-FE862382DFAE}"/>
                  </a:ext>
                </a:extLst>
              </p:cNvPr>
              <p:cNvGrpSpPr/>
              <p:nvPr/>
            </p:nvGrpSpPr>
            <p:grpSpPr>
              <a:xfrm>
                <a:off x="1997938" y="2179320"/>
                <a:ext cx="68800" cy="187737"/>
                <a:chOff x="1997938" y="2179320"/>
                <a:chExt cx="68800" cy="187737"/>
              </a:xfrm>
              <a:grpFill/>
            </p:grpSpPr>
            <p:sp>
              <p:nvSpPr>
                <p:cNvPr id="110" name="Forme libre : forme 3503">
                  <a:extLst>
                    <a:ext uri="{FF2B5EF4-FFF2-40B4-BE49-F238E27FC236}">
                      <a16:creationId xmlns:a16="http://schemas.microsoft.com/office/drawing/2014/main" id="{3A6E35F3-B712-43AD-92AD-76DF86850697}"/>
                    </a:ext>
                  </a:extLst>
                </p:cNvPr>
                <p:cNvSpPr/>
                <p:nvPr/>
              </p:nvSpPr>
              <p:spPr>
                <a:xfrm>
                  <a:off x="1997938" y="2195893"/>
                  <a:ext cx="68800" cy="171164"/>
                </a:xfrm>
                <a:custGeom>
                  <a:avLst/>
                  <a:gdLst>
                    <a:gd name="connsiteX0" fmla="*/ 42863 w 68800"/>
                    <a:gd name="connsiteY0" fmla="*/ 0 h 171164"/>
                    <a:gd name="connsiteX1" fmla="*/ 59722 w 68800"/>
                    <a:gd name="connsiteY1" fmla="*/ 7810 h 171164"/>
                    <a:gd name="connsiteX2" fmla="*/ 68675 w 68800"/>
                    <a:gd name="connsiteY2" fmla="*/ 23813 h 171164"/>
                    <a:gd name="connsiteX3" fmla="*/ 0 w 68800"/>
                    <a:gd name="connsiteY3" fmla="*/ 171164 h 171164"/>
                  </a:gdLst>
                  <a:ahLst/>
                  <a:cxnLst>
                    <a:cxn ang="0">
                      <a:pos x="connsiteX0" y="connsiteY0"/>
                    </a:cxn>
                    <a:cxn ang="0">
                      <a:pos x="connsiteX1" y="connsiteY1"/>
                    </a:cxn>
                    <a:cxn ang="0">
                      <a:pos x="connsiteX2" y="connsiteY2"/>
                    </a:cxn>
                    <a:cxn ang="0">
                      <a:pos x="connsiteX3" y="connsiteY3"/>
                    </a:cxn>
                  </a:cxnLst>
                  <a:rect l="l" t="t" r="r" b="b"/>
                  <a:pathLst>
                    <a:path w="68800" h="171164">
                      <a:moveTo>
                        <a:pt x="42863" y="0"/>
                      </a:moveTo>
                      <a:lnTo>
                        <a:pt x="59722" y="7810"/>
                      </a:lnTo>
                      <a:cubicBezTo>
                        <a:pt x="65913" y="10668"/>
                        <a:pt x="69532" y="17145"/>
                        <a:pt x="68675" y="23813"/>
                      </a:cubicBezTo>
                      <a:cubicBezTo>
                        <a:pt x="65151" y="52388"/>
                        <a:pt x="51244" y="128207"/>
                        <a:pt x="0" y="171164"/>
                      </a:cubicBezTo>
                    </a:path>
                  </a:pathLst>
                </a:custGeom>
                <a:grpFill/>
                <a:ln w="5715" cap="rnd">
                  <a:solidFill>
                    <a:srgbClr val="E52A29"/>
                  </a:solidFill>
                  <a:prstDash val="solid"/>
                  <a:round/>
                </a:ln>
              </p:spPr>
              <p:txBody>
                <a:bodyPr rtlCol="0" anchor="ctr"/>
                <a:lstStyle/>
                <a:p>
                  <a:endParaRPr lang="fr-FR" sz="1400"/>
                </a:p>
              </p:txBody>
            </p:sp>
            <p:sp>
              <p:nvSpPr>
                <p:cNvPr id="111" name="Forme libre : forme 3504">
                  <a:extLst>
                    <a:ext uri="{FF2B5EF4-FFF2-40B4-BE49-F238E27FC236}">
                      <a16:creationId xmlns:a16="http://schemas.microsoft.com/office/drawing/2014/main" id="{43DD003F-31D0-4AE3-AC4F-1C03C3998A87}"/>
                    </a:ext>
                  </a:extLst>
                </p:cNvPr>
                <p:cNvSpPr/>
                <p:nvPr/>
              </p:nvSpPr>
              <p:spPr>
                <a:xfrm>
                  <a:off x="2016035" y="2179320"/>
                  <a:ext cx="25336" cy="25336"/>
                </a:xfrm>
                <a:custGeom>
                  <a:avLst/>
                  <a:gdLst>
                    <a:gd name="connsiteX0" fmla="*/ 25336 w 25336"/>
                    <a:gd name="connsiteY0" fmla="*/ 12668 h 25336"/>
                    <a:gd name="connsiteX1" fmla="*/ 12668 w 25336"/>
                    <a:gd name="connsiteY1" fmla="*/ 25337 h 25336"/>
                    <a:gd name="connsiteX2" fmla="*/ 0 w 25336"/>
                    <a:gd name="connsiteY2" fmla="*/ 12668 h 25336"/>
                    <a:gd name="connsiteX3" fmla="*/ 12668 w 25336"/>
                    <a:gd name="connsiteY3" fmla="*/ 0 h 25336"/>
                    <a:gd name="connsiteX4" fmla="*/ 25336 w 25336"/>
                    <a:gd name="connsiteY4" fmla="*/ 12668 h 25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36" h="25336">
                      <a:moveTo>
                        <a:pt x="25336" y="12668"/>
                      </a:moveTo>
                      <a:cubicBezTo>
                        <a:pt x="25336" y="19665"/>
                        <a:pt x="19665" y="25337"/>
                        <a:pt x="12668" y="25337"/>
                      </a:cubicBezTo>
                      <a:cubicBezTo>
                        <a:pt x="5672" y="25337"/>
                        <a:pt x="0" y="19665"/>
                        <a:pt x="0" y="12668"/>
                      </a:cubicBezTo>
                      <a:cubicBezTo>
                        <a:pt x="0" y="5672"/>
                        <a:pt x="5672" y="0"/>
                        <a:pt x="12668" y="0"/>
                      </a:cubicBezTo>
                      <a:cubicBezTo>
                        <a:pt x="19665" y="0"/>
                        <a:pt x="25336" y="5672"/>
                        <a:pt x="25336" y="12668"/>
                      </a:cubicBezTo>
                      <a:close/>
                    </a:path>
                  </a:pathLst>
                </a:custGeom>
                <a:grpFill/>
                <a:ln w="5715" cap="rnd">
                  <a:solidFill>
                    <a:srgbClr val="E52A29"/>
                  </a:solidFill>
                  <a:prstDash val="solid"/>
                  <a:round/>
                </a:ln>
              </p:spPr>
              <p:txBody>
                <a:bodyPr rtlCol="0" anchor="ctr"/>
                <a:lstStyle/>
                <a:p>
                  <a:endParaRPr lang="fr-FR" sz="1400"/>
                </a:p>
              </p:txBody>
            </p:sp>
          </p:grpSp>
          <p:sp>
            <p:nvSpPr>
              <p:cNvPr id="101" name="Forme libre : forme 3505">
                <a:extLst>
                  <a:ext uri="{FF2B5EF4-FFF2-40B4-BE49-F238E27FC236}">
                    <a16:creationId xmlns:a16="http://schemas.microsoft.com/office/drawing/2014/main" id="{4A700C47-66BB-40CB-88CC-3C88EA78F397}"/>
                  </a:ext>
                </a:extLst>
              </p:cNvPr>
              <p:cNvSpPr/>
              <p:nvPr/>
            </p:nvSpPr>
            <p:spPr>
              <a:xfrm>
                <a:off x="1956384" y="2364486"/>
                <a:ext cx="42864" cy="47815"/>
              </a:xfrm>
              <a:custGeom>
                <a:avLst/>
                <a:gdLst>
                  <a:gd name="connsiteX0" fmla="*/ 8883 w 42864"/>
                  <a:gd name="connsiteY0" fmla="*/ 0 h 47815"/>
                  <a:gd name="connsiteX1" fmla="*/ 34124 w 42864"/>
                  <a:gd name="connsiteY1" fmla="*/ 0 h 47815"/>
                  <a:gd name="connsiteX2" fmla="*/ 42792 w 42864"/>
                  <a:gd name="connsiteY2" fmla="*/ 9906 h 47815"/>
                  <a:gd name="connsiteX3" fmla="*/ 21075 w 42864"/>
                  <a:gd name="connsiteY3" fmla="*/ 47816 h 47815"/>
                  <a:gd name="connsiteX4" fmla="*/ 25 w 42864"/>
                  <a:gd name="connsiteY4" fmla="*/ 9525 h 47815"/>
                  <a:gd name="connsiteX5" fmla="*/ 8883 w 42864"/>
                  <a:gd name="connsiteY5" fmla="*/ 0 h 47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64" h="47815">
                    <a:moveTo>
                      <a:pt x="8883" y="0"/>
                    </a:moveTo>
                    <a:lnTo>
                      <a:pt x="34124" y="0"/>
                    </a:lnTo>
                    <a:cubicBezTo>
                      <a:pt x="39458" y="0"/>
                      <a:pt x="43459" y="4667"/>
                      <a:pt x="42792" y="9906"/>
                    </a:cubicBezTo>
                    <a:cubicBezTo>
                      <a:pt x="41173" y="22860"/>
                      <a:pt x="36220" y="44291"/>
                      <a:pt x="21075" y="47816"/>
                    </a:cubicBezTo>
                    <a:cubicBezTo>
                      <a:pt x="21075" y="47816"/>
                      <a:pt x="3073" y="43910"/>
                      <a:pt x="25" y="9525"/>
                    </a:cubicBezTo>
                    <a:cubicBezTo>
                      <a:pt x="-356" y="4477"/>
                      <a:pt x="3739" y="0"/>
                      <a:pt x="8883" y="0"/>
                    </a:cubicBezTo>
                    <a:close/>
                  </a:path>
                </a:pathLst>
              </a:custGeom>
              <a:grpFill/>
              <a:ln w="5715" cap="rnd">
                <a:solidFill>
                  <a:srgbClr val="E52A29"/>
                </a:solidFill>
                <a:prstDash val="solid"/>
                <a:round/>
              </a:ln>
            </p:spPr>
            <p:txBody>
              <a:bodyPr rtlCol="0" anchor="ctr"/>
              <a:lstStyle/>
              <a:p>
                <a:endParaRPr lang="fr-FR" sz="1400"/>
              </a:p>
            </p:txBody>
          </p:sp>
          <p:sp>
            <p:nvSpPr>
              <p:cNvPr id="102" name="Forme libre : forme 3506">
                <a:extLst>
                  <a:ext uri="{FF2B5EF4-FFF2-40B4-BE49-F238E27FC236}">
                    <a16:creationId xmlns:a16="http://schemas.microsoft.com/office/drawing/2014/main" id="{547BFC25-91B6-40B7-96EE-85EFEDC050F1}"/>
                  </a:ext>
                </a:extLst>
              </p:cNvPr>
              <p:cNvSpPr/>
              <p:nvPr/>
            </p:nvSpPr>
            <p:spPr>
              <a:xfrm>
                <a:off x="1976411" y="2412587"/>
                <a:ext cx="189356" cy="94678"/>
              </a:xfrm>
              <a:custGeom>
                <a:avLst/>
                <a:gdLst>
                  <a:gd name="connsiteX0" fmla="*/ 189357 w 189356"/>
                  <a:gd name="connsiteY0" fmla="*/ 0 h 94678"/>
                  <a:gd name="connsiteX1" fmla="*/ 94679 w 189356"/>
                  <a:gd name="connsiteY1" fmla="*/ 94678 h 94678"/>
                  <a:gd name="connsiteX2" fmla="*/ 0 w 189356"/>
                  <a:gd name="connsiteY2" fmla="*/ 0 h 94678"/>
                </a:gdLst>
                <a:ahLst/>
                <a:cxnLst>
                  <a:cxn ang="0">
                    <a:pos x="connsiteX0" y="connsiteY0"/>
                  </a:cxn>
                  <a:cxn ang="0">
                    <a:pos x="connsiteX1" y="connsiteY1"/>
                  </a:cxn>
                  <a:cxn ang="0">
                    <a:pos x="connsiteX2" y="connsiteY2"/>
                  </a:cxn>
                </a:cxnLst>
                <a:rect l="l" t="t" r="r" b="b"/>
                <a:pathLst>
                  <a:path w="189356" h="94678">
                    <a:moveTo>
                      <a:pt x="189357" y="0"/>
                    </a:moveTo>
                    <a:cubicBezTo>
                      <a:pt x="189357" y="52292"/>
                      <a:pt x="146971" y="94678"/>
                      <a:pt x="94679" y="94678"/>
                    </a:cubicBezTo>
                    <a:cubicBezTo>
                      <a:pt x="42386" y="94678"/>
                      <a:pt x="0" y="52292"/>
                      <a:pt x="0" y="0"/>
                    </a:cubicBezTo>
                  </a:path>
                </a:pathLst>
              </a:custGeom>
              <a:grpFill/>
              <a:ln w="5715" cap="rnd">
                <a:solidFill>
                  <a:srgbClr val="E52A29"/>
                </a:solidFill>
                <a:prstDash val="solid"/>
                <a:round/>
              </a:ln>
            </p:spPr>
            <p:txBody>
              <a:bodyPr rtlCol="0" anchor="ctr"/>
              <a:lstStyle/>
              <a:p>
                <a:endParaRPr lang="fr-FR" sz="1400"/>
              </a:p>
            </p:txBody>
          </p:sp>
          <p:grpSp>
            <p:nvGrpSpPr>
              <p:cNvPr id="103" name="Graphique 1791">
                <a:extLst>
                  <a:ext uri="{FF2B5EF4-FFF2-40B4-BE49-F238E27FC236}">
                    <a16:creationId xmlns:a16="http://schemas.microsoft.com/office/drawing/2014/main" id="{2762648D-18EC-4D28-82B0-FE862382DFAE}"/>
                  </a:ext>
                </a:extLst>
              </p:cNvPr>
              <p:cNvGrpSpPr/>
              <p:nvPr/>
            </p:nvGrpSpPr>
            <p:grpSpPr>
              <a:xfrm>
                <a:off x="2126620" y="2334387"/>
                <a:ext cx="76771" cy="76771"/>
                <a:chOff x="2126620" y="2334387"/>
                <a:chExt cx="76771" cy="76771"/>
              </a:xfrm>
              <a:grpFill/>
            </p:grpSpPr>
            <p:sp>
              <p:nvSpPr>
                <p:cNvPr id="108" name="Forme libre : forme 3508">
                  <a:extLst>
                    <a:ext uri="{FF2B5EF4-FFF2-40B4-BE49-F238E27FC236}">
                      <a16:creationId xmlns:a16="http://schemas.microsoft.com/office/drawing/2014/main" id="{B8D0C6A5-F4DA-4566-BED2-0B55520B4FCF}"/>
                    </a:ext>
                  </a:extLst>
                </p:cNvPr>
                <p:cNvSpPr/>
                <p:nvPr/>
              </p:nvSpPr>
              <p:spPr>
                <a:xfrm>
                  <a:off x="2126620" y="2334387"/>
                  <a:ext cx="76771" cy="76771"/>
                </a:xfrm>
                <a:custGeom>
                  <a:avLst/>
                  <a:gdLst>
                    <a:gd name="connsiteX0" fmla="*/ 76772 w 76771"/>
                    <a:gd name="connsiteY0" fmla="*/ 38386 h 76771"/>
                    <a:gd name="connsiteX1" fmla="*/ 38386 w 76771"/>
                    <a:gd name="connsiteY1" fmla="*/ 76772 h 76771"/>
                    <a:gd name="connsiteX2" fmla="*/ 0 w 76771"/>
                    <a:gd name="connsiteY2" fmla="*/ 38386 h 76771"/>
                    <a:gd name="connsiteX3" fmla="*/ 38386 w 76771"/>
                    <a:gd name="connsiteY3" fmla="*/ 0 h 76771"/>
                    <a:gd name="connsiteX4" fmla="*/ 76772 w 76771"/>
                    <a:gd name="connsiteY4" fmla="*/ 38386 h 76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1" h="76771">
                      <a:moveTo>
                        <a:pt x="76772" y="38386"/>
                      </a:moveTo>
                      <a:cubicBezTo>
                        <a:pt x="76772" y="59586"/>
                        <a:pt x="59586" y="76772"/>
                        <a:pt x="38386" y="76772"/>
                      </a:cubicBezTo>
                      <a:cubicBezTo>
                        <a:pt x="17186" y="76772"/>
                        <a:pt x="0" y="59586"/>
                        <a:pt x="0" y="38386"/>
                      </a:cubicBezTo>
                      <a:cubicBezTo>
                        <a:pt x="0" y="17186"/>
                        <a:pt x="17186" y="0"/>
                        <a:pt x="38386" y="0"/>
                      </a:cubicBezTo>
                      <a:cubicBezTo>
                        <a:pt x="59586" y="0"/>
                        <a:pt x="76772" y="17186"/>
                        <a:pt x="76772" y="38386"/>
                      </a:cubicBezTo>
                      <a:close/>
                    </a:path>
                  </a:pathLst>
                </a:custGeom>
                <a:grpFill/>
                <a:ln w="5715" cap="rnd">
                  <a:solidFill>
                    <a:srgbClr val="E52A29"/>
                  </a:solidFill>
                  <a:prstDash val="solid"/>
                  <a:round/>
                </a:ln>
              </p:spPr>
              <p:txBody>
                <a:bodyPr rtlCol="0" anchor="ctr"/>
                <a:lstStyle/>
                <a:p>
                  <a:endParaRPr lang="fr-FR" sz="1400"/>
                </a:p>
              </p:txBody>
            </p:sp>
            <p:sp>
              <p:nvSpPr>
                <p:cNvPr id="109" name="Forme libre : forme 3509">
                  <a:extLst>
                    <a:ext uri="{FF2B5EF4-FFF2-40B4-BE49-F238E27FC236}">
                      <a16:creationId xmlns:a16="http://schemas.microsoft.com/office/drawing/2014/main" id="{69FCBCAC-7A32-4B65-9E28-677482914F08}"/>
                    </a:ext>
                  </a:extLst>
                </p:cNvPr>
                <p:cNvSpPr/>
                <p:nvPr/>
              </p:nvSpPr>
              <p:spPr>
                <a:xfrm>
                  <a:off x="2145194" y="2352961"/>
                  <a:ext cx="39624" cy="39623"/>
                </a:xfrm>
                <a:custGeom>
                  <a:avLst/>
                  <a:gdLst>
                    <a:gd name="connsiteX0" fmla="*/ 39624 w 39624"/>
                    <a:gd name="connsiteY0" fmla="*/ 19812 h 39623"/>
                    <a:gd name="connsiteX1" fmla="*/ 19812 w 39624"/>
                    <a:gd name="connsiteY1" fmla="*/ 39624 h 39623"/>
                    <a:gd name="connsiteX2" fmla="*/ 0 w 39624"/>
                    <a:gd name="connsiteY2" fmla="*/ 19812 h 39623"/>
                    <a:gd name="connsiteX3" fmla="*/ 19812 w 39624"/>
                    <a:gd name="connsiteY3" fmla="*/ 0 h 39623"/>
                    <a:gd name="connsiteX4" fmla="*/ 39624 w 39624"/>
                    <a:gd name="connsiteY4" fmla="*/ 19812 h 39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4" h="39623">
                      <a:moveTo>
                        <a:pt x="39624" y="19812"/>
                      </a:moveTo>
                      <a:cubicBezTo>
                        <a:pt x="39624" y="30754"/>
                        <a:pt x="30754" y="39624"/>
                        <a:pt x="19812" y="39624"/>
                      </a:cubicBezTo>
                      <a:cubicBezTo>
                        <a:pt x="8870" y="39624"/>
                        <a:pt x="0" y="30754"/>
                        <a:pt x="0" y="19812"/>
                      </a:cubicBezTo>
                      <a:cubicBezTo>
                        <a:pt x="0" y="8870"/>
                        <a:pt x="8870" y="0"/>
                        <a:pt x="19812" y="0"/>
                      </a:cubicBezTo>
                      <a:cubicBezTo>
                        <a:pt x="30754" y="0"/>
                        <a:pt x="39624" y="8870"/>
                        <a:pt x="39624" y="19812"/>
                      </a:cubicBezTo>
                      <a:close/>
                    </a:path>
                  </a:pathLst>
                </a:custGeom>
                <a:grpFill/>
                <a:ln w="5715" cap="rnd">
                  <a:solidFill>
                    <a:srgbClr val="E52A29"/>
                  </a:solidFill>
                  <a:prstDash val="solid"/>
                  <a:round/>
                </a:ln>
              </p:spPr>
              <p:txBody>
                <a:bodyPr rtlCol="0" anchor="ctr"/>
                <a:lstStyle/>
                <a:p>
                  <a:endParaRPr lang="fr-FR" sz="1400"/>
                </a:p>
              </p:txBody>
            </p:sp>
          </p:grpSp>
          <p:grpSp>
            <p:nvGrpSpPr>
              <p:cNvPr id="104" name="Graphique 1791">
                <a:extLst>
                  <a:ext uri="{FF2B5EF4-FFF2-40B4-BE49-F238E27FC236}">
                    <a16:creationId xmlns:a16="http://schemas.microsoft.com/office/drawing/2014/main" id="{2762648D-18EC-4D28-82B0-FE862382DFAE}"/>
                  </a:ext>
                </a:extLst>
              </p:cNvPr>
              <p:cNvGrpSpPr/>
              <p:nvPr/>
            </p:nvGrpSpPr>
            <p:grpSpPr>
              <a:xfrm>
                <a:off x="1922497" y="2220158"/>
                <a:ext cx="105733" cy="92797"/>
                <a:chOff x="1922497" y="2220158"/>
                <a:chExt cx="105733" cy="92797"/>
              </a:xfrm>
              <a:grpFill/>
            </p:grpSpPr>
            <p:sp>
              <p:nvSpPr>
                <p:cNvPr id="105" name="Forme libre : forme 3511">
                  <a:extLst>
                    <a:ext uri="{FF2B5EF4-FFF2-40B4-BE49-F238E27FC236}">
                      <a16:creationId xmlns:a16="http://schemas.microsoft.com/office/drawing/2014/main" id="{30C01381-33A5-452D-A009-050E2DB4FAD1}"/>
                    </a:ext>
                  </a:extLst>
                </p:cNvPr>
                <p:cNvSpPr/>
                <p:nvPr/>
              </p:nvSpPr>
              <p:spPr>
                <a:xfrm>
                  <a:off x="1922497" y="2220158"/>
                  <a:ext cx="52009" cy="68794"/>
                </a:xfrm>
                <a:custGeom>
                  <a:avLst/>
                  <a:gdLst>
                    <a:gd name="connsiteX0" fmla="*/ 19434 w 52009"/>
                    <a:gd name="connsiteY0" fmla="*/ 68795 h 68794"/>
                    <a:gd name="connsiteX1" fmla="*/ 3 w 52009"/>
                    <a:gd name="connsiteY1" fmla="*/ 28980 h 68794"/>
                    <a:gd name="connsiteX2" fmla="*/ 52009 w 52009"/>
                    <a:gd name="connsiteY2" fmla="*/ 15741 h 68794"/>
                  </a:gdLst>
                  <a:ahLst/>
                  <a:cxnLst>
                    <a:cxn ang="0">
                      <a:pos x="connsiteX0" y="connsiteY0"/>
                    </a:cxn>
                    <a:cxn ang="0">
                      <a:pos x="connsiteX1" y="connsiteY1"/>
                    </a:cxn>
                    <a:cxn ang="0">
                      <a:pos x="connsiteX2" y="connsiteY2"/>
                    </a:cxn>
                  </a:cxnLst>
                  <a:rect l="l" t="t" r="r" b="b"/>
                  <a:pathLst>
                    <a:path w="52009" h="68794">
                      <a:moveTo>
                        <a:pt x="19434" y="68795"/>
                      </a:moveTo>
                      <a:cubicBezTo>
                        <a:pt x="8861" y="58127"/>
                        <a:pt x="-188" y="44506"/>
                        <a:pt x="3" y="28980"/>
                      </a:cubicBezTo>
                      <a:cubicBezTo>
                        <a:pt x="479" y="-8548"/>
                        <a:pt x="44961" y="-5881"/>
                        <a:pt x="52009" y="15741"/>
                      </a:cubicBezTo>
                    </a:path>
                  </a:pathLst>
                </a:custGeom>
                <a:grpFill/>
                <a:ln w="5715" cap="rnd">
                  <a:solidFill>
                    <a:srgbClr val="E52A29"/>
                  </a:solidFill>
                  <a:prstDash val="solid"/>
                  <a:round/>
                </a:ln>
              </p:spPr>
              <p:txBody>
                <a:bodyPr rtlCol="0" anchor="ctr"/>
                <a:lstStyle/>
                <a:p>
                  <a:endParaRPr lang="fr-FR" sz="1400"/>
                </a:p>
              </p:txBody>
            </p:sp>
            <p:sp>
              <p:nvSpPr>
                <p:cNvPr id="106" name="Forme libre : forme 3512">
                  <a:extLst>
                    <a:ext uri="{FF2B5EF4-FFF2-40B4-BE49-F238E27FC236}">
                      <a16:creationId xmlns:a16="http://schemas.microsoft.com/office/drawing/2014/main" id="{0E84775D-C9A6-4FE0-BC14-096C355F80C0}"/>
                    </a:ext>
                  </a:extLst>
                </p:cNvPr>
                <p:cNvSpPr/>
                <p:nvPr/>
              </p:nvSpPr>
              <p:spPr>
                <a:xfrm>
                  <a:off x="1959647" y="2303621"/>
                  <a:ext cx="15240" cy="9334"/>
                </a:xfrm>
                <a:custGeom>
                  <a:avLst/>
                  <a:gdLst>
                    <a:gd name="connsiteX0" fmla="*/ 15240 w 15240"/>
                    <a:gd name="connsiteY0" fmla="*/ 9334 h 9334"/>
                    <a:gd name="connsiteX1" fmla="*/ 0 w 15240"/>
                    <a:gd name="connsiteY1" fmla="*/ 0 h 9334"/>
                  </a:gdLst>
                  <a:ahLst/>
                  <a:cxnLst>
                    <a:cxn ang="0">
                      <a:pos x="connsiteX0" y="connsiteY0"/>
                    </a:cxn>
                    <a:cxn ang="0">
                      <a:pos x="connsiteX1" y="connsiteY1"/>
                    </a:cxn>
                  </a:cxnLst>
                  <a:rect l="l" t="t" r="r" b="b"/>
                  <a:pathLst>
                    <a:path w="15240" h="9334">
                      <a:moveTo>
                        <a:pt x="15240" y="9334"/>
                      </a:moveTo>
                      <a:cubicBezTo>
                        <a:pt x="15240" y="9334"/>
                        <a:pt x="8573" y="6001"/>
                        <a:pt x="0" y="0"/>
                      </a:cubicBezTo>
                    </a:path>
                  </a:pathLst>
                </a:custGeom>
                <a:grpFill/>
                <a:ln w="5715" cap="rnd">
                  <a:solidFill>
                    <a:srgbClr val="E52A29"/>
                  </a:solidFill>
                  <a:prstDash val="solid"/>
                  <a:round/>
                </a:ln>
              </p:spPr>
              <p:txBody>
                <a:bodyPr rtlCol="0" anchor="ctr"/>
                <a:lstStyle/>
                <a:p>
                  <a:endParaRPr lang="fr-FR" sz="1400"/>
                </a:p>
              </p:txBody>
            </p:sp>
            <p:sp>
              <p:nvSpPr>
                <p:cNvPr id="107" name="Forme libre : forme 3513">
                  <a:extLst>
                    <a:ext uri="{FF2B5EF4-FFF2-40B4-BE49-F238E27FC236}">
                      <a16:creationId xmlns:a16="http://schemas.microsoft.com/office/drawing/2014/main" id="{2FE33FCE-F97E-4C9F-8336-7C91975E2BD0}"/>
                    </a:ext>
                  </a:extLst>
                </p:cNvPr>
                <p:cNvSpPr/>
                <p:nvPr/>
              </p:nvSpPr>
              <p:spPr>
                <a:xfrm>
                  <a:off x="1975839" y="2220229"/>
                  <a:ext cx="52390" cy="92726"/>
                </a:xfrm>
                <a:custGeom>
                  <a:avLst/>
                  <a:gdLst>
                    <a:gd name="connsiteX0" fmla="*/ 0 w 52390"/>
                    <a:gd name="connsiteY0" fmla="*/ 92727 h 92726"/>
                    <a:gd name="connsiteX1" fmla="*/ 52388 w 52390"/>
                    <a:gd name="connsiteY1" fmla="*/ 28909 h 92726"/>
                    <a:gd name="connsiteX2" fmla="*/ 381 w 52390"/>
                    <a:gd name="connsiteY2" fmla="*/ 15670 h 92726"/>
                  </a:gdLst>
                  <a:ahLst/>
                  <a:cxnLst>
                    <a:cxn ang="0">
                      <a:pos x="connsiteX0" y="connsiteY0"/>
                    </a:cxn>
                    <a:cxn ang="0">
                      <a:pos x="connsiteX1" y="connsiteY1"/>
                    </a:cxn>
                    <a:cxn ang="0">
                      <a:pos x="connsiteX2" y="connsiteY2"/>
                    </a:cxn>
                  </a:cxnLst>
                  <a:rect l="l" t="t" r="r" b="b"/>
                  <a:pathLst>
                    <a:path w="52390" h="92726">
                      <a:moveTo>
                        <a:pt x="0" y="92727"/>
                      </a:moveTo>
                      <a:cubicBezTo>
                        <a:pt x="0" y="92727"/>
                        <a:pt x="52864" y="66343"/>
                        <a:pt x="52388" y="28909"/>
                      </a:cubicBezTo>
                      <a:cubicBezTo>
                        <a:pt x="51911" y="-8524"/>
                        <a:pt x="7430" y="-5857"/>
                        <a:pt x="381" y="15670"/>
                      </a:cubicBezTo>
                    </a:path>
                  </a:pathLst>
                </a:custGeom>
                <a:grpFill/>
                <a:ln w="5715" cap="rnd">
                  <a:solidFill>
                    <a:srgbClr val="E52A29"/>
                  </a:solidFill>
                  <a:prstDash val="solid"/>
                  <a:round/>
                </a:ln>
              </p:spPr>
              <p:txBody>
                <a:bodyPr rtlCol="0" anchor="ctr"/>
                <a:lstStyle/>
                <a:p>
                  <a:endParaRPr lang="fr-FR" sz="1400"/>
                </a:p>
              </p:txBody>
            </p:sp>
          </p:grpSp>
        </p:grpSp>
        <p:sp>
          <p:nvSpPr>
            <p:cNvPr id="220" name="Espace réservé du contenu 8"/>
            <p:cNvSpPr txBox="1">
              <a:spLocks/>
            </p:cNvSpPr>
            <p:nvPr/>
          </p:nvSpPr>
          <p:spPr>
            <a:xfrm>
              <a:off x="7440299" y="4996479"/>
              <a:ext cx="880034" cy="35865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b="1" dirty="0" smtClean="0"/>
                <a:t>Santé</a:t>
              </a:r>
              <a:r>
                <a:rPr lang="fr-FR" sz="1200" dirty="0" smtClean="0"/>
                <a:t> </a:t>
              </a:r>
              <a:r>
                <a:rPr lang="fr-FR" sz="1200" dirty="0" err="1" smtClean="0"/>
                <a:t>coef</a:t>
              </a:r>
              <a:r>
                <a:rPr lang="fr-FR" sz="1200" dirty="0" smtClean="0"/>
                <a:t> 12</a:t>
              </a:r>
            </a:p>
            <a:p>
              <a:pPr marL="468000" lvl="1" indent="0" algn="ctr">
                <a:buNone/>
              </a:pPr>
              <a:endParaRPr lang="fr-FR" sz="1100" dirty="0" smtClean="0"/>
            </a:p>
            <a:p>
              <a:pPr marL="0" indent="0" algn="ctr">
                <a:buFont typeface="Arial" panose="020B0604020202020204" pitchFamily="34" charset="0"/>
                <a:buNone/>
              </a:pPr>
              <a:endParaRPr lang="fr-FR" sz="1200" dirty="0" smtClean="0"/>
            </a:p>
          </p:txBody>
        </p:sp>
        <p:sp>
          <p:nvSpPr>
            <p:cNvPr id="226" name="Rectangle 225"/>
            <p:cNvSpPr/>
            <p:nvPr/>
          </p:nvSpPr>
          <p:spPr>
            <a:xfrm>
              <a:off x="8520336" y="4557445"/>
              <a:ext cx="880034" cy="9391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7" name="Graphique 1853">
              <a:extLst>
                <a:ext uri="{FF2B5EF4-FFF2-40B4-BE49-F238E27FC236}">
                  <a16:creationId xmlns:a16="http://schemas.microsoft.com/office/drawing/2014/main" id="{05D0AFBE-A1F8-4FA2-B0FA-3CFE0582981F}"/>
                </a:ext>
              </a:extLst>
            </p:cNvPr>
            <p:cNvGrpSpPr/>
            <p:nvPr/>
          </p:nvGrpSpPr>
          <p:grpSpPr>
            <a:xfrm>
              <a:off x="8833217" y="4587216"/>
              <a:ext cx="235648" cy="485393"/>
              <a:chOff x="3846564" y="4350889"/>
              <a:chExt cx="235648" cy="485393"/>
            </a:xfrm>
            <a:noFill/>
          </p:grpSpPr>
          <p:grpSp>
            <p:nvGrpSpPr>
              <p:cNvPr id="138" name="Graphique 1853">
                <a:extLst>
                  <a:ext uri="{FF2B5EF4-FFF2-40B4-BE49-F238E27FC236}">
                    <a16:creationId xmlns:a16="http://schemas.microsoft.com/office/drawing/2014/main" id="{05D0AFBE-A1F8-4FA2-B0FA-3CFE0582981F}"/>
                  </a:ext>
                </a:extLst>
              </p:cNvPr>
              <p:cNvGrpSpPr/>
              <p:nvPr/>
            </p:nvGrpSpPr>
            <p:grpSpPr>
              <a:xfrm>
                <a:off x="3846564" y="4350889"/>
                <a:ext cx="235648" cy="485393"/>
                <a:chOff x="3846564" y="4350889"/>
                <a:chExt cx="235648" cy="485393"/>
              </a:xfrm>
              <a:grpFill/>
            </p:grpSpPr>
            <p:grpSp>
              <p:nvGrpSpPr>
                <p:cNvPr id="142" name="Graphique 1853">
                  <a:extLst>
                    <a:ext uri="{FF2B5EF4-FFF2-40B4-BE49-F238E27FC236}">
                      <a16:creationId xmlns:a16="http://schemas.microsoft.com/office/drawing/2014/main" id="{05D0AFBE-A1F8-4FA2-B0FA-3CFE0582981F}"/>
                    </a:ext>
                  </a:extLst>
                </p:cNvPr>
                <p:cNvGrpSpPr/>
                <p:nvPr/>
              </p:nvGrpSpPr>
              <p:grpSpPr>
                <a:xfrm>
                  <a:off x="3923424" y="4353719"/>
                  <a:ext cx="96779" cy="124709"/>
                  <a:chOff x="3923424" y="4353719"/>
                  <a:chExt cx="96779" cy="124709"/>
                </a:xfrm>
                <a:grpFill/>
              </p:grpSpPr>
              <p:sp>
                <p:nvSpPr>
                  <p:cNvPr id="175" name="Forme libre : forme 5146">
                    <a:extLst>
                      <a:ext uri="{FF2B5EF4-FFF2-40B4-BE49-F238E27FC236}">
                        <a16:creationId xmlns:a16="http://schemas.microsoft.com/office/drawing/2014/main" id="{D707CACC-7578-4A43-BF1E-4FD34B7F63B6}"/>
                      </a:ext>
                    </a:extLst>
                  </p:cNvPr>
                  <p:cNvSpPr/>
                  <p:nvPr/>
                </p:nvSpPr>
                <p:spPr>
                  <a:xfrm>
                    <a:off x="3954101" y="4426422"/>
                    <a:ext cx="9525" cy="5334"/>
                  </a:xfrm>
                  <a:custGeom>
                    <a:avLst/>
                    <a:gdLst>
                      <a:gd name="connsiteX0" fmla="*/ 0 w 9525"/>
                      <a:gd name="connsiteY0" fmla="*/ 0 h 5334"/>
                      <a:gd name="connsiteX1" fmla="*/ 0 w 9525"/>
                      <a:gd name="connsiteY1" fmla="*/ 5334 h 5334"/>
                    </a:gdLst>
                    <a:ahLst/>
                    <a:cxnLst>
                      <a:cxn ang="0">
                        <a:pos x="connsiteX0" y="connsiteY0"/>
                      </a:cxn>
                      <a:cxn ang="0">
                        <a:pos x="connsiteX1" y="connsiteY1"/>
                      </a:cxn>
                    </a:cxnLst>
                    <a:rect l="l" t="t" r="r" b="b"/>
                    <a:pathLst>
                      <a:path w="9525" h="5334">
                        <a:moveTo>
                          <a:pt x="0" y="0"/>
                        </a:moveTo>
                        <a:lnTo>
                          <a:pt x="0" y="5334"/>
                        </a:lnTo>
                      </a:path>
                    </a:pathLst>
                  </a:custGeom>
                  <a:grpFill/>
                  <a:ln w="5715" cap="rnd">
                    <a:solidFill>
                      <a:srgbClr val="E52A29"/>
                    </a:solidFill>
                    <a:prstDash val="solid"/>
                    <a:round/>
                  </a:ln>
                </p:spPr>
                <p:txBody>
                  <a:bodyPr rtlCol="0" anchor="ctr"/>
                  <a:lstStyle/>
                  <a:p>
                    <a:endParaRPr lang="fr-FR" sz="1400"/>
                  </a:p>
                </p:txBody>
              </p:sp>
              <p:sp>
                <p:nvSpPr>
                  <p:cNvPr id="176" name="Forme libre : forme 5147">
                    <a:extLst>
                      <a:ext uri="{FF2B5EF4-FFF2-40B4-BE49-F238E27FC236}">
                        <a16:creationId xmlns:a16="http://schemas.microsoft.com/office/drawing/2014/main" id="{513C768D-B4C3-44C9-B4BE-66BAF5C2D484}"/>
                      </a:ext>
                    </a:extLst>
                  </p:cNvPr>
                  <p:cNvSpPr/>
                  <p:nvPr/>
                </p:nvSpPr>
                <p:spPr>
                  <a:xfrm>
                    <a:off x="3988677" y="4426422"/>
                    <a:ext cx="9525" cy="5334"/>
                  </a:xfrm>
                  <a:custGeom>
                    <a:avLst/>
                    <a:gdLst>
                      <a:gd name="connsiteX0" fmla="*/ 0 w 9525"/>
                      <a:gd name="connsiteY0" fmla="*/ 0 h 5334"/>
                      <a:gd name="connsiteX1" fmla="*/ 0 w 9525"/>
                      <a:gd name="connsiteY1" fmla="*/ 5334 h 5334"/>
                    </a:gdLst>
                    <a:ahLst/>
                    <a:cxnLst>
                      <a:cxn ang="0">
                        <a:pos x="connsiteX0" y="connsiteY0"/>
                      </a:cxn>
                      <a:cxn ang="0">
                        <a:pos x="connsiteX1" y="connsiteY1"/>
                      </a:cxn>
                    </a:cxnLst>
                    <a:rect l="l" t="t" r="r" b="b"/>
                    <a:pathLst>
                      <a:path w="9525" h="5334">
                        <a:moveTo>
                          <a:pt x="0" y="0"/>
                        </a:moveTo>
                        <a:lnTo>
                          <a:pt x="0" y="5334"/>
                        </a:lnTo>
                      </a:path>
                    </a:pathLst>
                  </a:custGeom>
                  <a:grpFill/>
                  <a:ln w="5715" cap="rnd">
                    <a:solidFill>
                      <a:srgbClr val="E52A29"/>
                    </a:solidFill>
                    <a:prstDash val="solid"/>
                    <a:round/>
                  </a:ln>
                </p:spPr>
                <p:txBody>
                  <a:bodyPr rtlCol="0" anchor="ctr"/>
                  <a:lstStyle/>
                  <a:p>
                    <a:endParaRPr lang="fr-FR" sz="1400"/>
                  </a:p>
                </p:txBody>
              </p:sp>
              <p:sp>
                <p:nvSpPr>
                  <p:cNvPr id="177" name="Forme libre : forme 5148">
                    <a:extLst>
                      <a:ext uri="{FF2B5EF4-FFF2-40B4-BE49-F238E27FC236}">
                        <a16:creationId xmlns:a16="http://schemas.microsoft.com/office/drawing/2014/main" id="{24720336-D228-4D7F-9459-FA7BB329B888}"/>
                      </a:ext>
                    </a:extLst>
                  </p:cNvPr>
                  <p:cNvSpPr/>
                  <p:nvPr/>
                </p:nvSpPr>
                <p:spPr>
                  <a:xfrm>
                    <a:off x="3965245" y="4453854"/>
                    <a:ext cx="12382" cy="4000"/>
                  </a:xfrm>
                  <a:custGeom>
                    <a:avLst/>
                    <a:gdLst>
                      <a:gd name="connsiteX0" fmla="*/ 12383 w 12382"/>
                      <a:gd name="connsiteY0" fmla="*/ 0 h 4000"/>
                      <a:gd name="connsiteX1" fmla="*/ 6191 w 12382"/>
                      <a:gd name="connsiteY1" fmla="*/ 4000 h 4000"/>
                      <a:gd name="connsiteX2" fmla="*/ 0 w 12382"/>
                      <a:gd name="connsiteY2" fmla="*/ 95 h 4000"/>
                    </a:gdLst>
                    <a:ahLst/>
                    <a:cxnLst>
                      <a:cxn ang="0">
                        <a:pos x="connsiteX0" y="connsiteY0"/>
                      </a:cxn>
                      <a:cxn ang="0">
                        <a:pos x="connsiteX1" y="connsiteY1"/>
                      </a:cxn>
                      <a:cxn ang="0">
                        <a:pos x="connsiteX2" y="connsiteY2"/>
                      </a:cxn>
                    </a:cxnLst>
                    <a:rect l="l" t="t" r="r" b="b"/>
                    <a:pathLst>
                      <a:path w="12382" h="4000">
                        <a:moveTo>
                          <a:pt x="12383" y="0"/>
                        </a:moveTo>
                        <a:cubicBezTo>
                          <a:pt x="11430" y="2381"/>
                          <a:pt x="9049" y="4000"/>
                          <a:pt x="6191" y="4000"/>
                        </a:cubicBezTo>
                        <a:cubicBezTo>
                          <a:pt x="3334" y="4000"/>
                          <a:pt x="953" y="2381"/>
                          <a:pt x="0" y="95"/>
                        </a:cubicBezTo>
                      </a:path>
                    </a:pathLst>
                  </a:custGeom>
                  <a:grpFill/>
                  <a:ln w="5715" cap="rnd">
                    <a:solidFill>
                      <a:srgbClr val="E52A29"/>
                    </a:solidFill>
                    <a:prstDash val="solid"/>
                    <a:round/>
                  </a:ln>
                </p:spPr>
                <p:txBody>
                  <a:bodyPr rtlCol="0" anchor="ctr"/>
                  <a:lstStyle/>
                  <a:p>
                    <a:endParaRPr lang="fr-FR" sz="1400"/>
                  </a:p>
                </p:txBody>
              </p:sp>
              <p:sp>
                <p:nvSpPr>
                  <p:cNvPr id="178" name="Forme libre : forme 5149">
                    <a:extLst>
                      <a:ext uri="{FF2B5EF4-FFF2-40B4-BE49-F238E27FC236}">
                        <a16:creationId xmlns:a16="http://schemas.microsoft.com/office/drawing/2014/main" id="{A83C1918-8F50-49EA-80E0-12F31F966D3E}"/>
                      </a:ext>
                    </a:extLst>
                  </p:cNvPr>
                  <p:cNvSpPr/>
                  <p:nvPr/>
                </p:nvSpPr>
                <p:spPr>
                  <a:xfrm>
                    <a:off x="3931146" y="4432804"/>
                    <a:ext cx="80962" cy="45624"/>
                  </a:xfrm>
                  <a:custGeom>
                    <a:avLst/>
                    <a:gdLst>
                      <a:gd name="connsiteX0" fmla="*/ 80962 w 80962"/>
                      <a:gd name="connsiteY0" fmla="*/ 0 h 45624"/>
                      <a:gd name="connsiteX1" fmla="*/ 40481 w 80962"/>
                      <a:gd name="connsiteY1" fmla="*/ 45625 h 45624"/>
                      <a:gd name="connsiteX2" fmla="*/ 0 w 80962"/>
                      <a:gd name="connsiteY2" fmla="*/ 0 h 45624"/>
                    </a:gdLst>
                    <a:ahLst/>
                    <a:cxnLst>
                      <a:cxn ang="0">
                        <a:pos x="connsiteX0" y="connsiteY0"/>
                      </a:cxn>
                      <a:cxn ang="0">
                        <a:pos x="connsiteX1" y="connsiteY1"/>
                      </a:cxn>
                      <a:cxn ang="0">
                        <a:pos x="connsiteX2" y="connsiteY2"/>
                      </a:cxn>
                    </a:cxnLst>
                    <a:rect l="l" t="t" r="r" b="b"/>
                    <a:pathLst>
                      <a:path w="80962" h="45624">
                        <a:moveTo>
                          <a:pt x="80962" y="0"/>
                        </a:moveTo>
                        <a:cubicBezTo>
                          <a:pt x="80962" y="25241"/>
                          <a:pt x="62865" y="45625"/>
                          <a:pt x="40481" y="45625"/>
                        </a:cubicBezTo>
                        <a:cubicBezTo>
                          <a:pt x="18097" y="45625"/>
                          <a:pt x="0" y="25146"/>
                          <a:pt x="0" y="0"/>
                        </a:cubicBezTo>
                      </a:path>
                    </a:pathLst>
                  </a:custGeom>
                  <a:grpFill/>
                  <a:ln w="5715" cap="rnd">
                    <a:solidFill>
                      <a:srgbClr val="E52A29"/>
                    </a:solidFill>
                    <a:prstDash val="solid"/>
                    <a:round/>
                  </a:ln>
                </p:spPr>
                <p:txBody>
                  <a:bodyPr rtlCol="0" anchor="ctr"/>
                  <a:lstStyle/>
                  <a:p>
                    <a:endParaRPr lang="fr-FR" sz="1400"/>
                  </a:p>
                </p:txBody>
              </p:sp>
              <p:sp>
                <p:nvSpPr>
                  <p:cNvPr id="179" name="Forme libre : forme 5150">
                    <a:extLst>
                      <a:ext uri="{FF2B5EF4-FFF2-40B4-BE49-F238E27FC236}">
                        <a16:creationId xmlns:a16="http://schemas.microsoft.com/office/drawing/2014/main" id="{3DCEEE03-6032-47D6-A8B0-352B2BAA1511}"/>
                      </a:ext>
                    </a:extLst>
                  </p:cNvPr>
                  <p:cNvSpPr/>
                  <p:nvPr/>
                </p:nvSpPr>
                <p:spPr>
                  <a:xfrm>
                    <a:off x="3930860" y="4385274"/>
                    <a:ext cx="80683" cy="40100"/>
                  </a:xfrm>
                  <a:custGeom>
                    <a:avLst/>
                    <a:gdLst>
                      <a:gd name="connsiteX0" fmla="*/ 0 w 80683"/>
                      <a:gd name="connsiteY0" fmla="*/ 39338 h 40100"/>
                      <a:gd name="connsiteX1" fmla="*/ 21336 w 80683"/>
                      <a:gd name="connsiteY1" fmla="*/ 286 h 40100"/>
                      <a:gd name="connsiteX2" fmla="*/ 46672 w 80683"/>
                      <a:gd name="connsiteY2" fmla="*/ 12383 h 40100"/>
                      <a:gd name="connsiteX3" fmla="*/ 57721 w 80683"/>
                      <a:gd name="connsiteY3" fmla="*/ 0 h 40100"/>
                      <a:gd name="connsiteX4" fmla="*/ 8067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0" y="39338"/>
                        </a:moveTo>
                        <a:cubicBezTo>
                          <a:pt x="0" y="39338"/>
                          <a:pt x="1619" y="-3429"/>
                          <a:pt x="21336" y="286"/>
                        </a:cubicBezTo>
                        <a:cubicBezTo>
                          <a:pt x="41053" y="4001"/>
                          <a:pt x="46672" y="12383"/>
                          <a:pt x="46672" y="12383"/>
                        </a:cubicBezTo>
                        <a:cubicBezTo>
                          <a:pt x="46672" y="12383"/>
                          <a:pt x="60103" y="12383"/>
                          <a:pt x="57721" y="0"/>
                        </a:cubicBezTo>
                        <a:cubicBezTo>
                          <a:pt x="57721" y="0"/>
                          <a:pt x="81153" y="3429"/>
                          <a:pt x="80677" y="40100"/>
                        </a:cubicBezTo>
                      </a:path>
                    </a:pathLst>
                  </a:custGeom>
                  <a:grpFill/>
                  <a:ln w="5715" cap="rnd">
                    <a:solidFill>
                      <a:srgbClr val="E52A29"/>
                    </a:solidFill>
                    <a:prstDash val="solid"/>
                    <a:round/>
                  </a:ln>
                </p:spPr>
                <p:txBody>
                  <a:bodyPr rtlCol="0" anchor="ctr"/>
                  <a:lstStyle/>
                  <a:p>
                    <a:endParaRPr lang="fr-FR" sz="1400"/>
                  </a:p>
                </p:txBody>
              </p:sp>
              <p:sp>
                <p:nvSpPr>
                  <p:cNvPr id="180" name="Forme libre : forme 5151">
                    <a:extLst>
                      <a:ext uri="{FF2B5EF4-FFF2-40B4-BE49-F238E27FC236}">
                        <a16:creationId xmlns:a16="http://schemas.microsoft.com/office/drawing/2014/main" id="{7DBB04BB-3A3A-4621-A64E-74C7838217FE}"/>
                      </a:ext>
                    </a:extLst>
                  </p:cNvPr>
                  <p:cNvSpPr/>
                  <p:nvPr/>
                </p:nvSpPr>
                <p:spPr>
                  <a:xfrm>
                    <a:off x="3923424" y="4353719"/>
                    <a:ext cx="96779" cy="71179"/>
                  </a:xfrm>
                  <a:custGeom>
                    <a:avLst/>
                    <a:gdLst>
                      <a:gd name="connsiteX0" fmla="*/ 2673 w 96779"/>
                      <a:gd name="connsiteY0" fmla="*/ 70608 h 71179"/>
                      <a:gd name="connsiteX1" fmla="*/ 7435 w 96779"/>
                      <a:gd name="connsiteY1" fmla="*/ 30507 h 71179"/>
                      <a:gd name="connsiteX2" fmla="*/ 23818 w 96779"/>
                      <a:gd name="connsiteY2" fmla="*/ 13362 h 71179"/>
                      <a:gd name="connsiteX3" fmla="*/ 23818 w 96779"/>
                      <a:gd name="connsiteY3" fmla="*/ 4123 h 71179"/>
                      <a:gd name="connsiteX4" fmla="*/ 63633 w 96779"/>
                      <a:gd name="connsiteY4" fmla="*/ 6790 h 71179"/>
                      <a:gd name="connsiteX5" fmla="*/ 76777 w 96779"/>
                      <a:gd name="connsiteY5" fmla="*/ 15458 h 71179"/>
                      <a:gd name="connsiteX6" fmla="*/ 96780 w 96779"/>
                      <a:gd name="connsiteY6" fmla="*/ 26316 h 71179"/>
                      <a:gd name="connsiteX7" fmla="*/ 90970 w 96779"/>
                      <a:gd name="connsiteY7" fmla="*/ 31079 h 71179"/>
                      <a:gd name="connsiteX8" fmla="*/ 91732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2673" y="70608"/>
                        </a:moveTo>
                        <a:cubicBezTo>
                          <a:pt x="2673" y="70608"/>
                          <a:pt x="-5804" y="40032"/>
                          <a:pt x="7435" y="30507"/>
                        </a:cubicBezTo>
                        <a:cubicBezTo>
                          <a:pt x="7435" y="30507"/>
                          <a:pt x="4006" y="14982"/>
                          <a:pt x="23818" y="13362"/>
                        </a:cubicBezTo>
                        <a:cubicBezTo>
                          <a:pt x="23818" y="13362"/>
                          <a:pt x="26676" y="8124"/>
                          <a:pt x="23818" y="4123"/>
                        </a:cubicBezTo>
                        <a:cubicBezTo>
                          <a:pt x="23818" y="4123"/>
                          <a:pt x="49441" y="-6735"/>
                          <a:pt x="63633" y="6790"/>
                        </a:cubicBezTo>
                        <a:cubicBezTo>
                          <a:pt x="63633" y="6790"/>
                          <a:pt x="74682" y="3075"/>
                          <a:pt x="76777" y="15458"/>
                        </a:cubicBezTo>
                        <a:cubicBezTo>
                          <a:pt x="76777" y="15458"/>
                          <a:pt x="91541" y="14886"/>
                          <a:pt x="96780" y="26316"/>
                        </a:cubicBezTo>
                        <a:cubicBezTo>
                          <a:pt x="96780" y="26316"/>
                          <a:pt x="91541" y="27364"/>
                          <a:pt x="90970" y="31079"/>
                        </a:cubicBezTo>
                        <a:cubicBezTo>
                          <a:pt x="90970" y="31079"/>
                          <a:pt x="101257" y="51367"/>
                          <a:pt x="91732" y="71179"/>
                        </a:cubicBezTo>
                      </a:path>
                    </a:pathLst>
                  </a:custGeom>
                  <a:grpFill/>
                  <a:ln w="5715" cap="rnd">
                    <a:solidFill>
                      <a:srgbClr val="E52A29"/>
                    </a:solidFill>
                    <a:prstDash val="solid"/>
                    <a:round/>
                  </a:ln>
                </p:spPr>
                <p:txBody>
                  <a:bodyPr rtlCol="0" anchor="ctr"/>
                  <a:lstStyle/>
                  <a:p>
                    <a:endParaRPr lang="fr-FR" sz="1400"/>
                  </a:p>
                </p:txBody>
              </p:sp>
            </p:grpSp>
            <p:sp>
              <p:nvSpPr>
                <p:cNvPr id="143" name="Forme libre : forme 5152">
                  <a:extLst>
                    <a:ext uri="{FF2B5EF4-FFF2-40B4-BE49-F238E27FC236}">
                      <a16:creationId xmlns:a16="http://schemas.microsoft.com/office/drawing/2014/main" id="{C837D823-6380-482F-A6C0-F99FE5BB509D}"/>
                    </a:ext>
                  </a:extLst>
                </p:cNvPr>
                <p:cNvSpPr/>
                <p:nvPr/>
              </p:nvSpPr>
              <p:spPr>
                <a:xfrm>
                  <a:off x="3877615" y="4836187"/>
                  <a:ext cx="204596" cy="9525"/>
                </a:xfrm>
                <a:custGeom>
                  <a:avLst/>
                  <a:gdLst>
                    <a:gd name="connsiteX0" fmla="*/ 0 w 204596"/>
                    <a:gd name="connsiteY0" fmla="*/ 0 h 9525"/>
                    <a:gd name="connsiteX1" fmla="*/ 204597 w 204596"/>
                    <a:gd name="connsiteY1" fmla="*/ 0 h 9525"/>
                  </a:gdLst>
                  <a:ahLst/>
                  <a:cxnLst>
                    <a:cxn ang="0">
                      <a:pos x="connsiteX0" y="connsiteY0"/>
                    </a:cxn>
                    <a:cxn ang="0">
                      <a:pos x="connsiteX1" y="connsiteY1"/>
                    </a:cxn>
                  </a:cxnLst>
                  <a:rect l="l" t="t" r="r" b="b"/>
                  <a:pathLst>
                    <a:path w="204596" h="9525">
                      <a:moveTo>
                        <a:pt x="0" y="0"/>
                      </a:moveTo>
                      <a:lnTo>
                        <a:pt x="204597" y="0"/>
                      </a:lnTo>
                    </a:path>
                  </a:pathLst>
                </a:custGeom>
                <a:grpFill/>
                <a:ln w="5715" cap="rnd">
                  <a:solidFill>
                    <a:srgbClr val="E52A29"/>
                  </a:solidFill>
                  <a:prstDash val="solid"/>
                  <a:round/>
                </a:ln>
              </p:spPr>
              <p:txBody>
                <a:bodyPr rtlCol="0" anchor="ctr"/>
                <a:lstStyle/>
                <a:p>
                  <a:endParaRPr lang="fr-FR" sz="1400"/>
                </a:p>
              </p:txBody>
            </p:sp>
            <p:sp>
              <p:nvSpPr>
                <p:cNvPr id="144" name="Forme libre : forme 5153">
                  <a:extLst>
                    <a:ext uri="{FF2B5EF4-FFF2-40B4-BE49-F238E27FC236}">
                      <a16:creationId xmlns:a16="http://schemas.microsoft.com/office/drawing/2014/main" id="{0F6D4B17-B3A0-43DB-96BE-13D2D20FD491}"/>
                    </a:ext>
                  </a:extLst>
                </p:cNvPr>
                <p:cNvSpPr/>
                <p:nvPr/>
              </p:nvSpPr>
              <p:spPr>
                <a:xfrm>
                  <a:off x="3849421" y="4836187"/>
                  <a:ext cx="7524" cy="9525"/>
                </a:xfrm>
                <a:custGeom>
                  <a:avLst/>
                  <a:gdLst>
                    <a:gd name="connsiteX0" fmla="*/ 0 w 7524"/>
                    <a:gd name="connsiteY0" fmla="*/ 0 h 9525"/>
                    <a:gd name="connsiteX1" fmla="*/ 7525 w 7524"/>
                    <a:gd name="connsiteY1" fmla="*/ 0 h 9525"/>
                  </a:gdLst>
                  <a:ahLst/>
                  <a:cxnLst>
                    <a:cxn ang="0">
                      <a:pos x="connsiteX0" y="connsiteY0"/>
                    </a:cxn>
                    <a:cxn ang="0">
                      <a:pos x="connsiteX1" y="connsiteY1"/>
                    </a:cxn>
                  </a:cxnLst>
                  <a:rect l="l" t="t" r="r" b="b"/>
                  <a:pathLst>
                    <a:path w="7524" h="9525">
                      <a:moveTo>
                        <a:pt x="0" y="0"/>
                      </a:moveTo>
                      <a:lnTo>
                        <a:pt x="7525" y="0"/>
                      </a:lnTo>
                    </a:path>
                  </a:pathLst>
                </a:custGeom>
                <a:grpFill/>
                <a:ln w="5715" cap="rnd">
                  <a:solidFill>
                    <a:srgbClr val="E52A29"/>
                  </a:solidFill>
                  <a:prstDash val="solid"/>
                  <a:round/>
                </a:ln>
              </p:spPr>
              <p:txBody>
                <a:bodyPr rtlCol="0" anchor="ctr"/>
                <a:lstStyle/>
                <a:p>
                  <a:endParaRPr lang="fr-FR" sz="1400"/>
                </a:p>
              </p:txBody>
            </p:sp>
            <p:grpSp>
              <p:nvGrpSpPr>
                <p:cNvPr id="145" name="Graphique 1853">
                  <a:extLst>
                    <a:ext uri="{FF2B5EF4-FFF2-40B4-BE49-F238E27FC236}">
                      <a16:creationId xmlns:a16="http://schemas.microsoft.com/office/drawing/2014/main" id="{05D0AFBE-A1F8-4FA2-B0FA-3CFE0582981F}"/>
                    </a:ext>
                  </a:extLst>
                </p:cNvPr>
                <p:cNvGrpSpPr/>
                <p:nvPr/>
              </p:nvGrpSpPr>
              <p:grpSpPr>
                <a:xfrm>
                  <a:off x="3891807" y="4537388"/>
                  <a:ext cx="32003" cy="298799"/>
                  <a:chOff x="3891807" y="4537388"/>
                  <a:chExt cx="32003" cy="298799"/>
                </a:xfrm>
                <a:grpFill/>
              </p:grpSpPr>
              <p:sp>
                <p:nvSpPr>
                  <p:cNvPr id="171" name="Forme libre : forme 5155">
                    <a:extLst>
                      <a:ext uri="{FF2B5EF4-FFF2-40B4-BE49-F238E27FC236}">
                        <a16:creationId xmlns:a16="http://schemas.microsoft.com/office/drawing/2014/main" id="{39E619F3-E842-40A4-85CC-71F87B695431}"/>
                      </a:ext>
                    </a:extLst>
                  </p:cNvPr>
                  <p:cNvSpPr/>
                  <p:nvPr/>
                </p:nvSpPr>
                <p:spPr>
                  <a:xfrm>
                    <a:off x="3891807" y="4537388"/>
                    <a:ext cx="32003" cy="32003"/>
                  </a:xfrm>
                  <a:custGeom>
                    <a:avLst/>
                    <a:gdLst>
                      <a:gd name="connsiteX0" fmla="*/ 32004 w 32003"/>
                      <a:gd name="connsiteY0" fmla="*/ 16002 h 32003"/>
                      <a:gd name="connsiteX1" fmla="*/ 16002 w 32003"/>
                      <a:gd name="connsiteY1" fmla="*/ 32004 h 32003"/>
                      <a:gd name="connsiteX2" fmla="*/ 0 w 32003"/>
                      <a:gd name="connsiteY2" fmla="*/ 16002 h 32003"/>
                      <a:gd name="connsiteX3" fmla="*/ 16002 w 32003"/>
                      <a:gd name="connsiteY3" fmla="*/ 0 h 32003"/>
                      <a:gd name="connsiteX4" fmla="*/ 32004 w 32003"/>
                      <a:gd name="connsiteY4" fmla="*/ 16002 h 32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3" h="32003">
                        <a:moveTo>
                          <a:pt x="32004" y="16002"/>
                        </a:moveTo>
                        <a:cubicBezTo>
                          <a:pt x="32004" y="24840"/>
                          <a:pt x="24840" y="32004"/>
                          <a:pt x="16002" y="32004"/>
                        </a:cubicBezTo>
                        <a:cubicBezTo>
                          <a:pt x="7164" y="32004"/>
                          <a:pt x="0" y="24840"/>
                          <a:pt x="0" y="16002"/>
                        </a:cubicBezTo>
                        <a:cubicBezTo>
                          <a:pt x="0" y="7164"/>
                          <a:pt x="7164" y="0"/>
                          <a:pt x="16002" y="0"/>
                        </a:cubicBezTo>
                        <a:cubicBezTo>
                          <a:pt x="24840" y="0"/>
                          <a:pt x="32004" y="7164"/>
                          <a:pt x="32004" y="16002"/>
                        </a:cubicBezTo>
                        <a:close/>
                      </a:path>
                    </a:pathLst>
                  </a:custGeom>
                  <a:grpFill/>
                  <a:ln w="5715" cap="rnd">
                    <a:solidFill>
                      <a:srgbClr val="E52A29"/>
                    </a:solidFill>
                    <a:prstDash val="solid"/>
                    <a:round/>
                  </a:ln>
                </p:spPr>
                <p:txBody>
                  <a:bodyPr rtlCol="0" anchor="ctr"/>
                  <a:lstStyle/>
                  <a:p>
                    <a:endParaRPr lang="fr-FR" sz="1400"/>
                  </a:p>
                </p:txBody>
              </p:sp>
              <p:sp>
                <p:nvSpPr>
                  <p:cNvPr id="172" name="Forme libre : forme 5156">
                    <a:extLst>
                      <a:ext uri="{FF2B5EF4-FFF2-40B4-BE49-F238E27FC236}">
                        <a16:creationId xmlns:a16="http://schemas.microsoft.com/office/drawing/2014/main" id="{6A8F62C2-DF0E-4A1D-8153-7D459CA3223C}"/>
                      </a:ext>
                    </a:extLst>
                  </p:cNvPr>
                  <p:cNvSpPr/>
                  <p:nvPr/>
                </p:nvSpPr>
                <p:spPr>
                  <a:xfrm>
                    <a:off x="3893903" y="4805993"/>
                    <a:ext cx="27813" cy="30194"/>
                  </a:xfrm>
                  <a:custGeom>
                    <a:avLst/>
                    <a:gdLst>
                      <a:gd name="connsiteX0" fmla="*/ 16669 w 27813"/>
                      <a:gd name="connsiteY0" fmla="*/ 30194 h 30194"/>
                      <a:gd name="connsiteX1" fmla="*/ 11144 w 27813"/>
                      <a:gd name="connsiteY1" fmla="*/ 30194 h 30194"/>
                      <a:gd name="connsiteX2" fmla="*/ 0 w 27813"/>
                      <a:gd name="connsiteY2" fmla="*/ 19050 h 30194"/>
                      <a:gd name="connsiteX3" fmla="*/ 0 w 27813"/>
                      <a:gd name="connsiteY3" fmla="*/ 11144 h 30194"/>
                      <a:gd name="connsiteX4" fmla="*/ 11144 w 27813"/>
                      <a:gd name="connsiteY4" fmla="*/ 0 h 30194"/>
                      <a:gd name="connsiteX5" fmla="*/ 16669 w 27813"/>
                      <a:gd name="connsiteY5" fmla="*/ 0 h 30194"/>
                      <a:gd name="connsiteX6" fmla="*/ 27813 w 27813"/>
                      <a:gd name="connsiteY6" fmla="*/ 11144 h 30194"/>
                      <a:gd name="connsiteX7" fmla="*/ 27813 w 27813"/>
                      <a:gd name="connsiteY7" fmla="*/ 19050 h 30194"/>
                      <a:gd name="connsiteX8" fmla="*/ 16669 w 27813"/>
                      <a:gd name="connsiteY8" fmla="*/ 30194 h 30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13" h="30194">
                        <a:moveTo>
                          <a:pt x="16669" y="30194"/>
                        </a:moveTo>
                        <a:lnTo>
                          <a:pt x="11144" y="30194"/>
                        </a:lnTo>
                        <a:cubicBezTo>
                          <a:pt x="5048" y="30194"/>
                          <a:pt x="0" y="25146"/>
                          <a:pt x="0" y="19050"/>
                        </a:cubicBezTo>
                        <a:lnTo>
                          <a:pt x="0" y="11144"/>
                        </a:lnTo>
                        <a:cubicBezTo>
                          <a:pt x="0" y="5048"/>
                          <a:pt x="5048" y="0"/>
                          <a:pt x="11144" y="0"/>
                        </a:cubicBezTo>
                        <a:lnTo>
                          <a:pt x="16669" y="0"/>
                        </a:lnTo>
                        <a:cubicBezTo>
                          <a:pt x="22765" y="0"/>
                          <a:pt x="27813" y="5048"/>
                          <a:pt x="27813" y="11144"/>
                        </a:cubicBezTo>
                        <a:lnTo>
                          <a:pt x="27813" y="19050"/>
                        </a:lnTo>
                        <a:cubicBezTo>
                          <a:pt x="27813" y="25241"/>
                          <a:pt x="22765" y="30194"/>
                          <a:pt x="16669" y="30194"/>
                        </a:cubicBezTo>
                        <a:close/>
                      </a:path>
                    </a:pathLst>
                  </a:custGeom>
                  <a:grpFill/>
                  <a:ln w="5715" cap="rnd">
                    <a:solidFill>
                      <a:srgbClr val="E52A29"/>
                    </a:solidFill>
                    <a:prstDash val="solid"/>
                    <a:round/>
                  </a:ln>
                </p:spPr>
                <p:txBody>
                  <a:bodyPr rtlCol="0" anchor="ctr"/>
                  <a:lstStyle/>
                  <a:p>
                    <a:endParaRPr lang="fr-FR" sz="1400"/>
                  </a:p>
                </p:txBody>
              </p:sp>
              <p:sp>
                <p:nvSpPr>
                  <p:cNvPr id="173" name="Forme libre : forme 5157">
                    <a:extLst>
                      <a:ext uri="{FF2B5EF4-FFF2-40B4-BE49-F238E27FC236}">
                        <a16:creationId xmlns:a16="http://schemas.microsoft.com/office/drawing/2014/main" id="{4DC98740-9B89-41AB-9A07-813E42B55FB8}"/>
                      </a:ext>
                    </a:extLst>
                  </p:cNvPr>
                  <p:cNvSpPr/>
                  <p:nvPr/>
                </p:nvSpPr>
                <p:spPr>
                  <a:xfrm>
                    <a:off x="3901523" y="4568535"/>
                    <a:ext cx="9525" cy="236315"/>
                  </a:xfrm>
                  <a:custGeom>
                    <a:avLst/>
                    <a:gdLst>
                      <a:gd name="connsiteX0" fmla="*/ 0 w 9525"/>
                      <a:gd name="connsiteY0" fmla="*/ 236315 h 236315"/>
                      <a:gd name="connsiteX1" fmla="*/ 0 w 9525"/>
                      <a:gd name="connsiteY1" fmla="*/ 0 h 236315"/>
                    </a:gdLst>
                    <a:ahLst/>
                    <a:cxnLst>
                      <a:cxn ang="0">
                        <a:pos x="connsiteX0" y="connsiteY0"/>
                      </a:cxn>
                      <a:cxn ang="0">
                        <a:pos x="connsiteX1" y="connsiteY1"/>
                      </a:cxn>
                    </a:cxnLst>
                    <a:rect l="l" t="t" r="r" b="b"/>
                    <a:pathLst>
                      <a:path w="9525" h="236315">
                        <a:moveTo>
                          <a:pt x="0" y="236315"/>
                        </a:moveTo>
                        <a:lnTo>
                          <a:pt x="0" y="0"/>
                        </a:lnTo>
                      </a:path>
                    </a:pathLst>
                  </a:custGeom>
                  <a:grpFill/>
                  <a:ln w="5715" cap="rnd">
                    <a:solidFill>
                      <a:srgbClr val="E52A29"/>
                    </a:solidFill>
                    <a:prstDash val="solid"/>
                    <a:round/>
                  </a:ln>
                </p:spPr>
                <p:txBody>
                  <a:bodyPr rtlCol="0" anchor="ctr"/>
                  <a:lstStyle/>
                  <a:p>
                    <a:endParaRPr lang="fr-FR" sz="1400"/>
                  </a:p>
                </p:txBody>
              </p:sp>
              <p:sp>
                <p:nvSpPr>
                  <p:cNvPr id="174" name="Forme libre : forme 5158">
                    <a:extLst>
                      <a:ext uri="{FF2B5EF4-FFF2-40B4-BE49-F238E27FC236}">
                        <a16:creationId xmlns:a16="http://schemas.microsoft.com/office/drawing/2014/main" id="{E6AD245E-8FF8-4217-87EA-288BA3B8DA80}"/>
                      </a:ext>
                    </a:extLst>
                  </p:cNvPr>
                  <p:cNvSpPr/>
                  <p:nvPr/>
                </p:nvSpPr>
                <p:spPr>
                  <a:xfrm>
                    <a:off x="3914191" y="4568535"/>
                    <a:ext cx="9525" cy="237172"/>
                  </a:xfrm>
                  <a:custGeom>
                    <a:avLst/>
                    <a:gdLst>
                      <a:gd name="connsiteX0" fmla="*/ 0 w 9525"/>
                      <a:gd name="connsiteY0" fmla="*/ 0 h 237172"/>
                      <a:gd name="connsiteX1" fmla="*/ 0 w 9525"/>
                      <a:gd name="connsiteY1" fmla="*/ 237173 h 237172"/>
                    </a:gdLst>
                    <a:ahLst/>
                    <a:cxnLst>
                      <a:cxn ang="0">
                        <a:pos x="connsiteX0" y="connsiteY0"/>
                      </a:cxn>
                      <a:cxn ang="0">
                        <a:pos x="connsiteX1" y="connsiteY1"/>
                      </a:cxn>
                    </a:cxnLst>
                    <a:rect l="l" t="t" r="r" b="b"/>
                    <a:pathLst>
                      <a:path w="9525" h="237172">
                        <a:moveTo>
                          <a:pt x="0" y="0"/>
                        </a:moveTo>
                        <a:lnTo>
                          <a:pt x="0" y="237173"/>
                        </a:lnTo>
                      </a:path>
                    </a:pathLst>
                  </a:custGeom>
                  <a:grpFill/>
                  <a:ln w="5715" cap="rnd">
                    <a:solidFill>
                      <a:srgbClr val="E52A29"/>
                    </a:solidFill>
                    <a:prstDash val="solid"/>
                    <a:round/>
                  </a:ln>
                </p:spPr>
                <p:txBody>
                  <a:bodyPr rtlCol="0" anchor="ctr"/>
                  <a:lstStyle/>
                  <a:p>
                    <a:endParaRPr lang="fr-FR" sz="1400"/>
                  </a:p>
                </p:txBody>
              </p:sp>
            </p:grpSp>
            <p:grpSp>
              <p:nvGrpSpPr>
                <p:cNvPr id="146" name="Graphique 1853">
                  <a:extLst>
                    <a:ext uri="{FF2B5EF4-FFF2-40B4-BE49-F238E27FC236}">
                      <a16:creationId xmlns:a16="http://schemas.microsoft.com/office/drawing/2014/main" id="{05D0AFBE-A1F8-4FA2-B0FA-3CFE0582981F}"/>
                    </a:ext>
                  </a:extLst>
                </p:cNvPr>
                <p:cNvGrpSpPr/>
                <p:nvPr/>
              </p:nvGrpSpPr>
              <p:grpSpPr>
                <a:xfrm>
                  <a:off x="4016680" y="4537388"/>
                  <a:ext cx="32003" cy="253269"/>
                  <a:chOff x="4016680" y="4537388"/>
                  <a:chExt cx="32003" cy="253269"/>
                </a:xfrm>
                <a:grpFill/>
              </p:grpSpPr>
              <p:sp>
                <p:nvSpPr>
                  <p:cNvPr id="168" name="Forme libre : forme 5160">
                    <a:extLst>
                      <a:ext uri="{FF2B5EF4-FFF2-40B4-BE49-F238E27FC236}">
                        <a16:creationId xmlns:a16="http://schemas.microsoft.com/office/drawing/2014/main" id="{9D86F337-3083-44EF-946F-CAF9AD58F2F3}"/>
                      </a:ext>
                    </a:extLst>
                  </p:cNvPr>
                  <p:cNvSpPr/>
                  <p:nvPr/>
                </p:nvSpPr>
                <p:spPr>
                  <a:xfrm>
                    <a:off x="4016680" y="4537388"/>
                    <a:ext cx="32003" cy="32003"/>
                  </a:xfrm>
                  <a:custGeom>
                    <a:avLst/>
                    <a:gdLst>
                      <a:gd name="connsiteX0" fmla="*/ 32004 w 32003"/>
                      <a:gd name="connsiteY0" fmla="*/ 16002 h 32003"/>
                      <a:gd name="connsiteX1" fmla="*/ 16002 w 32003"/>
                      <a:gd name="connsiteY1" fmla="*/ 32004 h 32003"/>
                      <a:gd name="connsiteX2" fmla="*/ 0 w 32003"/>
                      <a:gd name="connsiteY2" fmla="*/ 16002 h 32003"/>
                      <a:gd name="connsiteX3" fmla="*/ 16002 w 32003"/>
                      <a:gd name="connsiteY3" fmla="*/ 0 h 32003"/>
                      <a:gd name="connsiteX4" fmla="*/ 32004 w 32003"/>
                      <a:gd name="connsiteY4" fmla="*/ 16002 h 32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3" h="32003">
                        <a:moveTo>
                          <a:pt x="32004" y="16002"/>
                        </a:moveTo>
                        <a:cubicBezTo>
                          <a:pt x="32004" y="24840"/>
                          <a:pt x="24840" y="32004"/>
                          <a:pt x="16002" y="32004"/>
                        </a:cubicBezTo>
                        <a:cubicBezTo>
                          <a:pt x="7164" y="32004"/>
                          <a:pt x="0" y="24840"/>
                          <a:pt x="0" y="16002"/>
                        </a:cubicBezTo>
                        <a:cubicBezTo>
                          <a:pt x="0" y="7164"/>
                          <a:pt x="7164" y="0"/>
                          <a:pt x="16002" y="0"/>
                        </a:cubicBezTo>
                        <a:cubicBezTo>
                          <a:pt x="24840" y="0"/>
                          <a:pt x="32004" y="7164"/>
                          <a:pt x="32004" y="16002"/>
                        </a:cubicBezTo>
                        <a:close/>
                      </a:path>
                    </a:pathLst>
                  </a:custGeom>
                  <a:grpFill/>
                  <a:ln w="5715" cap="rnd">
                    <a:solidFill>
                      <a:srgbClr val="E52A29"/>
                    </a:solidFill>
                    <a:prstDash val="solid"/>
                    <a:round/>
                  </a:ln>
                </p:spPr>
                <p:txBody>
                  <a:bodyPr rtlCol="0" anchor="ctr"/>
                  <a:lstStyle/>
                  <a:p>
                    <a:endParaRPr lang="fr-FR" sz="1400"/>
                  </a:p>
                </p:txBody>
              </p:sp>
              <p:sp>
                <p:nvSpPr>
                  <p:cNvPr id="169" name="Forme libre : forme 5161">
                    <a:extLst>
                      <a:ext uri="{FF2B5EF4-FFF2-40B4-BE49-F238E27FC236}">
                        <a16:creationId xmlns:a16="http://schemas.microsoft.com/office/drawing/2014/main" id="{2A232122-92CA-48C5-8458-067FC916377F}"/>
                      </a:ext>
                    </a:extLst>
                  </p:cNvPr>
                  <p:cNvSpPr/>
                  <p:nvPr/>
                </p:nvSpPr>
                <p:spPr>
                  <a:xfrm>
                    <a:off x="4026300" y="4568535"/>
                    <a:ext cx="9525" cy="221170"/>
                  </a:xfrm>
                  <a:custGeom>
                    <a:avLst/>
                    <a:gdLst>
                      <a:gd name="connsiteX0" fmla="*/ 0 w 9525"/>
                      <a:gd name="connsiteY0" fmla="*/ 221171 h 221170"/>
                      <a:gd name="connsiteX1" fmla="*/ 0 w 9525"/>
                      <a:gd name="connsiteY1" fmla="*/ 0 h 221170"/>
                    </a:gdLst>
                    <a:ahLst/>
                    <a:cxnLst>
                      <a:cxn ang="0">
                        <a:pos x="connsiteX0" y="connsiteY0"/>
                      </a:cxn>
                      <a:cxn ang="0">
                        <a:pos x="connsiteX1" y="connsiteY1"/>
                      </a:cxn>
                    </a:cxnLst>
                    <a:rect l="l" t="t" r="r" b="b"/>
                    <a:pathLst>
                      <a:path w="9525" h="221170">
                        <a:moveTo>
                          <a:pt x="0" y="221171"/>
                        </a:moveTo>
                        <a:lnTo>
                          <a:pt x="0" y="0"/>
                        </a:lnTo>
                      </a:path>
                    </a:pathLst>
                  </a:custGeom>
                  <a:grpFill/>
                  <a:ln w="5715" cap="rnd">
                    <a:solidFill>
                      <a:srgbClr val="E52A29"/>
                    </a:solidFill>
                    <a:prstDash val="solid"/>
                    <a:round/>
                  </a:ln>
                </p:spPr>
                <p:txBody>
                  <a:bodyPr rtlCol="0" anchor="ctr"/>
                  <a:lstStyle/>
                  <a:p>
                    <a:endParaRPr lang="fr-FR" sz="1400"/>
                  </a:p>
                </p:txBody>
              </p:sp>
              <p:sp>
                <p:nvSpPr>
                  <p:cNvPr id="170" name="Forme libre : forme 5162">
                    <a:extLst>
                      <a:ext uri="{FF2B5EF4-FFF2-40B4-BE49-F238E27FC236}">
                        <a16:creationId xmlns:a16="http://schemas.microsoft.com/office/drawing/2014/main" id="{E01BC73B-F6AA-42F5-8085-BEE609E17539}"/>
                      </a:ext>
                    </a:extLst>
                  </p:cNvPr>
                  <p:cNvSpPr/>
                  <p:nvPr/>
                </p:nvSpPr>
                <p:spPr>
                  <a:xfrm>
                    <a:off x="4039064" y="4568535"/>
                    <a:ext cx="9525" cy="222123"/>
                  </a:xfrm>
                  <a:custGeom>
                    <a:avLst/>
                    <a:gdLst>
                      <a:gd name="connsiteX0" fmla="*/ 0 w 9525"/>
                      <a:gd name="connsiteY0" fmla="*/ 0 h 222123"/>
                      <a:gd name="connsiteX1" fmla="*/ 0 w 9525"/>
                      <a:gd name="connsiteY1" fmla="*/ 222123 h 222123"/>
                    </a:gdLst>
                    <a:ahLst/>
                    <a:cxnLst>
                      <a:cxn ang="0">
                        <a:pos x="connsiteX0" y="connsiteY0"/>
                      </a:cxn>
                      <a:cxn ang="0">
                        <a:pos x="connsiteX1" y="connsiteY1"/>
                      </a:cxn>
                    </a:cxnLst>
                    <a:rect l="l" t="t" r="r" b="b"/>
                    <a:pathLst>
                      <a:path w="9525" h="222123">
                        <a:moveTo>
                          <a:pt x="0" y="0"/>
                        </a:moveTo>
                        <a:lnTo>
                          <a:pt x="0" y="222123"/>
                        </a:lnTo>
                      </a:path>
                    </a:pathLst>
                  </a:custGeom>
                  <a:grpFill/>
                  <a:ln w="5715" cap="rnd">
                    <a:solidFill>
                      <a:srgbClr val="E52A29"/>
                    </a:solidFill>
                    <a:prstDash val="solid"/>
                    <a:round/>
                  </a:ln>
                </p:spPr>
                <p:txBody>
                  <a:bodyPr rtlCol="0" anchor="ctr"/>
                  <a:lstStyle/>
                  <a:p>
                    <a:endParaRPr lang="fr-FR" sz="1400"/>
                  </a:p>
                </p:txBody>
              </p:sp>
            </p:grpSp>
            <p:sp>
              <p:nvSpPr>
                <p:cNvPr id="147" name="Forme libre : forme 5163">
                  <a:extLst>
                    <a:ext uri="{FF2B5EF4-FFF2-40B4-BE49-F238E27FC236}">
                      <a16:creationId xmlns:a16="http://schemas.microsoft.com/office/drawing/2014/main" id="{A3F06266-79D4-48BE-BD78-DCDB697EB0CB}"/>
                    </a:ext>
                  </a:extLst>
                </p:cNvPr>
                <p:cNvSpPr/>
                <p:nvPr/>
              </p:nvSpPr>
              <p:spPr>
                <a:xfrm>
                  <a:off x="3914953" y="4632447"/>
                  <a:ext cx="109251" cy="8448"/>
                </a:xfrm>
                <a:custGeom>
                  <a:avLst/>
                  <a:gdLst>
                    <a:gd name="connsiteX0" fmla="*/ 0 w 109251"/>
                    <a:gd name="connsiteY0" fmla="*/ 572 h 8448"/>
                    <a:gd name="connsiteX1" fmla="*/ 109252 w 109251"/>
                    <a:gd name="connsiteY1" fmla="*/ 0 h 8448"/>
                  </a:gdLst>
                  <a:ahLst/>
                  <a:cxnLst>
                    <a:cxn ang="0">
                      <a:pos x="connsiteX0" y="connsiteY0"/>
                    </a:cxn>
                    <a:cxn ang="0">
                      <a:pos x="connsiteX1" y="connsiteY1"/>
                    </a:cxn>
                  </a:cxnLst>
                  <a:rect l="l" t="t" r="r" b="b"/>
                  <a:pathLst>
                    <a:path w="109251" h="8448">
                      <a:moveTo>
                        <a:pt x="0" y="572"/>
                      </a:moveTo>
                      <a:cubicBezTo>
                        <a:pt x="0" y="572"/>
                        <a:pt x="61532" y="18669"/>
                        <a:pt x="109252" y="0"/>
                      </a:cubicBezTo>
                    </a:path>
                  </a:pathLst>
                </a:custGeom>
                <a:grpFill/>
                <a:ln w="5715" cap="rnd">
                  <a:solidFill>
                    <a:srgbClr val="E52A29"/>
                  </a:solidFill>
                  <a:prstDash val="solid"/>
                  <a:round/>
                </a:ln>
              </p:spPr>
              <p:txBody>
                <a:bodyPr rtlCol="0" anchor="ctr"/>
                <a:lstStyle/>
                <a:p>
                  <a:endParaRPr lang="fr-FR" sz="1400"/>
                </a:p>
              </p:txBody>
            </p:sp>
            <p:grpSp>
              <p:nvGrpSpPr>
                <p:cNvPr id="148" name="Graphique 1853">
                  <a:extLst>
                    <a:ext uri="{FF2B5EF4-FFF2-40B4-BE49-F238E27FC236}">
                      <a16:creationId xmlns:a16="http://schemas.microsoft.com/office/drawing/2014/main" id="{05D0AFBE-A1F8-4FA2-B0FA-3CFE0582981F}"/>
                    </a:ext>
                  </a:extLst>
                </p:cNvPr>
                <p:cNvGrpSpPr/>
                <p:nvPr/>
              </p:nvGrpSpPr>
              <p:grpSpPr>
                <a:xfrm>
                  <a:off x="3912572" y="4678072"/>
                  <a:ext cx="66103" cy="158115"/>
                  <a:chOff x="3912572" y="4678072"/>
                  <a:chExt cx="66103" cy="158115"/>
                </a:xfrm>
                <a:grpFill/>
              </p:grpSpPr>
              <p:sp>
                <p:nvSpPr>
                  <p:cNvPr id="166" name="Forme libre : forme 5165">
                    <a:extLst>
                      <a:ext uri="{FF2B5EF4-FFF2-40B4-BE49-F238E27FC236}">
                        <a16:creationId xmlns:a16="http://schemas.microsoft.com/office/drawing/2014/main" id="{1C4074CD-346F-4551-BE75-1066585AD206}"/>
                      </a:ext>
                    </a:extLst>
                  </p:cNvPr>
                  <p:cNvSpPr/>
                  <p:nvPr/>
                </p:nvSpPr>
                <p:spPr>
                  <a:xfrm>
                    <a:off x="3914953" y="4678072"/>
                    <a:ext cx="63722" cy="137636"/>
                  </a:xfrm>
                  <a:custGeom>
                    <a:avLst/>
                    <a:gdLst>
                      <a:gd name="connsiteX0" fmla="*/ 0 w 63722"/>
                      <a:gd name="connsiteY0" fmla="*/ 286 h 137636"/>
                      <a:gd name="connsiteX1" fmla="*/ 18764 w 63722"/>
                      <a:gd name="connsiteY1" fmla="*/ 137636 h 137636"/>
                      <a:gd name="connsiteX2" fmla="*/ 44101 w 63722"/>
                      <a:gd name="connsiteY2" fmla="*/ 137636 h 137636"/>
                      <a:gd name="connsiteX3" fmla="*/ 56769 w 63722"/>
                      <a:gd name="connsiteY3" fmla="*/ 0 h 137636"/>
                      <a:gd name="connsiteX4" fmla="*/ 63722 w 63722"/>
                      <a:gd name="connsiteY4" fmla="*/ 40481 h 137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22" h="137636">
                        <a:moveTo>
                          <a:pt x="0" y="286"/>
                        </a:moveTo>
                        <a:lnTo>
                          <a:pt x="18764" y="137636"/>
                        </a:lnTo>
                        <a:lnTo>
                          <a:pt x="44101" y="137636"/>
                        </a:lnTo>
                        <a:lnTo>
                          <a:pt x="56769" y="0"/>
                        </a:lnTo>
                        <a:lnTo>
                          <a:pt x="63722" y="40481"/>
                        </a:lnTo>
                      </a:path>
                    </a:pathLst>
                  </a:custGeom>
                  <a:grpFill/>
                  <a:ln w="5715" cap="rnd">
                    <a:solidFill>
                      <a:srgbClr val="E52A29"/>
                    </a:solidFill>
                    <a:prstDash val="solid"/>
                    <a:round/>
                  </a:ln>
                </p:spPr>
                <p:txBody>
                  <a:bodyPr rtlCol="0" anchor="ctr"/>
                  <a:lstStyle/>
                  <a:p>
                    <a:endParaRPr lang="fr-FR" sz="1400"/>
                  </a:p>
                </p:txBody>
              </p:sp>
              <p:sp>
                <p:nvSpPr>
                  <p:cNvPr id="167" name="Forme libre : forme 5166">
                    <a:extLst>
                      <a:ext uri="{FF2B5EF4-FFF2-40B4-BE49-F238E27FC236}">
                        <a16:creationId xmlns:a16="http://schemas.microsoft.com/office/drawing/2014/main" id="{915FA54F-3C6C-4864-8B5F-7F25778F166E}"/>
                      </a:ext>
                    </a:extLst>
                  </p:cNvPr>
                  <p:cNvSpPr/>
                  <p:nvPr/>
                </p:nvSpPr>
                <p:spPr>
                  <a:xfrm>
                    <a:off x="3912572" y="4815708"/>
                    <a:ext cx="46482" cy="20478"/>
                  </a:xfrm>
                  <a:custGeom>
                    <a:avLst/>
                    <a:gdLst>
                      <a:gd name="connsiteX0" fmla="*/ 46482 w 46482"/>
                      <a:gd name="connsiteY0" fmla="*/ 0 h 20478"/>
                      <a:gd name="connsiteX1" fmla="*/ 46482 w 46482"/>
                      <a:gd name="connsiteY1" fmla="*/ 20479 h 20478"/>
                      <a:gd name="connsiteX2" fmla="*/ 0 w 46482"/>
                      <a:gd name="connsiteY2" fmla="*/ 20479 h 20478"/>
                    </a:gdLst>
                    <a:ahLst/>
                    <a:cxnLst>
                      <a:cxn ang="0">
                        <a:pos x="connsiteX0" y="connsiteY0"/>
                      </a:cxn>
                      <a:cxn ang="0">
                        <a:pos x="connsiteX1" y="connsiteY1"/>
                      </a:cxn>
                      <a:cxn ang="0">
                        <a:pos x="connsiteX2" y="connsiteY2"/>
                      </a:cxn>
                    </a:cxnLst>
                    <a:rect l="l" t="t" r="r" b="b"/>
                    <a:pathLst>
                      <a:path w="46482" h="20478">
                        <a:moveTo>
                          <a:pt x="46482" y="0"/>
                        </a:moveTo>
                        <a:lnTo>
                          <a:pt x="46482" y="20479"/>
                        </a:lnTo>
                        <a:lnTo>
                          <a:pt x="0" y="20479"/>
                        </a:lnTo>
                      </a:path>
                    </a:pathLst>
                  </a:custGeom>
                  <a:grpFill/>
                  <a:ln w="5715" cap="rnd">
                    <a:solidFill>
                      <a:srgbClr val="E52A29"/>
                    </a:solidFill>
                    <a:prstDash val="solid"/>
                    <a:round/>
                  </a:ln>
                </p:spPr>
                <p:txBody>
                  <a:bodyPr rtlCol="0" anchor="ctr"/>
                  <a:lstStyle/>
                  <a:p>
                    <a:endParaRPr lang="fr-FR" sz="1400"/>
                  </a:p>
                </p:txBody>
              </p:sp>
            </p:grpSp>
            <p:sp>
              <p:nvSpPr>
                <p:cNvPr id="149" name="Forme libre : forme 5167">
                  <a:extLst>
                    <a:ext uri="{FF2B5EF4-FFF2-40B4-BE49-F238E27FC236}">
                      <a16:creationId xmlns:a16="http://schemas.microsoft.com/office/drawing/2014/main" id="{D921D165-3136-4825-BADF-17EE230D7980}"/>
                    </a:ext>
                  </a:extLst>
                </p:cNvPr>
                <p:cNvSpPr/>
                <p:nvPr/>
              </p:nvSpPr>
              <p:spPr>
                <a:xfrm>
                  <a:off x="3922192" y="4816566"/>
                  <a:ext cx="11525" cy="6953"/>
                </a:xfrm>
                <a:custGeom>
                  <a:avLst/>
                  <a:gdLst>
                    <a:gd name="connsiteX0" fmla="*/ 11525 w 11525"/>
                    <a:gd name="connsiteY0" fmla="*/ 0 h 6953"/>
                    <a:gd name="connsiteX1" fmla="*/ 0 w 11525"/>
                    <a:gd name="connsiteY1" fmla="*/ 6953 h 6953"/>
                  </a:gdLst>
                  <a:ahLst/>
                  <a:cxnLst>
                    <a:cxn ang="0">
                      <a:pos x="connsiteX0" y="connsiteY0"/>
                    </a:cxn>
                    <a:cxn ang="0">
                      <a:pos x="connsiteX1" y="connsiteY1"/>
                    </a:cxn>
                  </a:cxnLst>
                  <a:rect l="l" t="t" r="r" b="b"/>
                  <a:pathLst>
                    <a:path w="11525" h="6953">
                      <a:moveTo>
                        <a:pt x="11525" y="0"/>
                      </a:moveTo>
                      <a:lnTo>
                        <a:pt x="0" y="6953"/>
                      </a:lnTo>
                    </a:path>
                  </a:pathLst>
                </a:custGeom>
                <a:grpFill/>
                <a:ln w="5715" cap="rnd">
                  <a:solidFill>
                    <a:srgbClr val="E52A29"/>
                  </a:solidFill>
                  <a:prstDash val="solid"/>
                  <a:round/>
                </a:ln>
              </p:spPr>
              <p:txBody>
                <a:bodyPr rtlCol="0" anchor="ctr"/>
                <a:lstStyle/>
                <a:p>
                  <a:endParaRPr lang="fr-FR" sz="1400"/>
                </a:p>
              </p:txBody>
            </p:sp>
            <p:sp>
              <p:nvSpPr>
                <p:cNvPr id="150" name="Forme libre : forme 5168">
                  <a:extLst>
                    <a:ext uri="{FF2B5EF4-FFF2-40B4-BE49-F238E27FC236}">
                      <a16:creationId xmlns:a16="http://schemas.microsoft.com/office/drawing/2014/main" id="{84C0602E-DD64-4A85-AC2E-4F5D774AAA7E}"/>
                    </a:ext>
                  </a:extLst>
                </p:cNvPr>
                <p:cNvSpPr/>
                <p:nvPr/>
              </p:nvSpPr>
              <p:spPr>
                <a:xfrm>
                  <a:off x="3975342" y="4717696"/>
                  <a:ext cx="63055" cy="118491"/>
                </a:xfrm>
                <a:custGeom>
                  <a:avLst/>
                  <a:gdLst>
                    <a:gd name="connsiteX0" fmla="*/ 63055 w 63055"/>
                    <a:gd name="connsiteY0" fmla="*/ 118491 h 118491"/>
                    <a:gd name="connsiteX1" fmla="*/ 10573 w 63055"/>
                    <a:gd name="connsiteY1" fmla="*/ 118491 h 118491"/>
                    <a:gd name="connsiteX2" fmla="*/ 0 w 63055"/>
                    <a:gd name="connsiteY2" fmla="*/ 107918 h 118491"/>
                    <a:gd name="connsiteX3" fmla="*/ 0 w 63055"/>
                    <a:gd name="connsiteY3" fmla="*/ 10573 h 118491"/>
                    <a:gd name="connsiteX4" fmla="*/ 10573 w 63055"/>
                    <a:gd name="connsiteY4" fmla="*/ 0 h 118491"/>
                    <a:gd name="connsiteX5" fmla="*/ 40481 w 63055"/>
                    <a:gd name="connsiteY5" fmla="*/ 0 h 118491"/>
                    <a:gd name="connsiteX6" fmla="*/ 51054 w 63055"/>
                    <a:gd name="connsiteY6" fmla="*/ 10573 h 118491"/>
                    <a:gd name="connsiteX7" fmla="*/ 51054 w 63055"/>
                    <a:gd name="connsiteY7" fmla="*/ 72962 h 11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55" h="118491">
                      <a:moveTo>
                        <a:pt x="63055" y="118491"/>
                      </a:moveTo>
                      <a:lnTo>
                        <a:pt x="10573" y="118491"/>
                      </a:lnTo>
                      <a:cubicBezTo>
                        <a:pt x="4763" y="118491"/>
                        <a:pt x="0" y="113729"/>
                        <a:pt x="0" y="107918"/>
                      </a:cubicBezTo>
                      <a:lnTo>
                        <a:pt x="0" y="10573"/>
                      </a:lnTo>
                      <a:cubicBezTo>
                        <a:pt x="0" y="4763"/>
                        <a:pt x="4763" y="0"/>
                        <a:pt x="10573" y="0"/>
                      </a:cubicBezTo>
                      <a:lnTo>
                        <a:pt x="40481" y="0"/>
                      </a:lnTo>
                      <a:cubicBezTo>
                        <a:pt x="46291" y="0"/>
                        <a:pt x="51054" y="4763"/>
                        <a:pt x="51054" y="10573"/>
                      </a:cubicBezTo>
                      <a:lnTo>
                        <a:pt x="51054" y="72962"/>
                      </a:lnTo>
                    </a:path>
                  </a:pathLst>
                </a:custGeom>
                <a:grpFill/>
                <a:ln w="5715" cap="rnd">
                  <a:solidFill>
                    <a:srgbClr val="E52A29"/>
                  </a:solidFill>
                  <a:prstDash val="solid"/>
                  <a:round/>
                </a:ln>
              </p:spPr>
              <p:txBody>
                <a:bodyPr rtlCol="0" anchor="ctr"/>
                <a:lstStyle/>
                <a:p>
                  <a:endParaRPr lang="fr-FR" sz="1400"/>
                </a:p>
              </p:txBody>
            </p:sp>
            <p:sp>
              <p:nvSpPr>
                <p:cNvPr id="151" name="Forme libre : forme 5169">
                  <a:extLst>
                    <a:ext uri="{FF2B5EF4-FFF2-40B4-BE49-F238E27FC236}">
                      <a16:creationId xmlns:a16="http://schemas.microsoft.com/office/drawing/2014/main" id="{D01A8DD0-FC21-46DA-8B03-0322E96C2CEB}"/>
                    </a:ext>
                  </a:extLst>
                </p:cNvPr>
                <p:cNvSpPr/>
                <p:nvPr/>
              </p:nvSpPr>
              <p:spPr>
                <a:xfrm>
                  <a:off x="4014584" y="4790944"/>
                  <a:ext cx="45624" cy="45338"/>
                </a:xfrm>
                <a:custGeom>
                  <a:avLst/>
                  <a:gdLst>
                    <a:gd name="connsiteX0" fmla="*/ 0 w 45624"/>
                    <a:gd name="connsiteY0" fmla="*/ 0 h 45338"/>
                    <a:gd name="connsiteX1" fmla="*/ 22955 w 45624"/>
                    <a:gd name="connsiteY1" fmla="*/ 0 h 45338"/>
                    <a:gd name="connsiteX2" fmla="*/ 45625 w 45624"/>
                    <a:gd name="connsiteY2" fmla="*/ 22670 h 45338"/>
                    <a:gd name="connsiteX3" fmla="*/ 45625 w 45624"/>
                    <a:gd name="connsiteY3" fmla="*/ 22670 h 45338"/>
                    <a:gd name="connsiteX4" fmla="*/ 22955 w 45624"/>
                    <a:gd name="connsiteY4" fmla="*/ 45339 h 45338"/>
                    <a:gd name="connsiteX5" fmla="*/ 0 w 45624"/>
                    <a:gd name="connsiteY5" fmla="*/ 45339 h 4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624" h="45338">
                      <a:moveTo>
                        <a:pt x="0" y="0"/>
                      </a:moveTo>
                      <a:lnTo>
                        <a:pt x="22955" y="0"/>
                      </a:lnTo>
                      <a:cubicBezTo>
                        <a:pt x="35433" y="0"/>
                        <a:pt x="45625" y="10192"/>
                        <a:pt x="45625" y="22670"/>
                      </a:cubicBezTo>
                      <a:lnTo>
                        <a:pt x="45625" y="22670"/>
                      </a:lnTo>
                      <a:cubicBezTo>
                        <a:pt x="45625" y="35147"/>
                        <a:pt x="35433" y="45339"/>
                        <a:pt x="22955" y="45339"/>
                      </a:cubicBezTo>
                      <a:lnTo>
                        <a:pt x="0" y="45339"/>
                      </a:lnTo>
                    </a:path>
                  </a:pathLst>
                </a:custGeom>
                <a:grpFill/>
                <a:ln w="5715" cap="rnd">
                  <a:solidFill>
                    <a:srgbClr val="E52A29"/>
                  </a:solidFill>
                  <a:prstDash val="solid"/>
                  <a:round/>
                </a:ln>
              </p:spPr>
              <p:txBody>
                <a:bodyPr rtlCol="0" anchor="ctr"/>
                <a:lstStyle/>
                <a:p>
                  <a:endParaRPr lang="fr-FR" sz="1400"/>
                </a:p>
              </p:txBody>
            </p:sp>
            <p:sp>
              <p:nvSpPr>
                <p:cNvPr id="152" name="Forme libre : forme 5170">
                  <a:extLst>
                    <a:ext uri="{FF2B5EF4-FFF2-40B4-BE49-F238E27FC236}">
                      <a16:creationId xmlns:a16="http://schemas.microsoft.com/office/drawing/2014/main" id="{AE837C3B-9D55-45F8-980F-C6C3E2E8F16A}"/>
                    </a:ext>
                  </a:extLst>
                </p:cNvPr>
                <p:cNvSpPr/>
                <p:nvPr/>
              </p:nvSpPr>
              <p:spPr>
                <a:xfrm>
                  <a:off x="3976580" y="4738461"/>
                  <a:ext cx="47624" cy="17811"/>
                </a:xfrm>
                <a:custGeom>
                  <a:avLst/>
                  <a:gdLst>
                    <a:gd name="connsiteX0" fmla="*/ 0 w 47624"/>
                    <a:gd name="connsiteY0" fmla="*/ 17812 h 17811"/>
                    <a:gd name="connsiteX1" fmla="*/ 47625 w 47624"/>
                    <a:gd name="connsiteY1" fmla="*/ 0 h 17811"/>
                  </a:gdLst>
                  <a:ahLst/>
                  <a:cxnLst>
                    <a:cxn ang="0">
                      <a:pos x="connsiteX0" y="connsiteY0"/>
                    </a:cxn>
                    <a:cxn ang="0">
                      <a:pos x="connsiteX1" y="connsiteY1"/>
                    </a:cxn>
                  </a:cxnLst>
                  <a:rect l="l" t="t" r="r" b="b"/>
                  <a:pathLst>
                    <a:path w="47624" h="17811">
                      <a:moveTo>
                        <a:pt x="0" y="17812"/>
                      </a:moveTo>
                      <a:lnTo>
                        <a:pt x="47625" y="0"/>
                      </a:lnTo>
                    </a:path>
                  </a:pathLst>
                </a:custGeom>
                <a:grpFill/>
                <a:ln w="5715" cap="rnd">
                  <a:solidFill>
                    <a:srgbClr val="E52A29"/>
                  </a:solidFill>
                  <a:prstDash val="solid"/>
                  <a:round/>
                </a:ln>
              </p:spPr>
              <p:txBody>
                <a:bodyPr rtlCol="0" anchor="ctr"/>
                <a:lstStyle/>
                <a:p>
                  <a:endParaRPr lang="fr-FR" sz="1400"/>
                </a:p>
              </p:txBody>
            </p:sp>
            <p:sp>
              <p:nvSpPr>
                <p:cNvPr id="153" name="Forme libre : forme 5171">
                  <a:extLst>
                    <a:ext uri="{FF2B5EF4-FFF2-40B4-BE49-F238E27FC236}">
                      <a16:creationId xmlns:a16="http://schemas.microsoft.com/office/drawing/2014/main" id="{65A7BED3-3E00-4347-89CD-82354A133039}"/>
                    </a:ext>
                  </a:extLst>
                </p:cNvPr>
                <p:cNvSpPr/>
                <p:nvPr/>
              </p:nvSpPr>
              <p:spPr>
                <a:xfrm>
                  <a:off x="3976866" y="4771036"/>
                  <a:ext cx="47625" cy="11811"/>
                </a:xfrm>
                <a:custGeom>
                  <a:avLst/>
                  <a:gdLst>
                    <a:gd name="connsiteX0" fmla="*/ 0 w 47625"/>
                    <a:gd name="connsiteY0" fmla="*/ 0 h 11811"/>
                    <a:gd name="connsiteX1" fmla="*/ 47625 w 47625"/>
                    <a:gd name="connsiteY1" fmla="*/ 11811 h 11811"/>
                  </a:gdLst>
                  <a:ahLst/>
                  <a:cxnLst>
                    <a:cxn ang="0">
                      <a:pos x="connsiteX0" y="connsiteY0"/>
                    </a:cxn>
                    <a:cxn ang="0">
                      <a:pos x="connsiteX1" y="connsiteY1"/>
                    </a:cxn>
                  </a:cxnLst>
                  <a:rect l="l" t="t" r="r" b="b"/>
                  <a:pathLst>
                    <a:path w="47625" h="11811">
                      <a:moveTo>
                        <a:pt x="0" y="0"/>
                      </a:moveTo>
                      <a:lnTo>
                        <a:pt x="47625" y="11811"/>
                      </a:lnTo>
                    </a:path>
                  </a:pathLst>
                </a:custGeom>
                <a:grpFill/>
                <a:ln w="5715" cap="rnd">
                  <a:solidFill>
                    <a:srgbClr val="E52A29"/>
                  </a:solidFill>
                  <a:prstDash val="solid"/>
                  <a:round/>
                </a:ln>
              </p:spPr>
              <p:txBody>
                <a:bodyPr rtlCol="0" anchor="ctr"/>
                <a:lstStyle/>
                <a:p>
                  <a:endParaRPr lang="fr-FR" sz="1400"/>
                </a:p>
              </p:txBody>
            </p:sp>
            <p:sp>
              <p:nvSpPr>
                <p:cNvPr id="154" name="Forme libre : forme 5172">
                  <a:extLst>
                    <a:ext uri="{FF2B5EF4-FFF2-40B4-BE49-F238E27FC236}">
                      <a16:creationId xmlns:a16="http://schemas.microsoft.com/office/drawing/2014/main" id="{4E9E503B-9667-4518-BA58-AAF0902DF7C9}"/>
                    </a:ext>
                  </a:extLst>
                </p:cNvPr>
                <p:cNvSpPr/>
                <p:nvPr/>
              </p:nvSpPr>
              <p:spPr>
                <a:xfrm>
                  <a:off x="3961435" y="4674739"/>
                  <a:ext cx="24193" cy="9525"/>
                </a:xfrm>
                <a:custGeom>
                  <a:avLst/>
                  <a:gdLst>
                    <a:gd name="connsiteX0" fmla="*/ 0 w 24193"/>
                    <a:gd name="connsiteY0" fmla="*/ 0 h 9525"/>
                    <a:gd name="connsiteX1" fmla="*/ 24194 w 24193"/>
                    <a:gd name="connsiteY1" fmla="*/ 0 h 9525"/>
                  </a:gdLst>
                  <a:ahLst/>
                  <a:cxnLst>
                    <a:cxn ang="0">
                      <a:pos x="connsiteX0" y="connsiteY0"/>
                    </a:cxn>
                    <a:cxn ang="0">
                      <a:pos x="connsiteX1" y="connsiteY1"/>
                    </a:cxn>
                  </a:cxnLst>
                  <a:rect l="l" t="t" r="r" b="b"/>
                  <a:pathLst>
                    <a:path w="24193" h="9525">
                      <a:moveTo>
                        <a:pt x="0" y="0"/>
                      </a:moveTo>
                      <a:lnTo>
                        <a:pt x="24194" y="0"/>
                      </a:lnTo>
                    </a:path>
                  </a:pathLst>
                </a:custGeom>
                <a:grpFill/>
                <a:ln w="5715" cap="rnd">
                  <a:solidFill>
                    <a:srgbClr val="E52A29"/>
                  </a:solidFill>
                  <a:prstDash val="solid"/>
                  <a:round/>
                </a:ln>
              </p:spPr>
              <p:txBody>
                <a:bodyPr rtlCol="0" anchor="ctr"/>
                <a:lstStyle/>
                <a:p>
                  <a:endParaRPr lang="fr-FR" sz="1400"/>
                </a:p>
              </p:txBody>
            </p:sp>
            <p:grpSp>
              <p:nvGrpSpPr>
                <p:cNvPr id="155" name="Graphique 1853">
                  <a:extLst>
                    <a:ext uri="{FF2B5EF4-FFF2-40B4-BE49-F238E27FC236}">
                      <a16:creationId xmlns:a16="http://schemas.microsoft.com/office/drawing/2014/main" id="{05D0AFBE-A1F8-4FA2-B0FA-3CFE0582981F}"/>
                    </a:ext>
                  </a:extLst>
                </p:cNvPr>
                <p:cNvGrpSpPr/>
                <p:nvPr/>
              </p:nvGrpSpPr>
              <p:grpSpPr>
                <a:xfrm>
                  <a:off x="3846564" y="4350889"/>
                  <a:ext cx="100107" cy="351377"/>
                  <a:chOff x="3846564" y="4350889"/>
                  <a:chExt cx="100107" cy="351377"/>
                </a:xfrm>
                <a:grpFill/>
              </p:grpSpPr>
              <p:sp>
                <p:nvSpPr>
                  <p:cNvPr id="162" name="Forme libre : forme 5174">
                    <a:extLst>
                      <a:ext uri="{FF2B5EF4-FFF2-40B4-BE49-F238E27FC236}">
                        <a16:creationId xmlns:a16="http://schemas.microsoft.com/office/drawing/2014/main" id="{7DAD112C-DDA1-4764-90B5-D2D863156D6C}"/>
                      </a:ext>
                    </a:extLst>
                  </p:cNvPr>
                  <p:cNvSpPr/>
                  <p:nvPr/>
                </p:nvSpPr>
                <p:spPr>
                  <a:xfrm>
                    <a:off x="3883330" y="4469856"/>
                    <a:ext cx="63341" cy="191357"/>
                  </a:xfrm>
                  <a:custGeom>
                    <a:avLst/>
                    <a:gdLst>
                      <a:gd name="connsiteX0" fmla="*/ 5715 w 63341"/>
                      <a:gd name="connsiteY0" fmla="*/ 191357 h 191357"/>
                      <a:gd name="connsiteX1" fmla="*/ 0 w 63341"/>
                      <a:gd name="connsiteY1" fmla="*/ 84868 h 191357"/>
                      <a:gd name="connsiteX2" fmla="*/ 63341 w 63341"/>
                      <a:gd name="connsiteY2" fmla="*/ 19050 h 191357"/>
                      <a:gd name="connsiteX3" fmla="*/ 63341 w 63341"/>
                      <a:gd name="connsiteY3" fmla="*/ 0 h 191357"/>
                    </a:gdLst>
                    <a:ahLst/>
                    <a:cxnLst>
                      <a:cxn ang="0">
                        <a:pos x="connsiteX0" y="connsiteY0"/>
                      </a:cxn>
                      <a:cxn ang="0">
                        <a:pos x="connsiteX1" y="connsiteY1"/>
                      </a:cxn>
                      <a:cxn ang="0">
                        <a:pos x="connsiteX2" y="connsiteY2"/>
                      </a:cxn>
                      <a:cxn ang="0">
                        <a:pos x="connsiteX3" y="connsiteY3"/>
                      </a:cxn>
                    </a:cxnLst>
                    <a:rect l="l" t="t" r="r" b="b"/>
                    <a:pathLst>
                      <a:path w="63341" h="191357">
                        <a:moveTo>
                          <a:pt x="5715" y="191357"/>
                        </a:moveTo>
                        <a:cubicBezTo>
                          <a:pt x="5715" y="191357"/>
                          <a:pt x="0" y="158496"/>
                          <a:pt x="0" y="84868"/>
                        </a:cubicBezTo>
                        <a:cubicBezTo>
                          <a:pt x="0" y="11240"/>
                          <a:pt x="63341" y="19050"/>
                          <a:pt x="63341" y="19050"/>
                        </a:cubicBezTo>
                        <a:lnTo>
                          <a:pt x="63341" y="0"/>
                        </a:lnTo>
                      </a:path>
                    </a:pathLst>
                  </a:custGeom>
                  <a:grpFill/>
                  <a:ln w="5715" cap="rnd">
                    <a:solidFill>
                      <a:srgbClr val="E52A29"/>
                    </a:solidFill>
                    <a:prstDash val="solid"/>
                    <a:round/>
                  </a:ln>
                </p:spPr>
                <p:txBody>
                  <a:bodyPr rtlCol="0" anchor="ctr"/>
                  <a:lstStyle/>
                  <a:p>
                    <a:endParaRPr lang="fr-FR" sz="1400"/>
                  </a:p>
                </p:txBody>
              </p:sp>
              <p:sp>
                <p:nvSpPr>
                  <p:cNvPr id="163" name="Forme libre : forme 5175">
                    <a:extLst>
                      <a:ext uri="{FF2B5EF4-FFF2-40B4-BE49-F238E27FC236}">
                        <a16:creationId xmlns:a16="http://schemas.microsoft.com/office/drawing/2014/main" id="{58F3971D-EFA2-4BFE-8433-1EB83F922AE7}"/>
                      </a:ext>
                    </a:extLst>
                  </p:cNvPr>
                  <p:cNvSpPr/>
                  <p:nvPr/>
                </p:nvSpPr>
                <p:spPr>
                  <a:xfrm>
                    <a:off x="3846564" y="4350889"/>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64" name="Forme libre : forme 5176">
                    <a:extLst>
                      <a:ext uri="{FF2B5EF4-FFF2-40B4-BE49-F238E27FC236}">
                        <a16:creationId xmlns:a16="http://schemas.microsoft.com/office/drawing/2014/main" id="{9C3DC377-F513-4063-8BCD-F2F915F31047}"/>
                      </a:ext>
                    </a:extLst>
                  </p:cNvPr>
                  <p:cNvSpPr/>
                  <p:nvPr/>
                </p:nvSpPr>
                <p:spPr>
                  <a:xfrm>
                    <a:off x="3889008" y="4672643"/>
                    <a:ext cx="11752" cy="29622"/>
                  </a:xfrm>
                  <a:custGeom>
                    <a:avLst/>
                    <a:gdLst>
                      <a:gd name="connsiteX0" fmla="*/ 323 w 11752"/>
                      <a:gd name="connsiteY0" fmla="*/ 0 h 29622"/>
                      <a:gd name="connsiteX1" fmla="*/ 11753 w 11752"/>
                      <a:gd name="connsiteY1" fmla="*/ 29623 h 29622"/>
                    </a:gdLst>
                    <a:ahLst/>
                    <a:cxnLst>
                      <a:cxn ang="0">
                        <a:pos x="connsiteX0" y="connsiteY0"/>
                      </a:cxn>
                      <a:cxn ang="0">
                        <a:pos x="connsiteX1" y="connsiteY1"/>
                      </a:cxn>
                    </a:cxnLst>
                    <a:rect l="l" t="t" r="r" b="b"/>
                    <a:pathLst>
                      <a:path w="11752" h="29622">
                        <a:moveTo>
                          <a:pt x="323" y="0"/>
                        </a:moveTo>
                        <a:cubicBezTo>
                          <a:pt x="323" y="0"/>
                          <a:pt x="-3011" y="25622"/>
                          <a:pt x="11753" y="29623"/>
                        </a:cubicBezTo>
                      </a:path>
                    </a:pathLst>
                  </a:custGeom>
                  <a:grpFill/>
                  <a:ln w="5715" cap="rnd">
                    <a:solidFill>
                      <a:srgbClr val="E52A29"/>
                    </a:solidFill>
                    <a:prstDash val="solid"/>
                    <a:round/>
                  </a:ln>
                </p:spPr>
                <p:txBody>
                  <a:bodyPr rtlCol="0" anchor="ctr"/>
                  <a:lstStyle/>
                  <a:p>
                    <a:endParaRPr lang="fr-FR" sz="1400"/>
                  </a:p>
                </p:txBody>
              </p:sp>
              <p:sp>
                <p:nvSpPr>
                  <p:cNvPr id="165" name="Forme libre : forme 5177">
                    <a:extLst>
                      <a:ext uri="{FF2B5EF4-FFF2-40B4-BE49-F238E27FC236}">
                        <a16:creationId xmlns:a16="http://schemas.microsoft.com/office/drawing/2014/main" id="{BFD9B1B2-35AC-40F1-BB94-009743C584D6}"/>
                      </a:ext>
                    </a:extLst>
                  </p:cNvPr>
                  <p:cNvSpPr/>
                  <p:nvPr/>
                </p:nvSpPr>
                <p:spPr>
                  <a:xfrm>
                    <a:off x="3885426" y="4537769"/>
                    <a:ext cx="10191" cy="4762"/>
                  </a:xfrm>
                  <a:custGeom>
                    <a:avLst/>
                    <a:gdLst>
                      <a:gd name="connsiteX0" fmla="*/ 0 w 10191"/>
                      <a:gd name="connsiteY0" fmla="*/ 0 h 4762"/>
                      <a:gd name="connsiteX1" fmla="*/ 10192 w 10191"/>
                      <a:gd name="connsiteY1" fmla="*/ 4763 h 4762"/>
                    </a:gdLst>
                    <a:ahLst/>
                    <a:cxnLst>
                      <a:cxn ang="0">
                        <a:pos x="connsiteX0" y="connsiteY0"/>
                      </a:cxn>
                      <a:cxn ang="0">
                        <a:pos x="connsiteX1" y="connsiteY1"/>
                      </a:cxn>
                    </a:cxnLst>
                    <a:rect l="l" t="t" r="r" b="b"/>
                    <a:pathLst>
                      <a:path w="10191" h="4762">
                        <a:moveTo>
                          <a:pt x="0" y="0"/>
                        </a:moveTo>
                        <a:lnTo>
                          <a:pt x="10192" y="4763"/>
                        </a:lnTo>
                      </a:path>
                    </a:pathLst>
                  </a:custGeom>
                  <a:grpFill/>
                  <a:ln w="5715" cap="rnd">
                    <a:solidFill>
                      <a:srgbClr val="E52A29"/>
                    </a:solidFill>
                    <a:prstDash val="solid"/>
                    <a:round/>
                  </a:ln>
                </p:spPr>
                <p:txBody>
                  <a:bodyPr rtlCol="0" anchor="ctr"/>
                  <a:lstStyle/>
                  <a:p>
                    <a:endParaRPr lang="fr-FR" sz="1400"/>
                  </a:p>
                </p:txBody>
              </p:sp>
            </p:grpSp>
            <p:grpSp>
              <p:nvGrpSpPr>
                <p:cNvPr id="156" name="Graphique 1853">
                  <a:extLst>
                    <a:ext uri="{FF2B5EF4-FFF2-40B4-BE49-F238E27FC236}">
                      <a16:creationId xmlns:a16="http://schemas.microsoft.com/office/drawing/2014/main" id="{05D0AFBE-A1F8-4FA2-B0FA-3CFE0582981F}"/>
                    </a:ext>
                  </a:extLst>
                </p:cNvPr>
                <p:cNvGrpSpPr/>
                <p:nvPr/>
              </p:nvGrpSpPr>
              <p:grpSpPr>
                <a:xfrm>
                  <a:off x="3846564" y="4350889"/>
                  <a:ext cx="212980" cy="351377"/>
                  <a:chOff x="3846564" y="4350889"/>
                  <a:chExt cx="212980" cy="351377"/>
                </a:xfrm>
                <a:grpFill/>
              </p:grpSpPr>
              <p:sp>
                <p:nvSpPr>
                  <p:cNvPr id="158" name="Forme libre : forme 5179">
                    <a:extLst>
                      <a:ext uri="{FF2B5EF4-FFF2-40B4-BE49-F238E27FC236}">
                        <a16:creationId xmlns:a16="http://schemas.microsoft.com/office/drawing/2014/main" id="{7995273F-E102-4321-8391-A52754A66DF2}"/>
                      </a:ext>
                    </a:extLst>
                  </p:cNvPr>
                  <p:cNvSpPr/>
                  <p:nvPr/>
                </p:nvSpPr>
                <p:spPr>
                  <a:xfrm>
                    <a:off x="3846564" y="4350889"/>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59" name="Forme libre : forme 5180">
                    <a:extLst>
                      <a:ext uri="{FF2B5EF4-FFF2-40B4-BE49-F238E27FC236}">
                        <a16:creationId xmlns:a16="http://schemas.microsoft.com/office/drawing/2014/main" id="{400AED7D-7D07-4CB7-B02A-A19EE9A440CF}"/>
                      </a:ext>
                    </a:extLst>
                  </p:cNvPr>
                  <p:cNvSpPr/>
                  <p:nvPr/>
                </p:nvSpPr>
                <p:spPr>
                  <a:xfrm>
                    <a:off x="3999440" y="4488922"/>
                    <a:ext cx="60104" cy="172195"/>
                  </a:xfrm>
                  <a:custGeom>
                    <a:avLst/>
                    <a:gdLst>
                      <a:gd name="connsiteX0" fmla="*/ 0 w 60104"/>
                      <a:gd name="connsiteY0" fmla="*/ 79 h 172195"/>
                      <a:gd name="connsiteX1" fmla="*/ 60103 w 60104"/>
                      <a:gd name="connsiteY1" fmla="*/ 65706 h 172195"/>
                      <a:gd name="connsiteX2" fmla="*/ 54388 w 60104"/>
                      <a:gd name="connsiteY2" fmla="*/ 172196 h 172195"/>
                    </a:gdLst>
                    <a:ahLst/>
                    <a:cxnLst>
                      <a:cxn ang="0">
                        <a:pos x="connsiteX0" y="connsiteY0"/>
                      </a:cxn>
                      <a:cxn ang="0">
                        <a:pos x="connsiteX1" y="connsiteY1"/>
                      </a:cxn>
                      <a:cxn ang="0">
                        <a:pos x="connsiteX2" y="connsiteY2"/>
                      </a:cxn>
                    </a:cxnLst>
                    <a:rect l="l" t="t" r="r" b="b"/>
                    <a:pathLst>
                      <a:path w="60104" h="172195">
                        <a:moveTo>
                          <a:pt x="0" y="79"/>
                        </a:moveTo>
                        <a:cubicBezTo>
                          <a:pt x="0" y="79"/>
                          <a:pt x="60484" y="-4969"/>
                          <a:pt x="60103" y="65706"/>
                        </a:cubicBezTo>
                        <a:cubicBezTo>
                          <a:pt x="59627" y="139334"/>
                          <a:pt x="54388" y="172196"/>
                          <a:pt x="54388" y="172196"/>
                        </a:cubicBezTo>
                      </a:path>
                    </a:pathLst>
                  </a:custGeom>
                  <a:grpFill/>
                  <a:ln w="5715" cap="rnd">
                    <a:solidFill>
                      <a:srgbClr val="E52A29"/>
                    </a:solidFill>
                    <a:prstDash val="solid"/>
                    <a:round/>
                  </a:ln>
                </p:spPr>
                <p:txBody>
                  <a:bodyPr rtlCol="0" anchor="ctr"/>
                  <a:lstStyle/>
                  <a:p>
                    <a:endParaRPr lang="fr-FR" sz="1400"/>
                  </a:p>
                </p:txBody>
              </p:sp>
              <p:sp>
                <p:nvSpPr>
                  <p:cNvPr id="160" name="Forme libre : forme 5181">
                    <a:extLst>
                      <a:ext uri="{FF2B5EF4-FFF2-40B4-BE49-F238E27FC236}">
                        <a16:creationId xmlns:a16="http://schemas.microsoft.com/office/drawing/2014/main" id="{268FF14C-9FC5-4178-BE9C-58CB7B7AC6BC}"/>
                      </a:ext>
                    </a:extLst>
                  </p:cNvPr>
                  <p:cNvSpPr/>
                  <p:nvPr/>
                </p:nvSpPr>
                <p:spPr>
                  <a:xfrm>
                    <a:off x="4042112" y="4672643"/>
                    <a:ext cx="11752" cy="29622"/>
                  </a:xfrm>
                  <a:custGeom>
                    <a:avLst/>
                    <a:gdLst>
                      <a:gd name="connsiteX0" fmla="*/ 11430 w 11752"/>
                      <a:gd name="connsiteY0" fmla="*/ 0 h 29622"/>
                      <a:gd name="connsiteX1" fmla="*/ 0 w 11752"/>
                      <a:gd name="connsiteY1" fmla="*/ 29623 h 29622"/>
                    </a:gdLst>
                    <a:ahLst/>
                    <a:cxnLst>
                      <a:cxn ang="0">
                        <a:pos x="connsiteX0" y="connsiteY0"/>
                      </a:cxn>
                      <a:cxn ang="0">
                        <a:pos x="connsiteX1" y="connsiteY1"/>
                      </a:cxn>
                    </a:cxnLst>
                    <a:rect l="l" t="t" r="r" b="b"/>
                    <a:pathLst>
                      <a:path w="11752" h="29622">
                        <a:moveTo>
                          <a:pt x="11430" y="0"/>
                        </a:moveTo>
                        <a:cubicBezTo>
                          <a:pt x="11430" y="0"/>
                          <a:pt x="14764" y="25622"/>
                          <a:pt x="0" y="29623"/>
                        </a:cubicBezTo>
                      </a:path>
                    </a:pathLst>
                  </a:custGeom>
                  <a:grpFill/>
                  <a:ln w="5715" cap="rnd">
                    <a:solidFill>
                      <a:srgbClr val="E52A29"/>
                    </a:solidFill>
                    <a:prstDash val="solid"/>
                    <a:round/>
                  </a:ln>
                </p:spPr>
                <p:txBody>
                  <a:bodyPr rtlCol="0" anchor="ctr"/>
                  <a:lstStyle/>
                  <a:p>
                    <a:endParaRPr lang="fr-FR" sz="1400"/>
                  </a:p>
                </p:txBody>
              </p:sp>
              <p:sp>
                <p:nvSpPr>
                  <p:cNvPr id="161" name="Forme libre : forme 5182">
                    <a:extLst>
                      <a:ext uri="{FF2B5EF4-FFF2-40B4-BE49-F238E27FC236}">
                        <a16:creationId xmlns:a16="http://schemas.microsoft.com/office/drawing/2014/main" id="{C2DC5AC3-870B-4968-869D-EB6D308F38EF}"/>
                      </a:ext>
                    </a:extLst>
                  </p:cNvPr>
                  <p:cNvSpPr/>
                  <p:nvPr/>
                </p:nvSpPr>
                <p:spPr>
                  <a:xfrm>
                    <a:off x="4047160" y="4537769"/>
                    <a:ext cx="10287" cy="4762"/>
                  </a:xfrm>
                  <a:custGeom>
                    <a:avLst/>
                    <a:gdLst>
                      <a:gd name="connsiteX0" fmla="*/ 10287 w 10287"/>
                      <a:gd name="connsiteY0" fmla="*/ 0 h 4762"/>
                      <a:gd name="connsiteX1" fmla="*/ 0 w 10287"/>
                      <a:gd name="connsiteY1" fmla="*/ 4763 h 4762"/>
                    </a:gdLst>
                    <a:ahLst/>
                    <a:cxnLst>
                      <a:cxn ang="0">
                        <a:pos x="connsiteX0" y="connsiteY0"/>
                      </a:cxn>
                      <a:cxn ang="0">
                        <a:pos x="connsiteX1" y="connsiteY1"/>
                      </a:cxn>
                    </a:cxnLst>
                    <a:rect l="l" t="t" r="r" b="b"/>
                    <a:pathLst>
                      <a:path w="10287" h="4762">
                        <a:moveTo>
                          <a:pt x="10287" y="0"/>
                        </a:moveTo>
                        <a:lnTo>
                          <a:pt x="0" y="4763"/>
                        </a:lnTo>
                      </a:path>
                    </a:pathLst>
                  </a:custGeom>
                  <a:grpFill/>
                  <a:ln w="5715" cap="rnd">
                    <a:solidFill>
                      <a:srgbClr val="E52A29"/>
                    </a:solidFill>
                    <a:prstDash val="solid"/>
                    <a:round/>
                  </a:ln>
                </p:spPr>
                <p:txBody>
                  <a:bodyPr rtlCol="0" anchor="ctr"/>
                  <a:lstStyle/>
                  <a:p>
                    <a:endParaRPr lang="fr-FR" sz="1400"/>
                  </a:p>
                </p:txBody>
              </p:sp>
            </p:grpSp>
            <p:sp>
              <p:nvSpPr>
                <p:cNvPr id="157" name="Forme libre : forme 5183">
                  <a:extLst>
                    <a:ext uri="{FF2B5EF4-FFF2-40B4-BE49-F238E27FC236}">
                      <a16:creationId xmlns:a16="http://schemas.microsoft.com/office/drawing/2014/main" id="{24A47D7A-2403-4886-AAA5-F892E5DC2A6B}"/>
                    </a:ext>
                  </a:extLst>
                </p:cNvPr>
                <p:cNvSpPr/>
                <p:nvPr/>
              </p:nvSpPr>
              <p:spPr>
                <a:xfrm>
                  <a:off x="3944576" y="4489477"/>
                  <a:ext cx="54292" cy="8043"/>
                </a:xfrm>
                <a:custGeom>
                  <a:avLst/>
                  <a:gdLst>
                    <a:gd name="connsiteX0" fmla="*/ 0 w 54292"/>
                    <a:gd name="connsiteY0" fmla="*/ 0 h 8043"/>
                    <a:gd name="connsiteX1" fmla="*/ 54293 w 54292"/>
                    <a:gd name="connsiteY1" fmla="*/ 0 h 8043"/>
                  </a:gdLst>
                  <a:ahLst/>
                  <a:cxnLst>
                    <a:cxn ang="0">
                      <a:pos x="connsiteX0" y="connsiteY0"/>
                    </a:cxn>
                    <a:cxn ang="0">
                      <a:pos x="connsiteX1" y="connsiteY1"/>
                    </a:cxn>
                  </a:cxnLst>
                  <a:rect l="l" t="t" r="r" b="b"/>
                  <a:pathLst>
                    <a:path w="54292" h="8043">
                      <a:moveTo>
                        <a:pt x="0" y="0"/>
                      </a:moveTo>
                      <a:cubicBezTo>
                        <a:pt x="0" y="0"/>
                        <a:pt x="22289" y="18098"/>
                        <a:pt x="54293" y="0"/>
                      </a:cubicBezTo>
                    </a:path>
                  </a:pathLst>
                </a:custGeom>
                <a:grpFill/>
                <a:ln w="5715" cap="rnd">
                  <a:solidFill>
                    <a:srgbClr val="E52A29"/>
                  </a:solidFill>
                  <a:prstDash val="solid"/>
                  <a:round/>
                </a:ln>
              </p:spPr>
              <p:txBody>
                <a:bodyPr rtlCol="0" anchor="ctr"/>
                <a:lstStyle/>
                <a:p>
                  <a:endParaRPr lang="fr-FR" sz="1400"/>
                </a:p>
              </p:txBody>
            </p:sp>
          </p:grpSp>
          <p:grpSp>
            <p:nvGrpSpPr>
              <p:cNvPr id="139" name="Graphique 1853">
                <a:extLst>
                  <a:ext uri="{FF2B5EF4-FFF2-40B4-BE49-F238E27FC236}">
                    <a16:creationId xmlns:a16="http://schemas.microsoft.com/office/drawing/2014/main" id="{05D0AFBE-A1F8-4FA2-B0FA-3CFE0582981F}"/>
                  </a:ext>
                </a:extLst>
              </p:cNvPr>
              <p:cNvGrpSpPr/>
              <p:nvPr/>
            </p:nvGrpSpPr>
            <p:grpSpPr>
              <a:xfrm>
                <a:off x="3932289" y="4566249"/>
                <a:ext cx="43434" cy="56102"/>
                <a:chOff x="3932289" y="4566249"/>
                <a:chExt cx="43434" cy="56102"/>
              </a:xfrm>
              <a:grpFill/>
            </p:grpSpPr>
            <p:sp>
              <p:nvSpPr>
                <p:cNvPr id="140" name="Forme libre : forme 5185">
                  <a:extLst>
                    <a:ext uri="{FF2B5EF4-FFF2-40B4-BE49-F238E27FC236}">
                      <a16:creationId xmlns:a16="http://schemas.microsoft.com/office/drawing/2014/main" id="{691C66B6-5CD2-4A7A-BD83-E2D9E11A7CEA}"/>
                    </a:ext>
                  </a:extLst>
                </p:cNvPr>
                <p:cNvSpPr/>
                <p:nvPr/>
              </p:nvSpPr>
              <p:spPr>
                <a:xfrm>
                  <a:off x="3932289" y="4589776"/>
                  <a:ext cx="25241" cy="32575"/>
                </a:xfrm>
                <a:custGeom>
                  <a:avLst/>
                  <a:gdLst>
                    <a:gd name="connsiteX0" fmla="*/ 25241 w 25241"/>
                    <a:gd name="connsiteY0" fmla="*/ 0 h 32575"/>
                    <a:gd name="connsiteX1" fmla="*/ 0 w 25241"/>
                    <a:gd name="connsiteY1" fmla="*/ 32576 h 32575"/>
                  </a:gdLst>
                  <a:ahLst/>
                  <a:cxnLst>
                    <a:cxn ang="0">
                      <a:pos x="connsiteX0" y="connsiteY0"/>
                    </a:cxn>
                    <a:cxn ang="0">
                      <a:pos x="connsiteX1" y="connsiteY1"/>
                    </a:cxn>
                  </a:cxnLst>
                  <a:rect l="l" t="t" r="r" b="b"/>
                  <a:pathLst>
                    <a:path w="25241" h="32575">
                      <a:moveTo>
                        <a:pt x="25241" y="0"/>
                      </a:moveTo>
                      <a:lnTo>
                        <a:pt x="0" y="32576"/>
                      </a:lnTo>
                    </a:path>
                  </a:pathLst>
                </a:custGeom>
                <a:grpFill/>
                <a:ln w="5715" cap="rnd">
                  <a:solidFill>
                    <a:srgbClr val="E52A29"/>
                  </a:solidFill>
                  <a:prstDash val="solid"/>
                  <a:round/>
                </a:ln>
              </p:spPr>
              <p:txBody>
                <a:bodyPr rtlCol="0" anchor="ctr"/>
                <a:lstStyle/>
                <a:p>
                  <a:endParaRPr lang="fr-FR" sz="1400"/>
                </a:p>
              </p:txBody>
            </p:sp>
            <p:sp>
              <p:nvSpPr>
                <p:cNvPr id="141" name="Forme libre : forme 5186">
                  <a:extLst>
                    <a:ext uri="{FF2B5EF4-FFF2-40B4-BE49-F238E27FC236}">
                      <a16:creationId xmlns:a16="http://schemas.microsoft.com/office/drawing/2014/main" id="{03A35EC2-0EDF-4722-90DE-82232236A479}"/>
                    </a:ext>
                  </a:extLst>
                </p:cNvPr>
                <p:cNvSpPr/>
                <p:nvPr/>
              </p:nvSpPr>
              <p:spPr>
                <a:xfrm>
                  <a:off x="3967817" y="4566249"/>
                  <a:ext cx="7905" cy="10287"/>
                </a:xfrm>
                <a:custGeom>
                  <a:avLst/>
                  <a:gdLst>
                    <a:gd name="connsiteX0" fmla="*/ 7906 w 7905"/>
                    <a:gd name="connsiteY0" fmla="*/ 0 h 10287"/>
                    <a:gd name="connsiteX1" fmla="*/ 0 w 7905"/>
                    <a:gd name="connsiteY1" fmla="*/ 10287 h 10287"/>
                  </a:gdLst>
                  <a:ahLst/>
                  <a:cxnLst>
                    <a:cxn ang="0">
                      <a:pos x="connsiteX0" y="connsiteY0"/>
                    </a:cxn>
                    <a:cxn ang="0">
                      <a:pos x="connsiteX1" y="connsiteY1"/>
                    </a:cxn>
                  </a:cxnLst>
                  <a:rect l="l" t="t" r="r" b="b"/>
                  <a:pathLst>
                    <a:path w="7905" h="10287">
                      <a:moveTo>
                        <a:pt x="7906" y="0"/>
                      </a:moveTo>
                      <a:lnTo>
                        <a:pt x="0" y="10287"/>
                      </a:lnTo>
                    </a:path>
                  </a:pathLst>
                </a:custGeom>
                <a:grpFill/>
                <a:ln w="5715" cap="rnd">
                  <a:solidFill>
                    <a:srgbClr val="E52A29"/>
                  </a:solidFill>
                  <a:prstDash val="solid"/>
                  <a:round/>
                </a:ln>
              </p:spPr>
              <p:txBody>
                <a:bodyPr rtlCol="0" anchor="ctr"/>
                <a:lstStyle/>
                <a:p>
                  <a:endParaRPr lang="fr-FR" sz="1400"/>
                </a:p>
              </p:txBody>
            </p:sp>
          </p:grpSp>
        </p:grpSp>
        <p:sp>
          <p:nvSpPr>
            <p:cNvPr id="221" name="Espace réservé du contenu 8"/>
            <p:cNvSpPr txBox="1">
              <a:spLocks/>
            </p:cNvSpPr>
            <p:nvPr/>
          </p:nvSpPr>
          <p:spPr>
            <a:xfrm>
              <a:off x="8520336" y="5065750"/>
              <a:ext cx="880034" cy="35865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b="1" dirty="0" smtClean="0"/>
                <a:t>GAV</a:t>
              </a:r>
              <a:r>
                <a:rPr lang="fr-FR" sz="1200" dirty="0" smtClean="0"/>
                <a:t>   </a:t>
              </a:r>
              <a:r>
                <a:rPr lang="fr-FR" sz="1200" dirty="0" err="1" smtClean="0"/>
                <a:t>coef</a:t>
              </a:r>
              <a:r>
                <a:rPr lang="fr-FR" sz="1200" dirty="0" smtClean="0"/>
                <a:t> 4</a:t>
              </a:r>
            </a:p>
            <a:p>
              <a:pPr marL="0" indent="0" algn="ctr">
                <a:buFont typeface="Arial" panose="020B0604020202020204" pitchFamily="34" charset="0"/>
                <a:buNone/>
              </a:pPr>
              <a:endParaRPr lang="fr-FR" sz="1200" dirty="0" smtClean="0"/>
            </a:p>
          </p:txBody>
        </p:sp>
        <p:grpSp>
          <p:nvGrpSpPr>
            <p:cNvPr id="236" name="Groupe 235"/>
            <p:cNvGrpSpPr/>
            <p:nvPr/>
          </p:nvGrpSpPr>
          <p:grpSpPr>
            <a:xfrm>
              <a:off x="9570371" y="4557445"/>
              <a:ext cx="1194553" cy="939130"/>
              <a:chOff x="8827468" y="3672808"/>
              <a:chExt cx="1194553" cy="939130"/>
            </a:xfrm>
          </p:grpSpPr>
          <p:sp>
            <p:nvSpPr>
              <p:cNvPr id="227" name="Rectangle 226"/>
              <p:cNvSpPr/>
              <p:nvPr/>
            </p:nvSpPr>
            <p:spPr>
              <a:xfrm>
                <a:off x="8860039" y="3672808"/>
                <a:ext cx="1161982" cy="9391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81" name="Graphique 1862">
                <a:extLst>
                  <a:ext uri="{FF2B5EF4-FFF2-40B4-BE49-F238E27FC236}">
                    <a16:creationId xmlns:a16="http://schemas.microsoft.com/office/drawing/2014/main" id="{60BB3FC2-AA67-4DD0-9679-0E734186DB7D}"/>
                  </a:ext>
                </a:extLst>
              </p:cNvPr>
              <p:cNvGrpSpPr/>
              <p:nvPr/>
            </p:nvGrpSpPr>
            <p:grpSpPr>
              <a:xfrm>
                <a:off x="9270722" y="3730164"/>
                <a:ext cx="340615" cy="486564"/>
                <a:chOff x="8868705" y="4287323"/>
                <a:chExt cx="340614" cy="486564"/>
              </a:xfrm>
              <a:noFill/>
            </p:grpSpPr>
            <p:grpSp>
              <p:nvGrpSpPr>
                <p:cNvPr id="182" name="Graphique 1862">
                  <a:extLst>
                    <a:ext uri="{FF2B5EF4-FFF2-40B4-BE49-F238E27FC236}">
                      <a16:creationId xmlns:a16="http://schemas.microsoft.com/office/drawing/2014/main" id="{60BB3FC2-AA67-4DD0-9679-0E734186DB7D}"/>
                    </a:ext>
                  </a:extLst>
                </p:cNvPr>
                <p:cNvGrpSpPr/>
                <p:nvPr/>
              </p:nvGrpSpPr>
              <p:grpSpPr>
                <a:xfrm>
                  <a:off x="8909210" y="4325635"/>
                  <a:ext cx="122467" cy="116210"/>
                  <a:chOff x="8909210" y="4325635"/>
                  <a:chExt cx="122467" cy="116210"/>
                </a:xfrm>
                <a:grpFill/>
              </p:grpSpPr>
              <p:grpSp>
                <p:nvGrpSpPr>
                  <p:cNvPr id="207" name="Graphique 1862">
                    <a:extLst>
                      <a:ext uri="{FF2B5EF4-FFF2-40B4-BE49-F238E27FC236}">
                        <a16:creationId xmlns:a16="http://schemas.microsoft.com/office/drawing/2014/main" id="{60BB3FC2-AA67-4DD0-9679-0E734186DB7D}"/>
                      </a:ext>
                    </a:extLst>
                  </p:cNvPr>
                  <p:cNvGrpSpPr/>
                  <p:nvPr/>
                </p:nvGrpSpPr>
                <p:grpSpPr>
                  <a:xfrm>
                    <a:off x="8954621" y="4391839"/>
                    <a:ext cx="30575" cy="28003"/>
                    <a:chOff x="8954621" y="4391839"/>
                    <a:chExt cx="30575" cy="28003"/>
                  </a:xfrm>
                  <a:grpFill/>
                </p:grpSpPr>
                <p:sp>
                  <p:nvSpPr>
                    <p:cNvPr id="211" name="Forme libre : forme 5578">
                      <a:extLst>
                        <a:ext uri="{FF2B5EF4-FFF2-40B4-BE49-F238E27FC236}">
                          <a16:creationId xmlns:a16="http://schemas.microsoft.com/office/drawing/2014/main" id="{CDC61B56-53B4-439C-9DD2-6033CD1E582F}"/>
                        </a:ext>
                      </a:extLst>
                    </p:cNvPr>
                    <p:cNvSpPr/>
                    <p:nvPr/>
                  </p:nvSpPr>
                  <p:spPr>
                    <a:xfrm>
                      <a:off x="8954621" y="4391839"/>
                      <a:ext cx="9525" cy="4762"/>
                    </a:xfrm>
                    <a:custGeom>
                      <a:avLst/>
                      <a:gdLst>
                        <a:gd name="connsiteX0" fmla="*/ 0 w 9525"/>
                        <a:gd name="connsiteY0" fmla="*/ 0 h 4762"/>
                        <a:gd name="connsiteX1" fmla="*/ 0 w 9525"/>
                        <a:gd name="connsiteY1" fmla="*/ 4763 h 4762"/>
                      </a:gdLst>
                      <a:ahLst/>
                      <a:cxnLst>
                        <a:cxn ang="0">
                          <a:pos x="connsiteX0" y="connsiteY0"/>
                        </a:cxn>
                        <a:cxn ang="0">
                          <a:pos x="connsiteX1" y="connsiteY1"/>
                        </a:cxn>
                      </a:cxnLst>
                      <a:rect l="l" t="t" r="r" b="b"/>
                      <a:pathLst>
                        <a:path w="9525" h="4762">
                          <a:moveTo>
                            <a:pt x="0" y="0"/>
                          </a:moveTo>
                          <a:lnTo>
                            <a:pt x="0" y="4763"/>
                          </a:lnTo>
                        </a:path>
                      </a:pathLst>
                    </a:custGeom>
                    <a:grpFill/>
                    <a:ln w="5715" cap="rnd">
                      <a:solidFill>
                        <a:srgbClr val="E52A29"/>
                      </a:solidFill>
                      <a:prstDash val="solid"/>
                      <a:round/>
                    </a:ln>
                  </p:spPr>
                  <p:txBody>
                    <a:bodyPr rtlCol="0" anchor="ctr"/>
                    <a:lstStyle/>
                    <a:p>
                      <a:endParaRPr lang="fr-FR" sz="1400"/>
                    </a:p>
                  </p:txBody>
                </p:sp>
                <p:sp>
                  <p:nvSpPr>
                    <p:cNvPr id="212" name="Forme libre : forme 5579">
                      <a:extLst>
                        <a:ext uri="{FF2B5EF4-FFF2-40B4-BE49-F238E27FC236}">
                          <a16:creationId xmlns:a16="http://schemas.microsoft.com/office/drawing/2014/main" id="{250AA186-E9F7-487E-A3B6-01A8E2A3F7E9}"/>
                        </a:ext>
                      </a:extLst>
                    </p:cNvPr>
                    <p:cNvSpPr/>
                    <p:nvPr/>
                  </p:nvSpPr>
                  <p:spPr>
                    <a:xfrm>
                      <a:off x="8985196" y="4392316"/>
                      <a:ext cx="9525" cy="4762"/>
                    </a:xfrm>
                    <a:custGeom>
                      <a:avLst/>
                      <a:gdLst>
                        <a:gd name="connsiteX0" fmla="*/ 0 w 9525"/>
                        <a:gd name="connsiteY0" fmla="*/ 0 h 4762"/>
                        <a:gd name="connsiteX1" fmla="*/ 0 w 9525"/>
                        <a:gd name="connsiteY1" fmla="*/ 4762 h 4762"/>
                      </a:gdLst>
                      <a:ahLst/>
                      <a:cxnLst>
                        <a:cxn ang="0">
                          <a:pos x="connsiteX0" y="connsiteY0"/>
                        </a:cxn>
                        <a:cxn ang="0">
                          <a:pos x="connsiteX1" y="connsiteY1"/>
                        </a:cxn>
                      </a:cxnLst>
                      <a:rect l="l" t="t" r="r" b="b"/>
                      <a:pathLst>
                        <a:path w="9525" h="4762">
                          <a:moveTo>
                            <a:pt x="0" y="0"/>
                          </a:moveTo>
                          <a:lnTo>
                            <a:pt x="0" y="4762"/>
                          </a:lnTo>
                        </a:path>
                      </a:pathLst>
                    </a:custGeom>
                    <a:grpFill/>
                    <a:ln w="5715" cap="rnd">
                      <a:solidFill>
                        <a:srgbClr val="E52A29"/>
                      </a:solidFill>
                      <a:prstDash val="solid"/>
                      <a:round/>
                    </a:ln>
                  </p:spPr>
                  <p:txBody>
                    <a:bodyPr rtlCol="0" anchor="ctr"/>
                    <a:lstStyle/>
                    <a:p>
                      <a:endParaRPr lang="fr-FR" sz="1400"/>
                    </a:p>
                  </p:txBody>
                </p:sp>
                <p:sp>
                  <p:nvSpPr>
                    <p:cNvPr id="213" name="Forme libre : forme 5580">
                      <a:extLst>
                        <a:ext uri="{FF2B5EF4-FFF2-40B4-BE49-F238E27FC236}">
                          <a16:creationId xmlns:a16="http://schemas.microsoft.com/office/drawing/2014/main" id="{56AAE9FC-6298-46C5-ACBC-D953D9A6FD31}"/>
                        </a:ext>
                      </a:extLst>
                    </p:cNvPr>
                    <p:cNvSpPr/>
                    <p:nvPr/>
                  </p:nvSpPr>
                  <p:spPr>
                    <a:xfrm>
                      <a:off x="8964431" y="4416319"/>
                      <a:ext cx="10953" cy="3524"/>
                    </a:xfrm>
                    <a:custGeom>
                      <a:avLst/>
                      <a:gdLst>
                        <a:gd name="connsiteX0" fmla="*/ 10954 w 10953"/>
                        <a:gd name="connsiteY0" fmla="*/ 0 h 3524"/>
                        <a:gd name="connsiteX1" fmla="*/ 5429 w 10953"/>
                        <a:gd name="connsiteY1" fmla="*/ 3524 h 3524"/>
                        <a:gd name="connsiteX2" fmla="*/ 0 w 10953"/>
                        <a:gd name="connsiteY2" fmla="*/ 95 h 3524"/>
                      </a:gdLst>
                      <a:ahLst/>
                      <a:cxnLst>
                        <a:cxn ang="0">
                          <a:pos x="connsiteX0" y="connsiteY0"/>
                        </a:cxn>
                        <a:cxn ang="0">
                          <a:pos x="connsiteX1" y="connsiteY1"/>
                        </a:cxn>
                        <a:cxn ang="0">
                          <a:pos x="connsiteX2" y="connsiteY2"/>
                        </a:cxn>
                      </a:cxnLst>
                      <a:rect l="l" t="t" r="r" b="b"/>
                      <a:pathLst>
                        <a:path w="10953" h="3524">
                          <a:moveTo>
                            <a:pt x="10954" y="0"/>
                          </a:moveTo>
                          <a:cubicBezTo>
                            <a:pt x="10192" y="2096"/>
                            <a:pt x="8001" y="3524"/>
                            <a:pt x="5429" y="3524"/>
                          </a:cubicBezTo>
                          <a:cubicBezTo>
                            <a:pt x="2953" y="3524"/>
                            <a:pt x="857" y="2096"/>
                            <a:pt x="0" y="95"/>
                          </a:cubicBezTo>
                        </a:path>
                      </a:pathLst>
                    </a:custGeom>
                    <a:grpFill/>
                    <a:ln w="5715" cap="rnd">
                      <a:solidFill>
                        <a:srgbClr val="E52A29"/>
                      </a:solidFill>
                      <a:prstDash val="solid"/>
                      <a:round/>
                    </a:ln>
                  </p:spPr>
                  <p:txBody>
                    <a:bodyPr rtlCol="0" anchor="ctr"/>
                    <a:lstStyle/>
                    <a:p>
                      <a:endParaRPr lang="fr-FR" sz="1400"/>
                    </a:p>
                  </p:txBody>
                </p:sp>
              </p:grpSp>
              <p:sp>
                <p:nvSpPr>
                  <p:cNvPr id="208" name="Forme libre : forme 5581">
                    <a:extLst>
                      <a:ext uri="{FF2B5EF4-FFF2-40B4-BE49-F238E27FC236}">
                        <a16:creationId xmlns:a16="http://schemas.microsoft.com/office/drawing/2014/main" id="{4E3B04F3-EA65-41F1-84D2-9BDC55546F45}"/>
                      </a:ext>
                    </a:extLst>
                  </p:cNvPr>
                  <p:cNvSpPr/>
                  <p:nvPr/>
                </p:nvSpPr>
                <p:spPr>
                  <a:xfrm>
                    <a:off x="8935475" y="4395554"/>
                    <a:ext cx="71627" cy="40385"/>
                  </a:xfrm>
                  <a:custGeom>
                    <a:avLst/>
                    <a:gdLst>
                      <a:gd name="connsiteX0" fmla="*/ 71628 w 71627"/>
                      <a:gd name="connsiteY0" fmla="*/ 0 h 40385"/>
                      <a:gd name="connsiteX1" fmla="*/ 35814 w 71627"/>
                      <a:gd name="connsiteY1" fmla="*/ 40386 h 40385"/>
                      <a:gd name="connsiteX2" fmla="*/ 0 w 71627"/>
                      <a:gd name="connsiteY2" fmla="*/ 0 h 40385"/>
                    </a:gdLst>
                    <a:ahLst/>
                    <a:cxnLst>
                      <a:cxn ang="0">
                        <a:pos x="connsiteX0" y="connsiteY0"/>
                      </a:cxn>
                      <a:cxn ang="0">
                        <a:pos x="connsiteX1" y="connsiteY1"/>
                      </a:cxn>
                      <a:cxn ang="0">
                        <a:pos x="connsiteX2" y="connsiteY2"/>
                      </a:cxn>
                    </a:cxnLst>
                    <a:rect l="l" t="t" r="r" b="b"/>
                    <a:pathLst>
                      <a:path w="71627" h="40385">
                        <a:moveTo>
                          <a:pt x="71628" y="0"/>
                        </a:moveTo>
                        <a:cubicBezTo>
                          <a:pt x="71628" y="22289"/>
                          <a:pt x="55626" y="40386"/>
                          <a:pt x="35814" y="40386"/>
                        </a:cubicBezTo>
                        <a:cubicBezTo>
                          <a:pt x="16002" y="40386"/>
                          <a:pt x="0" y="22289"/>
                          <a:pt x="0" y="0"/>
                        </a:cubicBezTo>
                      </a:path>
                    </a:pathLst>
                  </a:custGeom>
                  <a:grpFill/>
                  <a:ln w="5715" cap="rnd">
                    <a:solidFill>
                      <a:srgbClr val="E52A29"/>
                    </a:solidFill>
                    <a:prstDash val="solid"/>
                    <a:round/>
                  </a:ln>
                </p:spPr>
                <p:txBody>
                  <a:bodyPr rtlCol="0" anchor="ctr"/>
                  <a:lstStyle/>
                  <a:p>
                    <a:endParaRPr lang="fr-FR" sz="1400"/>
                  </a:p>
                </p:txBody>
              </p:sp>
              <p:sp>
                <p:nvSpPr>
                  <p:cNvPr id="209" name="Forme libre : forme 5582">
                    <a:extLst>
                      <a:ext uri="{FF2B5EF4-FFF2-40B4-BE49-F238E27FC236}">
                        <a16:creationId xmlns:a16="http://schemas.microsoft.com/office/drawing/2014/main" id="{DDABC859-31A4-494B-994C-4B06AA082E23}"/>
                      </a:ext>
                    </a:extLst>
                  </p:cNvPr>
                  <p:cNvSpPr/>
                  <p:nvPr/>
                </p:nvSpPr>
                <p:spPr>
                  <a:xfrm>
                    <a:off x="8922902" y="4359931"/>
                    <a:ext cx="90297" cy="36353"/>
                  </a:xfrm>
                  <a:custGeom>
                    <a:avLst/>
                    <a:gdLst>
                      <a:gd name="connsiteX0" fmla="*/ 0 w 90297"/>
                      <a:gd name="connsiteY0" fmla="*/ 34290 h 36353"/>
                      <a:gd name="connsiteX1" fmla="*/ 24003 w 90297"/>
                      <a:gd name="connsiteY1" fmla="*/ 22193 h 36353"/>
                      <a:gd name="connsiteX2" fmla="*/ 33814 w 90297"/>
                      <a:gd name="connsiteY2" fmla="*/ 0 h 36353"/>
                      <a:gd name="connsiteX3" fmla="*/ 49721 w 90297"/>
                      <a:gd name="connsiteY3" fmla="*/ 13811 h 36353"/>
                      <a:gd name="connsiteX4" fmla="*/ 90297 w 90297"/>
                      <a:gd name="connsiteY4" fmla="*/ 32480 h 36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97" h="36353">
                        <a:moveTo>
                          <a:pt x="0" y="34290"/>
                        </a:moveTo>
                        <a:cubicBezTo>
                          <a:pt x="0" y="34290"/>
                          <a:pt x="20098" y="38957"/>
                          <a:pt x="24003" y="22193"/>
                        </a:cubicBezTo>
                        <a:cubicBezTo>
                          <a:pt x="27908" y="5429"/>
                          <a:pt x="33814" y="0"/>
                          <a:pt x="33814" y="0"/>
                        </a:cubicBezTo>
                        <a:cubicBezTo>
                          <a:pt x="33814" y="0"/>
                          <a:pt x="48482" y="2096"/>
                          <a:pt x="49721" y="13811"/>
                        </a:cubicBezTo>
                        <a:cubicBezTo>
                          <a:pt x="50959" y="25527"/>
                          <a:pt x="69342" y="44577"/>
                          <a:pt x="90297" y="32480"/>
                        </a:cubicBezTo>
                      </a:path>
                    </a:pathLst>
                  </a:custGeom>
                  <a:grpFill/>
                  <a:ln w="5715" cap="rnd">
                    <a:solidFill>
                      <a:srgbClr val="E52A29"/>
                    </a:solidFill>
                    <a:prstDash val="solid"/>
                    <a:round/>
                  </a:ln>
                </p:spPr>
                <p:txBody>
                  <a:bodyPr rtlCol="0" anchor="ctr"/>
                  <a:lstStyle/>
                  <a:p>
                    <a:endParaRPr lang="fr-FR" sz="1400"/>
                  </a:p>
                </p:txBody>
              </p:sp>
              <p:sp>
                <p:nvSpPr>
                  <p:cNvPr id="210" name="Forme libre : forme 5583">
                    <a:extLst>
                      <a:ext uri="{FF2B5EF4-FFF2-40B4-BE49-F238E27FC236}">
                        <a16:creationId xmlns:a16="http://schemas.microsoft.com/office/drawing/2014/main" id="{93A784B4-DF36-41CA-BB1F-B7FEE2B93050}"/>
                      </a:ext>
                    </a:extLst>
                  </p:cNvPr>
                  <p:cNvSpPr/>
                  <p:nvPr/>
                </p:nvSpPr>
                <p:spPr>
                  <a:xfrm>
                    <a:off x="8909210" y="4325635"/>
                    <a:ext cx="122467" cy="116210"/>
                  </a:xfrm>
                  <a:custGeom>
                    <a:avLst/>
                    <a:gdLst>
                      <a:gd name="connsiteX0" fmla="*/ 82272 w 122467"/>
                      <a:gd name="connsiteY0" fmla="*/ 114782 h 116210"/>
                      <a:gd name="connsiteX1" fmla="*/ 101417 w 122467"/>
                      <a:gd name="connsiteY1" fmla="*/ 96304 h 116210"/>
                      <a:gd name="connsiteX2" fmla="*/ 122467 w 122467"/>
                      <a:gd name="connsiteY2" fmla="*/ 68491 h 116210"/>
                      <a:gd name="connsiteX3" fmla="*/ 103322 w 122467"/>
                      <a:gd name="connsiteY3" fmla="*/ 38011 h 116210"/>
                      <a:gd name="connsiteX4" fmla="*/ 81605 w 122467"/>
                      <a:gd name="connsiteY4" fmla="*/ 3435 h 116210"/>
                      <a:gd name="connsiteX5" fmla="*/ 41886 w 122467"/>
                      <a:gd name="connsiteY5" fmla="*/ 9245 h 116210"/>
                      <a:gd name="connsiteX6" fmla="*/ 17597 w 122467"/>
                      <a:gd name="connsiteY6" fmla="*/ 32105 h 116210"/>
                      <a:gd name="connsiteX7" fmla="*/ 71 w 122467"/>
                      <a:gd name="connsiteY7" fmla="*/ 67348 h 116210"/>
                      <a:gd name="connsiteX8" fmla="*/ 19216 w 122467"/>
                      <a:gd name="connsiteY8" fmla="*/ 95161 h 116210"/>
                      <a:gd name="connsiteX9" fmla="*/ 47220 w 122467"/>
                      <a:gd name="connsiteY9" fmla="*/ 116211 h 1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467" h="116210">
                        <a:moveTo>
                          <a:pt x="82272" y="114782"/>
                        </a:moveTo>
                        <a:cubicBezTo>
                          <a:pt x="98369" y="112401"/>
                          <a:pt x="101417" y="96304"/>
                          <a:pt x="101417" y="96304"/>
                        </a:cubicBezTo>
                        <a:cubicBezTo>
                          <a:pt x="101417" y="96304"/>
                          <a:pt x="122467" y="91160"/>
                          <a:pt x="122467" y="68491"/>
                        </a:cubicBezTo>
                        <a:cubicBezTo>
                          <a:pt x="122467" y="45821"/>
                          <a:pt x="103322" y="38011"/>
                          <a:pt x="103322" y="38011"/>
                        </a:cubicBezTo>
                        <a:cubicBezTo>
                          <a:pt x="103322" y="38011"/>
                          <a:pt x="106370" y="13722"/>
                          <a:pt x="81605" y="3435"/>
                        </a:cubicBezTo>
                        <a:cubicBezTo>
                          <a:pt x="56840" y="-6852"/>
                          <a:pt x="41886" y="9245"/>
                          <a:pt x="41886" y="9245"/>
                        </a:cubicBezTo>
                        <a:cubicBezTo>
                          <a:pt x="29503" y="9055"/>
                          <a:pt x="19026" y="16675"/>
                          <a:pt x="17597" y="32105"/>
                        </a:cubicBezTo>
                        <a:cubicBezTo>
                          <a:pt x="16168" y="47536"/>
                          <a:pt x="1500" y="48012"/>
                          <a:pt x="71" y="67348"/>
                        </a:cubicBezTo>
                        <a:cubicBezTo>
                          <a:pt x="-1358" y="86683"/>
                          <a:pt x="19216" y="95161"/>
                          <a:pt x="19216" y="95161"/>
                        </a:cubicBezTo>
                        <a:cubicBezTo>
                          <a:pt x="19216" y="95161"/>
                          <a:pt x="22455" y="114306"/>
                          <a:pt x="47220" y="116211"/>
                        </a:cubicBezTo>
                      </a:path>
                    </a:pathLst>
                  </a:custGeom>
                  <a:grpFill/>
                  <a:ln w="5715" cap="rnd">
                    <a:solidFill>
                      <a:srgbClr val="E52A29"/>
                    </a:solidFill>
                    <a:prstDash val="solid"/>
                    <a:round/>
                  </a:ln>
                </p:spPr>
                <p:txBody>
                  <a:bodyPr rtlCol="0" anchor="ctr"/>
                  <a:lstStyle/>
                  <a:p>
                    <a:endParaRPr lang="fr-FR" sz="1400"/>
                  </a:p>
                </p:txBody>
              </p:sp>
            </p:grpSp>
            <p:grpSp>
              <p:nvGrpSpPr>
                <p:cNvPr id="183" name="Graphique 1862">
                  <a:extLst>
                    <a:ext uri="{FF2B5EF4-FFF2-40B4-BE49-F238E27FC236}">
                      <a16:creationId xmlns:a16="http://schemas.microsoft.com/office/drawing/2014/main" id="{60BB3FC2-AA67-4DD0-9679-0E734186DB7D}"/>
                    </a:ext>
                  </a:extLst>
                </p:cNvPr>
                <p:cNvGrpSpPr/>
                <p:nvPr/>
              </p:nvGrpSpPr>
              <p:grpSpPr>
                <a:xfrm>
                  <a:off x="9057199" y="4287323"/>
                  <a:ext cx="96779" cy="124709"/>
                  <a:chOff x="9057199" y="4287323"/>
                  <a:chExt cx="96779" cy="124709"/>
                </a:xfrm>
                <a:grpFill/>
              </p:grpSpPr>
              <p:sp>
                <p:nvSpPr>
                  <p:cNvPr id="199" name="Forme libre : forme 5585">
                    <a:extLst>
                      <a:ext uri="{FF2B5EF4-FFF2-40B4-BE49-F238E27FC236}">
                        <a16:creationId xmlns:a16="http://schemas.microsoft.com/office/drawing/2014/main" id="{9756562E-05C6-48E8-B1E4-80488999A500}"/>
                      </a:ext>
                    </a:extLst>
                  </p:cNvPr>
                  <p:cNvSpPr/>
                  <p:nvPr/>
                </p:nvSpPr>
                <p:spPr>
                  <a:xfrm>
                    <a:off x="9098924" y="4387458"/>
                    <a:ext cx="12382" cy="4000"/>
                  </a:xfrm>
                  <a:custGeom>
                    <a:avLst/>
                    <a:gdLst>
                      <a:gd name="connsiteX0" fmla="*/ 12383 w 12382"/>
                      <a:gd name="connsiteY0" fmla="*/ 0 h 4000"/>
                      <a:gd name="connsiteX1" fmla="*/ 6191 w 12382"/>
                      <a:gd name="connsiteY1" fmla="*/ 4000 h 4000"/>
                      <a:gd name="connsiteX2" fmla="*/ 0 w 12382"/>
                      <a:gd name="connsiteY2" fmla="*/ 95 h 4000"/>
                    </a:gdLst>
                    <a:ahLst/>
                    <a:cxnLst>
                      <a:cxn ang="0">
                        <a:pos x="connsiteX0" y="connsiteY0"/>
                      </a:cxn>
                      <a:cxn ang="0">
                        <a:pos x="connsiteX1" y="connsiteY1"/>
                      </a:cxn>
                      <a:cxn ang="0">
                        <a:pos x="connsiteX2" y="connsiteY2"/>
                      </a:cxn>
                    </a:cxnLst>
                    <a:rect l="l" t="t" r="r" b="b"/>
                    <a:pathLst>
                      <a:path w="12382" h="4000">
                        <a:moveTo>
                          <a:pt x="12383" y="0"/>
                        </a:moveTo>
                        <a:cubicBezTo>
                          <a:pt x="11430" y="2381"/>
                          <a:pt x="9049" y="4000"/>
                          <a:pt x="6191" y="4000"/>
                        </a:cubicBezTo>
                        <a:cubicBezTo>
                          <a:pt x="3334" y="4000"/>
                          <a:pt x="953" y="2381"/>
                          <a:pt x="0" y="95"/>
                        </a:cubicBezTo>
                      </a:path>
                    </a:pathLst>
                  </a:custGeom>
                  <a:grpFill/>
                  <a:ln w="5715" cap="rnd">
                    <a:solidFill>
                      <a:srgbClr val="E52A29"/>
                    </a:solidFill>
                    <a:prstDash val="solid"/>
                    <a:round/>
                  </a:ln>
                </p:spPr>
                <p:txBody>
                  <a:bodyPr rtlCol="0" anchor="ctr"/>
                  <a:lstStyle/>
                  <a:p>
                    <a:endParaRPr lang="fr-FR" sz="1400"/>
                  </a:p>
                </p:txBody>
              </p:sp>
              <p:sp>
                <p:nvSpPr>
                  <p:cNvPr id="200" name="Forme libre : forme 5586">
                    <a:extLst>
                      <a:ext uri="{FF2B5EF4-FFF2-40B4-BE49-F238E27FC236}">
                        <a16:creationId xmlns:a16="http://schemas.microsoft.com/office/drawing/2014/main" id="{290894E8-23F8-4DA4-8B12-6748E0E36B92}"/>
                      </a:ext>
                    </a:extLst>
                  </p:cNvPr>
                  <p:cNvSpPr/>
                  <p:nvPr/>
                </p:nvSpPr>
                <p:spPr>
                  <a:xfrm>
                    <a:off x="9064920" y="4366408"/>
                    <a:ext cx="80962" cy="45624"/>
                  </a:xfrm>
                  <a:custGeom>
                    <a:avLst/>
                    <a:gdLst>
                      <a:gd name="connsiteX0" fmla="*/ 80963 w 80962"/>
                      <a:gd name="connsiteY0" fmla="*/ 0 h 45624"/>
                      <a:gd name="connsiteX1" fmla="*/ 40481 w 80962"/>
                      <a:gd name="connsiteY1" fmla="*/ 45625 h 45624"/>
                      <a:gd name="connsiteX2" fmla="*/ 0 w 80962"/>
                      <a:gd name="connsiteY2" fmla="*/ 0 h 45624"/>
                    </a:gdLst>
                    <a:ahLst/>
                    <a:cxnLst>
                      <a:cxn ang="0">
                        <a:pos x="connsiteX0" y="connsiteY0"/>
                      </a:cxn>
                      <a:cxn ang="0">
                        <a:pos x="connsiteX1" y="connsiteY1"/>
                      </a:cxn>
                      <a:cxn ang="0">
                        <a:pos x="connsiteX2" y="connsiteY2"/>
                      </a:cxn>
                    </a:cxnLst>
                    <a:rect l="l" t="t" r="r" b="b"/>
                    <a:pathLst>
                      <a:path w="80962" h="45624">
                        <a:moveTo>
                          <a:pt x="80963" y="0"/>
                        </a:moveTo>
                        <a:cubicBezTo>
                          <a:pt x="80963" y="25241"/>
                          <a:pt x="62865" y="45625"/>
                          <a:pt x="40481" y="45625"/>
                        </a:cubicBezTo>
                        <a:cubicBezTo>
                          <a:pt x="18097" y="45625"/>
                          <a:pt x="0" y="25146"/>
                          <a:pt x="0" y="0"/>
                        </a:cubicBezTo>
                      </a:path>
                    </a:pathLst>
                  </a:custGeom>
                  <a:grpFill/>
                  <a:ln w="5715" cap="rnd">
                    <a:solidFill>
                      <a:srgbClr val="E52A29"/>
                    </a:solidFill>
                    <a:prstDash val="solid"/>
                    <a:round/>
                  </a:ln>
                </p:spPr>
                <p:txBody>
                  <a:bodyPr rtlCol="0" anchor="ctr"/>
                  <a:lstStyle/>
                  <a:p>
                    <a:endParaRPr lang="fr-FR" sz="1400"/>
                  </a:p>
                </p:txBody>
              </p:sp>
              <p:sp>
                <p:nvSpPr>
                  <p:cNvPr id="201" name="Forme libre : forme 5587">
                    <a:extLst>
                      <a:ext uri="{FF2B5EF4-FFF2-40B4-BE49-F238E27FC236}">
                        <a16:creationId xmlns:a16="http://schemas.microsoft.com/office/drawing/2014/main" id="{709B6C6E-3E71-4C6F-A879-08156AC024D3}"/>
                      </a:ext>
                    </a:extLst>
                  </p:cNvPr>
                  <p:cNvSpPr/>
                  <p:nvPr/>
                </p:nvSpPr>
                <p:spPr>
                  <a:xfrm>
                    <a:off x="9064634" y="4318878"/>
                    <a:ext cx="80683" cy="40100"/>
                  </a:xfrm>
                  <a:custGeom>
                    <a:avLst/>
                    <a:gdLst>
                      <a:gd name="connsiteX0" fmla="*/ 0 w 80683"/>
                      <a:gd name="connsiteY0" fmla="*/ 39338 h 40100"/>
                      <a:gd name="connsiteX1" fmla="*/ 21336 w 80683"/>
                      <a:gd name="connsiteY1" fmla="*/ 286 h 40100"/>
                      <a:gd name="connsiteX2" fmla="*/ 46672 w 80683"/>
                      <a:gd name="connsiteY2" fmla="*/ 12383 h 40100"/>
                      <a:gd name="connsiteX3" fmla="*/ 57721 w 80683"/>
                      <a:gd name="connsiteY3" fmla="*/ 0 h 40100"/>
                      <a:gd name="connsiteX4" fmla="*/ 8067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0" y="39338"/>
                        </a:moveTo>
                        <a:cubicBezTo>
                          <a:pt x="0" y="39338"/>
                          <a:pt x="1619" y="-3429"/>
                          <a:pt x="21336" y="286"/>
                        </a:cubicBezTo>
                        <a:cubicBezTo>
                          <a:pt x="41053" y="4001"/>
                          <a:pt x="46672" y="12383"/>
                          <a:pt x="46672" y="12383"/>
                        </a:cubicBezTo>
                        <a:cubicBezTo>
                          <a:pt x="46672" y="12383"/>
                          <a:pt x="60103" y="12383"/>
                          <a:pt x="57721" y="0"/>
                        </a:cubicBezTo>
                        <a:cubicBezTo>
                          <a:pt x="57721" y="0"/>
                          <a:pt x="81153" y="3429"/>
                          <a:pt x="80677" y="40100"/>
                        </a:cubicBezTo>
                      </a:path>
                    </a:pathLst>
                  </a:custGeom>
                  <a:grpFill/>
                  <a:ln w="5715" cap="rnd">
                    <a:solidFill>
                      <a:srgbClr val="E52A29"/>
                    </a:solidFill>
                    <a:prstDash val="solid"/>
                    <a:round/>
                  </a:ln>
                </p:spPr>
                <p:txBody>
                  <a:bodyPr rtlCol="0" anchor="ctr"/>
                  <a:lstStyle/>
                  <a:p>
                    <a:endParaRPr lang="fr-FR" sz="1400"/>
                  </a:p>
                </p:txBody>
              </p:sp>
              <p:sp>
                <p:nvSpPr>
                  <p:cNvPr id="202" name="Forme libre : forme 5588">
                    <a:extLst>
                      <a:ext uri="{FF2B5EF4-FFF2-40B4-BE49-F238E27FC236}">
                        <a16:creationId xmlns:a16="http://schemas.microsoft.com/office/drawing/2014/main" id="{6AFD2E01-FD34-4D81-952F-0DDF3668611A}"/>
                      </a:ext>
                    </a:extLst>
                  </p:cNvPr>
                  <p:cNvSpPr/>
                  <p:nvPr/>
                </p:nvSpPr>
                <p:spPr>
                  <a:xfrm>
                    <a:off x="9057199" y="4287323"/>
                    <a:ext cx="96779" cy="71179"/>
                  </a:xfrm>
                  <a:custGeom>
                    <a:avLst/>
                    <a:gdLst>
                      <a:gd name="connsiteX0" fmla="*/ 2673 w 96779"/>
                      <a:gd name="connsiteY0" fmla="*/ 70608 h 71179"/>
                      <a:gd name="connsiteX1" fmla="*/ 7435 w 96779"/>
                      <a:gd name="connsiteY1" fmla="*/ 30507 h 71179"/>
                      <a:gd name="connsiteX2" fmla="*/ 23818 w 96779"/>
                      <a:gd name="connsiteY2" fmla="*/ 13362 h 71179"/>
                      <a:gd name="connsiteX3" fmla="*/ 23818 w 96779"/>
                      <a:gd name="connsiteY3" fmla="*/ 4123 h 71179"/>
                      <a:gd name="connsiteX4" fmla="*/ 63633 w 96779"/>
                      <a:gd name="connsiteY4" fmla="*/ 6790 h 71179"/>
                      <a:gd name="connsiteX5" fmla="*/ 76777 w 96779"/>
                      <a:gd name="connsiteY5" fmla="*/ 15458 h 71179"/>
                      <a:gd name="connsiteX6" fmla="*/ 96780 w 96779"/>
                      <a:gd name="connsiteY6" fmla="*/ 26316 h 71179"/>
                      <a:gd name="connsiteX7" fmla="*/ 90970 w 96779"/>
                      <a:gd name="connsiteY7" fmla="*/ 31079 h 71179"/>
                      <a:gd name="connsiteX8" fmla="*/ 91732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2673" y="70608"/>
                        </a:moveTo>
                        <a:cubicBezTo>
                          <a:pt x="2673" y="70608"/>
                          <a:pt x="-5804" y="40032"/>
                          <a:pt x="7435" y="30507"/>
                        </a:cubicBezTo>
                        <a:cubicBezTo>
                          <a:pt x="7435" y="30507"/>
                          <a:pt x="4006" y="14982"/>
                          <a:pt x="23818" y="13362"/>
                        </a:cubicBezTo>
                        <a:cubicBezTo>
                          <a:pt x="23818" y="13362"/>
                          <a:pt x="26676" y="8124"/>
                          <a:pt x="23818" y="4123"/>
                        </a:cubicBezTo>
                        <a:cubicBezTo>
                          <a:pt x="23818" y="4123"/>
                          <a:pt x="49441" y="-6735"/>
                          <a:pt x="63633" y="6790"/>
                        </a:cubicBezTo>
                        <a:cubicBezTo>
                          <a:pt x="63633" y="6790"/>
                          <a:pt x="74682" y="3075"/>
                          <a:pt x="76777" y="15458"/>
                        </a:cubicBezTo>
                        <a:cubicBezTo>
                          <a:pt x="76777" y="15458"/>
                          <a:pt x="91541" y="14886"/>
                          <a:pt x="96780" y="26316"/>
                        </a:cubicBezTo>
                        <a:cubicBezTo>
                          <a:pt x="96780" y="26316"/>
                          <a:pt x="91541" y="27364"/>
                          <a:pt x="90970" y="31079"/>
                        </a:cubicBezTo>
                        <a:cubicBezTo>
                          <a:pt x="90970" y="31079"/>
                          <a:pt x="101257" y="51367"/>
                          <a:pt x="91732" y="71179"/>
                        </a:cubicBezTo>
                      </a:path>
                    </a:pathLst>
                  </a:custGeom>
                  <a:grpFill/>
                  <a:ln w="5715" cap="rnd">
                    <a:solidFill>
                      <a:srgbClr val="E52A29"/>
                    </a:solidFill>
                    <a:prstDash val="solid"/>
                    <a:round/>
                  </a:ln>
                </p:spPr>
                <p:txBody>
                  <a:bodyPr rtlCol="0" anchor="ctr"/>
                  <a:lstStyle/>
                  <a:p>
                    <a:endParaRPr lang="fr-FR" sz="1400"/>
                  </a:p>
                </p:txBody>
              </p:sp>
              <p:grpSp>
                <p:nvGrpSpPr>
                  <p:cNvPr id="203" name="Graphique 1862">
                    <a:extLst>
                      <a:ext uri="{FF2B5EF4-FFF2-40B4-BE49-F238E27FC236}">
                        <a16:creationId xmlns:a16="http://schemas.microsoft.com/office/drawing/2014/main" id="{60BB3FC2-AA67-4DD0-9679-0E734186DB7D}"/>
                      </a:ext>
                    </a:extLst>
                  </p:cNvPr>
                  <p:cNvGrpSpPr/>
                  <p:nvPr/>
                </p:nvGrpSpPr>
                <p:grpSpPr>
                  <a:xfrm>
                    <a:off x="9071968" y="4357359"/>
                    <a:ext cx="64674" cy="19811"/>
                    <a:chOff x="9071968" y="4357359"/>
                    <a:chExt cx="64674" cy="19811"/>
                  </a:xfrm>
                  <a:grpFill/>
                </p:grpSpPr>
                <p:sp>
                  <p:nvSpPr>
                    <p:cNvPr id="204" name="Forme libre : forme 5590">
                      <a:extLst>
                        <a:ext uri="{FF2B5EF4-FFF2-40B4-BE49-F238E27FC236}">
                          <a16:creationId xmlns:a16="http://schemas.microsoft.com/office/drawing/2014/main" id="{D5FCD77D-0642-489E-915F-D189F30EFDBF}"/>
                        </a:ext>
                      </a:extLst>
                    </p:cNvPr>
                    <p:cNvSpPr/>
                    <p:nvPr/>
                  </p:nvSpPr>
                  <p:spPr>
                    <a:xfrm>
                      <a:off x="9071968" y="4357644"/>
                      <a:ext cx="25908" cy="19526"/>
                    </a:xfrm>
                    <a:custGeom>
                      <a:avLst/>
                      <a:gdLst>
                        <a:gd name="connsiteX0" fmla="*/ 22193 w 25908"/>
                        <a:gd name="connsiteY0" fmla="*/ 19526 h 19526"/>
                        <a:gd name="connsiteX1" fmla="*/ 3715 w 25908"/>
                        <a:gd name="connsiteY1" fmla="*/ 19526 h 19526"/>
                        <a:gd name="connsiteX2" fmla="*/ 0 w 25908"/>
                        <a:gd name="connsiteY2" fmla="*/ 15812 h 19526"/>
                        <a:gd name="connsiteX3" fmla="*/ 0 w 25908"/>
                        <a:gd name="connsiteY3" fmla="*/ 3715 h 19526"/>
                        <a:gd name="connsiteX4" fmla="*/ 3715 w 25908"/>
                        <a:gd name="connsiteY4" fmla="*/ 0 h 19526"/>
                        <a:gd name="connsiteX5" fmla="*/ 22193 w 25908"/>
                        <a:gd name="connsiteY5" fmla="*/ 0 h 19526"/>
                        <a:gd name="connsiteX6" fmla="*/ 25908 w 25908"/>
                        <a:gd name="connsiteY6" fmla="*/ 3715 h 19526"/>
                        <a:gd name="connsiteX7" fmla="*/ 25908 w 25908"/>
                        <a:gd name="connsiteY7" fmla="*/ 15907 h 19526"/>
                        <a:gd name="connsiteX8" fmla="*/ 22193 w 25908"/>
                        <a:gd name="connsiteY8" fmla="*/ 19526 h 19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8" h="19526">
                          <a:moveTo>
                            <a:pt x="22193" y="19526"/>
                          </a:moveTo>
                          <a:lnTo>
                            <a:pt x="3715" y="19526"/>
                          </a:lnTo>
                          <a:cubicBezTo>
                            <a:pt x="1715" y="19526"/>
                            <a:pt x="0" y="17907"/>
                            <a:pt x="0" y="15812"/>
                          </a:cubicBezTo>
                          <a:lnTo>
                            <a:pt x="0" y="3715"/>
                          </a:lnTo>
                          <a:cubicBezTo>
                            <a:pt x="0" y="1715"/>
                            <a:pt x="1619" y="0"/>
                            <a:pt x="3715" y="0"/>
                          </a:cubicBezTo>
                          <a:lnTo>
                            <a:pt x="22193" y="0"/>
                          </a:lnTo>
                          <a:cubicBezTo>
                            <a:pt x="24194" y="0"/>
                            <a:pt x="25908" y="1619"/>
                            <a:pt x="25908" y="3715"/>
                          </a:cubicBezTo>
                          <a:lnTo>
                            <a:pt x="25908" y="15907"/>
                          </a:lnTo>
                          <a:cubicBezTo>
                            <a:pt x="25908" y="17907"/>
                            <a:pt x="24289" y="19526"/>
                            <a:pt x="22193" y="19526"/>
                          </a:cubicBezTo>
                          <a:close/>
                        </a:path>
                      </a:pathLst>
                    </a:custGeom>
                    <a:grpFill/>
                    <a:ln w="5715" cap="rnd">
                      <a:solidFill>
                        <a:srgbClr val="E52A29"/>
                      </a:solidFill>
                      <a:prstDash val="solid"/>
                      <a:round/>
                    </a:ln>
                  </p:spPr>
                  <p:txBody>
                    <a:bodyPr rtlCol="0" anchor="ctr"/>
                    <a:lstStyle/>
                    <a:p>
                      <a:endParaRPr lang="fr-FR" sz="1400"/>
                    </a:p>
                  </p:txBody>
                </p:sp>
                <p:sp>
                  <p:nvSpPr>
                    <p:cNvPr id="205" name="Forme libre : forme 5591">
                      <a:extLst>
                        <a:ext uri="{FF2B5EF4-FFF2-40B4-BE49-F238E27FC236}">
                          <a16:creationId xmlns:a16="http://schemas.microsoft.com/office/drawing/2014/main" id="{482A8D11-B071-43EE-8603-975B657886C8}"/>
                        </a:ext>
                      </a:extLst>
                    </p:cNvPr>
                    <p:cNvSpPr/>
                    <p:nvPr/>
                  </p:nvSpPr>
                  <p:spPr>
                    <a:xfrm>
                      <a:off x="9110735" y="4357359"/>
                      <a:ext cx="25908" cy="19621"/>
                    </a:xfrm>
                    <a:custGeom>
                      <a:avLst/>
                      <a:gdLst>
                        <a:gd name="connsiteX0" fmla="*/ 22193 w 25908"/>
                        <a:gd name="connsiteY0" fmla="*/ 19622 h 19621"/>
                        <a:gd name="connsiteX1" fmla="*/ 3715 w 25908"/>
                        <a:gd name="connsiteY1" fmla="*/ 19622 h 19621"/>
                        <a:gd name="connsiteX2" fmla="*/ 0 w 25908"/>
                        <a:gd name="connsiteY2" fmla="*/ 15907 h 19621"/>
                        <a:gd name="connsiteX3" fmla="*/ 0 w 25908"/>
                        <a:gd name="connsiteY3" fmla="*/ 3715 h 19621"/>
                        <a:gd name="connsiteX4" fmla="*/ 3715 w 25908"/>
                        <a:gd name="connsiteY4" fmla="*/ 0 h 19621"/>
                        <a:gd name="connsiteX5" fmla="*/ 22193 w 25908"/>
                        <a:gd name="connsiteY5" fmla="*/ 0 h 19621"/>
                        <a:gd name="connsiteX6" fmla="*/ 25908 w 25908"/>
                        <a:gd name="connsiteY6" fmla="*/ 3715 h 19621"/>
                        <a:gd name="connsiteX7" fmla="*/ 25908 w 25908"/>
                        <a:gd name="connsiteY7" fmla="*/ 15907 h 19621"/>
                        <a:gd name="connsiteX8" fmla="*/ 22193 w 25908"/>
                        <a:gd name="connsiteY8" fmla="*/ 19622 h 1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08" h="19621">
                          <a:moveTo>
                            <a:pt x="22193" y="19622"/>
                          </a:moveTo>
                          <a:lnTo>
                            <a:pt x="3715" y="19622"/>
                          </a:lnTo>
                          <a:cubicBezTo>
                            <a:pt x="1715" y="19622"/>
                            <a:pt x="0" y="18002"/>
                            <a:pt x="0" y="15907"/>
                          </a:cubicBezTo>
                          <a:lnTo>
                            <a:pt x="0" y="3715"/>
                          </a:lnTo>
                          <a:cubicBezTo>
                            <a:pt x="0" y="1714"/>
                            <a:pt x="1619" y="0"/>
                            <a:pt x="3715" y="0"/>
                          </a:cubicBezTo>
                          <a:lnTo>
                            <a:pt x="22193" y="0"/>
                          </a:lnTo>
                          <a:cubicBezTo>
                            <a:pt x="24194" y="0"/>
                            <a:pt x="25908" y="1619"/>
                            <a:pt x="25908" y="3715"/>
                          </a:cubicBezTo>
                          <a:lnTo>
                            <a:pt x="25908" y="15907"/>
                          </a:lnTo>
                          <a:cubicBezTo>
                            <a:pt x="25908" y="17907"/>
                            <a:pt x="24289" y="19622"/>
                            <a:pt x="22193" y="19622"/>
                          </a:cubicBezTo>
                          <a:close/>
                        </a:path>
                      </a:pathLst>
                    </a:custGeom>
                    <a:grpFill/>
                    <a:ln w="5715" cap="rnd">
                      <a:solidFill>
                        <a:srgbClr val="E52A29"/>
                      </a:solidFill>
                      <a:prstDash val="solid"/>
                      <a:round/>
                    </a:ln>
                  </p:spPr>
                  <p:txBody>
                    <a:bodyPr rtlCol="0" anchor="ctr"/>
                    <a:lstStyle/>
                    <a:p>
                      <a:endParaRPr lang="fr-FR" sz="1400"/>
                    </a:p>
                  </p:txBody>
                </p:sp>
                <p:sp>
                  <p:nvSpPr>
                    <p:cNvPr id="206" name="Forme libre : forme 5592">
                      <a:extLst>
                        <a:ext uri="{FF2B5EF4-FFF2-40B4-BE49-F238E27FC236}">
                          <a16:creationId xmlns:a16="http://schemas.microsoft.com/office/drawing/2014/main" id="{3584E1BF-32EB-4322-BB84-0E124490492D}"/>
                        </a:ext>
                      </a:extLst>
                    </p:cNvPr>
                    <p:cNvSpPr/>
                    <p:nvPr/>
                  </p:nvSpPr>
                  <p:spPr>
                    <a:xfrm>
                      <a:off x="9097877" y="4359958"/>
                      <a:ext cx="12953" cy="1401"/>
                    </a:xfrm>
                    <a:custGeom>
                      <a:avLst/>
                      <a:gdLst>
                        <a:gd name="connsiteX0" fmla="*/ 0 w 12953"/>
                        <a:gd name="connsiteY0" fmla="*/ 1401 h 1401"/>
                        <a:gd name="connsiteX1" fmla="*/ 12954 w 12953"/>
                        <a:gd name="connsiteY1" fmla="*/ 1116 h 1401"/>
                      </a:gdLst>
                      <a:ahLst/>
                      <a:cxnLst>
                        <a:cxn ang="0">
                          <a:pos x="connsiteX0" y="connsiteY0"/>
                        </a:cxn>
                        <a:cxn ang="0">
                          <a:pos x="connsiteX1" y="connsiteY1"/>
                        </a:cxn>
                      </a:cxnLst>
                      <a:rect l="l" t="t" r="r" b="b"/>
                      <a:pathLst>
                        <a:path w="12953" h="1401">
                          <a:moveTo>
                            <a:pt x="0" y="1401"/>
                          </a:moveTo>
                          <a:cubicBezTo>
                            <a:pt x="0" y="1401"/>
                            <a:pt x="4763" y="-1551"/>
                            <a:pt x="12954" y="1116"/>
                          </a:cubicBezTo>
                        </a:path>
                      </a:pathLst>
                    </a:custGeom>
                    <a:grpFill/>
                    <a:ln w="5715" cap="rnd">
                      <a:solidFill>
                        <a:srgbClr val="E52A29"/>
                      </a:solidFill>
                      <a:prstDash val="solid"/>
                      <a:round/>
                    </a:ln>
                  </p:spPr>
                  <p:txBody>
                    <a:bodyPr rtlCol="0" anchor="ctr"/>
                    <a:lstStyle/>
                    <a:p>
                      <a:endParaRPr lang="fr-FR" sz="1400"/>
                    </a:p>
                  </p:txBody>
                </p:sp>
              </p:grpSp>
            </p:grpSp>
            <p:sp>
              <p:nvSpPr>
                <p:cNvPr id="184" name="Forme libre : forme 5593">
                  <a:extLst>
                    <a:ext uri="{FF2B5EF4-FFF2-40B4-BE49-F238E27FC236}">
                      <a16:creationId xmlns:a16="http://schemas.microsoft.com/office/drawing/2014/main" id="{B999BF26-0512-4124-A956-BAF7476C21F3}"/>
                    </a:ext>
                  </a:extLst>
                </p:cNvPr>
                <p:cNvSpPr/>
                <p:nvPr/>
              </p:nvSpPr>
              <p:spPr>
                <a:xfrm>
                  <a:off x="9053480" y="4469468"/>
                  <a:ext cx="109261" cy="268604"/>
                </a:xfrm>
                <a:custGeom>
                  <a:avLst/>
                  <a:gdLst>
                    <a:gd name="connsiteX0" fmla="*/ 109261 w 109261"/>
                    <a:gd name="connsiteY0" fmla="*/ 0 h 268604"/>
                    <a:gd name="connsiteX1" fmla="*/ 98403 w 109261"/>
                    <a:gd name="connsiteY1" fmla="*/ 268605 h 268604"/>
                    <a:gd name="connsiteX2" fmla="*/ 76686 w 109261"/>
                    <a:gd name="connsiteY2" fmla="*/ 268605 h 268604"/>
                    <a:gd name="connsiteX3" fmla="*/ 52397 w 109261"/>
                    <a:gd name="connsiteY3" fmla="*/ 136874 h 268604"/>
                    <a:gd name="connsiteX4" fmla="*/ 28775 w 109261"/>
                    <a:gd name="connsiteY4" fmla="*/ 264128 h 268604"/>
                    <a:gd name="connsiteX5" fmla="*/ 7058 w 109261"/>
                    <a:gd name="connsiteY5" fmla="*/ 264128 h 268604"/>
                    <a:gd name="connsiteX6" fmla="*/ 3820 w 109261"/>
                    <a:gd name="connsiteY6" fmla="*/ 4477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61" h="268604">
                      <a:moveTo>
                        <a:pt x="109261" y="0"/>
                      </a:moveTo>
                      <a:lnTo>
                        <a:pt x="98403" y="268605"/>
                      </a:lnTo>
                      <a:lnTo>
                        <a:pt x="76686" y="268605"/>
                      </a:lnTo>
                      <a:lnTo>
                        <a:pt x="52397" y="136874"/>
                      </a:lnTo>
                      <a:lnTo>
                        <a:pt x="28775" y="264128"/>
                      </a:lnTo>
                      <a:lnTo>
                        <a:pt x="7058" y="264128"/>
                      </a:lnTo>
                      <a:cubicBezTo>
                        <a:pt x="7058" y="264128"/>
                        <a:pt x="-6372" y="106204"/>
                        <a:pt x="3820" y="4477"/>
                      </a:cubicBezTo>
                    </a:path>
                  </a:pathLst>
                </a:custGeom>
                <a:grpFill/>
                <a:ln w="5715" cap="rnd">
                  <a:solidFill>
                    <a:srgbClr val="E52A29"/>
                  </a:solidFill>
                  <a:prstDash val="solid"/>
                  <a:round/>
                </a:ln>
              </p:spPr>
              <p:txBody>
                <a:bodyPr rtlCol="0" anchor="ctr"/>
                <a:lstStyle/>
                <a:p>
                  <a:endParaRPr lang="fr-FR" sz="1400"/>
                </a:p>
              </p:txBody>
            </p:sp>
            <p:sp>
              <p:nvSpPr>
                <p:cNvPr id="185" name="Forme libre : forme 5594">
                  <a:extLst>
                    <a:ext uri="{FF2B5EF4-FFF2-40B4-BE49-F238E27FC236}">
                      <a16:creationId xmlns:a16="http://schemas.microsoft.com/office/drawing/2014/main" id="{5B7334B9-F3E2-4026-933C-949F8A3AB855}"/>
                    </a:ext>
                  </a:extLst>
                </p:cNvPr>
                <p:cNvSpPr/>
                <p:nvPr/>
              </p:nvSpPr>
              <p:spPr>
                <a:xfrm>
                  <a:off x="9076064" y="4585197"/>
                  <a:ext cx="79533" cy="9525"/>
                </a:xfrm>
                <a:custGeom>
                  <a:avLst/>
                  <a:gdLst>
                    <a:gd name="connsiteX0" fmla="*/ 79534 w 79533"/>
                    <a:gd name="connsiteY0" fmla="*/ 0 h 9525"/>
                    <a:gd name="connsiteX1" fmla="*/ 0 w 79533"/>
                    <a:gd name="connsiteY1" fmla="*/ 0 h 9525"/>
                  </a:gdLst>
                  <a:ahLst/>
                  <a:cxnLst>
                    <a:cxn ang="0">
                      <a:pos x="connsiteX0" y="connsiteY0"/>
                    </a:cxn>
                    <a:cxn ang="0">
                      <a:pos x="connsiteX1" y="connsiteY1"/>
                    </a:cxn>
                  </a:cxnLst>
                  <a:rect l="l" t="t" r="r" b="b"/>
                  <a:pathLst>
                    <a:path w="79533" h="9525">
                      <a:moveTo>
                        <a:pt x="79534" y="0"/>
                      </a:moveTo>
                      <a:lnTo>
                        <a:pt x="0" y="0"/>
                      </a:lnTo>
                    </a:path>
                  </a:pathLst>
                </a:custGeom>
                <a:grpFill/>
                <a:ln w="5715" cap="rnd">
                  <a:solidFill>
                    <a:srgbClr val="E52A29"/>
                  </a:solidFill>
                  <a:prstDash val="solid"/>
                  <a:round/>
                </a:ln>
              </p:spPr>
              <p:txBody>
                <a:bodyPr rtlCol="0" anchor="ctr"/>
                <a:lstStyle/>
                <a:p>
                  <a:endParaRPr lang="fr-FR" sz="1400"/>
                </a:p>
              </p:txBody>
            </p:sp>
            <p:sp>
              <p:nvSpPr>
                <p:cNvPr id="186" name="Forme libre : forme 5595">
                  <a:extLst>
                    <a:ext uri="{FF2B5EF4-FFF2-40B4-BE49-F238E27FC236}">
                      <a16:creationId xmlns:a16="http://schemas.microsoft.com/office/drawing/2014/main" id="{BAA244F2-5D67-4C32-AC39-2C74E4C88F1A}"/>
                    </a:ext>
                  </a:extLst>
                </p:cNvPr>
                <p:cNvSpPr/>
                <p:nvPr/>
              </p:nvSpPr>
              <p:spPr>
                <a:xfrm>
                  <a:off x="9071968" y="4422796"/>
                  <a:ext cx="112979" cy="179641"/>
                </a:xfrm>
                <a:custGeom>
                  <a:avLst/>
                  <a:gdLst>
                    <a:gd name="connsiteX0" fmla="*/ 0 w 112979"/>
                    <a:gd name="connsiteY0" fmla="*/ 0 h 179641"/>
                    <a:gd name="connsiteX1" fmla="*/ 28766 w 112979"/>
                    <a:gd name="connsiteY1" fmla="*/ 32576 h 179641"/>
                    <a:gd name="connsiteX2" fmla="*/ 54959 w 112979"/>
                    <a:gd name="connsiteY2" fmla="*/ 1238 h 179641"/>
                    <a:gd name="connsiteX3" fmla="*/ 111252 w 112979"/>
                    <a:gd name="connsiteY3" fmla="*/ 33242 h 179641"/>
                    <a:gd name="connsiteX4" fmla="*/ 86297 w 112979"/>
                    <a:gd name="connsiteY4" fmla="*/ 179642 h 179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979" h="179641">
                      <a:moveTo>
                        <a:pt x="0" y="0"/>
                      </a:moveTo>
                      <a:cubicBezTo>
                        <a:pt x="0" y="0"/>
                        <a:pt x="5144" y="33242"/>
                        <a:pt x="28766" y="32576"/>
                      </a:cubicBezTo>
                      <a:cubicBezTo>
                        <a:pt x="52388" y="31909"/>
                        <a:pt x="54959" y="1238"/>
                        <a:pt x="54959" y="1238"/>
                      </a:cubicBezTo>
                      <a:cubicBezTo>
                        <a:pt x="54959" y="1238"/>
                        <a:pt x="111252" y="-5144"/>
                        <a:pt x="111252" y="33242"/>
                      </a:cubicBezTo>
                      <a:cubicBezTo>
                        <a:pt x="111252" y="71628"/>
                        <a:pt x="122777" y="173926"/>
                        <a:pt x="86297" y="179642"/>
                      </a:cubicBezTo>
                    </a:path>
                  </a:pathLst>
                </a:custGeom>
                <a:grpFill/>
                <a:ln w="5715" cap="rnd">
                  <a:solidFill>
                    <a:srgbClr val="E52A29"/>
                  </a:solidFill>
                  <a:prstDash val="solid"/>
                  <a:round/>
                </a:ln>
              </p:spPr>
              <p:txBody>
                <a:bodyPr rtlCol="0" anchor="ctr"/>
                <a:lstStyle/>
                <a:p>
                  <a:endParaRPr lang="fr-FR" sz="1400"/>
                </a:p>
              </p:txBody>
            </p:sp>
            <p:sp>
              <p:nvSpPr>
                <p:cNvPr id="187" name="Forme libre : forme 5596">
                  <a:extLst>
                    <a:ext uri="{FF2B5EF4-FFF2-40B4-BE49-F238E27FC236}">
                      <a16:creationId xmlns:a16="http://schemas.microsoft.com/office/drawing/2014/main" id="{C2E3D3E7-5AD6-42B0-93A4-0C6170BD8C88}"/>
                    </a:ext>
                  </a:extLst>
                </p:cNvPr>
                <p:cNvSpPr/>
                <p:nvPr/>
              </p:nvSpPr>
              <p:spPr>
                <a:xfrm>
                  <a:off x="9135215" y="4737406"/>
                  <a:ext cx="32670" cy="35147"/>
                </a:xfrm>
                <a:custGeom>
                  <a:avLst/>
                  <a:gdLst>
                    <a:gd name="connsiteX0" fmla="*/ 12192 w 32670"/>
                    <a:gd name="connsiteY0" fmla="*/ 0 h 35147"/>
                    <a:gd name="connsiteX1" fmla="*/ 12192 w 32670"/>
                    <a:gd name="connsiteY1" fmla="*/ 16669 h 35147"/>
                    <a:gd name="connsiteX2" fmla="*/ 32671 w 32670"/>
                    <a:gd name="connsiteY2" fmla="*/ 35147 h 35147"/>
                    <a:gd name="connsiteX3" fmla="*/ 0 w 32670"/>
                    <a:gd name="connsiteY3" fmla="*/ 35147 h 35147"/>
                    <a:gd name="connsiteX4" fmla="*/ 0 w 32670"/>
                    <a:gd name="connsiteY4" fmla="*/ 1905 h 35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70" h="35147">
                      <a:moveTo>
                        <a:pt x="12192" y="0"/>
                      </a:moveTo>
                      <a:lnTo>
                        <a:pt x="12192" y="16669"/>
                      </a:lnTo>
                      <a:lnTo>
                        <a:pt x="32671" y="35147"/>
                      </a:lnTo>
                      <a:lnTo>
                        <a:pt x="0" y="35147"/>
                      </a:lnTo>
                      <a:lnTo>
                        <a:pt x="0" y="1905"/>
                      </a:lnTo>
                    </a:path>
                  </a:pathLst>
                </a:custGeom>
                <a:grpFill/>
                <a:ln w="5715" cap="rnd">
                  <a:solidFill>
                    <a:srgbClr val="E52A29"/>
                  </a:solidFill>
                  <a:prstDash val="solid"/>
                  <a:round/>
                </a:ln>
              </p:spPr>
              <p:txBody>
                <a:bodyPr rtlCol="0" anchor="ctr"/>
                <a:lstStyle/>
                <a:p>
                  <a:endParaRPr lang="fr-FR" sz="1400"/>
                </a:p>
              </p:txBody>
            </p:sp>
            <p:sp>
              <p:nvSpPr>
                <p:cNvPr id="188" name="Forme libre : forme 5597">
                  <a:extLst>
                    <a:ext uri="{FF2B5EF4-FFF2-40B4-BE49-F238E27FC236}">
                      <a16:creationId xmlns:a16="http://schemas.microsoft.com/office/drawing/2014/main" id="{EE48178A-5D3B-4480-8928-72734DAB40B4}"/>
                    </a:ext>
                  </a:extLst>
                </p:cNvPr>
                <p:cNvSpPr/>
                <p:nvPr/>
              </p:nvSpPr>
              <p:spPr>
                <a:xfrm>
                  <a:off x="9048251" y="4734168"/>
                  <a:ext cx="30670" cy="37147"/>
                </a:xfrm>
                <a:custGeom>
                  <a:avLst/>
                  <a:gdLst>
                    <a:gd name="connsiteX0" fmla="*/ 30671 w 30670"/>
                    <a:gd name="connsiteY0" fmla="*/ 0 h 37147"/>
                    <a:gd name="connsiteX1" fmla="*/ 30671 w 30670"/>
                    <a:gd name="connsiteY1" fmla="*/ 37148 h 37147"/>
                    <a:gd name="connsiteX2" fmla="*/ 0 w 30670"/>
                    <a:gd name="connsiteY2" fmla="*/ 37148 h 37147"/>
                    <a:gd name="connsiteX3" fmla="*/ 16669 w 30670"/>
                    <a:gd name="connsiteY3" fmla="*/ 21812 h 37147"/>
                    <a:gd name="connsiteX4" fmla="*/ 16669 w 30670"/>
                    <a:gd name="connsiteY4" fmla="*/ 0 h 37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 h="37147">
                      <a:moveTo>
                        <a:pt x="30671" y="0"/>
                      </a:moveTo>
                      <a:lnTo>
                        <a:pt x="30671" y="37148"/>
                      </a:lnTo>
                      <a:lnTo>
                        <a:pt x="0" y="37148"/>
                      </a:lnTo>
                      <a:lnTo>
                        <a:pt x="16669" y="21812"/>
                      </a:lnTo>
                      <a:lnTo>
                        <a:pt x="16669" y="0"/>
                      </a:lnTo>
                      <a:close/>
                    </a:path>
                  </a:pathLst>
                </a:custGeom>
                <a:grpFill/>
                <a:ln w="5715" cap="rnd">
                  <a:solidFill>
                    <a:srgbClr val="E52A29"/>
                  </a:solidFill>
                  <a:prstDash val="solid"/>
                  <a:round/>
                </a:ln>
              </p:spPr>
              <p:txBody>
                <a:bodyPr rtlCol="0" anchor="ctr"/>
                <a:lstStyle/>
                <a:p>
                  <a:endParaRPr lang="fr-FR" sz="1400"/>
                </a:p>
              </p:txBody>
            </p:sp>
            <p:sp>
              <p:nvSpPr>
                <p:cNvPr id="189" name="Forme libre : forme 5598">
                  <a:extLst>
                    <a:ext uri="{FF2B5EF4-FFF2-40B4-BE49-F238E27FC236}">
                      <a16:creationId xmlns:a16="http://schemas.microsoft.com/office/drawing/2014/main" id="{AB3191EB-8037-47EE-8CFE-4C125A00027E}"/>
                    </a:ext>
                  </a:extLst>
                </p:cNvPr>
                <p:cNvSpPr/>
                <p:nvPr/>
              </p:nvSpPr>
              <p:spPr>
                <a:xfrm>
                  <a:off x="9026534" y="4418315"/>
                  <a:ext cx="53054" cy="42199"/>
                </a:xfrm>
                <a:custGeom>
                  <a:avLst/>
                  <a:gdLst>
                    <a:gd name="connsiteX0" fmla="*/ 53054 w 53054"/>
                    <a:gd name="connsiteY0" fmla="*/ 4 h 42199"/>
                    <a:gd name="connsiteX1" fmla="*/ 0 w 53054"/>
                    <a:gd name="connsiteY1" fmla="*/ 42199 h 42199"/>
                  </a:gdLst>
                  <a:ahLst/>
                  <a:cxnLst>
                    <a:cxn ang="0">
                      <a:pos x="connsiteX0" y="connsiteY0"/>
                    </a:cxn>
                    <a:cxn ang="0">
                      <a:pos x="connsiteX1" y="connsiteY1"/>
                    </a:cxn>
                  </a:cxnLst>
                  <a:rect l="l" t="t" r="r" b="b"/>
                  <a:pathLst>
                    <a:path w="53054" h="42199">
                      <a:moveTo>
                        <a:pt x="53054" y="4"/>
                      </a:moveTo>
                      <a:cubicBezTo>
                        <a:pt x="53054" y="4"/>
                        <a:pt x="31337" y="-1235"/>
                        <a:pt x="0" y="42199"/>
                      </a:cubicBezTo>
                    </a:path>
                  </a:pathLst>
                </a:custGeom>
                <a:grpFill/>
                <a:ln w="5715" cap="rnd">
                  <a:solidFill>
                    <a:srgbClr val="E52A29"/>
                  </a:solidFill>
                  <a:prstDash val="solid"/>
                  <a:round/>
                </a:ln>
              </p:spPr>
              <p:txBody>
                <a:bodyPr rtlCol="0" anchor="ctr"/>
                <a:lstStyle/>
                <a:p>
                  <a:endParaRPr lang="fr-FR" sz="1400"/>
                </a:p>
              </p:txBody>
            </p:sp>
            <p:sp>
              <p:nvSpPr>
                <p:cNvPr id="190" name="Forme libre : forme 5599">
                  <a:extLst>
                    <a:ext uri="{FF2B5EF4-FFF2-40B4-BE49-F238E27FC236}">
                      <a16:creationId xmlns:a16="http://schemas.microsoft.com/office/drawing/2014/main" id="{FF9C8E27-0897-4207-A22E-330C6F91E943}"/>
                    </a:ext>
                  </a:extLst>
                </p:cNvPr>
                <p:cNvSpPr/>
                <p:nvPr/>
              </p:nvSpPr>
              <p:spPr>
                <a:xfrm>
                  <a:off x="8991387" y="4459271"/>
                  <a:ext cx="48394" cy="145166"/>
                </a:xfrm>
                <a:custGeom>
                  <a:avLst/>
                  <a:gdLst>
                    <a:gd name="connsiteX0" fmla="*/ 0 w 48394"/>
                    <a:gd name="connsiteY0" fmla="*/ 5 h 145166"/>
                    <a:gd name="connsiteX1" fmla="*/ 47339 w 48394"/>
                    <a:gd name="connsiteY1" fmla="*/ 33914 h 145166"/>
                    <a:gd name="connsiteX2" fmla="*/ 28766 w 48394"/>
                    <a:gd name="connsiteY2" fmla="*/ 145166 h 145166"/>
                  </a:gdLst>
                  <a:ahLst/>
                  <a:cxnLst>
                    <a:cxn ang="0">
                      <a:pos x="connsiteX0" y="connsiteY0"/>
                    </a:cxn>
                    <a:cxn ang="0">
                      <a:pos x="connsiteX1" y="connsiteY1"/>
                    </a:cxn>
                    <a:cxn ang="0">
                      <a:pos x="connsiteX2" y="connsiteY2"/>
                    </a:cxn>
                  </a:cxnLst>
                  <a:rect l="l" t="t" r="r" b="b"/>
                  <a:pathLst>
                    <a:path w="48394" h="145166">
                      <a:moveTo>
                        <a:pt x="0" y="5"/>
                      </a:moveTo>
                      <a:cubicBezTo>
                        <a:pt x="0" y="5"/>
                        <a:pt x="47339" y="-1233"/>
                        <a:pt x="47339" y="33914"/>
                      </a:cubicBezTo>
                      <a:cubicBezTo>
                        <a:pt x="47339" y="69062"/>
                        <a:pt x="55054" y="130498"/>
                        <a:pt x="28766" y="145166"/>
                      </a:cubicBezTo>
                    </a:path>
                  </a:pathLst>
                </a:custGeom>
                <a:grpFill/>
                <a:ln w="5715" cap="rnd">
                  <a:solidFill>
                    <a:srgbClr val="E52A29"/>
                  </a:solidFill>
                  <a:prstDash val="solid"/>
                  <a:round/>
                </a:ln>
              </p:spPr>
              <p:txBody>
                <a:bodyPr rtlCol="0" anchor="ctr"/>
                <a:lstStyle/>
                <a:p>
                  <a:endParaRPr lang="fr-FR" sz="1400"/>
                </a:p>
              </p:txBody>
            </p:sp>
            <p:sp>
              <p:nvSpPr>
                <p:cNvPr id="191" name="Forme libre : forme 5600">
                  <a:extLst>
                    <a:ext uri="{FF2B5EF4-FFF2-40B4-BE49-F238E27FC236}">
                      <a16:creationId xmlns:a16="http://schemas.microsoft.com/office/drawing/2014/main" id="{03F96C82-79F1-4E74-A86E-7A19B2F8F375}"/>
                    </a:ext>
                  </a:extLst>
                </p:cNvPr>
                <p:cNvSpPr/>
                <p:nvPr/>
              </p:nvSpPr>
              <p:spPr>
                <a:xfrm>
                  <a:off x="8918119" y="4461753"/>
                  <a:ext cx="107764" cy="100393"/>
                </a:xfrm>
                <a:custGeom>
                  <a:avLst/>
                  <a:gdLst>
                    <a:gd name="connsiteX0" fmla="*/ 87270 w 107764"/>
                    <a:gd name="connsiteY0" fmla="*/ 667 h 100393"/>
                    <a:gd name="connsiteX1" fmla="*/ 87270 w 107764"/>
                    <a:gd name="connsiteY1" fmla="*/ 23051 h 100393"/>
                    <a:gd name="connsiteX2" fmla="*/ 107749 w 107764"/>
                    <a:gd name="connsiteY2" fmla="*/ 56293 h 100393"/>
                    <a:gd name="connsiteX3" fmla="*/ 95557 w 107764"/>
                    <a:gd name="connsiteY3" fmla="*/ 100393 h 100393"/>
                    <a:gd name="connsiteX4" fmla="*/ 11261 w 107764"/>
                    <a:gd name="connsiteY4" fmla="*/ 100393 h 100393"/>
                    <a:gd name="connsiteX5" fmla="*/ 15737 w 107764"/>
                    <a:gd name="connsiteY5" fmla="*/ 22384 h 100393"/>
                    <a:gd name="connsiteX6" fmla="*/ 15737 w 107764"/>
                    <a:gd name="connsiteY6" fmla="*/ 0 h 100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764" h="100393">
                      <a:moveTo>
                        <a:pt x="87270" y="667"/>
                      </a:moveTo>
                      <a:lnTo>
                        <a:pt x="87270" y="23051"/>
                      </a:lnTo>
                      <a:cubicBezTo>
                        <a:pt x="87270" y="23051"/>
                        <a:pt x="108416" y="27527"/>
                        <a:pt x="107749" y="56293"/>
                      </a:cubicBezTo>
                      <a:cubicBezTo>
                        <a:pt x="107082" y="85058"/>
                        <a:pt x="95557" y="100393"/>
                        <a:pt x="95557" y="100393"/>
                      </a:cubicBezTo>
                      <a:lnTo>
                        <a:pt x="11261" y="100393"/>
                      </a:lnTo>
                      <a:cubicBezTo>
                        <a:pt x="11261" y="100393"/>
                        <a:pt x="-16838" y="49244"/>
                        <a:pt x="15737" y="22384"/>
                      </a:cubicBezTo>
                      <a:lnTo>
                        <a:pt x="15737" y="0"/>
                      </a:lnTo>
                    </a:path>
                  </a:pathLst>
                </a:custGeom>
                <a:grpFill/>
                <a:ln w="5715" cap="rnd">
                  <a:solidFill>
                    <a:srgbClr val="E52A29"/>
                  </a:solidFill>
                  <a:prstDash val="solid"/>
                  <a:round/>
                </a:ln>
              </p:spPr>
              <p:txBody>
                <a:bodyPr rtlCol="0" anchor="ctr"/>
                <a:lstStyle/>
                <a:p>
                  <a:endParaRPr lang="fr-FR" sz="1400"/>
                </a:p>
              </p:txBody>
            </p:sp>
            <p:sp>
              <p:nvSpPr>
                <p:cNvPr id="192" name="Forme libre : forme 5601">
                  <a:extLst>
                    <a:ext uri="{FF2B5EF4-FFF2-40B4-BE49-F238E27FC236}">
                      <a16:creationId xmlns:a16="http://schemas.microsoft.com/office/drawing/2014/main" id="{81F090AE-856F-4017-8D09-321E3AFC7E8A}"/>
                    </a:ext>
                  </a:extLst>
                </p:cNvPr>
                <p:cNvSpPr/>
                <p:nvPr/>
              </p:nvSpPr>
              <p:spPr>
                <a:xfrm>
                  <a:off x="8938238" y="4484803"/>
                  <a:ext cx="67151" cy="9525"/>
                </a:xfrm>
                <a:custGeom>
                  <a:avLst/>
                  <a:gdLst>
                    <a:gd name="connsiteX0" fmla="*/ 67151 w 67151"/>
                    <a:gd name="connsiteY0" fmla="*/ 0 h 9525"/>
                    <a:gd name="connsiteX1" fmla="*/ 0 w 67151"/>
                    <a:gd name="connsiteY1" fmla="*/ 0 h 9525"/>
                  </a:gdLst>
                  <a:ahLst/>
                  <a:cxnLst>
                    <a:cxn ang="0">
                      <a:pos x="connsiteX0" y="connsiteY0"/>
                    </a:cxn>
                    <a:cxn ang="0">
                      <a:pos x="connsiteX1" y="connsiteY1"/>
                    </a:cxn>
                  </a:cxnLst>
                  <a:rect l="l" t="t" r="r" b="b"/>
                  <a:pathLst>
                    <a:path w="67151" h="9525">
                      <a:moveTo>
                        <a:pt x="67151" y="0"/>
                      </a:moveTo>
                      <a:lnTo>
                        <a:pt x="0" y="0"/>
                      </a:lnTo>
                    </a:path>
                  </a:pathLst>
                </a:custGeom>
                <a:grpFill/>
                <a:ln w="5715" cap="rnd">
                  <a:solidFill>
                    <a:srgbClr val="E52A29"/>
                  </a:solidFill>
                  <a:prstDash val="solid"/>
                  <a:round/>
                </a:ln>
              </p:spPr>
              <p:txBody>
                <a:bodyPr rtlCol="0" anchor="ctr"/>
                <a:lstStyle/>
                <a:p>
                  <a:endParaRPr lang="fr-FR" sz="1400"/>
                </a:p>
              </p:txBody>
            </p:sp>
            <p:sp>
              <p:nvSpPr>
                <p:cNvPr id="193" name="Forme libre : forme 5602">
                  <a:extLst>
                    <a:ext uri="{FF2B5EF4-FFF2-40B4-BE49-F238E27FC236}">
                      <a16:creationId xmlns:a16="http://schemas.microsoft.com/office/drawing/2014/main" id="{1A1F39A0-91BB-40A9-B9C0-6A6079F6730D}"/>
                    </a:ext>
                  </a:extLst>
                </p:cNvPr>
                <p:cNvSpPr/>
                <p:nvPr/>
              </p:nvSpPr>
              <p:spPr>
                <a:xfrm>
                  <a:off x="8960050" y="4537286"/>
                  <a:ext cx="28098" cy="9525"/>
                </a:xfrm>
                <a:custGeom>
                  <a:avLst/>
                  <a:gdLst>
                    <a:gd name="connsiteX0" fmla="*/ 28099 w 28098"/>
                    <a:gd name="connsiteY0" fmla="*/ 0 h 9525"/>
                    <a:gd name="connsiteX1" fmla="*/ 0 w 28098"/>
                    <a:gd name="connsiteY1" fmla="*/ 0 h 9525"/>
                  </a:gdLst>
                  <a:ahLst/>
                  <a:cxnLst>
                    <a:cxn ang="0">
                      <a:pos x="connsiteX0" y="connsiteY0"/>
                    </a:cxn>
                    <a:cxn ang="0">
                      <a:pos x="connsiteX1" y="connsiteY1"/>
                    </a:cxn>
                  </a:cxnLst>
                  <a:rect l="l" t="t" r="r" b="b"/>
                  <a:pathLst>
                    <a:path w="28098" h="9525">
                      <a:moveTo>
                        <a:pt x="28099" y="0"/>
                      </a:moveTo>
                      <a:lnTo>
                        <a:pt x="0" y="0"/>
                      </a:lnTo>
                    </a:path>
                  </a:pathLst>
                </a:custGeom>
                <a:grpFill/>
                <a:ln w="5715" cap="rnd">
                  <a:solidFill>
                    <a:srgbClr val="E52A29"/>
                  </a:solidFill>
                  <a:prstDash val="solid"/>
                  <a:round/>
                </a:ln>
              </p:spPr>
              <p:txBody>
                <a:bodyPr rtlCol="0" anchor="ctr"/>
                <a:lstStyle/>
                <a:p>
                  <a:endParaRPr lang="fr-FR" sz="1400"/>
                </a:p>
              </p:txBody>
            </p:sp>
            <p:sp>
              <p:nvSpPr>
                <p:cNvPr id="194" name="Forme libre : forme 5603">
                  <a:extLst>
                    <a:ext uri="{FF2B5EF4-FFF2-40B4-BE49-F238E27FC236}">
                      <a16:creationId xmlns:a16="http://schemas.microsoft.com/office/drawing/2014/main" id="{BFB8C7EC-5E78-4B99-BEE9-063A4E315D0C}"/>
                    </a:ext>
                  </a:extLst>
                </p:cNvPr>
                <p:cNvSpPr/>
                <p:nvPr/>
              </p:nvSpPr>
              <p:spPr>
                <a:xfrm>
                  <a:off x="8898137" y="4562241"/>
                  <a:ext cx="123937" cy="211264"/>
                </a:xfrm>
                <a:custGeom>
                  <a:avLst/>
                  <a:gdLst>
                    <a:gd name="connsiteX0" fmla="*/ 115634 w 123937"/>
                    <a:gd name="connsiteY0" fmla="*/ 0 h 211264"/>
                    <a:gd name="connsiteX1" fmla="*/ 112586 w 123937"/>
                    <a:gd name="connsiteY1" fmla="*/ 197834 h 211264"/>
                    <a:gd name="connsiteX2" fmla="*/ 121539 w 123937"/>
                    <a:gd name="connsiteY2" fmla="*/ 211265 h 211264"/>
                    <a:gd name="connsiteX3" fmla="*/ 95345 w 123937"/>
                    <a:gd name="connsiteY3" fmla="*/ 211265 h 211264"/>
                    <a:gd name="connsiteX4" fmla="*/ 79534 w 123937"/>
                    <a:gd name="connsiteY4" fmla="*/ 53721 h 211264"/>
                    <a:gd name="connsiteX5" fmla="*/ 69342 w 123937"/>
                    <a:gd name="connsiteY5" fmla="*/ 53721 h 211264"/>
                    <a:gd name="connsiteX6" fmla="*/ 32004 w 123937"/>
                    <a:gd name="connsiteY6" fmla="*/ 209931 h 211264"/>
                    <a:gd name="connsiteX7" fmla="*/ 0 w 123937"/>
                    <a:gd name="connsiteY7" fmla="*/ 209931 h 211264"/>
                    <a:gd name="connsiteX8" fmla="*/ 21717 w 123937"/>
                    <a:gd name="connsiteY8" fmla="*/ 193929 h 211264"/>
                    <a:gd name="connsiteX9" fmla="*/ 31147 w 123937"/>
                    <a:gd name="connsiteY9" fmla="*/ 0 h 21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937" h="211264">
                      <a:moveTo>
                        <a:pt x="115634" y="0"/>
                      </a:moveTo>
                      <a:cubicBezTo>
                        <a:pt x="115634" y="0"/>
                        <a:pt x="136208" y="88487"/>
                        <a:pt x="112586" y="197834"/>
                      </a:cubicBezTo>
                      <a:lnTo>
                        <a:pt x="121539" y="211265"/>
                      </a:lnTo>
                      <a:lnTo>
                        <a:pt x="95345" y="211265"/>
                      </a:lnTo>
                      <a:lnTo>
                        <a:pt x="79534" y="53721"/>
                      </a:lnTo>
                      <a:lnTo>
                        <a:pt x="69342" y="53721"/>
                      </a:lnTo>
                      <a:lnTo>
                        <a:pt x="32004" y="209931"/>
                      </a:lnTo>
                      <a:lnTo>
                        <a:pt x="0" y="209931"/>
                      </a:lnTo>
                      <a:lnTo>
                        <a:pt x="21717" y="193929"/>
                      </a:lnTo>
                      <a:cubicBezTo>
                        <a:pt x="21717" y="193929"/>
                        <a:pt x="13906" y="54293"/>
                        <a:pt x="31147" y="0"/>
                      </a:cubicBezTo>
                    </a:path>
                  </a:pathLst>
                </a:custGeom>
                <a:grpFill/>
                <a:ln w="5715" cap="rnd">
                  <a:solidFill>
                    <a:srgbClr val="E52A29"/>
                  </a:solidFill>
                  <a:prstDash val="solid"/>
                  <a:round/>
                </a:ln>
              </p:spPr>
              <p:txBody>
                <a:bodyPr rtlCol="0" anchor="ctr"/>
                <a:lstStyle/>
                <a:p>
                  <a:endParaRPr lang="fr-FR" sz="1400"/>
                </a:p>
              </p:txBody>
            </p:sp>
            <p:sp>
              <p:nvSpPr>
                <p:cNvPr id="195" name="Forme libre : forme 5604">
                  <a:extLst>
                    <a:ext uri="{FF2B5EF4-FFF2-40B4-BE49-F238E27FC236}">
                      <a16:creationId xmlns:a16="http://schemas.microsoft.com/office/drawing/2014/main" id="{D3F7E7B3-3B02-46D6-9587-7A2A0965EE04}"/>
                    </a:ext>
                  </a:extLst>
                </p:cNvPr>
                <p:cNvSpPr/>
                <p:nvPr/>
              </p:nvSpPr>
              <p:spPr>
                <a:xfrm>
                  <a:off x="8990054" y="4709308"/>
                  <a:ext cx="26860" cy="9525"/>
                </a:xfrm>
                <a:custGeom>
                  <a:avLst/>
                  <a:gdLst>
                    <a:gd name="connsiteX0" fmla="*/ 26860 w 26860"/>
                    <a:gd name="connsiteY0" fmla="*/ 0 h 9525"/>
                    <a:gd name="connsiteX1" fmla="*/ 0 w 26860"/>
                    <a:gd name="connsiteY1" fmla="*/ 0 h 9525"/>
                  </a:gdLst>
                  <a:ahLst/>
                  <a:cxnLst>
                    <a:cxn ang="0">
                      <a:pos x="connsiteX0" y="connsiteY0"/>
                    </a:cxn>
                    <a:cxn ang="0">
                      <a:pos x="connsiteX1" y="connsiteY1"/>
                    </a:cxn>
                  </a:cxnLst>
                  <a:rect l="l" t="t" r="r" b="b"/>
                  <a:pathLst>
                    <a:path w="26860" h="9525">
                      <a:moveTo>
                        <a:pt x="26860" y="0"/>
                      </a:moveTo>
                      <a:lnTo>
                        <a:pt x="0" y="0"/>
                      </a:lnTo>
                    </a:path>
                  </a:pathLst>
                </a:custGeom>
                <a:grpFill/>
                <a:ln w="5715" cap="rnd">
                  <a:solidFill>
                    <a:srgbClr val="E52A29"/>
                  </a:solidFill>
                  <a:prstDash val="solid"/>
                  <a:round/>
                </a:ln>
              </p:spPr>
              <p:txBody>
                <a:bodyPr rtlCol="0" anchor="ctr"/>
                <a:lstStyle/>
                <a:p>
                  <a:endParaRPr lang="fr-FR" sz="1400"/>
                </a:p>
              </p:txBody>
            </p:sp>
            <p:sp>
              <p:nvSpPr>
                <p:cNvPr id="196" name="Forme libre : forme 5605">
                  <a:extLst>
                    <a:ext uri="{FF2B5EF4-FFF2-40B4-BE49-F238E27FC236}">
                      <a16:creationId xmlns:a16="http://schemas.microsoft.com/office/drawing/2014/main" id="{E5D232FF-001E-4695-9555-2A8932BB802D}"/>
                    </a:ext>
                  </a:extLst>
                </p:cNvPr>
                <p:cNvSpPr/>
                <p:nvPr/>
              </p:nvSpPr>
              <p:spPr>
                <a:xfrm>
                  <a:off x="8920426" y="4708641"/>
                  <a:ext cx="23622" cy="9525"/>
                </a:xfrm>
                <a:custGeom>
                  <a:avLst/>
                  <a:gdLst>
                    <a:gd name="connsiteX0" fmla="*/ 23622 w 23622"/>
                    <a:gd name="connsiteY0" fmla="*/ 0 h 9525"/>
                    <a:gd name="connsiteX1" fmla="*/ 0 w 23622"/>
                    <a:gd name="connsiteY1" fmla="*/ 0 h 9525"/>
                  </a:gdLst>
                  <a:ahLst/>
                  <a:cxnLst>
                    <a:cxn ang="0">
                      <a:pos x="connsiteX0" y="connsiteY0"/>
                    </a:cxn>
                    <a:cxn ang="0">
                      <a:pos x="connsiteX1" y="connsiteY1"/>
                    </a:cxn>
                  </a:cxnLst>
                  <a:rect l="l" t="t" r="r" b="b"/>
                  <a:pathLst>
                    <a:path w="23622" h="9525">
                      <a:moveTo>
                        <a:pt x="23622" y="0"/>
                      </a:moveTo>
                      <a:lnTo>
                        <a:pt x="0" y="0"/>
                      </a:lnTo>
                    </a:path>
                  </a:pathLst>
                </a:custGeom>
                <a:grpFill/>
                <a:ln w="5715" cap="rnd">
                  <a:solidFill>
                    <a:srgbClr val="E52A29"/>
                  </a:solidFill>
                  <a:prstDash val="solid"/>
                  <a:round/>
                </a:ln>
              </p:spPr>
              <p:txBody>
                <a:bodyPr rtlCol="0" anchor="ctr"/>
                <a:lstStyle/>
                <a:p>
                  <a:endParaRPr lang="fr-FR" sz="1400"/>
                </a:p>
              </p:txBody>
            </p:sp>
            <p:sp>
              <p:nvSpPr>
                <p:cNvPr id="197" name="Forme libre : forme 5606">
                  <a:extLst>
                    <a:ext uri="{FF2B5EF4-FFF2-40B4-BE49-F238E27FC236}">
                      <a16:creationId xmlns:a16="http://schemas.microsoft.com/office/drawing/2014/main" id="{56DBB9E8-F8FE-4EBC-88F9-69662B772773}"/>
                    </a:ext>
                  </a:extLst>
                </p:cNvPr>
                <p:cNvSpPr/>
                <p:nvPr/>
              </p:nvSpPr>
              <p:spPr>
                <a:xfrm>
                  <a:off x="8899104" y="4432987"/>
                  <a:ext cx="57839" cy="168211"/>
                </a:xfrm>
                <a:custGeom>
                  <a:avLst/>
                  <a:gdLst>
                    <a:gd name="connsiteX0" fmla="*/ 57041 w 57839"/>
                    <a:gd name="connsiteY0" fmla="*/ 0 h 168211"/>
                    <a:gd name="connsiteX1" fmla="*/ 43611 w 57839"/>
                    <a:gd name="connsiteY1" fmla="*/ 24955 h 168211"/>
                    <a:gd name="connsiteX2" fmla="*/ 81 w 57839"/>
                    <a:gd name="connsiteY2" fmla="*/ 61436 h 168211"/>
                    <a:gd name="connsiteX3" fmla="*/ 19989 w 57839"/>
                    <a:gd name="connsiteY3" fmla="*/ 168212 h 168211"/>
                  </a:gdLst>
                  <a:ahLst/>
                  <a:cxnLst>
                    <a:cxn ang="0">
                      <a:pos x="connsiteX0" y="connsiteY0"/>
                    </a:cxn>
                    <a:cxn ang="0">
                      <a:pos x="connsiteX1" y="connsiteY1"/>
                    </a:cxn>
                    <a:cxn ang="0">
                      <a:pos x="connsiteX2" y="connsiteY2"/>
                    </a:cxn>
                    <a:cxn ang="0">
                      <a:pos x="connsiteX3" y="connsiteY3"/>
                    </a:cxn>
                  </a:cxnLst>
                  <a:rect l="l" t="t" r="r" b="b"/>
                  <a:pathLst>
                    <a:path w="57839" h="168211">
                      <a:moveTo>
                        <a:pt x="57041" y="0"/>
                      </a:moveTo>
                      <a:cubicBezTo>
                        <a:pt x="57041" y="0"/>
                        <a:pt x="62756" y="24289"/>
                        <a:pt x="43611" y="24955"/>
                      </a:cubicBezTo>
                      <a:cubicBezTo>
                        <a:pt x="24465" y="25622"/>
                        <a:pt x="81" y="29432"/>
                        <a:pt x="81" y="61436"/>
                      </a:cubicBezTo>
                      <a:cubicBezTo>
                        <a:pt x="81" y="93440"/>
                        <a:pt x="-2395" y="161830"/>
                        <a:pt x="19989" y="168212"/>
                      </a:cubicBezTo>
                    </a:path>
                  </a:pathLst>
                </a:custGeom>
                <a:grpFill/>
                <a:ln w="5715" cap="rnd">
                  <a:solidFill>
                    <a:srgbClr val="E52A29"/>
                  </a:solidFill>
                  <a:prstDash val="solid"/>
                  <a:round/>
                </a:ln>
              </p:spPr>
              <p:txBody>
                <a:bodyPr rtlCol="0" anchor="ctr"/>
                <a:lstStyle/>
                <a:p>
                  <a:endParaRPr lang="fr-FR" sz="1400"/>
                </a:p>
              </p:txBody>
            </p:sp>
            <p:sp>
              <p:nvSpPr>
                <p:cNvPr id="198" name="Forme libre : forme 5607">
                  <a:extLst>
                    <a:ext uri="{FF2B5EF4-FFF2-40B4-BE49-F238E27FC236}">
                      <a16:creationId xmlns:a16="http://schemas.microsoft.com/office/drawing/2014/main" id="{BBE0F7A1-B04B-43C9-857F-B8F7430D22C7}"/>
                    </a:ext>
                  </a:extLst>
                </p:cNvPr>
                <p:cNvSpPr/>
                <p:nvPr/>
              </p:nvSpPr>
              <p:spPr>
                <a:xfrm>
                  <a:off x="8868705" y="4773887"/>
                  <a:ext cx="340614" cy="9525"/>
                </a:xfrm>
                <a:custGeom>
                  <a:avLst/>
                  <a:gdLst>
                    <a:gd name="connsiteX0" fmla="*/ 0 w 340614"/>
                    <a:gd name="connsiteY0" fmla="*/ 0 h 9525"/>
                    <a:gd name="connsiteX1" fmla="*/ 340614 w 340614"/>
                    <a:gd name="connsiteY1" fmla="*/ 0 h 9525"/>
                  </a:gdLst>
                  <a:ahLst/>
                  <a:cxnLst>
                    <a:cxn ang="0">
                      <a:pos x="connsiteX0" y="connsiteY0"/>
                    </a:cxn>
                    <a:cxn ang="0">
                      <a:pos x="connsiteX1" y="connsiteY1"/>
                    </a:cxn>
                  </a:cxnLst>
                  <a:rect l="l" t="t" r="r" b="b"/>
                  <a:pathLst>
                    <a:path w="340614" h="9525">
                      <a:moveTo>
                        <a:pt x="0" y="0"/>
                      </a:moveTo>
                      <a:lnTo>
                        <a:pt x="340614" y="0"/>
                      </a:lnTo>
                    </a:path>
                  </a:pathLst>
                </a:custGeom>
                <a:grpFill/>
                <a:ln w="5715" cap="rnd">
                  <a:solidFill>
                    <a:srgbClr val="E52A29"/>
                  </a:solidFill>
                  <a:prstDash val="solid"/>
                  <a:round/>
                </a:ln>
              </p:spPr>
              <p:txBody>
                <a:bodyPr rtlCol="0" anchor="ctr"/>
                <a:lstStyle/>
                <a:p>
                  <a:endParaRPr lang="fr-FR" sz="1400"/>
                </a:p>
              </p:txBody>
            </p:sp>
          </p:grpSp>
          <p:sp>
            <p:nvSpPr>
              <p:cNvPr id="222" name="Espace réservé du contenu 8"/>
              <p:cNvSpPr txBox="1">
                <a:spLocks/>
              </p:cNvSpPr>
              <p:nvPr/>
            </p:nvSpPr>
            <p:spPr>
              <a:xfrm>
                <a:off x="8827468" y="4181248"/>
                <a:ext cx="1194553" cy="35865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b="1" dirty="0" err="1" smtClean="0"/>
                  <a:t>Sécur’Famille</a:t>
                </a:r>
                <a:r>
                  <a:rPr lang="fr-FR" sz="1200" dirty="0" smtClean="0"/>
                  <a:t> </a:t>
                </a:r>
                <a:r>
                  <a:rPr lang="fr-FR" sz="1200" dirty="0" err="1" smtClean="0"/>
                  <a:t>coef</a:t>
                </a:r>
                <a:r>
                  <a:rPr lang="fr-FR" sz="1200" dirty="0" smtClean="0"/>
                  <a:t> 4,80</a:t>
                </a:r>
              </a:p>
              <a:p>
                <a:pPr marL="0" indent="0" algn="ctr">
                  <a:buFont typeface="Arial" panose="020B0604020202020204" pitchFamily="34" charset="0"/>
                  <a:buNone/>
                </a:pPr>
                <a:endParaRPr lang="fr-FR" sz="1200" dirty="0" smtClean="0"/>
              </a:p>
            </p:txBody>
          </p:sp>
        </p:grpSp>
        <p:sp>
          <p:nvSpPr>
            <p:cNvPr id="228" name="Rectangle 227"/>
            <p:cNvSpPr/>
            <p:nvPr/>
          </p:nvSpPr>
          <p:spPr>
            <a:xfrm>
              <a:off x="10634456" y="3452910"/>
              <a:ext cx="880034" cy="909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4" name="Graphique 1786">
              <a:extLst>
                <a:ext uri="{FF2B5EF4-FFF2-40B4-BE49-F238E27FC236}">
                  <a16:creationId xmlns:a16="http://schemas.microsoft.com/office/drawing/2014/main" id="{28FB8277-017B-479A-8BC1-3267564DBF66}"/>
                </a:ext>
              </a:extLst>
            </p:cNvPr>
            <p:cNvGrpSpPr/>
            <p:nvPr/>
          </p:nvGrpSpPr>
          <p:grpSpPr>
            <a:xfrm>
              <a:off x="10858879" y="3487337"/>
              <a:ext cx="342900" cy="433005"/>
              <a:chOff x="10020297" y="1304925"/>
              <a:chExt cx="342900" cy="400050"/>
            </a:xfrm>
            <a:noFill/>
          </p:grpSpPr>
          <p:sp>
            <p:nvSpPr>
              <p:cNvPr id="115" name="Forme libre : forme 3290">
                <a:extLst>
                  <a:ext uri="{FF2B5EF4-FFF2-40B4-BE49-F238E27FC236}">
                    <a16:creationId xmlns:a16="http://schemas.microsoft.com/office/drawing/2014/main" id="{31CE101A-2007-458C-A17D-BAF9FA4C1677}"/>
                  </a:ext>
                </a:extLst>
              </p:cNvPr>
              <p:cNvSpPr/>
              <p:nvPr/>
            </p:nvSpPr>
            <p:spPr>
              <a:xfrm>
                <a:off x="10117928" y="1627759"/>
                <a:ext cx="226980" cy="27208"/>
              </a:xfrm>
              <a:custGeom>
                <a:avLst/>
                <a:gdLst>
                  <a:gd name="connsiteX0" fmla="*/ 29623 w 226980"/>
                  <a:gd name="connsiteY0" fmla="*/ 158 h 27208"/>
                  <a:gd name="connsiteX1" fmla="*/ 13907 w 226980"/>
                  <a:gd name="connsiteY1" fmla="*/ 7683 h 27208"/>
                  <a:gd name="connsiteX2" fmla="*/ 0 w 226980"/>
                  <a:gd name="connsiteY2" fmla="*/ 27209 h 27208"/>
                  <a:gd name="connsiteX3" fmla="*/ 195453 w 226980"/>
                  <a:gd name="connsiteY3" fmla="*/ 25304 h 27208"/>
                  <a:gd name="connsiteX4" fmla="*/ 226981 w 226980"/>
                  <a:gd name="connsiteY4" fmla="*/ 1301 h 27208"/>
                  <a:gd name="connsiteX5" fmla="*/ 29623 w 226980"/>
                  <a:gd name="connsiteY5" fmla="*/ 158 h 2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980" h="27208">
                    <a:moveTo>
                      <a:pt x="29623" y="158"/>
                    </a:moveTo>
                    <a:cubicBezTo>
                      <a:pt x="29623" y="158"/>
                      <a:pt x="16383" y="-1747"/>
                      <a:pt x="13907" y="7683"/>
                    </a:cubicBezTo>
                    <a:cubicBezTo>
                      <a:pt x="11430" y="17112"/>
                      <a:pt x="0" y="27209"/>
                      <a:pt x="0" y="27209"/>
                    </a:cubicBezTo>
                    <a:lnTo>
                      <a:pt x="195453" y="25304"/>
                    </a:lnTo>
                    <a:cubicBezTo>
                      <a:pt x="195453" y="25304"/>
                      <a:pt x="225743" y="27780"/>
                      <a:pt x="226981" y="1301"/>
                    </a:cubicBezTo>
                    <a:lnTo>
                      <a:pt x="29623" y="158"/>
                    </a:lnTo>
                    <a:close/>
                  </a:path>
                </a:pathLst>
              </a:custGeom>
              <a:grpFill/>
              <a:ln w="5715" cap="rnd">
                <a:solidFill>
                  <a:srgbClr val="E52A29"/>
                </a:solidFill>
                <a:prstDash val="solid"/>
                <a:round/>
              </a:ln>
            </p:spPr>
            <p:txBody>
              <a:bodyPr rtlCol="0" anchor="ctr"/>
              <a:lstStyle/>
              <a:p>
                <a:endParaRPr lang="fr-FR" sz="1400"/>
              </a:p>
            </p:txBody>
          </p:sp>
          <p:sp>
            <p:nvSpPr>
              <p:cNvPr id="116" name="Forme libre : forme 3291">
                <a:extLst>
                  <a:ext uri="{FF2B5EF4-FFF2-40B4-BE49-F238E27FC236}">
                    <a16:creationId xmlns:a16="http://schemas.microsoft.com/office/drawing/2014/main" id="{01203294-7164-421B-B84A-5FA64622FD4F}"/>
                  </a:ext>
                </a:extLst>
              </p:cNvPr>
              <p:cNvSpPr/>
              <p:nvPr/>
            </p:nvSpPr>
            <p:spPr>
              <a:xfrm>
                <a:off x="10025613" y="1369601"/>
                <a:ext cx="51452" cy="28002"/>
              </a:xfrm>
              <a:custGeom>
                <a:avLst/>
                <a:gdLst>
                  <a:gd name="connsiteX0" fmla="*/ 9066 w 51452"/>
                  <a:gd name="connsiteY0" fmla="*/ 27526 h 28002"/>
                  <a:gd name="connsiteX1" fmla="*/ 2780 w 51452"/>
                  <a:gd name="connsiteY1" fmla="*/ 15524 h 28002"/>
                  <a:gd name="connsiteX2" fmla="*/ 30212 w 51452"/>
                  <a:gd name="connsiteY2" fmla="*/ 1046 h 28002"/>
                  <a:gd name="connsiteX3" fmla="*/ 46881 w 51452"/>
                  <a:gd name="connsiteY3" fmla="*/ 13619 h 28002"/>
                  <a:gd name="connsiteX4" fmla="*/ 51453 w 51452"/>
                  <a:gd name="connsiteY4" fmla="*/ 28002 h 28002"/>
                  <a:gd name="connsiteX5" fmla="*/ 9066 w 51452"/>
                  <a:gd name="connsiteY5" fmla="*/ 27526 h 2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452" h="28002">
                    <a:moveTo>
                      <a:pt x="9066" y="27526"/>
                    </a:moveTo>
                    <a:cubicBezTo>
                      <a:pt x="9066" y="27526"/>
                      <a:pt x="-6078" y="31336"/>
                      <a:pt x="2780" y="15524"/>
                    </a:cubicBezTo>
                    <a:cubicBezTo>
                      <a:pt x="11638" y="-287"/>
                      <a:pt x="22306" y="-1525"/>
                      <a:pt x="30212" y="1046"/>
                    </a:cubicBezTo>
                    <a:cubicBezTo>
                      <a:pt x="38118" y="3523"/>
                      <a:pt x="46309" y="11143"/>
                      <a:pt x="46881" y="13619"/>
                    </a:cubicBezTo>
                    <a:cubicBezTo>
                      <a:pt x="47547" y="16096"/>
                      <a:pt x="51453" y="28002"/>
                      <a:pt x="51453" y="28002"/>
                    </a:cubicBezTo>
                    <a:lnTo>
                      <a:pt x="9066" y="27526"/>
                    </a:lnTo>
                    <a:close/>
                  </a:path>
                </a:pathLst>
              </a:custGeom>
              <a:grpFill/>
              <a:ln w="5715" cap="rnd">
                <a:solidFill>
                  <a:srgbClr val="E52A29"/>
                </a:solidFill>
                <a:prstDash val="solid"/>
                <a:round/>
              </a:ln>
            </p:spPr>
            <p:txBody>
              <a:bodyPr rtlCol="0" anchor="ctr"/>
              <a:lstStyle/>
              <a:p>
                <a:endParaRPr lang="fr-FR" sz="1400"/>
              </a:p>
            </p:txBody>
          </p:sp>
          <p:sp>
            <p:nvSpPr>
              <p:cNvPr id="117" name="Forme libre : forme 3292">
                <a:extLst>
                  <a:ext uri="{FF2B5EF4-FFF2-40B4-BE49-F238E27FC236}">
                    <a16:creationId xmlns:a16="http://schemas.microsoft.com/office/drawing/2014/main" id="{86F17C9D-9A26-44E5-B8B6-E32E95941F16}"/>
                  </a:ext>
                </a:extLst>
              </p:cNvPr>
              <p:cNvSpPr/>
              <p:nvPr/>
            </p:nvSpPr>
            <p:spPr>
              <a:xfrm>
                <a:off x="10020297" y="1304925"/>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118" name="Forme libre : forme 3293">
                <a:extLst>
                  <a:ext uri="{FF2B5EF4-FFF2-40B4-BE49-F238E27FC236}">
                    <a16:creationId xmlns:a16="http://schemas.microsoft.com/office/drawing/2014/main" id="{42C1004E-FB3D-4483-A4AE-787CA7EEDC7F}"/>
                  </a:ext>
                </a:extLst>
              </p:cNvPr>
              <p:cNvSpPr/>
              <p:nvPr/>
            </p:nvSpPr>
            <p:spPr>
              <a:xfrm>
                <a:off x="10055825" y="1370647"/>
                <a:ext cx="183165" cy="9525"/>
              </a:xfrm>
              <a:custGeom>
                <a:avLst/>
                <a:gdLst>
                  <a:gd name="connsiteX0" fmla="*/ 183166 w 183165"/>
                  <a:gd name="connsiteY0" fmla="*/ 0 h 9525"/>
                  <a:gd name="connsiteX1" fmla="*/ 0 w 183165"/>
                  <a:gd name="connsiteY1" fmla="*/ 0 h 9525"/>
                </a:gdLst>
                <a:ahLst/>
                <a:cxnLst>
                  <a:cxn ang="0">
                    <a:pos x="connsiteX0" y="connsiteY0"/>
                  </a:cxn>
                  <a:cxn ang="0">
                    <a:pos x="connsiteX1" y="connsiteY1"/>
                  </a:cxn>
                </a:cxnLst>
                <a:rect l="l" t="t" r="r" b="b"/>
                <a:pathLst>
                  <a:path w="183165" h="9525">
                    <a:moveTo>
                      <a:pt x="183166" y="0"/>
                    </a:moveTo>
                    <a:lnTo>
                      <a:pt x="0" y="0"/>
                    </a:lnTo>
                  </a:path>
                </a:pathLst>
              </a:custGeom>
              <a:grpFill/>
              <a:ln w="5715" cap="rnd">
                <a:solidFill>
                  <a:srgbClr val="E52A29"/>
                </a:solidFill>
                <a:prstDash val="solid"/>
                <a:round/>
              </a:ln>
            </p:spPr>
            <p:txBody>
              <a:bodyPr rtlCol="0" anchor="ctr"/>
              <a:lstStyle/>
              <a:p>
                <a:endParaRPr lang="fr-FR" sz="1400"/>
              </a:p>
            </p:txBody>
          </p:sp>
          <p:sp>
            <p:nvSpPr>
              <p:cNvPr id="119" name="Forme libre : forme 3294">
                <a:extLst>
                  <a:ext uri="{FF2B5EF4-FFF2-40B4-BE49-F238E27FC236}">
                    <a16:creationId xmlns:a16="http://schemas.microsoft.com/office/drawing/2014/main" id="{4B16A746-9BB5-4639-A41B-D5EBF969DD09}"/>
                  </a:ext>
                </a:extLst>
              </p:cNvPr>
              <p:cNvSpPr/>
              <p:nvPr/>
            </p:nvSpPr>
            <p:spPr>
              <a:xfrm>
                <a:off x="10293092" y="1504378"/>
                <a:ext cx="190" cy="123920"/>
              </a:xfrm>
              <a:custGeom>
                <a:avLst/>
                <a:gdLst>
                  <a:gd name="connsiteX0" fmla="*/ 191 w 190"/>
                  <a:gd name="connsiteY0" fmla="*/ 123920 h 123920"/>
                  <a:gd name="connsiteX1" fmla="*/ 0 w 190"/>
                  <a:gd name="connsiteY1" fmla="*/ 116967 h 123920"/>
                  <a:gd name="connsiteX2" fmla="*/ 0 w 190"/>
                  <a:gd name="connsiteY2" fmla="*/ 0 h 123920"/>
                </a:gdLst>
                <a:ahLst/>
                <a:cxnLst>
                  <a:cxn ang="0">
                    <a:pos x="connsiteX0" y="connsiteY0"/>
                  </a:cxn>
                  <a:cxn ang="0">
                    <a:pos x="connsiteX1" y="connsiteY1"/>
                  </a:cxn>
                  <a:cxn ang="0">
                    <a:pos x="connsiteX2" y="connsiteY2"/>
                  </a:cxn>
                </a:cxnLst>
                <a:rect l="l" t="t" r="r" b="b"/>
                <a:pathLst>
                  <a:path w="190" h="123920">
                    <a:moveTo>
                      <a:pt x="191" y="123920"/>
                    </a:moveTo>
                    <a:lnTo>
                      <a:pt x="0" y="116967"/>
                    </a:lnTo>
                    <a:lnTo>
                      <a:pt x="0" y="0"/>
                    </a:lnTo>
                  </a:path>
                </a:pathLst>
              </a:custGeom>
              <a:grpFill/>
              <a:ln w="5715" cap="rnd">
                <a:solidFill>
                  <a:srgbClr val="E52A29"/>
                </a:solidFill>
                <a:prstDash val="solid"/>
                <a:round/>
              </a:ln>
            </p:spPr>
            <p:txBody>
              <a:bodyPr rtlCol="0" anchor="ctr"/>
              <a:lstStyle/>
              <a:p>
                <a:endParaRPr lang="fr-FR" sz="1400"/>
              </a:p>
            </p:txBody>
          </p:sp>
          <p:sp>
            <p:nvSpPr>
              <p:cNvPr id="120" name="Forme libre : forme 3295">
                <a:extLst>
                  <a:ext uri="{FF2B5EF4-FFF2-40B4-BE49-F238E27FC236}">
                    <a16:creationId xmlns:a16="http://schemas.microsoft.com/office/drawing/2014/main" id="{2AB9D634-0375-4926-A40F-051E60D5E2AB}"/>
                  </a:ext>
                </a:extLst>
              </p:cNvPr>
              <p:cNvSpPr/>
              <p:nvPr/>
            </p:nvSpPr>
            <p:spPr>
              <a:xfrm>
                <a:off x="10023154" y="1370647"/>
                <a:ext cx="323945" cy="284606"/>
              </a:xfrm>
              <a:custGeom>
                <a:avLst/>
                <a:gdLst>
                  <a:gd name="connsiteX0" fmla="*/ 50483 w 323945"/>
                  <a:gd name="connsiteY0" fmla="*/ 26956 h 284606"/>
                  <a:gd name="connsiteX1" fmla="*/ 0 w 323945"/>
                  <a:gd name="connsiteY1" fmla="*/ 26956 h 284606"/>
                  <a:gd name="connsiteX2" fmla="*/ 26956 w 323945"/>
                  <a:gd name="connsiteY2" fmla="*/ 0 h 284606"/>
                  <a:gd name="connsiteX3" fmla="*/ 53912 w 323945"/>
                  <a:gd name="connsiteY3" fmla="*/ 26956 h 284606"/>
                  <a:gd name="connsiteX4" fmla="*/ 53912 w 323945"/>
                  <a:gd name="connsiteY4" fmla="*/ 250698 h 284606"/>
                  <a:gd name="connsiteX5" fmla="*/ 54102 w 323945"/>
                  <a:gd name="connsiteY5" fmla="*/ 257651 h 284606"/>
                  <a:gd name="connsiteX6" fmla="*/ 81058 w 323945"/>
                  <a:gd name="connsiteY6" fmla="*/ 284607 h 284606"/>
                  <a:gd name="connsiteX7" fmla="*/ 108014 w 323945"/>
                  <a:gd name="connsiteY7" fmla="*/ 257651 h 284606"/>
                  <a:gd name="connsiteX8" fmla="*/ 323945 w 323945"/>
                  <a:gd name="connsiteY8" fmla="*/ 257651 h 284606"/>
                  <a:gd name="connsiteX9" fmla="*/ 296990 w 323945"/>
                  <a:gd name="connsiteY9" fmla="*/ 284607 h 28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3945" h="284606">
                    <a:moveTo>
                      <a:pt x="50483" y="26956"/>
                    </a:moveTo>
                    <a:lnTo>
                      <a:pt x="0" y="26956"/>
                    </a:lnTo>
                    <a:cubicBezTo>
                      <a:pt x="0" y="12001"/>
                      <a:pt x="12097" y="0"/>
                      <a:pt x="26956" y="0"/>
                    </a:cubicBezTo>
                    <a:cubicBezTo>
                      <a:pt x="41815" y="0"/>
                      <a:pt x="53912" y="12097"/>
                      <a:pt x="53912" y="26956"/>
                    </a:cubicBezTo>
                    <a:lnTo>
                      <a:pt x="53912" y="250698"/>
                    </a:lnTo>
                    <a:lnTo>
                      <a:pt x="54102" y="257651"/>
                    </a:lnTo>
                    <a:cubicBezTo>
                      <a:pt x="54102" y="272606"/>
                      <a:pt x="66199" y="284607"/>
                      <a:pt x="81058" y="284607"/>
                    </a:cubicBezTo>
                    <a:cubicBezTo>
                      <a:pt x="95917" y="284607"/>
                      <a:pt x="108014" y="272510"/>
                      <a:pt x="108014" y="257651"/>
                    </a:cubicBezTo>
                    <a:lnTo>
                      <a:pt x="323945" y="257651"/>
                    </a:lnTo>
                    <a:cubicBezTo>
                      <a:pt x="323945" y="272606"/>
                      <a:pt x="311849" y="284607"/>
                      <a:pt x="296990" y="284607"/>
                    </a:cubicBezTo>
                  </a:path>
                </a:pathLst>
              </a:custGeom>
              <a:grpFill/>
              <a:ln w="5715" cap="rnd">
                <a:solidFill>
                  <a:srgbClr val="E52A29"/>
                </a:solidFill>
                <a:prstDash val="solid"/>
                <a:round/>
              </a:ln>
            </p:spPr>
            <p:txBody>
              <a:bodyPr rtlCol="0" anchor="ctr"/>
              <a:lstStyle/>
              <a:p>
                <a:endParaRPr lang="fr-FR" sz="1400"/>
              </a:p>
            </p:txBody>
          </p:sp>
          <p:sp>
            <p:nvSpPr>
              <p:cNvPr id="121" name="Forme libre : forme 3296">
                <a:extLst>
                  <a:ext uri="{FF2B5EF4-FFF2-40B4-BE49-F238E27FC236}">
                    <a16:creationId xmlns:a16="http://schemas.microsoft.com/office/drawing/2014/main" id="{F0876CEF-E4DC-4138-A03B-1D1EEB396DBB}"/>
                  </a:ext>
                </a:extLst>
              </p:cNvPr>
              <p:cNvSpPr/>
              <p:nvPr/>
            </p:nvSpPr>
            <p:spPr>
              <a:xfrm>
                <a:off x="10104307" y="1655254"/>
                <a:ext cx="215931" cy="9525"/>
              </a:xfrm>
              <a:custGeom>
                <a:avLst/>
                <a:gdLst>
                  <a:gd name="connsiteX0" fmla="*/ 215932 w 215931"/>
                  <a:gd name="connsiteY0" fmla="*/ 0 h 9525"/>
                  <a:gd name="connsiteX1" fmla="*/ 0 w 215931"/>
                  <a:gd name="connsiteY1" fmla="*/ 0 h 9525"/>
                </a:gdLst>
                <a:ahLst/>
                <a:cxnLst>
                  <a:cxn ang="0">
                    <a:pos x="connsiteX0" y="connsiteY0"/>
                  </a:cxn>
                  <a:cxn ang="0">
                    <a:pos x="connsiteX1" y="connsiteY1"/>
                  </a:cxn>
                </a:cxnLst>
                <a:rect l="l" t="t" r="r" b="b"/>
                <a:pathLst>
                  <a:path w="215931" h="9525">
                    <a:moveTo>
                      <a:pt x="215932" y="0"/>
                    </a:moveTo>
                    <a:lnTo>
                      <a:pt x="0" y="0"/>
                    </a:lnTo>
                  </a:path>
                </a:pathLst>
              </a:custGeom>
              <a:grpFill/>
              <a:ln w="5715" cap="rnd">
                <a:solidFill>
                  <a:srgbClr val="E52A29"/>
                </a:solidFill>
                <a:prstDash val="solid"/>
                <a:round/>
              </a:ln>
            </p:spPr>
            <p:txBody>
              <a:bodyPr rtlCol="0" anchor="ctr"/>
              <a:lstStyle/>
              <a:p>
                <a:endParaRPr lang="fr-FR" sz="1400"/>
              </a:p>
            </p:txBody>
          </p:sp>
          <p:sp>
            <p:nvSpPr>
              <p:cNvPr id="122" name="Forme libre : forme 3297">
                <a:extLst>
                  <a:ext uri="{FF2B5EF4-FFF2-40B4-BE49-F238E27FC236}">
                    <a16:creationId xmlns:a16="http://schemas.microsoft.com/office/drawing/2014/main" id="{AC0CABB6-082B-4F41-BE6E-B706C9B53240}"/>
                  </a:ext>
                </a:extLst>
              </p:cNvPr>
              <p:cNvSpPr/>
              <p:nvPr/>
            </p:nvSpPr>
            <p:spPr>
              <a:xfrm>
                <a:off x="10139645" y="1420368"/>
                <a:ext cx="88773" cy="9525"/>
              </a:xfrm>
              <a:custGeom>
                <a:avLst/>
                <a:gdLst>
                  <a:gd name="connsiteX0" fmla="*/ 0 w 88773"/>
                  <a:gd name="connsiteY0" fmla="*/ 0 h 9525"/>
                  <a:gd name="connsiteX1" fmla="*/ 88773 w 88773"/>
                  <a:gd name="connsiteY1" fmla="*/ 0 h 9525"/>
                </a:gdLst>
                <a:ahLst/>
                <a:cxnLst>
                  <a:cxn ang="0">
                    <a:pos x="connsiteX0" y="connsiteY0"/>
                  </a:cxn>
                  <a:cxn ang="0">
                    <a:pos x="connsiteX1" y="connsiteY1"/>
                  </a:cxn>
                </a:cxnLst>
                <a:rect l="l" t="t" r="r" b="b"/>
                <a:pathLst>
                  <a:path w="88773" h="9525">
                    <a:moveTo>
                      <a:pt x="0" y="0"/>
                    </a:moveTo>
                    <a:lnTo>
                      <a:pt x="88773" y="0"/>
                    </a:lnTo>
                  </a:path>
                </a:pathLst>
              </a:custGeom>
              <a:grpFill/>
              <a:ln w="5715" cap="rnd">
                <a:solidFill>
                  <a:srgbClr val="E52A29"/>
                </a:solidFill>
                <a:prstDash val="solid"/>
                <a:round/>
              </a:ln>
            </p:spPr>
            <p:txBody>
              <a:bodyPr rtlCol="0" anchor="ctr"/>
              <a:lstStyle/>
              <a:p>
                <a:endParaRPr lang="fr-FR" sz="1400"/>
              </a:p>
            </p:txBody>
          </p:sp>
          <p:sp>
            <p:nvSpPr>
              <p:cNvPr id="123" name="Forme libre : forme 3298">
                <a:extLst>
                  <a:ext uri="{FF2B5EF4-FFF2-40B4-BE49-F238E27FC236}">
                    <a16:creationId xmlns:a16="http://schemas.microsoft.com/office/drawing/2014/main" id="{6B8CE412-BD46-4B75-8961-38B833108BEA}"/>
                  </a:ext>
                </a:extLst>
              </p:cNvPr>
              <p:cNvSpPr/>
              <p:nvPr/>
            </p:nvSpPr>
            <p:spPr>
              <a:xfrm>
                <a:off x="10103736" y="1453038"/>
                <a:ext cx="137350" cy="9525"/>
              </a:xfrm>
              <a:custGeom>
                <a:avLst/>
                <a:gdLst>
                  <a:gd name="connsiteX0" fmla="*/ 0 w 137350"/>
                  <a:gd name="connsiteY0" fmla="*/ 0 h 9525"/>
                  <a:gd name="connsiteX1" fmla="*/ 137351 w 137350"/>
                  <a:gd name="connsiteY1" fmla="*/ 0 h 9525"/>
                </a:gdLst>
                <a:ahLst/>
                <a:cxnLst>
                  <a:cxn ang="0">
                    <a:pos x="connsiteX0" y="connsiteY0"/>
                  </a:cxn>
                  <a:cxn ang="0">
                    <a:pos x="connsiteX1" y="connsiteY1"/>
                  </a:cxn>
                </a:cxnLst>
                <a:rect l="l" t="t" r="r" b="b"/>
                <a:pathLst>
                  <a:path w="137350" h="9525">
                    <a:moveTo>
                      <a:pt x="0" y="0"/>
                    </a:moveTo>
                    <a:lnTo>
                      <a:pt x="137351" y="0"/>
                    </a:lnTo>
                  </a:path>
                </a:pathLst>
              </a:custGeom>
              <a:grpFill/>
              <a:ln w="5715" cap="rnd">
                <a:solidFill>
                  <a:srgbClr val="E52A29"/>
                </a:solidFill>
                <a:prstDash val="solid"/>
                <a:round/>
              </a:ln>
            </p:spPr>
            <p:txBody>
              <a:bodyPr rtlCol="0" anchor="ctr"/>
              <a:lstStyle/>
              <a:p>
                <a:endParaRPr lang="fr-FR" sz="1400"/>
              </a:p>
            </p:txBody>
          </p:sp>
          <p:sp>
            <p:nvSpPr>
              <p:cNvPr id="124" name="Forme libre : forme 3299">
                <a:extLst>
                  <a:ext uri="{FF2B5EF4-FFF2-40B4-BE49-F238E27FC236}">
                    <a16:creationId xmlns:a16="http://schemas.microsoft.com/office/drawing/2014/main" id="{1CF6293C-F897-4D6D-9639-8927B289D272}"/>
                  </a:ext>
                </a:extLst>
              </p:cNvPr>
              <p:cNvSpPr/>
              <p:nvPr/>
            </p:nvSpPr>
            <p:spPr>
              <a:xfrm>
                <a:off x="10103736" y="1478280"/>
                <a:ext cx="133159" cy="9525"/>
              </a:xfrm>
              <a:custGeom>
                <a:avLst/>
                <a:gdLst>
                  <a:gd name="connsiteX0" fmla="*/ 0 w 133159"/>
                  <a:gd name="connsiteY0" fmla="*/ 0 h 9525"/>
                  <a:gd name="connsiteX1" fmla="*/ 133160 w 133159"/>
                  <a:gd name="connsiteY1" fmla="*/ 0 h 9525"/>
                </a:gdLst>
                <a:ahLst/>
                <a:cxnLst>
                  <a:cxn ang="0">
                    <a:pos x="connsiteX0" y="connsiteY0"/>
                  </a:cxn>
                  <a:cxn ang="0">
                    <a:pos x="connsiteX1" y="connsiteY1"/>
                  </a:cxn>
                </a:cxnLst>
                <a:rect l="l" t="t" r="r" b="b"/>
                <a:pathLst>
                  <a:path w="133159" h="9525">
                    <a:moveTo>
                      <a:pt x="0" y="0"/>
                    </a:moveTo>
                    <a:lnTo>
                      <a:pt x="133160" y="0"/>
                    </a:lnTo>
                  </a:path>
                </a:pathLst>
              </a:custGeom>
              <a:grpFill/>
              <a:ln w="5715" cap="rnd">
                <a:solidFill>
                  <a:srgbClr val="E52A29"/>
                </a:solidFill>
                <a:prstDash val="solid"/>
                <a:round/>
              </a:ln>
            </p:spPr>
            <p:txBody>
              <a:bodyPr rtlCol="0" anchor="ctr"/>
              <a:lstStyle/>
              <a:p>
                <a:endParaRPr lang="fr-FR" sz="1400"/>
              </a:p>
            </p:txBody>
          </p:sp>
          <p:sp>
            <p:nvSpPr>
              <p:cNvPr id="125" name="Forme libre : forme 3300">
                <a:extLst>
                  <a:ext uri="{FF2B5EF4-FFF2-40B4-BE49-F238E27FC236}">
                    <a16:creationId xmlns:a16="http://schemas.microsoft.com/office/drawing/2014/main" id="{16174240-0FF0-445B-A462-89401867137E}"/>
                  </a:ext>
                </a:extLst>
              </p:cNvPr>
              <p:cNvSpPr/>
              <p:nvPr/>
            </p:nvSpPr>
            <p:spPr>
              <a:xfrm>
                <a:off x="10103736" y="1554575"/>
                <a:ext cx="135445" cy="9525"/>
              </a:xfrm>
              <a:custGeom>
                <a:avLst/>
                <a:gdLst>
                  <a:gd name="connsiteX0" fmla="*/ 0 w 135445"/>
                  <a:gd name="connsiteY0" fmla="*/ 0 h 9525"/>
                  <a:gd name="connsiteX1" fmla="*/ 135446 w 135445"/>
                  <a:gd name="connsiteY1" fmla="*/ 0 h 9525"/>
                </a:gdLst>
                <a:ahLst/>
                <a:cxnLst>
                  <a:cxn ang="0">
                    <a:pos x="connsiteX0" y="connsiteY0"/>
                  </a:cxn>
                  <a:cxn ang="0">
                    <a:pos x="connsiteX1" y="connsiteY1"/>
                  </a:cxn>
                </a:cxnLst>
                <a:rect l="l" t="t" r="r" b="b"/>
                <a:pathLst>
                  <a:path w="135445" h="9525">
                    <a:moveTo>
                      <a:pt x="0" y="0"/>
                    </a:moveTo>
                    <a:lnTo>
                      <a:pt x="135446" y="0"/>
                    </a:lnTo>
                  </a:path>
                </a:pathLst>
              </a:custGeom>
              <a:grpFill/>
              <a:ln w="5715" cap="rnd">
                <a:solidFill>
                  <a:srgbClr val="E52A29"/>
                </a:solidFill>
                <a:prstDash val="solid"/>
                <a:round/>
              </a:ln>
            </p:spPr>
            <p:txBody>
              <a:bodyPr rtlCol="0" anchor="ctr"/>
              <a:lstStyle/>
              <a:p>
                <a:endParaRPr lang="fr-FR" sz="1400"/>
              </a:p>
            </p:txBody>
          </p:sp>
          <p:sp>
            <p:nvSpPr>
              <p:cNvPr id="126" name="Forme libre : forme 3301">
                <a:extLst>
                  <a:ext uri="{FF2B5EF4-FFF2-40B4-BE49-F238E27FC236}">
                    <a16:creationId xmlns:a16="http://schemas.microsoft.com/office/drawing/2014/main" id="{8580F5C7-AB3E-44C3-AB0C-79FC5917BAC8}"/>
                  </a:ext>
                </a:extLst>
              </p:cNvPr>
              <p:cNvSpPr/>
              <p:nvPr/>
            </p:nvSpPr>
            <p:spPr>
              <a:xfrm>
                <a:off x="10103736" y="1579816"/>
                <a:ext cx="76771" cy="9525"/>
              </a:xfrm>
              <a:custGeom>
                <a:avLst/>
                <a:gdLst>
                  <a:gd name="connsiteX0" fmla="*/ 0 w 76771"/>
                  <a:gd name="connsiteY0" fmla="*/ 0 h 9525"/>
                  <a:gd name="connsiteX1" fmla="*/ 76772 w 76771"/>
                  <a:gd name="connsiteY1" fmla="*/ 0 h 9525"/>
                </a:gdLst>
                <a:ahLst/>
                <a:cxnLst>
                  <a:cxn ang="0">
                    <a:pos x="connsiteX0" y="connsiteY0"/>
                  </a:cxn>
                  <a:cxn ang="0">
                    <a:pos x="connsiteX1" y="connsiteY1"/>
                  </a:cxn>
                </a:cxnLst>
                <a:rect l="l" t="t" r="r" b="b"/>
                <a:pathLst>
                  <a:path w="76771" h="9525">
                    <a:moveTo>
                      <a:pt x="0" y="0"/>
                    </a:moveTo>
                    <a:lnTo>
                      <a:pt x="76772" y="0"/>
                    </a:lnTo>
                  </a:path>
                </a:pathLst>
              </a:custGeom>
              <a:grpFill/>
              <a:ln w="5715" cap="rnd">
                <a:solidFill>
                  <a:srgbClr val="E52A29"/>
                </a:solidFill>
                <a:prstDash val="solid"/>
                <a:round/>
              </a:ln>
            </p:spPr>
            <p:txBody>
              <a:bodyPr rtlCol="0" anchor="ctr"/>
              <a:lstStyle/>
              <a:p>
                <a:endParaRPr lang="fr-FR" sz="1400"/>
              </a:p>
            </p:txBody>
          </p:sp>
          <p:sp>
            <p:nvSpPr>
              <p:cNvPr id="127" name="Forme libre : forme 3302">
                <a:extLst>
                  <a:ext uri="{FF2B5EF4-FFF2-40B4-BE49-F238E27FC236}">
                    <a16:creationId xmlns:a16="http://schemas.microsoft.com/office/drawing/2014/main" id="{426C8403-EE2E-4392-AC8F-B44DF6A5B905}"/>
                  </a:ext>
                </a:extLst>
              </p:cNvPr>
              <p:cNvSpPr/>
              <p:nvPr/>
            </p:nvSpPr>
            <p:spPr>
              <a:xfrm>
                <a:off x="10103736" y="1503902"/>
                <a:ext cx="138017" cy="9525"/>
              </a:xfrm>
              <a:custGeom>
                <a:avLst/>
                <a:gdLst>
                  <a:gd name="connsiteX0" fmla="*/ 0 w 138017"/>
                  <a:gd name="connsiteY0" fmla="*/ 0 h 9525"/>
                  <a:gd name="connsiteX1" fmla="*/ 138017 w 138017"/>
                  <a:gd name="connsiteY1" fmla="*/ 0 h 9525"/>
                </a:gdLst>
                <a:ahLst/>
                <a:cxnLst>
                  <a:cxn ang="0">
                    <a:pos x="connsiteX0" y="connsiteY0"/>
                  </a:cxn>
                  <a:cxn ang="0">
                    <a:pos x="connsiteX1" y="connsiteY1"/>
                  </a:cxn>
                </a:cxnLst>
                <a:rect l="l" t="t" r="r" b="b"/>
                <a:pathLst>
                  <a:path w="138017" h="9525">
                    <a:moveTo>
                      <a:pt x="0" y="0"/>
                    </a:moveTo>
                    <a:lnTo>
                      <a:pt x="138017" y="0"/>
                    </a:lnTo>
                  </a:path>
                </a:pathLst>
              </a:custGeom>
              <a:grpFill/>
              <a:ln w="5715" cap="rnd">
                <a:solidFill>
                  <a:srgbClr val="E52A29"/>
                </a:solidFill>
                <a:prstDash val="solid"/>
                <a:round/>
              </a:ln>
            </p:spPr>
            <p:txBody>
              <a:bodyPr rtlCol="0" anchor="ctr"/>
              <a:lstStyle/>
              <a:p>
                <a:endParaRPr lang="fr-FR" sz="1400"/>
              </a:p>
            </p:txBody>
          </p:sp>
          <p:sp>
            <p:nvSpPr>
              <p:cNvPr id="128" name="Forme libre : forme 3303">
                <a:extLst>
                  <a:ext uri="{FF2B5EF4-FFF2-40B4-BE49-F238E27FC236}">
                    <a16:creationId xmlns:a16="http://schemas.microsoft.com/office/drawing/2014/main" id="{AD8659E6-C39D-49E6-846B-BCDFD9E84816}"/>
                  </a:ext>
                </a:extLst>
              </p:cNvPr>
              <p:cNvSpPr/>
              <p:nvPr/>
            </p:nvSpPr>
            <p:spPr>
              <a:xfrm>
                <a:off x="10103736" y="1529048"/>
                <a:ext cx="160496" cy="9525"/>
              </a:xfrm>
              <a:custGeom>
                <a:avLst/>
                <a:gdLst>
                  <a:gd name="connsiteX0" fmla="*/ 0 w 160496"/>
                  <a:gd name="connsiteY0" fmla="*/ 0 h 9525"/>
                  <a:gd name="connsiteX1" fmla="*/ 160496 w 160496"/>
                  <a:gd name="connsiteY1" fmla="*/ 0 h 9525"/>
                </a:gdLst>
                <a:ahLst/>
                <a:cxnLst>
                  <a:cxn ang="0">
                    <a:pos x="connsiteX0" y="connsiteY0"/>
                  </a:cxn>
                  <a:cxn ang="0">
                    <a:pos x="connsiteX1" y="connsiteY1"/>
                  </a:cxn>
                </a:cxnLst>
                <a:rect l="l" t="t" r="r" b="b"/>
                <a:pathLst>
                  <a:path w="160496" h="9525">
                    <a:moveTo>
                      <a:pt x="0" y="0"/>
                    </a:moveTo>
                    <a:lnTo>
                      <a:pt x="160496" y="0"/>
                    </a:lnTo>
                  </a:path>
                </a:pathLst>
              </a:custGeom>
              <a:grpFill/>
              <a:ln w="5715" cap="rnd">
                <a:solidFill>
                  <a:srgbClr val="E52A29"/>
                </a:solidFill>
                <a:prstDash val="solid"/>
                <a:round/>
              </a:ln>
            </p:spPr>
            <p:txBody>
              <a:bodyPr rtlCol="0" anchor="ctr"/>
              <a:lstStyle/>
              <a:p>
                <a:endParaRPr lang="fr-FR" sz="1400"/>
              </a:p>
            </p:txBody>
          </p:sp>
          <p:grpSp>
            <p:nvGrpSpPr>
              <p:cNvPr id="129" name="Graphique 1786">
                <a:extLst>
                  <a:ext uri="{FF2B5EF4-FFF2-40B4-BE49-F238E27FC236}">
                    <a16:creationId xmlns:a16="http://schemas.microsoft.com/office/drawing/2014/main" id="{28FB8277-017B-479A-8BC1-3267564DBF66}"/>
                  </a:ext>
                </a:extLst>
              </p:cNvPr>
              <p:cNvGrpSpPr/>
              <p:nvPr/>
            </p:nvGrpSpPr>
            <p:grpSpPr>
              <a:xfrm>
                <a:off x="10226894" y="1307782"/>
                <a:ext cx="130968" cy="197548"/>
                <a:chOff x="10226894" y="1307782"/>
                <a:chExt cx="130968" cy="197548"/>
              </a:xfrm>
              <a:grpFill/>
            </p:grpSpPr>
            <p:sp>
              <p:nvSpPr>
                <p:cNvPr id="135" name="Forme libre : forme 3305">
                  <a:extLst>
                    <a:ext uri="{FF2B5EF4-FFF2-40B4-BE49-F238E27FC236}">
                      <a16:creationId xmlns:a16="http://schemas.microsoft.com/office/drawing/2014/main" id="{1F03081B-5497-41C3-A165-C1D0F53F315D}"/>
                    </a:ext>
                  </a:extLst>
                </p:cNvPr>
                <p:cNvSpPr/>
                <p:nvPr/>
              </p:nvSpPr>
              <p:spPr>
                <a:xfrm>
                  <a:off x="10259183" y="1420082"/>
                  <a:ext cx="66294" cy="85248"/>
                </a:xfrm>
                <a:custGeom>
                  <a:avLst/>
                  <a:gdLst>
                    <a:gd name="connsiteX0" fmla="*/ 0 w 66294"/>
                    <a:gd name="connsiteY0" fmla="*/ 0 h 85248"/>
                    <a:gd name="connsiteX1" fmla="*/ 0 w 66294"/>
                    <a:gd name="connsiteY1" fmla="*/ 84868 h 85248"/>
                    <a:gd name="connsiteX2" fmla="*/ 25813 w 66294"/>
                    <a:gd name="connsiteY2" fmla="*/ 69342 h 85248"/>
                    <a:gd name="connsiteX3" fmla="*/ 40577 w 66294"/>
                    <a:gd name="connsiteY3" fmla="*/ 69437 h 85248"/>
                    <a:gd name="connsiteX4" fmla="*/ 66294 w 66294"/>
                    <a:gd name="connsiteY4" fmla="*/ 85249 h 85248"/>
                    <a:gd name="connsiteX5" fmla="*/ 66294 w 66294"/>
                    <a:gd name="connsiteY5" fmla="*/ 4858 h 8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294" h="85248">
                      <a:moveTo>
                        <a:pt x="0" y="0"/>
                      </a:moveTo>
                      <a:lnTo>
                        <a:pt x="0" y="84868"/>
                      </a:lnTo>
                      <a:lnTo>
                        <a:pt x="25813" y="69342"/>
                      </a:lnTo>
                      <a:cubicBezTo>
                        <a:pt x="30385" y="66580"/>
                        <a:pt x="36005" y="66675"/>
                        <a:pt x="40577" y="69437"/>
                      </a:cubicBezTo>
                      <a:lnTo>
                        <a:pt x="66294" y="85249"/>
                      </a:lnTo>
                      <a:lnTo>
                        <a:pt x="66294" y="4858"/>
                      </a:lnTo>
                    </a:path>
                  </a:pathLst>
                </a:custGeom>
                <a:grpFill/>
                <a:ln w="5715" cap="rnd">
                  <a:solidFill>
                    <a:srgbClr val="E52A29"/>
                  </a:solidFill>
                  <a:prstDash val="solid"/>
                  <a:round/>
                </a:ln>
              </p:spPr>
              <p:txBody>
                <a:bodyPr rtlCol="0" anchor="ctr"/>
                <a:lstStyle/>
                <a:p>
                  <a:endParaRPr lang="fr-FR" sz="1400"/>
                </a:p>
              </p:txBody>
            </p:sp>
            <p:sp>
              <p:nvSpPr>
                <p:cNvPr id="136" name="Forme libre : forme 3306">
                  <a:extLst>
                    <a:ext uri="{FF2B5EF4-FFF2-40B4-BE49-F238E27FC236}">
                      <a16:creationId xmlns:a16="http://schemas.microsoft.com/office/drawing/2014/main" id="{4D51B52A-7D20-4F61-8A1D-51E4FEC556A1}"/>
                    </a:ext>
                  </a:extLst>
                </p:cNvPr>
                <p:cNvSpPr/>
                <p:nvPr/>
              </p:nvSpPr>
              <p:spPr>
                <a:xfrm>
                  <a:off x="10226894" y="1307782"/>
                  <a:ext cx="130968" cy="127730"/>
                </a:xfrm>
                <a:custGeom>
                  <a:avLst/>
                  <a:gdLst>
                    <a:gd name="connsiteX0" fmla="*/ 130969 w 130968"/>
                    <a:gd name="connsiteY0" fmla="*/ 82201 h 127730"/>
                    <a:gd name="connsiteX1" fmla="*/ 102203 w 130968"/>
                    <a:gd name="connsiteY1" fmla="*/ 96583 h 127730"/>
                    <a:gd name="connsiteX2" fmla="*/ 94583 w 130968"/>
                    <a:gd name="connsiteY2" fmla="*/ 127730 h 127730"/>
                    <a:gd name="connsiteX3" fmla="*/ 65437 w 130968"/>
                    <a:gd name="connsiteY3" fmla="*/ 114205 h 127730"/>
                    <a:gd name="connsiteX4" fmla="*/ 36195 w 130968"/>
                    <a:gd name="connsiteY4" fmla="*/ 127635 h 127730"/>
                    <a:gd name="connsiteX5" fmla="*/ 28670 w 130968"/>
                    <a:gd name="connsiteY5" fmla="*/ 96393 h 127730"/>
                    <a:gd name="connsiteX6" fmla="*/ 0 w 130968"/>
                    <a:gd name="connsiteY6" fmla="*/ 82010 h 127730"/>
                    <a:gd name="connsiteX7" fmla="*/ 19717 w 130968"/>
                    <a:gd name="connsiteY7" fmla="*/ 56674 h 127730"/>
                    <a:gd name="connsiteX8" fmla="*/ 13049 w 130968"/>
                    <a:gd name="connsiteY8" fmla="*/ 25241 h 127730"/>
                    <a:gd name="connsiteX9" fmla="*/ 45148 w 130968"/>
                    <a:gd name="connsiteY9" fmla="*/ 24860 h 127730"/>
                    <a:gd name="connsiteX10" fmla="*/ 65627 w 130968"/>
                    <a:gd name="connsiteY10" fmla="*/ 0 h 127730"/>
                    <a:gd name="connsiteX11" fmla="*/ 85915 w 130968"/>
                    <a:gd name="connsiteY11" fmla="*/ 24860 h 127730"/>
                    <a:gd name="connsiteX12" fmla="*/ 118110 w 130968"/>
                    <a:gd name="connsiteY12" fmla="*/ 25337 h 127730"/>
                    <a:gd name="connsiteX13" fmla="*/ 111347 w 130968"/>
                    <a:gd name="connsiteY13" fmla="*/ 56769 h 127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968" h="127730">
                      <a:moveTo>
                        <a:pt x="130969" y="82201"/>
                      </a:moveTo>
                      <a:lnTo>
                        <a:pt x="102203" y="96583"/>
                      </a:lnTo>
                      <a:lnTo>
                        <a:pt x="94583" y="127730"/>
                      </a:lnTo>
                      <a:lnTo>
                        <a:pt x="65437" y="114205"/>
                      </a:lnTo>
                      <a:lnTo>
                        <a:pt x="36195" y="127635"/>
                      </a:lnTo>
                      <a:lnTo>
                        <a:pt x="28670" y="96393"/>
                      </a:lnTo>
                      <a:lnTo>
                        <a:pt x="0" y="82010"/>
                      </a:lnTo>
                      <a:lnTo>
                        <a:pt x="19717" y="56674"/>
                      </a:lnTo>
                      <a:lnTo>
                        <a:pt x="13049" y="25241"/>
                      </a:lnTo>
                      <a:lnTo>
                        <a:pt x="45148" y="24860"/>
                      </a:lnTo>
                      <a:lnTo>
                        <a:pt x="65627" y="0"/>
                      </a:lnTo>
                      <a:lnTo>
                        <a:pt x="85915" y="24860"/>
                      </a:lnTo>
                      <a:lnTo>
                        <a:pt x="118110" y="25337"/>
                      </a:lnTo>
                      <a:lnTo>
                        <a:pt x="111347" y="56769"/>
                      </a:lnTo>
                      <a:close/>
                    </a:path>
                  </a:pathLst>
                </a:custGeom>
                <a:grpFill/>
                <a:ln w="5715" cap="rnd">
                  <a:solidFill>
                    <a:srgbClr val="E52A29"/>
                  </a:solidFill>
                  <a:prstDash val="solid"/>
                  <a:round/>
                </a:ln>
              </p:spPr>
              <p:txBody>
                <a:bodyPr rtlCol="0" anchor="ctr"/>
                <a:lstStyle/>
                <a:p>
                  <a:endParaRPr lang="fr-FR" sz="1400"/>
                </a:p>
              </p:txBody>
            </p:sp>
          </p:grpSp>
          <p:sp>
            <p:nvSpPr>
              <p:cNvPr id="130" name="Forme libre : forme 3307">
                <a:extLst>
                  <a:ext uri="{FF2B5EF4-FFF2-40B4-BE49-F238E27FC236}">
                    <a16:creationId xmlns:a16="http://schemas.microsoft.com/office/drawing/2014/main" id="{2D1C3AA9-09F6-47A6-9A24-37B587F63AB7}"/>
                  </a:ext>
                </a:extLst>
              </p:cNvPr>
              <p:cNvSpPr/>
              <p:nvPr/>
            </p:nvSpPr>
            <p:spPr>
              <a:xfrm>
                <a:off x="10110403" y="1699641"/>
                <a:ext cx="127158" cy="9525"/>
              </a:xfrm>
              <a:custGeom>
                <a:avLst/>
                <a:gdLst>
                  <a:gd name="connsiteX0" fmla="*/ 0 w 127158"/>
                  <a:gd name="connsiteY0" fmla="*/ 0 h 9525"/>
                  <a:gd name="connsiteX1" fmla="*/ 127159 w 127158"/>
                  <a:gd name="connsiteY1" fmla="*/ 0 h 9525"/>
                </a:gdLst>
                <a:ahLst/>
                <a:cxnLst>
                  <a:cxn ang="0">
                    <a:pos x="connsiteX0" y="connsiteY0"/>
                  </a:cxn>
                  <a:cxn ang="0">
                    <a:pos x="connsiteX1" y="connsiteY1"/>
                  </a:cxn>
                </a:cxnLst>
                <a:rect l="l" t="t" r="r" b="b"/>
                <a:pathLst>
                  <a:path w="127158" h="9525">
                    <a:moveTo>
                      <a:pt x="0" y="0"/>
                    </a:moveTo>
                    <a:lnTo>
                      <a:pt x="127159" y="0"/>
                    </a:lnTo>
                  </a:path>
                </a:pathLst>
              </a:custGeom>
              <a:grpFill/>
              <a:ln w="5715" cap="rnd">
                <a:solidFill>
                  <a:srgbClr val="E52A29"/>
                </a:solidFill>
                <a:prstDash val="solid"/>
                <a:round/>
              </a:ln>
            </p:spPr>
            <p:txBody>
              <a:bodyPr rtlCol="0" anchor="ctr"/>
              <a:lstStyle/>
              <a:p>
                <a:endParaRPr lang="fr-FR" sz="1400"/>
              </a:p>
            </p:txBody>
          </p:sp>
          <p:sp>
            <p:nvSpPr>
              <p:cNvPr id="131" name="Forme libre : forme 3308">
                <a:extLst>
                  <a:ext uri="{FF2B5EF4-FFF2-40B4-BE49-F238E27FC236}">
                    <a16:creationId xmlns:a16="http://schemas.microsoft.com/office/drawing/2014/main" id="{DB6DABF8-20D0-4330-A062-DF38DD787F72}"/>
                  </a:ext>
                </a:extLst>
              </p:cNvPr>
              <p:cNvSpPr/>
              <p:nvPr/>
            </p:nvSpPr>
            <p:spPr>
              <a:xfrm>
                <a:off x="10255850" y="1698974"/>
                <a:ext cx="16859" cy="9525"/>
              </a:xfrm>
              <a:custGeom>
                <a:avLst/>
                <a:gdLst>
                  <a:gd name="connsiteX0" fmla="*/ 0 w 16859"/>
                  <a:gd name="connsiteY0" fmla="*/ 0 h 9525"/>
                  <a:gd name="connsiteX1" fmla="*/ 16859 w 16859"/>
                  <a:gd name="connsiteY1" fmla="*/ 0 h 9525"/>
                </a:gdLst>
                <a:ahLst/>
                <a:cxnLst>
                  <a:cxn ang="0">
                    <a:pos x="connsiteX0" y="connsiteY0"/>
                  </a:cxn>
                  <a:cxn ang="0">
                    <a:pos x="connsiteX1" y="connsiteY1"/>
                  </a:cxn>
                </a:cxnLst>
                <a:rect l="l" t="t" r="r" b="b"/>
                <a:pathLst>
                  <a:path w="16859" h="9525">
                    <a:moveTo>
                      <a:pt x="0" y="0"/>
                    </a:moveTo>
                    <a:lnTo>
                      <a:pt x="16859" y="0"/>
                    </a:lnTo>
                  </a:path>
                </a:pathLst>
              </a:custGeom>
              <a:grpFill/>
              <a:ln w="5715" cap="rnd">
                <a:solidFill>
                  <a:srgbClr val="E52A29"/>
                </a:solidFill>
                <a:prstDash val="solid"/>
                <a:round/>
              </a:ln>
            </p:spPr>
            <p:txBody>
              <a:bodyPr rtlCol="0" anchor="ctr"/>
              <a:lstStyle/>
              <a:p>
                <a:endParaRPr lang="fr-FR" sz="1400"/>
              </a:p>
            </p:txBody>
          </p:sp>
          <p:sp>
            <p:nvSpPr>
              <p:cNvPr id="132" name="Forme libre : forme 3309">
                <a:extLst>
                  <a:ext uri="{FF2B5EF4-FFF2-40B4-BE49-F238E27FC236}">
                    <a16:creationId xmlns:a16="http://schemas.microsoft.com/office/drawing/2014/main" id="{C9B3128F-53C2-4392-B8A4-5AC07184AA96}"/>
                  </a:ext>
                </a:extLst>
              </p:cNvPr>
              <p:cNvSpPr/>
              <p:nvPr/>
            </p:nvSpPr>
            <p:spPr>
              <a:xfrm>
                <a:off x="10254993" y="1346168"/>
                <a:ext cx="2571" cy="8953"/>
              </a:xfrm>
              <a:custGeom>
                <a:avLst/>
                <a:gdLst>
                  <a:gd name="connsiteX0" fmla="*/ 0 w 2571"/>
                  <a:gd name="connsiteY0" fmla="*/ 0 h 8953"/>
                  <a:gd name="connsiteX1" fmla="*/ 2572 w 2571"/>
                  <a:gd name="connsiteY1" fmla="*/ 8954 h 8953"/>
                </a:gdLst>
                <a:ahLst/>
                <a:cxnLst>
                  <a:cxn ang="0">
                    <a:pos x="connsiteX0" y="connsiteY0"/>
                  </a:cxn>
                  <a:cxn ang="0">
                    <a:pos x="connsiteX1" y="connsiteY1"/>
                  </a:cxn>
                </a:cxnLst>
                <a:rect l="l" t="t" r="r" b="b"/>
                <a:pathLst>
                  <a:path w="2571" h="8953">
                    <a:moveTo>
                      <a:pt x="0" y="0"/>
                    </a:moveTo>
                    <a:lnTo>
                      <a:pt x="2572" y="8954"/>
                    </a:lnTo>
                  </a:path>
                </a:pathLst>
              </a:custGeom>
              <a:grpFill/>
              <a:ln w="5715" cap="rnd">
                <a:solidFill>
                  <a:srgbClr val="E52A29"/>
                </a:solidFill>
                <a:prstDash val="solid"/>
                <a:round/>
              </a:ln>
            </p:spPr>
            <p:txBody>
              <a:bodyPr rtlCol="0" anchor="ctr"/>
              <a:lstStyle/>
              <a:p>
                <a:endParaRPr lang="fr-FR" sz="1400"/>
              </a:p>
            </p:txBody>
          </p:sp>
          <p:sp>
            <p:nvSpPr>
              <p:cNvPr id="133" name="Forme libre : forme 3310">
                <a:extLst>
                  <a:ext uri="{FF2B5EF4-FFF2-40B4-BE49-F238E27FC236}">
                    <a16:creationId xmlns:a16="http://schemas.microsoft.com/office/drawing/2014/main" id="{2B704083-35A4-4943-BF4A-7A536C1F4F93}"/>
                  </a:ext>
                </a:extLst>
              </p:cNvPr>
              <p:cNvSpPr/>
              <p:nvPr/>
            </p:nvSpPr>
            <p:spPr>
              <a:xfrm>
                <a:off x="10285473" y="1326642"/>
                <a:ext cx="5810" cy="6858"/>
              </a:xfrm>
              <a:custGeom>
                <a:avLst/>
                <a:gdLst>
                  <a:gd name="connsiteX0" fmla="*/ 5810 w 5810"/>
                  <a:gd name="connsiteY0" fmla="*/ 0 h 6858"/>
                  <a:gd name="connsiteX1" fmla="*/ 0 w 5810"/>
                  <a:gd name="connsiteY1" fmla="*/ 6858 h 6858"/>
                </a:gdLst>
                <a:ahLst/>
                <a:cxnLst>
                  <a:cxn ang="0">
                    <a:pos x="connsiteX0" y="connsiteY0"/>
                  </a:cxn>
                  <a:cxn ang="0">
                    <a:pos x="connsiteX1" y="connsiteY1"/>
                  </a:cxn>
                </a:cxnLst>
                <a:rect l="l" t="t" r="r" b="b"/>
                <a:pathLst>
                  <a:path w="5810" h="6858">
                    <a:moveTo>
                      <a:pt x="5810" y="0"/>
                    </a:moveTo>
                    <a:lnTo>
                      <a:pt x="0" y="6858"/>
                    </a:lnTo>
                  </a:path>
                </a:pathLst>
              </a:custGeom>
              <a:grpFill/>
              <a:ln w="5715" cap="rnd">
                <a:solidFill>
                  <a:srgbClr val="E52A29"/>
                </a:solidFill>
                <a:prstDash val="solid"/>
                <a:round/>
              </a:ln>
            </p:spPr>
            <p:txBody>
              <a:bodyPr rtlCol="0" anchor="ctr"/>
              <a:lstStyle/>
              <a:p>
                <a:endParaRPr lang="fr-FR" sz="1400"/>
              </a:p>
            </p:txBody>
          </p:sp>
          <p:sp>
            <p:nvSpPr>
              <p:cNvPr id="134" name="Forme libre : forme 3311">
                <a:extLst>
                  <a:ext uri="{FF2B5EF4-FFF2-40B4-BE49-F238E27FC236}">
                    <a16:creationId xmlns:a16="http://schemas.microsoft.com/office/drawing/2014/main" id="{5D0009B5-2016-4C8C-920C-D1ED6EADF620}"/>
                  </a:ext>
                </a:extLst>
              </p:cNvPr>
              <p:cNvSpPr/>
              <p:nvPr/>
            </p:nvSpPr>
            <p:spPr>
              <a:xfrm>
                <a:off x="10268613" y="1408366"/>
                <a:ext cx="1619" cy="6762"/>
              </a:xfrm>
              <a:custGeom>
                <a:avLst/>
                <a:gdLst>
                  <a:gd name="connsiteX0" fmla="*/ 0 w 1619"/>
                  <a:gd name="connsiteY0" fmla="*/ 0 h 6762"/>
                  <a:gd name="connsiteX1" fmla="*/ 1619 w 1619"/>
                  <a:gd name="connsiteY1" fmla="*/ 6763 h 6762"/>
                </a:gdLst>
                <a:ahLst/>
                <a:cxnLst>
                  <a:cxn ang="0">
                    <a:pos x="connsiteX0" y="connsiteY0"/>
                  </a:cxn>
                  <a:cxn ang="0">
                    <a:pos x="connsiteX1" y="connsiteY1"/>
                  </a:cxn>
                </a:cxnLst>
                <a:rect l="l" t="t" r="r" b="b"/>
                <a:pathLst>
                  <a:path w="1619" h="6762">
                    <a:moveTo>
                      <a:pt x="0" y="0"/>
                    </a:moveTo>
                    <a:lnTo>
                      <a:pt x="1619" y="6763"/>
                    </a:lnTo>
                  </a:path>
                </a:pathLst>
              </a:custGeom>
              <a:grpFill/>
              <a:ln w="5715" cap="rnd">
                <a:solidFill>
                  <a:srgbClr val="E52A29"/>
                </a:solidFill>
                <a:prstDash val="solid"/>
                <a:round/>
              </a:ln>
            </p:spPr>
            <p:txBody>
              <a:bodyPr rtlCol="0" anchor="ctr"/>
              <a:lstStyle/>
              <a:p>
                <a:endParaRPr lang="fr-FR" sz="1400"/>
              </a:p>
            </p:txBody>
          </p:sp>
        </p:grpSp>
        <p:sp>
          <p:nvSpPr>
            <p:cNvPr id="223" name="Espace réservé du contenu 8"/>
            <p:cNvSpPr txBox="1">
              <a:spLocks/>
            </p:cNvSpPr>
            <p:nvPr/>
          </p:nvSpPr>
          <p:spPr>
            <a:xfrm>
              <a:off x="10660101" y="3948247"/>
              <a:ext cx="854390" cy="38820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b="1" dirty="0" smtClean="0"/>
                <a:t>PJ </a:t>
              </a:r>
              <a:r>
                <a:rPr lang="fr-FR" sz="1200" dirty="0" smtClean="0"/>
                <a:t>                   </a:t>
              </a:r>
              <a:r>
                <a:rPr lang="fr-FR" sz="1200" dirty="0" err="1" smtClean="0"/>
                <a:t>coef</a:t>
              </a:r>
              <a:r>
                <a:rPr lang="fr-FR" sz="1200" dirty="0" smtClean="0"/>
                <a:t> 2</a:t>
              </a:r>
            </a:p>
          </p:txBody>
        </p:sp>
      </p:grpSp>
      <p:sp>
        <p:nvSpPr>
          <p:cNvPr id="239" name="Rectangle 238"/>
          <p:cNvSpPr/>
          <p:nvPr/>
        </p:nvSpPr>
        <p:spPr>
          <a:xfrm>
            <a:off x="125228" y="2530096"/>
            <a:ext cx="771728" cy="2332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1" name="Groupe 20"/>
          <p:cNvGrpSpPr/>
          <p:nvPr/>
        </p:nvGrpSpPr>
        <p:grpSpPr>
          <a:xfrm>
            <a:off x="498330" y="5778542"/>
            <a:ext cx="11177733" cy="724506"/>
            <a:chOff x="498330" y="5778542"/>
            <a:chExt cx="11177733" cy="724506"/>
          </a:xfrm>
        </p:grpSpPr>
        <p:sp>
          <p:nvSpPr>
            <p:cNvPr id="20" name="Rectangle 19"/>
            <p:cNvSpPr/>
            <p:nvPr/>
          </p:nvSpPr>
          <p:spPr>
            <a:xfrm>
              <a:off x="550913" y="5804727"/>
              <a:ext cx="11125150" cy="509816"/>
            </a:xfrm>
            <a:prstGeom prst="rect">
              <a:avLst/>
            </a:prstGeom>
            <a:solidFill>
              <a:srgbClr val="969696"/>
            </a:solidFill>
            <a:ln>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4" name="Espace réservé du contenu 8"/>
            <p:cNvSpPr txBox="1">
              <a:spLocks/>
            </p:cNvSpPr>
            <p:nvPr/>
          </p:nvSpPr>
          <p:spPr>
            <a:xfrm>
              <a:off x="1142448" y="5778542"/>
              <a:ext cx="10533615" cy="72450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smtClean="0">
                  <a:solidFill>
                    <a:schemeClr val="bg1"/>
                  </a:solidFill>
                </a:rPr>
                <a:t>Les </a:t>
              </a:r>
              <a:r>
                <a:rPr lang="fr-FR" b="1" dirty="0">
                  <a:solidFill>
                    <a:schemeClr val="bg1"/>
                  </a:solidFill>
                </a:rPr>
                <a:t>jeunes sont moins équipés en </a:t>
              </a:r>
              <a:r>
                <a:rPr lang="fr-FR" b="1" dirty="0" smtClean="0">
                  <a:solidFill>
                    <a:schemeClr val="bg1"/>
                  </a:solidFill>
                </a:rPr>
                <a:t>IARD que les autres clients, lorsqu’une </a:t>
              </a:r>
              <a:r>
                <a:rPr lang="fr-FR" b="1" dirty="0">
                  <a:solidFill>
                    <a:schemeClr val="bg1"/>
                  </a:solidFill>
                </a:rPr>
                <a:t>vente </a:t>
              </a:r>
              <a:r>
                <a:rPr lang="fr-FR" b="1" dirty="0" smtClean="0">
                  <a:solidFill>
                    <a:schemeClr val="bg1"/>
                  </a:solidFill>
                </a:rPr>
                <a:t>                                        est </a:t>
              </a:r>
              <a:r>
                <a:rPr lang="fr-FR" b="1" dirty="0">
                  <a:solidFill>
                    <a:schemeClr val="bg1"/>
                  </a:solidFill>
                </a:rPr>
                <a:t>réalisée, elle est </a:t>
              </a:r>
              <a:r>
                <a:rPr lang="fr-FR" b="1" dirty="0" smtClean="0">
                  <a:solidFill>
                    <a:schemeClr val="bg1"/>
                  </a:solidFill>
                </a:rPr>
                <a:t>plus fortement valorisée </a:t>
              </a:r>
              <a:r>
                <a:rPr lang="fr-FR" b="1" dirty="0" smtClean="0">
                  <a:solidFill>
                    <a:schemeClr val="bg1"/>
                  </a:solidFill>
                  <a:sym typeface="Wingdings" panose="05000000000000000000" pitchFamily="2" charset="2"/>
                </a:rPr>
                <a:t> </a:t>
              </a:r>
              <a:r>
                <a:rPr lang="fr-FR" b="1" dirty="0" smtClean="0">
                  <a:solidFill>
                    <a:schemeClr val="bg1"/>
                  </a:solidFill>
                </a:rPr>
                <a:t>moins </a:t>
              </a:r>
              <a:r>
                <a:rPr lang="fr-FR" b="1" dirty="0">
                  <a:solidFill>
                    <a:schemeClr val="bg1"/>
                  </a:solidFill>
                </a:rPr>
                <a:t>de transformation, une VN = une </a:t>
              </a:r>
              <a:r>
                <a:rPr lang="fr-FR" b="1" dirty="0" smtClean="0">
                  <a:solidFill>
                    <a:schemeClr val="bg1"/>
                  </a:solidFill>
                </a:rPr>
                <a:t>VB.</a:t>
              </a:r>
              <a:endParaRPr lang="fr-FR" dirty="0" smtClean="0">
                <a:solidFill>
                  <a:schemeClr val="bg1"/>
                </a:solidFill>
              </a:endParaRPr>
            </a:p>
            <a:p>
              <a:pPr marL="0" indent="0" algn="ctr">
                <a:buFont typeface="Arial" panose="020B0604020202020204" pitchFamily="34" charset="0"/>
                <a:buNone/>
              </a:pPr>
              <a:endParaRPr lang="fr-FR" dirty="0" smtClean="0"/>
            </a:p>
          </p:txBody>
        </p:sp>
        <p:pic>
          <p:nvPicPr>
            <p:cNvPr id="10" name="Picture 2" descr="Boutons colorés de l'information Vecteur gratuit"/>
            <p:cNvPicPr>
              <a:picLocks noChangeAspect="1" noChangeArrowheads="1"/>
            </p:cNvPicPr>
            <p:nvPr/>
          </p:nvPicPr>
          <p:blipFill rotWithShape="1">
            <a:blip r:embed="rId3">
              <a:extLst>
                <a:ext uri="{28A0092B-C50C-407E-A947-70E740481C1C}">
                  <a14:useLocalDpi xmlns:a14="http://schemas.microsoft.com/office/drawing/2010/main" val="0"/>
                </a:ext>
              </a:extLst>
            </a:blip>
            <a:srcRect l="4129" t="3619" r="76586" b="77620"/>
            <a:stretch/>
          </p:blipFill>
          <p:spPr bwMode="auto">
            <a:xfrm>
              <a:off x="498330" y="5794239"/>
              <a:ext cx="565798" cy="52489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3838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
                                        </p:tgtEl>
                                        <p:attrNameLst>
                                          <p:attrName>style.visibility</p:attrName>
                                        </p:attrNameLst>
                                      </p:cBhvr>
                                      <p:to>
                                        <p:strVal val="visible"/>
                                      </p:to>
                                    </p:set>
                                    <p:animEffect transition="in" filter="fade">
                                      <p:cBhvr>
                                        <p:cTn id="7" dur="500"/>
                                        <p:tgtEl>
                                          <p:spTgt spid="2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0"/>
      <p:bldP spid="29" grpId="0"/>
      <p:bldP spid="9" grpId="0" build="p"/>
      <p:bldP spid="2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Contexte</a:t>
            </a:r>
          </a:p>
          <a:p>
            <a:r>
              <a:rPr lang="fr-FR" b="1" dirty="0" smtClean="0">
                <a:solidFill>
                  <a:schemeClr val="accent4">
                    <a:lumMod val="75000"/>
                  </a:schemeClr>
                </a:solidFill>
              </a:rPr>
              <a:t>Nos offres et les astuces pour en parler</a:t>
            </a:r>
          </a:p>
          <a:p>
            <a:r>
              <a:rPr lang="fr-FR" dirty="0" smtClean="0"/>
              <a:t>Les cibles &amp; les actions marketing </a:t>
            </a:r>
          </a:p>
          <a:p>
            <a:r>
              <a:rPr lang="fr-FR" dirty="0" smtClean="0"/>
              <a:t>Les outils à votre disposition</a:t>
            </a:r>
            <a:endParaRPr lang="fr-FR" dirty="0"/>
          </a:p>
        </p:txBody>
      </p:sp>
      <p:grpSp>
        <p:nvGrpSpPr>
          <p:cNvPr id="3" name="Groupe 2"/>
          <p:cNvGrpSpPr/>
          <p:nvPr/>
        </p:nvGrpSpPr>
        <p:grpSpPr>
          <a:xfrm>
            <a:off x="7962481" y="2542468"/>
            <a:ext cx="3496498" cy="4342871"/>
            <a:chOff x="5362931" y="2630643"/>
            <a:chExt cx="3496498" cy="4342871"/>
          </a:xfrm>
        </p:grpSpPr>
        <p:pic>
          <p:nvPicPr>
            <p:cNvPr id="4" name="Image 3"/>
            <p:cNvPicPr>
              <a:picLocks noChangeAspect="1"/>
            </p:cNvPicPr>
            <p:nvPr/>
          </p:nvPicPr>
          <p:blipFill>
            <a:blip r:embed="rId2">
              <a:clrChange>
                <a:clrFrom>
                  <a:srgbClr val="FFFFFF"/>
                </a:clrFrom>
                <a:clrTo>
                  <a:srgbClr val="FFFFFF">
                    <a:alpha val="0"/>
                  </a:srgbClr>
                </a:clrTo>
              </a:clrChange>
            </a:blip>
            <a:stretch>
              <a:fillRect/>
            </a:stretch>
          </p:blipFill>
          <p:spPr>
            <a:xfrm>
              <a:off x="5439411" y="3445270"/>
              <a:ext cx="2153375" cy="2121074"/>
            </a:xfrm>
            <a:prstGeom prst="rect">
              <a:avLst/>
            </a:prstGeom>
          </p:spPr>
        </p:pic>
        <p:pic>
          <p:nvPicPr>
            <p:cNvPr id="5" name="Picture 4" descr="Icône de gens de dessin animé drôle de mauvais temps venteux pluvieux. Vecteur Premium"/>
            <p:cNvPicPr>
              <a:picLocks noChangeAspect="1" noChangeArrowheads="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2077" b="52716" l="9921" r="89881">
                          <a14:foregroundMark x1="42460" y1="47604" x2="42460" y2="47604"/>
                          <a14:foregroundMark x1="48611" y1="25080" x2="48611" y2="25080"/>
                          <a14:foregroundMark x1="49603" y1="17252" x2="49603" y2="17252"/>
                          <a14:backgroundMark x1="65278" y1="20288" x2="51984" y2="30671"/>
                          <a14:backgroundMark x1="54762" y1="18690" x2="65278" y2="21565"/>
                          <a14:backgroundMark x1="57540" y1="27157" x2="57937" y2="51597"/>
                          <a14:backgroundMark x1="46429" y1="43291" x2="53175" y2="47923"/>
                        </a14:backgroundRemoval>
                      </a14:imgEffect>
                    </a14:imgLayer>
                  </a14:imgProps>
                </a:ext>
                <a:ext uri="{28A0092B-C50C-407E-A947-70E740481C1C}">
                  <a14:useLocalDpi xmlns:a14="http://schemas.microsoft.com/office/drawing/2010/main" val="0"/>
                </a:ext>
              </a:extLst>
            </a:blip>
            <a:srcRect/>
            <a:stretch>
              <a:fillRect/>
            </a:stretch>
          </p:blipFill>
          <p:spPr bwMode="auto">
            <a:xfrm rot="2103368">
              <a:off x="5362931" y="2630643"/>
              <a:ext cx="3496498" cy="434287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720433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p:cNvGrpSpPr/>
          <p:nvPr/>
        </p:nvGrpSpPr>
        <p:grpSpPr>
          <a:xfrm>
            <a:off x="7617281" y="3265439"/>
            <a:ext cx="3826175" cy="2930030"/>
            <a:chOff x="8324251" y="2429038"/>
            <a:chExt cx="3826175" cy="2930030"/>
          </a:xfrm>
        </p:grpSpPr>
        <p:sp>
          <p:nvSpPr>
            <p:cNvPr id="30" name="Ellipse 29"/>
            <p:cNvSpPr/>
            <p:nvPr/>
          </p:nvSpPr>
          <p:spPr>
            <a:xfrm>
              <a:off x="8324251" y="4115216"/>
              <a:ext cx="1235539" cy="1235539"/>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accent4">
                      <a:lumMod val="75000"/>
                    </a:schemeClr>
                  </a:solidFill>
                </a:rPr>
                <a:t>Ouverture de compte</a:t>
              </a:r>
              <a:endParaRPr lang="fr-FR" sz="1200" dirty="0">
                <a:solidFill>
                  <a:schemeClr val="accent4">
                    <a:lumMod val="75000"/>
                  </a:schemeClr>
                </a:solidFill>
              </a:endParaRPr>
            </a:p>
          </p:txBody>
        </p:sp>
        <p:sp>
          <p:nvSpPr>
            <p:cNvPr id="31" name="Ellipse 30"/>
            <p:cNvSpPr/>
            <p:nvPr/>
          </p:nvSpPr>
          <p:spPr>
            <a:xfrm>
              <a:off x="10750799" y="3959441"/>
              <a:ext cx="1399627" cy="1399627"/>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accent4">
                      <a:lumMod val="75000"/>
                    </a:schemeClr>
                  </a:solidFill>
                </a:rPr>
                <a:t>Demande de mise en place de virement de loyer</a:t>
              </a:r>
              <a:endParaRPr lang="fr-FR" sz="1200" dirty="0">
                <a:solidFill>
                  <a:schemeClr val="accent4">
                    <a:lumMod val="75000"/>
                  </a:schemeClr>
                </a:solidFill>
              </a:endParaRPr>
            </a:p>
          </p:txBody>
        </p:sp>
        <p:sp>
          <p:nvSpPr>
            <p:cNvPr id="32" name="Ellipse 31"/>
            <p:cNvSpPr/>
            <p:nvPr/>
          </p:nvSpPr>
          <p:spPr>
            <a:xfrm>
              <a:off x="9016815" y="2545566"/>
              <a:ext cx="1467866" cy="1467866"/>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accent4">
                      <a:lumMod val="75000"/>
                    </a:schemeClr>
                  </a:solidFill>
                </a:rPr>
                <a:t>Souscription d’une carte bancaire</a:t>
              </a:r>
              <a:endParaRPr lang="fr-FR" sz="1200" dirty="0">
                <a:solidFill>
                  <a:schemeClr val="accent4">
                    <a:lumMod val="75000"/>
                  </a:schemeClr>
                </a:solidFill>
              </a:endParaRPr>
            </a:p>
          </p:txBody>
        </p:sp>
        <p:sp>
          <p:nvSpPr>
            <p:cNvPr id="33" name="Ellipse 32"/>
            <p:cNvSpPr/>
            <p:nvPr/>
          </p:nvSpPr>
          <p:spPr>
            <a:xfrm>
              <a:off x="11005394" y="2429038"/>
              <a:ext cx="1111978" cy="1111978"/>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accent4">
                      <a:lumMod val="75000"/>
                    </a:schemeClr>
                  </a:solidFill>
                </a:rPr>
                <a:t>1</a:t>
              </a:r>
              <a:r>
                <a:rPr lang="fr-FR" sz="1200" baseline="30000" dirty="0" smtClean="0">
                  <a:solidFill>
                    <a:schemeClr val="accent4">
                      <a:lumMod val="75000"/>
                    </a:schemeClr>
                  </a:solidFill>
                </a:rPr>
                <a:t>er</a:t>
              </a:r>
              <a:r>
                <a:rPr lang="fr-FR" sz="1200" dirty="0" smtClean="0">
                  <a:solidFill>
                    <a:schemeClr val="accent4">
                      <a:lumMod val="75000"/>
                    </a:schemeClr>
                  </a:solidFill>
                </a:rPr>
                <a:t> Salaire, point budget… </a:t>
              </a:r>
              <a:endParaRPr lang="fr-FR" sz="1200" dirty="0">
                <a:solidFill>
                  <a:schemeClr val="accent4">
                    <a:lumMod val="75000"/>
                  </a:schemeClr>
                </a:solidFill>
              </a:endParaRPr>
            </a:p>
          </p:txBody>
        </p:sp>
        <p:sp>
          <p:nvSpPr>
            <p:cNvPr id="35" name="ZoneTexte 34"/>
            <p:cNvSpPr txBox="1"/>
            <p:nvPr/>
          </p:nvSpPr>
          <p:spPr>
            <a:xfrm>
              <a:off x="9016815" y="3745540"/>
              <a:ext cx="2036135" cy="707886"/>
            </a:xfrm>
            <a:prstGeom prst="rect">
              <a:avLst/>
            </a:prstGeom>
            <a:noFill/>
          </p:spPr>
          <p:txBody>
            <a:bodyPr wrap="none" rtlCol="0">
              <a:spAutoFit/>
            </a:bodyPr>
            <a:lstStyle/>
            <a:p>
              <a:r>
                <a:rPr lang="fr-FR" sz="4000" b="1" dirty="0" smtClean="0">
                  <a:solidFill>
                    <a:schemeClr val="accent4">
                      <a:lumMod val="75000"/>
                    </a:schemeClr>
                  </a:solidFill>
                  <a:effectLst>
                    <a:outerShdw blurRad="38100" dist="38100" dir="2700000" algn="tl">
                      <a:srgbClr val="000000">
                        <a:alpha val="43137"/>
                      </a:srgbClr>
                    </a:outerShdw>
                  </a:effectLst>
                </a:rPr>
                <a:t>BANCA</a:t>
              </a:r>
              <a:endParaRPr lang="fr-FR" sz="4000" b="1" dirty="0">
                <a:solidFill>
                  <a:schemeClr val="accent4">
                    <a:lumMod val="75000"/>
                  </a:schemeClr>
                </a:solidFill>
                <a:effectLst>
                  <a:outerShdw blurRad="38100" dist="38100" dir="2700000" algn="tl">
                    <a:srgbClr val="000000">
                      <a:alpha val="43137"/>
                    </a:srgbClr>
                  </a:outerShdw>
                </a:effectLst>
              </a:endParaRPr>
            </a:p>
          </p:txBody>
        </p:sp>
      </p:grpSp>
      <p:grpSp>
        <p:nvGrpSpPr>
          <p:cNvPr id="2049" name="Groupe 2048"/>
          <p:cNvGrpSpPr/>
          <p:nvPr/>
        </p:nvGrpSpPr>
        <p:grpSpPr>
          <a:xfrm>
            <a:off x="338159" y="2696975"/>
            <a:ext cx="4302948" cy="3523982"/>
            <a:chOff x="-84321" y="1953389"/>
            <a:chExt cx="4302948" cy="3523982"/>
          </a:xfrm>
        </p:grpSpPr>
        <p:sp>
          <p:nvSpPr>
            <p:cNvPr id="21" name="Ellipse 20"/>
            <p:cNvSpPr/>
            <p:nvPr/>
          </p:nvSpPr>
          <p:spPr>
            <a:xfrm>
              <a:off x="485118" y="1953389"/>
              <a:ext cx="1440025" cy="1440025"/>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rgbClr val="FFC000"/>
                  </a:solidFill>
                </a:rPr>
                <a:t>Souscription d’un produit d’épargne</a:t>
              </a:r>
              <a:endParaRPr lang="fr-FR" sz="1200" dirty="0">
                <a:solidFill>
                  <a:srgbClr val="FFC000"/>
                </a:solidFill>
              </a:endParaRPr>
            </a:p>
          </p:txBody>
        </p:sp>
        <p:sp>
          <p:nvSpPr>
            <p:cNvPr id="22" name="Ellipse 21"/>
            <p:cNvSpPr/>
            <p:nvPr/>
          </p:nvSpPr>
          <p:spPr>
            <a:xfrm>
              <a:off x="643649" y="3936174"/>
              <a:ext cx="1541197" cy="1541197"/>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rgbClr val="FFC000"/>
                  </a:solidFill>
                </a:rPr>
                <a:t>Mise en place d’un abonnement</a:t>
              </a:r>
              <a:endParaRPr lang="fr-FR" sz="1200" dirty="0">
                <a:solidFill>
                  <a:srgbClr val="FFC000"/>
                </a:solidFill>
              </a:endParaRPr>
            </a:p>
          </p:txBody>
        </p:sp>
        <p:sp>
          <p:nvSpPr>
            <p:cNvPr id="23" name="Ellipse 22"/>
            <p:cNvSpPr/>
            <p:nvPr/>
          </p:nvSpPr>
          <p:spPr>
            <a:xfrm>
              <a:off x="2772833" y="2702962"/>
              <a:ext cx="1445794" cy="144579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rgbClr val="FFC000"/>
                  </a:solidFill>
                </a:rPr>
                <a:t>Préparation de l’avenir</a:t>
              </a:r>
              <a:endParaRPr lang="fr-FR" sz="1200" dirty="0">
                <a:solidFill>
                  <a:srgbClr val="FFC000"/>
                </a:solidFill>
              </a:endParaRPr>
            </a:p>
          </p:txBody>
        </p:sp>
        <p:sp>
          <p:nvSpPr>
            <p:cNvPr id="37" name="ZoneTexte 36"/>
            <p:cNvSpPr txBox="1"/>
            <p:nvPr/>
          </p:nvSpPr>
          <p:spPr>
            <a:xfrm>
              <a:off x="-84321" y="3069852"/>
              <a:ext cx="3886000" cy="1323439"/>
            </a:xfrm>
            <a:prstGeom prst="rect">
              <a:avLst/>
            </a:prstGeom>
            <a:noFill/>
          </p:spPr>
          <p:txBody>
            <a:bodyPr wrap="none" rtlCol="0">
              <a:spAutoFit/>
            </a:bodyPr>
            <a:lstStyle/>
            <a:p>
              <a:r>
                <a:rPr lang="fr-FR" sz="4000" b="1" dirty="0" smtClean="0">
                  <a:solidFill>
                    <a:srgbClr val="FFC000"/>
                  </a:solidFill>
                  <a:effectLst>
                    <a:outerShdw blurRad="38100" dist="38100" dir="2700000" algn="tl">
                      <a:srgbClr val="000000">
                        <a:alpha val="43137"/>
                      </a:srgbClr>
                    </a:outerShdw>
                  </a:effectLst>
                </a:rPr>
                <a:t>EPARGNE</a:t>
              </a:r>
            </a:p>
            <a:p>
              <a:r>
                <a:rPr lang="fr-FR" sz="4000" b="1" dirty="0" smtClean="0">
                  <a:solidFill>
                    <a:srgbClr val="FFC000"/>
                  </a:solidFill>
                  <a:effectLst>
                    <a:outerShdw blurRad="38100" dist="38100" dir="2700000" algn="tl">
                      <a:srgbClr val="000000">
                        <a:alpha val="43137"/>
                      </a:srgbClr>
                    </a:outerShdw>
                  </a:effectLst>
                </a:rPr>
                <a:t>&amp; PLACEMENT</a:t>
              </a:r>
              <a:endParaRPr lang="fr-FR" sz="4000" b="1" dirty="0">
                <a:solidFill>
                  <a:srgbClr val="FFC000"/>
                </a:solidFill>
                <a:effectLst>
                  <a:outerShdw blurRad="38100" dist="38100" dir="2700000" algn="tl">
                    <a:srgbClr val="000000">
                      <a:alpha val="43137"/>
                    </a:srgbClr>
                  </a:outerShdw>
                </a:effectLst>
              </a:endParaRPr>
            </a:p>
          </p:txBody>
        </p:sp>
      </p:grpSp>
      <p:grpSp>
        <p:nvGrpSpPr>
          <p:cNvPr id="2048" name="Groupe 2047"/>
          <p:cNvGrpSpPr/>
          <p:nvPr/>
        </p:nvGrpSpPr>
        <p:grpSpPr>
          <a:xfrm>
            <a:off x="4171869" y="2087757"/>
            <a:ext cx="4055985" cy="2228512"/>
            <a:chOff x="4151671" y="1067916"/>
            <a:chExt cx="4055985" cy="2228512"/>
          </a:xfrm>
        </p:grpSpPr>
        <p:sp>
          <p:nvSpPr>
            <p:cNvPr id="26" name="Ellipse 25"/>
            <p:cNvSpPr/>
            <p:nvPr/>
          </p:nvSpPr>
          <p:spPr>
            <a:xfrm>
              <a:off x="5308856" y="2085165"/>
              <a:ext cx="1211263" cy="1211263"/>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accent2">
                      <a:lumMod val="75000"/>
                    </a:schemeClr>
                  </a:solidFill>
                </a:rPr>
                <a:t>Demande de crédit Auto</a:t>
              </a:r>
              <a:endParaRPr lang="fr-FR" sz="1200" dirty="0">
                <a:solidFill>
                  <a:schemeClr val="accent2">
                    <a:lumMod val="75000"/>
                  </a:schemeClr>
                </a:solidFill>
              </a:endParaRPr>
            </a:p>
          </p:txBody>
        </p:sp>
        <p:sp>
          <p:nvSpPr>
            <p:cNvPr id="27" name="Ellipse 26"/>
            <p:cNvSpPr/>
            <p:nvPr/>
          </p:nvSpPr>
          <p:spPr>
            <a:xfrm>
              <a:off x="4151671" y="1067916"/>
              <a:ext cx="1373630" cy="1373630"/>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accent2">
                      <a:lumMod val="75000"/>
                    </a:schemeClr>
                  </a:solidFill>
                </a:rPr>
                <a:t>Demande de crédit  à la </a:t>
              </a:r>
              <a:r>
                <a:rPr lang="fr-FR" sz="1200" dirty="0" err="1" smtClean="0">
                  <a:solidFill>
                    <a:schemeClr val="accent2">
                      <a:lumMod val="75000"/>
                    </a:schemeClr>
                  </a:solidFill>
                </a:rPr>
                <a:t>consom-mation</a:t>
              </a:r>
              <a:endParaRPr lang="fr-FR" sz="1200" dirty="0">
                <a:solidFill>
                  <a:schemeClr val="accent2">
                    <a:lumMod val="75000"/>
                  </a:schemeClr>
                </a:solidFill>
              </a:endParaRPr>
            </a:p>
          </p:txBody>
        </p:sp>
        <p:sp>
          <p:nvSpPr>
            <p:cNvPr id="28" name="Ellipse 27"/>
            <p:cNvSpPr/>
            <p:nvPr/>
          </p:nvSpPr>
          <p:spPr>
            <a:xfrm>
              <a:off x="6970469" y="1507484"/>
              <a:ext cx="1237187" cy="123718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accent2">
                      <a:lumMod val="75000"/>
                    </a:schemeClr>
                  </a:solidFill>
                </a:rPr>
                <a:t>Demande de crédit  étudiant</a:t>
              </a:r>
              <a:endParaRPr lang="fr-FR" sz="1200" dirty="0">
                <a:solidFill>
                  <a:schemeClr val="accent2">
                    <a:lumMod val="75000"/>
                  </a:schemeClr>
                </a:solidFill>
              </a:endParaRPr>
            </a:p>
          </p:txBody>
        </p:sp>
        <p:sp>
          <p:nvSpPr>
            <p:cNvPr id="36" name="ZoneTexte 35"/>
            <p:cNvSpPr txBox="1"/>
            <p:nvPr/>
          </p:nvSpPr>
          <p:spPr>
            <a:xfrm>
              <a:off x="5165026" y="1701850"/>
              <a:ext cx="2092239" cy="707886"/>
            </a:xfrm>
            <a:prstGeom prst="rect">
              <a:avLst/>
            </a:prstGeom>
            <a:noFill/>
          </p:spPr>
          <p:txBody>
            <a:bodyPr wrap="none" rtlCol="0">
              <a:spAutoFit/>
            </a:bodyPr>
            <a:lstStyle/>
            <a:p>
              <a:r>
                <a:rPr lang="fr-FR" sz="4000" b="1" dirty="0" smtClean="0">
                  <a:solidFill>
                    <a:schemeClr val="accent2">
                      <a:lumMod val="75000"/>
                    </a:schemeClr>
                  </a:solidFill>
                  <a:effectLst>
                    <a:outerShdw blurRad="38100" dist="38100" dir="2700000" algn="tl">
                      <a:srgbClr val="000000">
                        <a:alpha val="43137"/>
                      </a:srgbClr>
                    </a:outerShdw>
                  </a:effectLst>
                </a:rPr>
                <a:t>CREDIT</a:t>
              </a:r>
              <a:endParaRPr lang="fr-FR" sz="4000" b="1" dirty="0">
                <a:solidFill>
                  <a:schemeClr val="accent2">
                    <a:lumMod val="75000"/>
                  </a:schemeClr>
                </a:solidFill>
                <a:effectLst>
                  <a:outerShdw blurRad="38100" dist="38100" dir="2700000" algn="tl">
                    <a:srgbClr val="000000">
                      <a:alpha val="43137"/>
                    </a:srgbClr>
                  </a:outerShdw>
                </a:effectLst>
              </a:endParaRPr>
            </a:p>
          </p:txBody>
        </p:sp>
      </p:grpSp>
      <p:sp>
        <p:nvSpPr>
          <p:cNvPr id="6" name="Espace réservé du texte 5"/>
          <p:cNvSpPr>
            <a:spLocks noGrp="1"/>
          </p:cNvSpPr>
          <p:nvPr>
            <p:ph type="body" sz="quarter" idx="12"/>
          </p:nvPr>
        </p:nvSpPr>
        <p:spPr/>
        <p:txBody>
          <a:bodyPr/>
          <a:lstStyle/>
          <a:p>
            <a:r>
              <a:rPr lang="fr-FR" dirty="0" smtClean="0"/>
              <a:t>Chaque RDV Bancaire est l’occasion de parler d’</a:t>
            </a:r>
            <a:r>
              <a:rPr lang="fr-FR" dirty="0" smtClean="0">
                <a:solidFill>
                  <a:schemeClr val="accent4">
                    <a:lumMod val="75000"/>
                  </a:schemeClr>
                </a:solidFill>
              </a:rPr>
              <a:t>ASSURANCE</a:t>
            </a:r>
            <a:r>
              <a:rPr lang="fr-FR" dirty="0" smtClean="0"/>
              <a:t> avec tous nos clients, dont les jeunes. </a:t>
            </a:r>
            <a:endParaRPr lang="fr-FR" dirty="0"/>
          </a:p>
        </p:txBody>
      </p:sp>
      <p:sp>
        <p:nvSpPr>
          <p:cNvPr id="7" name="Espace réservé du texte 6"/>
          <p:cNvSpPr>
            <a:spLocks noGrp="1"/>
          </p:cNvSpPr>
          <p:nvPr>
            <p:ph type="body" sz="quarter" idx="14"/>
          </p:nvPr>
        </p:nvSpPr>
        <p:spPr/>
        <p:txBody>
          <a:bodyPr/>
          <a:lstStyle/>
          <a:p>
            <a:r>
              <a:rPr lang="fr-FR" dirty="0" smtClean="0"/>
              <a:t>Nos offres et les astuces pour en parler</a:t>
            </a:r>
            <a:endParaRPr lang="fr-FR" dirty="0"/>
          </a:p>
        </p:txBody>
      </p:sp>
      <p:sp>
        <p:nvSpPr>
          <p:cNvPr id="8" name="Espace réservé du texte 7"/>
          <p:cNvSpPr>
            <a:spLocks noGrp="1"/>
          </p:cNvSpPr>
          <p:nvPr>
            <p:ph type="body" sz="quarter" idx="16"/>
          </p:nvPr>
        </p:nvSpPr>
        <p:spPr/>
        <p:txBody>
          <a:bodyPr/>
          <a:lstStyle/>
          <a:p>
            <a:r>
              <a:rPr lang="fr-FR" dirty="0" smtClean="0"/>
              <a:t>1</a:t>
            </a:r>
            <a:endParaRPr lang="fr-FR" dirty="0"/>
          </a:p>
        </p:txBody>
      </p:sp>
      <p:pic>
        <p:nvPicPr>
          <p:cNvPr id="2050" name="Picture 2" descr="Illustration des jeunes Vecteur gratuit"/>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49208" y="3398406"/>
            <a:ext cx="4585843" cy="3054787"/>
          </a:xfrm>
          <a:prstGeom prst="rect">
            <a:avLst/>
          </a:prstGeom>
          <a:noFill/>
          <a:extLst>
            <a:ext uri="{909E8E84-426E-40DD-AFC4-6F175D3DCCD1}">
              <a14:hiddenFill xmlns:a14="http://schemas.microsoft.com/office/drawing/2010/main">
                <a:solidFill>
                  <a:srgbClr val="FFFFFF"/>
                </a:solidFill>
              </a14:hiddenFill>
            </a:ext>
          </a:extLst>
        </p:spPr>
      </p:pic>
      <p:sp>
        <p:nvSpPr>
          <p:cNvPr id="24" name="Espace réservé du contenu 8"/>
          <p:cNvSpPr>
            <a:spLocks noGrp="1"/>
          </p:cNvSpPr>
          <p:nvPr>
            <p:ph idx="17"/>
          </p:nvPr>
        </p:nvSpPr>
        <p:spPr>
          <a:xfrm>
            <a:off x="695325" y="1388669"/>
            <a:ext cx="11108747" cy="4860000"/>
          </a:xfrm>
        </p:spPr>
        <p:txBody>
          <a:bodyPr/>
          <a:lstStyle/>
          <a:p>
            <a:r>
              <a:rPr lang="fr-FR" dirty="0" smtClean="0"/>
              <a:t>A partir d’un rendez-vous </a:t>
            </a:r>
            <a:r>
              <a:rPr lang="fr-FR" b="1" dirty="0" smtClean="0">
                <a:solidFill>
                  <a:schemeClr val="accent4">
                    <a:lumMod val="75000"/>
                  </a:schemeClr>
                </a:solidFill>
              </a:rPr>
              <a:t>E</a:t>
            </a:r>
            <a:r>
              <a:rPr lang="fr-FR" b="1" dirty="0" smtClean="0"/>
              <a:t>pargne</a:t>
            </a:r>
            <a:r>
              <a:rPr lang="fr-FR" dirty="0" smtClean="0"/>
              <a:t> &amp; </a:t>
            </a:r>
            <a:r>
              <a:rPr lang="fr-FR" b="1" dirty="0" smtClean="0">
                <a:solidFill>
                  <a:schemeClr val="accent4">
                    <a:lumMod val="75000"/>
                  </a:schemeClr>
                </a:solidFill>
              </a:rPr>
              <a:t>P</a:t>
            </a:r>
            <a:r>
              <a:rPr lang="fr-FR" b="1" dirty="0" smtClean="0"/>
              <a:t>lacement</a:t>
            </a:r>
            <a:r>
              <a:rPr lang="fr-FR" dirty="0" smtClean="0"/>
              <a:t>, </a:t>
            </a:r>
            <a:r>
              <a:rPr lang="fr-FR" b="1" dirty="0" smtClean="0">
                <a:solidFill>
                  <a:schemeClr val="accent4">
                    <a:lumMod val="75000"/>
                  </a:schemeClr>
                </a:solidFill>
              </a:rPr>
              <a:t>C</a:t>
            </a:r>
            <a:r>
              <a:rPr lang="fr-FR" b="1" dirty="0" smtClean="0"/>
              <a:t>rédit</a:t>
            </a:r>
            <a:r>
              <a:rPr lang="fr-FR" dirty="0" smtClean="0"/>
              <a:t> ou </a:t>
            </a:r>
            <a:r>
              <a:rPr lang="fr-FR" b="1" dirty="0" err="1" smtClean="0">
                <a:solidFill>
                  <a:schemeClr val="accent4">
                    <a:lumMod val="75000"/>
                  </a:schemeClr>
                </a:solidFill>
              </a:rPr>
              <a:t>B</a:t>
            </a:r>
            <a:r>
              <a:rPr lang="fr-FR" b="1" dirty="0" err="1" smtClean="0"/>
              <a:t>anca</a:t>
            </a:r>
            <a:r>
              <a:rPr lang="fr-FR" dirty="0" smtClean="0"/>
              <a:t>, vous avez toujours la possibilité d’ouvrir vers l’univers </a:t>
            </a:r>
            <a:r>
              <a:rPr lang="fr-FR" b="1" dirty="0" smtClean="0">
                <a:solidFill>
                  <a:schemeClr val="accent4">
                    <a:lumMod val="75000"/>
                  </a:schemeClr>
                </a:solidFill>
              </a:rPr>
              <a:t>A</a:t>
            </a:r>
            <a:r>
              <a:rPr lang="fr-FR" b="1" dirty="0" smtClean="0"/>
              <a:t>ssurance</a:t>
            </a:r>
            <a:r>
              <a:rPr lang="fr-FR" dirty="0" smtClean="0"/>
              <a:t> : </a:t>
            </a:r>
          </a:p>
          <a:p>
            <a:pPr lvl="2"/>
            <a:endParaRPr lang="fr-FR" dirty="0"/>
          </a:p>
        </p:txBody>
      </p:sp>
    </p:spTree>
    <p:extLst>
      <p:ext uri="{BB962C8B-B14F-4D97-AF65-F5344CB8AC3E}">
        <p14:creationId xmlns:p14="http://schemas.microsoft.com/office/powerpoint/2010/main" val="81535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fade">
                                      <p:cBhvr>
                                        <p:cTn id="7" dur="5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49"/>
                                        </p:tgtEl>
                                        <p:attrNameLst>
                                          <p:attrName>style.visibility</p:attrName>
                                        </p:attrNameLst>
                                      </p:cBhvr>
                                      <p:to>
                                        <p:strVal val="visible"/>
                                      </p:to>
                                    </p:set>
                                    <p:animEffect transition="in" filter="fade">
                                      <p:cBhvr>
                                        <p:cTn id="12" dur="500"/>
                                        <p:tgtEl>
                                          <p:spTgt spid="204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48"/>
                                        </p:tgtEl>
                                        <p:attrNameLst>
                                          <p:attrName>style.visibility</p:attrName>
                                        </p:attrNameLst>
                                      </p:cBhvr>
                                      <p:to>
                                        <p:strVal val="visible"/>
                                      </p:to>
                                    </p:set>
                                    <p:animEffect transition="in" filter="fade">
                                      <p:cBhvr>
                                        <p:cTn id="17" dur="500"/>
                                        <p:tgtEl>
                                          <p:spTgt spid="204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Tableau 34"/>
          <p:cNvGraphicFramePr>
            <a:graphicFrameLocks noGrp="1"/>
          </p:cNvGraphicFramePr>
          <p:nvPr>
            <p:extLst>
              <p:ext uri="{D42A27DB-BD31-4B8C-83A1-F6EECF244321}">
                <p14:modId xmlns:p14="http://schemas.microsoft.com/office/powerpoint/2010/main" val="2944177183"/>
              </p:ext>
            </p:extLst>
          </p:nvPr>
        </p:nvGraphicFramePr>
        <p:xfrm>
          <a:off x="393686" y="3504942"/>
          <a:ext cx="5932765" cy="2798877"/>
        </p:xfrm>
        <a:graphic>
          <a:graphicData uri="http://schemas.openxmlformats.org/drawingml/2006/table">
            <a:tbl>
              <a:tblPr>
                <a:tableStyleId>{5C22544A-7EE6-4342-B048-85BDC9FD1C3A}</a:tableStyleId>
              </a:tblPr>
              <a:tblGrid>
                <a:gridCol w="2280241">
                  <a:extLst>
                    <a:ext uri="{9D8B030D-6E8A-4147-A177-3AD203B41FA5}">
                      <a16:colId xmlns:a16="http://schemas.microsoft.com/office/drawing/2014/main" val="2773001885"/>
                    </a:ext>
                  </a:extLst>
                </a:gridCol>
                <a:gridCol w="3652524">
                  <a:extLst>
                    <a:ext uri="{9D8B030D-6E8A-4147-A177-3AD203B41FA5}">
                      <a16:colId xmlns:a16="http://schemas.microsoft.com/office/drawing/2014/main" val="1595263521"/>
                    </a:ext>
                  </a:extLst>
                </a:gridCol>
              </a:tblGrid>
              <a:tr h="482565">
                <a:tc>
                  <a:txBody>
                    <a:bodyPr/>
                    <a:lstStyle/>
                    <a:p>
                      <a:pPr algn="ctr"/>
                      <a:r>
                        <a:rPr lang="fr-FR" sz="1200" b="1" dirty="0" smtClean="0">
                          <a:solidFill>
                            <a:schemeClr val="tx1">
                              <a:lumMod val="75000"/>
                              <a:lumOff val="25000"/>
                            </a:schemeClr>
                          </a:solidFill>
                        </a:rPr>
                        <a:t>Donnez</a:t>
                      </a:r>
                      <a:r>
                        <a:rPr lang="fr-FR" sz="1200" b="1" baseline="0" dirty="0" smtClean="0">
                          <a:solidFill>
                            <a:schemeClr val="tx1">
                              <a:lumMod val="75000"/>
                              <a:lumOff val="25000"/>
                            </a:schemeClr>
                          </a:solidFill>
                        </a:rPr>
                        <a:t> des exemples simples et concrets</a:t>
                      </a:r>
                      <a:endParaRPr lang="fr-FR" sz="1200" b="1" dirty="0">
                        <a:solidFill>
                          <a:schemeClr val="tx1">
                            <a:lumMod val="75000"/>
                            <a:lumOff val="25000"/>
                          </a:schemeClr>
                        </a:solidFill>
                      </a:endParaRPr>
                    </a:p>
                  </a:txBody>
                  <a:tcPr anchor="ctr"/>
                </a:tc>
                <a:tc>
                  <a:txBody>
                    <a:bodyPr/>
                    <a:lstStyle/>
                    <a:p>
                      <a:pPr algn="ctr"/>
                      <a:r>
                        <a:rPr lang="fr-FR" sz="1200" dirty="0" smtClean="0">
                          <a:solidFill>
                            <a:schemeClr val="tx1">
                              <a:lumMod val="75000"/>
                              <a:lumOff val="25000"/>
                            </a:schemeClr>
                          </a:solidFill>
                        </a:rPr>
                        <a:t>Ex : utilisez</a:t>
                      </a:r>
                      <a:r>
                        <a:rPr lang="fr-FR" sz="1200" baseline="0" dirty="0" smtClean="0">
                          <a:solidFill>
                            <a:schemeClr val="tx1">
                              <a:lumMod val="75000"/>
                              <a:lumOff val="25000"/>
                            </a:schemeClr>
                          </a:solidFill>
                        </a:rPr>
                        <a:t> l’exemple d’une chute à vélo pour un étudiant qui n’a pas de véhicule. </a:t>
                      </a:r>
                      <a:endParaRPr lang="fr-FR" sz="1200" dirty="0">
                        <a:solidFill>
                          <a:schemeClr val="tx1">
                            <a:lumMod val="75000"/>
                            <a:lumOff val="25000"/>
                          </a:schemeClr>
                        </a:solidFill>
                      </a:endParaRPr>
                    </a:p>
                  </a:txBody>
                  <a:tcPr anchor="ctr"/>
                </a:tc>
                <a:extLst>
                  <a:ext uri="{0D108BD9-81ED-4DB2-BD59-A6C34878D82A}">
                    <a16:rowId xmlns:a16="http://schemas.microsoft.com/office/drawing/2014/main" val="1830067873"/>
                  </a:ext>
                </a:extLst>
              </a:tr>
              <a:tr h="482565">
                <a:tc>
                  <a:txBody>
                    <a:bodyPr/>
                    <a:lstStyle/>
                    <a:p>
                      <a:pPr algn="ctr"/>
                      <a:r>
                        <a:rPr lang="fr-FR" sz="1200" b="1" dirty="0" smtClean="0">
                          <a:solidFill>
                            <a:schemeClr val="tx1">
                              <a:lumMod val="75000"/>
                              <a:lumOff val="25000"/>
                            </a:schemeClr>
                          </a:solidFill>
                        </a:rPr>
                        <a:t>Mettez en avant les </a:t>
                      </a:r>
                    </a:p>
                    <a:p>
                      <a:pPr algn="ctr"/>
                      <a:r>
                        <a:rPr lang="fr-FR" sz="1200" b="1" dirty="0" smtClean="0">
                          <a:solidFill>
                            <a:schemeClr val="tx1">
                              <a:lumMod val="75000"/>
                              <a:lumOff val="25000"/>
                            </a:schemeClr>
                          </a:solidFill>
                        </a:rPr>
                        <a:t>+ des contrats</a:t>
                      </a:r>
                      <a:endParaRPr lang="fr-FR" sz="1200" b="1" dirty="0">
                        <a:solidFill>
                          <a:schemeClr val="tx1">
                            <a:lumMod val="75000"/>
                            <a:lumOff val="25000"/>
                          </a:schemeClr>
                        </a:solidFill>
                      </a:endParaRPr>
                    </a:p>
                  </a:txBody>
                  <a:tcPr anchor="ctr"/>
                </a:tc>
                <a:tc>
                  <a:txBody>
                    <a:bodyPr/>
                    <a:lstStyle/>
                    <a:p>
                      <a:pPr algn="ctr"/>
                      <a:r>
                        <a:rPr lang="fr-FR" sz="1200" dirty="0" smtClean="0">
                          <a:solidFill>
                            <a:schemeClr val="tx1">
                              <a:lumMod val="75000"/>
                              <a:lumOff val="25000"/>
                            </a:schemeClr>
                          </a:solidFill>
                        </a:rPr>
                        <a:t>Ex : parlez du retour en taxi pour les contrats auto (après</a:t>
                      </a:r>
                      <a:r>
                        <a:rPr lang="fr-FR" sz="1200" baseline="0" dirty="0" smtClean="0">
                          <a:solidFill>
                            <a:schemeClr val="tx1">
                              <a:lumMod val="75000"/>
                              <a:lumOff val="25000"/>
                            </a:schemeClr>
                          </a:solidFill>
                        </a:rPr>
                        <a:t> une soirée trop arrosée par exemple)</a:t>
                      </a:r>
                      <a:endParaRPr lang="fr-FR" sz="1200" dirty="0">
                        <a:solidFill>
                          <a:schemeClr val="tx1">
                            <a:lumMod val="75000"/>
                            <a:lumOff val="25000"/>
                          </a:schemeClr>
                        </a:solidFill>
                      </a:endParaRPr>
                    </a:p>
                  </a:txBody>
                  <a:tcPr anchor="ctr"/>
                </a:tc>
                <a:extLst>
                  <a:ext uri="{0D108BD9-81ED-4DB2-BD59-A6C34878D82A}">
                    <a16:rowId xmlns:a16="http://schemas.microsoft.com/office/drawing/2014/main" val="1144019149"/>
                  </a:ext>
                </a:extLst>
              </a:tr>
              <a:tr h="482565">
                <a:tc>
                  <a:txBody>
                    <a:bodyPr/>
                    <a:lstStyle/>
                    <a:p>
                      <a:pPr algn="ctr"/>
                      <a:r>
                        <a:rPr lang="fr-FR" sz="1200" b="1" dirty="0" smtClean="0">
                          <a:solidFill>
                            <a:schemeClr val="tx1">
                              <a:lumMod val="75000"/>
                              <a:lumOff val="25000"/>
                            </a:schemeClr>
                          </a:solidFill>
                        </a:rPr>
                        <a:t>Parlez des choses qui les concernent directement</a:t>
                      </a:r>
                      <a:endParaRPr lang="fr-FR" sz="1200" b="1" dirty="0">
                        <a:solidFill>
                          <a:schemeClr val="tx1">
                            <a:lumMod val="75000"/>
                            <a:lumOff val="25000"/>
                          </a:schemeClr>
                        </a:solidFill>
                      </a:endParaRPr>
                    </a:p>
                  </a:txBody>
                  <a:tcPr anchor="ctr"/>
                </a:tc>
                <a:tc>
                  <a:txBody>
                    <a:bodyPr/>
                    <a:lstStyle/>
                    <a:p>
                      <a:pPr algn="ctr"/>
                      <a:r>
                        <a:rPr lang="fr-FR" sz="1200" dirty="0" smtClean="0">
                          <a:solidFill>
                            <a:schemeClr val="tx1">
                              <a:lumMod val="75000"/>
                              <a:lumOff val="25000"/>
                            </a:schemeClr>
                          </a:solidFill>
                        </a:rPr>
                        <a:t>Ex : parlez d’une</a:t>
                      </a:r>
                      <a:r>
                        <a:rPr lang="fr-FR" sz="1200" baseline="0" dirty="0" smtClean="0">
                          <a:solidFill>
                            <a:schemeClr val="tx1">
                              <a:lumMod val="75000"/>
                              <a:lumOff val="25000"/>
                            </a:schemeClr>
                          </a:solidFill>
                        </a:rPr>
                        <a:t> blessure lors de la pratique d’un sport plutôt que de maladie</a:t>
                      </a:r>
                      <a:endParaRPr lang="fr-FR" sz="1200" dirty="0">
                        <a:solidFill>
                          <a:schemeClr val="tx1">
                            <a:lumMod val="75000"/>
                            <a:lumOff val="25000"/>
                          </a:schemeClr>
                        </a:solidFill>
                      </a:endParaRPr>
                    </a:p>
                  </a:txBody>
                  <a:tcPr anchor="ctr"/>
                </a:tc>
                <a:extLst>
                  <a:ext uri="{0D108BD9-81ED-4DB2-BD59-A6C34878D82A}">
                    <a16:rowId xmlns:a16="http://schemas.microsoft.com/office/drawing/2014/main" val="3036953887"/>
                  </a:ext>
                </a:extLst>
              </a:tr>
              <a:tr h="482565">
                <a:tc>
                  <a:txBody>
                    <a:bodyPr/>
                    <a:lstStyle/>
                    <a:p>
                      <a:pPr algn="ctr"/>
                      <a:r>
                        <a:rPr lang="fr-FR" sz="1200" b="1" dirty="0" smtClean="0">
                          <a:solidFill>
                            <a:schemeClr val="tx1">
                              <a:lumMod val="75000"/>
                              <a:lumOff val="25000"/>
                            </a:schemeClr>
                          </a:solidFill>
                        </a:rPr>
                        <a:t>Incitez-les</a:t>
                      </a:r>
                      <a:r>
                        <a:rPr lang="fr-FR" sz="1200" b="1" baseline="0" dirty="0" smtClean="0">
                          <a:solidFill>
                            <a:schemeClr val="tx1">
                              <a:lumMod val="75000"/>
                              <a:lumOff val="25000"/>
                            </a:schemeClr>
                          </a:solidFill>
                        </a:rPr>
                        <a:t> à la réflexion</a:t>
                      </a:r>
                      <a:endParaRPr lang="fr-FR" sz="1200" b="1" dirty="0">
                        <a:solidFill>
                          <a:schemeClr val="tx1">
                            <a:lumMod val="75000"/>
                            <a:lumOff val="25000"/>
                          </a:schemeClr>
                        </a:solidFill>
                      </a:endParaRPr>
                    </a:p>
                  </a:txBody>
                  <a:tcPr anchor="ctr"/>
                </a:tc>
                <a:tc>
                  <a:txBody>
                    <a:bodyPr/>
                    <a:lstStyle/>
                    <a:p>
                      <a:pPr algn="ctr"/>
                      <a:r>
                        <a:rPr lang="fr-FR" sz="1200" dirty="0" smtClean="0">
                          <a:solidFill>
                            <a:schemeClr val="tx1">
                              <a:lumMod val="75000"/>
                              <a:lumOff val="25000"/>
                            </a:schemeClr>
                          </a:solidFill>
                        </a:rPr>
                        <a:t>Ex : demandez au client s’il connait</a:t>
                      </a:r>
                      <a:r>
                        <a:rPr lang="fr-FR" sz="1200" baseline="0" dirty="0" smtClean="0">
                          <a:solidFill>
                            <a:schemeClr val="tx1">
                              <a:lumMod val="75000"/>
                              <a:lumOff val="25000"/>
                            </a:schemeClr>
                          </a:solidFill>
                        </a:rPr>
                        <a:t> le montant qu’il percevra par son assureur en cas de sinistre. </a:t>
                      </a:r>
                      <a:endParaRPr lang="fr-FR" sz="1200" dirty="0">
                        <a:solidFill>
                          <a:schemeClr val="tx1">
                            <a:lumMod val="75000"/>
                            <a:lumOff val="25000"/>
                          </a:schemeClr>
                        </a:solidFill>
                      </a:endParaRPr>
                    </a:p>
                  </a:txBody>
                  <a:tcPr anchor="ctr"/>
                </a:tc>
                <a:extLst>
                  <a:ext uri="{0D108BD9-81ED-4DB2-BD59-A6C34878D82A}">
                    <a16:rowId xmlns:a16="http://schemas.microsoft.com/office/drawing/2014/main" val="2021686865"/>
                  </a:ext>
                </a:extLst>
              </a:tr>
              <a:tr h="868617">
                <a:tc>
                  <a:txBody>
                    <a:bodyPr/>
                    <a:lstStyle/>
                    <a:p>
                      <a:pPr algn="ctr"/>
                      <a:r>
                        <a:rPr lang="fr-FR" sz="1200" b="1" dirty="0" smtClean="0">
                          <a:solidFill>
                            <a:schemeClr val="tx1">
                              <a:lumMod val="75000"/>
                              <a:lumOff val="25000"/>
                            </a:schemeClr>
                          </a:solidFill>
                        </a:rPr>
                        <a:t>Soyez pédagogue et expliquez le </a:t>
                      </a:r>
                    </a:p>
                    <a:p>
                      <a:pPr algn="ctr"/>
                      <a:r>
                        <a:rPr lang="fr-FR" sz="1200" b="1" dirty="0" smtClean="0">
                          <a:solidFill>
                            <a:schemeClr val="tx1">
                              <a:lumMod val="75000"/>
                              <a:lumOff val="25000"/>
                            </a:schemeClr>
                          </a:solidFill>
                        </a:rPr>
                        <a:t>fonctionnement des assurances </a:t>
                      </a:r>
                      <a:endParaRPr lang="fr-FR" sz="1200" b="1" dirty="0">
                        <a:solidFill>
                          <a:schemeClr val="tx1">
                            <a:lumMod val="75000"/>
                            <a:lumOff val="25000"/>
                          </a:schemeClr>
                        </a:solidFill>
                      </a:endParaRPr>
                    </a:p>
                  </a:txBody>
                  <a:tcPr anchor="ctr"/>
                </a:tc>
                <a:tc>
                  <a:txBody>
                    <a:bodyPr/>
                    <a:lstStyle/>
                    <a:p>
                      <a:pPr algn="ctr"/>
                      <a:r>
                        <a:rPr lang="fr-FR" sz="1200" dirty="0" smtClean="0">
                          <a:solidFill>
                            <a:schemeClr val="tx1">
                              <a:lumMod val="75000"/>
                              <a:lumOff val="25000"/>
                            </a:schemeClr>
                          </a:solidFill>
                        </a:rPr>
                        <a:t>Ex : faites des schémas</a:t>
                      </a:r>
                      <a:r>
                        <a:rPr lang="fr-FR" sz="1200" baseline="0" dirty="0" smtClean="0">
                          <a:solidFill>
                            <a:schemeClr val="tx1">
                              <a:lumMod val="75000"/>
                              <a:lumOff val="25000"/>
                            </a:schemeClr>
                          </a:solidFill>
                        </a:rPr>
                        <a:t> explicatifs ou utilisez les Ateliers des décodeurs (existants ou à venir). </a:t>
                      </a:r>
                      <a:endParaRPr lang="fr-FR" sz="1200" dirty="0">
                        <a:solidFill>
                          <a:schemeClr val="tx1">
                            <a:lumMod val="75000"/>
                            <a:lumOff val="25000"/>
                          </a:schemeClr>
                        </a:solidFill>
                      </a:endParaRPr>
                    </a:p>
                  </a:txBody>
                  <a:tcPr anchor="ctr"/>
                </a:tc>
                <a:extLst>
                  <a:ext uri="{0D108BD9-81ED-4DB2-BD59-A6C34878D82A}">
                    <a16:rowId xmlns:a16="http://schemas.microsoft.com/office/drawing/2014/main" val="1865087293"/>
                  </a:ext>
                </a:extLst>
              </a:tr>
            </a:tbl>
          </a:graphicData>
        </a:graphic>
      </p:graphicFrame>
      <p:sp>
        <p:nvSpPr>
          <p:cNvPr id="6" name="Espace réservé du texte 5"/>
          <p:cNvSpPr>
            <a:spLocks noGrp="1"/>
          </p:cNvSpPr>
          <p:nvPr>
            <p:ph type="body" sz="quarter" idx="12"/>
          </p:nvPr>
        </p:nvSpPr>
        <p:spPr/>
        <p:txBody>
          <a:bodyPr/>
          <a:lstStyle/>
          <a:p>
            <a:r>
              <a:rPr lang="fr-FR" dirty="0" smtClean="0"/>
              <a:t>Vous avez 2 portes d’entrée pour parler d’assurance aux jeunes : leur en parler directement ou en parler à leurs parents. </a:t>
            </a:r>
            <a:endParaRPr lang="fr-FR" dirty="0"/>
          </a:p>
        </p:txBody>
      </p:sp>
      <p:sp>
        <p:nvSpPr>
          <p:cNvPr id="7" name="Espace réservé du texte 6"/>
          <p:cNvSpPr>
            <a:spLocks noGrp="1"/>
          </p:cNvSpPr>
          <p:nvPr>
            <p:ph type="body" sz="quarter" idx="14"/>
          </p:nvPr>
        </p:nvSpPr>
        <p:spPr/>
        <p:txBody>
          <a:bodyPr/>
          <a:lstStyle/>
          <a:p>
            <a:r>
              <a:rPr lang="fr-FR" dirty="0" smtClean="0"/>
              <a:t>Nos offres et les astuces pour en parler</a:t>
            </a:r>
            <a:endParaRPr lang="fr-FR" dirty="0"/>
          </a:p>
        </p:txBody>
      </p:sp>
      <p:sp>
        <p:nvSpPr>
          <p:cNvPr id="8" name="Espace réservé du texte 7"/>
          <p:cNvSpPr>
            <a:spLocks noGrp="1"/>
          </p:cNvSpPr>
          <p:nvPr>
            <p:ph type="body" sz="quarter" idx="16"/>
          </p:nvPr>
        </p:nvSpPr>
        <p:spPr/>
        <p:txBody>
          <a:bodyPr/>
          <a:lstStyle/>
          <a:p>
            <a:r>
              <a:rPr lang="fr-FR" dirty="0" smtClean="0"/>
              <a:t>2</a:t>
            </a:r>
            <a:endParaRPr lang="fr-FR" dirty="0"/>
          </a:p>
        </p:txBody>
      </p:sp>
      <p:sp>
        <p:nvSpPr>
          <p:cNvPr id="26" name="Espace réservé du contenu 8"/>
          <p:cNvSpPr>
            <a:spLocks noGrp="1"/>
          </p:cNvSpPr>
          <p:nvPr>
            <p:ph idx="17"/>
          </p:nvPr>
        </p:nvSpPr>
        <p:spPr>
          <a:xfrm>
            <a:off x="1855246" y="2089913"/>
            <a:ext cx="4414274" cy="3068684"/>
          </a:xfrm>
        </p:spPr>
        <p:txBody>
          <a:bodyPr/>
          <a:lstStyle/>
          <a:p>
            <a:r>
              <a:rPr lang="fr-FR" b="1" dirty="0" smtClean="0">
                <a:solidFill>
                  <a:schemeClr val="accent4">
                    <a:lumMod val="75000"/>
                  </a:schemeClr>
                </a:solidFill>
              </a:rPr>
              <a:t>Les jeunes </a:t>
            </a:r>
            <a:r>
              <a:rPr lang="fr-FR" dirty="0" smtClean="0"/>
              <a:t>n’ont pas forcément le réflexe de s’assurer et peuvent penser que c’est une dépense inutile. </a:t>
            </a:r>
          </a:p>
          <a:p>
            <a:r>
              <a:rPr lang="fr-FR" dirty="0" smtClean="0"/>
              <a:t>Quelques astuces pour leur en parler : </a:t>
            </a:r>
          </a:p>
        </p:txBody>
      </p:sp>
      <p:cxnSp>
        <p:nvCxnSpPr>
          <p:cNvPr id="30" name="Connecteur droit 29"/>
          <p:cNvCxnSpPr/>
          <p:nvPr/>
        </p:nvCxnSpPr>
        <p:spPr>
          <a:xfrm>
            <a:off x="6509807" y="1819219"/>
            <a:ext cx="0" cy="4464057"/>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Groupe 1"/>
          <p:cNvGrpSpPr/>
          <p:nvPr/>
        </p:nvGrpSpPr>
        <p:grpSpPr>
          <a:xfrm>
            <a:off x="521594" y="1708379"/>
            <a:ext cx="1130740" cy="1871235"/>
            <a:chOff x="6895999" y="1755647"/>
            <a:chExt cx="1750754" cy="2897281"/>
          </a:xfrm>
        </p:grpSpPr>
        <p:pic>
          <p:nvPicPr>
            <p:cNvPr id="29" name="Picture 6" descr="Dessin animé d'homme d'affaires avec maux de tête et vecteur de porte Vecteur Premium"/>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3035" b="92173" l="16454" r="60224"/>
                      </a14:imgEffect>
                    </a14:imgLayer>
                  </a14:imgProps>
                </a:ext>
                <a:ext uri="{28A0092B-C50C-407E-A947-70E740481C1C}">
                  <a14:useLocalDpi xmlns:a14="http://schemas.microsoft.com/office/drawing/2010/main" val="0"/>
                </a:ext>
              </a:extLst>
            </a:blip>
            <a:srcRect l="16003" r="38169" b="7444"/>
            <a:stretch/>
          </p:blipFill>
          <p:spPr bwMode="auto">
            <a:xfrm>
              <a:off x="6895999" y="1760877"/>
              <a:ext cx="1431985" cy="289205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La conception des personnages Vecteur Premium"/>
            <p:cNvPicPr>
              <a:picLocks noChangeAspect="1" noChangeArrowheads="1"/>
            </p:cNvPicPr>
            <p:nvPr/>
          </p:nvPicPr>
          <p:blipFill rotWithShape="1">
            <a:blip r:embed="rId4">
              <a:clrChange>
                <a:clrFrom>
                  <a:srgbClr val="AAF9F6"/>
                </a:clrFrom>
                <a:clrTo>
                  <a:srgbClr val="AAF9F6">
                    <a:alpha val="0"/>
                  </a:srgbClr>
                </a:clrTo>
              </a:clrChange>
              <a:extLst>
                <a:ext uri="{28A0092B-C50C-407E-A947-70E740481C1C}">
                  <a14:useLocalDpi xmlns:a14="http://schemas.microsoft.com/office/drawing/2010/main" val="0"/>
                </a:ext>
              </a:extLst>
            </a:blip>
            <a:srcRect l="38478" t="8289" r="44740" b="14475"/>
            <a:stretch/>
          </p:blipFill>
          <p:spPr bwMode="auto">
            <a:xfrm>
              <a:off x="7950459" y="2346385"/>
              <a:ext cx="696294" cy="2190927"/>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6" descr="Dessin animé d'homme d'affaires avec maux de tête et vecteur de porte Vecteur Premium"/>
            <p:cNvPicPr>
              <a:picLocks noChangeAspect="1" noChangeArrowheads="1"/>
            </p:cNvPicPr>
            <p:nvPr/>
          </p:nvPicPr>
          <p:blipFill rotWithShape="1">
            <a:blip r:embed="rId5" cstate="print">
              <a:extLst>
                <a:ext uri="{BEBA8EAE-BF5A-486C-A8C5-ECC9F3942E4B}">
                  <a14:imgProps xmlns:a14="http://schemas.microsoft.com/office/drawing/2010/main">
                    <a14:imgLayer r:embed="rId3">
                      <a14:imgEffect>
                        <a14:backgroundRemoval t="3035" b="92173" l="16454" r="60224"/>
                      </a14:imgEffect>
                    </a14:imgLayer>
                  </a14:imgProps>
                </a:ext>
                <a:ext uri="{28A0092B-C50C-407E-A947-70E740481C1C}">
                  <a14:useLocalDpi xmlns:a14="http://schemas.microsoft.com/office/drawing/2010/main" val="0"/>
                </a:ext>
              </a:extLst>
            </a:blip>
            <a:srcRect l="16003" r="46376" b="7444"/>
            <a:stretch/>
          </p:blipFill>
          <p:spPr bwMode="auto">
            <a:xfrm>
              <a:off x="6895999" y="1755647"/>
              <a:ext cx="1175550" cy="289205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e 37"/>
          <p:cNvGrpSpPr/>
          <p:nvPr/>
        </p:nvGrpSpPr>
        <p:grpSpPr>
          <a:xfrm>
            <a:off x="9637208" y="1787473"/>
            <a:ext cx="2487513" cy="2105695"/>
            <a:chOff x="9960095" y="1845868"/>
            <a:chExt cx="3550047" cy="3005137"/>
          </a:xfrm>
        </p:grpSpPr>
        <p:pic>
          <p:nvPicPr>
            <p:cNvPr id="4102" name="Picture 6" descr="Dessin animé d'homme d'affaires avec maux de tête et vecteur de porte Vecteur Premium"/>
            <p:cNvPicPr>
              <a:picLocks noChangeAspect="1" noChangeArrowheads="1"/>
            </p:cNvPicPr>
            <p:nvPr/>
          </p:nvPicPr>
          <p:blipFill rotWithShape="1">
            <a:blip r:embed="rId5" cstate="print">
              <a:extLst>
                <a:ext uri="{BEBA8EAE-BF5A-486C-A8C5-ECC9F3942E4B}">
                  <a14:imgProps xmlns:a14="http://schemas.microsoft.com/office/drawing/2010/main">
                    <a14:imgLayer r:embed="rId3">
                      <a14:imgEffect>
                        <a14:backgroundRemoval t="3035" b="92173" l="16454" r="60224"/>
                      </a14:imgEffect>
                    </a14:imgLayer>
                  </a14:imgProps>
                </a:ext>
                <a:ext uri="{28A0092B-C50C-407E-A947-70E740481C1C}">
                  <a14:useLocalDpi xmlns:a14="http://schemas.microsoft.com/office/drawing/2010/main" val="0"/>
                </a:ext>
              </a:extLst>
            </a:blip>
            <a:srcRect l="16003" r="38169" b="7444"/>
            <a:stretch/>
          </p:blipFill>
          <p:spPr bwMode="auto">
            <a:xfrm>
              <a:off x="9960095" y="1845869"/>
              <a:ext cx="1431985" cy="2892051"/>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oupe 32"/>
            <p:cNvGrpSpPr/>
            <p:nvPr/>
          </p:nvGrpSpPr>
          <p:grpSpPr>
            <a:xfrm>
              <a:off x="10400880" y="1915064"/>
              <a:ext cx="3109262" cy="2935941"/>
              <a:chOff x="3793338" y="3201672"/>
              <a:chExt cx="2347080" cy="2241831"/>
            </a:xfrm>
          </p:grpSpPr>
          <p:grpSp>
            <p:nvGrpSpPr>
              <p:cNvPr id="28" name="Groupe 27"/>
              <p:cNvGrpSpPr/>
              <p:nvPr/>
            </p:nvGrpSpPr>
            <p:grpSpPr>
              <a:xfrm>
                <a:off x="4762533" y="3223103"/>
                <a:ext cx="1377885" cy="2217003"/>
                <a:chOff x="4762533" y="3223103"/>
                <a:chExt cx="1377885" cy="2217003"/>
              </a:xfrm>
            </p:grpSpPr>
            <p:pic>
              <p:nvPicPr>
                <p:cNvPr id="37" name="Picture 12" descr="Heureuse jeune famille. père, mère et fils se tiennent la main. Vecteur Premium"/>
                <p:cNvPicPr>
                  <a:picLocks noChangeAspect="1" noChangeArrowheads="1"/>
                </p:cNvPicPr>
                <p:nvPr/>
              </p:nvPicPr>
              <p:blipFill rotWithShape="1">
                <a:blip r:embed="rId6">
                  <a:clrChange>
                    <a:clrFrom>
                      <a:srgbClr val="CCC7C4"/>
                    </a:clrFrom>
                    <a:clrTo>
                      <a:srgbClr val="CCC7C4">
                        <a:alpha val="0"/>
                      </a:srgbClr>
                    </a:clrTo>
                  </a:clrChange>
                  <a:extLst>
                    <a:ext uri="{BEBA8EAE-BF5A-486C-A8C5-ECC9F3942E4B}">
                      <a14:imgProps xmlns:a14="http://schemas.microsoft.com/office/drawing/2010/main">
                        <a14:imgLayer r:embed="rId7">
                          <a14:imgEffect>
                            <a14:backgroundRemoval t="7036" b="95949" l="58307" r="95687"/>
                          </a14:imgEffect>
                        </a14:imgLayer>
                      </a14:imgProps>
                    </a:ext>
                    <a:ext uri="{28A0092B-C50C-407E-A947-70E740481C1C}">
                      <a14:useLocalDpi xmlns:a14="http://schemas.microsoft.com/office/drawing/2010/main" val="0"/>
                    </a:ext>
                  </a:extLst>
                </a:blip>
                <a:srcRect l="58294"/>
                <a:stretch/>
              </p:blipFill>
              <p:spPr bwMode="auto">
                <a:xfrm>
                  <a:off x="4906281" y="3223103"/>
                  <a:ext cx="1234137" cy="2217003"/>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4762533" y="4444222"/>
                  <a:ext cx="256827" cy="310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4108" name="Picture 12" descr="Heureuse jeune famille. père, mère et fils se tiennent la main. Vecteur Premium"/>
              <p:cNvPicPr>
                <a:picLocks noChangeAspect="1" noChangeArrowheads="1"/>
              </p:cNvPicPr>
              <p:nvPr/>
            </p:nvPicPr>
            <p:blipFill rotWithShape="1">
              <a:blip r:embed="rId8">
                <a:clrChange>
                  <a:clrFrom>
                    <a:srgbClr val="CCC7C4"/>
                  </a:clrFrom>
                  <a:clrTo>
                    <a:srgbClr val="CCC7C4">
                      <a:alpha val="0"/>
                    </a:srgbClr>
                  </a:clrTo>
                </a:clrChange>
                <a:extLst>
                  <a:ext uri="{BEBA8EAE-BF5A-486C-A8C5-ECC9F3942E4B}">
                    <a14:imgProps xmlns:a14="http://schemas.microsoft.com/office/drawing/2010/main">
                      <a14:imgLayer r:embed="rId7">
                        <a14:imgEffect>
                          <a14:backgroundRemoval t="9808" b="94243" l="3834" r="39936"/>
                        </a14:imgEffect>
                      </a14:imgLayer>
                    </a14:imgProps>
                  </a:ext>
                  <a:ext uri="{28A0092B-C50C-407E-A947-70E740481C1C}">
                    <a14:useLocalDpi xmlns:a14="http://schemas.microsoft.com/office/drawing/2010/main" val="0"/>
                  </a:ext>
                </a:extLst>
              </a:blip>
              <a:srcRect r="60272"/>
              <a:stretch/>
            </p:blipFill>
            <p:spPr bwMode="auto">
              <a:xfrm>
                <a:off x="3793338" y="3201672"/>
                <a:ext cx="1188771" cy="2241831"/>
              </a:xfrm>
              <a:prstGeom prst="rect">
                <a:avLst/>
              </a:prstGeom>
              <a:noFill/>
              <a:extLst>
                <a:ext uri="{909E8E84-426E-40DD-AFC4-6F175D3DCCD1}">
                  <a14:hiddenFill xmlns:a14="http://schemas.microsoft.com/office/drawing/2010/main">
                    <a:solidFill>
                      <a:srgbClr val="FFFFFF"/>
                    </a:solidFill>
                  </a14:hiddenFill>
                </a:ext>
              </a:extLst>
            </p:spPr>
          </p:pic>
        </p:grpSp>
        <p:pic>
          <p:nvPicPr>
            <p:cNvPr id="34" name="Picture 6" descr="Dessin animé d'homme d'affaires avec maux de tête et vecteur de porte Vecteur Premium"/>
            <p:cNvPicPr>
              <a:picLocks noChangeAspect="1" noChangeArrowheads="1"/>
            </p:cNvPicPr>
            <p:nvPr/>
          </p:nvPicPr>
          <p:blipFill rotWithShape="1">
            <a:blip r:embed="rId5" cstate="print">
              <a:extLst>
                <a:ext uri="{BEBA8EAE-BF5A-486C-A8C5-ECC9F3942E4B}">
                  <a14:imgProps xmlns:a14="http://schemas.microsoft.com/office/drawing/2010/main">
                    <a14:imgLayer r:embed="rId3">
                      <a14:imgEffect>
                        <a14:backgroundRemoval t="3035" b="92173" l="16454" r="60224"/>
                      </a14:imgEffect>
                    </a14:imgLayer>
                  </a14:imgProps>
                </a:ext>
                <a:ext uri="{28A0092B-C50C-407E-A947-70E740481C1C}">
                  <a14:useLocalDpi xmlns:a14="http://schemas.microsoft.com/office/drawing/2010/main" val="0"/>
                </a:ext>
              </a:extLst>
            </a:blip>
            <a:srcRect l="16003" r="46254" b="7444"/>
            <a:stretch/>
          </p:blipFill>
          <p:spPr bwMode="auto">
            <a:xfrm>
              <a:off x="9960095" y="1845868"/>
              <a:ext cx="1179354" cy="2892051"/>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Espace réservé du contenu 8"/>
          <p:cNvSpPr txBox="1">
            <a:spLocks/>
          </p:cNvSpPr>
          <p:nvPr/>
        </p:nvSpPr>
        <p:spPr>
          <a:xfrm>
            <a:off x="6564288" y="2055403"/>
            <a:ext cx="3026660" cy="371566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Lors d’un </a:t>
            </a:r>
            <a:r>
              <a:rPr lang="fr-FR" dirty="0"/>
              <a:t>r</a:t>
            </a:r>
            <a:r>
              <a:rPr lang="fr-FR" dirty="0" smtClean="0"/>
              <a:t>endez-vous avec </a:t>
            </a:r>
            <a:r>
              <a:rPr lang="fr-FR" b="1" dirty="0" smtClean="0">
                <a:solidFill>
                  <a:schemeClr val="accent4">
                    <a:lumMod val="75000"/>
                  </a:schemeClr>
                </a:solidFill>
              </a:rPr>
              <a:t>les parents </a:t>
            </a:r>
            <a:r>
              <a:rPr lang="fr-FR" dirty="0" smtClean="0"/>
              <a:t>: </a:t>
            </a:r>
          </a:p>
          <a:p>
            <a:pPr lvl="1"/>
            <a:r>
              <a:rPr lang="fr-FR" dirty="0"/>
              <a:t>P</a:t>
            </a:r>
            <a:r>
              <a:rPr lang="fr-FR" dirty="0" smtClean="0"/>
              <a:t>réparation d’entretien / découverte : vérifiez l’existence d’enfants, même s’ils sont non clients.</a:t>
            </a:r>
          </a:p>
          <a:p>
            <a:pPr lvl="1"/>
            <a:r>
              <a:rPr lang="fr-FR" dirty="0" smtClean="0"/>
              <a:t>Questionnez les parents </a:t>
            </a:r>
            <a:r>
              <a:rPr lang="fr-FR" dirty="0" smtClean="0">
                <a:solidFill>
                  <a:schemeClr val="bg1"/>
                </a:solidFill>
              </a:rPr>
              <a:t>besoins :énagement, frais de scolarité, permis de conduire, achat de </a:t>
            </a:r>
          </a:p>
        </p:txBody>
      </p:sp>
      <p:sp>
        <p:nvSpPr>
          <p:cNvPr id="47" name="Espace réservé du contenu 8"/>
          <p:cNvSpPr txBox="1">
            <a:spLocks/>
          </p:cNvSpPr>
          <p:nvPr/>
        </p:nvSpPr>
        <p:spPr>
          <a:xfrm>
            <a:off x="6571161" y="3974911"/>
            <a:ext cx="5324449" cy="192705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dirty="0"/>
              <a:t>s</a:t>
            </a:r>
            <a:r>
              <a:rPr lang="fr-FR" dirty="0" smtClean="0"/>
              <a:t>ur les études des enfants, leur situation et leurs besoins : déménagement, frais de scolarité, permis de conduire, achat de véhicule… </a:t>
            </a:r>
          </a:p>
          <a:p>
            <a:pPr lvl="1"/>
            <a:r>
              <a:rPr lang="fr-FR" dirty="0" smtClean="0"/>
              <a:t>Mettez en avant les plus de nos contrats : offres tarifaires &amp; avantage bonus famille… </a:t>
            </a:r>
          </a:p>
          <a:p>
            <a:pPr lvl="1"/>
            <a:r>
              <a:rPr lang="fr-FR" dirty="0" smtClean="0"/>
              <a:t>Proposez de rencontrer l’enfant, même s’il n’est pas client. L’IARD est un fort levier de conquête. </a:t>
            </a:r>
          </a:p>
        </p:txBody>
      </p:sp>
      <p:sp>
        <p:nvSpPr>
          <p:cNvPr id="39" name="Rectangle 38"/>
          <p:cNvSpPr/>
          <p:nvPr/>
        </p:nvSpPr>
        <p:spPr>
          <a:xfrm>
            <a:off x="6895507" y="4070178"/>
            <a:ext cx="367179" cy="2674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0" name="Picture 2" descr="Number-1 ico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6112" y="3624255"/>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umber-2 ico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5758" y="4081761"/>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Number-3 icon"/>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2488" y="4552251"/>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Number-4 icon"/>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2488" y="5037165"/>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Number-5 icon"/>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5873" y="5688339"/>
            <a:ext cx="304800" cy="304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651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xEl>
                                              <p:pRg st="0" end="0"/>
                                            </p:txEl>
                                          </p:spTgt>
                                        </p:tgtEl>
                                        <p:attrNameLst>
                                          <p:attrName>style.visibility</p:attrName>
                                        </p:attrNameLst>
                                      </p:cBhvr>
                                      <p:to>
                                        <p:strVal val="visible"/>
                                      </p:to>
                                    </p:set>
                                    <p:animEffect transition="in" filter="fade">
                                      <p:cBhvr>
                                        <p:cTn id="10" dur="500"/>
                                        <p:tgtEl>
                                          <p:spTgt spid="26">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xEl>
                                              <p:pRg st="1" end="1"/>
                                            </p:txEl>
                                          </p:spTgt>
                                        </p:tgtEl>
                                        <p:attrNameLst>
                                          <p:attrName>style.visibility</p:attrName>
                                        </p:attrNameLst>
                                      </p:cBhvr>
                                      <p:to>
                                        <p:strVal val="visible"/>
                                      </p:to>
                                    </p:set>
                                    <p:animEffect transition="in" filter="fade">
                                      <p:cBhvr>
                                        <p:cTn id="13" dur="500"/>
                                        <p:tgtEl>
                                          <p:spTgt spid="26">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050"/>
                                        </p:tgtEl>
                                        <p:attrNameLst>
                                          <p:attrName>style.visibility</p:attrName>
                                        </p:attrNameLst>
                                      </p:cBhvr>
                                      <p:to>
                                        <p:strVal val="visible"/>
                                      </p:to>
                                    </p:set>
                                    <p:animEffect transition="in" filter="fade">
                                      <p:cBhvr>
                                        <p:cTn id="16" dur="500"/>
                                        <p:tgtEl>
                                          <p:spTgt spid="2050"/>
                                        </p:tgtEl>
                                      </p:cBhvr>
                                    </p:animEffect>
                                  </p:childTnLst>
                                </p:cTn>
                              </p:par>
                              <p:par>
                                <p:cTn id="17" presetID="10" presetClass="entr" presetSubtype="0" fill="hold" nodeType="withEffect">
                                  <p:stCondLst>
                                    <p:cond delay="0"/>
                                  </p:stCondLst>
                                  <p:childTnLst>
                                    <p:set>
                                      <p:cBhvr>
                                        <p:cTn id="18" dur="1" fill="hold">
                                          <p:stCondLst>
                                            <p:cond delay="0"/>
                                          </p:stCondLst>
                                        </p:cTn>
                                        <p:tgtEl>
                                          <p:spTgt spid="2052"/>
                                        </p:tgtEl>
                                        <p:attrNameLst>
                                          <p:attrName>style.visibility</p:attrName>
                                        </p:attrNameLst>
                                      </p:cBhvr>
                                      <p:to>
                                        <p:strVal val="visible"/>
                                      </p:to>
                                    </p:set>
                                    <p:animEffect transition="in" filter="fade">
                                      <p:cBhvr>
                                        <p:cTn id="19" dur="500"/>
                                        <p:tgtEl>
                                          <p:spTgt spid="2052"/>
                                        </p:tgtEl>
                                      </p:cBhvr>
                                    </p:animEffect>
                                  </p:childTnLst>
                                </p:cTn>
                              </p:par>
                              <p:par>
                                <p:cTn id="20" presetID="10" presetClass="entr" presetSubtype="0" fill="hold" nodeType="withEffect">
                                  <p:stCondLst>
                                    <p:cond delay="0"/>
                                  </p:stCondLst>
                                  <p:childTnLst>
                                    <p:set>
                                      <p:cBhvr>
                                        <p:cTn id="21" dur="1" fill="hold">
                                          <p:stCondLst>
                                            <p:cond delay="0"/>
                                          </p:stCondLst>
                                        </p:cTn>
                                        <p:tgtEl>
                                          <p:spTgt spid="2054"/>
                                        </p:tgtEl>
                                        <p:attrNameLst>
                                          <p:attrName>style.visibility</p:attrName>
                                        </p:attrNameLst>
                                      </p:cBhvr>
                                      <p:to>
                                        <p:strVal val="visible"/>
                                      </p:to>
                                    </p:set>
                                    <p:animEffect transition="in" filter="fade">
                                      <p:cBhvr>
                                        <p:cTn id="22" dur="500"/>
                                        <p:tgtEl>
                                          <p:spTgt spid="2054"/>
                                        </p:tgtEl>
                                      </p:cBhvr>
                                    </p:animEffect>
                                  </p:childTnLst>
                                </p:cTn>
                              </p:par>
                              <p:par>
                                <p:cTn id="23" presetID="10" presetClass="entr" presetSubtype="0" fill="hold" nodeType="withEffect">
                                  <p:stCondLst>
                                    <p:cond delay="0"/>
                                  </p:stCondLst>
                                  <p:childTnLst>
                                    <p:set>
                                      <p:cBhvr>
                                        <p:cTn id="24" dur="1" fill="hold">
                                          <p:stCondLst>
                                            <p:cond delay="0"/>
                                          </p:stCondLst>
                                        </p:cTn>
                                        <p:tgtEl>
                                          <p:spTgt spid="2056"/>
                                        </p:tgtEl>
                                        <p:attrNameLst>
                                          <p:attrName>style.visibility</p:attrName>
                                        </p:attrNameLst>
                                      </p:cBhvr>
                                      <p:to>
                                        <p:strVal val="visible"/>
                                      </p:to>
                                    </p:set>
                                    <p:animEffect transition="in" filter="fade">
                                      <p:cBhvr>
                                        <p:cTn id="25" dur="500"/>
                                        <p:tgtEl>
                                          <p:spTgt spid="2056"/>
                                        </p:tgtEl>
                                      </p:cBhvr>
                                    </p:animEffect>
                                  </p:childTnLst>
                                </p:cTn>
                              </p:par>
                              <p:par>
                                <p:cTn id="26" presetID="10" presetClass="entr" presetSubtype="0" fill="hold" nodeType="withEffect">
                                  <p:stCondLst>
                                    <p:cond delay="0"/>
                                  </p:stCondLst>
                                  <p:childTnLst>
                                    <p:set>
                                      <p:cBhvr>
                                        <p:cTn id="27" dur="1" fill="hold">
                                          <p:stCondLst>
                                            <p:cond delay="0"/>
                                          </p:stCondLst>
                                        </p:cTn>
                                        <p:tgtEl>
                                          <p:spTgt spid="2058"/>
                                        </p:tgtEl>
                                        <p:attrNameLst>
                                          <p:attrName>style.visibility</p:attrName>
                                        </p:attrNameLst>
                                      </p:cBhvr>
                                      <p:to>
                                        <p:strVal val="visible"/>
                                      </p:to>
                                    </p:set>
                                    <p:animEffect transition="in" filter="fade">
                                      <p:cBhvr>
                                        <p:cTn id="28" dur="500"/>
                                        <p:tgtEl>
                                          <p:spTgt spid="2058"/>
                                        </p:tgtEl>
                                      </p:cBhvr>
                                    </p:animEffect>
                                  </p:childTnLst>
                                </p:cTn>
                              </p:par>
                              <p:par>
                                <p:cTn id="29" presetID="10"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par>
                                <p:cTn id="37" presetID="10" presetClass="entr" presetSubtype="0"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uiExpand="1" build="p"/>
      <p:bldP spid="46" grpId="0"/>
      <p:bldP spid="47" grpId="0"/>
      <p:bldP spid="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smtClean="0"/>
              <a:t>Le temps fort spécifique Assurance vous permet de dynamiser vos ventes. </a:t>
            </a:r>
            <a:endParaRPr lang="fr-FR" dirty="0"/>
          </a:p>
        </p:txBody>
      </p:sp>
      <p:sp>
        <p:nvSpPr>
          <p:cNvPr id="7" name="Espace réservé du texte 6"/>
          <p:cNvSpPr>
            <a:spLocks noGrp="1"/>
          </p:cNvSpPr>
          <p:nvPr>
            <p:ph type="body" sz="quarter" idx="14"/>
          </p:nvPr>
        </p:nvSpPr>
        <p:spPr/>
        <p:txBody>
          <a:bodyPr/>
          <a:lstStyle/>
          <a:p>
            <a:r>
              <a:rPr lang="fr-FR" dirty="0" smtClean="0"/>
              <a:t>Nos offres et les astuces pour en parler</a:t>
            </a:r>
            <a:endParaRPr lang="fr-FR" dirty="0"/>
          </a:p>
        </p:txBody>
      </p:sp>
      <p:sp>
        <p:nvSpPr>
          <p:cNvPr id="8" name="Espace réservé du texte 7"/>
          <p:cNvSpPr>
            <a:spLocks noGrp="1"/>
          </p:cNvSpPr>
          <p:nvPr>
            <p:ph type="body" sz="quarter" idx="16"/>
          </p:nvPr>
        </p:nvSpPr>
        <p:spPr/>
        <p:txBody>
          <a:bodyPr/>
          <a:lstStyle/>
          <a:p>
            <a:r>
              <a:rPr lang="fr-FR" dirty="0" smtClean="0"/>
              <a:t>3</a:t>
            </a:r>
            <a:endParaRPr lang="fr-FR" dirty="0"/>
          </a:p>
        </p:txBody>
      </p:sp>
      <p:sp>
        <p:nvSpPr>
          <p:cNvPr id="26" name="Espace réservé du contenu 8"/>
          <p:cNvSpPr>
            <a:spLocks noGrp="1"/>
          </p:cNvSpPr>
          <p:nvPr>
            <p:ph idx="17"/>
          </p:nvPr>
        </p:nvSpPr>
        <p:spPr>
          <a:xfrm>
            <a:off x="695325" y="1388669"/>
            <a:ext cx="6248939" cy="4860000"/>
          </a:xfrm>
        </p:spPr>
        <p:txBody>
          <a:bodyPr/>
          <a:lstStyle/>
          <a:p>
            <a:r>
              <a:rPr lang="fr-FR" b="1" dirty="0" smtClean="0">
                <a:solidFill>
                  <a:schemeClr val="accent4">
                    <a:lumMod val="75000"/>
                  </a:schemeClr>
                </a:solidFill>
              </a:rPr>
              <a:t>Offres de la Campagne Jeunes : </a:t>
            </a:r>
          </a:p>
          <a:p>
            <a:pPr lvl="1"/>
            <a:r>
              <a:rPr lang="fr-FR" dirty="0" smtClean="0"/>
              <a:t>18 / 28 ans inclus</a:t>
            </a:r>
          </a:p>
          <a:p>
            <a:pPr lvl="1"/>
            <a:r>
              <a:rPr lang="fr-FR" dirty="0" smtClean="0"/>
              <a:t>Du 1</a:t>
            </a:r>
            <a:r>
              <a:rPr lang="fr-FR" baseline="30000" dirty="0" smtClean="0"/>
              <a:t>er</a:t>
            </a:r>
            <a:r>
              <a:rPr lang="fr-FR" dirty="0" smtClean="0"/>
              <a:t> juin au 31 juillet</a:t>
            </a:r>
          </a:p>
          <a:p>
            <a:pPr lvl="1"/>
            <a:r>
              <a:rPr lang="fr-FR" b="1" dirty="0" smtClean="0"/>
              <a:t>2 mois offerts </a:t>
            </a:r>
            <a:r>
              <a:rPr lang="fr-FR" dirty="0" smtClean="0"/>
              <a:t>pour toute nouvelle souscription d’un contrat : </a:t>
            </a:r>
          </a:p>
          <a:p>
            <a:pPr lvl="2"/>
            <a:r>
              <a:rPr lang="fr-FR" b="1" dirty="0" smtClean="0"/>
              <a:t>MRH </a:t>
            </a:r>
            <a:r>
              <a:rPr lang="fr-FR" dirty="0" smtClean="0"/>
              <a:t>Formule Initial (montant déduit de façon lissée sur les 12 premiers mois)</a:t>
            </a:r>
          </a:p>
          <a:p>
            <a:pPr lvl="2"/>
            <a:r>
              <a:rPr lang="fr-FR" b="1" dirty="0" smtClean="0"/>
              <a:t>Santé </a:t>
            </a:r>
            <a:r>
              <a:rPr lang="fr-FR" dirty="0" smtClean="0"/>
              <a:t>Côté JE / toutes formules (les premiers mois ne sont pas prélevés) </a:t>
            </a:r>
          </a:p>
          <a:p>
            <a:pPr lvl="1"/>
            <a:r>
              <a:rPr lang="fr-FR" dirty="0" smtClean="0"/>
              <a:t>Les devis mémorisés sur cette période pourront être repris jusqu’au 4 septembre 2021. </a:t>
            </a:r>
          </a:p>
          <a:p>
            <a:pPr lvl="2"/>
            <a:endParaRPr lang="fr-FR" dirty="0"/>
          </a:p>
        </p:txBody>
      </p:sp>
      <p:sp>
        <p:nvSpPr>
          <p:cNvPr id="9" name="Espace réservé du contenu 8"/>
          <p:cNvSpPr txBox="1">
            <a:spLocks/>
          </p:cNvSpPr>
          <p:nvPr/>
        </p:nvSpPr>
        <p:spPr>
          <a:xfrm>
            <a:off x="7473235" y="1800008"/>
            <a:ext cx="3966914" cy="66214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smtClean="0">
                <a:solidFill>
                  <a:schemeClr val="accent4">
                    <a:lumMod val="75000"/>
                  </a:schemeClr>
                </a:solidFill>
              </a:rPr>
              <a:t>Vidéo Temps Fort Jeunes </a:t>
            </a:r>
          </a:p>
          <a:p>
            <a:pPr marL="0" indent="0" algn="ctr">
              <a:buNone/>
            </a:pPr>
            <a:r>
              <a:rPr lang="fr-FR" dirty="0" smtClean="0"/>
              <a:t>garanties phares de nos offres </a:t>
            </a:r>
            <a:r>
              <a:rPr lang="fr-FR" dirty="0"/>
              <a:t> </a:t>
            </a:r>
            <a:r>
              <a:rPr lang="fr-FR" dirty="0" smtClean="0"/>
              <a:t>     dédiées aux Jeunes</a:t>
            </a:r>
            <a:endParaRPr lang="fr-FR" dirty="0"/>
          </a:p>
        </p:txBody>
      </p:sp>
      <p:pic>
        <p:nvPicPr>
          <p:cNvPr id="10" name="Image 9">
            <a:hlinkClick r:id="rId2"/>
          </p:cNvPr>
          <p:cNvPicPr>
            <a:picLocks noChangeAspect="1"/>
          </p:cNvPicPr>
          <p:nvPr/>
        </p:nvPicPr>
        <p:blipFill>
          <a:blip r:embed="rId3"/>
          <a:stretch>
            <a:fillRect/>
          </a:stretch>
        </p:blipFill>
        <p:spPr>
          <a:xfrm>
            <a:off x="7576750" y="3078011"/>
            <a:ext cx="3966915" cy="2318226"/>
          </a:xfrm>
          <a:prstGeom prst="rect">
            <a:avLst/>
          </a:prstGeom>
          <a:effectLst>
            <a:outerShdw blurRad="50800" dist="38100" dir="8100000" algn="tr" rotWithShape="0">
              <a:prstClr val="black">
                <a:alpha val="40000"/>
              </a:prstClr>
            </a:outerShdw>
          </a:effectLst>
        </p:spPr>
      </p:pic>
      <p:grpSp>
        <p:nvGrpSpPr>
          <p:cNvPr id="11" name="Graphique 1853">
            <a:extLst>
              <a:ext uri="{FF2B5EF4-FFF2-40B4-BE49-F238E27FC236}">
                <a16:creationId xmlns:a16="http://schemas.microsoft.com/office/drawing/2014/main" id="{05D0AFBE-A1F8-4FA2-B0FA-3CFE0582981F}"/>
              </a:ext>
            </a:extLst>
          </p:cNvPr>
          <p:cNvGrpSpPr/>
          <p:nvPr/>
        </p:nvGrpSpPr>
        <p:grpSpPr>
          <a:xfrm>
            <a:off x="1216998" y="5514829"/>
            <a:ext cx="273373" cy="563100"/>
            <a:chOff x="3846564" y="4350889"/>
            <a:chExt cx="235648" cy="485393"/>
          </a:xfrm>
          <a:noFill/>
        </p:grpSpPr>
        <p:grpSp>
          <p:nvGrpSpPr>
            <p:cNvPr id="12" name="Graphique 1853">
              <a:extLst>
                <a:ext uri="{FF2B5EF4-FFF2-40B4-BE49-F238E27FC236}">
                  <a16:creationId xmlns:a16="http://schemas.microsoft.com/office/drawing/2014/main" id="{05D0AFBE-A1F8-4FA2-B0FA-3CFE0582981F}"/>
                </a:ext>
              </a:extLst>
            </p:cNvPr>
            <p:cNvGrpSpPr/>
            <p:nvPr/>
          </p:nvGrpSpPr>
          <p:grpSpPr>
            <a:xfrm>
              <a:off x="3846564" y="4350889"/>
              <a:ext cx="235648" cy="485393"/>
              <a:chOff x="3846564" y="4350889"/>
              <a:chExt cx="235648" cy="485393"/>
            </a:xfrm>
            <a:grpFill/>
          </p:grpSpPr>
          <p:grpSp>
            <p:nvGrpSpPr>
              <p:cNvPr id="16" name="Graphique 1853">
                <a:extLst>
                  <a:ext uri="{FF2B5EF4-FFF2-40B4-BE49-F238E27FC236}">
                    <a16:creationId xmlns:a16="http://schemas.microsoft.com/office/drawing/2014/main" id="{05D0AFBE-A1F8-4FA2-B0FA-3CFE0582981F}"/>
                  </a:ext>
                </a:extLst>
              </p:cNvPr>
              <p:cNvGrpSpPr/>
              <p:nvPr/>
            </p:nvGrpSpPr>
            <p:grpSpPr>
              <a:xfrm>
                <a:off x="3923424" y="4353719"/>
                <a:ext cx="96779" cy="124709"/>
                <a:chOff x="3923424" y="4353719"/>
                <a:chExt cx="96779" cy="124709"/>
              </a:xfrm>
              <a:grpFill/>
            </p:grpSpPr>
            <p:sp>
              <p:nvSpPr>
                <p:cNvPr id="50" name="Forme libre : forme 5146">
                  <a:extLst>
                    <a:ext uri="{FF2B5EF4-FFF2-40B4-BE49-F238E27FC236}">
                      <a16:creationId xmlns:a16="http://schemas.microsoft.com/office/drawing/2014/main" id="{D707CACC-7578-4A43-BF1E-4FD34B7F63B6}"/>
                    </a:ext>
                  </a:extLst>
                </p:cNvPr>
                <p:cNvSpPr/>
                <p:nvPr/>
              </p:nvSpPr>
              <p:spPr>
                <a:xfrm>
                  <a:off x="3954101" y="4426422"/>
                  <a:ext cx="9525" cy="5334"/>
                </a:xfrm>
                <a:custGeom>
                  <a:avLst/>
                  <a:gdLst>
                    <a:gd name="connsiteX0" fmla="*/ 0 w 9525"/>
                    <a:gd name="connsiteY0" fmla="*/ 0 h 5334"/>
                    <a:gd name="connsiteX1" fmla="*/ 0 w 9525"/>
                    <a:gd name="connsiteY1" fmla="*/ 5334 h 5334"/>
                  </a:gdLst>
                  <a:ahLst/>
                  <a:cxnLst>
                    <a:cxn ang="0">
                      <a:pos x="connsiteX0" y="connsiteY0"/>
                    </a:cxn>
                    <a:cxn ang="0">
                      <a:pos x="connsiteX1" y="connsiteY1"/>
                    </a:cxn>
                  </a:cxnLst>
                  <a:rect l="l" t="t" r="r" b="b"/>
                  <a:pathLst>
                    <a:path w="9525" h="5334">
                      <a:moveTo>
                        <a:pt x="0" y="0"/>
                      </a:moveTo>
                      <a:lnTo>
                        <a:pt x="0" y="5334"/>
                      </a:lnTo>
                    </a:path>
                  </a:pathLst>
                </a:custGeom>
                <a:grpFill/>
                <a:ln w="5715" cap="rnd">
                  <a:solidFill>
                    <a:srgbClr val="E52A29"/>
                  </a:solidFill>
                  <a:prstDash val="solid"/>
                  <a:round/>
                </a:ln>
              </p:spPr>
              <p:txBody>
                <a:bodyPr rtlCol="0" anchor="ctr"/>
                <a:lstStyle/>
                <a:p>
                  <a:endParaRPr lang="fr-FR" sz="1400"/>
                </a:p>
              </p:txBody>
            </p:sp>
            <p:sp>
              <p:nvSpPr>
                <p:cNvPr id="51" name="Forme libre : forme 5147">
                  <a:extLst>
                    <a:ext uri="{FF2B5EF4-FFF2-40B4-BE49-F238E27FC236}">
                      <a16:creationId xmlns:a16="http://schemas.microsoft.com/office/drawing/2014/main" id="{513C768D-B4C3-44C9-B4BE-66BAF5C2D484}"/>
                    </a:ext>
                  </a:extLst>
                </p:cNvPr>
                <p:cNvSpPr/>
                <p:nvPr/>
              </p:nvSpPr>
              <p:spPr>
                <a:xfrm>
                  <a:off x="3988677" y="4426422"/>
                  <a:ext cx="9525" cy="5334"/>
                </a:xfrm>
                <a:custGeom>
                  <a:avLst/>
                  <a:gdLst>
                    <a:gd name="connsiteX0" fmla="*/ 0 w 9525"/>
                    <a:gd name="connsiteY0" fmla="*/ 0 h 5334"/>
                    <a:gd name="connsiteX1" fmla="*/ 0 w 9525"/>
                    <a:gd name="connsiteY1" fmla="*/ 5334 h 5334"/>
                  </a:gdLst>
                  <a:ahLst/>
                  <a:cxnLst>
                    <a:cxn ang="0">
                      <a:pos x="connsiteX0" y="connsiteY0"/>
                    </a:cxn>
                    <a:cxn ang="0">
                      <a:pos x="connsiteX1" y="connsiteY1"/>
                    </a:cxn>
                  </a:cxnLst>
                  <a:rect l="l" t="t" r="r" b="b"/>
                  <a:pathLst>
                    <a:path w="9525" h="5334">
                      <a:moveTo>
                        <a:pt x="0" y="0"/>
                      </a:moveTo>
                      <a:lnTo>
                        <a:pt x="0" y="5334"/>
                      </a:lnTo>
                    </a:path>
                  </a:pathLst>
                </a:custGeom>
                <a:grpFill/>
                <a:ln w="5715" cap="rnd">
                  <a:solidFill>
                    <a:srgbClr val="E52A29"/>
                  </a:solidFill>
                  <a:prstDash val="solid"/>
                  <a:round/>
                </a:ln>
              </p:spPr>
              <p:txBody>
                <a:bodyPr rtlCol="0" anchor="ctr"/>
                <a:lstStyle/>
                <a:p>
                  <a:endParaRPr lang="fr-FR" sz="1400"/>
                </a:p>
              </p:txBody>
            </p:sp>
            <p:sp>
              <p:nvSpPr>
                <p:cNvPr id="52" name="Forme libre : forme 5148">
                  <a:extLst>
                    <a:ext uri="{FF2B5EF4-FFF2-40B4-BE49-F238E27FC236}">
                      <a16:creationId xmlns:a16="http://schemas.microsoft.com/office/drawing/2014/main" id="{24720336-D228-4D7F-9459-FA7BB329B888}"/>
                    </a:ext>
                  </a:extLst>
                </p:cNvPr>
                <p:cNvSpPr/>
                <p:nvPr/>
              </p:nvSpPr>
              <p:spPr>
                <a:xfrm>
                  <a:off x="3965245" y="4453854"/>
                  <a:ext cx="12382" cy="4000"/>
                </a:xfrm>
                <a:custGeom>
                  <a:avLst/>
                  <a:gdLst>
                    <a:gd name="connsiteX0" fmla="*/ 12383 w 12382"/>
                    <a:gd name="connsiteY0" fmla="*/ 0 h 4000"/>
                    <a:gd name="connsiteX1" fmla="*/ 6191 w 12382"/>
                    <a:gd name="connsiteY1" fmla="*/ 4000 h 4000"/>
                    <a:gd name="connsiteX2" fmla="*/ 0 w 12382"/>
                    <a:gd name="connsiteY2" fmla="*/ 95 h 4000"/>
                  </a:gdLst>
                  <a:ahLst/>
                  <a:cxnLst>
                    <a:cxn ang="0">
                      <a:pos x="connsiteX0" y="connsiteY0"/>
                    </a:cxn>
                    <a:cxn ang="0">
                      <a:pos x="connsiteX1" y="connsiteY1"/>
                    </a:cxn>
                    <a:cxn ang="0">
                      <a:pos x="connsiteX2" y="connsiteY2"/>
                    </a:cxn>
                  </a:cxnLst>
                  <a:rect l="l" t="t" r="r" b="b"/>
                  <a:pathLst>
                    <a:path w="12382" h="4000">
                      <a:moveTo>
                        <a:pt x="12383" y="0"/>
                      </a:moveTo>
                      <a:cubicBezTo>
                        <a:pt x="11430" y="2381"/>
                        <a:pt x="9049" y="4000"/>
                        <a:pt x="6191" y="4000"/>
                      </a:cubicBezTo>
                      <a:cubicBezTo>
                        <a:pt x="3334" y="4000"/>
                        <a:pt x="953" y="2381"/>
                        <a:pt x="0" y="95"/>
                      </a:cubicBezTo>
                    </a:path>
                  </a:pathLst>
                </a:custGeom>
                <a:grpFill/>
                <a:ln w="5715" cap="rnd">
                  <a:solidFill>
                    <a:srgbClr val="E52A29"/>
                  </a:solidFill>
                  <a:prstDash val="solid"/>
                  <a:round/>
                </a:ln>
              </p:spPr>
              <p:txBody>
                <a:bodyPr rtlCol="0" anchor="ctr"/>
                <a:lstStyle/>
                <a:p>
                  <a:endParaRPr lang="fr-FR" sz="1400"/>
                </a:p>
              </p:txBody>
            </p:sp>
            <p:sp>
              <p:nvSpPr>
                <p:cNvPr id="53" name="Forme libre : forme 5149">
                  <a:extLst>
                    <a:ext uri="{FF2B5EF4-FFF2-40B4-BE49-F238E27FC236}">
                      <a16:creationId xmlns:a16="http://schemas.microsoft.com/office/drawing/2014/main" id="{A83C1918-8F50-49EA-80E0-12F31F966D3E}"/>
                    </a:ext>
                  </a:extLst>
                </p:cNvPr>
                <p:cNvSpPr/>
                <p:nvPr/>
              </p:nvSpPr>
              <p:spPr>
                <a:xfrm>
                  <a:off x="3931146" y="4432804"/>
                  <a:ext cx="80962" cy="45624"/>
                </a:xfrm>
                <a:custGeom>
                  <a:avLst/>
                  <a:gdLst>
                    <a:gd name="connsiteX0" fmla="*/ 80962 w 80962"/>
                    <a:gd name="connsiteY0" fmla="*/ 0 h 45624"/>
                    <a:gd name="connsiteX1" fmla="*/ 40481 w 80962"/>
                    <a:gd name="connsiteY1" fmla="*/ 45625 h 45624"/>
                    <a:gd name="connsiteX2" fmla="*/ 0 w 80962"/>
                    <a:gd name="connsiteY2" fmla="*/ 0 h 45624"/>
                  </a:gdLst>
                  <a:ahLst/>
                  <a:cxnLst>
                    <a:cxn ang="0">
                      <a:pos x="connsiteX0" y="connsiteY0"/>
                    </a:cxn>
                    <a:cxn ang="0">
                      <a:pos x="connsiteX1" y="connsiteY1"/>
                    </a:cxn>
                    <a:cxn ang="0">
                      <a:pos x="connsiteX2" y="connsiteY2"/>
                    </a:cxn>
                  </a:cxnLst>
                  <a:rect l="l" t="t" r="r" b="b"/>
                  <a:pathLst>
                    <a:path w="80962" h="45624">
                      <a:moveTo>
                        <a:pt x="80962" y="0"/>
                      </a:moveTo>
                      <a:cubicBezTo>
                        <a:pt x="80962" y="25241"/>
                        <a:pt x="62865" y="45625"/>
                        <a:pt x="40481" y="45625"/>
                      </a:cubicBezTo>
                      <a:cubicBezTo>
                        <a:pt x="18097" y="45625"/>
                        <a:pt x="0" y="25146"/>
                        <a:pt x="0" y="0"/>
                      </a:cubicBezTo>
                    </a:path>
                  </a:pathLst>
                </a:custGeom>
                <a:grpFill/>
                <a:ln w="5715" cap="rnd">
                  <a:solidFill>
                    <a:srgbClr val="E52A29"/>
                  </a:solidFill>
                  <a:prstDash val="solid"/>
                  <a:round/>
                </a:ln>
              </p:spPr>
              <p:txBody>
                <a:bodyPr rtlCol="0" anchor="ctr"/>
                <a:lstStyle/>
                <a:p>
                  <a:endParaRPr lang="fr-FR" sz="1400"/>
                </a:p>
              </p:txBody>
            </p:sp>
            <p:sp>
              <p:nvSpPr>
                <p:cNvPr id="54" name="Forme libre : forme 5150">
                  <a:extLst>
                    <a:ext uri="{FF2B5EF4-FFF2-40B4-BE49-F238E27FC236}">
                      <a16:creationId xmlns:a16="http://schemas.microsoft.com/office/drawing/2014/main" id="{3DCEEE03-6032-47D6-A8B0-352B2BAA1511}"/>
                    </a:ext>
                  </a:extLst>
                </p:cNvPr>
                <p:cNvSpPr/>
                <p:nvPr/>
              </p:nvSpPr>
              <p:spPr>
                <a:xfrm>
                  <a:off x="3930860" y="4385274"/>
                  <a:ext cx="80683" cy="40100"/>
                </a:xfrm>
                <a:custGeom>
                  <a:avLst/>
                  <a:gdLst>
                    <a:gd name="connsiteX0" fmla="*/ 0 w 80683"/>
                    <a:gd name="connsiteY0" fmla="*/ 39338 h 40100"/>
                    <a:gd name="connsiteX1" fmla="*/ 21336 w 80683"/>
                    <a:gd name="connsiteY1" fmla="*/ 286 h 40100"/>
                    <a:gd name="connsiteX2" fmla="*/ 46672 w 80683"/>
                    <a:gd name="connsiteY2" fmla="*/ 12383 h 40100"/>
                    <a:gd name="connsiteX3" fmla="*/ 57721 w 80683"/>
                    <a:gd name="connsiteY3" fmla="*/ 0 h 40100"/>
                    <a:gd name="connsiteX4" fmla="*/ 8067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0" y="39338"/>
                      </a:moveTo>
                      <a:cubicBezTo>
                        <a:pt x="0" y="39338"/>
                        <a:pt x="1619" y="-3429"/>
                        <a:pt x="21336" y="286"/>
                      </a:cubicBezTo>
                      <a:cubicBezTo>
                        <a:pt x="41053" y="4001"/>
                        <a:pt x="46672" y="12383"/>
                        <a:pt x="46672" y="12383"/>
                      </a:cubicBezTo>
                      <a:cubicBezTo>
                        <a:pt x="46672" y="12383"/>
                        <a:pt x="60103" y="12383"/>
                        <a:pt x="57721" y="0"/>
                      </a:cubicBezTo>
                      <a:cubicBezTo>
                        <a:pt x="57721" y="0"/>
                        <a:pt x="81153" y="3429"/>
                        <a:pt x="80677" y="40100"/>
                      </a:cubicBezTo>
                    </a:path>
                  </a:pathLst>
                </a:custGeom>
                <a:grpFill/>
                <a:ln w="5715" cap="rnd">
                  <a:solidFill>
                    <a:srgbClr val="E52A29"/>
                  </a:solidFill>
                  <a:prstDash val="solid"/>
                  <a:round/>
                </a:ln>
              </p:spPr>
              <p:txBody>
                <a:bodyPr rtlCol="0" anchor="ctr"/>
                <a:lstStyle/>
                <a:p>
                  <a:endParaRPr lang="fr-FR" sz="1400"/>
                </a:p>
              </p:txBody>
            </p:sp>
            <p:sp>
              <p:nvSpPr>
                <p:cNvPr id="55" name="Forme libre : forme 5151">
                  <a:extLst>
                    <a:ext uri="{FF2B5EF4-FFF2-40B4-BE49-F238E27FC236}">
                      <a16:creationId xmlns:a16="http://schemas.microsoft.com/office/drawing/2014/main" id="{7DBB04BB-3A3A-4621-A64E-74C7838217FE}"/>
                    </a:ext>
                  </a:extLst>
                </p:cNvPr>
                <p:cNvSpPr/>
                <p:nvPr/>
              </p:nvSpPr>
              <p:spPr>
                <a:xfrm>
                  <a:off x="3923424" y="4353719"/>
                  <a:ext cx="96779" cy="71179"/>
                </a:xfrm>
                <a:custGeom>
                  <a:avLst/>
                  <a:gdLst>
                    <a:gd name="connsiteX0" fmla="*/ 2673 w 96779"/>
                    <a:gd name="connsiteY0" fmla="*/ 70608 h 71179"/>
                    <a:gd name="connsiteX1" fmla="*/ 7435 w 96779"/>
                    <a:gd name="connsiteY1" fmla="*/ 30507 h 71179"/>
                    <a:gd name="connsiteX2" fmla="*/ 23818 w 96779"/>
                    <a:gd name="connsiteY2" fmla="*/ 13362 h 71179"/>
                    <a:gd name="connsiteX3" fmla="*/ 23818 w 96779"/>
                    <a:gd name="connsiteY3" fmla="*/ 4123 h 71179"/>
                    <a:gd name="connsiteX4" fmla="*/ 63633 w 96779"/>
                    <a:gd name="connsiteY4" fmla="*/ 6790 h 71179"/>
                    <a:gd name="connsiteX5" fmla="*/ 76777 w 96779"/>
                    <a:gd name="connsiteY5" fmla="*/ 15458 h 71179"/>
                    <a:gd name="connsiteX6" fmla="*/ 96780 w 96779"/>
                    <a:gd name="connsiteY6" fmla="*/ 26316 h 71179"/>
                    <a:gd name="connsiteX7" fmla="*/ 90970 w 96779"/>
                    <a:gd name="connsiteY7" fmla="*/ 31079 h 71179"/>
                    <a:gd name="connsiteX8" fmla="*/ 91732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2673" y="70608"/>
                      </a:moveTo>
                      <a:cubicBezTo>
                        <a:pt x="2673" y="70608"/>
                        <a:pt x="-5804" y="40032"/>
                        <a:pt x="7435" y="30507"/>
                      </a:cubicBezTo>
                      <a:cubicBezTo>
                        <a:pt x="7435" y="30507"/>
                        <a:pt x="4006" y="14982"/>
                        <a:pt x="23818" y="13362"/>
                      </a:cubicBezTo>
                      <a:cubicBezTo>
                        <a:pt x="23818" y="13362"/>
                        <a:pt x="26676" y="8124"/>
                        <a:pt x="23818" y="4123"/>
                      </a:cubicBezTo>
                      <a:cubicBezTo>
                        <a:pt x="23818" y="4123"/>
                        <a:pt x="49441" y="-6735"/>
                        <a:pt x="63633" y="6790"/>
                      </a:cubicBezTo>
                      <a:cubicBezTo>
                        <a:pt x="63633" y="6790"/>
                        <a:pt x="74682" y="3075"/>
                        <a:pt x="76777" y="15458"/>
                      </a:cubicBezTo>
                      <a:cubicBezTo>
                        <a:pt x="76777" y="15458"/>
                        <a:pt x="91541" y="14886"/>
                        <a:pt x="96780" y="26316"/>
                      </a:cubicBezTo>
                      <a:cubicBezTo>
                        <a:pt x="96780" y="26316"/>
                        <a:pt x="91541" y="27364"/>
                        <a:pt x="90970" y="31079"/>
                      </a:cubicBezTo>
                      <a:cubicBezTo>
                        <a:pt x="90970" y="31079"/>
                        <a:pt x="101257" y="51367"/>
                        <a:pt x="91732" y="71179"/>
                      </a:cubicBezTo>
                    </a:path>
                  </a:pathLst>
                </a:custGeom>
                <a:grpFill/>
                <a:ln w="5715" cap="rnd">
                  <a:solidFill>
                    <a:srgbClr val="E52A29"/>
                  </a:solidFill>
                  <a:prstDash val="solid"/>
                  <a:round/>
                </a:ln>
              </p:spPr>
              <p:txBody>
                <a:bodyPr rtlCol="0" anchor="ctr"/>
                <a:lstStyle/>
                <a:p>
                  <a:endParaRPr lang="fr-FR" sz="1400"/>
                </a:p>
              </p:txBody>
            </p:sp>
          </p:grpSp>
          <p:sp>
            <p:nvSpPr>
              <p:cNvPr id="17" name="Forme libre : forme 5152">
                <a:extLst>
                  <a:ext uri="{FF2B5EF4-FFF2-40B4-BE49-F238E27FC236}">
                    <a16:creationId xmlns:a16="http://schemas.microsoft.com/office/drawing/2014/main" id="{C837D823-6380-482F-A6C0-F99FE5BB509D}"/>
                  </a:ext>
                </a:extLst>
              </p:cNvPr>
              <p:cNvSpPr/>
              <p:nvPr/>
            </p:nvSpPr>
            <p:spPr>
              <a:xfrm>
                <a:off x="3877615" y="4836187"/>
                <a:ext cx="204596" cy="9525"/>
              </a:xfrm>
              <a:custGeom>
                <a:avLst/>
                <a:gdLst>
                  <a:gd name="connsiteX0" fmla="*/ 0 w 204596"/>
                  <a:gd name="connsiteY0" fmla="*/ 0 h 9525"/>
                  <a:gd name="connsiteX1" fmla="*/ 204597 w 204596"/>
                  <a:gd name="connsiteY1" fmla="*/ 0 h 9525"/>
                </a:gdLst>
                <a:ahLst/>
                <a:cxnLst>
                  <a:cxn ang="0">
                    <a:pos x="connsiteX0" y="connsiteY0"/>
                  </a:cxn>
                  <a:cxn ang="0">
                    <a:pos x="connsiteX1" y="connsiteY1"/>
                  </a:cxn>
                </a:cxnLst>
                <a:rect l="l" t="t" r="r" b="b"/>
                <a:pathLst>
                  <a:path w="204596" h="9525">
                    <a:moveTo>
                      <a:pt x="0" y="0"/>
                    </a:moveTo>
                    <a:lnTo>
                      <a:pt x="204597" y="0"/>
                    </a:lnTo>
                  </a:path>
                </a:pathLst>
              </a:custGeom>
              <a:grpFill/>
              <a:ln w="5715" cap="rnd">
                <a:solidFill>
                  <a:srgbClr val="E52A29"/>
                </a:solidFill>
                <a:prstDash val="solid"/>
                <a:round/>
              </a:ln>
            </p:spPr>
            <p:txBody>
              <a:bodyPr rtlCol="0" anchor="ctr"/>
              <a:lstStyle/>
              <a:p>
                <a:endParaRPr lang="fr-FR" sz="1400"/>
              </a:p>
            </p:txBody>
          </p:sp>
          <p:sp>
            <p:nvSpPr>
              <p:cNvPr id="18" name="Forme libre : forme 5153">
                <a:extLst>
                  <a:ext uri="{FF2B5EF4-FFF2-40B4-BE49-F238E27FC236}">
                    <a16:creationId xmlns:a16="http://schemas.microsoft.com/office/drawing/2014/main" id="{0F6D4B17-B3A0-43DB-96BE-13D2D20FD491}"/>
                  </a:ext>
                </a:extLst>
              </p:cNvPr>
              <p:cNvSpPr/>
              <p:nvPr/>
            </p:nvSpPr>
            <p:spPr>
              <a:xfrm>
                <a:off x="3849421" y="4836187"/>
                <a:ext cx="7524" cy="9525"/>
              </a:xfrm>
              <a:custGeom>
                <a:avLst/>
                <a:gdLst>
                  <a:gd name="connsiteX0" fmla="*/ 0 w 7524"/>
                  <a:gd name="connsiteY0" fmla="*/ 0 h 9525"/>
                  <a:gd name="connsiteX1" fmla="*/ 7525 w 7524"/>
                  <a:gd name="connsiteY1" fmla="*/ 0 h 9525"/>
                </a:gdLst>
                <a:ahLst/>
                <a:cxnLst>
                  <a:cxn ang="0">
                    <a:pos x="connsiteX0" y="connsiteY0"/>
                  </a:cxn>
                  <a:cxn ang="0">
                    <a:pos x="connsiteX1" y="connsiteY1"/>
                  </a:cxn>
                </a:cxnLst>
                <a:rect l="l" t="t" r="r" b="b"/>
                <a:pathLst>
                  <a:path w="7524" h="9525">
                    <a:moveTo>
                      <a:pt x="0" y="0"/>
                    </a:moveTo>
                    <a:lnTo>
                      <a:pt x="7525" y="0"/>
                    </a:lnTo>
                  </a:path>
                </a:pathLst>
              </a:custGeom>
              <a:grpFill/>
              <a:ln w="5715" cap="rnd">
                <a:solidFill>
                  <a:srgbClr val="E52A29"/>
                </a:solidFill>
                <a:prstDash val="solid"/>
                <a:round/>
              </a:ln>
            </p:spPr>
            <p:txBody>
              <a:bodyPr rtlCol="0" anchor="ctr"/>
              <a:lstStyle/>
              <a:p>
                <a:endParaRPr lang="fr-FR" sz="1400"/>
              </a:p>
            </p:txBody>
          </p:sp>
          <p:grpSp>
            <p:nvGrpSpPr>
              <p:cNvPr id="19" name="Graphique 1853">
                <a:extLst>
                  <a:ext uri="{FF2B5EF4-FFF2-40B4-BE49-F238E27FC236}">
                    <a16:creationId xmlns:a16="http://schemas.microsoft.com/office/drawing/2014/main" id="{05D0AFBE-A1F8-4FA2-B0FA-3CFE0582981F}"/>
                  </a:ext>
                </a:extLst>
              </p:cNvPr>
              <p:cNvGrpSpPr/>
              <p:nvPr/>
            </p:nvGrpSpPr>
            <p:grpSpPr>
              <a:xfrm>
                <a:off x="3891807" y="4537388"/>
                <a:ext cx="32003" cy="298799"/>
                <a:chOff x="3891807" y="4537388"/>
                <a:chExt cx="32003" cy="298799"/>
              </a:xfrm>
              <a:grpFill/>
            </p:grpSpPr>
            <p:sp>
              <p:nvSpPr>
                <p:cNvPr id="46" name="Forme libre : forme 5155">
                  <a:extLst>
                    <a:ext uri="{FF2B5EF4-FFF2-40B4-BE49-F238E27FC236}">
                      <a16:creationId xmlns:a16="http://schemas.microsoft.com/office/drawing/2014/main" id="{39E619F3-E842-40A4-85CC-71F87B695431}"/>
                    </a:ext>
                  </a:extLst>
                </p:cNvPr>
                <p:cNvSpPr/>
                <p:nvPr/>
              </p:nvSpPr>
              <p:spPr>
                <a:xfrm>
                  <a:off x="3891807" y="4537388"/>
                  <a:ext cx="32003" cy="32003"/>
                </a:xfrm>
                <a:custGeom>
                  <a:avLst/>
                  <a:gdLst>
                    <a:gd name="connsiteX0" fmla="*/ 32004 w 32003"/>
                    <a:gd name="connsiteY0" fmla="*/ 16002 h 32003"/>
                    <a:gd name="connsiteX1" fmla="*/ 16002 w 32003"/>
                    <a:gd name="connsiteY1" fmla="*/ 32004 h 32003"/>
                    <a:gd name="connsiteX2" fmla="*/ 0 w 32003"/>
                    <a:gd name="connsiteY2" fmla="*/ 16002 h 32003"/>
                    <a:gd name="connsiteX3" fmla="*/ 16002 w 32003"/>
                    <a:gd name="connsiteY3" fmla="*/ 0 h 32003"/>
                    <a:gd name="connsiteX4" fmla="*/ 32004 w 32003"/>
                    <a:gd name="connsiteY4" fmla="*/ 16002 h 32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3" h="32003">
                      <a:moveTo>
                        <a:pt x="32004" y="16002"/>
                      </a:moveTo>
                      <a:cubicBezTo>
                        <a:pt x="32004" y="24840"/>
                        <a:pt x="24840" y="32004"/>
                        <a:pt x="16002" y="32004"/>
                      </a:cubicBezTo>
                      <a:cubicBezTo>
                        <a:pt x="7164" y="32004"/>
                        <a:pt x="0" y="24840"/>
                        <a:pt x="0" y="16002"/>
                      </a:cubicBezTo>
                      <a:cubicBezTo>
                        <a:pt x="0" y="7164"/>
                        <a:pt x="7164" y="0"/>
                        <a:pt x="16002" y="0"/>
                      </a:cubicBezTo>
                      <a:cubicBezTo>
                        <a:pt x="24840" y="0"/>
                        <a:pt x="32004" y="7164"/>
                        <a:pt x="32004" y="16002"/>
                      </a:cubicBezTo>
                      <a:close/>
                    </a:path>
                  </a:pathLst>
                </a:custGeom>
                <a:grpFill/>
                <a:ln w="5715" cap="rnd">
                  <a:solidFill>
                    <a:srgbClr val="E52A29"/>
                  </a:solidFill>
                  <a:prstDash val="solid"/>
                  <a:round/>
                </a:ln>
              </p:spPr>
              <p:txBody>
                <a:bodyPr rtlCol="0" anchor="ctr"/>
                <a:lstStyle/>
                <a:p>
                  <a:endParaRPr lang="fr-FR" sz="1400"/>
                </a:p>
              </p:txBody>
            </p:sp>
            <p:sp>
              <p:nvSpPr>
                <p:cNvPr id="47" name="Forme libre : forme 5156">
                  <a:extLst>
                    <a:ext uri="{FF2B5EF4-FFF2-40B4-BE49-F238E27FC236}">
                      <a16:creationId xmlns:a16="http://schemas.microsoft.com/office/drawing/2014/main" id="{6A8F62C2-DF0E-4A1D-8153-7D459CA3223C}"/>
                    </a:ext>
                  </a:extLst>
                </p:cNvPr>
                <p:cNvSpPr/>
                <p:nvPr/>
              </p:nvSpPr>
              <p:spPr>
                <a:xfrm>
                  <a:off x="3893903" y="4805993"/>
                  <a:ext cx="27813" cy="30194"/>
                </a:xfrm>
                <a:custGeom>
                  <a:avLst/>
                  <a:gdLst>
                    <a:gd name="connsiteX0" fmla="*/ 16669 w 27813"/>
                    <a:gd name="connsiteY0" fmla="*/ 30194 h 30194"/>
                    <a:gd name="connsiteX1" fmla="*/ 11144 w 27813"/>
                    <a:gd name="connsiteY1" fmla="*/ 30194 h 30194"/>
                    <a:gd name="connsiteX2" fmla="*/ 0 w 27813"/>
                    <a:gd name="connsiteY2" fmla="*/ 19050 h 30194"/>
                    <a:gd name="connsiteX3" fmla="*/ 0 w 27813"/>
                    <a:gd name="connsiteY3" fmla="*/ 11144 h 30194"/>
                    <a:gd name="connsiteX4" fmla="*/ 11144 w 27813"/>
                    <a:gd name="connsiteY4" fmla="*/ 0 h 30194"/>
                    <a:gd name="connsiteX5" fmla="*/ 16669 w 27813"/>
                    <a:gd name="connsiteY5" fmla="*/ 0 h 30194"/>
                    <a:gd name="connsiteX6" fmla="*/ 27813 w 27813"/>
                    <a:gd name="connsiteY6" fmla="*/ 11144 h 30194"/>
                    <a:gd name="connsiteX7" fmla="*/ 27813 w 27813"/>
                    <a:gd name="connsiteY7" fmla="*/ 19050 h 30194"/>
                    <a:gd name="connsiteX8" fmla="*/ 16669 w 27813"/>
                    <a:gd name="connsiteY8" fmla="*/ 30194 h 30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13" h="30194">
                      <a:moveTo>
                        <a:pt x="16669" y="30194"/>
                      </a:moveTo>
                      <a:lnTo>
                        <a:pt x="11144" y="30194"/>
                      </a:lnTo>
                      <a:cubicBezTo>
                        <a:pt x="5048" y="30194"/>
                        <a:pt x="0" y="25146"/>
                        <a:pt x="0" y="19050"/>
                      </a:cubicBezTo>
                      <a:lnTo>
                        <a:pt x="0" y="11144"/>
                      </a:lnTo>
                      <a:cubicBezTo>
                        <a:pt x="0" y="5048"/>
                        <a:pt x="5048" y="0"/>
                        <a:pt x="11144" y="0"/>
                      </a:cubicBezTo>
                      <a:lnTo>
                        <a:pt x="16669" y="0"/>
                      </a:lnTo>
                      <a:cubicBezTo>
                        <a:pt x="22765" y="0"/>
                        <a:pt x="27813" y="5048"/>
                        <a:pt x="27813" y="11144"/>
                      </a:cubicBezTo>
                      <a:lnTo>
                        <a:pt x="27813" y="19050"/>
                      </a:lnTo>
                      <a:cubicBezTo>
                        <a:pt x="27813" y="25241"/>
                        <a:pt x="22765" y="30194"/>
                        <a:pt x="16669" y="30194"/>
                      </a:cubicBezTo>
                      <a:close/>
                    </a:path>
                  </a:pathLst>
                </a:custGeom>
                <a:grpFill/>
                <a:ln w="5715" cap="rnd">
                  <a:solidFill>
                    <a:srgbClr val="E52A29"/>
                  </a:solidFill>
                  <a:prstDash val="solid"/>
                  <a:round/>
                </a:ln>
              </p:spPr>
              <p:txBody>
                <a:bodyPr rtlCol="0" anchor="ctr"/>
                <a:lstStyle/>
                <a:p>
                  <a:endParaRPr lang="fr-FR" sz="1400"/>
                </a:p>
              </p:txBody>
            </p:sp>
            <p:sp>
              <p:nvSpPr>
                <p:cNvPr id="48" name="Forme libre : forme 5157">
                  <a:extLst>
                    <a:ext uri="{FF2B5EF4-FFF2-40B4-BE49-F238E27FC236}">
                      <a16:creationId xmlns:a16="http://schemas.microsoft.com/office/drawing/2014/main" id="{4DC98740-9B89-41AB-9A07-813E42B55FB8}"/>
                    </a:ext>
                  </a:extLst>
                </p:cNvPr>
                <p:cNvSpPr/>
                <p:nvPr/>
              </p:nvSpPr>
              <p:spPr>
                <a:xfrm>
                  <a:off x="3901523" y="4568535"/>
                  <a:ext cx="9525" cy="236315"/>
                </a:xfrm>
                <a:custGeom>
                  <a:avLst/>
                  <a:gdLst>
                    <a:gd name="connsiteX0" fmla="*/ 0 w 9525"/>
                    <a:gd name="connsiteY0" fmla="*/ 236315 h 236315"/>
                    <a:gd name="connsiteX1" fmla="*/ 0 w 9525"/>
                    <a:gd name="connsiteY1" fmla="*/ 0 h 236315"/>
                  </a:gdLst>
                  <a:ahLst/>
                  <a:cxnLst>
                    <a:cxn ang="0">
                      <a:pos x="connsiteX0" y="connsiteY0"/>
                    </a:cxn>
                    <a:cxn ang="0">
                      <a:pos x="connsiteX1" y="connsiteY1"/>
                    </a:cxn>
                  </a:cxnLst>
                  <a:rect l="l" t="t" r="r" b="b"/>
                  <a:pathLst>
                    <a:path w="9525" h="236315">
                      <a:moveTo>
                        <a:pt x="0" y="236315"/>
                      </a:moveTo>
                      <a:lnTo>
                        <a:pt x="0" y="0"/>
                      </a:lnTo>
                    </a:path>
                  </a:pathLst>
                </a:custGeom>
                <a:grpFill/>
                <a:ln w="5715" cap="rnd">
                  <a:solidFill>
                    <a:srgbClr val="E52A29"/>
                  </a:solidFill>
                  <a:prstDash val="solid"/>
                  <a:round/>
                </a:ln>
              </p:spPr>
              <p:txBody>
                <a:bodyPr rtlCol="0" anchor="ctr"/>
                <a:lstStyle/>
                <a:p>
                  <a:endParaRPr lang="fr-FR" sz="1400"/>
                </a:p>
              </p:txBody>
            </p:sp>
            <p:sp>
              <p:nvSpPr>
                <p:cNvPr id="49" name="Forme libre : forme 5158">
                  <a:extLst>
                    <a:ext uri="{FF2B5EF4-FFF2-40B4-BE49-F238E27FC236}">
                      <a16:creationId xmlns:a16="http://schemas.microsoft.com/office/drawing/2014/main" id="{E6AD245E-8FF8-4217-87EA-288BA3B8DA80}"/>
                    </a:ext>
                  </a:extLst>
                </p:cNvPr>
                <p:cNvSpPr/>
                <p:nvPr/>
              </p:nvSpPr>
              <p:spPr>
                <a:xfrm>
                  <a:off x="3914191" y="4568535"/>
                  <a:ext cx="9525" cy="237172"/>
                </a:xfrm>
                <a:custGeom>
                  <a:avLst/>
                  <a:gdLst>
                    <a:gd name="connsiteX0" fmla="*/ 0 w 9525"/>
                    <a:gd name="connsiteY0" fmla="*/ 0 h 237172"/>
                    <a:gd name="connsiteX1" fmla="*/ 0 w 9525"/>
                    <a:gd name="connsiteY1" fmla="*/ 237173 h 237172"/>
                  </a:gdLst>
                  <a:ahLst/>
                  <a:cxnLst>
                    <a:cxn ang="0">
                      <a:pos x="connsiteX0" y="connsiteY0"/>
                    </a:cxn>
                    <a:cxn ang="0">
                      <a:pos x="connsiteX1" y="connsiteY1"/>
                    </a:cxn>
                  </a:cxnLst>
                  <a:rect l="l" t="t" r="r" b="b"/>
                  <a:pathLst>
                    <a:path w="9525" h="237172">
                      <a:moveTo>
                        <a:pt x="0" y="0"/>
                      </a:moveTo>
                      <a:lnTo>
                        <a:pt x="0" y="237173"/>
                      </a:lnTo>
                    </a:path>
                  </a:pathLst>
                </a:custGeom>
                <a:grpFill/>
                <a:ln w="5715" cap="rnd">
                  <a:solidFill>
                    <a:srgbClr val="E52A29"/>
                  </a:solidFill>
                  <a:prstDash val="solid"/>
                  <a:round/>
                </a:ln>
              </p:spPr>
              <p:txBody>
                <a:bodyPr rtlCol="0" anchor="ctr"/>
                <a:lstStyle/>
                <a:p>
                  <a:endParaRPr lang="fr-FR" sz="1400"/>
                </a:p>
              </p:txBody>
            </p:sp>
          </p:grpSp>
          <p:grpSp>
            <p:nvGrpSpPr>
              <p:cNvPr id="20" name="Graphique 1853">
                <a:extLst>
                  <a:ext uri="{FF2B5EF4-FFF2-40B4-BE49-F238E27FC236}">
                    <a16:creationId xmlns:a16="http://schemas.microsoft.com/office/drawing/2014/main" id="{05D0AFBE-A1F8-4FA2-B0FA-3CFE0582981F}"/>
                  </a:ext>
                </a:extLst>
              </p:cNvPr>
              <p:cNvGrpSpPr/>
              <p:nvPr/>
            </p:nvGrpSpPr>
            <p:grpSpPr>
              <a:xfrm>
                <a:off x="4016680" y="4537388"/>
                <a:ext cx="32003" cy="253269"/>
                <a:chOff x="4016680" y="4537388"/>
                <a:chExt cx="32003" cy="253269"/>
              </a:xfrm>
              <a:grpFill/>
            </p:grpSpPr>
            <p:sp>
              <p:nvSpPr>
                <p:cNvPr id="43" name="Forme libre : forme 5160">
                  <a:extLst>
                    <a:ext uri="{FF2B5EF4-FFF2-40B4-BE49-F238E27FC236}">
                      <a16:creationId xmlns:a16="http://schemas.microsoft.com/office/drawing/2014/main" id="{9D86F337-3083-44EF-946F-CAF9AD58F2F3}"/>
                    </a:ext>
                  </a:extLst>
                </p:cNvPr>
                <p:cNvSpPr/>
                <p:nvPr/>
              </p:nvSpPr>
              <p:spPr>
                <a:xfrm>
                  <a:off x="4016680" y="4537388"/>
                  <a:ext cx="32003" cy="32003"/>
                </a:xfrm>
                <a:custGeom>
                  <a:avLst/>
                  <a:gdLst>
                    <a:gd name="connsiteX0" fmla="*/ 32004 w 32003"/>
                    <a:gd name="connsiteY0" fmla="*/ 16002 h 32003"/>
                    <a:gd name="connsiteX1" fmla="*/ 16002 w 32003"/>
                    <a:gd name="connsiteY1" fmla="*/ 32004 h 32003"/>
                    <a:gd name="connsiteX2" fmla="*/ 0 w 32003"/>
                    <a:gd name="connsiteY2" fmla="*/ 16002 h 32003"/>
                    <a:gd name="connsiteX3" fmla="*/ 16002 w 32003"/>
                    <a:gd name="connsiteY3" fmla="*/ 0 h 32003"/>
                    <a:gd name="connsiteX4" fmla="*/ 32004 w 32003"/>
                    <a:gd name="connsiteY4" fmla="*/ 16002 h 32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3" h="32003">
                      <a:moveTo>
                        <a:pt x="32004" y="16002"/>
                      </a:moveTo>
                      <a:cubicBezTo>
                        <a:pt x="32004" y="24840"/>
                        <a:pt x="24840" y="32004"/>
                        <a:pt x="16002" y="32004"/>
                      </a:cubicBezTo>
                      <a:cubicBezTo>
                        <a:pt x="7164" y="32004"/>
                        <a:pt x="0" y="24840"/>
                        <a:pt x="0" y="16002"/>
                      </a:cubicBezTo>
                      <a:cubicBezTo>
                        <a:pt x="0" y="7164"/>
                        <a:pt x="7164" y="0"/>
                        <a:pt x="16002" y="0"/>
                      </a:cubicBezTo>
                      <a:cubicBezTo>
                        <a:pt x="24840" y="0"/>
                        <a:pt x="32004" y="7164"/>
                        <a:pt x="32004" y="16002"/>
                      </a:cubicBezTo>
                      <a:close/>
                    </a:path>
                  </a:pathLst>
                </a:custGeom>
                <a:grpFill/>
                <a:ln w="5715" cap="rnd">
                  <a:solidFill>
                    <a:srgbClr val="E52A29"/>
                  </a:solidFill>
                  <a:prstDash val="solid"/>
                  <a:round/>
                </a:ln>
              </p:spPr>
              <p:txBody>
                <a:bodyPr rtlCol="0" anchor="ctr"/>
                <a:lstStyle/>
                <a:p>
                  <a:endParaRPr lang="fr-FR" sz="1400"/>
                </a:p>
              </p:txBody>
            </p:sp>
            <p:sp>
              <p:nvSpPr>
                <p:cNvPr id="44" name="Forme libre : forme 5161">
                  <a:extLst>
                    <a:ext uri="{FF2B5EF4-FFF2-40B4-BE49-F238E27FC236}">
                      <a16:creationId xmlns:a16="http://schemas.microsoft.com/office/drawing/2014/main" id="{2A232122-92CA-48C5-8458-067FC916377F}"/>
                    </a:ext>
                  </a:extLst>
                </p:cNvPr>
                <p:cNvSpPr/>
                <p:nvPr/>
              </p:nvSpPr>
              <p:spPr>
                <a:xfrm>
                  <a:off x="4026300" y="4568535"/>
                  <a:ext cx="9525" cy="221170"/>
                </a:xfrm>
                <a:custGeom>
                  <a:avLst/>
                  <a:gdLst>
                    <a:gd name="connsiteX0" fmla="*/ 0 w 9525"/>
                    <a:gd name="connsiteY0" fmla="*/ 221171 h 221170"/>
                    <a:gd name="connsiteX1" fmla="*/ 0 w 9525"/>
                    <a:gd name="connsiteY1" fmla="*/ 0 h 221170"/>
                  </a:gdLst>
                  <a:ahLst/>
                  <a:cxnLst>
                    <a:cxn ang="0">
                      <a:pos x="connsiteX0" y="connsiteY0"/>
                    </a:cxn>
                    <a:cxn ang="0">
                      <a:pos x="connsiteX1" y="connsiteY1"/>
                    </a:cxn>
                  </a:cxnLst>
                  <a:rect l="l" t="t" r="r" b="b"/>
                  <a:pathLst>
                    <a:path w="9525" h="221170">
                      <a:moveTo>
                        <a:pt x="0" y="221171"/>
                      </a:moveTo>
                      <a:lnTo>
                        <a:pt x="0" y="0"/>
                      </a:lnTo>
                    </a:path>
                  </a:pathLst>
                </a:custGeom>
                <a:grpFill/>
                <a:ln w="5715" cap="rnd">
                  <a:solidFill>
                    <a:srgbClr val="E52A29"/>
                  </a:solidFill>
                  <a:prstDash val="solid"/>
                  <a:round/>
                </a:ln>
              </p:spPr>
              <p:txBody>
                <a:bodyPr rtlCol="0" anchor="ctr"/>
                <a:lstStyle/>
                <a:p>
                  <a:endParaRPr lang="fr-FR" sz="1400"/>
                </a:p>
              </p:txBody>
            </p:sp>
            <p:sp>
              <p:nvSpPr>
                <p:cNvPr id="45" name="Forme libre : forme 5162">
                  <a:extLst>
                    <a:ext uri="{FF2B5EF4-FFF2-40B4-BE49-F238E27FC236}">
                      <a16:creationId xmlns:a16="http://schemas.microsoft.com/office/drawing/2014/main" id="{E01BC73B-F6AA-42F5-8085-BEE609E17539}"/>
                    </a:ext>
                  </a:extLst>
                </p:cNvPr>
                <p:cNvSpPr/>
                <p:nvPr/>
              </p:nvSpPr>
              <p:spPr>
                <a:xfrm>
                  <a:off x="4039064" y="4568535"/>
                  <a:ext cx="9525" cy="222123"/>
                </a:xfrm>
                <a:custGeom>
                  <a:avLst/>
                  <a:gdLst>
                    <a:gd name="connsiteX0" fmla="*/ 0 w 9525"/>
                    <a:gd name="connsiteY0" fmla="*/ 0 h 222123"/>
                    <a:gd name="connsiteX1" fmla="*/ 0 w 9525"/>
                    <a:gd name="connsiteY1" fmla="*/ 222123 h 222123"/>
                  </a:gdLst>
                  <a:ahLst/>
                  <a:cxnLst>
                    <a:cxn ang="0">
                      <a:pos x="connsiteX0" y="connsiteY0"/>
                    </a:cxn>
                    <a:cxn ang="0">
                      <a:pos x="connsiteX1" y="connsiteY1"/>
                    </a:cxn>
                  </a:cxnLst>
                  <a:rect l="l" t="t" r="r" b="b"/>
                  <a:pathLst>
                    <a:path w="9525" h="222123">
                      <a:moveTo>
                        <a:pt x="0" y="0"/>
                      </a:moveTo>
                      <a:lnTo>
                        <a:pt x="0" y="222123"/>
                      </a:lnTo>
                    </a:path>
                  </a:pathLst>
                </a:custGeom>
                <a:grpFill/>
                <a:ln w="5715" cap="rnd">
                  <a:solidFill>
                    <a:srgbClr val="E52A29"/>
                  </a:solidFill>
                  <a:prstDash val="solid"/>
                  <a:round/>
                </a:ln>
              </p:spPr>
              <p:txBody>
                <a:bodyPr rtlCol="0" anchor="ctr"/>
                <a:lstStyle/>
                <a:p>
                  <a:endParaRPr lang="fr-FR" sz="1400"/>
                </a:p>
              </p:txBody>
            </p:sp>
          </p:grpSp>
          <p:sp>
            <p:nvSpPr>
              <p:cNvPr id="21" name="Forme libre : forme 5163">
                <a:extLst>
                  <a:ext uri="{FF2B5EF4-FFF2-40B4-BE49-F238E27FC236}">
                    <a16:creationId xmlns:a16="http://schemas.microsoft.com/office/drawing/2014/main" id="{A3F06266-79D4-48BE-BD78-DCDB697EB0CB}"/>
                  </a:ext>
                </a:extLst>
              </p:cNvPr>
              <p:cNvSpPr/>
              <p:nvPr/>
            </p:nvSpPr>
            <p:spPr>
              <a:xfrm>
                <a:off x="3914953" y="4632447"/>
                <a:ext cx="109251" cy="8448"/>
              </a:xfrm>
              <a:custGeom>
                <a:avLst/>
                <a:gdLst>
                  <a:gd name="connsiteX0" fmla="*/ 0 w 109251"/>
                  <a:gd name="connsiteY0" fmla="*/ 572 h 8448"/>
                  <a:gd name="connsiteX1" fmla="*/ 109252 w 109251"/>
                  <a:gd name="connsiteY1" fmla="*/ 0 h 8448"/>
                </a:gdLst>
                <a:ahLst/>
                <a:cxnLst>
                  <a:cxn ang="0">
                    <a:pos x="connsiteX0" y="connsiteY0"/>
                  </a:cxn>
                  <a:cxn ang="0">
                    <a:pos x="connsiteX1" y="connsiteY1"/>
                  </a:cxn>
                </a:cxnLst>
                <a:rect l="l" t="t" r="r" b="b"/>
                <a:pathLst>
                  <a:path w="109251" h="8448">
                    <a:moveTo>
                      <a:pt x="0" y="572"/>
                    </a:moveTo>
                    <a:cubicBezTo>
                      <a:pt x="0" y="572"/>
                      <a:pt x="61532" y="18669"/>
                      <a:pt x="109252" y="0"/>
                    </a:cubicBezTo>
                  </a:path>
                </a:pathLst>
              </a:custGeom>
              <a:grpFill/>
              <a:ln w="5715" cap="rnd">
                <a:solidFill>
                  <a:srgbClr val="E52A29"/>
                </a:solidFill>
                <a:prstDash val="solid"/>
                <a:round/>
              </a:ln>
            </p:spPr>
            <p:txBody>
              <a:bodyPr rtlCol="0" anchor="ctr"/>
              <a:lstStyle/>
              <a:p>
                <a:endParaRPr lang="fr-FR" sz="1400"/>
              </a:p>
            </p:txBody>
          </p:sp>
          <p:grpSp>
            <p:nvGrpSpPr>
              <p:cNvPr id="22" name="Graphique 1853">
                <a:extLst>
                  <a:ext uri="{FF2B5EF4-FFF2-40B4-BE49-F238E27FC236}">
                    <a16:creationId xmlns:a16="http://schemas.microsoft.com/office/drawing/2014/main" id="{05D0AFBE-A1F8-4FA2-B0FA-3CFE0582981F}"/>
                  </a:ext>
                </a:extLst>
              </p:cNvPr>
              <p:cNvGrpSpPr/>
              <p:nvPr/>
            </p:nvGrpSpPr>
            <p:grpSpPr>
              <a:xfrm>
                <a:off x="3912572" y="4678072"/>
                <a:ext cx="66103" cy="158115"/>
                <a:chOff x="3912572" y="4678072"/>
                <a:chExt cx="66103" cy="158115"/>
              </a:xfrm>
              <a:grpFill/>
            </p:grpSpPr>
            <p:sp>
              <p:nvSpPr>
                <p:cNvPr id="41" name="Forme libre : forme 5165">
                  <a:extLst>
                    <a:ext uri="{FF2B5EF4-FFF2-40B4-BE49-F238E27FC236}">
                      <a16:creationId xmlns:a16="http://schemas.microsoft.com/office/drawing/2014/main" id="{1C4074CD-346F-4551-BE75-1066585AD206}"/>
                    </a:ext>
                  </a:extLst>
                </p:cNvPr>
                <p:cNvSpPr/>
                <p:nvPr/>
              </p:nvSpPr>
              <p:spPr>
                <a:xfrm>
                  <a:off x="3914953" y="4678072"/>
                  <a:ext cx="63722" cy="137636"/>
                </a:xfrm>
                <a:custGeom>
                  <a:avLst/>
                  <a:gdLst>
                    <a:gd name="connsiteX0" fmla="*/ 0 w 63722"/>
                    <a:gd name="connsiteY0" fmla="*/ 286 h 137636"/>
                    <a:gd name="connsiteX1" fmla="*/ 18764 w 63722"/>
                    <a:gd name="connsiteY1" fmla="*/ 137636 h 137636"/>
                    <a:gd name="connsiteX2" fmla="*/ 44101 w 63722"/>
                    <a:gd name="connsiteY2" fmla="*/ 137636 h 137636"/>
                    <a:gd name="connsiteX3" fmla="*/ 56769 w 63722"/>
                    <a:gd name="connsiteY3" fmla="*/ 0 h 137636"/>
                    <a:gd name="connsiteX4" fmla="*/ 63722 w 63722"/>
                    <a:gd name="connsiteY4" fmla="*/ 40481 h 137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22" h="137636">
                      <a:moveTo>
                        <a:pt x="0" y="286"/>
                      </a:moveTo>
                      <a:lnTo>
                        <a:pt x="18764" y="137636"/>
                      </a:lnTo>
                      <a:lnTo>
                        <a:pt x="44101" y="137636"/>
                      </a:lnTo>
                      <a:lnTo>
                        <a:pt x="56769" y="0"/>
                      </a:lnTo>
                      <a:lnTo>
                        <a:pt x="63722" y="40481"/>
                      </a:lnTo>
                    </a:path>
                  </a:pathLst>
                </a:custGeom>
                <a:grpFill/>
                <a:ln w="5715" cap="rnd">
                  <a:solidFill>
                    <a:srgbClr val="E52A29"/>
                  </a:solidFill>
                  <a:prstDash val="solid"/>
                  <a:round/>
                </a:ln>
              </p:spPr>
              <p:txBody>
                <a:bodyPr rtlCol="0" anchor="ctr"/>
                <a:lstStyle/>
                <a:p>
                  <a:endParaRPr lang="fr-FR" sz="1400"/>
                </a:p>
              </p:txBody>
            </p:sp>
            <p:sp>
              <p:nvSpPr>
                <p:cNvPr id="42" name="Forme libre : forme 5166">
                  <a:extLst>
                    <a:ext uri="{FF2B5EF4-FFF2-40B4-BE49-F238E27FC236}">
                      <a16:creationId xmlns:a16="http://schemas.microsoft.com/office/drawing/2014/main" id="{915FA54F-3C6C-4864-8B5F-7F25778F166E}"/>
                    </a:ext>
                  </a:extLst>
                </p:cNvPr>
                <p:cNvSpPr/>
                <p:nvPr/>
              </p:nvSpPr>
              <p:spPr>
                <a:xfrm>
                  <a:off x="3912572" y="4815708"/>
                  <a:ext cx="46482" cy="20478"/>
                </a:xfrm>
                <a:custGeom>
                  <a:avLst/>
                  <a:gdLst>
                    <a:gd name="connsiteX0" fmla="*/ 46482 w 46482"/>
                    <a:gd name="connsiteY0" fmla="*/ 0 h 20478"/>
                    <a:gd name="connsiteX1" fmla="*/ 46482 w 46482"/>
                    <a:gd name="connsiteY1" fmla="*/ 20479 h 20478"/>
                    <a:gd name="connsiteX2" fmla="*/ 0 w 46482"/>
                    <a:gd name="connsiteY2" fmla="*/ 20479 h 20478"/>
                  </a:gdLst>
                  <a:ahLst/>
                  <a:cxnLst>
                    <a:cxn ang="0">
                      <a:pos x="connsiteX0" y="connsiteY0"/>
                    </a:cxn>
                    <a:cxn ang="0">
                      <a:pos x="connsiteX1" y="connsiteY1"/>
                    </a:cxn>
                    <a:cxn ang="0">
                      <a:pos x="connsiteX2" y="connsiteY2"/>
                    </a:cxn>
                  </a:cxnLst>
                  <a:rect l="l" t="t" r="r" b="b"/>
                  <a:pathLst>
                    <a:path w="46482" h="20478">
                      <a:moveTo>
                        <a:pt x="46482" y="0"/>
                      </a:moveTo>
                      <a:lnTo>
                        <a:pt x="46482" y="20479"/>
                      </a:lnTo>
                      <a:lnTo>
                        <a:pt x="0" y="20479"/>
                      </a:lnTo>
                    </a:path>
                  </a:pathLst>
                </a:custGeom>
                <a:grpFill/>
                <a:ln w="5715" cap="rnd">
                  <a:solidFill>
                    <a:srgbClr val="E52A29"/>
                  </a:solidFill>
                  <a:prstDash val="solid"/>
                  <a:round/>
                </a:ln>
              </p:spPr>
              <p:txBody>
                <a:bodyPr rtlCol="0" anchor="ctr"/>
                <a:lstStyle/>
                <a:p>
                  <a:endParaRPr lang="fr-FR" sz="1400"/>
                </a:p>
              </p:txBody>
            </p:sp>
          </p:grpSp>
          <p:sp>
            <p:nvSpPr>
              <p:cNvPr id="23" name="Forme libre : forme 5167">
                <a:extLst>
                  <a:ext uri="{FF2B5EF4-FFF2-40B4-BE49-F238E27FC236}">
                    <a16:creationId xmlns:a16="http://schemas.microsoft.com/office/drawing/2014/main" id="{D921D165-3136-4825-BADF-17EE230D7980}"/>
                  </a:ext>
                </a:extLst>
              </p:cNvPr>
              <p:cNvSpPr/>
              <p:nvPr/>
            </p:nvSpPr>
            <p:spPr>
              <a:xfrm>
                <a:off x="3922192" y="4816566"/>
                <a:ext cx="11525" cy="6953"/>
              </a:xfrm>
              <a:custGeom>
                <a:avLst/>
                <a:gdLst>
                  <a:gd name="connsiteX0" fmla="*/ 11525 w 11525"/>
                  <a:gd name="connsiteY0" fmla="*/ 0 h 6953"/>
                  <a:gd name="connsiteX1" fmla="*/ 0 w 11525"/>
                  <a:gd name="connsiteY1" fmla="*/ 6953 h 6953"/>
                </a:gdLst>
                <a:ahLst/>
                <a:cxnLst>
                  <a:cxn ang="0">
                    <a:pos x="connsiteX0" y="connsiteY0"/>
                  </a:cxn>
                  <a:cxn ang="0">
                    <a:pos x="connsiteX1" y="connsiteY1"/>
                  </a:cxn>
                </a:cxnLst>
                <a:rect l="l" t="t" r="r" b="b"/>
                <a:pathLst>
                  <a:path w="11525" h="6953">
                    <a:moveTo>
                      <a:pt x="11525" y="0"/>
                    </a:moveTo>
                    <a:lnTo>
                      <a:pt x="0" y="6953"/>
                    </a:lnTo>
                  </a:path>
                </a:pathLst>
              </a:custGeom>
              <a:grpFill/>
              <a:ln w="5715" cap="rnd">
                <a:solidFill>
                  <a:srgbClr val="E52A29"/>
                </a:solidFill>
                <a:prstDash val="solid"/>
                <a:round/>
              </a:ln>
            </p:spPr>
            <p:txBody>
              <a:bodyPr rtlCol="0" anchor="ctr"/>
              <a:lstStyle/>
              <a:p>
                <a:endParaRPr lang="fr-FR" sz="1400"/>
              </a:p>
            </p:txBody>
          </p:sp>
          <p:sp>
            <p:nvSpPr>
              <p:cNvPr id="24" name="Forme libre : forme 5168">
                <a:extLst>
                  <a:ext uri="{FF2B5EF4-FFF2-40B4-BE49-F238E27FC236}">
                    <a16:creationId xmlns:a16="http://schemas.microsoft.com/office/drawing/2014/main" id="{84C0602E-DD64-4A85-AC2E-4F5D774AAA7E}"/>
                  </a:ext>
                </a:extLst>
              </p:cNvPr>
              <p:cNvSpPr/>
              <p:nvPr/>
            </p:nvSpPr>
            <p:spPr>
              <a:xfrm>
                <a:off x="3975342" y="4717696"/>
                <a:ext cx="63055" cy="118491"/>
              </a:xfrm>
              <a:custGeom>
                <a:avLst/>
                <a:gdLst>
                  <a:gd name="connsiteX0" fmla="*/ 63055 w 63055"/>
                  <a:gd name="connsiteY0" fmla="*/ 118491 h 118491"/>
                  <a:gd name="connsiteX1" fmla="*/ 10573 w 63055"/>
                  <a:gd name="connsiteY1" fmla="*/ 118491 h 118491"/>
                  <a:gd name="connsiteX2" fmla="*/ 0 w 63055"/>
                  <a:gd name="connsiteY2" fmla="*/ 107918 h 118491"/>
                  <a:gd name="connsiteX3" fmla="*/ 0 w 63055"/>
                  <a:gd name="connsiteY3" fmla="*/ 10573 h 118491"/>
                  <a:gd name="connsiteX4" fmla="*/ 10573 w 63055"/>
                  <a:gd name="connsiteY4" fmla="*/ 0 h 118491"/>
                  <a:gd name="connsiteX5" fmla="*/ 40481 w 63055"/>
                  <a:gd name="connsiteY5" fmla="*/ 0 h 118491"/>
                  <a:gd name="connsiteX6" fmla="*/ 51054 w 63055"/>
                  <a:gd name="connsiteY6" fmla="*/ 10573 h 118491"/>
                  <a:gd name="connsiteX7" fmla="*/ 51054 w 63055"/>
                  <a:gd name="connsiteY7" fmla="*/ 72962 h 11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55" h="118491">
                    <a:moveTo>
                      <a:pt x="63055" y="118491"/>
                    </a:moveTo>
                    <a:lnTo>
                      <a:pt x="10573" y="118491"/>
                    </a:lnTo>
                    <a:cubicBezTo>
                      <a:pt x="4763" y="118491"/>
                      <a:pt x="0" y="113729"/>
                      <a:pt x="0" y="107918"/>
                    </a:cubicBezTo>
                    <a:lnTo>
                      <a:pt x="0" y="10573"/>
                    </a:lnTo>
                    <a:cubicBezTo>
                      <a:pt x="0" y="4763"/>
                      <a:pt x="4763" y="0"/>
                      <a:pt x="10573" y="0"/>
                    </a:cubicBezTo>
                    <a:lnTo>
                      <a:pt x="40481" y="0"/>
                    </a:lnTo>
                    <a:cubicBezTo>
                      <a:pt x="46291" y="0"/>
                      <a:pt x="51054" y="4763"/>
                      <a:pt x="51054" y="10573"/>
                    </a:cubicBezTo>
                    <a:lnTo>
                      <a:pt x="51054" y="72962"/>
                    </a:lnTo>
                  </a:path>
                </a:pathLst>
              </a:custGeom>
              <a:grpFill/>
              <a:ln w="5715" cap="rnd">
                <a:solidFill>
                  <a:srgbClr val="E52A29"/>
                </a:solidFill>
                <a:prstDash val="solid"/>
                <a:round/>
              </a:ln>
            </p:spPr>
            <p:txBody>
              <a:bodyPr rtlCol="0" anchor="ctr"/>
              <a:lstStyle/>
              <a:p>
                <a:endParaRPr lang="fr-FR" sz="1400"/>
              </a:p>
            </p:txBody>
          </p:sp>
          <p:sp>
            <p:nvSpPr>
              <p:cNvPr id="25" name="Forme libre : forme 5169">
                <a:extLst>
                  <a:ext uri="{FF2B5EF4-FFF2-40B4-BE49-F238E27FC236}">
                    <a16:creationId xmlns:a16="http://schemas.microsoft.com/office/drawing/2014/main" id="{D01A8DD0-FC21-46DA-8B03-0322E96C2CEB}"/>
                  </a:ext>
                </a:extLst>
              </p:cNvPr>
              <p:cNvSpPr/>
              <p:nvPr/>
            </p:nvSpPr>
            <p:spPr>
              <a:xfrm>
                <a:off x="4014584" y="4790944"/>
                <a:ext cx="45624" cy="45338"/>
              </a:xfrm>
              <a:custGeom>
                <a:avLst/>
                <a:gdLst>
                  <a:gd name="connsiteX0" fmla="*/ 0 w 45624"/>
                  <a:gd name="connsiteY0" fmla="*/ 0 h 45338"/>
                  <a:gd name="connsiteX1" fmla="*/ 22955 w 45624"/>
                  <a:gd name="connsiteY1" fmla="*/ 0 h 45338"/>
                  <a:gd name="connsiteX2" fmla="*/ 45625 w 45624"/>
                  <a:gd name="connsiteY2" fmla="*/ 22670 h 45338"/>
                  <a:gd name="connsiteX3" fmla="*/ 45625 w 45624"/>
                  <a:gd name="connsiteY3" fmla="*/ 22670 h 45338"/>
                  <a:gd name="connsiteX4" fmla="*/ 22955 w 45624"/>
                  <a:gd name="connsiteY4" fmla="*/ 45339 h 45338"/>
                  <a:gd name="connsiteX5" fmla="*/ 0 w 45624"/>
                  <a:gd name="connsiteY5" fmla="*/ 45339 h 4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624" h="45338">
                    <a:moveTo>
                      <a:pt x="0" y="0"/>
                    </a:moveTo>
                    <a:lnTo>
                      <a:pt x="22955" y="0"/>
                    </a:lnTo>
                    <a:cubicBezTo>
                      <a:pt x="35433" y="0"/>
                      <a:pt x="45625" y="10192"/>
                      <a:pt x="45625" y="22670"/>
                    </a:cubicBezTo>
                    <a:lnTo>
                      <a:pt x="45625" y="22670"/>
                    </a:lnTo>
                    <a:cubicBezTo>
                      <a:pt x="45625" y="35147"/>
                      <a:pt x="35433" y="45339"/>
                      <a:pt x="22955" y="45339"/>
                    </a:cubicBezTo>
                    <a:lnTo>
                      <a:pt x="0" y="45339"/>
                    </a:lnTo>
                  </a:path>
                </a:pathLst>
              </a:custGeom>
              <a:grpFill/>
              <a:ln w="5715" cap="rnd">
                <a:solidFill>
                  <a:srgbClr val="E52A29"/>
                </a:solidFill>
                <a:prstDash val="solid"/>
                <a:round/>
              </a:ln>
            </p:spPr>
            <p:txBody>
              <a:bodyPr rtlCol="0" anchor="ctr"/>
              <a:lstStyle/>
              <a:p>
                <a:endParaRPr lang="fr-FR" sz="1400"/>
              </a:p>
            </p:txBody>
          </p:sp>
          <p:sp>
            <p:nvSpPr>
              <p:cNvPr id="27" name="Forme libre : forme 5170">
                <a:extLst>
                  <a:ext uri="{FF2B5EF4-FFF2-40B4-BE49-F238E27FC236}">
                    <a16:creationId xmlns:a16="http://schemas.microsoft.com/office/drawing/2014/main" id="{AE837C3B-9D55-45F8-980F-C6C3E2E8F16A}"/>
                  </a:ext>
                </a:extLst>
              </p:cNvPr>
              <p:cNvSpPr/>
              <p:nvPr/>
            </p:nvSpPr>
            <p:spPr>
              <a:xfrm>
                <a:off x="3976580" y="4738461"/>
                <a:ext cx="47624" cy="17811"/>
              </a:xfrm>
              <a:custGeom>
                <a:avLst/>
                <a:gdLst>
                  <a:gd name="connsiteX0" fmla="*/ 0 w 47624"/>
                  <a:gd name="connsiteY0" fmla="*/ 17812 h 17811"/>
                  <a:gd name="connsiteX1" fmla="*/ 47625 w 47624"/>
                  <a:gd name="connsiteY1" fmla="*/ 0 h 17811"/>
                </a:gdLst>
                <a:ahLst/>
                <a:cxnLst>
                  <a:cxn ang="0">
                    <a:pos x="connsiteX0" y="connsiteY0"/>
                  </a:cxn>
                  <a:cxn ang="0">
                    <a:pos x="connsiteX1" y="connsiteY1"/>
                  </a:cxn>
                </a:cxnLst>
                <a:rect l="l" t="t" r="r" b="b"/>
                <a:pathLst>
                  <a:path w="47624" h="17811">
                    <a:moveTo>
                      <a:pt x="0" y="17812"/>
                    </a:moveTo>
                    <a:lnTo>
                      <a:pt x="47625" y="0"/>
                    </a:lnTo>
                  </a:path>
                </a:pathLst>
              </a:custGeom>
              <a:grpFill/>
              <a:ln w="5715" cap="rnd">
                <a:solidFill>
                  <a:srgbClr val="E52A29"/>
                </a:solidFill>
                <a:prstDash val="solid"/>
                <a:round/>
              </a:ln>
            </p:spPr>
            <p:txBody>
              <a:bodyPr rtlCol="0" anchor="ctr"/>
              <a:lstStyle/>
              <a:p>
                <a:endParaRPr lang="fr-FR" sz="1400"/>
              </a:p>
            </p:txBody>
          </p:sp>
          <p:sp>
            <p:nvSpPr>
              <p:cNvPr id="28" name="Forme libre : forme 5171">
                <a:extLst>
                  <a:ext uri="{FF2B5EF4-FFF2-40B4-BE49-F238E27FC236}">
                    <a16:creationId xmlns:a16="http://schemas.microsoft.com/office/drawing/2014/main" id="{65A7BED3-3E00-4347-89CD-82354A133039}"/>
                  </a:ext>
                </a:extLst>
              </p:cNvPr>
              <p:cNvSpPr/>
              <p:nvPr/>
            </p:nvSpPr>
            <p:spPr>
              <a:xfrm>
                <a:off x="3976866" y="4771036"/>
                <a:ext cx="47625" cy="11811"/>
              </a:xfrm>
              <a:custGeom>
                <a:avLst/>
                <a:gdLst>
                  <a:gd name="connsiteX0" fmla="*/ 0 w 47625"/>
                  <a:gd name="connsiteY0" fmla="*/ 0 h 11811"/>
                  <a:gd name="connsiteX1" fmla="*/ 47625 w 47625"/>
                  <a:gd name="connsiteY1" fmla="*/ 11811 h 11811"/>
                </a:gdLst>
                <a:ahLst/>
                <a:cxnLst>
                  <a:cxn ang="0">
                    <a:pos x="connsiteX0" y="connsiteY0"/>
                  </a:cxn>
                  <a:cxn ang="0">
                    <a:pos x="connsiteX1" y="connsiteY1"/>
                  </a:cxn>
                </a:cxnLst>
                <a:rect l="l" t="t" r="r" b="b"/>
                <a:pathLst>
                  <a:path w="47625" h="11811">
                    <a:moveTo>
                      <a:pt x="0" y="0"/>
                    </a:moveTo>
                    <a:lnTo>
                      <a:pt x="47625" y="11811"/>
                    </a:lnTo>
                  </a:path>
                </a:pathLst>
              </a:custGeom>
              <a:grpFill/>
              <a:ln w="5715" cap="rnd">
                <a:solidFill>
                  <a:srgbClr val="E52A29"/>
                </a:solidFill>
                <a:prstDash val="solid"/>
                <a:round/>
              </a:ln>
            </p:spPr>
            <p:txBody>
              <a:bodyPr rtlCol="0" anchor="ctr"/>
              <a:lstStyle/>
              <a:p>
                <a:endParaRPr lang="fr-FR" sz="1400"/>
              </a:p>
            </p:txBody>
          </p:sp>
          <p:sp>
            <p:nvSpPr>
              <p:cNvPr id="29" name="Forme libre : forme 5172">
                <a:extLst>
                  <a:ext uri="{FF2B5EF4-FFF2-40B4-BE49-F238E27FC236}">
                    <a16:creationId xmlns:a16="http://schemas.microsoft.com/office/drawing/2014/main" id="{4E9E503B-9667-4518-BA58-AAF0902DF7C9}"/>
                  </a:ext>
                </a:extLst>
              </p:cNvPr>
              <p:cNvSpPr/>
              <p:nvPr/>
            </p:nvSpPr>
            <p:spPr>
              <a:xfrm>
                <a:off x="3961435" y="4674739"/>
                <a:ext cx="24193" cy="9525"/>
              </a:xfrm>
              <a:custGeom>
                <a:avLst/>
                <a:gdLst>
                  <a:gd name="connsiteX0" fmla="*/ 0 w 24193"/>
                  <a:gd name="connsiteY0" fmla="*/ 0 h 9525"/>
                  <a:gd name="connsiteX1" fmla="*/ 24194 w 24193"/>
                  <a:gd name="connsiteY1" fmla="*/ 0 h 9525"/>
                </a:gdLst>
                <a:ahLst/>
                <a:cxnLst>
                  <a:cxn ang="0">
                    <a:pos x="connsiteX0" y="connsiteY0"/>
                  </a:cxn>
                  <a:cxn ang="0">
                    <a:pos x="connsiteX1" y="connsiteY1"/>
                  </a:cxn>
                </a:cxnLst>
                <a:rect l="l" t="t" r="r" b="b"/>
                <a:pathLst>
                  <a:path w="24193" h="9525">
                    <a:moveTo>
                      <a:pt x="0" y="0"/>
                    </a:moveTo>
                    <a:lnTo>
                      <a:pt x="24194" y="0"/>
                    </a:lnTo>
                  </a:path>
                </a:pathLst>
              </a:custGeom>
              <a:grpFill/>
              <a:ln w="5715" cap="rnd">
                <a:solidFill>
                  <a:srgbClr val="E52A29"/>
                </a:solidFill>
                <a:prstDash val="solid"/>
                <a:round/>
              </a:ln>
            </p:spPr>
            <p:txBody>
              <a:bodyPr rtlCol="0" anchor="ctr"/>
              <a:lstStyle/>
              <a:p>
                <a:endParaRPr lang="fr-FR" sz="1400"/>
              </a:p>
            </p:txBody>
          </p:sp>
          <p:grpSp>
            <p:nvGrpSpPr>
              <p:cNvPr id="30" name="Graphique 1853">
                <a:extLst>
                  <a:ext uri="{FF2B5EF4-FFF2-40B4-BE49-F238E27FC236}">
                    <a16:creationId xmlns:a16="http://schemas.microsoft.com/office/drawing/2014/main" id="{05D0AFBE-A1F8-4FA2-B0FA-3CFE0582981F}"/>
                  </a:ext>
                </a:extLst>
              </p:cNvPr>
              <p:cNvGrpSpPr/>
              <p:nvPr/>
            </p:nvGrpSpPr>
            <p:grpSpPr>
              <a:xfrm>
                <a:off x="3846564" y="4350889"/>
                <a:ext cx="100107" cy="351377"/>
                <a:chOff x="3846564" y="4350889"/>
                <a:chExt cx="100107" cy="351377"/>
              </a:xfrm>
              <a:grpFill/>
            </p:grpSpPr>
            <p:sp>
              <p:nvSpPr>
                <p:cNvPr id="37" name="Forme libre : forme 5174">
                  <a:extLst>
                    <a:ext uri="{FF2B5EF4-FFF2-40B4-BE49-F238E27FC236}">
                      <a16:creationId xmlns:a16="http://schemas.microsoft.com/office/drawing/2014/main" id="{7DAD112C-DDA1-4764-90B5-D2D863156D6C}"/>
                    </a:ext>
                  </a:extLst>
                </p:cNvPr>
                <p:cNvSpPr/>
                <p:nvPr/>
              </p:nvSpPr>
              <p:spPr>
                <a:xfrm>
                  <a:off x="3883330" y="4469856"/>
                  <a:ext cx="63341" cy="191357"/>
                </a:xfrm>
                <a:custGeom>
                  <a:avLst/>
                  <a:gdLst>
                    <a:gd name="connsiteX0" fmla="*/ 5715 w 63341"/>
                    <a:gd name="connsiteY0" fmla="*/ 191357 h 191357"/>
                    <a:gd name="connsiteX1" fmla="*/ 0 w 63341"/>
                    <a:gd name="connsiteY1" fmla="*/ 84868 h 191357"/>
                    <a:gd name="connsiteX2" fmla="*/ 63341 w 63341"/>
                    <a:gd name="connsiteY2" fmla="*/ 19050 h 191357"/>
                    <a:gd name="connsiteX3" fmla="*/ 63341 w 63341"/>
                    <a:gd name="connsiteY3" fmla="*/ 0 h 191357"/>
                  </a:gdLst>
                  <a:ahLst/>
                  <a:cxnLst>
                    <a:cxn ang="0">
                      <a:pos x="connsiteX0" y="connsiteY0"/>
                    </a:cxn>
                    <a:cxn ang="0">
                      <a:pos x="connsiteX1" y="connsiteY1"/>
                    </a:cxn>
                    <a:cxn ang="0">
                      <a:pos x="connsiteX2" y="connsiteY2"/>
                    </a:cxn>
                    <a:cxn ang="0">
                      <a:pos x="connsiteX3" y="connsiteY3"/>
                    </a:cxn>
                  </a:cxnLst>
                  <a:rect l="l" t="t" r="r" b="b"/>
                  <a:pathLst>
                    <a:path w="63341" h="191357">
                      <a:moveTo>
                        <a:pt x="5715" y="191357"/>
                      </a:moveTo>
                      <a:cubicBezTo>
                        <a:pt x="5715" y="191357"/>
                        <a:pt x="0" y="158496"/>
                        <a:pt x="0" y="84868"/>
                      </a:cubicBezTo>
                      <a:cubicBezTo>
                        <a:pt x="0" y="11240"/>
                        <a:pt x="63341" y="19050"/>
                        <a:pt x="63341" y="19050"/>
                      </a:cubicBezTo>
                      <a:lnTo>
                        <a:pt x="63341" y="0"/>
                      </a:lnTo>
                    </a:path>
                  </a:pathLst>
                </a:custGeom>
                <a:grpFill/>
                <a:ln w="5715" cap="rnd">
                  <a:solidFill>
                    <a:srgbClr val="E52A29"/>
                  </a:solidFill>
                  <a:prstDash val="solid"/>
                  <a:round/>
                </a:ln>
              </p:spPr>
              <p:txBody>
                <a:bodyPr rtlCol="0" anchor="ctr"/>
                <a:lstStyle/>
                <a:p>
                  <a:endParaRPr lang="fr-FR" sz="1400"/>
                </a:p>
              </p:txBody>
            </p:sp>
            <p:sp>
              <p:nvSpPr>
                <p:cNvPr id="38" name="Forme libre : forme 5175">
                  <a:extLst>
                    <a:ext uri="{FF2B5EF4-FFF2-40B4-BE49-F238E27FC236}">
                      <a16:creationId xmlns:a16="http://schemas.microsoft.com/office/drawing/2014/main" id="{58F3971D-EFA2-4BFE-8433-1EB83F922AE7}"/>
                    </a:ext>
                  </a:extLst>
                </p:cNvPr>
                <p:cNvSpPr/>
                <p:nvPr/>
              </p:nvSpPr>
              <p:spPr>
                <a:xfrm>
                  <a:off x="3846564" y="4350889"/>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39" name="Forme libre : forme 5176">
                  <a:extLst>
                    <a:ext uri="{FF2B5EF4-FFF2-40B4-BE49-F238E27FC236}">
                      <a16:creationId xmlns:a16="http://schemas.microsoft.com/office/drawing/2014/main" id="{9C3DC377-F513-4063-8BCD-F2F915F31047}"/>
                    </a:ext>
                  </a:extLst>
                </p:cNvPr>
                <p:cNvSpPr/>
                <p:nvPr/>
              </p:nvSpPr>
              <p:spPr>
                <a:xfrm>
                  <a:off x="3889008" y="4672643"/>
                  <a:ext cx="11752" cy="29622"/>
                </a:xfrm>
                <a:custGeom>
                  <a:avLst/>
                  <a:gdLst>
                    <a:gd name="connsiteX0" fmla="*/ 323 w 11752"/>
                    <a:gd name="connsiteY0" fmla="*/ 0 h 29622"/>
                    <a:gd name="connsiteX1" fmla="*/ 11753 w 11752"/>
                    <a:gd name="connsiteY1" fmla="*/ 29623 h 29622"/>
                  </a:gdLst>
                  <a:ahLst/>
                  <a:cxnLst>
                    <a:cxn ang="0">
                      <a:pos x="connsiteX0" y="connsiteY0"/>
                    </a:cxn>
                    <a:cxn ang="0">
                      <a:pos x="connsiteX1" y="connsiteY1"/>
                    </a:cxn>
                  </a:cxnLst>
                  <a:rect l="l" t="t" r="r" b="b"/>
                  <a:pathLst>
                    <a:path w="11752" h="29622">
                      <a:moveTo>
                        <a:pt x="323" y="0"/>
                      </a:moveTo>
                      <a:cubicBezTo>
                        <a:pt x="323" y="0"/>
                        <a:pt x="-3011" y="25622"/>
                        <a:pt x="11753" y="29623"/>
                      </a:cubicBezTo>
                    </a:path>
                  </a:pathLst>
                </a:custGeom>
                <a:grpFill/>
                <a:ln w="5715" cap="rnd">
                  <a:solidFill>
                    <a:srgbClr val="E52A29"/>
                  </a:solidFill>
                  <a:prstDash val="solid"/>
                  <a:round/>
                </a:ln>
              </p:spPr>
              <p:txBody>
                <a:bodyPr rtlCol="0" anchor="ctr"/>
                <a:lstStyle/>
                <a:p>
                  <a:endParaRPr lang="fr-FR" sz="1400"/>
                </a:p>
              </p:txBody>
            </p:sp>
            <p:sp>
              <p:nvSpPr>
                <p:cNvPr id="40" name="Forme libre : forme 5177">
                  <a:extLst>
                    <a:ext uri="{FF2B5EF4-FFF2-40B4-BE49-F238E27FC236}">
                      <a16:creationId xmlns:a16="http://schemas.microsoft.com/office/drawing/2014/main" id="{BFD9B1B2-35AC-40F1-BB94-009743C584D6}"/>
                    </a:ext>
                  </a:extLst>
                </p:cNvPr>
                <p:cNvSpPr/>
                <p:nvPr/>
              </p:nvSpPr>
              <p:spPr>
                <a:xfrm>
                  <a:off x="3885426" y="4537769"/>
                  <a:ext cx="10191" cy="4762"/>
                </a:xfrm>
                <a:custGeom>
                  <a:avLst/>
                  <a:gdLst>
                    <a:gd name="connsiteX0" fmla="*/ 0 w 10191"/>
                    <a:gd name="connsiteY0" fmla="*/ 0 h 4762"/>
                    <a:gd name="connsiteX1" fmla="*/ 10192 w 10191"/>
                    <a:gd name="connsiteY1" fmla="*/ 4763 h 4762"/>
                  </a:gdLst>
                  <a:ahLst/>
                  <a:cxnLst>
                    <a:cxn ang="0">
                      <a:pos x="connsiteX0" y="connsiteY0"/>
                    </a:cxn>
                    <a:cxn ang="0">
                      <a:pos x="connsiteX1" y="connsiteY1"/>
                    </a:cxn>
                  </a:cxnLst>
                  <a:rect l="l" t="t" r="r" b="b"/>
                  <a:pathLst>
                    <a:path w="10191" h="4762">
                      <a:moveTo>
                        <a:pt x="0" y="0"/>
                      </a:moveTo>
                      <a:lnTo>
                        <a:pt x="10192" y="4763"/>
                      </a:lnTo>
                    </a:path>
                  </a:pathLst>
                </a:custGeom>
                <a:grpFill/>
                <a:ln w="5715" cap="rnd">
                  <a:solidFill>
                    <a:srgbClr val="E52A29"/>
                  </a:solidFill>
                  <a:prstDash val="solid"/>
                  <a:round/>
                </a:ln>
              </p:spPr>
              <p:txBody>
                <a:bodyPr rtlCol="0" anchor="ctr"/>
                <a:lstStyle/>
                <a:p>
                  <a:endParaRPr lang="fr-FR" sz="1400"/>
                </a:p>
              </p:txBody>
            </p:sp>
          </p:grpSp>
          <p:grpSp>
            <p:nvGrpSpPr>
              <p:cNvPr id="31" name="Graphique 1853">
                <a:extLst>
                  <a:ext uri="{FF2B5EF4-FFF2-40B4-BE49-F238E27FC236}">
                    <a16:creationId xmlns:a16="http://schemas.microsoft.com/office/drawing/2014/main" id="{05D0AFBE-A1F8-4FA2-B0FA-3CFE0582981F}"/>
                  </a:ext>
                </a:extLst>
              </p:cNvPr>
              <p:cNvGrpSpPr/>
              <p:nvPr/>
            </p:nvGrpSpPr>
            <p:grpSpPr>
              <a:xfrm>
                <a:off x="3846564" y="4350889"/>
                <a:ext cx="212980" cy="351377"/>
                <a:chOff x="3846564" y="4350889"/>
                <a:chExt cx="212980" cy="351377"/>
              </a:xfrm>
              <a:grpFill/>
            </p:grpSpPr>
            <p:sp>
              <p:nvSpPr>
                <p:cNvPr id="33" name="Forme libre : forme 5179">
                  <a:extLst>
                    <a:ext uri="{FF2B5EF4-FFF2-40B4-BE49-F238E27FC236}">
                      <a16:creationId xmlns:a16="http://schemas.microsoft.com/office/drawing/2014/main" id="{7995273F-E102-4321-8391-A52754A66DF2}"/>
                    </a:ext>
                  </a:extLst>
                </p:cNvPr>
                <p:cNvSpPr/>
                <p:nvPr/>
              </p:nvSpPr>
              <p:spPr>
                <a:xfrm>
                  <a:off x="3846564" y="4350889"/>
                  <a:ext cx="9525" cy="9525"/>
                </a:xfrm>
                <a:custGeom>
                  <a:avLst/>
                  <a:gdLst/>
                  <a:ahLst/>
                  <a:cxnLst/>
                  <a:rect l="l" t="t" r="r" b="b"/>
                  <a:pathLst>
                    <a:path w="9525" h="9525"/>
                  </a:pathLst>
                </a:custGeom>
                <a:grpFill/>
                <a:ln w="5715" cap="rnd">
                  <a:solidFill>
                    <a:srgbClr val="E52A29"/>
                  </a:solidFill>
                  <a:prstDash val="solid"/>
                  <a:round/>
                </a:ln>
              </p:spPr>
              <p:txBody>
                <a:bodyPr rtlCol="0" anchor="ctr"/>
                <a:lstStyle/>
                <a:p>
                  <a:endParaRPr lang="fr-FR" sz="1400"/>
                </a:p>
              </p:txBody>
            </p:sp>
            <p:sp>
              <p:nvSpPr>
                <p:cNvPr id="34" name="Forme libre : forme 5180">
                  <a:extLst>
                    <a:ext uri="{FF2B5EF4-FFF2-40B4-BE49-F238E27FC236}">
                      <a16:creationId xmlns:a16="http://schemas.microsoft.com/office/drawing/2014/main" id="{400AED7D-7D07-4CB7-B02A-A19EE9A440CF}"/>
                    </a:ext>
                  </a:extLst>
                </p:cNvPr>
                <p:cNvSpPr/>
                <p:nvPr/>
              </p:nvSpPr>
              <p:spPr>
                <a:xfrm>
                  <a:off x="3999440" y="4488922"/>
                  <a:ext cx="60104" cy="172195"/>
                </a:xfrm>
                <a:custGeom>
                  <a:avLst/>
                  <a:gdLst>
                    <a:gd name="connsiteX0" fmla="*/ 0 w 60104"/>
                    <a:gd name="connsiteY0" fmla="*/ 79 h 172195"/>
                    <a:gd name="connsiteX1" fmla="*/ 60103 w 60104"/>
                    <a:gd name="connsiteY1" fmla="*/ 65706 h 172195"/>
                    <a:gd name="connsiteX2" fmla="*/ 54388 w 60104"/>
                    <a:gd name="connsiteY2" fmla="*/ 172196 h 172195"/>
                  </a:gdLst>
                  <a:ahLst/>
                  <a:cxnLst>
                    <a:cxn ang="0">
                      <a:pos x="connsiteX0" y="connsiteY0"/>
                    </a:cxn>
                    <a:cxn ang="0">
                      <a:pos x="connsiteX1" y="connsiteY1"/>
                    </a:cxn>
                    <a:cxn ang="0">
                      <a:pos x="connsiteX2" y="connsiteY2"/>
                    </a:cxn>
                  </a:cxnLst>
                  <a:rect l="l" t="t" r="r" b="b"/>
                  <a:pathLst>
                    <a:path w="60104" h="172195">
                      <a:moveTo>
                        <a:pt x="0" y="79"/>
                      </a:moveTo>
                      <a:cubicBezTo>
                        <a:pt x="0" y="79"/>
                        <a:pt x="60484" y="-4969"/>
                        <a:pt x="60103" y="65706"/>
                      </a:cubicBezTo>
                      <a:cubicBezTo>
                        <a:pt x="59627" y="139334"/>
                        <a:pt x="54388" y="172196"/>
                        <a:pt x="54388" y="172196"/>
                      </a:cubicBezTo>
                    </a:path>
                  </a:pathLst>
                </a:custGeom>
                <a:grpFill/>
                <a:ln w="5715" cap="rnd">
                  <a:solidFill>
                    <a:srgbClr val="E52A29"/>
                  </a:solidFill>
                  <a:prstDash val="solid"/>
                  <a:round/>
                </a:ln>
              </p:spPr>
              <p:txBody>
                <a:bodyPr rtlCol="0" anchor="ctr"/>
                <a:lstStyle/>
                <a:p>
                  <a:endParaRPr lang="fr-FR" sz="1400"/>
                </a:p>
              </p:txBody>
            </p:sp>
            <p:sp>
              <p:nvSpPr>
                <p:cNvPr id="35" name="Forme libre : forme 5181">
                  <a:extLst>
                    <a:ext uri="{FF2B5EF4-FFF2-40B4-BE49-F238E27FC236}">
                      <a16:creationId xmlns:a16="http://schemas.microsoft.com/office/drawing/2014/main" id="{268FF14C-9FC5-4178-BE9C-58CB7B7AC6BC}"/>
                    </a:ext>
                  </a:extLst>
                </p:cNvPr>
                <p:cNvSpPr/>
                <p:nvPr/>
              </p:nvSpPr>
              <p:spPr>
                <a:xfrm>
                  <a:off x="4042112" y="4672643"/>
                  <a:ext cx="11752" cy="29622"/>
                </a:xfrm>
                <a:custGeom>
                  <a:avLst/>
                  <a:gdLst>
                    <a:gd name="connsiteX0" fmla="*/ 11430 w 11752"/>
                    <a:gd name="connsiteY0" fmla="*/ 0 h 29622"/>
                    <a:gd name="connsiteX1" fmla="*/ 0 w 11752"/>
                    <a:gd name="connsiteY1" fmla="*/ 29623 h 29622"/>
                  </a:gdLst>
                  <a:ahLst/>
                  <a:cxnLst>
                    <a:cxn ang="0">
                      <a:pos x="connsiteX0" y="connsiteY0"/>
                    </a:cxn>
                    <a:cxn ang="0">
                      <a:pos x="connsiteX1" y="connsiteY1"/>
                    </a:cxn>
                  </a:cxnLst>
                  <a:rect l="l" t="t" r="r" b="b"/>
                  <a:pathLst>
                    <a:path w="11752" h="29622">
                      <a:moveTo>
                        <a:pt x="11430" y="0"/>
                      </a:moveTo>
                      <a:cubicBezTo>
                        <a:pt x="11430" y="0"/>
                        <a:pt x="14764" y="25622"/>
                        <a:pt x="0" y="29623"/>
                      </a:cubicBezTo>
                    </a:path>
                  </a:pathLst>
                </a:custGeom>
                <a:grpFill/>
                <a:ln w="5715" cap="rnd">
                  <a:solidFill>
                    <a:srgbClr val="E52A29"/>
                  </a:solidFill>
                  <a:prstDash val="solid"/>
                  <a:round/>
                </a:ln>
              </p:spPr>
              <p:txBody>
                <a:bodyPr rtlCol="0" anchor="ctr"/>
                <a:lstStyle/>
                <a:p>
                  <a:endParaRPr lang="fr-FR" sz="1400"/>
                </a:p>
              </p:txBody>
            </p:sp>
            <p:sp>
              <p:nvSpPr>
                <p:cNvPr id="36" name="Forme libre : forme 5182">
                  <a:extLst>
                    <a:ext uri="{FF2B5EF4-FFF2-40B4-BE49-F238E27FC236}">
                      <a16:creationId xmlns:a16="http://schemas.microsoft.com/office/drawing/2014/main" id="{C2DC5AC3-870B-4968-869D-EB6D308F38EF}"/>
                    </a:ext>
                  </a:extLst>
                </p:cNvPr>
                <p:cNvSpPr/>
                <p:nvPr/>
              </p:nvSpPr>
              <p:spPr>
                <a:xfrm>
                  <a:off x="4047160" y="4537769"/>
                  <a:ext cx="10287" cy="4762"/>
                </a:xfrm>
                <a:custGeom>
                  <a:avLst/>
                  <a:gdLst>
                    <a:gd name="connsiteX0" fmla="*/ 10287 w 10287"/>
                    <a:gd name="connsiteY0" fmla="*/ 0 h 4762"/>
                    <a:gd name="connsiteX1" fmla="*/ 0 w 10287"/>
                    <a:gd name="connsiteY1" fmla="*/ 4763 h 4762"/>
                  </a:gdLst>
                  <a:ahLst/>
                  <a:cxnLst>
                    <a:cxn ang="0">
                      <a:pos x="connsiteX0" y="connsiteY0"/>
                    </a:cxn>
                    <a:cxn ang="0">
                      <a:pos x="connsiteX1" y="connsiteY1"/>
                    </a:cxn>
                  </a:cxnLst>
                  <a:rect l="l" t="t" r="r" b="b"/>
                  <a:pathLst>
                    <a:path w="10287" h="4762">
                      <a:moveTo>
                        <a:pt x="10287" y="0"/>
                      </a:moveTo>
                      <a:lnTo>
                        <a:pt x="0" y="4763"/>
                      </a:lnTo>
                    </a:path>
                  </a:pathLst>
                </a:custGeom>
                <a:grpFill/>
                <a:ln w="5715" cap="rnd">
                  <a:solidFill>
                    <a:srgbClr val="E52A29"/>
                  </a:solidFill>
                  <a:prstDash val="solid"/>
                  <a:round/>
                </a:ln>
              </p:spPr>
              <p:txBody>
                <a:bodyPr rtlCol="0" anchor="ctr"/>
                <a:lstStyle/>
                <a:p>
                  <a:endParaRPr lang="fr-FR" sz="1400"/>
                </a:p>
              </p:txBody>
            </p:sp>
          </p:grpSp>
          <p:sp>
            <p:nvSpPr>
              <p:cNvPr id="32" name="Forme libre : forme 5183">
                <a:extLst>
                  <a:ext uri="{FF2B5EF4-FFF2-40B4-BE49-F238E27FC236}">
                    <a16:creationId xmlns:a16="http://schemas.microsoft.com/office/drawing/2014/main" id="{24A47D7A-2403-4886-AAA5-F892E5DC2A6B}"/>
                  </a:ext>
                </a:extLst>
              </p:cNvPr>
              <p:cNvSpPr/>
              <p:nvPr/>
            </p:nvSpPr>
            <p:spPr>
              <a:xfrm>
                <a:off x="3944576" y="4489477"/>
                <a:ext cx="54292" cy="8043"/>
              </a:xfrm>
              <a:custGeom>
                <a:avLst/>
                <a:gdLst>
                  <a:gd name="connsiteX0" fmla="*/ 0 w 54292"/>
                  <a:gd name="connsiteY0" fmla="*/ 0 h 8043"/>
                  <a:gd name="connsiteX1" fmla="*/ 54293 w 54292"/>
                  <a:gd name="connsiteY1" fmla="*/ 0 h 8043"/>
                </a:gdLst>
                <a:ahLst/>
                <a:cxnLst>
                  <a:cxn ang="0">
                    <a:pos x="connsiteX0" y="connsiteY0"/>
                  </a:cxn>
                  <a:cxn ang="0">
                    <a:pos x="connsiteX1" y="connsiteY1"/>
                  </a:cxn>
                </a:cxnLst>
                <a:rect l="l" t="t" r="r" b="b"/>
                <a:pathLst>
                  <a:path w="54292" h="8043">
                    <a:moveTo>
                      <a:pt x="0" y="0"/>
                    </a:moveTo>
                    <a:cubicBezTo>
                      <a:pt x="0" y="0"/>
                      <a:pt x="22289" y="18098"/>
                      <a:pt x="54293" y="0"/>
                    </a:cubicBezTo>
                  </a:path>
                </a:pathLst>
              </a:custGeom>
              <a:grpFill/>
              <a:ln w="5715" cap="rnd">
                <a:solidFill>
                  <a:srgbClr val="E52A29"/>
                </a:solidFill>
                <a:prstDash val="solid"/>
                <a:round/>
              </a:ln>
            </p:spPr>
            <p:txBody>
              <a:bodyPr rtlCol="0" anchor="ctr"/>
              <a:lstStyle/>
              <a:p>
                <a:endParaRPr lang="fr-FR" sz="1400"/>
              </a:p>
            </p:txBody>
          </p:sp>
        </p:grpSp>
        <p:grpSp>
          <p:nvGrpSpPr>
            <p:cNvPr id="13" name="Graphique 1853">
              <a:extLst>
                <a:ext uri="{FF2B5EF4-FFF2-40B4-BE49-F238E27FC236}">
                  <a16:creationId xmlns:a16="http://schemas.microsoft.com/office/drawing/2014/main" id="{05D0AFBE-A1F8-4FA2-B0FA-3CFE0582981F}"/>
                </a:ext>
              </a:extLst>
            </p:cNvPr>
            <p:cNvGrpSpPr/>
            <p:nvPr/>
          </p:nvGrpSpPr>
          <p:grpSpPr>
            <a:xfrm>
              <a:off x="3932289" y="4566249"/>
              <a:ext cx="43434" cy="56102"/>
              <a:chOff x="3932289" y="4566249"/>
              <a:chExt cx="43434" cy="56102"/>
            </a:xfrm>
            <a:grpFill/>
          </p:grpSpPr>
          <p:sp>
            <p:nvSpPr>
              <p:cNvPr id="14" name="Forme libre : forme 5185">
                <a:extLst>
                  <a:ext uri="{FF2B5EF4-FFF2-40B4-BE49-F238E27FC236}">
                    <a16:creationId xmlns:a16="http://schemas.microsoft.com/office/drawing/2014/main" id="{691C66B6-5CD2-4A7A-BD83-E2D9E11A7CEA}"/>
                  </a:ext>
                </a:extLst>
              </p:cNvPr>
              <p:cNvSpPr/>
              <p:nvPr/>
            </p:nvSpPr>
            <p:spPr>
              <a:xfrm>
                <a:off x="3932289" y="4589776"/>
                <a:ext cx="25241" cy="32575"/>
              </a:xfrm>
              <a:custGeom>
                <a:avLst/>
                <a:gdLst>
                  <a:gd name="connsiteX0" fmla="*/ 25241 w 25241"/>
                  <a:gd name="connsiteY0" fmla="*/ 0 h 32575"/>
                  <a:gd name="connsiteX1" fmla="*/ 0 w 25241"/>
                  <a:gd name="connsiteY1" fmla="*/ 32576 h 32575"/>
                </a:gdLst>
                <a:ahLst/>
                <a:cxnLst>
                  <a:cxn ang="0">
                    <a:pos x="connsiteX0" y="connsiteY0"/>
                  </a:cxn>
                  <a:cxn ang="0">
                    <a:pos x="connsiteX1" y="connsiteY1"/>
                  </a:cxn>
                </a:cxnLst>
                <a:rect l="l" t="t" r="r" b="b"/>
                <a:pathLst>
                  <a:path w="25241" h="32575">
                    <a:moveTo>
                      <a:pt x="25241" y="0"/>
                    </a:moveTo>
                    <a:lnTo>
                      <a:pt x="0" y="32576"/>
                    </a:lnTo>
                  </a:path>
                </a:pathLst>
              </a:custGeom>
              <a:grpFill/>
              <a:ln w="5715" cap="rnd">
                <a:solidFill>
                  <a:srgbClr val="E52A29"/>
                </a:solidFill>
                <a:prstDash val="solid"/>
                <a:round/>
              </a:ln>
            </p:spPr>
            <p:txBody>
              <a:bodyPr rtlCol="0" anchor="ctr"/>
              <a:lstStyle/>
              <a:p>
                <a:endParaRPr lang="fr-FR" sz="1400"/>
              </a:p>
            </p:txBody>
          </p:sp>
          <p:sp>
            <p:nvSpPr>
              <p:cNvPr id="15" name="Forme libre : forme 5186">
                <a:extLst>
                  <a:ext uri="{FF2B5EF4-FFF2-40B4-BE49-F238E27FC236}">
                    <a16:creationId xmlns:a16="http://schemas.microsoft.com/office/drawing/2014/main" id="{03A35EC2-0EDF-4722-90DE-82232236A479}"/>
                  </a:ext>
                </a:extLst>
              </p:cNvPr>
              <p:cNvSpPr/>
              <p:nvPr/>
            </p:nvSpPr>
            <p:spPr>
              <a:xfrm>
                <a:off x="3967817" y="4566249"/>
                <a:ext cx="7905" cy="10287"/>
              </a:xfrm>
              <a:custGeom>
                <a:avLst/>
                <a:gdLst>
                  <a:gd name="connsiteX0" fmla="*/ 7906 w 7905"/>
                  <a:gd name="connsiteY0" fmla="*/ 0 h 10287"/>
                  <a:gd name="connsiteX1" fmla="*/ 0 w 7905"/>
                  <a:gd name="connsiteY1" fmla="*/ 10287 h 10287"/>
                </a:gdLst>
                <a:ahLst/>
                <a:cxnLst>
                  <a:cxn ang="0">
                    <a:pos x="connsiteX0" y="connsiteY0"/>
                  </a:cxn>
                  <a:cxn ang="0">
                    <a:pos x="connsiteX1" y="connsiteY1"/>
                  </a:cxn>
                </a:cxnLst>
                <a:rect l="l" t="t" r="r" b="b"/>
                <a:pathLst>
                  <a:path w="7905" h="10287">
                    <a:moveTo>
                      <a:pt x="7906" y="0"/>
                    </a:moveTo>
                    <a:lnTo>
                      <a:pt x="0" y="10287"/>
                    </a:lnTo>
                  </a:path>
                </a:pathLst>
              </a:custGeom>
              <a:grpFill/>
              <a:ln w="5715" cap="rnd">
                <a:solidFill>
                  <a:srgbClr val="E52A29"/>
                </a:solidFill>
                <a:prstDash val="solid"/>
                <a:round/>
              </a:ln>
            </p:spPr>
            <p:txBody>
              <a:bodyPr rtlCol="0" anchor="ctr"/>
              <a:lstStyle/>
              <a:p>
                <a:endParaRPr lang="fr-FR" sz="1400"/>
              </a:p>
            </p:txBody>
          </p:sp>
        </p:grpSp>
      </p:grpSp>
      <p:grpSp>
        <p:nvGrpSpPr>
          <p:cNvPr id="56" name="Graphique 1893">
            <a:extLst>
              <a:ext uri="{FF2B5EF4-FFF2-40B4-BE49-F238E27FC236}">
                <a16:creationId xmlns:a16="http://schemas.microsoft.com/office/drawing/2014/main" id="{0AD27229-C959-497F-B3F9-C976DC9D3BFD}"/>
              </a:ext>
            </a:extLst>
          </p:cNvPr>
          <p:cNvGrpSpPr/>
          <p:nvPr/>
        </p:nvGrpSpPr>
        <p:grpSpPr>
          <a:xfrm>
            <a:off x="1638430" y="5602390"/>
            <a:ext cx="451386" cy="494480"/>
            <a:chOff x="8950292" y="5099432"/>
            <a:chExt cx="389096" cy="426243"/>
          </a:xfrm>
          <a:noFill/>
        </p:grpSpPr>
        <p:sp>
          <p:nvSpPr>
            <p:cNvPr id="57" name="Forme libre : forme 4655">
              <a:extLst>
                <a:ext uri="{FF2B5EF4-FFF2-40B4-BE49-F238E27FC236}">
                  <a16:creationId xmlns:a16="http://schemas.microsoft.com/office/drawing/2014/main" id="{B5689B93-560D-4077-8CAF-16F2630093A3}"/>
                </a:ext>
              </a:extLst>
            </p:cNvPr>
            <p:cNvSpPr/>
            <p:nvPr/>
          </p:nvSpPr>
          <p:spPr>
            <a:xfrm>
              <a:off x="8977343" y="5226305"/>
              <a:ext cx="143351" cy="177736"/>
            </a:xfrm>
            <a:custGeom>
              <a:avLst/>
              <a:gdLst>
                <a:gd name="connsiteX0" fmla="*/ 143351 w 143351"/>
                <a:gd name="connsiteY0" fmla="*/ 47435 h 177736"/>
                <a:gd name="connsiteX1" fmla="*/ 143351 w 143351"/>
                <a:gd name="connsiteY1" fmla="*/ 0 h 177736"/>
                <a:gd name="connsiteX2" fmla="*/ 0 w 143351"/>
                <a:gd name="connsiteY2" fmla="*/ 69818 h 177736"/>
                <a:gd name="connsiteX3" fmla="*/ 0 w 143351"/>
                <a:gd name="connsiteY3" fmla="*/ 177737 h 177736"/>
              </a:gdLst>
              <a:ahLst/>
              <a:cxnLst>
                <a:cxn ang="0">
                  <a:pos x="connsiteX0" y="connsiteY0"/>
                </a:cxn>
                <a:cxn ang="0">
                  <a:pos x="connsiteX1" y="connsiteY1"/>
                </a:cxn>
                <a:cxn ang="0">
                  <a:pos x="connsiteX2" y="connsiteY2"/>
                </a:cxn>
                <a:cxn ang="0">
                  <a:pos x="connsiteX3" y="connsiteY3"/>
                </a:cxn>
              </a:cxnLst>
              <a:rect l="l" t="t" r="r" b="b"/>
              <a:pathLst>
                <a:path w="143351" h="177736">
                  <a:moveTo>
                    <a:pt x="143351" y="47435"/>
                  </a:moveTo>
                  <a:lnTo>
                    <a:pt x="143351" y="0"/>
                  </a:lnTo>
                  <a:lnTo>
                    <a:pt x="0" y="69818"/>
                  </a:lnTo>
                  <a:lnTo>
                    <a:pt x="0" y="177737"/>
                  </a:lnTo>
                </a:path>
              </a:pathLst>
            </a:custGeom>
            <a:grpFill/>
            <a:ln w="5608" cap="rnd">
              <a:solidFill>
                <a:srgbClr val="E52A29"/>
              </a:solidFill>
              <a:prstDash val="solid"/>
              <a:round/>
            </a:ln>
          </p:spPr>
          <p:txBody>
            <a:bodyPr rtlCol="0" anchor="ctr"/>
            <a:lstStyle/>
            <a:p>
              <a:endParaRPr lang="fr-FR" sz="1400"/>
            </a:p>
          </p:txBody>
        </p:sp>
        <p:sp>
          <p:nvSpPr>
            <p:cNvPr id="58" name="Forme libre : forme 4656">
              <a:extLst>
                <a:ext uri="{FF2B5EF4-FFF2-40B4-BE49-F238E27FC236}">
                  <a16:creationId xmlns:a16="http://schemas.microsoft.com/office/drawing/2014/main" id="{C5E74954-1998-40B3-BF2E-6A08734B7595}"/>
                </a:ext>
              </a:extLst>
            </p:cNvPr>
            <p:cNvSpPr/>
            <p:nvPr/>
          </p:nvSpPr>
          <p:spPr>
            <a:xfrm>
              <a:off x="8954388" y="5506054"/>
              <a:ext cx="362140" cy="9525"/>
            </a:xfrm>
            <a:custGeom>
              <a:avLst/>
              <a:gdLst>
                <a:gd name="connsiteX0" fmla="*/ 0 w 362140"/>
                <a:gd name="connsiteY0" fmla="*/ 0 h 9525"/>
                <a:gd name="connsiteX1" fmla="*/ 362141 w 362140"/>
                <a:gd name="connsiteY1" fmla="*/ 0 h 9525"/>
              </a:gdLst>
              <a:ahLst/>
              <a:cxnLst>
                <a:cxn ang="0">
                  <a:pos x="connsiteX0" y="connsiteY0"/>
                </a:cxn>
                <a:cxn ang="0">
                  <a:pos x="connsiteX1" y="connsiteY1"/>
                </a:cxn>
              </a:cxnLst>
              <a:rect l="l" t="t" r="r" b="b"/>
              <a:pathLst>
                <a:path w="362140" h="9525">
                  <a:moveTo>
                    <a:pt x="0" y="0"/>
                  </a:moveTo>
                  <a:lnTo>
                    <a:pt x="362141" y="0"/>
                  </a:lnTo>
                </a:path>
              </a:pathLst>
            </a:custGeom>
            <a:grpFill/>
            <a:ln w="5608" cap="rnd">
              <a:solidFill>
                <a:srgbClr val="E52A29"/>
              </a:solidFill>
              <a:prstDash val="solid"/>
              <a:round/>
            </a:ln>
          </p:spPr>
          <p:txBody>
            <a:bodyPr rtlCol="0" anchor="ctr"/>
            <a:lstStyle/>
            <a:p>
              <a:endParaRPr lang="fr-FR" sz="1400"/>
            </a:p>
          </p:txBody>
        </p:sp>
        <p:sp>
          <p:nvSpPr>
            <p:cNvPr id="59" name="Forme libre : forme 4657">
              <a:extLst>
                <a:ext uri="{FF2B5EF4-FFF2-40B4-BE49-F238E27FC236}">
                  <a16:creationId xmlns:a16="http://schemas.microsoft.com/office/drawing/2014/main" id="{6C68D0B1-A102-4B17-8E71-B38A7C3FBC6D}"/>
                </a:ext>
              </a:extLst>
            </p:cNvPr>
            <p:cNvSpPr/>
            <p:nvPr/>
          </p:nvSpPr>
          <p:spPr>
            <a:xfrm>
              <a:off x="9328530" y="5505006"/>
              <a:ext cx="10858" cy="9525"/>
            </a:xfrm>
            <a:custGeom>
              <a:avLst/>
              <a:gdLst>
                <a:gd name="connsiteX0" fmla="*/ 0 w 10858"/>
                <a:gd name="connsiteY0" fmla="*/ 0 h 9525"/>
                <a:gd name="connsiteX1" fmla="*/ 10859 w 10858"/>
                <a:gd name="connsiteY1" fmla="*/ 0 h 9525"/>
              </a:gdLst>
              <a:ahLst/>
              <a:cxnLst>
                <a:cxn ang="0">
                  <a:pos x="connsiteX0" y="connsiteY0"/>
                </a:cxn>
                <a:cxn ang="0">
                  <a:pos x="connsiteX1" y="connsiteY1"/>
                </a:cxn>
              </a:cxnLst>
              <a:rect l="l" t="t" r="r" b="b"/>
              <a:pathLst>
                <a:path w="10858" h="9525">
                  <a:moveTo>
                    <a:pt x="0" y="0"/>
                  </a:moveTo>
                  <a:lnTo>
                    <a:pt x="10859" y="0"/>
                  </a:lnTo>
                </a:path>
              </a:pathLst>
            </a:custGeom>
            <a:grpFill/>
            <a:ln w="5608" cap="rnd">
              <a:solidFill>
                <a:srgbClr val="E52A29"/>
              </a:solidFill>
              <a:prstDash val="solid"/>
              <a:round/>
            </a:ln>
          </p:spPr>
          <p:txBody>
            <a:bodyPr rtlCol="0" anchor="ctr"/>
            <a:lstStyle/>
            <a:p>
              <a:endParaRPr lang="fr-FR" sz="1400"/>
            </a:p>
          </p:txBody>
        </p:sp>
        <p:sp>
          <p:nvSpPr>
            <p:cNvPr id="60" name="Forme libre : forme 4658">
              <a:extLst>
                <a:ext uri="{FF2B5EF4-FFF2-40B4-BE49-F238E27FC236}">
                  <a16:creationId xmlns:a16="http://schemas.microsoft.com/office/drawing/2014/main" id="{A2AF0655-76B6-4CDC-9629-0D4637A1DDFA}"/>
                </a:ext>
              </a:extLst>
            </p:cNvPr>
            <p:cNvSpPr/>
            <p:nvPr/>
          </p:nvSpPr>
          <p:spPr>
            <a:xfrm>
              <a:off x="9170320" y="5525676"/>
              <a:ext cx="113442" cy="9525"/>
            </a:xfrm>
            <a:custGeom>
              <a:avLst/>
              <a:gdLst>
                <a:gd name="connsiteX0" fmla="*/ 113443 w 113442"/>
                <a:gd name="connsiteY0" fmla="*/ 0 h 9525"/>
                <a:gd name="connsiteX1" fmla="*/ 0 w 113442"/>
                <a:gd name="connsiteY1" fmla="*/ 0 h 9525"/>
              </a:gdLst>
              <a:ahLst/>
              <a:cxnLst>
                <a:cxn ang="0">
                  <a:pos x="connsiteX0" y="connsiteY0"/>
                </a:cxn>
                <a:cxn ang="0">
                  <a:pos x="connsiteX1" y="connsiteY1"/>
                </a:cxn>
              </a:cxnLst>
              <a:rect l="l" t="t" r="r" b="b"/>
              <a:pathLst>
                <a:path w="113442" h="9525">
                  <a:moveTo>
                    <a:pt x="113443" y="0"/>
                  </a:moveTo>
                  <a:lnTo>
                    <a:pt x="0" y="0"/>
                  </a:lnTo>
                </a:path>
              </a:pathLst>
            </a:custGeom>
            <a:grpFill/>
            <a:ln w="5608" cap="rnd">
              <a:solidFill>
                <a:srgbClr val="E52A29"/>
              </a:solidFill>
              <a:prstDash val="solid"/>
              <a:round/>
            </a:ln>
          </p:spPr>
          <p:txBody>
            <a:bodyPr rtlCol="0" anchor="ctr"/>
            <a:lstStyle/>
            <a:p>
              <a:endParaRPr lang="fr-FR" sz="1400"/>
            </a:p>
          </p:txBody>
        </p:sp>
        <p:sp>
          <p:nvSpPr>
            <p:cNvPr id="61" name="Forme libre : forme 4659">
              <a:extLst>
                <a:ext uri="{FF2B5EF4-FFF2-40B4-BE49-F238E27FC236}">
                  <a16:creationId xmlns:a16="http://schemas.microsoft.com/office/drawing/2014/main" id="{40E5FAE9-737D-4AE9-88B0-1F1630F5DEC2}"/>
                </a:ext>
              </a:extLst>
            </p:cNvPr>
            <p:cNvSpPr/>
            <p:nvPr/>
          </p:nvSpPr>
          <p:spPr>
            <a:xfrm>
              <a:off x="9144697" y="5525676"/>
              <a:ext cx="13144" cy="9525"/>
            </a:xfrm>
            <a:custGeom>
              <a:avLst/>
              <a:gdLst>
                <a:gd name="connsiteX0" fmla="*/ 13145 w 13144"/>
                <a:gd name="connsiteY0" fmla="*/ 0 h 9525"/>
                <a:gd name="connsiteX1" fmla="*/ 0 w 13144"/>
                <a:gd name="connsiteY1" fmla="*/ 0 h 9525"/>
              </a:gdLst>
              <a:ahLst/>
              <a:cxnLst>
                <a:cxn ang="0">
                  <a:pos x="connsiteX0" y="connsiteY0"/>
                </a:cxn>
                <a:cxn ang="0">
                  <a:pos x="connsiteX1" y="connsiteY1"/>
                </a:cxn>
              </a:cxnLst>
              <a:rect l="l" t="t" r="r" b="b"/>
              <a:pathLst>
                <a:path w="13144" h="9525">
                  <a:moveTo>
                    <a:pt x="13145" y="0"/>
                  </a:moveTo>
                  <a:lnTo>
                    <a:pt x="0" y="0"/>
                  </a:lnTo>
                </a:path>
              </a:pathLst>
            </a:custGeom>
            <a:grpFill/>
            <a:ln w="5608" cap="rnd">
              <a:solidFill>
                <a:srgbClr val="E52A29"/>
              </a:solidFill>
              <a:prstDash val="solid"/>
              <a:round/>
            </a:ln>
          </p:spPr>
          <p:txBody>
            <a:bodyPr rtlCol="0" anchor="ctr"/>
            <a:lstStyle/>
            <a:p>
              <a:endParaRPr lang="fr-FR" sz="1400"/>
            </a:p>
          </p:txBody>
        </p:sp>
        <p:sp>
          <p:nvSpPr>
            <p:cNvPr id="62" name="Forme libre : forme 4660">
              <a:extLst>
                <a:ext uri="{FF2B5EF4-FFF2-40B4-BE49-F238E27FC236}">
                  <a16:creationId xmlns:a16="http://schemas.microsoft.com/office/drawing/2014/main" id="{27FC43FD-5350-429A-B5D6-F5E301655DD2}"/>
                </a:ext>
              </a:extLst>
            </p:cNvPr>
            <p:cNvSpPr/>
            <p:nvPr/>
          </p:nvSpPr>
          <p:spPr>
            <a:xfrm>
              <a:off x="9075450" y="5286312"/>
              <a:ext cx="139636" cy="219265"/>
            </a:xfrm>
            <a:custGeom>
              <a:avLst/>
              <a:gdLst>
                <a:gd name="connsiteX0" fmla="*/ 0 w 139636"/>
                <a:gd name="connsiteY0" fmla="*/ 215932 h 219265"/>
                <a:gd name="connsiteX1" fmla="*/ 0 w 139636"/>
                <a:gd name="connsiteY1" fmla="*/ 0 h 219265"/>
                <a:gd name="connsiteX2" fmla="*/ 139637 w 139636"/>
                <a:gd name="connsiteY2" fmla="*/ 0 h 219265"/>
                <a:gd name="connsiteX3" fmla="*/ 139637 w 139636"/>
                <a:gd name="connsiteY3" fmla="*/ 219266 h 219265"/>
              </a:gdLst>
              <a:ahLst/>
              <a:cxnLst>
                <a:cxn ang="0">
                  <a:pos x="connsiteX0" y="connsiteY0"/>
                </a:cxn>
                <a:cxn ang="0">
                  <a:pos x="connsiteX1" y="connsiteY1"/>
                </a:cxn>
                <a:cxn ang="0">
                  <a:pos x="connsiteX2" y="connsiteY2"/>
                </a:cxn>
                <a:cxn ang="0">
                  <a:pos x="connsiteX3" y="connsiteY3"/>
                </a:cxn>
              </a:cxnLst>
              <a:rect l="l" t="t" r="r" b="b"/>
              <a:pathLst>
                <a:path w="139636" h="219265">
                  <a:moveTo>
                    <a:pt x="0" y="215932"/>
                  </a:moveTo>
                  <a:lnTo>
                    <a:pt x="0" y="0"/>
                  </a:lnTo>
                  <a:lnTo>
                    <a:pt x="139637" y="0"/>
                  </a:lnTo>
                  <a:lnTo>
                    <a:pt x="139637" y="219266"/>
                  </a:lnTo>
                </a:path>
              </a:pathLst>
            </a:custGeom>
            <a:grpFill/>
            <a:ln w="5608" cap="rnd">
              <a:solidFill>
                <a:srgbClr val="E52A29"/>
              </a:solidFill>
              <a:prstDash val="solid"/>
              <a:round/>
            </a:ln>
          </p:spPr>
          <p:txBody>
            <a:bodyPr rtlCol="0" anchor="ctr"/>
            <a:lstStyle/>
            <a:p>
              <a:endParaRPr lang="fr-FR" sz="1400"/>
            </a:p>
          </p:txBody>
        </p:sp>
        <p:sp>
          <p:nvSpPr>
            <p:cNvPr id="63" name="Forme libre : forme 4661">
              <a:extLst>
                <a:ext uri="{FF2B5EF4-FFF2-40B4-BE49-F238E27FC236}">
                  <a16:creationId xmlns:a16="http://schemas.microsoft.com/office/drawing/2014/main" id="{F6BF4526-951A-40E8-82FE-D7992EC809E9}"/>
                </a:ext>
              </a:extLst>
            </p:cNvPr>
            <p:cNvSpPr/>
            <p:nvPr/>
          </p:nvSpPr>
          <p:spPr>
            <a:xfrm>
              <a:off x="9116884" y="5451571"/>
              <a:ext cx="54578" cy="52863"/>
            </a:xfrm>
            <a:custGeom>
              <a:avLst/>
              <a:gdLst>
                <a:gd name="connsiteX0" fmla="*/ 0 w 54578"/>
                <a:gd name="connsiteY0" fmla="*/ 52864 h 52863"/>
                <a:gd name="connsiteX1" fmla="*/ 0 w 54578"/>
                <a:gd name="connsiteY1" fmla="*/ 0 h 52863"/>
                <a:gd name="connsiteX2" fmla="*/ 54578 w 54578"/>
                <a:gd name="connsiteY2" fmla="*/ 0 h 52863"/>
                <a:gd name="connsiteX3" fmla="*/ 54578 w 54578"/>
                <a:gd name="connsiteY3" fmla="*/ 42005 h 52863"/>
              </a:gdLst>
              <a:ahLst/>
              <a:cxnLst>
                <a:cxn ang="0">
                  <a:pos x="connsiteX0" y="connsiteY0"/>
                </a:cxn>
                <a:cxn ang="0">
                  <a:pos x="connsiteX1" y="connsiteY1"/>
                </a:cxn>
                <a:cxn ang="0">
                  <a:pos x="connsiteX2" y="connsiteY2"/>
                </a:cxn>
                <a:cxn ang="0">
                  <a:pos x="connsiteX3" y="connsiteY3"/>
                </a:cxn>
              </a:cxnLst>
              <a:rect l="l" t="t" r="r" b="b"/>
              <a:pathLst>
                <a:path w="54578" h="52863">
                  <a:moveTo>
                    <a:pt x="0" y="52864"/>
                  </a:moveTo>
                  <a:lnTo>
                    <a:pt x="0" y="0"/>
                  </a:lnTo>
                  <a:lnTo>
                    <a:pt x="54578" y="0"/>
                  </a:lnTo>
                  <a:lnTo>
                    <a:pt x="54578" y="42005"/>
                  </a:lnTo>
                </a:path>
              </a:pathLst>
            </a:custGeom>
            <a:grpFill/>
            <a:ln w="5608" cap="rnd">
              <a:solidFill>
                <a:srgbClr val="E52A29"/>
              </a:solidFill>
              <a:prstDash val="solid"/>
              <a:round/>
            </a:ln>
          </p:spPr>
          <p:txBody>
            <a:bodyPr rtlCol="0" anchor="ctr"/>
            <a:lstStyle/>
            <a:p>
              <a:endParaRPr lang="fr-FR" sz="1400"/>
            </a:p>
          </p:txBody>
        </p:sp>
        <p:sp>
          <p:nvSpPr>
            <p:cNvPr id="64" name="Forme libre : forme 4662">
              <a:extLst>
                <a:ext uri="{FF2B5EF4-FFF2-40B4-BE49-F238E27FC236}">
                  <a16:creationId xmlns:a16="http://schemas.microsoft.com/office/drawing/2014/main" id="{F4092E18-A041-4B40-8728-8F8B05486F5D}"/>
                </a:ext>
              </a:extLst>
            </p:cNvPr>
            <p:cNvSpPr/>
            <p:nvPr/>
          </p:nvSpPr>
          <p:spPr>
            <a:xfrm>
              <a:off x="9142507" y="5453190"/>
              <a:ext cx="9525" cy="50673"/>
            </a:xfrm>
            <a:custGeom>
              <a:avLst/>
              <a:gdLst>
                <a:gd name="connsiteX0" fmla="*/ 0 w 9525"/>
                <a:gd name="connsiteY0" fmla="*/ 0 h 50673"/>
                <a:gd name="connsiteX1" fmla="*/ 0 w 9525"/>
                <a:gd name="connsiteY1" fmla="*/ 50673 h 50673"/>
              </a:gdLst>
              <a:ahLst/>
              <a:cxnLst>
                <a:cxn ang="0">
                  <a:pos x="connsiteX0" y="connsiteY0"/>
                </a:cxn>
                <a:cxn ang="0">
                  <a:pos x="connsiteX1" y="connsiteY1"/>
                </a:cxn>
              </a:cxnLst>
              <a:rect l="l" t="t" r="r" b="b"/>
              <a:pathLst>
                <a:path w="9525" h="50673">
                  <a:moveTo>
                    <a:pt x="0" y="0"/>
                  </a:moveTo>
                  <a:lnTo>
                    <a:pt x="0" y="50673"/>
                  </a:lnTo>
                </a:path>
              </a:pathLst>
            </a:custGeom>
            <a:grpFill/>
            <a:ln w="5608" cap="rnd">
              <a:solidFill>
                <a:srgbClr val="E52A29"/>
              </a:solidFill>
              <a:prstDash val="solid"/>
              <a:round/>
            </a:ln>
          </p:spPr>
          <p:txBody>
            <a:bodyPr rtlCol="0" anchor="ctr"/>
            <a:lstStyle/>
            <a:p>
              <a:endParaRPr lang="fr-FR" sz="1400"/>
            </a:p>
          </p:txBody>
        </p:sp>
        <p:sp>
          <p:nvSpPr>
            <p:cNvPr id="65" name="Forme libre : forme 4663">
              <a:extLst>
                <a:ext uri="{FF2B5EF4-FFF2-40B4-BE49-F238E27FC236}">
                  <a16:creationId xmlns:a16="http://schemas.microsoft.com/office/drawing/2014/main" id="{86376F82-C422-47A4-93BE-0AC67927C3F4}"/>
                </a:ext>
              </a:extLst>
            </p:cNvPr>
            <p:cNvSpPr/>
            <p:nvPr/>
          </p:nvSpPr>
          <p:spPr>
            <a:xfrm>
              <a:off x="9097834" y="5318507"/>
              <a:ext cx="91059" cy="9525"/>
            </a:xfrm>
            <a:custGeom>
              <a:avLst/>
              <a:gdLst>
                <a:gd name="connsiteX0" fmla="*/ 0 w 91059"/>
                <a:gd name="connsiteY0" fmla="*/ 0 h 9525"/>
                <a:gd name="connsiteX1" fmla="*/ 91059 w 91059"/>
                <a:gd name="connsiteY1" fmla="*/ 0 h 9525"/>
              </a:gdLst>
              <a:ahLst/>
              <a:cxnLst>
                <a:cxn ang="0">
                  <a:pos x="connsiteX0" y="connsiteY0"/>
                </a:cxn>
                <a:cxn ang="0">
                  <a:pos x="connsiteX1" y="connsiteY1"/>
                </a:cxn>
              </a:cxnLst>
              <a:rect l="l" t="t" r="r" b="b"/>
              <a:pathLst>
                <a:path w="91059" h="9525">
                  <a:moveTo>
                    <a:pt x="0" y="0"/>
                  </a:moveTo>
                  <a:lnTo>
                    <a:pt x="91059" y="0"/>
                  </a:lnTo>
                </a:path>
              </a:pathLst>
            </a:custGeom>
            <a:grpFill/>
            <a:ln w="5608" cap="rnd">
              <a:solidFill>
                <a:srgbClr val="E52A29"/>
              </a:solidFill>
              <a:prstDash val="solid"/>
              <a:round/>
            </a:ln>
          </p:spPr>
          <p:txBody>
            <a:bodyPr rtlCol="0" anchor="ctr"/>
            <a:lstStyle/>
            <a:p>
              <a:endParaRPr lang="fr-FR" sz="1400"/>
            </a:p>
          </p:txBody>
        </p:sp>
        <p:sp>
          <p:nvSpPr>
            <p:cNvPr id="66" name="Forme libre : forme 4664">
              <a:extLst>
                <a:ext uri="{FF2B5EF4-FFF2-40B4-BE49-F238E27FC236}">
                  <a16:creationId xmlns:a16="http://schemas.microsoft.com/office/drawing/2014/main" id="{9C30D7C9-2FAC-4219-B6E4-8D3C1FF0D35F}"/>
                </a:ext>
              </a:extLst>
            </p:cNvPr>
            <p:cNvSpPr/>
            <p:nvPr/>
          </p:nvSpPr>
          <p:spPr>
            <a:xfrm>
              <a:off x="9097834" y="5338605"/>
              <a:ext cx="57816" cy="9525"/>
            </a:xfrm>
            <a:custGeom>
              <a:avLst/>
              <a:gdLst>
                <a:gd name="connsiteX0" fmla="*/ 0 w 57816"/>
                <a:gd name="connsiteY0" fmla="*/ 0 h 9525"/>
                <a:gd name="connsiteX1" fmla="*/ 57817 w 57816"/>
                <a:gd name="connsiteY1" fmla="*/ 0 h 9525"/>
              </a:gdLst>
              <a:ahLst/>
              <a:cxnLst>
                <a:cxn ang="0">
                  <a:pos x="connsiteX0" y="connsiteY0"/>
                </a:cxn>
                <a:cxn ang="0">
                  <a:pos x="connsiteX1" y="connsiteY1"/>
                </a:cxn>
              </a:cxnLst>
              <a:rect l="l" t="t" r="r" b="b"/>
              <a:pathLst>
                <a:path w="57816" h="9525">
                  <a:moveTo>
                    <a:pt x="0" y="0"/>
                  </a:moveTo>
                  <a:lnTo>
                    <a:pt x="57817" y="0"/>
                  </a:lnTo>
                </a:path>
              </a:pathLst>
            </a:custGeom>
            <a:grpFill/>
            <a:ln w="5608" cap="rnd">
              <a:solidFill>
                <a:srgbClr val="E52A29"/>
              </a:solidFill>
              <a:prstDash val="solid"/>
              <a:round/>
            </a:ln>
          </p:spPr>
          <p:txBody>
            <a:bodyPr rtlCol="0" anchor="ctr"/>
            <a:lstStyle/>
            <a:p>
              <a:endParaRPr lang="fr-FR" sz="1400"/>
            </a:p>
          </p:txBody>
        </p:sp>
        <p:sp>
          <p:nvSpPr>
            <p:cNvPr id="67" name="Forme libre : forme 4665">
              <a:extLst>
                <a:ext uri="{FF2B5EF4-FFF2-40B4-BE49-F238E27FC236}">
                  <a16:creationId xmlns:a16="http://schemas.microsoft.com/office/drawing/2014/main" id="{F1845594-F955-4385-AE26-8F87629419CE}"/>
                </a:ext>
              </a:extLst>
            </p:cNvPr>
            <p:cNvSpPr/>
            <p:nvPr/>
          </p:nvSpPr>
          <p:spPr>
            <a:xfrm>
              <a:off x="9097834" y="5408423"/>
              <a:ext cx="57816" cy="9525"/>
            </a:xfrm>
            <a:custGeom>
              <a:avLst/>
              <a:gdLst>
                <a:gd name="connsiteX0" fmla="*/ 0 w 57816"/>
                <a:gd name="connsiteY0" fmla="*/ 0 h 9525"/>
                <a:gd name="connsiteX1" fmla="*/ 57817 w 57816"/>
                <a:gd name="connsiteY1" fmla="*/ 0 h 9525"/>
              </a:gdLst>
              <a:ahLst/>
              <a:cxnLst>
                <a:cxn ang="0">
                  <a:pos x="connsiteX0" y="connsiteY0"/>
                </a:cxn>
                <a:cxn ang="0">
                  <a:pos x="connsiteX1" y="connsiteY1"/>
                </a:cxn>
              </a:cxnLst>
              <a:rect l="l" t="t" r="r" b="b"/>
              <a:pathLst>
                <a:path w="57816" h="9525">
                  <a:moveTo>
                    <a:pt x="0" y="0"/>
                  </a:moveTo>
                  <a:lnTo>
                    <a:pt x="57817" y="0"/>
                  </a:lnTo>
                </a:path>
              </a:pathLst>
            </a:custGeom>
            <a:grpFill/>
            <a:ln w="5608" cap="rnd">
              <a:solidFill>
                <a:srgbClr val="E52A29"/>
              </a:solidFill>
              <a:prstDash val="solid"/>
              <a:round/>
            </a:ln>
          </p:spPr>
          <p:txBody>
            <a:bodyPr rtlCol="0" anchor="ctr"/>
            <a:lstStyle/>
            <a:p>
              <a:endParaRPr lang="fr-FR" sz="1400"/>
            </a:p>
          </p:txBody>
        </p:sp>
        <p:sp>
          <p:nvSpPr>
            <p:cNvPr id="68" name="Forme libre : forme 4666">
              <a:extLst>
                <a:ext uri="{FF2B5EF4-FFF2-40B4-BE49-F238E27FC236}">
                  <a16:creationId xmlns:a16="http://schemas.microsoft.com/office/drawing/2014/main" id="{4BAF6539-04CE-4094-9E2B-4983A2FA1C73}"/>
                </a:ext>
              </a:extLst>
            </p:cNvPr>
            <p:cNvSpPr/>
            <p:nvPr/>
          </p:nvSpPr>
          <p:spPr>
            <a:xfrm>
              <a:off x="9097834" y="5360988"/>
              <a:ext cx="92678" cy="9525"/>
            </a:xfrm>
            <a:custGeom>
              <a:avLst/>
              <a:gdLst>
                <a:gd name="connsiteX0" fmla="*/ 0 w 92678"/>
                <a:gd name="connsiteY0" fmla="*/ 0 h 9525"/>
                <a:gd name="connsiteX1" fmla="*/ 92678 w 92678"/>
                <a:gd name="connsiteY1" fmla="*/ 0 h 9525"/>
              </a:gdLst>
              <a:ahLst/>
              <a:cxnLst>
                <a:cxn ang="0">
                  <a:pos x="connsiteX0" y="connsiteY0"/>
                </a:cxn>
                <a:cxn ang="0">
                  <a:pos x="connsiteX1" y="connsiteY1"/>
                </a:cxn>
              </a:cxnLst>
              <a:rect l="l" t="t" r="r" b="b"/>
              <a:pathLst>
                <a:path w="92678" h="9525">
                  <a:moveTo>
                    <a:pt x="0" y="0"/>
                  </a:moveTo>
                  <a:lnTo>
                    <a:pt x="92678" y="0"/>
                  </a:lnTo>
                </a:path>
              </a:pathLst>
            </a:custGeom>
            <a:grpFill/>
            <a:ln w="5608" cap="rnd">
              <a:solidFill>
                <a:srgbClr val="E52A29"/>
              </a:solidFill>
              <a:prstDash val="solid"/>
              <a:round/>
            </a:ln>
          </p:spPr>
          <p:txBody>
            <a:bodyPr rtlCol="0" anchor="ctr"/>
            <a:lstStyle/>
            <a:p>
              <a:endParaRPr lang="fr-FR" sz="1400"/>
            </a:p>
          </p:txBody>
        </p:sp>
        <p:sp>
          <p:nvSpPr>
            <p:cNvPr id="69" name="Forme libre : forme 4667">
              <a:extLst>
                <a:ext uri="{FF2B5EF4-FFF2-40B4-BE49-F238E27FC236}">
                  <a16:creationId xmlns:a16="http://schemas.microsoft.com/office/drawing/2014/main" id="{84659B8C-535E-49B7-A0CC-7B2AED4E6337}"/>
                </a:ext>
              </a:extLst>
            </p:cNvPr>
            <p:cNvSpPr/>
            <p:nvPr/>
          </p:nvSpPr>
          <p:spPr>
            <a:xfrm>
              <a:off x="9097834" y="5385944"/>
              <a:ext cx="74199" cy="9525"/>
            </a:xfrm>
            <a:custGeom>
              <a:avLst/>
              <a:gdLst>
                <a:gd name="connsiteX0" fmla="*/ 0 w 74199"/>
                <a:gd name="connsiteY0" fmla="*/ 0 h 9525"/>
                <a:gd name="connsiteX1" fmla="*/ 74200 w 74199"/>
                <a:gd name="connsiteY1" fmla="*/ 0 h 9525"/>
              </a:gdLst>
              <a:ahLst/>
              <a:cxnLst>
                <a:cxn ang="0">
                  <a:pos x="connsiteX0" y="connsiteY0"/>
                </a:cxn>
                <a:cxn ang="0">
                  <a:pos x="connsiteX1" y="connsiteY1"/>
                </a:cxn>
              </a:cxnLst>
              <a:rect l="l" t="t" r="r" b="b"/>
              <a:pathLst>
                <a:path w="74199" h="9525">
                  <a:moveTo>
                    <a:pt x="0" y="0"/>
                  </a:moveTo>
                  <a:lnTo>
                    <a:pt x="74200" y="0"/>
                  </a:lnTo>
                </a:path>
              </a:pathLst>
            </a:custGeom>
            <a:grpFill/>
            <a:ln w="5608" cap="rnd">
              <a:solidFill>
                <a:srgbClr val="E52A29"/>
              </a:solidFill>
              <a:prstDash val="solid"/>
              <a:round/>
            </a:ln>
          </p:spPr>
          <p:txBody>
            <a:bodyPr rtlCol="0" anchor="ctr"/>
            <a:lstStyle/>
            <a:p>
              <a:endParaRPr lang="fr-FR" sz="1400"/>
            </a:p>
          </p:txBody>
        </p:sp>
        <p:sp>
          <p:nvSpPr>
            <p:cNvPr id="70" name="Forme libre : forme 4668">
              <a:extLst>
                <a:ext uri="{FF2B5EF4-FFF2-40B4-BE49-F238E27FC236}">
                  <a16:creationId xmlns:a16="http://schemas.microsoft.com/office/drawing/2014/main" id="{6A388DC9-DCAC-4681-87D8-16A3C8F40F80}"/>
                </a:ext>
              </a:extLst>
            </p:cNvPr>
            <p:cNvSpPr/>
            <p:nvPr/>
          </p:nvSpPr>
          <p:spPr>
            <a:xfrm>
              <a:off x="9005156" y="5325555"/>
              <a:ext cx="17430" cy="36576"/>
            </a:xfrm>
            <a:custGeom>
              <a:avLst/>
              <a:gdLst>
                <a:gd name="connsiteX0" fmla="*/ 16383 w 17430"/>
                <a:gd name="connsiteY0" fmla="*/ 36576 h 36576"/>
                <a:gd name="connsiteX1" fmla="*/ 0 w 17430"/>
                <a:gd name="connsiteY1" fmla="*/ 36576 h 36576"/>
                <a:gd name="connsiteX2" fmla="*/ 0 w 17430"/>
                <a:gd name="connsiteY2" fmla="*/ 0 h 36576"/>
                <a:gd name="connsiteX3" fmla="*/ 17431 w 17430"/>
                <a:gd name="connsiteY3" fmla="*/ 0 h 36576"/>
              </a:gdLst>
              <a:ahLst/>
              <a:cxnLst>
                <a:cxn ang="0">
                  <a:pos x="connsiteX0" y="connsiteY0"/>
                </a:cxn>
                <a:cxn ang="0">
                  <a:pos x="connsiteX1" y="connsiteY1"/>
                </a:cxn>
                <a:cxn ang="0">
                  <a:pos x="connsiteX2" y="connsiteY2"/>
                </a:cxn>
                <a:cxn ang="0">
                  <a:pos x="connsiteX3" y="connsiteY3"/>
                </a:cxn>
              </a:cxnLst>
              <a:rect l="l" t="t" r="r" b="b"/>
              <a:pathLst>
                <a:path w="17430" h="36576">
                  <a:moveTo>
                    <a:pt x="16383" y="36576"/>
                  </a:moveTo>
                  <a:lnTo>
                    <a:pt x="0" y="36576"/>
                  </a:lnTo>
                  <a:lnTo>
                    <a:pt x="0" y="0"/>
                  </a:lnTo>
                  <a:lnTo>
                    <a:pt x="17431" y="0"/>
                  </a:lnTo>
                </a:path>
              </a:pathLst>
            </a:custGeom>
            <a:grpFill/>
            <a:ln w="5608" cap="rnd">
              <a:solidFill>
                <a:srgbClr val="E52A29"/>
              </a:solidFill>
              <a:prstDash val="solid"/>
              <a:round/>
            </a:ln>
          </p:spPr>
          <p:txBody>
            <a:bodyPr rtlCol="0" anchor="ctr"/>
            <a:lstStyle/>
            <a:p>
              <a:endParaRPr lang="fr-FR" sz="1400"/>
            </a:p>
          </p:txBody>
        </p:sp>
        <p:sp>
          <p:nvSpPr>
            <p:cNvPr id="71" name="Forme libre : forme 4669">
              <a:extLst>
                <a:ext uri="{FF2B5EF4-FFF2-40B4-BE49-F238E27FC236}">
                  <a16:creationId xmlns:a16="http://schemas.microsoft.com/office/drawing/2014/main" id="{6725D117-261B-48BE-A50F-2D1BC9AB60EB}"/>
                </a:ext>
              </a:extLst>
            </p:cNvPr>
            <p:cNvSpPr/>
            <p:nvPr/>
          </p:nvSpPr>
          <p:spPr>
            <a:xfrm>
              <a:off x="9005156" y="5382324"/>
              <a:ext cx="17430" cy="36480"/>
            </a:xfrm>
            <a:custGeom>
              <a:avLst/>
              <a:gdLst>
                <a:gd name="connsiteX0" fmla="*/ 16383 w 17430"/>
                <a:gd name="connsiteY0" fmla="*/ 36481 h 36480"/>
                <a:gd name="connsiteX1" fmla="*/ 0 w 17430"/>
                <a:gd name="connsiteY1" fmla="*/ 36481 h 36480"/>
                <a:gd name="connsiteX2" fmla="*/ 0 w 17430"/>
                <a:gd name="connsiteY2" fmla="*/ 0 h 36480"/>
                <a:gd name="connsiteX3" fmla="*/ 17431 w 17430"/>
                <a:gd name="connsiteY3" fmla="*/ 0 h 36480"/>
              </a:gdLst>
              <a:ahLst/>
              <a:cxnLst>
                <a:cxn ang="0">
                  <a:pos x="connsiteX0" y="connsiteY0"/>
                </a:cxn>
                <a:cxn ang="0">
                  <a:pos x="connsiteX1" y="connsiteY1"/>
                </a:cxn>
                <a:cxn ang="0">
                  <a:pos x="connsiteX2" y="connsiteY2"/>
                </a:cxn>
                <a:cxn ang="0">
                  <a:pos x="connsiteX3" y="connsiteY3"/>
                </a:cxn>
              </a:cxnLst>
              <a:rect l="l" t="t" r="r" b="b"/>
              <a:pathLst>
                <a:path w="17430" h="36480">
                  <a:moveTo>
                    <a:pt x="16383" y="36481"/>
                  </a:moveTo>
                  <a:lnTo>
                    <a:pt x="0" y="36481"/>
                  </a:lnTo>
                  <a:lnTo>
                    <a:pt x="0" y="0"/>
                  </a:lnTo>
                  <a:lnTo>
                    <a:pt x="17431" y="0"/>
                  </a:lnTo>
                </a:path>
              </a:pathLst>
            </a:custGeom>
            <a:grpFill/>
            <a:ln w="5608" cap="rnd">
              <a:solidFill>
                <a:srgbClr val="E52A29"/>
              </a:solidFill>
              <a:prstDash val="solid"/>
              <a:round/>
            </a:ln>
          </p:spPr>
          <p:txBody>
            <a:bodyPr rtlCol="0" anchor="ctr"/>
            <a:lstStyle/>
            <a:p>
              <a:endParaRPr lang="fr-FR" sz="1400"/>
            </a:p>
          </p:txBody>
        </p:sp>
        <p:sp>
          <p:nvSpPr>
            <p:cNvPr id="72" name="Forme libre : forme 4670">
              <a:extLst>
                <a:ext uri="{FF2B5EF4-FFF2-40B4-BE49-F238E27FC236}">
                  <a16:creationId xmlns:a16="http://schemas.microsoft.com/office/drawing/2014/main" id="{8A6001C3-F8FD-426D-9337-EDA3D707796D}"/>
                </a:ext>
              </a:extLst>
            </p:cNvPr>
            <p:cNvSpPr/>
            <p:nvPr/>
          </p:nvSpPr>
          <p:spPr>
            <a:xfrm>
              <a:off x="9040589" y="5324508"/>
              <a:ext cx="17430" cy="36576"/>
            </a:xfrm>
            <a:custGeom>
              <a:avLst/>
              <a:gdLst>
                <a:gd name="connsiteX0" fmla="*/ 16383 w 17430"/>
                <a:gd name="connsiteY0" fmla="*/ 36576 h 36576"/>
                <a:gd name="connsiteX1" fmla="*/ 0 w 17430"/>
                <a:gd name="connsiteY1" fmla="*/ 36576 h 36576"/>
                <a:gd name="connsiteX2" fmla="*/ 0 w 17430"/>
                <a:gd name="connsiteY2" fmla="*/ 0 h 36576"/>
                <a:gd name="connsiteX3" fmla="*/ 17431 w 17430"/>
                <a:gd name="connsiteY3" fmla="*/ 0 h 36576"/>
              </a:gdLst>
              <a:ahLst/>
              <a:cxnLst>
                <a:cxn ang="0">
                  <a:pos x="connsiteX0" y="connsiteY0"/>
                </a:cxn>
                <a:cxn ang="0">
                  <a:pos x="connsiteX1" y="connsiteY1"/>
                </a:cxn>
                <a:cxn ang="0">
                  <a:pos x="connsiteX2" y="connsiteY2"/>
                </a:cxn>
                <a:cxn ang="0">
                  <a:pos x="connsiteX3" y="connsiteY3"/>
                </a:cxn>
              </a:cxnLst>
              <a:rect l="l" t="t" r="r" b="b"/>
              <a:pathLst>
                <a:path w="17430" h="36576">
                  <a:moveTo>
                    <a:pt x="16383" y="36576"/>
                  </a:moveTo>
                  <a:lnTo>
                    <a:pt x="0" y="36576"/>
                  </a:lnTo>
                  <a:lnTo>
                    <a:pt x="0" y="0"/>
                  </a:lnTo>
                  <a:lnTo>
                    <a:pt x="17431" y="0"/>
                  </a:lnTo>
                </a:path>
              </a:pathLst>
            </a:custGeom>
            <a:grpFill/>
            <a:ln w="5608" cap="rnd">
              <a:solidFill>
                <a:srgbClr val="E52A29"/>
              </a:solidFill>
              <a:prstDash val="solid"/>
              <a:round/>
            </a:ln>
          </p:spPr>
          <p:txBody>
            <a:bodyPr rtlCol="0" anchor="ctr"/>
            <a:lstStyle/>
            <a:p>
              <a:endParaRPr lang="fr-FR" sz="1400"/>
            </a:p>
          </p:txBody>
        </p:sp>
        <p:sp>
          <p:nvSpPr>
            <p:cNvPr id="73" name="Forme libre : forme 4671">
              <a:extLst>
                <a:ext uri="{FF2B5EF4-FFF2-40B4-BE49-F238E27FC236}">
                  <a16:creationId xmlns:a16="http://schemas.microsoft.com/office/drawing/2014/main" id="{CA9743DA-AE66-49A5-BBE6-2988307FF4E4}"/>
                </a:ext>
              </a:extLst>
            </p:cNvPr>
            <p:cNvSpPr/>
            <p:nvPr/>
          </p:nvSpPr>
          <p:spPr>
            <a:xfrm>
              <a:off x="9169367" y="5143533"/>
              <a:ext cx="56292" cy="56578"/>
            </a:xfrm>
            <a:custGeom>
              <a:avLst/>
              <a:gdLst>
                <a:gd name="connsiteX0" fmla="*/ 2477 w 56292"/>
                <a:gd name="connsiteY0" fmla="*/ 38576 h 56578"/>
                <a:gd name="connsiteX1" fmla="*/ 17907 w 56292"/>
                <a:gd name="connsiteY1" fmla="*/ 38576 h 56578"/>
                <a:gd name="connsiteX2" fmla="*/ 17907 w 56292"/>
                <a:gd name="connsiteY2" fmla="*/ 54102 h 56578"/>
                <a:gd name="connsiteX3" fmla="*/ 20384 w 56292"/>
                <a:gd name="connsiteY3" fmla="*/ 56578 h 56578"/>
                <a:gd name="connsiteX4" fmla="*/ 35719 w 56292"/>
                <a:gd name="connsiteY4" fmla="*/ 56578 h 56578"/>
                <a:gd name="connsiteX5" fmla="*/ 38195 w 56292"/>
                <a:gd name="connsiteY5" fmla="*/ 54102 h 56578"/>
                <a:gd name="connsiteX6" fmla="*/ 38195 w 56292"/>
                <a:gd name="connsiteY6" fmla="*/ 38576 h 56578"/>
                <a:gd name="connsiteX7" fmla="*/ 53816 w 56292"/>
                <a:gd name="connsiteY7" fmla="*/ 38576 h 56578"/>
                <a:gd name="connsiteX8" fmla="*/ 56293 w 56292"/>
                <a:gd name="connsiteY8" fmla="*/ 36100 h 56578"/>
                <a:gd name="connsiteX9" fmla="*/ 56293 w 56292"/>
                <a:gd name="connsiteY9" fmla="*/ 20764 h 56578"/>
                <a:gd name="connsiteX10" fmla="*/ 53816 w 56292"/>
                <a:gd name="connsiteY10" fmla="*/ 18288 h 56578"/>
                <a:gd name="connsiteX11" fmla="*/ 38195 w 56292"/>
                <a:gd name="connsiteY11" fmla="*/ 18288 h 56578"/>
                <a:gd name="connsiteX12" fmla="*/ 38195 w 56292"/>
                <a:gd name="connsiteY12" fmla="*/ 2476 h 56578"/>
                <a:gd name="connsiteX13" fmla="*/ 35719 w 56292"/>
                <a:gd name="connsiteY13" fmla="*/ 0 h 56578"/>
                <a:gd name="connsiteX14" fmla="*/ 20384 w 56292"/>
                <a:gd name="connsiteY14" fmla="*/ 0 h 56578"/>
                <a:gd name="connsiteX15" fmla="*/ 17907 w 56292"/>
                <a:gd name="connsiteY15" fmla="*/ 2476 h 56578"/>
                <a:gd name="connsiteX16" fmla="*/ 17907 w 56292"/>
                <a:gd name="connsiteY16" fmla="*/ 18288 h 56578"/>
                <a:gd name="connsiteX17" fmla="*/ 2477 w 56292"/>
                <a:gd name="connsiteY17" fmla="*/ 18288 h 56578"/>
                <a:gd name="connsiteX18" fmla="*/ 0 w 56292"/>
                <a:gd name="connsiteY18" fmla="*/ 20764 h 56578"/>
                <a:gd name="connsiteX19" fmla="*/ 0 w 56292"/>
                <a:gd name="connsiteY19" fmla="*/ 36195 h 56578"/>
                <a:gd name="connsiteX20" fmla="*/ 2477 w 56292"/>
                <a:gd name="connsiteY20" fmla="*/ 38576 h 5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292" h="56578">
                  <a:moveTo>
                    <a:pt x="2477" y="38576"/>
                  </a:moveTo>
                  <a:cubicBezTo>
                    <a:pt x="2477" y="38576"/>
                    <a:pt x="14097" y="38576"/>
                    <a:pt x="17907" y="38576"/>
                  </a:cubicBezTo>
                  <a:cubicBezTo>
                    <a:pt x="17907" y="42291"/>
                    <a:pt x="17907" y="54102"/>
                    <a:pt x="17907" y="54102"/>
                  </a:cubicBezTo>
                  <a:cubicBezTo>
                    <a:pt x="17907" y="55435"/>
                    <a:pt x="18955" y="56578"/>
                    <a:pt x="20384" y="56578"/>
                  </a:cubicBezTo>
                  <a:lnTo>
                    <a:pt x="35719" y="56578"/>
                  </a:lnTo>
                  <a:cubicBezTo>
                    <a:pt x="37052" y="56578"/>
                    <a:pt x="38195" y="55435"/>
                    <a:pt x="38195" y="54102"/>
                  </a:cubicBezTo>
                  <a:cubicBezTo>
                    <a:pt x="38195" y="54102"/>
                    <a:pt x="38195" y="42291"/>
                    <a:pt x="38195" y="38576"/>
                  </a:cubicBezTo>
                  <a:cubicBezTo>
                    <a:pt x="41910" y="38576"/>
                    <a:pt x="53816" y="38576"/>
                    <a:pt x="53816" y="38576"/>
                  </a:cubicBezTo>
                  <a:cubicBezTo>
                    <a:pt x="55150" y="38576"/>
                    <a:pt x="56293" y="37433"/>
                    <a:pt x="56293" y="36100"/>
                  </a:cubicBezTo>
                  <a:lnTo>
                    <a:pt x="56293" y="20764"/>
                  </a:lnTo>
                  <a:cubicBezTo>
                    <a:pt x="56293" y="19431"/>
                    <a:pt x="55245" y="18288"/>
                    <a:pt x="53816" y="18288"/>
                  </a:cubicBezTo>
                  <a:cubicBezTo>
                    <a:pt x="53816" y="18288"/>
                    <a:pt x="41910" y="18288"/>
                    <a:pt x="38195" y="18288"/>
                  </a:cubicBezTo>
                  <a:cubicBezTo>
                    <a:pt x="38195" y="14478"/>
                    <a:pt x="38195" y="2476"/>
                    <a:pt x="38195" y="2476"/>
                  </a:cubicBezTo>
                  <a:cubicBezTo>
                    <a:pt x="38195" y="1143"/>
                    <a:pt x="37148" y="0"/>
                    <a:pt x="35719" y="0"/>
                  </a:cubicBezTo>
                  <a:lnTo>
                    <a:pt x="20384" y="0"/>
                  </a:lnTo>
                  <a:cubicBezTo>
                    <a:pt x="19050" y="0"/>
                    <a:pt x="17907" y="1143"/>
                    <a:pt x="17907" y="2476"/>
                  </a:cubicBezTo>
                  <a:cubicBezTo>
                    <a:pt x="17907" y="2476"/>
                    <a:pt x="17907" y="14478"/>
                    <a:pt x="17907" y="18288"/>
                  </a:cubicBezTo>
                  <a:cubicBezTo>
                    <a:pt x="14097" y="18288"/>
                    <a:pt x="2477" y="18288"/>
                    <a:pt x="2477" y="18288"/>
                  </a:cubicBezTo>
                  <a:cubicBezTo>
                    <a:pt x="1143" y="18288"/>
                    <a:pt x="0" y="19336"/>
                    <a:pt x="0" y="20764"/>
                  </a:cubicBezTo>
                  <a:lnTo>
                    <a:pt x="0" y="36195"/>
                  </a:lnTo>
                  <a:cubicBezTo>
                    <a:pt x="0" y="37528"/>
                    <a:pt x="1143" y="38576"/>
                    <a:pt x="2477" y="38576"/>
                  </a:cubicBezTo>
                  <a:close/>
                </a:path>
              </a:pathLst>
            </a:custGeom>
            <a:grpFill/>
            <a:ln w="5608" cap="rnd">
              <a:solidFill>
                <a:srgbClr val="E52A29"/>
              </a:solidFill>
              <a:prstDash val="solid"/>
              <a:round/>
            </a:ln>
          </p:spPr>
          <p:txBody>
            <a:bodyPr rtlCol="0" anchor="ctr"/>
            <a:lstStyle/>
            <a:p>
              <a:endParaRPr lang="fr-FR" sz="1400"/>
            </a:p>
          </p:txBody>
        </p:sp>
        <p:sp>
          <p:nvSpPr>
            <p:cNvPr id="74" name="Forme libre : forme 4672">
              <a:extLst>
                <a:ext uri="{FF2B5EF4-FFF2-40B4-BE49-F238E27FC236}">
                  <a16:creationId xmlns:a16="http://schemas.microsoft.com/office/drawing/2014/main" id="{C88E375F-30E5-4F31-9BD5-0AFC719BBAB6}"/>
                </a:ext>
              </a:extLst>
            </p:cNvPr>
            <p:cNvSpPr/>
            <p:nvPr/>
          </p:nvSpPr>
          <p:spPr>
            <a:xfrm>
              <a:off x="9151841" y="5099432"/>
              <a:ext cx="124872" cy="386524"/>
            </a:xfrm>
            <a:custGeom>
              <a:avLst/>
              <a:gdLst>
                <a:gd name="connsiteX0" fmla="*/ 0 w 124872"/>
                <a:gd name="connsiteY0" fmla="*/ 143351 h 386524"/>
                <a:gd name="connsiteX1" fmla="*/ 0 w 124872"/>
                <a:gd name="connsiteY1" fmla="*/ 0 h 386524"/>
                <a:gd name="connsiteX2" fmla="*/ 124873 w 124872"/>
                <a:gd name="connsiteY2" fmla="*/ 60484 h 386524"/>
                <a:gd name="connsiteX3" fmla="*/ 124873 w 124872"/>
                <a:gd name="connsiteY3" fmla="*/ 386525 h 386524"/>
              </a:gdLst>
              <a:ahLst/>
              <a:cxnLst>
                <a:cxn ang="0">
                  <a:pos x="connsiteX0" y="connsiteY0"/>
                </a:cxn>
                <a:cxn ang="0">
                  <a:pos x="connsiteX1" y="connsiteY1"/>
                </a:cxn>
                <a:cxn ang="0">
                  <a:pos x="connsiteX2" y="connsiteY2"/>
                </a:cxn>
                <a:cxn ang="0">
                  <a:pos x="connsiteX3" y="connsiteY3"/>
                </a:cxn>
              </a:cxnLst>
              <a:rect l="l" t="t" r="r" b="b"/>
              <a:pathLst>
                <a:path w="124872" h="386524">
                  <a:moveTo>
                    <a:pt x="0" y="143351"/>
                  </a:moveTo>
                  <a:lnTo>
                    <a:pt x="0" y="0"/>
                  </a:lnTo>
                  <a:lnTo>
                    <a:pt x="124873" y="60484"/>
                  </a:lnTo>
                  <a:lnTo>
                    <a:pt x="124873" y="386525"/>
                  </a:lnTo>
                </a:path>
              </a:pathLst>
            </a:custGeom>
            <a:grpFill/>
            <a:ln w="5608" cap="rnd">
              <a:solidFill>
                <a:srgbClr val="E52A29"/>
              </a:solidFill>
              <a:prstDash val="solid"/>
              <a:round/>
            </a:ln>
          </p:spPr>
          <p:txBody>
            <a:bodyPr rtlCol="0" anchor="ctr"/>
            <a:lstStyle/>
            <a:p>
              <a:endParaRPr lang="fr-FR" sz="1400"/>
            </a:p>
          </p:txBody>
        </p:sp>
        <p:sp>
          <p:nvSpPr>
            <p:cNvPr id="75" name="Forme libre : forme 4673">
              <a:extLst>
                <a:ext uri="{FF2B5EF4-FFF2-40B4-BE49-F238E27FC236}">
                  <a16:creationId xmlns:a16="http://schemas.microsoft.com/office/drawing/2014/main" id="{73EE455A-C6FC-4478-A5B7-4A3189D9343A}"/>
                </a:ext>
              </a:extLst>
            </p:cNvPr>
            <p:cNvSpPr/>
            <p:nvPr/>
          </p:nvSpPr>
          <p:spPr>
            <a:xfrm>
              <a:off x="9252044" y="5210779"/>
              <a:ext cx="9525" cy="198405"/>
            </a:xfrm>
            <a:custGeom>
              <a:avLst/>
              <a:gdLst>
                <a:gd name="connsiteX0" fmla="*/ 0 w 9525"/>
                <a:gd name="connsiteY0" fmla="*/ 0 h 198405"/>
                <a:gd name="connsiteX1" fmla="*/ 0 w 9525"/>
                <a:gd name="connsiteY1" fmla="*/ 198406 h 198405"/>
              </a:gdLst>
              <a:ahLst/>
              <a:cxnLst>
                <a:cxn ang="0">
                  <a:pos x="connsiteX0" y="connsiteY0"/>
                </a:cxn>
                <a:cxn ang="0">
                  <a:pos x="connsiteX1" y="connsiteY1"/>
                </a:cxn>
              </a:cxnLst>
              <a:rect l="l" t="t" r="r" b="b"/>
              <a:pathLst>
                <a:path w="9525" h="198405">
                  <a:moveTo>
                    <a:pt x="0" y="0"/>
                  </a:moveTo>
                  <a:lnTo>
                    <a:pt x="0" y="198406"/>
                  </a:lnTo>
                </a:path>
              </a:pathLst>
            </a:custGeom>
            <a:grpFill/>
            <a:ln w="5608" cap="rnd">
              <a:solidFill>
                <a:srgbClr val="E52A29"/>
              </a:solidFill>
              <a:prstDash val="solid"/>
              <a:round/>
            </a:ln>
          </p:spPr>
          <p:txBody>
            <a:bodyPr rtlCol="0" anchor="ctr"/>
            <a:lstStyle/>
            <a:p>
              <a:endParaRPr lang="fr-FR" sz="1400"/>
            </a:p>
          </p:txBody>
        </p:sp>
        <p:sp>
          <p:nvSpPr>
            <p:cNvPr id="76" name="Forme libre : forme 4674">
              <a:extLst>
                <a:ext uri="{FF2B5EF4-FFF2-40B4-BE49-F238E27FC236}">
                  <a16:creationId xmlns:a16="http://schemas.microsoft.com/office/drawing/2014/main" id="{663DCC48-F687-4EAA-9FFB-D949443F3927}"/>
                </a:ext>
              </a:extLst>
            </p:cNvPr>
            <p:cNvSpPr/>
            <p:nvPr/>
          </p:nvSpPr>
          <p:spPr>
            <a:xfrm>
              <a:off x="9230137" y="5211065"/>
              <a:ext cx="9525" cy="164973"/>
            </a:xfrm>
            <a:custGeom>
              <a:avLst/>
              <a:gdLst>
                <a:gd name="connsiteX0" fmla="*/ 0 w 9525"/>
                <a:gd name="connsiteY0" fmla="*/ 0 h 164973"/>
                <a:gd name="connsiteX1" fmla="*/ 0 w 9525"/>
                <a:gd name="connsiteY1" fmla="*/ 164973 h 164973"/>
              </a:gdLst>
              <a:ahLst/>
              <a:cxnLst>
                <a:cxn ang="0">
                  <a:pos x="connsiteX0" y="connsiteY0"/>
                </a:cxn>
                <a:cxn ang="0">
                  <a:pos x="connsiteX1" y="connsiteY1"/>
                </a:cxn>
              </a:cxnLst>
              <a:rect l="l" t="t" r="r" b="b"/>
              <a:pathLst>
                <a:path w="9525" h="164973">
                  <a:moveTo>
                    <a:pt x="0" y="0"/>
                  </a:moveTo>
                  <a:lnTo>
                    <a:pt x="0" y="164973"/>
                  </a:lnTo>
                </a:path>
              </a:pathLst>
            </a:custGeom>
            <a:grpFill/>
            <a:ln w="5608" cap="rnd">
              <a:solidFill>
                <a:srgbClr val="E52A29"/>
              </a:solidFill>
              <a:prstDash val="solid"/>
              <a:round/>
            </a:ln>
          </p:spPr>
          <p:txBody>
            <a:bodyPr rtlCol="0" anchor="ctr"/>
            <a:lstStyle/>
            <a:p>
              <a:endParaRPr lang="fr-FR" sz="1400"/>
            </a:p>
          </p:txBody>
        </p:sp>
        <p:sp>
          <p:nvSpPr>
            <p:cNvPr id="77" name="Forme libre : forme 4675">
              <a:extLst>
                <a:ext uri="{FF2B5EF4-FFF2-40B4-BE49-F238E27FC236}">
                  <a16:creationId xmlns:a16="http://schemas.microsoft.com/office/drawing/2014/main" id="{363FF995-595E-49D7-9898-20C2E1AEE095}"/>
                </a:ext>
              </a:extLst>
            </p:cNvPr>
            <p:cNvSpPr/>
            <p:nvPr/>
          </p:nvSpPr>
          <p:spPr>
            <a:xfrm>
              <a:off x="9000774" y="5256309"/>
              <a:ext cx="57245" cy="27336"/>
            </a:xfrm>
            <a:custGeom>
              <a:avLst/>
              <a:gdLst>
                <a:gd name="connsiteX0" fmla="*/ 0 w 57245"/>
                <a:gd name="connsiteY0" fmla="*/ 27337 h 27336"/>
                <a:gd name="connsiteX1" fmla="*/ 0 w 57245"/>
                <a:gd name="connsiteY1" fmla="*/ 0 h 27336"/>
                <a:gd name="connsiteX2" fmla="*/ 57245 w 57245"/>
                <a:gd name="connsiteY2" fmla="*/ 0 h 27336"/>
              </a:gdLst>
              <a:ahLst/>
              <a:cxnLst>
                <a:cxn ang="0">
                  <a:pos x="connsiteX0" y="connsiteY0"/>
                </a:cxn>
                <a:cxn ang="0">
                  <a:pos x="connsiteX1" y="connsiteY1"/>
                </a:cxn>
                <a:cxn ang="0">
                  <a:pos x="connsiteX2" y="connsiteY2"/>
                </a:cxn>
              </a:cxnLst>
              <a:rect l="l" t="t" r="r" b="b"/>
              <a:pathLst>
                <a:path w="57245" h="27336">
                  <a:moveTo>
                    <a:pt x="0" y="27337"/>
                  </a:moveTo>
                  <a:lnTo>
                    <a:pt x="0" y="0"/>
                  </a:lnTo>
                  <a:lnTo>
                    <a:pt x="57245" y="0"/>
                  </a:lnTo>
                </a:path>
              </a:pathLst>
            </a:custGeom>
            <a:grpFill/>
            <a:ln w="5608" cap="rnd">
              <a:solidFill>
                <a:srgbClr val="E52A29"/>
              </a:solidFill>
              <a:prstDash val="solid"/>
              <a:round/>
            </a:ln>
          </p:spPr>
          <p:txBody>
            <a:bodyPr rtlCol="0" anchor="ctr"/>
            <a:lstStyle/>
            <a:p>
              <a:endParaRPr lang="fr-FR" sz="1400"/>
            </a:p>
          </p:txBody>
        </p:sp>
        <p:sp>
          <p:nvSpPr>
            <p:cNvPr id="78" name="Forme libre : forme 4676">
              <a:extLst>
                <a:ext uri="{FF2B5EF4-FFF2-40B4-BE49-F238E27FC236}">
                  <a16:creationId xmlns:a16="http://schemas.microsoft.com/office/drawing/2014/main" id="{7AC24159-64C8-43B0-BE4D-31B131ED23EC}"/>
                </a:ext>
              </a:extLst>
            </p:cNvPr>
            <p:cNvSpPr/>
            <p:nvPr/>
          </p:nvSpPr>
          <p:spPr>
            <a:xfrm>
              <a:off x="8968675" y="5446618"/>
              <a:ext cx="9525" cy="57150"/>
            </a:xfrm>
            <a:custGeom>
              <a:avLst/>
              <a:gdLst>
                <a:gd name="connsiteX0" fmla="*/ 0 w 9525"/>
                <a:gd name="connsiteY0" fmla="*/ 0 h 57150"/>
                <a:gd name="connsiteX1" fmla="*/ 0 w 9525"/>
                <a:gd name="connsiteY1" fmla="*/ 57150 h 57150"/>
              </a:gdLst>
              <a:ahLst/>
              <a:cxnLst>
                <a:cxn ang="0">
                  <a:pos x="connsiteX0" y="connsiteY0"/>
                </a:cxn>
                <a:cxn ang="0">
                  <a:pos x="connsiteX1" y="connsiteY1"/>
                </a:cxn>
              </a:cxnLst>
              <a:rect l="l" t="t" r="r" b="b"/>
              <a:pathLst>
                <a:path w="9525" h="57150">
                  <a:moveTo>
                    <a:pt x="0" y="0"/>
                  </a:moveTo>
                  <a:lnTo>
                    <a:pt x="0" y="57150"/>
                  </a:lnTo>
                </a:path>
              </a:pathLst>
            </a:custGeom>
            <a:grpFill/>
            <a:ln w="5608" cap="rnd">
              <a:solidFill>
                <a:srgbClr val="E52A29"/>
              </a:solidFill>
              <a:prstDash val="solid"/>
              <a:round/>
            </a:ln>
          </p:spPr>
          <p:txBody>
            <a:bodyPr rtlCol="0" anchor="ctr"/>
            <a:lstStyle/>
            <a:p>
              <a:endParaRPr lang="fr-FR" sz="1400"/>
            </a:p>
          </p:txBody>
        </p:sp>
        <p:sp>
          <p:nvSpPr>
            <p:cNvPr id="79" name="Forme libre : forme 4677">
              <a:extLst>
                <a:ext uri="{FF2B5EF4-FFF2-40B4-BE49-F238E27FC236}">
                  <a16:creationId xmlns:a16="http://schemas.microsoft.com/office/drawing/2014/main" id="{8ACEFAD1-F48C-4975-8D2D-1679DFEF7A92}"/>
                </a:ext>
              </a:extLst>
            </p:cNvPr>
            <p:cNvSpPr/>
            <p:nvPr/>
          </p:nvSpPr>
          <p:spPr>
            <a:xfrm>
              <a:off x="8950292" y="5418233"/>
              <a:ext cx="37719" cy="68770"/>
            </a:xfrm>
            <a:custGeom>
              <a:avLst/>
              <a:gdLst>
                <a:gd name="connsiteX0" fmla="*/ 18860 w 37719"/>
                <a:gd name="connsiteY0" fmla="*/ 68771 h 68770"/>
                <a:gd name="connsiteX1" fmla="*/ 18860 w 37719"/>
                <a:gd name="connsiteY1" fmla="*/ 68771 h 68770"/>
                <a:gd name="connsiteX2" fmla="*/ 0 w 37719"/>
                <a:gd name="connsiteY2" fmla="*/ 49911 h 68770"/>
                <a:gd name="connsiteX3" fmla="*/ 0 w 37719"/>
                <a:gd name="connsiteY3" fmla="*/ 18860 h 68770"/>
                <a:gd name="connsiteX4" fmla="*/ 18860 w 37719"/>
                <a:gd name="connsiteY4" fmla="*/ 0 h 68770"/>
                <a:gd name="connsiteX5" fmla="*/ 18860 w 37719"/>
                <a:gd name="connsiteY5" fmla="*/ 0 h 68770"/>
                <a:gd name="connsiteX6" fmla="*/ 37719 w 37719"/>
                <a:gd name="connsiteY6" fmla="*/ 18860 h 68770"/>
                <a:gd name="connsiteX7" fmla="*/ 37719 w 37719"/>
                <a:gd name="connsiteY7" fmla="*/ 49911 h 68770"/>
                <a:gd name="connsiteX8" fmla="*/ 18860 w 37719"/>
                <a:gd name="connsiteY8" fmla="*/ 68771 h 6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719" h="68770">
                  <a:moveTo>
                    <a:pt x="18860" y="68771"/>
                  </a:moveTo>
                  <a:lnTo>
                    <a:pt x="18860" y="68771"/>
                  </a:lnTo>
                  <a:cubicBezTo>
                    <a:pt x="8477" y="68771"/>
                    <a:pt x="0" y="60293"/>
                    <a:pt x="0" y="49911"/>
                  </a:cubicBezTo>
                  <a:lnTo>
                    <a:pt x="0" y="18860"/>
                  </a:lnTo>
                  <a:cubicBezTo>
                    <a:pt x="0" y="8477"/>
                    <a:pt x="8477" y="0"/>
                    <a:pt x="18860" y="0"/>
                  </a:cubicBezTo>
                  <a:lnTo>
                    <a:pt x="18860" y="0"/>
                  </a:lnTo>
                  <a:cubicBezTo>
                    <a:pt x="29242" y="0"/>
                    <a:pt x="37719" y="8477"/>
                    <a:pt x="37719" y="18860"/>
                  </a:cubicBezTo>
                  <a:lnTo>
                    <a:pt x="37719" y="49911"/>
                  </a:lnTo>
                  <a:cubicBezTo>
                    <a:pt x="37719" y="60198"/>
                    <a:pt x="29242" y="68771"/>
                    <a:pt x="18860" y="68771"/>
                  </a:cubicBezTo>
                  <a:close/>
                </a:path>
              </a:pathLst>
            </a:custGeom>
            <a:grpFill/>
            <a:ln w="5608" cap="rnd">
              <a:solidFill>
                <a:srgbClr val="E52A29"/>
              </a:solidFill>
              <a:prstDash val="solid"/>
              <a:round/>
            </a:ln>
          </p:spPr>
          <p:txBody>
            <a:bodyPr rtlCol="0" anchor="ctr"/>
            <a:lstStyle/>
            <a:p>
              <a:endParaRPr lang="fr-FR" sz="1400"/>
            </a:p>
          </p:txBody>
        </p:sp>
        <p:sp>
          <p:nvSpPr>
            <p:cNvPr id="80" name="Forme libre : forme 4678">
              <a:extLst>
                <a:ext uri="{FF2B5EF4-FFF2-40B4-BE49-F238E27FC236}">
                  <a16:creationId xmlns:a16="http://schemas.microsoft.com/office/drawing/2014/main" id="{A009D51F-FF99-45EB-8DAA-EBBC5321C78A}"/>
                </a:ext>
              </a:extLst>
            </p:cNvPr>
            <p:cNvSpPr/>
            <p:nvPr/>
          </p:nvSpPr>
          <p:spPr>
            <a:xfrm>
              <a:off x="9003918" y="5445761"/>
              <a:ext cx="40386" cy="40385"/>
            </a:xfrm>
            <a:custGeom>
              <a:avLst/>
              <a:gdLst>
                <a:gd name="connsiteX0" fmla="*/ 40386 w 40386"/>
                <a:gd name="connsiteY0" fmla="*/ 20193 h 40385"/>
                <a:gd name="connsiteX1" fmla="*/ 20193 w 40386"/>
                <a:gd name="connsiteY1" fmla="*/ 40386 h 40385"/>
                <a:gd name="connsiteX2" fmla="*/ 0 w 40386"/>
                <a:gd name="connsiteY2" fmla="*/ 20193 h 40385"/>
                <a:gd name="connsiteX3" fmla="*/ 20193 w 40386"/>
                <a:gd name="connsiteY3" fmla="*/ 0 h 40385"/>
                <a:gd name="connsiteX4" fmla="*/ 40386 w 40386"/>
                <a:gd name="connsiteY4" fmla="*/ 20193 h 40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86" h="40385">
                  <a:moveTo>
                    <a:pt x="40386" y="20193"/>
                  </a:moveTo>
                  <a:cubicBezTo>
                    <a:pt x="40386" y="31345"/>
                    <a:pt x="31345" y="40386"/>
                    <a:pt x="20193" y="40386"/>
                  </a:cubicBezTo>
                  <a:cubicBezTo>
                    <a:pt x="9041" y="40386"/>
                    <a:pt x="0" y="31345"/>
                    <a:pt x="0" y="20193"/>
                  </a:cubicBezTo>
                  <a:cubicBezTo>
                    <a:pt x="0" y="9041"/>
                    <a:pt x="9041" y="0"/>
                    <a:pt x="20193" y="0"/>
                  </a:cubicBezTo>
                  <a:cubicBezTo>
                    <a:pt x="31345" y="0"/>
                    <a:pt x="40386" y="9041"/>
                    <a:pt x="40386" y="20193"/>
                  </a:cubicBezTo>
                  <a:close/>
                </a:path>
              </a:pathLst>
            </a:custGeom>
            <a:grpFill/>
            <a:ln w="5608" cap="rnd">
              <a:solidFill>
                <a:srgbClr val="E52A29"/>
              </a:solidFill>
              <a:prstDash val="solid"/>
              <a:round/>
            </a:ln>
          </p:spPr>
          <p:txBody>
            <a:bodyPr rtlCol="0" anchor="ctr"/>
            <a:lstStyle/>
            <a:p>
              <a:endParaRPr lang="fr-FR" sz="1400"/>
            </a:p>
          </p:txBody>
        </p:sp>
        <p:sp>
          <p:nvSpPr>
            <p:cNvPr id="81" name="Forme libre : forme 4679">
              <a:extLst>
                <a:ext uri="{FF2B5EF4-FFF2-40B4-BE49-F238E27FC236}">
                  <a16:creationId xmlns:a16="http://schemas.microsoft.com/office/drawing/2014/main" id="{9BF4A593-669A-46EB-96B3-F63B92DCDA6A}"/>
                </a:ext>
              </a:extLst>
            </p:cNvPr>
            <p:cNvSpPr/>
            <p:nvPr/>
          </p:nvSpPr>
          <p:spPr>
            <a:xfrm>
              <a:off x="9024111" y="5465097"/>
              <a:ext cx="9525" cy="39719"/>
            </a:xfrm>
            <a:custGeom>
              <a:avLst/>
              <a:gdLst>
                <a:gd name="connsiteX0" fmla="*/ 0 w 9525"/>
                <a:gd name="connsiteY0" fmla="*/ 0 h 39719"/>
                <a:gd name="connsiteX1" fmla="*/ 0 w 9525"/>
                <a:gd name="connsiteY1" fmla="*/ 39719 h 39719"/>
              </a:gdLst>
              <a:ahLst/>
              <a:cxnLst>
                <a:cxn ang="0">
                  <a:pos x="connsiteX0" y="connsiteY0"/>
                </a:cxn>
                <a:cxn ang="0">
                  <a:pos x="connsiteX1" y="connsiteY1"/>
                </a:cxn>
              </a:cxnLst>
              <a:rect l="l" t="t" r="r" b="b"/>
              <a:pathLst>
                <a:path w="9525" h="39719">
                  <a:moveTo>
                    <a:pt x="0" y="0"/>
                  </a:moveTo>
                  <a:lnTo>
                    <a:pt x="0" y="39719"/>
                  </a:lnTo>
                </a:path>
              </a:pathLst>
            </a:custGeom>
            <a:grpFill/>
            <a:ln w="5608" cap="rnd">
              <a:solidFill>
                <a:srgbClr val="E52A29"/>
              </a:solidFill>
              <a:prstDash val="solid"/>
              <a:round/>
            </a:ln>
          </p:spPr>
          <p:txBody>
            <a:bodyPr rtlCol="0" anchor="ctr"/>
            <a:lstStyle/>
            <a:p>
              <a:endParaRPr lang="fr-FR" sz="1400"/>
            </a:p>
          </p:txBody>
        </p:sp>
        <p:sp>
          <p:nvSpPr>
            <p:cNvPr id="82" name="Forme libre : forme 4680">
              <a:extLst>
                <a:ext uri="{FF2B5EF4-FFF2-40B4-BE49-F238E27FC236}">
                  <a16:creationId xmlns:a16="http://schemas.microsoft.com/office/drawing/2014/main" id="{59B1F7C7-5452-4A00-9D88-8C7692248F0A}"/>
                </a:ext>
              </a:extLst>
            </p:cNvPr>
            <p:cNvSpPr/>
            <p:nvPr/>
          </p:nvSpPr>
          <p:spPr>
            <a:xfrm>
              <a:off x="9216706" y="5487195"/>
              <a:ext cx="30194" cy="9525"/>
            </a:xfrm>
            <a:custGeom>
              <a:avLst/>
              <a:gdLst>
                <a:gd name="connsiteX0" fmla="*/ 0 w 30194"/>
                <a:gd name="connsiteY0" fmla="*/ 0 h 9525"/>
                <a:gd name="connsiteX1" fmla="*/ 30194 w 30194"/>
                <a:gd name="connsiteY1" fmla="*/ 0 h 9525"/>
              </a:gdLst>
              <a:ahLst/>
              <a:cxnLst>
                <a:cxn ang="0">
                  <a:pos x="connsiteX0" y="connsiteY0"/>
                </a:cxn>
                <a:cxn ang="0">
                  <a:pos x="connsiteX1" y="connsiteY1"/>
                </a:cxn>
              </a:cxnLst>
              <a:rect l="l" t="t" r="r" b="b"/>
              <a:pathLst>
                <a:path w="30194" h="9525">
                  <a:moveTo>
                    <a:pt x="0" y="0"/>
                  </a:moveTo>
                  <a:lnTo>
                    <a:pt x="30194" y="0"/>
                  </a:lnTo>
                </a:path>
              </a:pathLst>
            </a:custGeom>
            <a:grpFill/>
            <a:ln w="5608" cap="rnd">
              <a:solidFill>
                <a:srgbClr val="E52A29"/>
              </a:solidFill>
              <a:prstDash val="solid"/>
              <a:round/>
            </a:ln>
          </p:spPr>
          <p:txBody>
            <a:bodyPr rtlCol="0" anchor="ctr"/>
            <a:lstStyle/>
            <a:p>
              <a:endParaRPr lang="fr-FR" sz="1400"/>
            </a:p>
          </p:txBody>
        </p:sp>
        <p:sp>
          <p:nvSpPr>
            <p:cNvPr id="83" name="Forme libre : forme 4681">
              <a:extLst>
                <a:ext uri="{FF2B5EF4-FFF2-40B4-BE49-F238E27FC236}">
                  <a16:creationId xmlns:a16="http://schemas.microsoft.com/office/drawing/2014/main" id="{9A7D844B-ACA2-4D02-AE61-97E7750F8F01}"/>
                </a:ext>
              </a:extLst>
            </p:cNvPr>
            <p:cNvSpPr/>
            <p:nvPr/>
          </p:nvSpPr>
          <p:spPr>
            <a:xfrm>
              <a:off x="9218230" y="5469383"/>
              <a:ext cx="12382" cy="9525"/>
            </a:xfrm>
            <a:custGeom>
              <a:avLst/>
              <a:gdLst>
                <a:gd name="connsiteX0" fmla="*/ 0 w 12382"/>
                <a:gd name="connsiteY0" fmla="*/ 0 h 9525"/>
                <a:gd name="connsiteX1" fmla="*/ 12382 w 12382"/>
                <a:gd name="connsiteY1" fmla="*/ 0 h 9525"/>
              </a:gdLst>
              <a:ahLst/>
              <a:cxnLst>
                <a:cxn ang="0">
                  <a:pos x="connsiteX0" y="connsiteY0"/>
                </a:cxn>
                <a:cxn ang="0">
                  <a:pos x="connsiteX1" y="connsiteY1"/>
                </a:cxn>
              </a:cxnLst>
              <a:rect l="l" t="t" r="r" b="b"/>
              <a:pathLst>
                <a:path w="12382" h="9525">
                  <a:moveTo>
                    <a:pt x="0" y="0"/>
                  </a:moveTo>
                  <a:lnTo>
                    <a:pt x="12382" y="0"/>
                  </a:lnTo>
                </a:path>
              </a:pathLst>
            </a:custGeom>
            <a:grpFill/>
            <a:ln w="5608" cap="rnd">
              <a:solidFill>
                <a:srgbClr val="E52A29"/>
              </a:solidFill>
              <a:prstDash val="solid"/>
              <a:round/>
            </a:ln>
          </p:spPr>
          <p:txBody>
            <a:bodyPr rtlCol="0" anchor="ctr"/>
            <a:lstStyle/>
            <a:p>
              <a:endParaRPr lang="fr-FR" sz="1400"/>
            </a:p>
          </p:txBody>
        </p:sp>
        <p:sp>
          <p:nvSpPr>
            <p:cNvPr id="84" name="Forme libre : forme 4682">
              <a:extLst>
                <a:ext uri="{FF2B5EF4-FFF2-40B4-BE49-F238E27FC236}">
                  <a16:creationId xmlns:a16="http://schemas.microsoft.com/office/drawing/2014/main" id="{54830389-6F56-47D8-9129-5225C700C882}"/>
                </a:ext>
              </a:extLst>
            </p:cNvPr>
            <p:cNvSpPr/>
            <p:nvPr/>
          </p:nvSpPr>
          <p:spPr>
            <a:xfrm>
              <a:off x="9093072" y="5259547"/>
              <a:ext cx="27146" cy="9525"/>
            </a:xfrm>
            <a:custGeom>
              <a:avLst/>
              <a:gdLst>
                <a:gd name="connsiteX0" fmla="*/ 27146 w 27146"/>
                <a:gd name="connsiteY0" fmla="*/ 0 h 9525"/>
                <a:gd name="connsiteX1" fmla="*/ 0 w 27146"/>
                <a:gd name="connsiteY1" fmla="*/ 0 h 9525"/>
              </a:gdLst>
              <a:ahLst/>
              <a:cxnLst>
                <a:cxn ang="0">
                  <a:pos x="connsiteX0" y="connsiteY0"/>
                </a:cxn>
                <a:cxn ang="0">
                  <a:pos x="connsiteX1" y="connsiteY1"/>
                </a:cxn>
              </a:cxnLst>
              <a:rect l="l" t="t" r="r" b="b"/>
              <a:pathLst>
                <a:path w="27146" h="9525">
                  <a:moveTo>
                    <a:pt x="27146" y="0"/>
                  </a:moveTo>
                  <a:lnTo>
                    <a:pt x="0" y="0"/>
                  </a:lnTo>
                </a:path>
              </a:pathLst>
            </a:custGeom>
            <a:grpFill/>
            <a:ln w="5608" cap="rnd">
              <a:solidFill>
                <a:srgbClr val="E52A29"/>
              </a:solidFill>
              <a:prstDash val="solid"/>
              <a:round/>
            </a:ln>
          </p:spPr>
          <p:txBody>
            <a:bodyPr rtlCol="0" anchor="ctr"/>
            <a:lstStyle/>
            <a:p>
              <a:endParaRPr lang="fr-FR" sz="1400"/>
            </a:p>
          </p:txBody>
        </p:sp>
      </p:grpSp>
      <p:sp>
        <p:nvSpPr>
          <p:cNvPr id="85" name="Flèche droite 84"/>
          <p:cNvSpPr/>
          <p:nvPr/>
        </p:nvSpPr>
        <p:spPr>
          <a:xfrm>
            <a:off x="639437" y="4252548"/>
            <a:ext cx="6304827" cy="484632"/>
          </a:xfrm>
          <a:prstGeom prst="rightArrow">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Rectangle 85"/>
          <p:cNvSpPr/>
          <p:nvPr/>
        </p:nvSpPr>
        <p:spPr>
          <a:xfrm>
            <a:off x="1023953" y="4249099"/>
            <a:ext cx="1276122" cy="488081"/>
          </a:xfrm>
          <a:prstGeom prst="rect">
            <a:avLst/>
          </a:prstGeom>
          <a:solidFill>
            <a:srgbClr val="F2F2F2"/>
          </a:solidFill>
          <a:ln>
            <a:solidFill>
              <a:srgbClr val="D1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solidFill>
                  <a:schemeClr val="tx1">
                    <a:lumMod val="75000"/>
                    <a:lumOff val="25000"/>
                  </a:schemeClr>
                </a:solidFill>
              </a:rPr>
              <a:t>1</a:t>
            </a:r>
            <a:r>
              <a:rPr lang="fr-FR" sz="1100" baseline="30000" dirty="0" smtClean="0">
                <a:solidFill>
                  <a:schemeClr val="tx1">
                    <a:lumMod val="75000"/>
                    <a:lumOff val="25000"/>
                  </a:schemeClr>
                </a:solidFill>
              </a:rPr>
              <a:t>er</a:t>
            </a:r>
            <a:r>
              <a:rPr lang="fr-FR" sz="1100" dirty="0" smtClean="0">
                <a:solidFill>
                  <a:schemeClr val="tx1">
                    <a:lumMod val="75000"/>
                    <a:lumOff val="25000"/>
                  </a:schemeClr>
                </a:solidFill>
              </a:rPr>
              <a:t> juin au </a:t>
            </a:r>
          </a:p>
          <a:p>
            <a:pPr algn="ctr"/>
            <a:r>
              <a:rPr lang="fr-FR" sz="1100" dirty="0" smtClean="0">
                <a:solidFill>
                  <a:schemeClr val="tx1">
                    <a:lumMod val="75000"/>
                    <a:lumOff val="25000"/>
                  </a:schemeClr>
                </a:solidFill>
              </a:rPr>
              <a:t>31 juillet</a:t>
            </a:r>
            <a:endParaRPr lang="fr-FR" sz="1100" dirty="0">
              <a:solidFill>
                <a:schemeClr val="tx1">
                  <a:lumMod val="75000"/>
                  <a:lumOff val="25000"/>
                </a:schemeClr>
              </a:solidFill>
            </a:endParaRPr>
          </a:p>
        </p:txBody>
      </p:sp>
      <p:sp>
        <p:nvSpPr>
          <p:cNvPr id="87" name="Rectangle 86"/>
          <p:cNvSpPr/>
          <p:nvPr/>
        </p:nvSpPr>
        <p:spPr>
          <a:xfrm>
            <a:off x="5689002" y="4198099"/>
            <a:ext cx="645570" cy="488081"/>
          </a:xfrm>
          <a:prstGeom prst="rect">
            <a:avLst/>
          </a:prstGeom>
          <a:solidFill>
            <a:srgbClr val="F2F2F2"/>
          </a:solidFill>
          <a:ln>
            <a:solidFill>
              <a:srgbClr val="D1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smtClean="0">
                <a:solidFill>
                  <a:schemeClr val="tx1">
                    <a:lumMod val="75000"/>
                    <a:lumOff val="25000"/>
                  </a:schemeClr>
                </a:solidFill>
              </a:rPr>
              <a:t>4 sept 2021</a:t>
            </a:r>
            <a:endParaRPr lang="fr-FR" sz="1100" dirty="0">
              <a:solidFill>
                <a:schemeClr val="tx1">
                  <a:lumMod val="75000"/>
                  <a:lumOff val="25000"/>
                </a:schemeClr>
              </a:solidFill>
            </a:endParaRPr>
          </a:p>
        </p:txBody>
      </p:sp>
      <p:sp>
        <p:nvSpPr>
          <p:cNvPr id="88" name="Espace réservé du contenu 2"/>
          <p:cNvSpPr txBox="1">
            <a:spLocks/>
          </p:cNvSpPr>
          <p:nvPr/>
        </p:nvSpPr>
        <p:spPr>
          <a:xfrm>
            <a:off x="1023952" y="4961758"/>
            <a:ext cx="1276123" cy="667767"/>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dirty="0" smtClean="0"/>
              <a:t>Réalisation de devis</a:t>
            </a:r>
            <a:endParaRPr lang="fr-FR" dirty="0"/>
          </a:p>
        </p:txBody>
      </p:sp>
      <p:cxnSp>
        <p:nvCxnSpPr>
          <p:cNvPr id="89" name="Connecteur droit 88"/>
          <p:cNvCxnSpPr/>
          <p:nvPr/>
        </p:nvCxnSpPr>
        <p:spPr>
          <a:xfrm>
            <a:off x="1023952" y="4589071"/>
            <a:ext cx="0" cy="1507798"/>
          </a:xfrm>
          <a:prstGeom prst="line">
            <a:avLst/>
          </a:prstGeom>
          <a:ln>
            <a:solidFill>
              <a:srgbClr val="D11921"/>
            </a:solidFill>
            <a:prstDash val="lgDash"/>
          </a:ln>
        </p:spPr>
        <p:style>
          <a:lnRef idx="1">
            <a:schemeClr val="accent1"/>
          </a:lnRef>
          <a:fillRef idx="0">
            <a:schemeClr val="accent1"/>
          </a:fillRef>
          <a:effectRef idx="0">
            <a:schemeClr val="accent1"/>
          </a:effectRef>
          <a:fontRef idx="minor">
            <a:schemeClr val="tx1"/>
          </a:fontRef>
        </p:style>
      </p:cxnSp>
      <p:cxnSp>
        <p:nvCxnSpPr>
          <p:cNvPr id="90" name="Connecteur droit 89"/>
          <p:cNvCxnSpPr/>
          <p:nvPr/>
        </p:nvCxnSpPr>
        <p:spPr>
          <a:xfrm>
            <a:off x="2299302" y="4603249"/>
            <a:ext cx="0" cy="1507798"/>
          </a:xfrm>
          <a:prstGeom prst="line">
            <a:avLst/>
          </a:prstGeom>
          <a:ln>
            <a:solidFill>
              <a:srgbClr val="D11921"/>
            </a:solidFill>
            <a:prstDash val="lgDash"/>
          </a:ln>
        </p:spPr>
        <p:style>
          <a:lnRef idx="1">
            <a:schemeClr val="accent1"/>
          </a:lnRef>
          <a:fillRef idx="0">
            <a:schemeClr val="accent1"/>
          </a:fillRef>
          <a:effectRef idx="0">
            <a:schemeClr val="accent1"/>
          </a:effectRef>
          <a:fontRef idx="minor">
            <a:schemeClr val="tx1"/>
          </a:fontRef>
        </p:style>
      </p:cxnSp>
      <p:cxnSp>
        <p:nvCxnSpPr>
          <p:cNvPr id="91" name="Connecteur droit 90"/>
          <p:cNvCxnSpPr/>
          <p:nvPr/>
        </p:nvCxnSpPr>
        <p:spPr>
          <a:xfrm>
            <a:off x="6037113" y="4686180"/>
            <a:ext cx="0" cy="1507798"/>
          </a:xfrm>
          <a:prstGeom prst="line">
            <a:avLst/>
          </a:prstGeom>
          <a:ln>
            <a:solidFill>
              <a:srgbClr val="D11921"/>
            </a:solidFill>
            <a:prstDash val="lgDash"/>
          </a:ln>
        </p:spPr>
        <p:style>
          <a:lnRef idx="1">
            <a:schemeClr val="accent1"/>
          </a:lnRef>
          <a:fillRef idx="0">
            <a:schemeClr val="accent1"/>
          </a:fillRef>
          <a:effectRef idx="0">
            <a:schemeClr val="accent1"/>
          </a:effectRef>
          <a:fontRef idx="minor">
            <a:schemeClr val="tx1"/>
          </a:fontRef>
        </p:style>
      </p:cxnSp>
      <p:cxnSp>
        <p:nvCxnSpPr>
          <p:cNvPr id="92" name="Connecteur droit avec flèche 91"/>
          <p:cNvCxnSpPr/>
          <p:nvPr/>
        </p:nvCxnSpPr>
        <p:spPr>
          <a:xfrm>
            <a:off x="2299302" y="4843194"/>
            <a:ext cx="3737811" cy="0"/>
          </a:xfrm>
          <a:prstGeom prst="straightConnector1">
            <a:avLst/>
          </a:prstGeom>
          <a:ln>
            <a:solidFill>
              <a:srgbClr val="D1192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3" name="Espace réservé du contenu 2"/>
          <p:cNvSpPr txBox="1">
            <a:spLocks/>
          </p:cNvSpPr>
          <p:nvPr/>
        </p:nvSpPr>
        <p:spPr>
          <a:xfrm>
            <a:off x="2299302" y="4968555"/>
            <a:ext cx="3729634" cy="667767"/>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lgn="ctr">
              <a:buNone/>
            </a:pPr>
            <a:r>
              <a:rPr lang="fr-FR" dirty="0" smtClean="0"/>
              <a:t>Reprise des devis pour souscription : l’offre commerciale (2 mois offerts)       est maintenue. </a:t>
            </a:r>
            <a:endParaRPr lang="fr-FR" dirty="0"/>
          </a:p>
        </p:txBody>
      </p:sp>
      <p:grpSp>
        <p:nvGrpSpPr>
          <p:cNvPr id="94" name="Graphique 1768">
            <a:extLst>
              <a:ext uri="{FF2B5EF4-FFF2-40B4-BE49-F238E27FC236}">
                <a16:creationId xmlns:a16="http://schemas.microsoft.com/office/drawing/2014/main" id="{E4E7B9EB-A438-429A-88EF-F72D5705F3EF}"/>
              </a:ext>
            </a:extLst>
          </p:cNvPr>
          <p:cNvGrpSpPr/>
          <p:nvPr/>
        </p:nvGrpSpPr>
        <p:grpSpPr>
          <a:xfrm>
            <a:off x="5042838" y="5681822"/>
            <a:ext cx="553499" cy="405223"/>
            <a:chOff x="11280424" y="617204"/>
            <a:chExt cx="553498" cy="405223"/>
          </a:xfrm>
          <a:noFill/>
        </p:grpSpPr>
        <p:grpSp>
          <p:nvGrpSpPr>
            <p:cNvPr id="95" name="Graphique 1768">
              <a:extLst>
                <a:ext uri="{FF2B5EF4-FFF2-40B4-BE49-F238E27FC236}">
                  <a16:creationId xmlns:a16="http://schemas.microsoft.com/office/drawing/2014/main" id="{E4E7B9EB-A438-429A-88EF-F72D5705F3EF}"/>
                </a:ext>
              </a:extLst>
            </p:cNvPr>
            <p:cNvGrpSpPr/>
            <p:nvPr/>
          </p:nvGrpSpPr>
          <p:grpSpPr>
            <a:xfrm>
              <a:off x="11280424" y="617204"/>
              <a:ext cx="470374" cy="405223"/>
              <a:chOff x="11280424" y="617204"/>
              <a:chExt cx="470374" cy="405223"/>
            </a:xfrm>
            <a:grpFill/>
          </p:grpSpPr>
          <p:sp>
            <p:nvSpPr>
              <p:cNvPr id="103" name="Forme libre : forme 2278">
                <a:extLst>
                  <a:ext uri="{FF2B5EF4-FFF2-40B4-BE49-F238E27FC236}">
                    <a16:creationId xmlns:a16="http://schemas.microsoft.com/office/drawing/2014/main" id="{371864BD-FD6F-48A0-8398-651CCCB4FDC9}"/>
                  </a:ext>
                </a:extLst>
              </p:cNvPr>
              <p:cNvSpPr/>
              <p:nvPr/>
            </p:nvSpPr>
            <p:spPr>
              <a:xfrm>
                <a:off x="11280424" y="631792"/>
                <a:ext cx="470374" cy="390635"/>
              </a:xfrm>
              <a:custGeom>
                <a:avLst/>
                <a:gdLst>
                  <a:gd name="connsiteX0" fmla="*/ 440737 w 470374"/>
                  <a:gd name="connsiteY0" fmla="*/ 158020 h 390635"/>
                  <a:gd name="connsiteX1" fmla="*/ 469597 w 470374"/>
                  <a:gd name="connsiteY1" fmla="*/ 269367 h 390635"/>
                  <a:gd name="connsiteX2" fmla="*/ 452548 w 470374"/>
                  <a:gd name="connsiteY2" fmla="*/ 298323 h 390635"/>
                  <a:gd name="connsiteX3" fmla="*/ 98694 w 470374"/>
                  <a:gd name="connsiteY3" fmla="*/ 389858 h 390635"/>
                  <a:gd name="connsiteX4" fmla="*/ 69738 w 470374"/>
                  <a:gd name="connsiteY4" fmla="*/ 372809 h 390635"/>
                  <a:gd name="connsiteX5" fmla="*/ 777 w 470374"/>
                  <a:gd name="connsiteY5" fmla="*/ 106680 h 390635"/>
                  <a:gd name="connsiteX6" fmla="*/ 17827 w 470374"/>
                  <a:gd name="connsiteY6" fmla="*/ 77724 h 390635"/>
                  <a:gd name="connsiteX7" fmla="*/ 318340 w 470374"/>
                  <a:gd name="connsiteY7" fmla="*/ 0 h 390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374" h="390635">
                    <a:moveTo>
                      <a:pt x="440737" y="158020"/>
                    </a:moveTo>
                    <a:lnTo>
                      <a:pt x="469597" y="269367"/>
                    </a:lnTo>
                    <a:cubicBezTo>
                      <a:pt x="472931" y="282035"/>
                      <a:pt x="465216" y="295085"/>
                      <a:pt x="452548" y="298323"/>
                    </a:cubicBezTo>
                    <a:lnTo>
                      <a:pt x="98694" y="389858"/>
                    </a:lnTo>
                    <a:cubicBezTo>
                      <a:pt x="86026" y="393192"/>
                      <a:pt x="72976" y="385477"/>
                      <a:pt x="69738" y="372809"/>
                    </a:cubicBezTo>
                    <a:lnTo>
                      <a:pt x="777" y="106680"/>
                    </a:lnTo>
                    <a:cubicBezTo>
                      <a:pt x="-2557" y="94012"/>
                      <a:pt x="5158" y="80963"/>
                      <a:pt x="17827" y="77724"/>
                    </a:cubicBezTo>
                    <a:lnTo>
                      <a:pt x="318340" y="0"/>
                    </a:lnTo>
                  </a:path>
                </a:pathLst>
              </a:custGeom>
              <a:grpFill/>
              <a:ln w="5715" cap="rnd">
                <a:solidFill>
                  <a:srgbClr val="E52A29"/>
                </a:solidFill>
                <a:prstDash val="solid"/>
                <a:round/>
              </a:ln>
            </p:spPr>
            <p:txBody>
              <a:bodyPr rtlCol="0" anchor="ctr"/>
              <a:lstStyle/>
              <a:p>
                <a:endParaRPr lang="fr-FR" sz="1400"/>
              </a:p>
            </p:txBody>
          </p:sp>
          <p:sp>
            <p:nvSpPr>
              <p:cNvPr id="104" name="Forme libre : forme 2279">
                <a:extLst>
                  <a:ext uri="{FF2B5EF4-FFF2-40B4-BE49-F238E27FC236}">
                    <a16:creationId xmlns:a16="http://schemas.microsoft.com/office/drawing/2014/main" id="{A945041F-671A-469C-8C24-53185B21BFED}"/>
                  </a:ext>
                </a:extLst>
              </p:cNvPr>
              <p:cNvSpPr/>
              <p:nvPr/>
            </p:nvSpPr>
            <p:spPr>
              <a:xfrm>
                <a:off x="11631340" y="617204"/>
                <a:ext cx="64103" cy="73357"/>
              </a:xfrm>
              <a:custGeom>
                <a:avLst/>
                <a:gdLst>
                  <a:gd name="connsiteX0" fmla="*/ 0 w 64103"/>
                  <a:gd name="connsiteY0" fmla="*/ 6111 h 73357"/>
                  <a:gd name="connsiteX1" fmla="*/ 20765 w 64103"/>
                  <a:gd name="connsiteY1" fmla="*/ 777 h 73357"/>
                  <a:gd name="connsiteX2" fmla="*/ 49721 w 64103"/>
                  <a:gd name="connsiteY2" fmla="*/ 17827 h 73357"/>
                  <a:gd name="connsiteX3" fmla="*/ 64103 w 64103"/>
                  <a:gd name="connsiteY3" fmla="*/ 73357 h 73357"/>
                </a:gdLst>
                <a:ahLst/>
                <a:cxnLst>
                  <a:cxn ang="0">
                    <a:pos x="connsiteX0" y="connsiteY0"/>
                  </a:cxn>
                  <a:cxn ang="0">
                    <a:pos x="connsiteX1" y="connsiteY1"/>
                  </a:cxn>
                  <a:cxn ang="0">
                    <a:pos x="connsiteX2" y="connsiteY2"/>
                  </a:cxn>
                  <a:cxn ang="0">
                    <a:pos x="connsiteX3" y="connsiteY3"/>
                  </a:cxn>
                </a:cxnLst>
                <a:rect l="l" t="t" r="r" b="b"/>
                <a:pathLst>
                  <a:path w="64103" h="73357">
                    <a:moveTo>
                      <a:pt x="0" y="6111"/>
                    </a:moveTo>
                    <a:lnTo>
                      <a:pt x="20765" y="777"/>
                    </a:lnTo>
                    <a:cubicBezTo>
                      <a:pt x="33433" y="-2557"/>
                      <a:pt x="46482" y="5158"/>
                      <a:pt x="49721" y="17827"/>
                    </a:cubicBezTo>
                    <a:lnTo>
                      <a:pt x="64103" y="73357"/>
                    </a:lnTo>
                  </a:path>
                </a:pathLst>
              </a:custGeom>
              <a:grpFill/>
              <a:ln w="5715" cap="rnd">
                <a:solidFill>
                  <a:srgbClr val="E52A29"/>
                </a:solidFill>
                <a:prstDash val="solid"/>
                <a:round/>
              </a:ln>
            </p:spPr>
            <p:txBody>
              <a:bodyPr rtlCol="0" anchor="ctr"/>
              <a:lstStyle/>
              <a:p>
                <a:endParaRPr lang="fr-FR" sz="1400"/>
              </a:p>
            </p:txBody>
          </p:sp>
          <p:sp>
            <p:nvSpPr>
              <p:cNvPr id="105" name="Forme libre : forme 2280">
                <a:extLst>
                  <a:ext uri="{FF2B5EF4-FFF2-40B4-BE49-F238E27FC236}">
                    <a16:creationId xmlns:a16="http://schemas.microsoft.com/office/drawing/2014/main" id="{81EBCE5D-E782-43AF-BC34-718826342388}"/>
                  </a:ext>
                </a:extLst>
              </p:cNvPr>
              <p:cNvSpPr/>
              <p:nvPr/>
            </p:nvSpPr>
            <p:spPr>
              <a:xfrm>
                <a:off x="11400073" y="798670"/>
                <a:ext cx="329183" cy="193547"/>
              </a:xfrm>
              <a:custGeom>
                <a:avLst/>
                <a:gdLst>
                  <a:gd name="connsiteX0" fmla="*/ 300609 w 329183"/>
                  <a:gd name="connsiteY0" fmla="*/ 0 h 193547"/>
                  <a:gd name="connsiteX1" fmla="*/ 329184 w 329183"/>
                  <a:gd name="connsiteY1" fmla="*/ 110204 h 193547"/>
                  <a:gd name="connsiteX2" fmla="*/ 7144 w 329183"/>
                  <a:gd name="connsiteY2" fmla="*/ 193548 h 193547"/>
                  <a:gd name="connsiteX3" fmla="*/ 0 w 329183"/>
                  <a:gd name="connsiteY3" fmla="*/ 165926 h 193547"/>
                </a:gdLst>
                <a:ahLst/>
                <a:cxnLst>
                  <a:cxn ang="0">
                    <a:pos x="connsiteX0" y="connsiteY0"/>
                  </a:cxn>
                  <a:cxn ang="0">
                    <a:pos x="connsiteX1" y="connsiteY1"/>
                  </a:cxn>
                  <a:cxn ang="0">
                    <a:pos x="connsiteX2" y="connsiteY2"/>
                  </a:cxn>
                  <a:cxn ang="0">
                    <a:pos x="connsiteX3" y="connsiteY3"/>
                  </a:cxn>
                </a:cxnLst>
                <a:rect l="l" t="t" r="r" b="b"/>
                <a:pathLst>
                  <a:path w="329183" h="193547">
                    <a:moveTo>
                      <a:pt x="300609" y="0"/>
                    </a:moveTo>
                    <a:lnTo>
                      <a:pt x="329184" y="110204"/>
                    </a:lnTo>
                    <a:lnTo>
                      <a:pt x="7144" y="193548"/>
                    </a:lnTo>
                    <a:lnTo>
                      <a:pt x="0" y="165926"/>
                    </a:lnTo>
                  </a:path>
                </a:pathLst>
              </a:custGeom>
              <a:grpFill/>
              <a:ln w="5715" cap="rnd">
                <a:solidFill>
                  <a:srgbClr val="E52A29"/>
                </a:solidFill>
                <a:prstDash val="solid"/>
                <a:round/>
              </a:ln>
            </p:spPr>
            <p:txBody>
              <a:bodyPr rtlCol="0" anchor="ctr"/>
              <a:lstStyle/>
              <a:p>
                <a:endParaRPr lang="fr-FR" sz="1400"/>
              </a:p>
            </p:txBody>
          </p:sp>
          <p:sp>
            <p:nvSpPr>
              <p:cNvPr id="106" name="Forme libre : forme 2281">
                <a:extLst>
                  <a:ext uri="{FF2B5EF4-FFF2-40B4-BE49-F238E27FC236}">
                    <a16:creationId xmlns:a16="http://schemas.microsoft.com/office/drawing/2014/main" id="{3379CB02-4258-4ECD-967A-43DD05A41687}"/>
                  </a:ext>
                </a:extLst>
              </p:cNvPr>
              <p:cNvSpPr/>
              <p:nvPr/>
            </p:nvSpPr>
            <p:spPr>
              <a:xfrm>
                <a:off x="11337208" y="638364"/>
                <a:ext cx="343661" cy="289845"/>
              </a:xfrm>
              <a:custGeom>
                <a:avLst/>
                <a:gdLst>
                  <a:gd name="connsiteX0" fmla="*/ 53435 w 343661"/>
                  <a:gd name="connsiteY0" fmla="*/ 289846 h 289845"/>
                  <a:gd name="connsiteX1" fmla="*/ 0 w 343661"/>
                  <a:gd name="connsiteY1" fmla="*/ 83344 h 289845"/>
                  <a:gd name="connsiteX2" fmla="*/ 322040 w 343661"/>
                  <a:gd name="connsiteY2" fmla="*/ 0 h 289845"/>
                  <a:gd name="connsiteX3" fmla="*/ 343662 w 343661"/>
                  <a:gd name="connsiteY3" fmla="*/ 83630 h 289845"/>
                </a:gdLst>
                <a:ahLst/>
                <a:cxnLst>
                  <a:cxn ang="0">
                    <a:pos x="connsiteX0" y="connsiteY0"/>
                  </a:cxn>
                  <a:cxn ang="0">
                    <a:pos x="connsiteX1" y="connsiteY1"/>
                  </a:cxn>
                  <a:cxn ang="0">
                    <a:pos x="connsiteX2" y="connsiteY2"/>
                  </a:cxn>
                  <a:cxn ang="0">
                    <a:pos x="connsiteX3" y="connsiteY3"/>
                  </a:cxn>
                </a:cxnLst>
                <a:rect l="l" t="t" r="r" b="b"/>
                <a:pathLst>
                  <a:path w="343661" h="289845">
                    <a:moveTo>
                      <a:pt x="53435" y="289846"/>
                    </a:moveTo>
                    <a:lnTo>
                      <a:pt x="0" y="83344"/>
                    </a:lnTo>
                    <a:lnTo>
                      <a:pt x="322040" y="0"/>
                    </a:lnTo>
                    <a:lnTo>
                      <a:pt x="343662" y="83630"/>
                    </a:lnTo>
                  </a:path>
                </a:pathLst>
              </a:custGeom>
              <a:grpFill/>
              <a:ln w="5715" cap="rnd">
                <a:solidFill>
                  <a:srgbClr val="E52A29"/>
                </a:solidFill>
                <a:prstDash val="solid"/>
                <a:round/>
              </a:ln>
            </p:spPr>
            <p:txBody>
              <a:bodyPr rtlCol="0" anchor="ctr"/>
              <a:lstStyle/>
              <a:p>
                <a:endParaRPr lang="fr-FR" sz="1400"/>
              </a:p>
            </p:txBody>
          </p:sp>
          <p:sp>
            <p:nvSpPr>
              <p:cNvPr id="107" name="Forme libre : forme 2282">
                <a:extLst>
                  <a:ext uri="{FF2B5EF4-FFF2-40B4-BE49-F238E27FC236}">
                    <a16:creationId xmlns:a16="http://schemas.microsoft.com/office/drawing/2014/main" id="{19BB40E8-27B8-4D87-B673-15C576A6203C}"/>
                  </a:ext>
                </a:extLst>
              </p:cNvPr>
              <p:cNvSpPr/>
              <p:nvPr/>
            </p:nvSpPr>
            <p:spPr>
              <a:xfrm>
                <a:off x="11338446" y="838961"/>
                <a:ext cx="14668" cy="56769"/>
              </a:xfrm>
              <a:custGeom>
                <a:avLst/>
                <a:gdLst>
                  <a:gd name="connsiteX0" fmla="*/ 0 w 14668"/>
                  <a:gd name="connsiteY0" fmla="*/ 0 h 56769"/>
                  <a:gd name="connsiteX1" fmla="*/ 14668 w 14668"/>
                  <a:gd name="connsiteY1" fmla="*/ 56769 h 56769"/>
                </a:gdLst>
                <a:ahLst/>
                <a:cxnLst>
                  <a:cxn ang="0">
                    <a:pos x="connsiteX0" y="connsiteY0"/>
                  </a:cxn>
                  <a:cxn ang="0">
                    <a:pos x="connsiteX1" y="connsiteY1"/>
                  </a:cxn>
                </a:cxnLst>
                <a:rect l="l" t="t" r="r" b="b"/>
                <a:pathLst>
                  <a:path w="14668" h="56769">
                    <a:moveTo>
                      <a:pt x="0" y="0"/>
                    </a:moveTo>
                    <a:lnTo>
                      <a:pt x="14668" y="56769"/>
                    </a:lnTo>
                  </a:path>
                </a:pathLst>
              </a:custGeom>
              <a:grpFill/>
              <a:ln w="5715" cap="rnd">
                <a:solidFill>
                  <a:srgbClr val="E52A29"/>
                </a:solidFill>
                <a:prstDash val="solid"/>
                <a:round/>
              </a:ln>
            </p:spPr>
            <p:txBody>
              <a:bodyPr rtlCol="0" anchor="ctr"/>
              <a:lstStyle/>
              <a:p>
                <a:endParaRPr lang="fr-FR" sz="1400"/>
              </a:p>
            </p:txBody>
          </p:sp>
        </p:grpSp>
        <p:grpSp>
          <p:nvGrpSpPr>
            <p:cNvPr id="96" name="Graphique 1768">
              <a:extLst>
                <a:ext uri="{FF2B5EF4-FFF2-40B4-BE49-F238E27FC236}">
                  <a16:creationId xmlns:a16="http://schemas.microsoft.com/office/drawing/2014/main" id="{E4E7B9EB-A438-429A-88EF-F72D5705F3EF}"/>
                </a:ext>
              </a:extLst>
            </p:cNvPr>
            <p:cNvGrpSpPr/>
            <p:nvPr/>
          </p:nvGrpSpPr>
          <p:grpSpPr>
            <a:xfrm>
              <a:off x="11397882" y="619743"/>
              <a:ext cx="436040" cy="261223"/>
              <a:chOff x="11397882" y="619743"/>
              <a:chExt cx="436040" cy="261223"/>
            </a:xfrm>
            <a:grpFill/>
          </p:grpSpPr>
          <p:grpSp>
            <p:nvGrpSpPr>
              <p:cNvPr id="97" name="Graphique 1768">
                <a:extLst>
                  <a:ext uri="{FF2B5EF4-FFF2-40B4-BE49-F238E27FC236}">
                    <a16:creationId xmlns:a16="http://schemas.microsoft.com/office/drawing/2014/main" id="{E4E7B9EB-A438-429A-88EF-F72D5705F3EF}"/>
                  </a:ext>
                </a:extLst>
              </p:cNvPr>
              <p:cNvGrpSpPr/>
              <p:nvPr/>
            </p:nvGrpSpPr>
            <p:grpSpPr>
              <a:xfrm>
                <a:off x="11644675" y="619743"/>
                <a:ext cx="189247" cy="184928"/>
                <a:chOff x="11644675" y="619743"/>
                <a:chExt cx="189247" cy="184928"/>
              </a:xfrm>
              <a:grpFill/>
            </p:grpSpPr>
            <p:sp>
              <p:nvSpPr>
                <p:cNvPr id="101" name="Forme libre : forme 2285">
                  <a:extLst>
                    <a:ext uri="{FF2B5EF4-FFF2-40B4-BE49-F238E27FC236}">
                      <a16:creationId xmlns:a16="http://schemas.microsoft.com/office/drawing/2014/main" id="{6D47A751-F5A0-4621-BC19-5D12CD8537D0}"/>
                    </a:ext>
                  </a:extLst>
                </p:cNvPr>
                <p:cNvSpPr/>
                <p:nvPr/>
              </p:nvSpPr>
              <p:spPr>
                <a:xfrm>
                  <a:off x="11644675" y="619743"/>
                  <a:ext cx="189247" cy="184928"/>
                </a:xfrm>
                <a:custGeom>
                  <a:avLst/>
                  <a:gdLst>
                    <a:gd name="connsiteX0" fmla="*/ 0 w 189247"/>
                    <a:gd name="connsiteY0" fmla="*/ 184928 h 184928"/>
                    <a:gd name="connsiteX1" fmla="*/ 14478 w 189247"/>
                    <a:gd name="connsiteY1" fmla="*/ 142161 h 184928"/>
                    <a:gd name="connsiteX2" fmla="*/ 153257 w 189247"/>
                    <a:gd name="connsiteY2" fmla="*/ 4620 h 184928"/>
                    <a:gd name="connsiteX3" fmla="*/ 183356 w 189247"/>
                    <a:gd name="connsiteY3" fmla="*/ 7478 h 184928"/>
                    <a:gd name="connsiteX4" fmla="*/ 181070 w 189247"/>
                    <a:gd name="connsiteY4" fmla="*/ 34624 h 184928"/>
                    <a:gd name="connsiteX5" fmla="*/ 49149 w 189247"/>
                    <a:gd name="connsiteY5" fmla="*/ 163021 h 184928"/>
                    <a:gd name="connsiteX6" fmla="*/ 17907 w 189247"/>
                    <a:gd name="connsiteY6" fmla="*/ 177499 h 18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47" h="184928">
                      <a:moveTo>
                        <a:pt x="0" y="184928"/>
                      </a:moveTo>
                      <a:lnTo>
                        <a:pt x="14478" y="142161"/>
                      </a:lnTo>
                      <a:lnTo>
                        <a:pt x="153257" y="4620"/>
                      </a:lnTo>
                      <a:cubicBezTo>
                        <a:pt x="153257" y="4620"/>
                        <a:pt x="168878" y="-7477"/>
                        <a:pt x="183356" y="7478"/>
                      </a:cubicBezTo>
                      <a:cubicBezTo>
                        <a:pt x="197834" y="22527"/>
                        <a:pt x="181070" y="34624"/>
                        <a:pt x="181070" y="34624"/>
                      </a:cubicBezTo>
                      <a:lnTo>
                        <a:pt x="49149" y="163021"/>
                      </a:lnTo>
                      <a:lnTo>
                        <a:pt x="17907" y="177499"/>
                      </a:lnTo>
                    </a:path>
                  </a:pathLst>
                </a:custGeom>
                <a:grpFill/>
                <a:ln w="5715" cap="rnd">
                  <a:solidFill>
                    <a:srgbClr val="E52A29"/>
                  </a:solidFill>
                  <a:prstDash val="solid"/>
                  <a:round/>
                </a:ln>
              </p:spPr>
              <p:txBody>
                <a:bodyPr rtlCol="0" anchor="ctr"/>
                <a:lstStyle/>
                <a:p>
                  <a:endParaRPr lang="fr-FR" sz="1400"/>
                </a:p>
              </p:txBody>
            </p:sp>
            <p:sp>
              <p:nvSpPr>
                <p:cNvPr id="102" name="Forme libre : forme 2286">
                  <a:extLst>
                    <a:ext uri="{FF2B5EF4-FFF2-40B4-BE49-F238E27FC236}">
                      <a16:creationId xmlns:a16="http://schemas.microsoft.com/office/drawing/2014/main" id="{22D7FE2C-520D-4603-90DA-6D4C5172CEB8}"/>
                    </a:ext>
                  </a:extLst>
                </p:cNvPr>
                <p:cNvSpPr/>
                <p:nvPr/>
              </p:nvSpPr>
              <p:spPr>
                <a:xfrm>
                  <a:off x="11778216" y="644554"/>
                  <a:ext cx="23145" cy="16766"/>
                </a:xfrm>
                <a:custGeom>
                  <a:avLst/>
                  <a:gdLst>
                    <a:gd name="connsiteX0" fmla="*/ 0 w 23145"/>
                    <a:gd name="connsiteY0" fmla="*/ 2 h 16766"/>
                    <a:gd name="connsiteX1" fmla="*/ 23146 w 23145"/>
                    <a:gd name="connsiteY1" fmla="*/ 16766 h 16766"/>
                  </a:gdLst>
                  <a:ahLst/>
                  <a:cxnLst>
                    <a:cxn ang="0">
                      <a:pos x="connsiteX0" y="connsiteY0"/>
                    </a:cxn>
                    <a:cxn ang="0">
                      <a:pos x="connsiteX1" y="connsiteY1"/>
                    </a:cxn>
                  </a:cxnLst>
                  <a:rect l="l" t="t" r="r" b="b"/>
                  <a:pathLst>
                    <a:path w="23145" h="16766">
                      <a:moveTo>
                        <a:pt x="0" y="2"/>
                      </a:moveTo>
                      <a:cubicBezTo>
                        <a:pt x="0" y="2"/>
                        <a:pt x="12764" y="-569"/>
                        <a:pt x="23146" y="16766"/>
                      </a:cubicBezTo>
                    </a:path>
                  </a:pathLst>
                </a:custGeom>
                <a:grpFill/>
                <a:ln w="5715" cap="rnd">
                  <a:solidFill>
                    <a:srgbClr val="E52A29"/>
                  </a:solidFill>
                  <a:prstDash val="solid"/>
                  <a:round/>
                </a:ln>
              </p:spPr>
              <p:txBody>
                <a:bodyPr rtlCol="0" anchor="ctr"/>
                <a:lstStyle/>
                <a:p>
                  <a:endParaRPr lang="fr-FR" sz="1400"/>
                </a:p>
              </p:txBody>
            </p:sp>
          </p:grpSp>
          <p:grpSp>
            <p:nvGrpSpPr>
              <p:cNvPr id="98" name="Graphique 1768">
                <a:extLst>
                  <a:ext uri="{FF2B5EF4-FFF2-40B4-BE49-F238E27FC236}">
                    <a16:creationId xmlns:a16="http://schemas.microsoft.com/office/drawing/2014/main" id="{E4E7B9EB-A438-429A-88EF-F72D5705F3EF}"/>
                  </a:ext>
                </a:extLst>
              </p:cNvPr>
              <p:cNvGrpSpPr/>
              <p:nvPr/>
            </p:nvGrpSpPr>
            <p:grpSpPr>
              <a:xfrm>
                <a:off x="11397882" y="735828"/>
                <a:ext cx="248697" cy="145137"/>
                <a:chOff x="11397882" y="735828"/>
                <a:chExt cx="248697" cy="145137"/>
              </a:xfrm>
              <a:grpFill/>
            </p:grpSpPr>
            <p:sp>
              <p:nvSpPr>
                <p:cNvPr id="99" name="Forme libre : forme 2288">
                  <a:extLst>
                    <a:ext uri="{FF2B5EF4-FFF2-40B4-BE49-F238E27FC236}">
                      <a16:creationId xmlns:a16="http://schemas.microsoft.com/office/drawing/2014/main" id="{63A58468-ECCE-49C8-AE7F-AC337392AFE4}"/>
                    </a:ext>
                  </a:extLst>
                </p:cNvPr>
                <p:cNvSpPr/>
                <p:nvPr/>
              </p:nvSpPr>
              <p:spPr>
                <a:xfrm>
                  <a:off x="11397882" y="735828"/>
                  <a:ext cx="158094" cy="145137"/>
                </a:xfrm>
                <a:custGeom>
                  <a:avLst/>
                  <a:gdLst>
                    <a:gd name="connsiteX0" fmla="*/ 0 w 158094"/>
                    <a:gd name="connsiteY0" fmla="*/ 80177 h 145137"/>
                    <a:gd name="connsiteX1" fmla="*/ 157162 w 158094"/>
                    <a:gd name="connsiteY1" fmla="*/ 4454 h 145137"/>
                    <a:gd name="connsiteX2" fmla="*/ 21527 w 158094"/>
                    <a:gd name="connsiteY2" fmla="*/ 145138 h 145137"/>
                  </a:gdLst>
                  <a:ahLst/>
                  <a:cxnLst>
                    <a:cxn ang="0">
                      <a:pos x="connsiteX0" y="connsiteY0"/>
                    </a:cxn>
                    <a:cxn ang="0">
                      <a:pos x="connsiteX1" y="connsiteY1"/>
                    </a:cxn>
                    <a:cxn ang="0">
                      <a:pos x="connsiteX2" y="connsiteY2"/>
                    </a:cxn>
                  </a:cxnLst>
                  <a:rect l="l" t="t" r="r" b="b"/>
                  <a:pathLst>
                    <a:path w="158094" h="145137">
                      <a:moveTo>
                        <a:pt x="0" y="80177"/>
                      </a:moveTo>
                      <a:cubicBezTo>
                        <a:pt x="0" y="80177"/>
                        <a:pt x="172212" y="38744"/>
                        <a:pt x="157162" y="4454"/>
                      </a:cubicBezTo>
                      <a:cubicBezTo>
                        <a:pt x="142113" y="-29836"/>
                        <a:pt x="21527" y="145138"/>
                        <a:pt x="21527" y="145138"/>
                      </a:cubicBezTo>
                    </a:path>
                  </a:pathLst>
                </a:custGeom>
                <a:grpFill/>
                <a:ln w="5715" cap="rnd">
                  <a:solidFill>
                    <a:srgbClr val="E52A29"/>
                  </a:solidFill>
                  <a:prstDash val="solid"/>
                  <a:round/>
                </a:ln>
              </p:spPr>
              <p:txBody>
                <a:bodyPr rtlCol="0" anchor="ctr"/>
                <a:lstStyle/>
                <a:p>
                  <a:endParaRPr lang="fr-FR" sz="1400"/>
                </a:p>
              </p:txBody>
            </p:sp>
            <p:sp>
              <p:nvSpPr>
                <p:cNvPr id="100" name="Forme libre : forme 2289">
                  <a:extLst>
                    <a:ext uri="{FF2B5EF4-FFF2-40B4-BE49-F238E27FC236}">
                      <a16:creationId xmlns:a16="http://schemas.microsoft.com/office/drawing/2014/main" id="{757799CC-76C3-4430-9BC4-92175B09125F}"/>
                    </a:ext>
                  </a:extLst>
                </p:cNvPr>
                <p:cNvSpPr/>
                <p:nvPr/>
              </p:nvSpPr>
              <p:spPr>
                <a:xfrm>
                  <a:off x="11480083" y="794657"/>
                  <a:ext cx="166497" cy="24872"/>
                </a:xfrm>
                <a:custGeom>
                  <a:avLst/>
                  <a:gdLst>
                    <a:gd name="connsiteX0" fmla="*/ 0 w 166497"/>
                    <a:gd name="connsiteY0" fmla="*/ 24873 h 24872"/>
                    <a:gd name="connsiteX1" fmla="*/ 47911 w 166497"/>
                    <a:gd name="connsiteY1" fmla="*/ 584 h 24872"/>
                    <a:gd name="connsiteX2" fmla="*/ 87916 w 166497"/>
                    <a:gd name="connsiteY2" fmla="*/ 6299 h 24872"/>
                    <a:gd name="connsiteX3" fmla="*/ 122206 w 166497"/>
                    <a:gd name="connsiteY3" fmla="*/ 6299 h 24872"/>
                    <a:gd name="connsiteX4" fmla="*/ 166497 w 166497"/>
                    <a:gd name="connsiteY4" fmla="*/ 9157 h 24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497" h="24872">
                      <a:moveTo>
                        <a:pt x="0" y="24873"/>
                      </a:moveTo>
                      <a:cubicBezTo>
                        <a:pt x="0" y="24873"/>
                        <a:pt x="44291" y="-4464"/>
                        <a:pt x="47911" y="584"/>
                      </a:cubicBezTo>
                      <a:cubicBezTo>
                        <a:pt x="51530" y="5632"/>
                        <a:pt x="25051" y="37732"/>
                        <a:pt x="87916" y="6299"/>
                      </a:cubicBezTo>
                      <a:cubicBezTo>
                        <a:pt x="87916" y="6299"/>
                        <a:pt x="91535" y="29921"/>
                        <a:pt x="122206" y="6299"/>
                      </a:cubicBezTo>
                      <a:cubicBezTo>
                        <a:pt x="122206" y="6299"/>
                        <a:pt x="125825" y="29921"/>
                        <a:pt x="166497" y="9157"/>
                      </a:cubicBezTo>
                    </a:path>
                  </a:pathLst>
                </a:custGeom>
                <a:grpFill/>
                <a:ln w="5715" cap="rnd">
                  <a:solidFill>
                    <a:srgbClr val="E52A29"/>
                  </a:solidFill>
                  <a:prstDash val="solid"/>
                  <a:round/>
                </a:ln>
              </p:spPr>
              <p:txBody>
                <a:bodyPr rtlCol="0" anchor="ctr"/>
                <a:lstStyle/>
                <a:p>
                  <a:endParaRPr lang="fr-FR" sz="1400"/>
                </a:p>
              </p:txBody>
            </p:sp>
          </p:grpSp>
        </p:grpSp>
      </p:grpSp>
      <p:cxnSp>
        <p:nvCxnSpPr>
          <p:cNvPr id="108" name="Connecteur droit 107"/>
          <p:cNvCxnSpPr/>
          <p:nvPr/>
        </p:nvCxnSpPr>
        <p:spPr>
          <a:xfrm>
            <a:off x="7226458" y="1483743"/>
            <a:ext cx="0" cy="4624178"/>
          </a:xfrm>
          <a:prstGeom prst="line">
            <a:avLst/>
          </a:prstGeom>
        </p:spPr>
        <p:style>
          <a:lnRef idx="1">
            <a:schemeClr val="accent1"/>
          </a:lnRef>
          <a:fillRef idx="0">
            <a:schemeClr val="accent1"/>
          </a:fillRef>
          <a:effectRef idx="0">
            <a:schemeClr val="accent1"/>
          </a:effectRef>
          <a:fontRef idx="minor">
            <a:schemeClr val="tx1"/>
          </a:fontRef>
        </p:style>
      </p:cxnSp>
      <p:pic>
        <p:nvPicPr>
          <p:cNvPr id="109" name="Picture 4" descr="Taille du moniteur Vecteur gratuit"/>
          <p:cNvPicPr>
            <a:picLocks noChangeAspect="1" noChangeArrowheads="1"/>
          </p:cNvPicPr>
          <p:nvPr/>
        </p:nvPicPr>
        <p:blipFill rotWithShape="1">
          <a:blip r:embed="rId4" cstate="print">
            <a:duotone>
              <a:prstClr val="black"/>
              <a:schemeClr val="accent5">
                <a:tint val="45000"/>
                <a:satMod val="400000"/>
              </a:schemeClr>
            </a:duotone>
            <a:extLst>
              <a:ext uri="{BEBA8EAE-BF5A-486C-A8C5-ECC9F3942E4B}">
                <a14:imgProps xmlns:a14="http://schemas.microsoft.com/office/drawing/2010/main">
                  <a14:imgLayer r:embed="rId5">
                    <a14:imgEffect>
                      <a14:backgroundRemoval t="24267" b="93067" l="9425" r="47125">
                        <a14:foregroundMark x1="18690" y1="61600" x2="18690" y2="61600"/>
                        <a14:foregroundMark x1="14377" y1="50400" x2="14377" y2="50400"/>
                        <a14:foregroundMark x1="17093" y1="36267" x2="17093" y2="36267"/>
                        <a14:foregroundMark x1="25559" y1="30667" x2="25559" y2="30667"/>
                        <a14:foregroundMark x1="32748" y1="37867" x2="32748" y2="37867"/>
                        <a14:backgroundMark x1="25719" y1="42933" x2="18690" y2="25600"/>
                        <a14:backgroundMark x1="22045" y1="46933" x2="11022" y2="38400"/>
                        <a14:backgroundMark x1="21086" y1="49600" x2="13578" y2="63200"/>
                        <a14:backgroundMark x1="21725" y1="51200" x2="24281" y2="82133"/>
                        <a14:backgroundMark x1="44089" y1="61333" x2="24760" y2="41867"/>
                        <a14:backgroundMark x1="31310" y1="25867" x2="27636" y2="42933"/>
                        <a14:backgroundMark x1="40575" y1="31467" x2="35783" y2="50400"/>
                        <a14:backgroundMark x1="38978" y1="32000" x2="31150" y2="28533"/>
                        <a14:backgroundMark x1="19968" y1="28267" x2="12300" y2="29867"/>
                      </a14:backgroundRemoval>
                    </a14:imgEffect>
                  </a14:imgLayer>
                </a14:imgProps>
              </a:ext>
              <a:ext uri="{28A0092B-C50C-407E-A947-70E740481C1C}">
                <a14:useLocalDpi xmlns:a14="http://schemas.microsoft.com/office/drawing/2010/main" val="0"/>
              </a:ext>
            </a:extLst>
          </a:blip>
          <a:srcRect l="9238" t="21258" r="52190" b="6209"/>
          <a:stretch/>
        </p:blipFill>
        <p:spPr bwMode="auto">
          <a:xfrm>
            <a:off x="10733954" y="4771792"/>
            <a:ext cx="942109" cy="1061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16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fade">
                                      <p:cBhvr>
                                        <p:cTn id="7" dur="500"/>
                                        <p:tgtEl>
                                          <p:spTgt spid="2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xEl>
                                              <p:pRg st="1" end="1"/>
                                            </p:txEl>
                                          </p:spTgt>
                                        </p:tgtEl>
                                        <p:attrNameLst>
                                          <p:attrName>style.visibility</p:attrName>
                                        </p:attrNameLst>
                                      </p:cBhvr>
                                      <p:to>
                                        <p:strVal val="visible"/>
                                      </p:to>
                                    </p:set>
                                    <p:animEffect transition="in" filter="fade">
                                      <p:cBhvr>
                                        <p:cTn id="10" dur="500"/>
                                        <p:tgtEl>
                                          <p:spTgt spid="2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xEl>
                                              <p:pRg st="2" end="2"/>
                                            </p:txEl>
                                          </p:spTgt>
                                        </p:tgtEl>
                                        <p:attrNameLst>
                                          <p:attrName>style.visibility</p:attrName>
                                        </p:attrNameLst>
                                      </p:cBhvr>
                                      <p:to>
                                        <p:strVal val="visible"/>
                                      </p:to>
                                    </p:set>
                                    <p:animEffect transition="in" filter="fade">
                                      <p:cBhvr>
                                        <p:cTn id="13" dur="500"/>
                                        <p:tgtEl>
                                          <p:spTgt spid="26">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xEl>
                                              <p:pRg st="3" end="3"/>
                                            </p:txEl>
                                          </p:spTgt>
                                        </p:tgtEl>
                                        <p:attrNameLst>
                                          <p:attrName>style.visibility</p:attrName>
                                        </p:attrNameLst>
                                      </p:cBhvr>
                                      <p:to>
                                        <p:strVal val="visible"/>
                                      </p:to>
                                    </p:set>
                                    <p:animEffect transition="in" filter="fade">
                                      <p:cBhvr>
                                        <p:cTn id="16" dur="500"/>
                                        <p:tgtEl>
                                          <p:spTgt spid="26">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xEl>
                                              <p:pRg st="4" end="4"/>
                                            </p:txEl>
                                          </p:spTgt>
                                        </p:tgtEl>
                                        <p:attrNameLst>
                                          <p:attrName>style.visibility</p:attrName>
                                        </p:attrNameLst>
                                      </p:cBhvr>
                                      <p:to>
                                        <p:strVal val="visible"/>
                                      </p:to>
                                    </p:set>
                                    <p:animEffect transition="in" filter="fade">
                                      <p:cBhvr>
                                        <p:cTn id="19" dur="500"/>
                                        <p:tgtEl>
                                          <p:spTgt spid="26">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6">
                                            <p:txEl>
                                              <p:pRg st="5" end="5"/>
                                            </p:txEl>
                                          </p:spTgt>
                                        </p:tgtEl>
                                        <p:attrNameLst>
                                          <p:attrName>style.visibility</p:attrName>
                                        </p:attrNameLst>
                                      </p:cBhvr>
                                      <p:to>
                                        <p:strVal val="visible"/>
                                      </p:to>
                                    </p:set>
                                    <p:animEffect transition="in" filter="fade">
                                      <p:cBhvr>
                                        <p:cTn id="22" dur="500"/>
                                        <p:tgtEl>
                                          <p:spTgt spid="26">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6">
                                            <p:txEl>
                                              <p:pRg st="6" end="6"/>
                                            </p:txEl>
                                          </p:spTgt>
                                        </p:tgtEl>
                                        <p:attrNameLst>
                                          <p:attrName>style.visibility</p:attrName>
                                        </p:attrNameLst>
                                      </p:cBhvr>
                                      <p:to>
                                        <p:strVal val="visible"/>
                                      </p:to>
                                    </p:set>
                                    <p:animEffect transition="in" filter="fade">
                                      <p:cBhvr>
                                        <p:cTn id="25" dur="500"/>
                                        <p:tgtEl>
                                          <p:spTgt spid="26">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nodeType="with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5"/>
                                        </p:tgtEl>
                                        <p:attrNameLst>
                                          <p:attrName>style.visibility</p:attrName>
                                        </p:attrNameLst>
                                      </p:cBhvr>
                                      <p:to>
                                        <p:strVal val="visible"/>
                                      </p:to>
                                    </p:set>
                                    <p:animEffect transition="in" filter="fade">
                                      <p:cBhvr>
                                        <p:cTn id="34" dur="500"/>
                                        <p:tgtEl>
                                          <p:spTgt spid="8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fade">
                                      <p:cBhvr>
                                        <p:cTn id="40" dur="500"/>
                                        <p:tgtEl>
                                          <p:spTgt spid="8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8"/>
                                        </p:tgtEl>
                                        <p:attrNameLst>
                                          <p:attrName>style.visibility</p:attrName>
                                        </p:attrNameLst>
                                      </p:cBhvr>
                                      <p:to>
                                        <p:strVal val="visible"/>
                                      </p:to>
                                    </p:set>
                                    <p:animEffect transition="in" filter="fade">
                                      <p:cBhvr>
                                        <p:cTn id="43" dur="500"/>
                                        <p:tgtEl>
                                          <p:spTgt spid="88"/>
                                        </p:tgtEl>
                                      </p:cBhvr>
                                    </p:animEffect>
                                  </p:childTnLst>
                                </p:cTn>
                              </p:par>
                              <p:par>
                                <p:cTn id="44" presetID="10" presetClass="entr" presetSubtype="0" fill="hold" nodeType="withEffect">
                                  <p:stCondLst>
                                    <p:cond delay="0"/>
                                  </p:stCondLst>
                                  <p:childTnLst>
                                    <p:set>
                                      <p:cBhvr>
                                        <p:cTn id="45" dur="1" fill="hold">
                                          <p:stCondLst>
                                            <p:cond delay="0"/>
                                          </p:stCondLst>
                                        </p:cTn>
                                        <p:tgtEl>
                                          <p:spTgt spid="89"/>
                                        </p:tgtEl>
                                        <p:attrNameLst>
                                          <p:attrName>style.visibility</p:attrName>
                                        </p:attrNameLst>
                                      </p:cBhvr>
                                      <p:to>
                                        <p:strVal val="visible"/>
                                      </p:to>
                                    </p:set>
                                    <p:animEffect transition="in" filter="fade">
                                      <p:cBhvr>
                                        <p:cTn id="46" dur="500"/>
                                        <p:tgtEl>
                                          <p:spTgt spid="89"/>
                                        </p:tgtEl>
                                      </p:cBhvr>
                                    </p:animEffect>
                                  </p:childTnLst>
                                </p:cTn>
                              </p:par>
                              <p:par>
                                <p:cTn id="47" presetID="10" presetClass="entr" presetSubtype="0" fill="hold" nodeType="withEffect">
                                  <p:stCondLst>
                                    <p:cond delay="0"/>
                                  </p:stCondLst>
                                  <p:childTnLst>
                                    <p:set>
                                      <p:cBhvr>
                                        <p:cTn id="48" dur="1" fill="hold">
                                          <p:stCondLst>
                                            <p:cond delay="0"/>
                                          </p:stCondLst>
                                        </p:cTn>
                                        <p:tgtEl>
                                          <p:spTgt spid="90"/>
                                        </p:tgtEl>
                                        <p:attrNameLst>
                                          <p:attrName>style.visibility</p:attrName>
                                        </p:attrNameLst>
                                      </p:cBhvr>
                                      <p:to>
                                        <p:strVal val="visible"/>
                                      </p:to>
                                    </p:set>
                                    <p:animEffect transition="in" filter="fade">
                                      <p:cBhvr>
                                        <p:cTn id="49" dur="500"/>
                                        <p:tgtEl>
                                          <p:spTgt spid="90"/>
                                        </p:tgtEl>
                                      </p:cBhvr>
                                    </p:animEffect>
                                  </p:childTnLst>
                                </p:cTn>
                              </p:par>
                              <p:par>
                                <p:cTn id="50" presetID="10" presetClass="entr" presetSubtype="0" fill="hold" nodeType="withEffect">
                                  <p:stCondLst>
                                    <p:cond delay="0"/>
                                  </p:stCondLst>
                                  <p:childTnLst>
                                    <p:set>
                                      <p:cBhvr>
                                        <p:cTn id="51" dur="1" fill="hold">
                                          <p:stCondLst>
                                            <p:cond delay="0"/>
                                          </p:stCondLst>
                                        </p:cTn>
                                        <p:tgtEl>
                                          <p:spTgt spid="91"/>
                                        </p:tgtEl>
                                        <p:attrNameLst>
                                          <p:attrName>style.visibility</p:attrName>
                                        </p:attrNameLst>
                                      </p:cBhvr>
                                      <p:to>
                                        <p:strVal val="visible"/>
                                      </p:to>
                                    </p:set>
                                    <p:animEffect transition="in" filter="fade">
                                      <p:cBhvr>
                                        <p:cTn id="52" dur="500"/>
                                        <p:tgtEl>
                                          <p:spTgt spid="91"/>
                                        </p:tgtEl>
                                      </p:cBhvr>
                                    </p:animEffect>
                                  </p:childTnLst>
                                </p:cTn>
                              </p:par>
                              <p:par>
                                <p:cTn id="53" presetID="10" presetClass="entr" presetSubtype="0" fill="hold" nodeType="with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fade">
                                      <p:cBhvr>
                                        <p:cTn id="55" dur="500"/>
                                        <p:tgtEl>
                                          <p:spTgt spid="9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93"/>
                                        </p:tgtEl>
                                        <p:attrNameLst>
                                          <p:attrName>style.visibility</p:attrName>
                                        </p:attrNameLst>
                                      </p:cBhvr>
                                      <p:to>
                                        <p:strVal val="visible"/>
                                      </p:to>
                                    </p:set>
                                    <p:animEffect transition="in" filter="fade">
                                      <p:cBhvr>
                                        <p:cTn id="58" dur="500"/>
                                        <p:tgtEl>
                                          <p:spTgt spid="93"/>
                                        </p:tgtEl>
                                      </p:cBhvr>
                                    </p:animEffect>
                                  </p:childTnLst>
                                </p:cTn>
                              </p:par>
                              <p:par>
                                <p:cTn id="59" presetID="10" presetClass="entr" presetSubtype="0" fill="hold" nodeType="with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fade">
                                      <p:cBhvr>
                                        <p:cTn id="61" dur="500"/>
                                        <p:tgtEl>
                                          <p:spTgt spid="94"/>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08"/>
                                        </p:tgtEl>
                                        <p:attrNameLst>
                                          <p:attrName>style.visibility</p:attrName>
                                        </p:attrNameLst>
                                      </p:cBhvr>
                                      <p:to>
                                        <p:strVal val="visible"/>
                                      </p:to>
                                    </p:set>
                                    <p:animEffect transition="in" filter="fade">
                                      <p:cBhvr>
                                        <p:cTn id="66" dur="500"/>
                                        <p:tgtEl>
                                          <p:spTgt spid="10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fade">
                                      <p:cBhvr>
                                        <p:cTn id="69" dur="500"/>
                                        <p:tgtEl>
                                          <p:spTgt spid="9"/>
                                        </p:tgtEl>
                                      </p:cBhvr>
                                    </p:animEffect>
                                  </p:childTnLst>
                                </p:cTn>
                              </p:par>
                              <p:par>
                                <p:cTn id="70" presetID="10" presetClass="entr" presetSubtype="0" fill="hold" nodeType="with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500"/>
                                        <p:tgtEl>
                                          <p:spTgt spid="10"/>
                                        </p:tgtEl>
                                      </p:cBhvr>
                                    </p:animEffect>
                                  </p:childTnLst>
                                </p:cTn>
                              </p:par>
                              <p:par>
                                <p:cTn id="73" presetID="10" presetClass="entr" presetSubtype="0" fill="hold" nodeType="withEffect">
                                  <p:stCondLst>
                                    <p:cond delay="0"/>
                                  </p:stCondLst>
                                  <p:childTnLst>
                                    <p:set>
                                      <p:cBhvr>
                                        <p:cTn id="74" dur="1" fill="hold">
                                          <p:stCondLst>
                                            <p:cond delay="0"/>
                                          </p:stCondLst>
                                        </p:cTn>
                                        <p:tgtEl>
                                          <p:spTgt spid="109"/>
                                        </p:tgtEl>
                                        <p:attrNameLst>
                                          <p:attrName>style.visibility</p:attrName>
                                        </p:attrNameLst>
                                      </p:cBhvr>
                                      <p:to>
                                        <p:strVal val="visible"/>
                                      </p:to>
                                    </p:set>
                                    <p:animEffect transition="in" filter="fade">
                                      <p:cBhvr>
                                        <p:cTn id="75"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9" grpId="0"/>
      <p:bldP spid="85" grpId="0" animBg="1"/>
      <p:bldP spid="86" grpId="0" animBg="1"/>
      <p:bldP spid="87" grpId="0" animBg="1"/>
      <p:bldP spid="88" grpId="0"/>
      <p:bldP spid="9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59547" y="1797146"/>
            <a:ext cx="6824136" cy="4451521"/>
          </a:xfrm>
          <a:prstGeom prst="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1052423" y="3114308"/>
            <a:ext cx="3666226" cy="313436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Clr>
                <a:schemeClr val="accent4">
                  <a:lumMod val="75000"/>
                </a:schemeClr>
              </a:buClr>
            </a:pPr>
            <a:endParaRPr lang="fr-FR" sz="1400" dirty="0"/>
          </a:p>
        </p:txBody>
      </p:sp>
      <p:sp>
        <p:nvSpPr>
          <p:cNvPr id="6" name="Espace réservé du texte 5"/>
          <p:cNvSpPr>
            <a:spLocks noGrp="1"/>
          </p:cNvSpPr>
          <p:nvPr>
            <p:ph type="body" sz="quarter" idx="12"/>
          </p:nvPr>
        </p:nvSpPr>
        <p:spPr/>
        <p:txBody>
          <a:bodyPr/>
          <a:lstStyle/>
          <a:p>
            <a:r>
              <a:rPr lang="fr-FR" dirty="0" smtClean="0"/>
              <a:t>Comment parler d’assurance Habitation ? </a:t>
            </a:r>
            <a:endParaRPr lang="fr-FR" dirty="0"/>
          </a:p>
        </p:txBody>
      </p:sp>
      <p:sp>
        <p:nvSpPr>
          <p:cNvPr id="7" name="Espace réservé du texte 6"/>
          <p:cNvSpPr>
            <a:spLocks noGrp="1"/>
          </p:cNvSpPr>
          <p:nvPr>
            <p:ph type="body" sz="quarter" idx="14"/>
          </p:nvPr>
        </p:nvSpPr>
        <p:spPr/>
        <p:txBody>
          <a:bodyPr/>
          <a:lstStyle/>
          <a:p>
            <a:r>
              <a:rPr lang="fr-FR" dirty="0" smtClean="0"/>
              <a:t>Nos offres et les astuces pour en parler</a:t>
            </a:r>
            <a:endParaRPr lang="fr-FR" dirty="0"/>
          </a:p>
        </p:txBody>
      </p:sp>
      <p:sp>
        <p:nvSpPr>
          <p:cNvPr id="8" name="Espace réservé du texte 7"/>
          <p:cNvSpPr>
            <a:spLocks noGrp="1"/>
          </p:cNvSpPr>
          <p:nvPr>
            <p:ph type="body" sz="quarter" idx="16"/>
          </p:nvPr>
        </p:nvSpPr>
        <p:spPr/>
        <p:txBody>
          <a:bodyPr/>
          <a:lstStyle/>
          <a:p>
            <a:r>
              <a:rPr lang="fr-FR" dirty="0" smtClean="0"/>
              <a:t>4</a:t>
            </a:r>
            <a:endParaRPr lang="fr-FR" dirty="0"/>
          </a:p>
        </p:txBody>
      </p:sp>
      <p:sp>
        <p:nvSpPr>
          <p:cNvPr id="2" name="Rectangle à coins arrondis 1"/>
          <p:cNvSpPr/>
          <p:nvPr/>
        </p:nvSpPr>
        <p:spPr>
          <a:xfrm>
            <a:off x="1664898" y="1388669"/>
            <a:ext cx="3053751" cy="1423715"/>
          </a:xfrm>
          <a:prstGeom prst="wedgeRoundRectCallout">
            <a:avLst>
              <a:gd name="adj1" fmla="val -64341"/>
              <a:gd name="adj2" fmla="val -157"/>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lumMod val="75000"/>
                    <a:lumOff val="25000"/>
                  </a:schemeClr>
                </a:solidFill>
                <a:latin typeface="Ink Free" panose="03080402000500000000" pitchFamily="66" charset="0"/>
              </a:rPr>
              <a:t>Assurer son logement est une obligation pour les locataires. Qu’avez-vous prévu pour couvrir votre logement et vos biens personnels ? </a:t>
            </a:r>
            <a:endParaRPr lang="fr-FR" sz="1400" dirty="0">
              <a:solidFill>
                <a:schemeClr val="tx1">
                  <a:lumMod val="75000"/>
                  <a:lumOff val="25000"/>
                </a:schemeClr>
              </a:solidFill>
              <a:latin typeface="Ink Free" panose="03080402000500000000" pitchFamily="66" charset="0"/>
            </a:endParaRPr>
          </a:p>
        </p:txBody>
      </p:sp>
      <p:pic>
        <p:nvPicPr>
          <p:cNvPr id="10" name="Picture 2" descr="Concept d'assurance habitation, protection immobilière résidentielle Vecteur Premium"/>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20141" y="137054"/>
            <a:ext cx="2486504" cy="2486504"/>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7291437" y="1595229"/>
            <a:ext cx="2287806" cy="369332"/>
          </a:xfrm>
          <a:prstGeom prst="rect">
            <a:avLst/>
          </a:prstGeom>
          <a:solidFill>
            <a:schemeClr val="bg1"/>
          </a:solidFill>
        </p:spPr>
        <p:txBody>
          <a:bodyPr wrap="none" rtlCol="0">
            <a:spAutoFit/>
          </a:bodyPr>
          <a:lstStyle/>
          <a:p>
            <a:r>
              <a:rPr lang="fr-FR" b="1" dirty="0" smtClean="0">
                <a:solidFill>
                  <a:schemeClr val="accent4">
                    <a:lumMod val="75000"/>
                  </a:schemeClr>
                </a:solidFill>
              </a:rPr>
              <a:t>La prise en charge </a:t>
            </a:r>
            <a:endParaRPr lang="fr-FR" b="1" dirty="0">
              <a:solidFill>
                <a:schemeClr val="accent4">
                  <a:lumMod val="75000"/>
                </a:schemeClr>
              </a:solidFill>
            </a:endParaRPr>
          </a:p>
        </p:txBody>
      </p:sp>
      <p:sp>
        <p:nvSpPr>
          <p:cNvPr id="9" name="Espace réservé du contenu 8"/>
          <p:cNvSpPr>
            <a:spLocks noGrp="1"/>
          </p:cNvSpPr>
          <p:nvPr>
            <p:ph idx="17"/>
          </p:nvPr>
        </p:nvSpPr>
        <p:spPr>
          <a:xfrm>
            <a:off x="5194618" y="2216051"/>
            <a:ext cx="6481443" cy="4135197"/>
          </a:xfrm>
        </p:spPr>
        <p:txBody>
          <a:bodyPr/>
          <a:lstStyle/>
          <a:p>
            <a:r>
              <a:rPr lang="fr-FR" sz="1400" dirty="0" smtClean="0">
                <a:solidFill>
                  <a:schemeClr val="accent4">
                    <a:lumMod val="75000"/>
                  </a:schemeClr>
                </a:solidFill>
              </a:rPr>
              <a:t>La formule « Initial » </a:t>
            </a:r>
            <a:r>
              <a:rPr lang="fr-FR" sz="1400" dirty="0" smtClean="0"/>
              <a:t>bénéficie de garanties essentielles qui protège vos biens contre les risques principaux : incendie, dégâts des eaux, vol… </a:t>
            </a:r>
          </a:p>
          <a:p>
            <a:r>
              <a:rPr lang="fr-FR" sz="1400" dirty="0" smtClean="0">
                <a:solidFill>
                  <a:schemeClr val="accent4">
                    <a:lumMod val="75000"/>
                  </a:schemeClr>
                </a:solidFill>
              </a:rPr>
              <a:t>« Vous poursuivez des études supérieures ou êtes adeptes de la trottinette électrique pour vos déplacements » </a:t>
            </a:r>
            <a:r>
              <a:rPr lang="fr-FR" sz="1400" dirty="0" smtClean="0">
                <a:sym typeface="Wingdings" panose="05000000000000000000" pitchFamily="2" charset="2"/>
              </a:rPr>
              <a:t> Vous pouvez moduler votre assurance avec des options supplémentaires adaptées à vos besoins comme l’Assurance études ou l’Assurance des nouveaux modes de déplacement. </a:t>
            </a:r>
            <a:r>
              <a:rPr lang="fr-FR" sz="1400" dirty="0" smtClean="0">
                <a:sym typeface="Wingdings" panose="05000000000000000000" pitchFamily="2" charset="2"/>
                <a:hlinkClick r:id="rId3" action="ppaction://hlinksldjump"/>
              </a:rPr>
              <a:t>Cliquez-ici </a:t>
            </a:r>
            <a:r>
              <a:rPr lang="fr-FR" sz="1400" dirty="0">
                <a:sym typeface="Wingdings" panose="05000000000000000000" pitchFamily="2" charset="2"/>
                <a:hlinkClick r:id="rId3" action="ppaction://hlinksldjump"/>
              </a:rPr>
              <a:t>pour en savoir plus </a:t>
            </a:r>
            <a:endParaRPr lang="fr-FR" sz="1400" dirty="0" smtClean="0">
              <a:sym typeface="Wingdings" panose="05000000000000000000" pitchFamily="2" charset="2"/>
            </a:endParaRPr>
          </a:p>
          <a:p>
            <a:endParaRPr lang="fr-FR" sz="200" dirty="0" smtClean="0">
              <a:sym typeface="Wingdings" panose="05000000000000000000" pitchFamily="2" charset="2"/>
            </a:endParaRPr>
          </a:p>
          <a:p>
            <a:r>
              <a:rPr lang="fr-FR" sz="1400" dirty="0" smtClean="0">
                <a:solidFill>
                  <a:schemeClr val="accent4">
                    <a:lumMod val="75000"/>
                  </a:schemeClr>
                </a:solidFill>
                <a:sym typeface="Wingdings" panose="05000000000000000000" pitchFamily="2" charset="2"/>
              </a:rPr>
              <a:t>« Vous habitez en colocation » </a:t>
            </a:r>
            <a:r>
              <a:rPr lang="fr-FR" sz="1400" dirty="0" smtClean="0">
                <a:sym typeface="Wingdings" panose="05000000000000000000" pitchFamily="2" charset="2"/>
              </a:rPr>
              <a:t> Vos colocataires peuvent être rassurés,    un seul contrat suffit. Ils bénéficient d’une garantie responsabilité civile et tous leurs biens personnels sont assurés. </a:t>
            </a:r>
          </a:p>
          <a:p>
            <a:endParaRPr lang="fr-FR" sz="200" dirty="0" smtClean="0">
              <a:sym typeface="Wingdings" panose="05000000000000000000" pitchFamily="2" charset="2"/>
            </a:endParaRPr>
          </a:p>
          <a:p>
            <a:r>
              <a:rPr lang="fr-FR" sz="1400" dirty="0" smtClean="0">
                <a:solidFill>
                  <a:schemeClr val="accent4">
                    <a:lumMod val="75000"/>
                  </a:schemeClr>
                </a:solidFill>
                <a:sym typeface="Wingdings" panose="05000000000000000000" pitchFamily="2" charset="2"/>
              </a:rPr>
              <a:t>« Vous êtes en stage en entreprise » </a:t>
            </a:r>
            <a:r>
              <a:rPr lang="fr-FR" sz="1400" dirty="0" smtClean="0">
                <a:sym typeface="Wingdings" panose="05000000000000000000" pitchFamily="2" charset="2"/>
              </a:rPr>
              <a:t> Lors d’un stage en entreprise ou d’une période d’observation (rémunérés ou non) effectués dans le cadre    des études, des dommages causés aux biens confiés par l’entreprise d’accueil ou l’organisme de formation sont pris en charge.                                     </a:t>
            </a:r>
            <a:r>
              <a:rPr lang="fr-FR" sz="1400" dirty="0" smtClean="0">
                <a:sym typeface="Wingdings" panose="05000000000000000000" pitchFamily="2" charset="2"/>
                <a:hlinkClick r:id="rId4" action="ppaction://hlinksldjump"/>
              </a:rPr>
              <a:t>Cliquez-ici pour en savoir plus</a:t>
            </a:r>
            <a:endParaRPr lang="fr-FR" sz="1400" dirty="0"/>
          </a:p>
        </p:txBody>
      </p:sp>
      <p:sp>
        <p:nvSpPr>
          <p:cNvPr id="11" name="Ellipse 10"/>
          <p:cNvSpPr/>
          <p:nvPr/>
        </p:nvSpPr>
        <p:spPr>
          <a:xfrm>
            <a:off x="11452874" y="2953617"/>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7" name="Groupe 116"/>
          <p:cNvGrpSpPr/>
          <p:nvPr/>
        </p:nvGrpSpPr>
        <p:grpSpPr>
          <a:xfrm>
            <a:off x="11580465" y="3030140"/>
            <a:ext cx="330666" cy="372332"/>
            <a:chOff x="11580465" y="3030140"/>
            <a:chExt cx="330666" cy="372332"/>
          </a:xfrm>
        </p:grpSpPr>
        <p:grpSp>
          <p:nvGrpSpPr>
            <p:cNvPr id="13" name="Graphique 1884">
              <a:extLst>
                <a:ext uri="{FF2B5EF4-FFF2-40B4-BE49-F238E27FC236}">
                  <a16:creationId xmlns:a16="http://schemas.microsoft.com/office/drawing/2014/main" id="{A5A61D47-DCDF-4790-9A6D-258506A88471}"/>
                </a:ext>
              </a:extLst>
            </p:cNvPr>
            <p:cNvGrpSpPr/>
            <p:nvPr/>
          </p:nvGrpSpPr>
          <p:grpSpPr>
            <a:xfrm>
              <a:off x="11584659" y="3034334"/>
              <a:ext cx="326472" cy="368138"/>
              <a:chOff x="11447126" y="5163467"/>
              <a:chExt cx="222408" cy="250793"/>
            </a:xfrm>
            <a:noFill/>
          </p:grpSpPr>
          <p:sp>
            <p:nvSpPr>
              <p:cNvPr id="19" name="Forme libre : forme 4729">
                <a:extLst>
                  <a:ext uri="{FF2B5EF4-FFF2-40B4-BE49-F238E27FC236}">
                    <a16:creationId xmlns:a16="http://schemas.microsoft.com/office/drawing/2014/main" id="{B6F19F3A-C4B9-408F-B9ED-66360E12A503}"/>
                  </a:ext>
                </a:extLst>
              </p:cNvPr>
              <p:cNvSpPr/>
              <p:nvPr/>
            </p:nvSpPr>
            <p:spPr>
              <a:xfrm>
                <a:off x="11447126" y="5330059"/>
                <a:ext cx="84201" cy="84201"/>
              </a:xfrm>
              <a:custGeom>
                <a:avLst/>
                <a:gdLst>
                  <a:gd name="connsiteX0" fmla="*/ 84201 w 84201"/>
                  <a:gd name="connsiteY0" fmla="*/ 42100 h 84201"/>
                  <a:gd name="connsiteX1" fmla="*/ 42101 w 84201"/>
                  <a:gd name="connsiteY1" fmla="*/ 84201 h 84201"/>
                  <a:gd name="connsiteX2" fmla="*/ 0 w 84201"/>
                  <a:gd name="connsiteY2" fmla="*/ 42100 h 84201"/>
                  <a:gd name="connsiteX3" fmla="*/ 42101 w 84201"/>
                  <a:gd name="connsiteY3" fmla="*/ 0 h 84201"/>
                  <a:gd name="connsiteX4" fmla="*/ 84201 w 84201"/>
                  <a:gd name="connsiteY4" fmla="*/ 42100 h 84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01" h="84201">
                    <a:moveTo>
                      <a:pt x="84201" y="42100"/>
                    </a:moveTo>
                    <a:cubicBezTo>
                      <a:pt x="84201" y="65352"/>
                      <a:pt x="65352" y="84201"/>
                      <a:pt x="42101" y="84201"/>
                    </a:cubicBezTo>
                    <a:cubicBezTo>
                      <a:pt x="18849" y="84201"/>
                      <a:pt x="0" y="65352"/>
                      <a:pt x="0" y="42100"/>
                    </a:cubicBezTo>
                    <a:cubicBezTo>
                      <a:pt x="0" y="18849"/>
                      <a:pt x="18849" y="0"/>
                      <a:pt x="42101" y="0"/>
                    </a:cubicBezTo>
                    <a:cubicBezTo>
                      <a:pt x="65352" y="0"/>
                      <a:pt x="84201" y="18849"/>
                      <a:pt x="84201" y="42100"/>
                    </a:cubicBezTo>
                    <a:close/>
                  </a:path>
                </a:pathLst>
              </a:custGeom>
              <a:grpFill/>
              <a:ln w="5715" cap="rnd">
                <a:solidFill>
                  <a:schemeClr val="bg1"/>
                </a:solidFill>
                <a:prstDash val="solid"/>
                <a:round/>
              </a:ln>
            </p:spPr>
            <p:txBody>
              <a:bodyPr rtlCol="0" anchor="ctr"/>
              <a:lstStyle/>
              <a:p>
                <a:endParaRPr lang="fr-FR" sz="1050">
                  <a:solidFill>
                    <a:schemeClr val="bg1"/>
                  </a:solidFill>
                </a:endParaRPr>
              </a:p>
            </p:txBody>
          </p:sp>
          <p:sp>
            <p:nvSpPr>
              <p:cNvPr id="20" name="Forme libre : forme 4730">
                <a:extLst>
                  <a:ext uri="{FF2B5EF4-FFF2-40B4-BE49-F238E27FC236}">
                    <a16:creationId xmlns:a16="http://schemas.microsoft.com/office/drawing/2014/main" id="{444319EB-D8EA-43E1-B043-89992CD6B6E8}"/>
                  </a:ext>
                </a:extLst>
              </p:cNvPr>
              <p:cNvSpPr/>
              <p:nvPr/>
            </p:nvSpPr>
            <p:spPr>
              <a:xfrm>
                <a:off x="11585334" y="5330059"/>
                <a:ext cx="84200" cy="84201"/>
              </a:xfrm>
              <a:custGeom>
                <a:avLst/>
                <a:gdLst>
                  <a:gd name="connsiteX0" fmla="*/ 84201 w 84200"/>
                  <a:gd name="connsiteY0" fmla="*/ 42100 h 84201"/>
                  <a:gd name="connsiteX1" fmla="*/ 42100 w 84200"/>
                  <a:gd name="connsiteY1" fmla="*/ 84201 h 84201"/>
                  <a:gd name="connsiteX2" fmla="*/ 0 w 84200"/>
                  <a:gd name="connsiteY2" fmla="*/ 42100 h 84201"/>
                  <a:gd name="connsiteX3" fmla="*/ 42100 w 84200"/>
                  <a:gd name="connsiteY3" fmla="*/ 0 h 84201"/>
                  <a:gd name="connsiteX4" fmla="*/ 84201 w 84200"/>
                  <a:gd name="connsiteY4" fmla="*/ 42100 h 84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00" h="84201">
                    <a:moveTo>
                      <a:pt x="84201" y="42100"/>
                    </a:moveTo>
                    <a:cubicBezTo>
                      <a:pt x="84201" y="65352"/>
                      <a:pt x="65352" y="84201"/>
                      <a:pt x="42100" y="84201"/>
                    </a:cubicBezTo>
                    <a:cubicBezTo>
                      <a:pt x="18849" y="84201"/>
                      <a:pt x="0" y="65352"/>
                      <a:pt x="0" y="42100"/>
                    </a:cubicBezTo>
                    <a:cubicBezTo>
                      <a:pt x="0" y="18849"/>
                      <a:pt x="18849" y="0"/>
                      <a:pt x="42100" y="0"/>
                    </a:cubicBezTo>
                    <a:cubicBezTo>
                      <a:pt x="65352" y="0"/>
                      <a:pt x="84201" y="18849"/>
                      <a:pt x="84201" y="42100"/>
                    </a:cubicBezTo>
                    <a:close/>
                  </a:path>
                </a:pathLst>
              </a:custGeom>
              <a:grpFill/>
              <a:ln w="5715" cap="rnd">
                <a:solidFill>
                  <a:schemeClr val="bg1"/>
                </a:solidFill>
                <a:prstDash val="solid"/>
                <a:round/>
              </a:ln>
            </p:spPr>
            <p:txBody>
              <a:bodyPr rtlCol="0" anchor="ctr"/>
              <a:lstStyle/>
              <a:p>
                <a:endParaRPr lang="fr-FR" sz="1050">
                  <a:solidFill>
                    <a:schemeClr val="bg1"/>
                  </a:solidFill>
                </a:endParaRPr>
              </a:p>
            </p:txBody>
          </p:sp>
          <p:sp>
            <p:nvSpPr>
              <p:cNvPr id="21" name="Forme libre : forme 4731">
                <a:extLst>
                  <a:ext uri="{FF2B5EF4-FFF2-40B4-BE49-F238E27FC236}">
                    <a16:creationId xmlns:a16="http://schemas.microsoft.com/office/drawing/2014/main" id="{701085A7-B06A-4948-81C2-26578991B96F}"/>
                  </a:ext>
                </a:extLst>
              </p:cNvPr>
              <p:cNvSpPr/>
              <p:nvPr/>
            </p:nvSpPr>
            <p:spPr>
              <a:xfrm>
                <a:off x="11564760" y="5279958"/>
                <a:ext cx="62674" cy="92201"/>
              </a:xfrm>
              <a:custGeom>
                <a:avLst/>
                <a:gdLst>
                  <a:gd name="connsiteX0" fmla="*/ 0 w 62674"/>
                  <a:gd name="connsiteY0" fmla="*/ 0 h 92201"/>
                  <a:gd name="connsiteX1" fmla="*/ 28956 w 62674"/>
                  <a:gd name="connsiteY1" fmla="*/ 0 h 92201"/>
                  <a:gd name="connsiteX2" fmla="*/ 62675 w 62674"/>
                  <a:gd name="connsiteY2" fmla="*/ 92202 h 92201"/>
                </a:gdLst>
                <a:ahLst/>
                <a:cxnLst>
                  <a:cxn ang="0">
                    <a:pos x="connsiteX0" y="connsiteY0"/>
                  </a:cxn>
                  <a:cxn ang="0">
                    <a:pos x="connsiteX1" y="connsiteY1"/>
                  </a:cxn>
                  <a:cxn ang="0">
                    <a:pos x="connsiteX2" y="connsiteY2"/>
                  </a:cxn>
                </a:cxnLst>
                <a:rect l="l" t="t" r="r" b="b"/>
                <a:pathLst>
                  <a:path w="62674" h="92201">
                    <a:moveTo>
                      <a:pt x="0" y="0"/>
                    </a:moveTo>
                    <a:lnTo>
                      <a:pt x="28956" y="0"/>
                    </a:lnTo>
                    <a:lnTo>
                      <a:pt x="62675" y="92202"/>
                    </a:lnTo>
                  </a:path>
                </a:pathLst>
              </a:custGeom>
              <a:grpFill/>
              <a:ln w="5715" cap="rnd">
                <a:solidFill>
                  <a:schemeClr val="bg1"/>
                </a:solidFill>
                <a:prstDash val="solid"/>
                <a:round/>
              </a:ln>
            </p:spPr>
            <p:txBody>
              <a:bodyPr rtlCol="0" anchor="ctr"/>
              <a:lstStyle/>
              <a:p>
                <a:endParaRPr lang="fr-FR" sz="1050">
                  <a:solidFill>
                    <a:schemeClr val="bg1"/>
                  </a:solidFill>
                </a:endParaRPr>
              </a:p>
            </p:txBody>
          </p:sp>
          <p:sp>
            <p:nvSpPr>
              <p:cNvPr id="22" name="Forme libre : forme 4732">
                <a:extLst>
                  <a:ext uri="{FF2B5EF4-FFF2-40B4-BE49-F238E27FC236}">
                    <a16:creationId xmlns:a16="http://schemas.microsoft.com/office/drawing/2014/main" id="{8933A4B1-CCCB-4A48-9BAE-44AC7F2A53F2}"/>
                  </a:ext>
                </a:extLst>
              </p:cNvPr>
              <p:cNvSpPr/>
              <p:nvPr/>
            </p:nvSpPr>
            <p:spPr>
              <a:xfrm>
                <a:off x="11485607" y="5310057"/>
                <a:ext cx="114776" cy="61817"/>
              </a:xfrm>
              <a:custGeom>
                <a:avLst/>
                <a:gdLst>
                  <a:gd name="connsiteX0" fmla="*/ 114776 w 114776"/>
                  <a:gd name="connsiteY0" fmla="*/ 0 h 61817"/>
                  <a:gd name="connsiteX1" fmla="*/ 75248 w 114776"/>
                  <a:gd name="connsiteY1" fmla="*/ 61817 h 61817"/>
                  <a:gd name="connsiteX2" fmla="*/ 0 w 114776"/>
                  <a:gd name="connsiteY2" fmla="*/ 61817 h 61817"/>
                </a:gdLst>
                <a:ahLst/>
                <a:cxnLst>
                  <a:cxn ang="0">
                    <a:pos x="connsiteX0" y="connsiteY0"/>
                  </a:cxn>
                  <a:cxn ang="0">
                    <a:pos x="connsiteX1" y="connsiteY1"/>
                  </a:cxn>
                  <a:cxn ang="0">
                    <a:pos x="connsiteX2" y="connsiteY2"/>
                  </a:cxn>
                </a:cxnLst>
                <a:rect l="l" t="t" r="r" b="b"/>
                <a:pathLst>
                  <a:path w="114776" h="61817">
                    <a:moveTo>
                      <a:pt x="114776" y="0"/>
                    </a:moveTo>
                    <a:cubicBezTo>
                      <a:pt x="114776" y="0"/>
                      <a:pt x="75248" y="12859"/>
                      <a:pt x="75248" y="61817"/>
                    </a:cubicBezTo>
                    <a:lnTo>
                      <a:pt x="0" y="61817"/>
                    </a:lnTo>
                  </a:path>
                </a:pathLst>
              </a:custGeom>
              <a:grpFill/>
              <a:ln w="5715" cap="rnd">
                <a:solidFill>
                  <a:schemeClr val="bg1"/>
                </a:solidFill>
                <a:prstDash val="solid"/>
                <a:round/>
              </a:ln>
            </p:spPr>
            <p:txBody>
              <a:bodyPr rtlCol="0" anchor="ctr"/>
              <a:lstStyle/>
              <a:p>
                <a:endParaRPr lang="fr-FR" sz="1050">
                  <a:solidFill>
                    <a:schemeClr val="bg1"/>
                  </a:solidFill>
                </a:endParaRPr>
              </a:p>
            </p:txBody>
          </p:sp>
          <p:sp>
            <p:nvSpPr>
              <p:cNvPr id="23" name="Forme libre : forme 4733">
                <a:extLst>
                  <a:ext uri="{FF2B5EF4-FFF2-40B4-BE49-F238E27FC236}">
                    <a16:creationId xmlns:a16="http://schemas.microsoft.com/office/drawing/2014/main" id="{A2444CA0-FDFE-43C7-9E97-F1DF5B8F16F4}"/>
                  </a:ext>
                </a:extLst>
              </p:cNvPr>
              <p:cNvSpPr/>
              <p:nvPr/>
            </p:nvSpPr>
            <p:spPr>
              <a:xfrm>
                <a:off x="11506181" y="5300532"/>
                <a:ext cx="26193" cy="69627"/>
              </a:xfrm>
              <a:custGeom>
                <a:avLst/>
                <a:gdLst>
                  <a:gd name="connsiteX0" fmla="*/ 0 w 26193"/>
                  <a:gd name="connsiteY0" fmla="*/ 0 h 69627"/>
                  <a:gd name="connsiteX1" fmla="*/ 26194 w 26193"/>
                  <a:gd name="connsiteY1" fmla="*/ 69628 h 69627"/>
                </a:gdLst>
                <a:ahLst/>
                <a:cxnLst>
                  <a:cxn ang="0">
                    <a:pos x="connsiteX0" y="connsiteY0"/>
                  </a:cxn>
                  <a:cxn ang="0">
                    <a:pos x="connsiteX1" y="connsiteY1"/>
                  </a:cxn>
                </a:cxnLst>
                <a:rect l="l" t="t" r="r" b="b"/>
                <a:pathLst>
                  <a:path w="26193" h="69627">
                    <a:moveTo>
                      <a:pt x="0" y="0"/>
                    </a:moveTo>
                    <a:lnTo>
                      <a:pt x="26194" y="69628"/>
                    </a:lnTo>
                  </a:path>
                </a:pathLst>
              </a:custGeom>
              <a:grpFill/>
              <a:ln w="5715" cap="rnd">
                <a:solidFill>
                  <a:schemeClr val="bg1"/>
                </a:solidFill>
                <a:prstDash val="solid"/>
                <a:round/>
              </a:ln>
            </p:spPr>
            <p:txBody>
              <a:bodyPr rtlCol="0" anchor="ctr"/>
              <a:lstStyle/>
              <a:p>
                <a:endParaRPr lang="fr-FR" sz="1050">
                  <a:solidFill>
                    <a:schemeClr val="bg1"/>
                  </a:solidFill>
                </a:endParaRPr>
              </a:p>
            </p:txBody>
          </p:sp>
          <p:sp>
            <p:nvSpPr>
              <p:cNvPr id="24" name="Forme libre : forme 4734">
                <a:extLst>
                  <a:ext uri="{FF2B5EF4-FFF2-40B4-BE49-F238E27FC236}">
                    <a16:creationId xmlns:a16="http://schemas.microsoft.com/office/drawing/2014/main" id="{78D47841-FB82-49D9-8331-26641AA2335B}"/>
                  </a:ext>
                </a:extLst>
              </p:cNvPr>
              <p:cNvSpPr/>
              <p:nvPr/>
            </p:nvSpPr>
            <p:spPr>
              <a:xfrm>
                <a:off x="11488369" y="5299960"/>
                <a:ext cx="33432" cy="9525"/>
              </a:xfrm>
              <a:custGeom>
                <a:avLst/>
                <a:gdLst>
                  <a:gd name="connsiteX0" fmla="*/ 0 w 33432"/>
                  <a:gd name="connsiteY0" fmla="*/ 0 h 9525"/>
                  <a:gd name="connsiteX1" fmla="*/ 33433 w 33432"/>
                  <a:gd name="connsiteY1" fmla="*/ 0 h 9525"/>
                </a:gdLst>
                <a:ahLst/>
                <a:cxnLst>
                  <a:cxn ang="0">
                    <a:pos x="connsiteX0" y="connsiteY0"/>
                  </a:cxn>
                  <a:cxn ang="0">
                    <a:pos x="connsiteX1" y="connsiteY1"/>
                  </a:cxn>
                </a:cxnLst>
                <a:rect l="l" t="t" r="r" b="b"/>
                <a:pathLst>
                  <a:path w="33432" h="9525">
                    <a:moveTo>
                      <a:pt x="0" y="0"/>
                    </a:moveTo>
                    <a:lnTo>
                      <a:pt x="33433" y="0"/>
                    </a:lnTo>
                  </a:path>
                </a:pathLst>
              </a:custGeom>
              <a:grpFill/>
              <a:ln w="5715" cap="rnd">
                <a:solidFill>
                  <a:schemeClr val="bg1"/>
                </a:solidFill>
                <a:prstDash val="solid"/>
                <a:round/>
              </a:ln>
            </p:spPr>
            <p:txBody>
              <a:bodyPr rtlCol="0" anchor="ctr"/>
              <a:lstStyle/>
              <a:p>
                <a:endParaRPr lang="fr-FR" sz="1050">
                  <a:solidFill>
                    <a:schemeClr val="bg1"/>
                  </a:solidFill>
                </a:endParaRPr>
              </a:p>
            </p:txBody>
          </p:sp>
          <p:sp>
            <p:nvSpPr>
              <p:cNvPr id="25" name="Forme libre : forme 4735">
                <a:extLst>
                  <a:ext uri="{FF2B5EF4-FFF2-40B4-BE49-F238E27FC236}">
                    <a16:creationId xmlns:a16="http://schemas.microsoft.com/office/drawing/2014/main" id="{CD2E97A0-507A-471D-ADF2-B5706861170E}"/>
                  </a:ext>
                </a:extLst>
              </p:cNvPr>
              <p:cNvSpPr/>
              <p:nvPr/>
            </p:nvSpPr>
            <p:spPr>
              <a:xfrm>
                <a:off x="11517897" y="5163467"/>
                <a:ext cx="54102" cy="54102"/>
              </a:xfrm>
              <a:custGeom>
                <a:avLst/>
                <a:gdLst>
                  <a:gd name="connsiteX0" fmla="*/ 54102 w 54102"/>
                  <a:gd name="connsiteY0" fmla="*/ 27051 h 54102"/>
                  <a:gd name="connsiteX1" fmla="*/ 27051 w 54102"/>
                  <a:gd name="connsiteY1" fmla="*/ 54102 h 54102"/>
                  <a:gd name="connsiteX2" fmla="*/ 0 w 54102"/>
                  <a:gd name="connsiteY2" fmla="*/ 27051 h 54102"/>
                  <a:gd name="connsiteX3" fmla="*/ 27051 w 54102"/>
                  <a:gd name="connsiteY3" fmla="*/ 0 h 54102"/>
                  <a:gd name="connsiteX4" fmla="*/ 54102 w 54102"/>
                  <a:gd name="connsiteY4" fmla="*/ 27051 h 54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02" h="54102">
                    <a:moveTo>
                      <a:pt x="54102" y="27051"/>
                    </a:moveTo>
                    <a:cubicBezTo>
                      <a:pt x="54102" y="41991"/>
                      <a:pt x="41991" y="54102"/>
                      <a:pt x="27051" y="54102"/>
                    </a:cubicBezTo>
                    <a:cubicBezTo>
                      <a:pt x="12111" y="54102"/>
                      <a:pt x="0" y="41991"/>
                      <a:pt x="0" y="27051"/>
                    </a:cubicBezTo>
                    <a:cubicBezTo>
                      <a:pt x="0" y="12111"/>
                      <a:pt x="12111" y="0"/>
                      <a:pt x="27051" y="0"/>
                    </a:cubicBezTo>
                    <a:cubicBezTo>
                      <a:pt x="41991" y="0"/>
                      <a:pt x="54102" y="12111"/>
                      <a:pt x="54102" y="27051"/>
                    </a:cubicBezTo>
                    <a:close/>
                  </a:path>
                </a:pathLst>
              </a:custGeom>
              <a:grpFill/>
              <a:ln w="5715" cap="rnd">
                <a:solidFill>
                  <a:schemeClr val="bg1"/>
                </a:solidFill>
                <a:prstDash val="solid"/>
                <a:round/>
              </a:ln>
            </p:spPr>
            <p:txBody>
              <a:bodyPr rtlCol="0" anchor="ctr"/>
              <a:lstStyle/>
              <a:p>
                <a:endParaRPr lang="fr-FR" sz="1050">
                  <a:solidFill>
                    <a:schemeClr val="bg1"/>
                  </a:solidFill>
                </a:endParaRPr>
              </a:p>
            </p:txBody>
          </p:sp>
          <p:sp>
            <p:nvSpPr>
              <p:cNvPr id="26" name="Forme libre : forme 4736">
                <a:extLst>
                  <a:ext uri="{FF2B5EF4-FFF2-40B4-BE49-F238E27FC236}">
                    <a16:creationId xmlns:a16="http://schemas.microsoft.com/office/drawing/2014/main" id="{418C1681-F212-4516-AA83-BB95E5A43233}"/>
                  </a:ext>
                </a:extLst>
              </p:cNvPr>
              <p:cNvSpPr/>
              <p:nvPr/>
            </p:nvSpPr>
            <p:spPr>
              <a:xfrm>
                <a:off x="11496134" y="5214902"/>
                <a:ext cx="27763" cy="84677"/>
              </a:xfrm>
              <a:custGeom>
                <a:avLst/>
                <a:gdLst>
                  <a:gd name="connsiteX0" fmla="*/ 998 w 27763"/>
                  <a:gd name="connsiteY0" fmla="*/ 84677 h 84677"/>
                  <a:gd name="connsiteX1" fmla="*/ 27764 w 27763"/>
                  <a:gd name="connsiteY1" fmla="*/ 0 h 84677"/>
                </a:gdLst>
                <a:ahLst/>
                <a:cxnLst>
                  <a:cxn ang="0">
                    <a:pos x="connsiteX0" y="connsiteY0"/>
                  </a:cxn>
                  <a:cxn ang="0">
                    <a:pos x="connsiteX1" y="connsiteY1"/>
                  </a:cxn>
                </a:cxnLst>
                <a:rect l="l" t="t" r="r" b="b"/>
                <a:pathLst>
                  <a:path w="27763" h="84677">
                    <a:moveTo>
                      <a:pt x="998" y="84677"/>
                    </a:moveTo>
                    <a:cubicBezTo>
                      <a:pt x="998" y="84677"/>
                      <a:pt x="-7955" y="38576"/>
                      <a:pt x="27764" y="0"/>
                    </a:cubicBezTo>
                  </a:path>
                </a:pathLst>
              </a:custGeom>
              <a:grpFill/>
              <a:ln w="5715" cap="rnd">
                <a:solidFill>
                  <a:schemeClr val="bg1"/>
                </a:solidFill>
                <a:prstDash val="solid"/>
                <a:round/>
              </a:ln>
            </p:spPr>
            <p:txBody>
              <a:bodyPr rtlCol="0" anchor="ctr"/>
              <a:lstStyle/>
              <a:p>
                <a:endParaRPr lang="fr-FR" sz="1050">
                  <a:solidFill>
                    <a:schemeClr val="bg1"/>
                  </a:solidFill>
                </a:endParaRPr>
              </a:p>
            </p:txBody>
          </p:sp>
          <p:sp>
            <p:nvSpPr>
              <p:cNvPr id="27" name="Forme libre : forme 4737">
                <a:extLst>
                  <a:ext uri="{FF2B5EF4-FFF2-40B4-BE49-F238E27FC236}">
                    <a16:creationId xmlns:a16="http://schemas.microsoft.com/office/drawing/2014/main" id="{3EBA49D6-7F3E-4016-ABF0-79375A2944F4}"/>
                  </a:ext>
                </a:extLst>
              </p:cNvPr>
              <p:cNvSpPr/>
              <p:nvPr/>
            </p:nvSpPr>
            <p:spPr>
              <a:xfrm>
                <a:off x="11526850" y="5219379"/>
                <a:ext cx="49720" cy="57150"/>
              </a:xfrm>
              <a:custGeom>
                <a:avLst/>
                <a:gdLst>
                  <a:gd name="connsiteX0" fmla="*/ 0 w 49720"/>
                  <a:gd name="connsiteY0" fmla="*/ 0 h 57150"/>
                  <a:gd name="connsiteX1" fmla="*/ 49721 w 49720"/>
                  <a:gd name="connsiteY1" fmla="*/ 57150 h 57150"/>
                </a:gdLst>
                <a:ahLst/>
                <a:cxnLst>
                  <a:cxn ang="0">
                    <a:pos x="connsiteX0" y="connsiteY0"/>
                  </a:cxn>
                  <a:cxn ang="0">
                    <a:pos x="connsiteX1" y="connsiteY1"/>
                  </a:cxn>
                </a:cxnLst>
                <a:rect l="l" t="t" r="r" b="b"/>
                <a:pathLst>
                  <a:path w="49720" h="57150">
                    <a:moveTo>
                      <a:pt x="0" y="0"/>
                    </a:moveTo>
                    <a:lnTo>
                      <a:pt x="49721" y="57150"/>
                    </a:lnTo>
                  </a:path>
                </a:pathLst>
              </a:custGeom>
              <a:grpFill/>
              <a:ln w="5715" cap="rnd">
                <a:solidFill>
                  <a:schemeClr val="bg1"/>
                </a:solidFill>
                <a:prstDash val="solid"/>
                <a:round/>
              </a:ln>
            </p:spPr>
            <p:txBody>
              <a:bodyPr rtlCol="0" anchor="ctr"/>
              <a:lstStyle/>
              <a:p>
                <a:endParaRPr lang="fr-FR" sz="1050">
                  <a:solidFill>
                    <a:schemeClr val="bg1"/>
                  </a:solidFill>
                </a:endParaRPr>
              </a:p>
            </p:txBody>
          </p:sp>
          <p:sp>
            <p:nvSpPr>
              <p:cNvPr id="28" name="Forme libre : forme 4738">
                <a:extLst>
                  <a:ext uri="{FF2B5EF4-FFF2-40B4-BE49-F238E27FC236}">
                    <a16:creationId xmlns:a16="http://schemas.microsoft.com/office/drawing/2014/main" id="{C9B288A0-8306-4DF6-AD09-7BA683DC7CFD}"/>
                  </a:ext>
                </a:extLst>
              </p:cNvPr>
              <p:cNvSpPr/>
              <p:nvPr/>
            </p:nvSpPr>
            <p:spPr>
              <a:xfrm>
                <a:off x="11531327" y="5278815"/>
                <a:ext cx="43814" cy="93344"/>
              </a:xfrm>
              <a:custGeom>
                <a:avLst/>
                <a:gdLst>
                  <a:gd name="connsiteX0" fmla="*/ 5143 w 43814"/>
                  <a:gd name="connsiteY0" fmla="*/ 0 h 93344"/>
                  <a:gd name="connsiteX1" fmla="*/ 43815 w 43814"/>
                  <a:gd name="connsiteY1" fmla="*/ 42386 h 93344"/>
                  <a:gd name="connsiteX2" fmla="*/ 0 w 43814"/>
                  <a:gd name="connsiteY2" fmla="*/ 93345 h 93344"/>
                </a:gdLst>
                <a:ahLst/>
                <a:cxnLst>
                  <a:cxn ang="0">
                    <a:pos x="connsiteX0" y="connsiteY0"/>
                  </a:cxn>
                  <a:cxn ang="0">
                    <a:pos x="connsiteX1" y="connsiteY1"/>
                  </a:cxn>
                  <a:cxn ang="0">
                    <a:pos x="connsiteX2" y="connsiteY2"/>
                  </a:cxn>
                </a:cxnLst>
                <a:rect l="l" t="t" r="r" b="b"/>
                <a:pathLst>
                  <a:path w="43814" h="93344">
                    <a:moveTo>
                      <a:pt x="5143" y="0"/>
                    </a:moveTo>
                    <a:lnTo>
                      <a:pt x="43815" y="42386"/>
                    </a:lnTo>
                    <a:lnTo>
                      <a:pt x="0" y="93345"/>
                    </a:lnTo>
                  </a:path>
                </a:pathLst>
              </a:custGeom>
              <a:grpFill/>
              <a:ln w="5715" cap="rnd">
                <a:solidFill>
                  <a:schemeClr val="bg1"/>
                </a:solidFill>
                <a:prstDash val="solid"/>
                <a:round/>
              </a:ln>
            </p:spPr>
            <p:txBody>
              <a:bodyPr rtlCol="0" anchor="ctr"/>
              <a:lstStyle/>
              <a:p>
                <a:endParaRPr lang="fr-FR" sz="1050">
                  <a:solidFill>
                    <a:schemeClr val="bg1"/>
                  </a:solidFill>
                </a:endParaRPr>
              </a:p>
            </p:txBody>
          </p:sp>
        </p:grpSp>
        <p:sp>
          <p:nvSpPr>
            <p:cNvPr id="14" name="Forme libre : forme 4739">
              <a:extLst>
                <a:ext uri="{FF2B5EF4-FFF2-40B4-BE49-F238E27FC236}">
                  <a16:creationId xmlns:a16="http://schemas.microsoft.com/office/drawing/2014/main" id="{D84BB656-599E-4A4F-9282-1080267B89EF}"/>
                </a:ext>
              </a:extLst>
            </p:cNvPr>
            <p:cNvSpPr/>
            <p:nvPr/>
          </p:nvSpPr>
          <p:spPr>
            <a:xfrm>
              <a:off x="11688543" y="3051532"/>
              <a:ext cx="101506" cy="22510"/>
            </a:xfrm>
            <a:custGeom>
              <a:avLst/>
              <a:gdLst>
                <a:gd name="connsiteX0" fmla="*/ 0 w 69151"/>
                <a:gd name="connsiteY0" fmla="*/ 15335 h 15335"/>
                <a:gd name="connsiteX1" fmla="*/ 69152 w 69151"/>
                <a:gd name="connsiteY1" fmla="*/ 0 h 15335"/>
              </a:gdLst>
              <a:ahLst/>
              <a:cxnLst>
                <a:cxn ang="0">
                  <a:pos x="connsiteX0" y="connsiteY0"/>
                </a:cxn>
                <a:cxn ang="0">
                  <a:pos x="connsiteX1" y="connsiteY1"/>
                </a:cxn>
              </a:cxnLst>
              <a:rect l="l" t="t" r="r" b="b"/>
              <a:pathLst>
                <a:path w="69151" h="15335">
                  <a:moveTo>
                    <a:pt x="0" y="15335"/>
                  </a:moveTo>
                  <a:lnTo>
                    <a:pt x="69152" y="0"/>
                  </a:lnTo>
                </a:path>
              </a:pathLst>
            </a:custGeom>
            <a:noFill/>
            <a:ln w="5715" cap="rnd">
              <a:solidFill>
                <a:schemeClr val="bg1"/>
              </a:solidFill>
              <a:prstDash val="solid"/>
              <a:round/>
            </a:ln>
          </p:spPr>
          <p:txBody>
            <a:bodyPr rtlCol="0" anchor="ctr"/>
            <a:lstStyle/>
            <a:p>
              <a:endParaRPr lang="fr-FR" sz="1050">
                <a:solidFill>
                  <a:schemeClr val="bg1"/>
                </a:solidFill>
              </a:endParaRPr>
            </a:p>
          </p:txBody>
        </p:sp>
        <p:sp>
          <p:nvSpPr>
            <p:cNvPr id="15" name="Forme libre : forme 4740">
              <a:extLst>
                <a:ext uri="{FF2B5EF4-FFF2-40B4-BE49-F238E27FC236}">
                  <a16:creationId xmlns:a16="http://schemas.microsoft.com/office/drawing/2014/main" id="{741BE8EB-6EA3-485E-92BA-B84B58D6B38D}"/>
                </a:ext>
              </a:extLst>
            </p:cNvPr>
            <p:cNvSpPr/>
            <p:nvPr/>
          </p:nvSpPr>
          <p:spPr>
            <a:xfrm>
              <a:off x="11693856" y="3168279"/>
              <a:ext cx="50893" cy="23908"/>
            </a:xfrm>
            <a:custGeom>
              <a:avLst/>
              <a:gdLst>
                <a:gd name="connsiteX0" fmla="*/ 34671 w 34671"/>
                <a:gd name="connsiteY0" fmla="*/ 16288 h 16287"/>
                <a:gd name="connsiteX1" fmla="*/ 0 w 34671"/>
                <a:gd name="connsiteY1" fmla="*/ 0 h 16287"/>
              </a:gdLst>
              <a:ahLst/>
              <a:cxnLst>
                <a:cxn ang="0">
                  <a:pos x="connsiteX0" y="connsiteY0"/>
                </a:cxn>
                <a:cxn ang="0">
                  <a:pos x="connsiteX1" y="connsiteY1"/>
                </a:cxn>
              </a:cxnLst>
              <a:rect l="l" t="t" r="r" b="b"/>
              <a:pathLst>
                <a:path w="34671" h="16287">
                  <a:moveTo>
                    <a:pt x="34671" y="16288"/>
                  </a:moveTo>
                  <a:lnTo>
                    <a:pt x="0" y="0"/>
                  </a:lnTo>
                </a:path>
              </a:pathLst>
            </a:custGeom>
            <a:noFill/>
            <a:ln w="5715" cap="rnd">
              <a:solidFill>
                <a:schemeClr val="bg1"/>
              </a:solidFill>
              <a:prstDash val="solid"/>
              <a:round/>
            </a:ln>
          </p:spPr>
          <p:txBody>
            <a:bodyPr rtlCol="0" anchor="ctr"/>
            <a:lstStyle/>
            <a:p>
              <a:endParaRPr lang="fr-FR" sz="1050">
                <a:solidFill>
                  <a:schemeClr val="bg1"/>
                </a:solidFill>
              </a:endParaRPr>
            </a:p>
          </p:txBody>
        </p:sp>
        <p:sp>
          <p:nvSpPr>
            <p:cNvPr id="16" name="Forme libre : forme 4741">
              <a:extLst>
                <a:ext uri="{FF2B5EF4-FFF2-40B4-BE49-F238E27FC236}">
                  <a16:creationId xmlns:a16="http://schemas.microsoft.com/office/drawing/2014/main" id="{AC7F59C2-8956-4A9E-91E1-898224A27D0F}"/>
                </a:ext>
              </a:extLst>
            </p:cNvPr>
            <p:cNvSpPr/>
            <p:nvPr/>
          </p:nvSpPr>
          <p:spPr>
            <a:xfrm>
              <a:off x="11580465" y="3030140"/>
              <a:ext cx="13982" cy="13982"/>
            </a:xfrm>
            <a:custGeom>
              <a:avLst/>
              <a:gdLst/>
              <a:ahLst/>
              <a:cxnLst/>
              <a:rect l="l" t="t" r="r" b="b"/>
              <a:pathLst>
                <a:path w="9525" h="9525"/>
              </a:pathLst>
            </a:custGeom>
            <a:noFill/>
            <a:ln w="5715" cap="rnd">
              <a:solidFill>
                <a:schemeClr val="bg1"/>
              </a:solidFill>
              <a:prstDash val="solid"/>
              <a:round/>
            </a:ln>
          </p:spPr>
          <p:txBody>
            <a:bodyPr rtlCol="0" anchor="ctr"/>
            <a:lstStyle/>
            <a:p>
              <a:endParaRPr lang="fr-FR" sz="1050">
                <a:solidFill>
                  <a:schemeClr val="bg1"/>
                </a:solidFill>
              </a:endParaRPr>
            </a:p>
          </p:txBody>
        </p:sp>
        <p:sp>
          <p:nvSpPr>
            <p:cNvPr id="17" name="Forme libre : forme 4742">
              <a:extLst>
                <a:ext uri="{FF2B5EF4-FFF2-40B4-BE49-F238E27FC236}">
                  <a16:creationId xmlns:a16="http://schemas.microsoft.com/office/drawing/2014/main" id="{72473742-434F-457D-B13A-3735B275585A}"/>
                </a:ext>
              </a:extLst>
            </p:cNvPr>
            <p:cNvSpPr/>
            <p:nvPr/>
          </p:nvSpPr>
          <p:spPr>
            <a:xfrm>
              <a:off x="11601716" y="3295793"/>
              <a:ext cx="46838" cy="46838"/>
            </a:xfrm>
            <a:custGeom>
              <a:avLst/>
              <a:gdLst>
                <a:gd name="connsiteX0" fmla="*/ 0 w 31908"/>
                <a:gd name="connsiteY0" fmla="*/ 31909 h 31908"/>
                <a:gd name="connsiteX1" fmla="*/ 31909 w 31908"/>
                <a:gd name="connsiteY1" fmla="*/ 0 h 31908"/>
              </a:gdLst>
              <a:ahLst/>
              <a:cxnLst>
                <a:cxn ang="0">
                  <a:pos x="connsiteX0" y="connsiteY0"/>
                </a:cxn>
                <a:cxn ang="0">
                  <a:pos x="connsiteX1" y="connsiteY1"/>
                </a:cxn>
              </a:cxnLst>
              <a:rect l="l" t="t" r="r" b="b"/>
              <a:pathLst>
                <a:path w="31908" h="31908">
                  <a:moveTo>
                    <a:pt x="0" y="31909"/>
                  </a:moveTo>
                  <a:cubicBezTo>
                    <a:pt x="0" y="14288"/>
                    <a:pt x="14288" y="0"/>
                    <a:pt x="31909" y="0"/>
                  </a:cubicBezTo>
                </a:path>
              </a:pathLst>
            </a:custGeom>
            <a:noFill/>
            <a:ln w="5715" cap="rnd">
              <a:solidFill>
                <a:schemeClr val="bg1"/>
              </a:solidFill>
              <a:prstDash val="solid"/>
              <a:round/>
            </a:ln>
          </p:spPr>
          <p:txBody>
            <a:bodyPr rtlCol="0" anchor="ctr"/>
            <a:lstStyle/>
            <a:p>
              <a:endParaRPr lang="fr-FR" sz="1050">
                <a:solidFill>
                  <a:schemeClr val="bg1"/>
                </a:solidFill>
              </a:endParaRPr>
            </a:p>
          </p:txBody>
        </p:sp>
        <p:sp>
          <p:nvSpPr>
            <p:cNvPr id="18" name="Forme libre : forme 4743">
              <a:extLst>
                <a:ext uri="{FF2B5EF4-FFF2-40B4-BE49-F238E27FC236}">
                  <a16:creationId xmlns:a16="http://schemas.microsoft.com/office/drawing/2014/main" id="{FD3CCC23-7B1B-41BA-9EEF-747E0275EDA0}"/>
                </a:ext>
              </a:extLst>
            </p:cNvPr>
            <p:cNvSpPr/>
            <p:nvPr/>
          </p:nvSpPr>
          <p:spPr>
            <a:xfrm>
              <a:off x="11846816" y="3338576"/>
              <a:ext cx="46838" cy="46838"/>
            </a:xfrm>
            <a:custGeom>
              <a:avLst/>
              <a:gdLst>
                <a:gd name="connsiteX0" fmla="*/ 31909 w 31908"/>
                <a:gd name="connsiteY0" fmla="*/ 0 h 31908"/>
                <a:gd name="connsiteX1" fmla="*/ 0 w 31908"/>
                <a:gd name="connsiteY1" fmla="*/ 31909 h 31908"/>
              </a:gdLst>
              <a:ahLst/>
              <a:cxnLst>
                <a:cxn ang="0">
                  <a:pos x="connsiteX0" y="connsiteY0"/>
                </a:cxn>
                <a:cxn ang="0">
                  <a:pos x="connsiteX1" y="connsiteY1"/>
                </a:cxn>
              </a:cxnLst>
              <a:rect l="l" t="t" r="r" b="b"/>
              <a:pathLst>
                <a:path w="31908" h="31908">
                  <a:moveTo>
                    <a:pt x="31909" y="0"/>
                  </a:moveTo>
                  <a:cubicBezTo>
                    <a:pt x="31909" y="17621"/>
                    <a:pt x="17621" y="31909"/>
                    <a:pt x="0" y="31909"/>
                  </a:cubicBezTo>
                </a:path>
              </a:pathLst>
            </a:custGeom>
            <a:noFill/>
            <a:ln w="5715" cap="rnd">
              <a:solidFill>
                <a:schemeClr val="bg1"/>
              </a:solidFill>
              <a:prstDash val="solid"/>
              <a:round/>
            </a:ln>
          </p:spPr>
          <p:txBody>
            <a:bodyPr rtlCol="0" anchor="ctr"/>
            <a:lstStyle/>
            <a:p>
              <a:endParaRPr lang="fr-FR" sz="1050">
                <a:solidFill>
                  <a:schemeClr val="bg1"/>
                </a:solidFill>
              </a:endParaRPr>
            </a:p>
          </p:txBody>
        </p:sp>
      </p:grpSp>
      <p:sp>
        <p:nvSpPr>
          <p:cNvPr id="30" name="Ellipse 29"/>
          <p:cNvSpPr/>
          <p:nvPr/>
        </p:nvSpPr>
        <p:spPr>
          <a:xfrm>
            <a:off x="11461809" y="4138919"/>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p:cNvSpPr/>
          <p:nvPr/>
        </p:nvSpPr>
        <p:spPr>
          <a:xfrm>
            <a:off x="11474394" y="5198222"/>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5" name="Groupe 114"/>
          <p:cNvGrpSpPr/>
          <p:nvPr/>
        </p:nvGrpSpPr>
        <p:grpSpPr>
          <a:xfrm>
            <a:off x="11563317" y="5309053"/>
            <a:ext cx="406079" cy="319919"/>
            <a:chOff x="11563317" y="5309053"/>
            <a:chExt cx="406079" cy="319919"/>
          </a:xfrm>
        </p:grpSpPr>
        <p:grpSp>
          <p:nvGrpSpPr>
            <p:cNvPr id="33" name="Graphique 36">
              <a:extLst>
                <a:ext uri="{FF2B5EF4-FFF2-40B4-BE49-F238E27FC236}">
                  <a16:creationId xmlns:a16="http://schemas.microsoft.com/office/drawing/2014/main" id="{1D59E4C8-E3EA-4718-B120-95026131C4DC}"/>
                </a:ext>
              </a:extLst>
            </p:cNvPr>
            <p:cNvGrpSpPr/>
            <p:nvPr/>
          </p:nvGrpSpPr>
          <p:grpSpPr>
            <a:xfrm>
              <a:off x="11563317" y="5309053"/>
              <a:ext cx="208142" cy="304437"/>
              <a:chOff x="8900569" y="265858"/>
              <a:chExt cx="481104" cy="703683"/>
            </a:xfrm>
            <a:noFill/>
          </p:grpSpPr>
          <p:sp>
            <p:nvSpPr>
              <p:cNvPr id="51" name="Forme libre : forme 170">
                <a:extLst>
                  <a:ext uri="{FF2B5EF4-FFF2-40B4-BE49-F238E27FC236}">
                    <a16:creationId xmlns:a16="http://schemas.microsoft.com/office/drawing/2014/main" id="{D5DA46F5-F7CD-49F5-85ED-72AC719B2B9E}"/>
                  </a:ext>
                </a:extLst>
              </p:cNvPr>
              <p:cNvSpPr/>
              <p:nvPr/>
            </p:nvSpPr>
            <p:spPr>
              <a:xfrm>
                <a:off x="9012259" y="265858"/>
                <a:ext cx="50228" cy="703683"/>
              </a:xfrm>
              <a:custGeom>
                <a:avLst/>
                <a:gdLst>
                  <a:gd name="connsiteX0" fmla="*/ 0 w 50228"/>
                  <a:gd name="connsiteY0" fmla="*/ 703683 h 703683"/>
                  <a:gd name="connsiteX1" fmla="*/ 40921 w 50228"/>
                  <a:gd name="connsiteY1" fmla="*/ 131590 h 703683"/>
                  <a:gd name="connsiteX2" fmla="*/ 50229 w 50228"/>
                  <a:gd name="connsiteY2" fmla="*/ 0 h 703683"/>
                </a:gdLst>
                <a:ahLst/>
                <a:cxnLst>
                  <a:cxn ang="0">
                    <a:pos x="connsiteX0" y="connsiteY0"/>
                  </a:cxn>
                  <a:cxn ang="0">
                    <a:pos x="connsiteX1" y="connsiteY1"/>
                  </a:cxn>
                  <a:cxn ang="0">
                    <a:pos x="connsiteX2" y="connsiteY2"/>
                  </a:cxn>
                </a:cxnLst>
                <a:rect l="l" t="t" r="r" b="b"/>
                <a:pathLst>
                  <a:path w="50228" h="703683">
                    <a:moveTo>
                      <a:pt x="0" y="703683"/>
                    </a:moveTo>
                    <a:lnTo>
                      <a:pt x="40921" y="131590"/>
                    </a:lnTo>
                    <a:lnTo>
                      <a:pt x="50229" y="0"/>
                    </a:lnTo>
                  </a:path>
                </a:pathLst>
              </a:custGeom>
              <a:noFill/>
              <a:ln w="9590" cap="rnd">
                <a:solidFill>
                  <a:schemeClr val="bg1"/>
                </a:solidFill>
                <a:prstDash val="solid"/>
                <a:round/>
              </a:ln>
            </p:spPr>
            <p:txBody>
              <a:bodyPr rtlCol="0" anchor="ctr"/>
              <a:lstStyle/>
              <a:p>
                <a:endParaRPr lang="fr-FR" sz="1050"/>
              </a:p>
            </p:txBody>
          </p:sp>
          <p:sp>
            <p:nvSpPr>
              <p:cNvPr id="52" name="Forme libre : forme 171">
                <a:extLst>
                  <a:ext uri="{FF2B5EF4-FFF2-40B4-BE49-F238E27FC236}">
                    <a16:creationId xmlns:a16="http://schemas.microsoft.com/office/drawing/2014/main" id="{D8CB377F-CE39-4D30-9D77-FFBF722AF7EE}"/>
                  </a:ext>
                </a:extLst>
              </p:cNvPr>
              <p:cNvSpPr/>
              <p:nvPr/>
            </p:nvSpPr>
            <p:spPr>
              <a:xfrm>
                <a:off x="9062488" y="265858"/>
                <a:ext cx="50228" cy="703683"/>
              </a:xfrm>
              <a:custGeom>
                <a:avLst/>
                <a:gdLst>
                  <a:gd name="connsiteX0" fmla="*/ 0 w 50228"/>
                  <a:gd name="connsiteY0" fmla="*/ 0 h 703683"/>
                  <a:gd name="connsiteX1" fmla="*/ 9468 w 50228"/>
                  <a:gd name="connsiteY1" fmla="*/ 131590 h 703683"/>
                  <a:gd name="connsiteX2" fmla="*/ 50229 w 50228"/>
                  <a:gd name="connsiteY2" fmla="*/ 703683 h 703683"/>
                </a:gdLst>
                <a:ahLst/>
                <a:cxnLst>
                  <a:cxn ang="0">
                    <a:pos x="connsiteX0" y="connsiteY0"/>
                  </a:cxn>
                  <a:cxn ang="0">
                    <a:pos x="connsiteX1" y="connsiteY1"/>
                  </a:cxn>
                  <a:cxn ang="0">
                    <a:pos x="connsiteX2" y="connsiteY2"/>
                  </a:cxn>
                </a:cxnLst>
                <a:rect l="l" t="t" r="r" b="b"/>
                <a:pathLst>
                  <a:path w="50228" h="703683">
                    <a:moveTo>
                      <a:pt x="0" y="0"/>
                    </a:moveTo>
                    <a:lnTo>
                      <a:pt x="9468" y="131590"/>
                    </a:lnTo>
                    <a:lnTo>
                      <a:pt x="50229" y="703683"/>
                    </a:lnTo>
                  </a:path>
                </a:pathLst>
              </a:custGeom>
              <a:noFill/>
              <a:ln w="9590" cap="rnd">
                <a:solidFill>
                  <a:schemeClr val="bg1"/>
                </a:solidFill>
                <a:prstDash val="solid"/>
                <a:round/>
              </a:ln>
            </p:spPr>
            <p:txBody>
              <a:bodyPr rtlCol="0" anchor="ctr"/>
              <a:lstStyle/>
              <a:p>
                <a:endParaRPr lang="fr-FR" sz="1050"/>
              </a:p>
            </p:txBody>
          </p:sp>
          <p:sp>
            <p:nvSpPr>
              <p:cNvPr id="53" name="Forme libre : forme 172">
                <a:extLst>
                  <a:ext uri="{FF2B5EF4-FFF2-40B4-BE49-F238E27FC236}">
                    <a16:creationId xmlns:a16="http://schemas.microsoft.com/office/drawing/2014/main" id="{81D8E337-C968-4B09-831B-F277BBD389C7}"/>
                  </a:ext>
                </a:extLst>
              </p:cNvPr>
              <p:cNvSpPr/>
              <p:nvPr/>
            </p:nvSpPr>
            <p:spPr>
              <a:xfrm>
                <a:off x="9022690" y="503521"/>
                <a:ext cx="84249" cy="384498"/>
              </a:xfrm>
              <a:custGeom>
                <a:avLst/>
                <a:gdLst>
                  <a:gd name="connsiteX0" fmla="*/ 84249 w 84249"/>
                  <a:gd name="connsiteY0" fmla="*/ 384498 h 384498"/>
                  <a:gd name="connsiteX1" fmla="*/ 0 w 84249"/>
                  <a:gd name="connsiteY1" fmla="*/ 318222 h 384498"/>
                  <a:gd name="connsiteX2" fmla="*/ 75744 w 84249"/>
                  <a:gd name="connsiteY2" fmla="*/ 242478 h 384498"/>
                  <a:gd name="connsiteX3" fmla="*/ 11394 w 84249"/>
                  <a:gd name="connsiteY3" fmla="*/ 158228 h 384498"/>
                  <a:gd name="connsiteX4" fmla="*/ 62585 w 84249"/>
                  <a:gd name="connsiteY4" fmla="*/ 76707 h 384498"/>
                  <a:gd name="connsiteX5" fmla="*/ 22787 w 84249"/>
                  <a:gd name="connsiteY5" fmla="*/ 0 h 38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249" h="384498">
                    <a:moveTo>
                      <a:pt x="84249" y="384498"/>
                    </a:moveTo>
                    <a:lnTo>
                      <a:pt x="0" y="318222"/>
                    </a:lnTo>
                    <a:lnTo>
                      <a:pt x="75744" y="242478"/>
                    </a:lnTo>
                    <a:lnTo>
                      <a:pt x="11394" y="158228"/>
                    </a:lnTo>
                    <a:lnTo>
                      <a:pt x="62585" y="76707"/>
                    </a:lnTo>
                    <a:lnTo>
                      <a:pt x="22787" y="0"/>
                    </a:lnTo>
                  </a:path>
                </a:pathLst>
              </a:custGeom>
              <a:noFill/>
              <a:ln w="9590" cap="rnd">
                <a:solidFill>
                  <a:schemeClr val="bg1"/>
                </a:solidFill>
                <a:prstDash val="solid"/>
                <a:round/>
              </a:ln>
            </p:spPr>
            <p:txBody>
              <a:bodyPr rtlCol="0" anchor="ctr"/>
              <a:lstStyle/>
              <a:p>
                <a:endParaRPr lang="fr-FR" sz="1050"/>
              </a:p>
            </p:txBody>
          </p:sp>
          <p:sp>
            <p:nvSpPr>
              <p:cNvPr id="54" name="Forme libre : forme 173">
                <a:extLst>
                  <a:ext uri="{FF2B5EF4-FFF2-40B4-BE49-F238E27FC236}">
                    <a16:creationId xmlns:a16="http://schemas.microsoft.com/office/drawing/2014/main" id="{5C02D94F-5302-444E-9113-BFCA086540DC}"/>
                  </a:ext>
                </a:extLst>
              </p:cNvPr>
              <p:cNvSpPr/>
              <p:nvPr/>
            </p:nvSpPr>
            <p:spPr>
              <a:xfrm>
                <a:off x="8900569" y="265858"/>
                <a:ext cx="481104" cy="103185"/>
              </a:xfrm>
              <a:custGeom>
                <a:avLst/>
                <a:gdLst>
                  <a:gd name="connsiteX0" fmla="*/ 0 w 481104"/>
                  <a:gd name="connsiteY0" fmla="*/ 103185 h 103185"/>
                  <a:gd name="connsiteX1" fmla="*/ 161919 w 481104"/>
                  <a:gd name="connsiteY1" fmla="*/ 0 h 103185"/>
                  <a:gd name="connsiteX2" fmla="*/ 481104 w 481104"/>
                  <a:gd name="connsiteY2" fmla="*/ 102223 h 103185"/>
                </a:gdLst>
                <a:ahLst/>
                <a:cxnLst>
                  <a:cxn ang="0">
                    <a:pos x="connsiteX0" y="connsiteY0"/>
                  </a:cxn>
                  <a:cxn ang="0">
                    <a:pos x="connsiteX1" y="connsiteY1"/>
                  </a:cxn>
                  <a:cxn ang="0">
                    <a:pos x="connsiteX2" y="connsiteY2"/>
                  </a:cxn>
                </a:cxnLst>
                <a:rect l="l" t="t" r="r" b="b"/>
                <a:pathLst>
                  <a:path w="481104" h="103185">
                    <a:moveTo>
                      <a:pt x="0" y="103185"/>
                    </a:moveTo>
                    <a:lnTo>
                      <a:pt x="161919" y="0"/>
                    </a:lnTo>
                    <a:lnTo>
                      <a:pt x="481104" y="102223"/>
                    </a:lnTo>
                    <a:close/>
                  </a:path>
                </a:pathLst>
              </a:custGeom>
              <a:noFill/>
              <a:ln w="9590" cap="rnd">
                <a:solidFill>
                  <a:schemeClr val="bg1"/>
                </a:solidFill>
                <a:prstDash val="solid"/>
                <a:round/>
              </a:ln>
            </p:spPr>
            <p:txBody>
              <a:bodyPr rtlCol="0" anchor="ctr"/>
              <a:lstStyle/>
              <a:p>
                <a:endParaRPr lang="fr-FR" sz="1050"/>
              </a:p>
            </p:txBody>
          </p:sp>
          <p:sp>
            <p:nvSpPr>
              <p:cNvPr id="55" name="Forme libre : forme 174">
                <a:extLst>
                  <a:ext uri="{FF2B5EF4-FFF2-40B4-BE49-F238E27FC236}">
                    <a16:creationId xmlns:a16="http://schemas.microsoft.com/office/drawing/2014/main" id="{84551768-42FF-45E7-B3DC-99EF3F11C37A}"/>
                  </a:ext>
                </a:extLst>
              </p:cNvPr>
              <p:cNvSpPr/>
              <p:nvPr/>
            </p:nvSpPr>
            <p:spPr>
              <a:xfrm>
                <a:off x="9339950" y="370006"/>
                <a:ext cx="16047" cy="133515"/>
              </a:xfrm>
              <a:custGeom>
                <a:avLst/>
                <a:gdLst>
                  <a:gd name="connsiteX0" fmla="*/ 0 w 16047"/>
                  <a:gd name="connsiteY0" fmla="*/ 0 h 133515"/>
                  <a:gd name="connsiteX1" fmla="*/ 0 w 16047"/>
                  <a:gd name="connsiteY1" fmla="*/ 133515 h 133515"/>
                </a:gdLst>
                <a:ahLst/>
                <a:cxnLst>
                  <a:cxn ang="0">
                    <a:pos x="connsiteX0" y="connsiteY0"/>
                  </a:cxn>
                  <a:cxn ang="0">
                    <a:pos x="connsiteX1" y="connsiteY1"/>
                  </a:cxn>
                </a:cxnLst>
                <a:rect l="l" t="t" r="r" b="b"/>
                <a:pathLst>
                  <a:path w="16047" h="133515">
                    <a:moveTo>
                      <a:pt x="0" y="0"/>
                    </a:moveTo>
                    <a:lnTo>
                      <a:pt x="0" y="133515"/>
                    </a:lnTo>
                  </a:path>
                </a:pathLst>
              </a:custGeom>
              <a:ln w="9590" cap="rnd">
                <a:solidFill>
                  <a:schemeClr val="bg1"/>
                </a:solidFill>
                <a:prstDash val="solid"/>
                <a:round/>
              </a:ln>
            </p:spPr>
            <p:txBody>
              <a:bodyPr rtlCol="0" anchor="ctr"/>
              <a:lstStyle/>
              <a:p>
                <a:endParaRPr lang="fr-FR" sz="1050"/>
              </a:p>
            </p:txBody>
          </p:sp>
          <p:sp>
            <p:nvSpPr>
              <p:cNvPr id="56" name="Forme libre : forme 175">
                <a:extLst>
                  <a:ext uri="{FF2B5EF4-FFF2-40B4-BE49-F238E27FC236}">
                    <a16:creationId xmlns:a16="http://schemas.microsoft.com/office/drawing/2014/main" id="{38DDF74D-B07D-4E9F-894C-BD42D211E0C8}"/>
                  </a:ext>
                </a:extLst>
              </p:cNvPr>
              <p:cNvSpPr/>
              <p:nvPr/>
            </p:nvSpPr>
            <p:spPr>
              <a:xfrm>
                <a:off x="9312508" y="530321"/>
                <a:ext cx="57771" cy="16047"/>
              </a:xfrm>
              <a:custGeom>
                <a:avLst/>
                <a:gdLst>
                  <a:gd name="connsiteX0" fmla="*/ 0 w 57771"/>
                  <a:gd name="connsiteY0" fmla="*/ 0 h 16047"/>
                  <a:gd name="connsiteX1" fmla="*/ 57771 w 57771"/>
                  <a:gd name="connsiteY1" fmla="*/ 0 h 16047"/>
                </a:gdLst>
                <a:ahLst/>
                <a:cxnLst>
                  <a:cxn ang="0">
                    <a:pos x="connsiteX0" y="connsiteY0"/>
                  </a:cxn>
                  <a:cxn ang="0">
                    <a:pos x="connsiteX1" y="connsiteY1"/>
                  </a:cxn>
                </a:cxnLst>
                <a:rect l="l" t="t" r="r" b="b"/>
                <a:pathLst>
                  <a:path w="57771" h="16047">
                    <a:moveTo>
                      <a:pt x="0" y="0"/>
                    </a:moveTo>
                    <a:lnTo>
                      <a:pt x="57771" y="0"/>
                    </a:lnTo>
                  </a:path>
                </a:pathLst>
              </a:custGeom>
              <a:ln w="9590" cap="rnd">
                <a:solidFill>
                  <a:schemeClr val="bg1"/>
                </a:solidFill>
                <a:prstDash val="solid"/>
                <a:round/>
              </a:ln>
            </p:spPr>
            <p:txBody>
              <a:bodyPr rtlCol="0" anchor="ctr"/>
              <a:lstStyle/>
              <a:p>
                <a:endParaRPr lang="fr-FR" sz="1050"/>
              </a:p>
            </p:txBody>
          </p:sp>
          <p:sp>
            <p:nvSpPr>
              <p:cNvPr id="57" name="Forme libre : forme 176">
                <a:extLst>
                  <a:ext uri="{FF2B5EF4-FFF2-40B4-BE49-F238E27FC236}">
                    <a16:creationId xmlns:a16="http://schemas.microsoft.com/office/drawing/2014/main" id="{2B2460D5-588D-47A6-89AF-7E6FB6E1FAA5}"/>
                  </a:ext>
                </a:extLst>
              </p:cNvPr>
              <p:cNvSpPr/>
              <p:nvPr/>
            </p:nvSpPr>
            <p:spPr>
              <a:xfrm>
                <a:off x="9340912" y="530321"/>
                <a:ext cx="16047" cy="23750"/>
              </a:xfrm>
              <a:custGeom>
                <a:avLst/>
                <a:gdLst>
                  <a:gd name="connsiteX0" fmla="*/ 0 w 16047"/>
                  <a:gd name="connsiteY0" fmla="*/ 0 h 23750"/>
                  <a:gd name="connsiteX1" fmla="*/ 0 w 16047"/>
                  <a:gd name="connsiteY1" fmla="*/ 23750 h 23750"/>
                </a:gdLst>
                <a:ahLst/>
                <a:cxnLst>
                  <a:cxn ang="0">
                    <a:pos x="connsiteX0" y="connsiteY0"/>
                  </a:cxn>
                  <a:cxn ang="0">
                    <a:pos x="connsiteX1" y="connsiteY1"/>
                  </a:cxn>
                </a:cxnLst>
                <a:rect l="l" t="t" r="r" b="b"/>
                <a:pathLst>
                  <a:path w="16047" h="23750">
                    <a:moveTo>
                      <a:pt x="0" y="0"/>
                    </a:moveTo>
                    <a:lnTo>
                      <a:pt x="0" y="23750"/>
                    </a:lnTo>
                  </a:path>
                </a:pathLst>
              </a:custGeom>
              <a:ln w="9590" cap="rnd">
                <a:solidFill>
                  <a:schemeClr val="bg1"/>
                </a:solidFill>
                <a:prstDash val="solid"/>
                <a:round/>
              </a:ln>
            </p:spPr>
            <p:txBody>
              <a:bodyPr rtlCol="0" anchor="ctr"/>
              <a:lstStyle/>
              <a:p>
                <a:endParaRPr lang="fr-FR" sz="1050"/>
              </a:p>
            </p:txBody>
          </p:sp>
          <p:sp>
            <p:nvSpPr>
              <p:cNvPr id="58" name="Forme libre : forme 177">
                <a:extLst>
                  <a:ext uri="{FF2B5EF4-FFF2-40B4-BE49-F238E27FC236}">
                    <a16:creationId xmlns:a16="http://schemas.microsoft.com/office/drawing/2014/main" id="{1FE1DFA9-ACBD-4C54-BC62-F425EB21E68D}"/>
                  </a:ext>
                </a:extLst>
              </p:cNvPr>
              <p:cNvSpPr/>
              <p:nvPr/>
            </p:nvSpPr>
            <p:spPr>
              <a:xfrm>
                <a:off x="9308657" y="553750"/>
                <a:ext cx="64510" cy="72213"/>
              </a:xfrm>
              <a:custGeom>
                <a:avLst/>
                <a:gdLst>
                  <a:gd name="connsiteX0" fmla="*/ 64511 w 64510"/>
                  <a:gd name="connsiteY0" fmla="*/ 36267 h 72213"/>
                  <a:gd name="connsiteX1" fmla="*/ 32255 w 64510"/>
                  <a:gd name="connsiteY1" fmla="*/ 72214 h 72213"/>
                  <a:gd name="connsiteX2" fmla="*/ 0 w 64510"/>
                  <a:gd name="connsiteY2" fmla="*/ 36267 h 72213"/>
                  <a:gd name="connsiteX3" fmla="*/ 35144 w 64510"/>
                  <a:gd name="connsiteY3" fmla="*/ 0 h 72213"/>
                </a:gdLst>
                <a:ahLst/>
                <a:cxnLst>
                  <a:cxn ang="0">
                    <a:pos x="connsiteX0" y="connsiteY0"/>
                  </a:cxn>
                  <a:cxn ang="0">
                    <a:pos x="connsiteX1" y="connsiteY1"/>
                  </a:cxn>
                  <a:cxn ang="0">
                    <a:pos x="connsiteX2" y="connsiteY2"/>
                  </a:cxn>
                  <a:cxn ang="0">
                    <a:pos x="connsiteX3" y="connsiteY3"/>
                  </a:cxn>
                </a:cxnLst>
                <a:rect l="l" t="t" r="r" b="b"/>
                <a:pathLst>
                  <a:path w="64510" h="72213">
                    <a:moveTo>
                      <a:pt x="64511" y="36267"/>
                    </a:moveTo>
                    <a:cubicBezTo>
                      <a:pt x="64511" y="56166"/>
                      <a:pt x="50068" y="72214"/>
                      <a:pt x="32255" y="72214"/>
                    </a:cubicBezTo>
                    <a:cubicBezTo>
                      <a:pt x="14443" y="72214"/>
                      <a:pt x="0" y="56166"/>
                      <a:pt x="0" y="36267"/>
                    </a:cubicBezTo>
                    <a:cubicBezTo>
                      <a:pt x="0" y="16368"/>
                      <a:pt x="17331" y="0"/>
                      <a:pt x="35144" y="0"/>
                    </a:cubicBezTo>
                  </a:path>
                </a:pathLst>
              </a:custGeom>
              <a:noFill/>
              <a:ln w="9590" cap="rnd">
                <a:solidFill>
                  <a:schemeClr val="bg1"/>
                </a:solidFill>
                <a:prstDash val="solid"/>
                <a:round/>
              </a:ln>
            </p:spPr>
            <p:txBody>
              <a:bodyPr rtlCol="0" anchor="ctr"/>
              <a:lstStyle/>
              <a:p>
                <a:endParaRPr lang="fr-FR" sz="1050"/>
              </a:p>
            </p:txBody>
          </p:sp>
        </p:grpSp>
        <p:grpSp>
          <p:nvGrpSpPr>
            <p:cNvPr id="34" name="Graphique 36">
              <a:extLst>
                <a:ext uri="{FF2B5EF4-FFF2-40B4-BE49-F238E27FC236}">
                  <a16:creationId xmlns:a16="http://schemas.microsoft.com/office/drawing/2014/main" id="{1D59E4C8-E3EA-4718-B120-95026131C4DC}"/>
                </a:ext>
              </a:extLst>
            </p:cNvPr>
            <p:cNvGrpSpPr/>
            <p:nvPr/>
          </p:nvGrpSpPr>
          <p:grpSpPr>
            <a:xfrm>
              <a:off x="11600252" y="5383756"/>
              <a:ext cx="369144" cy="245216"/>
              <a:chOff x="8985941" y="438529"/>
              <a:chExt cx="853246" cy="566798"/>
            </a:xfrm>
            <a:noFill/>
          </p:grpSpPr>
          <p:sp>
            <p:nvSpPr>
              <p:cNvPr id="35" name="Forme libre : forme 179">
                <a:extLst>
                  <a:ext uri="{FF2B5EF4-FFF2-40B4-BE49-F238E27FC236}">
                    <a16:creationId xmlns:a16="http://schemas.microsoft.com/office/drawing/2014/main" id="{A21AB7A5-B9BA-4B3E-A34D-05506166FC8D}"/>
                  </a:ext>
                </a:extLst>
              </p:cNvPr>
              <p:cNvSpPr/>
              <p:nvPr/>
            </p:nvSpPr>
            <p:spPr>
              <a:xfrm>
                <a:off x="8985941" y="976923"/>
                <a:ext cx="853246" cy="16047"/>
              </a:xfrm>
              <a:custGeom>
                <a:avLst/>
                <a:gdLst>
                  <a:gd name="connsiteX0" fmla="*/ 853246 w 853246"/>
                  <a:gd name="connsiteY0" fmla="*/ 0 h 16047"/>
                  <a:gd name="connsiteX1" fmla="*/ 0 w 853246"/>
                  <a:gd name="connsiteY1" fmla="*/ 0 h 16047"/>
                </a:gdLst>
                <a:ahLst/>
                <a:cxnLst>
                  <a:cxn ang="0">
                    <a:pos x="connsiteX0" y="connsiteY0"/>
                  </a:cxn>
                  <a:cxn ang="0">
                    <a:pos x="connsiteX1" y="connsiteY1"/>
                  </a:cxn>
                </a:cxnLst>
                <a:rect l="l" t="t" r="r" b="b"/>
                <a:pathLst>
                  <a:path w="853246" h="16047">
                    <a:moveTo>
                      <a:pt x="853246" y="0"/>
                    </a:moveTo>
                    <a:lnTo>
                      <a:pt x="0" y="0"/>
                    </a:lnTo>
                  </a:path>
                </a:pathLst>
              </a:custGeom>
              <a:ln w="9590" cap="rnd">
                <a:solidFill>
                  <a:schemeClr val="bg1"/>
                </a:solidFill>
                <a:prstDash val="solid"/>
                <a:round/>
              </a:ln>
            </p:spPr>
            <p:txBody>
              <a:bodyPr rtlCol="0" anchor="ctr"/>
              <a:lstStyle/>
              <a:p>
                <a:endParaRPr lang="fr-FR" sz="1050"/>
              </a:p>
            </p:txBody>
          </p:sp>
          <p:sp>
            <p:nvSpPr>
              <p:cNvPr id="36" name="Forme libre : forme 180">
                <a:extLst>
                  <a:ext uri="{FF2B5EF4-FFF2-40B4-BE49-F238E27FC236}">
                    <a16:creationId xmlns:a16="http://schemas.microsoft.com/office/drawing/2014/main" id="{D7ED56D2-DE25-4B0E-A080-8D2018E08D98}"/>
                  </a:ext>
                </a:extLst>
              </p:cNvPr>
              <p:cNvSpPr/>
              <p:nvPr/>
            </p:nvSpPr>
            <p:spPr>
              <a:xfrm>
                <a:off x="9445542" y="569477"/>
                <a:ext cx="16047" cy="402952"/>
              </a:xfrm>
              <a:custGeom>
                <a:avLst/>
                <a:gdLst>
                  <a:gd name="connsiteX0" fmla="*/ 0 w 16047"/>
                  <a:gd name="connsiteY0" fmla="*/ 0 h 402952"/>
                  <a:gd name="connsiteX1" fmla="*/ 0 w 16047"/>
                  <a:gd name="connsiteY1" fmla="*/ 402953 h 402952"/>
                </a:gdLst>
                <a:ahLst/>
                <a:cxnLst>
                  <a:cxn ang="0">
                    <a:pos x="connsiteX0" y="connsiteY0"/>
                  </a:cxn>
                  <a:cxn ang="0">
                    <a:pos x="connsiteX1" y="connsiteY1"/>
                  </a:cxn>
                </a:cxnLst>
                <a:rect l="l" t="t" r="r" b="b"/>
                <a:pathLst>
                  <a:path w="16047" h="402952">
                    <a:moveTo>
                      <a:pt x="0" y="0"/>
                    </a:moveTo>
                    <a:lnTo>
                      <a:pt x="0" y="402953"/>
                    </a:lnTo>
                  </a:path>
                </a:pathLst>
              </a:custGeom>
              <a:ln w="9590" cap="rnd">
                <a:solidFill>
                  <a:schemeClr val="bg1"/>
                </a:solidFill>
                <a:prstDash val="solid"/>
                <a:round/>
              </a:ln>
            </p:spPr>
            <p:txBody>
              <a:bodyPr rtlCol="0" anchor="ctr"/>
              <a:lstStyle/>
              <a:p>
                <a:endParaRPr lang="fr-FR" sz="1050"/>
              </a:p>
            </p:txBody>
          </p:sp>
          <p:sp>
            <p:nvSpPr>
              <p:cNvPr id="37" name="Forme libre : forme 181">
                <a:extLst>
                  <a:ext uri="{FF2B5EF4-FFF2-40B4-BE49-F238E27FC236}">
                    <a16:creationId xmlns:a16="http://schemas.microsoft.com/office/drawing/2014/main" id="{2A210586-5764-4BFC-8116-3465FFE7DF05}"/>
                  </a:ext>
                </a:extLst>
              </p:cNvPr>
              <p:cNvSpPr/>
              <p:nvPr/>
            </p:nvSpPr>
            <p:spPr>
              <a:xfrm>
                <a:off x="9445542" y="473031"/>
                <a:ext cx="283719" cy="464575"/>
              </a:xfrm>
              <a:custGeom>
                <a:avLst/>
                <a:gdLst>
                  <a:gd name="connsiteX0" fmla="*/ 283720 w 283719"/>
                  <a:gd name="connsiteY0" fmla="*/ 464575 h 464575"/>
                  <a:gd name="connsiteX1" fmla="*/ 283720 w 283719"/>
                  <a:gd name="connsiteY1" fmla="*/ 11715 h 464575"/>
                  <a:gd name="connsiteX2" fmla="*/ 272005 w 283719"/>
                  <a:gd name="connsiteY2" fmla="*/ 0 h 464575"/>
                  <a:gd name="connsiteX3" fmla="*/ 11715 w 283719"/>
                  <a:gd name="connsiteY3" fmla="*/ 0 h 464575"/>
                  <a:gd name="connsiteX4" fmla="*/ 0 w 283719"/>
                  <a:gd name="connsiteY4" fmla="*/ 11715 h 464575"/>
                  <a:gd name="connsiteX5" fmla="*/ 0 w 283719"/>
                  <a:gd name="connsiteY5" fmla="*/ 44131 h 46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3719" h="464575">
                    <a:moveTo>
                      <a:pt x="283720" y="464575"/>
                    </a:moveTo>
                    <a:lnTo>
                      <a:pt x="283720" y="11715"/>
                    </a:lnTo>
                    <a:cubicBezTo>
                      <a:pt x="283720" y="5296"/>
                      <a:pt x="278424" y="0"/>
                      <a:pt x="272005" y="0"/>
                    </a:cubicBezTo>
                    <a:lnTo>
                      <a:pt x="11715" y="0"/>
                    </a:lnTo>
                    <a:cubicBezTo>
                      <a:pt x="5296" y="0"/>
                      <a:pt x="0" y="5296"/>
                      <a:pt x="0" y="11715"/>
                    </a:cubicBezTo>
                    <a:lnTo>
                      <a:pt x="0" y="44131"/>
                    </a:lnTo>
                  </a:path>
                </a:pathLst>
              </a:custGeom>
              <a:noFill/>
              <a:ln w="9590" cap="rnd">
                <a:solidFill>
                  <a:schemeClr val="bg1"/>
                </a:solidFill>
                <a:prstDash val="solid"/>
                <a:round/>
              </a:ln>
            </p:spPr>
            <p:txBody>
              <a:bodyPr rtlCol="0" anchor="ctr"/>
              <a:lstStyle/>
              <a:p>
                <a:endParaRPr lang="fr-FR" sz="1050"/>
              </a:p>
            </p:txBody>
          </p:sp>
          <p:sp>
            <p:nvSpPr>
              <p:cNvPr id="38" name="Forme libre : forme 182">
                <a:extLst>
                  <a:ext uri="{FF2B5EF4-FFF2-40B4-BE49-F238E27FC236}">
                    <a16:creationId xmlns:a16="http://schemas.microsoft.com/office/drawing/2014/main" id="{4825FB96-25D2-4AD5-B25B-E5D48273FECD}"/>
                  </a:ext>
                </a:extLst>
              </p:cNvPr>
              <p:cNvSpPr/>
              <p:nvPr/>
            </p:nvSpPr>
            <p:spPr>
              <a:xfrm>
                <a:off x="9502350" y="521976"/>
                <a:ext cx="170103" cy="47340"/>
              </a:xfrm>
              <a:custGeom>
                <a:avLst/>
                <a:gdLst>
                  <a:gd name="connsiteX0" fmla="*/ 170104 w 170103"/>
                  <a:gd name="connsiteY0" fmla="*/ 0 h 47340"/>
                  <a:gd name="connsiteX1" fmla="*/ 170104 w 170103"/>
                  <a:gd name="connsiteY1" fmla="*/ 47340 h 47340"/>
                  <a:gd name="connsiteX2" fmla="*/ 0 w 170103"/>
                  <a:gd name="connsiteY2" fmla="*/ 47340 h 47340"/>
                  <a:gd name="connsiteX3" fmla="*/ 0 w 170103"/>
                  <a:gd name="connsiteY3" fmla="*/ 0 h 47340"/>
                  <a:gd name="connsiteX4" fmla="*/ 119714 w 170103"/>
                  <a:gd name="connsiteY4" fmla="*/ 0 h 47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103" h="47340">
                    <a:moveTo>
                      <a:pt x="170104" y="0"/>
                    </a:moveTo>
                    <a:lnTo>
                      <a:pt x="170104" y="47340"/>
                    </a:lnTo>
                    <a:lnTo>
                      <a:pt x="0" y="47340"/>
                    </a:lnTo>
                    <a:lnTo>
                      <a:pt x="0" y="0"/>
                    </a:lnTo>
                    <a:lnTo>
                      <a:pt x="119714" y="0"/>
                    </a:lnTo>
                  </a:path>
                </a:pathLst>
              </a:custGeom>
              <a:noFill/>
              <a:ln w="9590" cap="rnd">
                <a:solidFill>
                  <a:schemeClr val="bg1"/>
                </a:solidFill>
                <a:prstDash val="solid"/>
                <a:round/>
              </a:ln>
            </p:spPr>
            <p:txBody>
              <a:bodyPr rtlCol="0" anchor="ctr"/>
              <a:lstStyle/>
              <a:p>
                <a:endParaRPr lang="fr-FR" sz="1050"/>
              </a:p>
            </p:txBody>
          </p:sp>
          <p:sp>
            <p:nvSpPr>
              <p:cNvPr id="39" name="Forme libre : forme 183">
                <a:extLst>
                  <a:ext uri="{FF2B5EF4-FFF2-40B4-BE49-F238E27FC236}">
                    <a16:creationId xmlns:a16="http://schemas.microsoft.com/office/drawing/2014/main" id="{7F9261F3-14F9-48C5-9456-885DAEBBE4E1}"/>
                  </a:ext>
                </a:extLst>
              </p:cNvPr>
              <p:cNvSpPr/>
              <p:nvPr/>
            </p:nvSpPr>
            <p:spPr>
              <a:xfrm>
                <a:off x="9502350" y="602374"/>
                <a:ext cx="170103" cy="47340"/>
              </a:xfrm>
              <a:custGeom>
                <a:avLst/>
                <a:gdLst>
                  <a:gd name="connsiteX0" fmla="*/ 170104 w 170103"/>
                  <a:gd name="connsiteY0" fmla="*/ 0 h 47340"/>
                  <a:gd name="connsiteX1" fmla="*/ 0 w 170103"/>
                  <a:gd name="connsiteY1" fmla="*/ 0 h 47340"/>
                  <a:gd name="connsiteX2" fmla="*/ 0 w 170103"/>
                  <a:gd name="connsiteY2" fmla="*/ 47340 h 47340"/>
                  <a:gd name="connsiteX3" fmla="*/ 170104 w 170103"/>
                  <a:gd name="connsiteY3" fmla="*/ 47340 h 47340"/>
                </a:gdLst>
                <a:ahLst/>
                <a:cxnLst>
                  <a:cxn ang="0">
                    <a:pos x="connsiteX0" y="connsiteY0"/>
                  </a:cxn>
                  <a:cxn ang="0">
                    <a:pos x="connsiteX1" y="connsiteY1"/>
                  </a:cxn>
                  <a:cxn ang="0">
                    <a:pos x="connsiteX2" y="connsiteY2"/>
                  </a:cxn>
                  <a:cxn ang="0">
                    <a:pos x="connsiteX3" y="connsiteY3"/>
                  </a:cxn>
                </a:cxnLst>
                <a:rect l="l" t="t" r="r" b="b"/>
                <a:pathLst>
                  <a:path w="170103" h="47340">
                    <a:moveTo>
                      <a:pt x="170104" y="0"/>
                    </a:moveTo>
                    <a:lnTo>
                      <a:pt x="0" y="0"/>
                    </a:lnTo>
                    <a:lnTo>
                      <a:pt x="0" y="47340"/>
                    </a:lnTo>
                    <a:lnTo>
                      <a:pt x="170104" y="47340"/>
                    </a:lnTo>
                  </a:path>
                </a:pathLst>
              </a:custGeom>
              <a:noFill/>
              <a:ln w="9590" cap="rnd">
                <a:solidFill>
                  <a:schemeClr val="bg1"/>
                </a:solidFill>
                <a:prstDash val="solid"/>
                <a:round/>
              </a:ln>
            </p:spPr>
            <p:txBody>
              <a:bodyPr rtlCol="0" anchor="ctr"/>
              <a:lstStyle/>
              <a:p>
                <a:endParaRPr lang="fr-FR" sz="1050"/>
              </a:p>
            </p:txBody>
          </p:sp>
          <p:sp>
            <p:nvSpPr>
              <p:cNvPr id="40" name="Forme libre : forme 184">
                <a:extLst>
                  <a:ext uri="{FF2B5EF4-FFF2-40B4-BE49-F238E27FC236}">
                    <a16:creationId xmlns:a16="http://schemas.microsoft.com/office/drawing/2014/main" id="{3DD3F238-6823-45DB-B471-6A9444DA88FA}"/>
                  </a:ext>
                </a:extLst>
              </p:cNvPr>
              <p:cNvSpPr/>
              <p:nvPr/>
            </p:nvSpPr>
            <p:spPr>
              <a:xfrm>
                <a:off x="9502350" y="685982"/>
                <a:ext cx="170103" cy="47179"/>
              </a:xfrm>
              <a:custGeom>
                <a:avLst/>
                <a:gdLst>
                  <a:gd name="connsiteX0" fmla="*/ 0 w 170103"/>
                  <a:gd name="connsiteY0" fmla="*/ 47180 h 47179"/>
                  <a:gd name="connsiteX1" fmla="*/ 170104 w 170103"/>
                  <a:gd name="connsiteY1" fmla="*/ 47180 h 47179"/>
                  <a:gd name="connsiteX2" fmla="*/ 170104 w 170103"/>
                  <a:gd name="connsiteY2" fmla="*/ 0 h 47179"/>
                  <a:gd name="connsiteX3" fmla="*/ 0 w 170103"/>
                  <a:gd name="connsiteY3" fmla="*/ 0 h 47179"/>
                </a:gdLst>
                <a:ahLst/>
                <a:cxnLst>
                  <a:cxn ang="0">
                    <a:pos x="connsiteX0" y="connsiteY0"/>
                  </a:cxn>
                  <a:cxn ang="0">
                    <a:pos x="connsiteX1" y="connsiteY1"/>
                  </a:cxn>
                  <a:cxn ang="0">
                    <a:pos x="connsiteX2" y="connsiteY2"/>
                  </a:cxn>
                  <a:cxn ang="0">
                    <a:pos x="connsiteX3" y="connsiteY3"/>
                  </a:cxn>
                </a:cxnLst>
                <a:rect l="l" t="t" r="r" b="b"/>
                <a:pathLst>
                  <a:path w="170103" h="47179">
                    <a:moveTo>
                      <a:pt x="0" y="47180"/>
                    </a:moveTo>
                    <a:lnTo>
                      <a:pt x="170104" y="47180"/>
                    </a:lnTo>
                    <a:lnTo>
                      <a:pt x="170104" y="0"/>
                    </a:lnTo>
                    <a:lnTo>
                      <a:pt x="0" y="0"/>
                    </a:lnTo>
                  </a:path>
                </a:pathLst>
              </a:custGeom>
              <a:noFill/>
              <a:ln w="9590" cap="rnd">
                <a:solidFill>
                  <a:schemeClr val="bg1"/>
                </a:solidFill>
                <a:prstDash val="solid"/>
                <a:round/>
              </a:ln>
            </p:spPr>
            <p:txBody>
              <a:bodyPr rtlCol="0" anchor="ctr"/>
              <a:lstStyle/>
              <a:p>
                <a:endParaRPr lang="fr-FR" sz="1050"/>
              </a:p>
            </p:txBody>
          </p:sp>
          <p:sp>
            <p:nvSpPr>
              <p:cNvPr id="41" name="Forme libre : forme 185">
                <a:extLst>
                  <a:ext uri="{FF2B5EF4-FFF2-40B4-BE49-F238E27FC236}">
                    <a16:creationId xmlns:a16="http://schemas.microsoft.com/office/drawing/2014/main" id="{94076A26-7FA3-4DEA-A928-918DF1F6EE63}"/>
                  </a:ext>
                </a:extLst>
              </p:cNvPr>
              <p:cNvSpPr/>
              <p:nvPr/>
            </p:nvSpPr>
            <p:spPr>
              <a:xfrm>
                <a:off x="9502350" y="766219"/>
                <a:ext cx="170103" cy="47340"/>
              </a:xfrm>
              <a:custGeom>
                <a:avLst/>
                <a:gdLst>
                  <a:gd name="connsiteX0" fmla="*/ 0 w 170103"/>
                  <a:gd name="connsiteY0" fmla="*/ 47340 h 47340"/>
                  <a:gd name="connsiteX1" fmla="*/ 0 w 170103"/>
                  <a:gd name="connsiteY1" fmla="*/ 0 h 47340"/>
                  <a:gd name="connsiteX2" fmla="*/ 170104 w 170103"/>
                  <a:gd name="connsiteY2" fmla="*/ 0 h 47340"/>
                  <a:gd name="connsiteX3" fmla="*/ 170104 w 170103"/>
                  <a:gd name="connsiteY3" fmla="*/ 47340 h 47340"/>
                  <a:gd name="connsiteX4" fmla="*/ 61462 w 170103"/>
                  <a:gd name="connsiteY4" fmla="*/ 47340 h 47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103" h="47340">
                    <a:moveTo>
                      <a:pt x="0" y="47340"/>
                    </a:moveTo>
                    <a:lnTo>
                      <a:pt x="0" y="0"/>
                    </a:lnTo>
                    <a:lnTo>
                      <a:pt x="170104" y="0"/>
                    </a:lnTo>
                    <a:lnTo>
                      <a:pt x="170104" y="47340"/>
                    </a:lnTo>
                    <a:lnTo>
                      <a:pt x="61462" y="47340"/>
                    </a:lnTo>
                  </a:path>
                </a:pathLst>
              </a:custGeom>
              <a:noFill/>
              <a:ln w="9590" cap="rnd">
                <a:solidFill>
                  <a:schemeClr val="bg1"/>
                </a:solidFill>
                <a:prstDash val="solid"/>
                <a:round/>
              </a:ln>
            </p:spPr>
            <p:txBody>
              <a:bodyPr rtlCol="0" anchor="ctr"/>
              <a:lstStyle/>
              <a:p>
                <a:endParaRPr lang="fr-FR" sz="1050"/>
              </a:p>
            </p:txBody>
          </p:sp>
          <p:sp>
            <p:nvSpPr>
              <p:cNvPr id="42" name="Forme libre : forme 186">
                <a:extLst>
                  <a:ext uri="{FF2B5EF4-FFF2-40B4-BE49-F238E27FC236}">
                    <a16:creationId xmlns:a16="http://schemas.microsoft.com/office/drawing/2014/main" id="{F63D0993-30F0-4641-A3B6-1B359023DE29}"/>
                  </a:ext>
                </a:extLst>
              </p:cNvPr>
              <p:cNvSpPr/>
              <p:nvPr/>
            </p:nvSpPr>
            <p:spPr>
              <a:xfrm>
                <a:off x="9478600" y="438529"/>
                <a:ext cx="222257" cy="34662"/>
              </a:xfrm>
              <a:custGeom>
                <a:avLst/>
                <a:gdLst>
                  <a:gd name="connsiteX0" fmla="*/ 222258 w 222257"/>
                  <a:gd name="connsiteY0" fmla="*/ 34663 h 34662"/>
                  <a:gd name="connsiteX1" fmla="*/ 222258 w 222257"/>
                  <a:gd name="connsiteY1" fmla="*/ 0 h 34662"/>
                  <a:gd name="connsiteX2" fmla="*/ 0 w 222257"/>
                  <a:gd name="connsiteY2" fmla="*/ 0 h 34662"/>
                </a:gdLst>
                <a:ahLst/>
                <a:cxnLst>
                  <a:cxn ang="0">
                    <a:pos x="connsiteX0" y="connsiteY0"/>
                  </a:cxn>
                  <a:cxn ang="0">
                    <a:pos x="connsiteX1" y="connsiteY1"/>
                  </a:cxn>
                  <a:cxn ang="0">
                    <a:pos x="connsiteX2" y="connsiteY2"/>
                  </a:cxn>
                </a:cxnLst>
                <a:rect l="l" t="t" r="r" b="b"/>
                <a:pathLst>
                  <a:path w="222257" h="34662">
                    <a:moveTo>
                      <a:pt x="222258" y="34663"/>
                    </a:moveTo>
                    <a:lnTo>
                      <a:pt x="222258" y="0"/>
                    </a:lnTo>
                    <a:lnTo>
                      <a:pt x="0" y="0"/>
                    </a:lnTo>
                  </a:path>
                </a:pathLst>
              </a:custGeom>
              <a:noFill/>
              <a:ln w="9590" cap="rnd">
                <a:solidFill>
                  <a:schemeClr val="bg1"/>
                </a:solidFill>
                <a:prstDash val="solid"/>
                <a:round/>
              </a:ln>
            </p:spPr>
            <p:txBody>
              <a:bodyPr rtlCol="0" anchor="ctr"/>
              <a:lstStyle/>
              <a:p>
                <a:endParaRPr lang="fr-FR" sz="1050"/>
              </a:p>
            </p:txBody>
          </p:sp>
          <p:sp>
            <p:nvSpPr>
              <p:cNvPr id="43" name="Forme libre : forme 187">
                <a:extLst>
                  <a:ext uri="{FF2B5EF4-FFF2-40B4-BE49-F238E27FC236}">
                    <a16:creationId xmlns:a16="http://schemas.microsoft.com/office/drawing/2014/main" id="{6431BEAB-C2AF-46F4-ADB9-9104CC95276F}"/>
                  </a:ext>
                </a:extLst>
              </p:cNvPr>
              <p:cNvSpPr/>
              <p:nvPr/>
            </p:nvSpPr>
            <p:spPr>
              <a:xfrm>
                <a:off x="9530754" y="848864"/>
                <a:ext cx="116023" cy="118109"/>
              </a:xfrm>
              <a:custGeom>
                <a:avLst/>
                <a:gdLst>
                  <a:gd name="connsiteX0" fmla="*/ 116023 w 116023"/>
                  <a:gd name="connsiteY0" fmla="*/ 118110 h 118109"/>
                  <a:gd name="connsiteX1" fmla="*/ 116023 w 116023"/>
                  <a:gd name="connsiteY1" fmla="*/ 0 h 118109"/>
                  <a:gd name="connsiteX2" fmla="*/ 0 w 116023"/>
                  <a:gd name="connsiteY2" fmla="*/ 0 h 118109"/>
                  <a:gd name="connsiteX3" fmla="*/ 0 w 116023"/>
                  <a:gd name="connsiteY3" fmla="*/ 118110 h 118109"/>
                </a:gdLst>
                <a:ahLst/>
                <a:cxnLst>
                  <a:cxn ang="0">
                    <a:pos x="connsiteX0" y="connsiteY0"/>
                  </a:cxn>
                  <a:cxn ang="0">
                    <a:pos x="connsiteX1" y="connsiteY1"/>
                  </a:cxn>
                  <a:cxn ang="0">
                    <a:pos x="connsiteX2" y="connsiteY2"/>
                  </a:cxn>
                  <a:cxn ang="0">
                    <a:pos x="connsiteX3" y="connsiteY3"/>
                  </a:cxn>
                </a:cxnLst>
                <a:rect l="l" t="t" r="r" b="b"/>
                <a:pathLst>
                  <a:path w="116023" h="118109">
                    <a:moveTo>
                      <a:pt x="116023" y="118110"/>
                    </a:moveTo>
                    <a:lnTo>
                      <a:pt x="116023" y="0"/>
                    </a:lnTo>
                    <a:lnTo>
                      <a:pt x="0" y="0"/>
                    </a:lnTo>
                    <a:lnTo>
                      <a:pt x="0" y="118110"/>
                    </a:lnTo>
                  </a:path>
                </a:pathLst>
              </a:custGeom>
              <a:noFill/>
              <a:ln w="9590" cap="rnd">
                <a:solidFill>
                  <a:schemeClr val="bg1"/>
                </a:solidFill>
                <a:prstDash val="solid"/>
                <a:round/>
              </a:ln>
            </p:spPr>
            <p:txBody>
              <a:bodyPr rtlCol="0" anchor="ctr"/>
              <a:lstStyle/>
              <a:p>
                <a:endParaRPr lang="fr-FR" sz="1050"/>
              </a:p>
            </p:txBody>
          </p:sp>
          <p:sp>
            <p:nvSpPr>
              <p:cNvPr id="44" name="Forme libre : forme 188">
                <a:extLst>
                  <a:ext uri="{FF2B5EF4-FFF2-40B4-BE49-F238E27FC236}">
                    <a16:creationId xmlns:a16="http://schemas.microsoft.com/office/drawing/2014/main" id="{39C0DF2A-28C3-4B4A-9F62-740CBF437676}"/>
                  </a:ext>
                </a:extLst>
              </p:cNvPr>
              <p:cNvSpPr/>
              <p:nvPr/>
            </p:nvSpPr>
            <p:spPr>
              <a:xfrm>
                <a:off x="9588846" y="876626"/>
                <a:ext cx="16047" cy="88421"/>
              </a:xfrm>
              <a:custGeom>
                <a:avLst/>
                <a:gdLst>
                  <a:gd name="connsiteX0" fmla="*/ 0 w 16047"/>
                  <a:gd name="connsiteY0" fmla="*/ 0 h 88421"/>
                  <a:gd name="connsiteX1" fmla="*/ 0 w 16047"/>
                  <a:gd name="connsiteY1" fmla="*/ 88422 h 88421"/>
                </a:gdLst>
                <a:ahLst/>
                <a:cxnLst>
                  <a:cxn ang="0">
                    <a:pos x="connsiteX0" y="connsiteY0"/>
                  </a:cxn>
                  <a:cxn ang="0">
                    <a:pos x="connsiteX1" y="connsiteY1"/>
                  </a:cxn>
                </a:cxnLst>
                <a:rect l="l" t="t" r="r" b="b"/>
                <a:pathLst>
                  <a:path w="16047" h="88421">
                    <a:moveTo>
                      <a:pt x="0" y="0"/>
                    </a:moveTo>
                    <a:lnTo>
                      <a:pt x="0" y="88422"/>
                    </a:lnTo>
                  </a:path>
                </a:pathLst>
              </a:custGeom>
              <a:ln w="9590" cap="rnd">
                <a:solidFill>
                  <a:schemeClr val="bg1"/>
                </a:solidFill>
                <a:prstDash val="solid"/>
                <a:round/>
              </a:ln>
            </p:spPr>
            <p:txBody>
              <a:bodyPr rtlCol="0" anchor="ctr"/>
              <a:lstStyle/>
              <a:p>
                <a:endParaRPr lang="fr-FR" sz="1050"/>
              </a:p>
            </p:txBody>
          </p:sp>
          <p:sp>
            <p:nvSpPr>
              <p:cNvPr id="45" name="Forme libre : forme 189">
                <a:extLst>
                  <a:ext uri="{FF2B5EF4-FFF2-40B4-BE49-F238E27FC236}">
                    <a16:creationId xmlns:a16="http://schemas.microsoft.com/office/drawing/2014/main" id="{BF4BC4E7-B71B-46B5-B938-99DE99EBFD9E}"/>
                  </a:ext>
                </a:extLst>
              </p:cNvPr>
              <p:cNvSpPr/>
              <p:nvPr/>
            </p:nvSpPr>
            <p:spPr>
              <a:xfrm>
                <a:off x="9183807" y="652924"/>
                <a:ext cx="261895" cy="141699"/>
              </a:xfrm>
              <a:custGeom>
                <a:avLst/>
                <a:gdLst>
                  <a:gd name="connsiteX0" fmla="*/ 261895 w 261895"/>
                  <a:gd name="connsiteY0" fmla="*/ 18294 h 141699"/>
                  <a:gd name="connsiteX1" fmla="*/ 13319 w 261895"/>
                  <a:gd name="connsiteY1" fmla="*/ 141700 h 141699"/>
                  <a:gd name="connsiteX2" fmla="*/ 0 w 261895"/>
                  <a:gd name="connsiteY2" fmla="*/ 113295 h 141699"/>
                  <a:gd name="connsiteX3" fmla="*/ 221777 w 261895"/>
                  <a:gd name="connsiteY3" fmla="*/ 0 h 141699"/>
                </a:gdLst>
                <a:ahLst/>
                <a:cxnLst>
                  <a:cxn ang="0">
                    <a:pos x="connsiteX0" y="connsiteY0"/>
                  </a:cxn>
                  <a:cxn ang="0">
                    <a:pos x="connsiteX1" y="connsiteY1"/>
                  </a:cxn>
                  <a:cxn ang="0">
                    <a:pos x="connsiteX2" y="connsiteY2"/>
                  </a:cxn>
                  <a:cxn ang="0">
                    <a:pos x="connsiteX3" y="connsiteY3"/>
                  </a:cxn>
                </a:cxnLst>
                <a:rect l="l" t="t" r="r" b="b"/>
                <a:pathLst>
                  <a:path w="261895" h="141699">
                    <a:moveTo>
                      <a:pt x="261895" y="18294"/>
                    </a:moveTo>
                    <a:lnTo>
                      <a:pt x="13319" y="141700"/>
                    </a:lnTo>
                    <a:lnTo>
                      <a:pt x="0" y="113295"/>
                    </a:lnTo>
                    <a:lnTo>
                      <a:pt x="221777" y="0"/>
                    </a:lnTo>
                  </a:path>
                </a:pathLst>
              </a:custGeom>
              <a:noFill/>
              <a:ln w="9590" cap="rnd">
                <a:solidFill>
                  <a:schemeClr val="bg1"/>
                </a:solidFill>
                <a:prstDash val="solid"/>
                <a:round/>
              </a:ln>
            </p:spPr>
            <p:txBody>
              <a:bodyPr rtlCol="0" anchor="ctr"/>
              <a:lstStyle/>
              <a:p>
                <a:endParaRPr lang="fr-FR" sz="1050"/>
              </a:p>
            </p:txBody>
          </p:sp>
          <p:sp>
            <p:nvSpPr>
              <p:cNvPr id="46" name="Forme libre : forme 190">
                <a:extLst>
                  <a:ext uri="{FF2B5EF4-FFF2-40B4-BE49-F238E27FC236}">
                    <a16:creationId xmlns:a16="http://schemas.microsoft.com/office/drawing/2014/main" id="{10BE0BB1-B0A0-410D-B5F9-777A752D9F37}"/>
                  </a:ext>
                </a:extLst>
              </p:cNvPr>
              <p:cNvSpPr/>
              <p:nvPr/>
            </p:nvSpPr>
            <p:spPr>
              <a:xfrm>
                <a:off x="9225531" y="782909"/>
                <a:ext cx="16047" cy="191767"/>
              </a:xfrm>
              <a:custGeom>
                <a:avLst/>
                <a:gdLst>
                  <a:gd name="connsiteX0" fmla="*/ 0 w 16047"/>
                  <a:gd name="connsiteY0" fmla="*/ 0 h 191767"/>
                  <a:gd name="connsiteX1" fmla="*/ 0 w 16047"/>
                  <a:gd name="connsiteY1" fmla="*/ 191768 h 191767"/>
                </a:gdLst>
                <a:ahLst/>
                <a:cxnLst>
                  <a:cxn ang="0">
                    <a:pos x="connsiteX0" y="connsiteY0"/>
                  </a:cxn>
                  <a:cxn ang="0">
                    <a:pos x="connsiteX1" y="connsiteY1"/>
                  </a:cxn>
                </a:cxnLst>
                <a:rect l="l" t="t" r="r" b="b"/>
                <a:pathLst>
                  <a:path w="16047" h="191767">
                    <a:moveTo>
                      <a:pt x="0" y="0"/>
                    </a:moveTo>
                    <a:lnTo>
                      <a:pt x="0" y="191768"/>
                    </a:lnTo>
                  </a:path>
                </a:pathLst>
              </a:custGeom>
              <a:ln w="9590" cap="rnd">
                <a:solidFill>
                  <a:schemeClr val="bg1"/>
                </a:solidFill>
                <a:prstDash val="solid"/>
                <a:round/>
              </a:ln>
            </p:spPr>
            <p:txBody>
              <a:bodyPr rtlCol="0" anchor="ctr"/>
              <a:lstStyle/>
              <a:p>
                <a:endParaRPr lang="fr-FR" sz="1050"/>
              </a:p>
            </p:txBody>
          </p:sp>
          <p:sp>
            <p:nvSpPr>
              <p:cNvPr id="47" name="Forme libre : forme 191">
                <a:extLst>
                  <a:ext uri="{FF2B5EF4-FFF2-40B4-BE49-F238E27FC236}">
                    <a16:creationId xmlns:a16="http://schemas.microsoft.com/office/drawing/2014/main" id="{1EAA97F3-AA70-4ED1-A901-918F7423F9A2}"/>
                  </a:ext>
                </a:extLst>
              </p:cNvPr>
              <p:cNvSpPr/>
              <p:nvPr/>
            </p:nvSpPr>
            <p:spPr>
              <a:xfrm>
                <a:off x="9315557" y="862986"/>
                <a:ext cx="45093" cy="111690"/>
              </a:xfrm>
              <a:custGeom>
                <a:avLst/>
                <a:gdLst>
                  <a:gd name="connsiteX0" fmla="*/ 45093 w 45093"/>
                  <a:gd name="connsiteY0" fmla="*/ 111691 h 111690"/>
                  <a:gd name="connsiteX1" fmla="*/ 45093 w 45093"/>
                  <a:gd name="connsiteY1" fmla="*/ 0 h 111690"/>
                  <a:gd name="connsiteX2" fmla="*/ 0 w 45093"/>
                  <a:gd name="connsiteY2" fmla="*/ 0 h 111690"/>
                  <a:gd name="connsiteX3" fmla="*/ 0 w 45093"/>
                  <a:gd name="connsiteY3" fmla="*/ 110086 h 111690"/>
                </a:gdLst>
                <a:ahLst/>
                <a:cxnLst>
                  <a:cxn ang="0">
                    <a:pos x="connsiteX0" y="connsiteY0"/>
                  </a:cxn>
                  <a:cxn ang="0">
                    <a:pos x="connsiteX1" y="connsiteY1"/>
                  </a:cxn>
                  <a:cxn ang="0">
                    <a:pos x="connsiteX2" y="connsiteY2"/>
                  </a:cxn>
                  <a:cxn ang="0">
                    <a:pos x="connsiteX3" y="connsiteY3"/>
                  </a:cxn>
                </a:cxnLst>
                <a:rect l="l" t="t" r="r" b="b"/>
                <a:pathLst>
                  <a:path w="45093" h="111690">
                    <a:moveTo>
                      <a:pt x="45093" y="111691"/>
                    </a:moveTo>
                    <a:lnTo>
                      <a:pt x="45093" y="0"/>
                    </a:lnTo>
                    <a:lnTo>
                      <a:pt x="0" y="0"/>
                    </a:lnTo>
                    <a:lnTo>
                      <a:pt x="0" y="110086"/>
                    </a:lnTo>
                  </a:path>
                </a:pathLst>
              </a:custGeom>
              <a:noFill/>
              <a:ln w="9590" cap="rnd">
                <a:solidFill>
                  <a:schemeClr val="bg1"/>
                </a:solidFill>
                <a:prstDash val="solid"/>
                <a:round/>
              </a:ln>
            </p:spPr>
            <p:txBody>
              <a:bodyPr rtlCol="0" anchor="ctr"/>
              <a:lstStyle/>
              <a:p>
                <a:endParaRPr lang="fr-FR" sz="1050"/>
              </a:p>
            </p:txBody>
          </p:sp>
          <p:sp>
            <p:nvSpPr>
              <p:cNvPr id="48" name="Forme libre : forme 192">
                <a:extLst>
                  <a:ext uri="{FF2B5EF4-FFF2-40B4-BE49-F238E27FC236}">
                    <a16:creationId xmlns:a16="http://schemas.microsoft.com/office/drawing/2014/main" id="{2ADDA05B-CD71-4226-B199-01B5CD7C72B4}"/>
                  </a:ext>
                </a:extLst>
              </p:cNvPr>
              <p:cNvSpPr/>
              <p:nvPr/>
            </p:nvSpPr>
            <p:spPr>
              <a:xfrm>
                <a:off x="9275599" y="764614"/>
                <a:ext cx="133354" cy="44933"/>
              </a:xfrm>
              <a:custGeom>
                <a:avLst/>
                <a:gdLst>
                  <a:gd name="connsiteX0" fmla="*/ 0 w 133354"/>
                  <a:gd name="connsiteY0" fmla="*/ 44933 h 44933"/>
                  <a:gd name="connsiteX1" fmla="*/ 133355 w 133354"/>
                  <a:gd name="connsiteY1" fmla="*/ 44933 h 44933"/>
                  <a:gd name="connsiteX2" fmla="*/ 133355 w 133354"/>
                  <a:gd name="connsiteY2" fmla="*/ 0 h 44933"/>
                  <a:gd name="connsiteX3" fmla="*/ 56648 w 133354"/>
                  <a:gd name="connsiteY3" fmla="*/ 0 h 44933"/>
                </a:gdLst>
                <a:ahLst/>
                <a:cxnLst>
                  <a:cxn ang="0">
                    <a:pos x="connsiteX0" y="connsiteY0"/>
                  </a:cxn>
                  <a:cxn ang="0">
                    <a:pos x="connsiteX1" y="connsiteY1"/>
                  </a:cxn>
                  <a:cxn ang="0">
                    <a:pos x="connsiteX2" y="connsiteY2"/>
                  </a:cxn>
                  <a:cxn ang="0">
                    <a:pos x="connsiteX3" y="connsiteY3"/>
                  </a:cxn>
                </a:cxnLst>
                <a:rect l="l" t="t" r="r" b="b"/>
                <a:pathLst>
                  <a:path w="133354" h="44933">
                    <a:moveTo>
                      <a:pt x="0" y="44933"/>
                    </a:moveTo>
                    <a:lnTo>
                      <a:pt x="133355" y="44933"/>
                    </a:lnTo>
                    <a:lnTo>
                      <a:pt x="133355" y="0"/>
                    </a:lnTo>
                    <a:lnTo>
                      <a:pt x="56648" y="0"/>
                    </a:lnTo>
                  </a:path>
                </a:pathLst>
              </a:custGeom>
              <a:noFill/>
              <a:ln w="9590" cap="rnd">
                <a:solidFill>
                  <a:schemeClr val="bg1"/>
                </a:solidFill>
                <a:prstDash val="solid"/>
                <a:round/>
              </a:ln>
            </p:spPr>
            <p:txBody>
              <a:bodyPr rtlCol="0" anchor="ctr"/>
              <a:lstStyle/>
              <a:p>
                <a:endParaRPr lang="fr-FR" sz="1050"/>
              </a:p>
            </p:txBody>
          </p:sp>
          <p:sp>
            <p:nvSpPr>
              <p:cNvPr id="49" name="Forme libre : forme 193">
                <a:extLst>
                  <a:ext uri="{FF2B5EF4-FFF2-40B4-BE49-F238E27FC236}">
                    <a16:creationId xmlns:a16="http://schemas.microsoft.com/office/drawing/2014/main" id="{F57041B7-8433-4766-8A39-BD99FBA4E6BF}"/>
                  </a:ext>
                </a:extLst>
              </p:cNvPr>
              <p:cNvSpPr/>
              <p:nvPr/>
            </p:nvSpPr>
            <p:spPr>
              <a:xfrm>
                <a:off x="9291486" y="1005327"/>
                <a:ext cx="297841" cy="16047"/>
              </a:xfrm>
              <a:custGeom>
                <a:avLst/>
                <a:gdLst>
                  <a:gd name="connsiteX0" fmla="*/ 0 w 297841"/>
                  <a:gd name="connsiteY0" fmla="*/ 0 h 16047"/>
                  <a:gd name="connsiteX1" fmla="*/ 297842 w 297841"/>
                  <a:gd name="connsiteY1" fmla="*/ 0 h 16047"/>
                </a:gdLst>
                <a:ahLst/>
                <a:cxnLst>
                  <a:cxn ang="0">
                    <a:pos x="connsiteX0" y="connsiteY0"/>
                  </a:cxn>
                  <a:cxn ang="0">
                    <a:pos x="connsiteX1" y="connsiteY1"/>
                  </a:cxn>
                </a:cxnLst>
                <a:rect l="l" t="t" r="r" b="b"/>
                <a:pathLst>
                  <a:path w="297841" h="16047">
                    <a:moveTo>
                      <a:pt x="0" y="0"/>
                    </a:moveTo>
                    <a:lnTo>
                      <a:pt x="297842" y="0"/>
                    </a:lnTo>
                  </a:path>
                </a:pathLst>
              </a:custGeom>
              <a:ln w="9590" cap="rnd">
                <a:solidFill>
                  <a:schemeClr val="bg1"/>
                </a:solidFill>
                <a:prstDash val="solid"/>
                <a:round/>
              </a:ln>
            </p:spPr>
            <p:txBody>
              <a:bodyPr rtlCol="0" anchor="ctr"/>
              <a:lstStyle/>
              <a:p>
                <a:endParaRPr lang="fr-FR" sz="1050"/>
              </a:p>
            </p:txBody>
          </p:sp>
          <p:sp>
            <p:nvSpPr>
              <p:cNvPr id="50" name="Forme libre : forme 194">
                <a:extLst>
                  <a:ext uri="{FF2B5EF4-FFF2-40B4-BE49-F238E27FC236}">
                    <a16:creationId xmlns:a16="http://schemas.microsoft.com/office/drawing/2014/main" id="{B654B765-84D9-46F7-9198-ADB1873B36DE}"/>
                  </a:ext>
                </a:extLst>
              </p:cNvPr>
              <p:cNvSpPr/>
              <p:nvPr/>
            </p:nvSpPr>
            <p:spPr>
              <a:xfrm>
                <a:off x="9242541" y="1005327"/>
                <a:ext cx="17812" cy="16047"/>
              </a:xfrm>
              <a:custGeom>
                <a:avLst/>
                <a:gdLst>
                  <a:gd name="connsiteX0" fmla="*/ 17813 w 17812"/>
                  <a:gd name="connsiteY0" fmla="*/ 0 h 16047"/>
                  <a:gd name="connsiteX1" fmla="*/ 0 w 17812"/>
                  <a:gd name="connsiteY1" fmla="*/ 0 h 16047"/>
                </a:gdLst>
                <a:ahLst/>
                <a:cxnLst>
                  <a:cxn ang="0">
                    <a:pos x="connsiteX0" y="connsiteY0"/>
                  </a:cxn>
                  <a:cxn ang="0">
                    <a:pos x="connsiteX1" y="connsiteY1"/>
                  </a:cxn>
                </a:cxnLst>
                <a:rect l="l" t="t" r="r" b="b"/>
                <a:pathLst>
                  <a:path w="17812" h="16047">
                    <a:moveTo>
                      <a:pt x="17813" y="0"/>
                    </a:moveTo>
                    <a:lnTo>
                      <a:pt x="0" y="0"/>
                    </a:lnTo>
                  </a:path>
                </a:pathLst>
              </a:custGeom>
              <a:ln w="9590" cap="rnd">
                <a:solidFill>
                  <a:schemeClr val="bg1"/>
                </a:solidFill>
                <a:prstDash val="solid"/>
                <a:round/>
              </a:ln>
            </p:spPr>
            <p:txBody>
              <a:bodyPr rtlCol="0" anchor="ctr"/>
              <a:lstStyle/>
              <a:p>
                <a:endParaRPr lang="fr-FR" sz="1050"/>
              </a:p>
            </p:txBody>
          </p:sp>
        </p:grpSp>
      </p:grpSp>
      <p:grpSp>
        <p:nvGrpSpPr>
          <p:cNvPr id="29" name="Groupe 28"/>
          <p:cNvGrpSpPr/>
          <p:nvPr/>
        </p:nvGrpSpPr>
        <p:grpSpPr>
          <a:xfrm>
            <a:off x="11549412" y="4224128"/>
            <a:ext cx="411357" cy="335355"/>
            <a:chOff x="11549412" y="4224128"/>
            <a:chExt cx="411357" cy="335355"/>
          </a:xfrm>
        </p:grpSpPr>
        <p:sp>
          <p:nvSpPr>
            <p:cNvPr id="60" name="Forme libre : forme 4957">
              <a:extLst>
                <a:ext uri="{FF2B5EF4-FFF2-40B4-BE49-F238E27FC236}">
                  <a16:creationId xmlns:a16="http://schemas.microsoft.com/office/drawing/2014/main" id="{6D6DC159-5C9C-4DEF-8B02-A7DB7FD171C7}"/>
                </a:ext>
              </a:extLst>
            </p:cNvPr>
            <p:cNvSpPr/>
            <p:nvPr/>
          </p:nvSpPr>
          <p:spPr>
            <a:xfrm>
              <a:off x="11552762" y="4499096"/>
              <a:ext cx="23406" cy="39251"/>
            </a:xfrm>
            <a:custGeom>
              <a:avLst/>
              <a:gdLst>
                <a:gd name="connsiteX0" fmla="*/ 173 w 21413"/>
                <a:gd name="connsiteY0" fmla="*/ 0 h 35909"/>
                <a:gd name="connsiteX1" fmla="*/ 173 w 21413"/>
                <a:gd name="connsiteY1" fmla="*/ 8668 h 35909"/>
                <a:gd name="connsiteX2" fmla="*/ 21414 w 21413"/>
                <a:gd name="connsiteY2" fmla="*/ 35909 h 35909"/>
              </a:gdLst>
              <a:ahLst/>
              <a:cxnLst>
                <a:cxn ang="0">
                  <a:pos x="connsiteX0" y="connsiteY0"/>
                </a:cxn>
                <a:cxn ang="0">
                  <a:pos x="connsiteX1" y="connsiteY1"/>
                </a:cxn>
                <a:cxn ang="0">
                  <a:pos x="connsiteX2" y="connsiteY2"/>
                </a:cxn>
              </a:cxnLst>
              <a:rect l="l" t="t" r="r" b="b"/>
              <a:pathLst>
                <a:path w="21413" h="35909">
                  <a:moveTo>
                    <a:pt x="173" y="0"/>
                  </a:moveTo>
                  <a:lnTo>
                    <a:pt x="173" y="8668"/>
                  </a:lnTo>
                  <a:cubicBezTo>
                    <a:pt x="173" y="8668"/>
                    <a:pt x="-3351" y="35909"/>
                    <a:pt x="21414" y="35909"/>
                  </a:cubicBezTo>
                </a:path>
              </a:pathLst>
            </a:custGeom>
            <a:noFill/>
            <a:ln w="5715" cap="rnd">
              <a:solidFill>
                <a:schemeClr val="bg1"/>
              </a:solidFill>
              <a:prstDash val="solid"/>
              <a:round/>
            </a:ln>
          </p:spPr>
          <p:txBody>
            <a:bodyPr rtlCol="0" anchor="ctr"/>
            <a:lstStyle/>
            <a:p>
              <a:endParaRPr lang="fr-FR" sz="1050"/>
            </a:p>
          </p:txBody>
        </p:sp>
        <p:sp>
          <p:nvSpPr>
            <p:cNvPr id="61" name="Forme libre : forme 4958">
              <a:extLst>
                <a:ext uri="{FF2B5EF4-FFF2-40B4-BE49-F238E27FC236}">
                  <a16:creationId xmlns:a16="http://schemas.microsoft.com/office/drawing/2014/main" id="{901D54AE-4DBE-4658-9D38-F6A5BF82425D}"/>
                </a:ext>
              </a:extLst>
            </p:cNvPr>
            <p:cNvSpPr/>
            <p:nvPr/>
          </p:nvSpPr>
          <p:spPr>
            <a:xfrm>
              <a:off x="11552433" y="4397583"/>
              <a:ext cx="62779" cy="86311"/>
            </a:xfrm>
            <a:custGeom>
              <a:avLst/>
              <a:gdLst>
                <a:gd name="connsiteX0" fmla="*/ 40384 w 57433"/>
                <a:gd name="connsiteY0" fmla="*/ 19526 h 78962"/>
                <a:gd name="connsiteX1" fmla="*/ 48575 w 57433"/>
                <a:gd name="connsiteY1" fmla="*/ 26194 h 78962"/>
                <a:gd name="connsiteX2" fmla="*/ 57434 w 57433"/>
                <a:gd name="connsiteY2" fmla="*/ 14288 h 78962"/>
                <a:gd name="connsiteX3" fmla="*/ 41241 w 57433"/>
                <a:gd name="connsiteY3" fmla="*/ 0 h 78962"/>
                <a:gd name="connsiteX4" fmla="*/ 33621 w 57433"/>
                <a:gd name="connsiteY4" fmla="*/ 9430 h 78962"/>
                <a:gd name="connsiteX5" fmla="*/ 379 w 57433"/>
                <a:gd name="connsiteY5" fmla="*/ 54197 h 78962"/>
                <a:gd name="connsiteX6" fmla="*/ 379 w 57433"/>
                <a:gd name="connsiteY6" fmla="*/ 78962 h 7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78962">
                  <a:moveTo>
                    <a:pt x="40384" y="19526"/>
                  </a:moveTo>
                  <a:lnTo>
                    <a:pt x="48575" y="26194"/>
                  </a:lnTo>
                  <a:lnTo>
                    <a:pt x="57434" y="14288"/>
                  </a:lnTo>
                  <a:lnTo>
                    <a:pt x="41241" y="0"/>
                  </a:lnTo>
                  <a:lnTo>
                    <a:pt x="33621" y="9430"/>
                  </a:lnTo>
                  <a:cubicBezTo>
                    <a:pt x="-6003" y="24098"/>
                    <a:pt x="379" y="54197"/>
                    <a:pt x="379" y="54197"/>
                  </a:cubicBezTo>
                  <a:lnTo>
                    <a:pt x="379" y="78962"/>
                  </a:lnTo>
                </a:path>
              </a:pathLst>
            </a:custGeom>
            <a:noFill/>
            <a:ln w="5715" cap="rnd">
              <a:solidFill>
                <a:schemeClr val="bg1"/>
              </a:solidFill>
              <a:prstDash val="solid"/>
              <a:round/>
            </a:ln>
          </p:spPr>
          <p:txBody>
            <a:bodyPr rtlCol="0" anchor="ctr"/>
            <a:lstStyle/>
            <a:p>
              <a:endParaRPr lang="fr-FR" sz="1050"/>
            </a:p>
          </p:txBody>
        </p:sp>
        <p:sp>
          <p:nvSpPr>
            <p:cNvPr id="62" name="Forme libre : forme 4959">
              <a:extLst>
                <a:ext uri="{FF2B5EF4-FFF2-40B4-BE49-F238E27FC236}">
                  <a16:creationId xmlns:a16="http://schemas.microsoft.com/office/drawing/2014/main" id="{9A42729D-5311-4277-9919-47DF4B2390C5}"/>
                </a:ext>
              </a:extLst>
            </p:cNvPr>
            <p:cNvSpPr/>
            <p:nvPr/>
          </p:nvSpPr>
          <p:spPr>
            <a:xfrm>
              <a:off x="11618127" y="4396854"/>
              <a:ext cx="62779" cy="96098"/>
            </a:xfrm>
            <a:custGeom>
              <a:avLst/>
              <a:gdLst>
                <a:gd name="connsiteX0" fmla="*/ 8858 w 57433"/>
                <a:gd name="connsiteY0" fmla="*/ 26194 h 87915"/>
                <a:gd name="connsiteX1" fmla="*/ 0 w 57433"/>
                <a:gd name="connsiteY1" fmla="*/ 14288 h 87915"/>
                <a:gd name="connsiteX2" fmla="*/ 16193 w 57433"/>
                <a:gd name="connsiteY2" fmla="*/ 0 h 87915"/>
                <a:gd name="connsiteX3" fmla="*/ 23813 w 57433"/>
                <a:gd name="connsiteY3" fmla="*/ 9430 h 87915"/>
                <a:gd name="connsiteX4" fmla="*/ 57055 w 57433"/>
                <a:gd name="connsiteY4" fmla="*/ 54197 h 87915"/>
                <a:gd name="connsiteX5" fmla="*/ 57055 w 57433"/>
                <a:gd name="connsiteY5" fmla="*/ 87916 h 8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87915">
                  <a:moveTo>
                    <a:pt x="8858" y="26194"/>
                  </a:moveTo>
                  <a:lnTo>
                    <a:pt x="0" y="14288"/>
                  </a:lnTo>
                  <a:lnTo>
                    <a:pt x="16193" y="0"/>
                  </a:lnTo>
                  <a:lnTo>
                    <a:pt x="23813" y="9430"/>
                  </a:lnTo>
                  <a:cubicBezTo>
                    <a:pt x="63437" y="24098"/>
                    <a:pt x="57055" y="54197"/>
                    <a:pt x="57055" y="54197"/>
                  </a:cubicBezTo>
                  <a:lnTo>
                    <a:pt x="57055" y="87916"/>
                  </a:lnTo>
                </a:path>
              </a:pathLst>
            </a:custGeom>
            <a:noFill/>
            <a:ln w="5715" cap="rnd">
              <a:solidFill>
                <a:schemeClr val="bg1"/>
              </a:solidFill>
              <a:prstDash val="solid"/>
              <a:round/>
            </a:ln>
          </p:spPr>
          <p:txBody>
            <a:bodyPr rtlCol="0" anchor="ctr"/>
            <a:lstStyle/>
            <a:p>
              <a:endParaRPr lang="fr-FR" sz="1050"/>
            </a:p>
          </p:txBody>
        </p:sp>
        <p:sp>
          <p:nvSpPr>
            <p:cNvPr id="63" name="Forme libre : forme 4960">
              <a:extLst>
                <a:ext uri="{FF2B5EF4-FFF2-40B4-BE49-F238E27FC236}">
                  <a16:creationId xmlns:a16="http://schemas.microsoft.com/office/drawing/2014/main" id="{62B9DE34-5AF2-4083-90B0-8FEB004027A2}"/>
                </a:ext>
              </a:extLst>
            </p:cNvPr>
            <p:cNvSpPr/>
            <p:nvPr/>
          </p:nvSpPr>
          <p:spPr>
            <a:xfrm>
              <a:off x="11586060" y="4362080"/>
              <a:ext cx="29985" cy="29569"/>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5715" cap="rnd">
              <a:solidFill>
                <a:schemeClr val="bg1"/>
              </a:solidFill>
              <a:prstDash val="solid"/>
              <a:round/>
            </a:ln>
          </p:spPr>
          <p:txBody>
            <a:bodyPr rtlCol="0" anchor="ctr"/>
            <a:lstStyle/>
            <a:p>
              <a:endParaRPr lang="fr-FR" sz="1050"/>
            </a:p>
          </p:txBody>
        </p:sp>
        <p:sp>
          <p:nvSpPr>
            <p:cNvPr id="64" name="Forme libre : forme 4961">
              <a:extLst>
                <a:ext uri="{FF2B5EF4-FFF2-40B4-BE49-F238E27FC236}">
                  <a16:creationId xmlns:a16="http://schemas.microsoft.com/office/drawing/2014/main" id="{576EF7CF-1841-4C12-9DC0-2674F9C18071}"/>
                </a:ext>
              </a:extLst>
            </p:cNvPr>
            <p:cNvSpPr/>
            <p:nvPr/>
          </p:nvSpPr>
          <p:spPr>
            <a:xfrm>
              <a:off x="11584499" y="4303151"/>
              <a:ext cx="31546" cy="40501"/>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noFill/>
            <a:ln w="5715" cap="rnd">
              <a:solidFill>
                <a:schemeClr val="bg1"/>
              </a:solidFill>
              <a:prstDash val="solid"/>
              <a:round/>
            </a:ln>
          </p:spPr>
          <p:txBody>
            <a:bodyPr rtlCol="0" anchor="ctr"/>
            <a:lstStyle/>
            <a:p>
              <a:endParaRPr lang="fr-FR" sz="1050"/>
            </a:p>
          </p:txBody>
        </p:sp>
        <p:sp>
          <p:nvSpPr>
            <p:cNvPr id="65" name="Forme libre : forme 4962">
              <a:extLst>
                <a:ext uri="{FF2B5EF4-FFF2-40B4-BE49-F238E27FC236}">
                  <a16:creationId xmlns:a16="http://schemas.microsoft.com/office/drawing/2014/main" id="{A50EA131-86AF-4AE9-9D48-C8152CEBD8D7}"/>
                </a:ext>
              </a:extLst>
            </p:cNvPr>
            <p:cNvSpPr/>
            <p:nvPr/>
          </p:nvSpPr>
          <p:spPr>
            <a:xfrm>
              <a:off x="11577939" y="4344485"/>
              <a:ext cx="6351" cy="17386"/>
            </a:xfrm>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a:moveTo>
                    <a:pt x="5810" y="15907"/>
                  </a:moveTo>
                  <a:cubicBezTo>
                    <a:pt x="2572" y="15907"/>
                    <a:pt x="0" y="12382"/>
                    <a:pt x="0" y="8001"/>
                  </a:cubicBezTo>
                  <a:cubicBezTo>
                    <a:pt x="0" y="3619"/>
                    <a:pt x="2191" y="0"/>
                    <a:pt x="5429" y="0"/>
                  </a:cubicBezTo>
                </a:path>
              </a:pathLst>
            </a:custGeom>
            <a:noFill/>
            <a:ln w="5715" cap="rnd">
              <a:solidFill>
                <a:schemeClr val="bg1"/>
              </a:solidFill>
              <a:prstDash val="solid"/>
              <a:round/>
            </a:ln>
          </p:spPr>
          <p:txBody>
            <a:bodyPr rtlCol="0" anchor="ctr"/>
            <a:lstStyle/>
            <a:p>
              <a:endParaRPr lang="fr-FR" sz="1050"/>
            </a:p>
          </p:txBody>
        </p:sp>
        <p:sp>
          <p:nvSpPr>
            <p:cNvPr id="66" name="Forme libre : forme 4963">
              <a:extLst>
                <a:ext uri="{FF2B5EF4-FFF2-40B4-BE49-F238E27FC236}">
                  <a16:creationId xmlns:a16="http://schemas.microsoft.com/office/drawing/2014/main" id="{B1FEE3DF-6F12-4937-A29F-2FFE9D23A157}"/>
                </a:ext>
              </a:extLst>
            </p:cNvPr>
            <p:cNvSpPr/>
            <p:nvPr/>
          </p:nvSpPr>
          <p:spPr>
            <a:xfrm>
              <a:off x="11617711" y="4362080"/>
              <a:ext cx="29984" cy="29569"/>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5715" cap="rnd">
              <a:solidFill>
                <a:schemeClr val="bg1"/>
              </a:solidFill>
              <a:prstDash val="solid"/>
              <a:round/>
            </a:ln>
          </p:spPr>
          <p:txBody>
            <a:bodyPr rtlCol="0" anchor="ctr"/>
            <a:lstStyle/>
            <a:p>
              <a:endParaRPr lang="fr-FR" sz="1050"/>
            </a:p>
          </p:txBody>
        </p:sp>
        <p:sp>
          <p:nvSpPr>
            <p:cNvPr id="67" name="Forme libre : forme 4964">
              <a:extLst>
                <a:ext uri="{FF2B5EF4-FFF2-40B4-BE49-F238E27FC236}">
                  <a16:creationId xmlns:a16="http://schemas.microsoft.com/office/drawing/2014/main" id="{0BFC3DBE-8DB2-4CED-AE4E-B648E6D0D601}"/>
                </a:ext>
              </a:extLst>
            </p:cNvPr>
            <p:cNvSpPr/>
            <p:nvPr/>
          </p:nvSpPr>
          <p:spPr>
            <a:xfrm>
              <a:off x="11617711" y="4303151"/>
              <a:ext cx="31546" cy="40501"/>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50" y="0"/>
                    <a:pt x="0" y="0"/>
                  </a:cubicBezTo>
                </a:path>
              </a:pathLst>
            </a:custGeom>
            <a:noFill/>
            <a:ln w="5715" cap="rnd">
              <a:solidFill>
                <a:schemeClr val="bg1"/>
              </a:solidFill>
              <a:prstDash val="solid"/>
              <a:round/>
            </a:ln>
          </p:spPr>
          <p:txBody>
            <a:bodyPr rtlCol="0" anchor="ctr"/>
            <a:lstStyle/>
            <a:p>
              <a:endParaRPr lang="fr-FR" sz="1050"/>
            </a:p>
          </p:txBody>
        </p:sp>
        <p:sp>
          <p:nvSpPr>
            <p:cNvPr id="68" name="Forme libre : forme 4965">
              <a:extLst>
                <a:ext uri="{FF2B5EF4-FFF2-40B4-BE49-F238E27FC236}">
                  <a16:creationId xmlns:a16="http://schemas.microsoft.com/office/drawing/2014/main" id="{250958DA-6BF8-4021-813C-62F81BD143AE}"/>
                </a:ext>
              </a:extLst>
            </p:cNvPr>
            <p:cNvSpPr/>
            <p:nvPr/>
          </p:nvSpPr>
          <p:spPr>
            <a:xfrm>
              <a:off x="11649467" y="4344485"/>
              <a:ext cx="6351" cy="1738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20" y="0"/>
                    <a:pt x="381" y="0"/>
                  </a:cubicBezTo>
                </a:path>
              </a:pathLst>
            </a:custGeom>
            <a:noFill/>
            <a:ln w="5715" cap="rnd">
              <a:solidFill>
                <a:schemeClr val="bg1"/>
              </a:solidFill>
              <a:prstDash val="solid"/>
              <a:round/>
            </a:ln>
          </p:spPr>
          <p:txBody>
            <a:bodyPr rtlCol="0" anchor="ctr"/>
            <a:lstStyle/>
            <a:p>
              <a:endParaRPr lang="fr-FR" sz="1050"/>
            </a:p>
          </p:txBody>
        </p:sp>
        <p:sp>
          <p:nvSpPr>
            <p:cNvPr id="69" name="Forme libre : forme 4966">
              <a:extLst>
                <a:ext uri="{FF2B5EF4-FFF2-40B4-BE49-F238E27FC236}">
                  <a16:creationId xmlns:a16="http://schemas.microsoft.com/office/drawing/2014/main" id="{1BE8F11A-C3B6-4B03-9AE2-445C43DEC081}"/>
                </a:ext>
              </a:extLst>
            </p:cNvPr>
            <p:cNvSpPr/>
            <p:nvPr/>
          </p:nvSpPr>
          <p:spPr>
            <a:xfrm>
              <a:off x="11692469" y="4397687"/>
              <a:ext cx="62779" cy="59241"/>
            </a:xfrm>
            <a:custGeom>
              <a:avLst/>
              <a:gdLst>
                <a:gd name="connsiteX0" fmla="*/ 379 w 57433"/>
                <a:gd name="connsiteY0" fmla="*/ 54197 h 54197"/>
                <a:gd name="connsiteX1" fmla="*/ 33621 w 57433"/>
                <a:gd name="connsiteY1" fmla="*/ 9430 h 54197"/>
                <a:gd name="connsiteX2" fmla="*/ 41241 w 57433"/>
                <a:gd name="connsiteY2" fmla="*/ 0 h 54197"/>
                <a:gd name="connsiteX3" fmla="*/ 57434 w 57433"/>
                <a:gd name="connsiteY3" fmla="*/ 14288 h 54197"/>
                <a:gd name="connsiteX4" fmla="*/ 48575 w 57433"/>
                <a:gd name="connsiteY4" fmla="*/ 26194 h 54197"/>
                <a:gd name="connsiteX5" fmla="*/ 40384 w 57433"/>
                <a:gd name="connsiteY5" fmla="*/ 19526 h 5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54197">
                  <a:moveTo>
                    <a:pt x="379" y="54197"/>
                  </a:moveTo>
                  <a:cubicBezTo>
                    <a:pt x="379" y="54197"/>
                    <a:pt x="-6003" y="24003"/>
                    <a:pt x="33621" y="9430"/>
                  </a:cubicBezTo>
                  <a:lnTo>
                    <a:pt x="41241" y="0"/>
                  </a:lnTo>
                  <a:lnTo>
                    <a:pt x="57434" y="14288"/>
                  </a:lnTo>
                  <a:lnTo>
                    <a:pt x="48575" y="26194"/>
                  </a:lnTo>
                  <a:lnTo>
                    <a:pt x="40384" y="19526"/>
                  </a:lnTo>
                </a:path>
              </a:pathLst>
            </a:custGeom>
            <a:noFill/>
            <a:ln w="5715" cap="rnd">
              <a:solidFill>
                <a:schemeClr val="bg1"/>
              </a:solidFill>
              <a:prstDash val="solid"/>
              <a:round/>
            </a:ln>
          </p:spPr>
          <p:txBody>
            <a:bodyPr rtlCol="0" anchor="ctr"/>
            <a:lstStyle/>
            <a:p>
              <a:endParaRPr lang="fr-FR" sz="1050"/>
            </a:p>
          </p:txBody>
        </p:sp>
        <p:sp>
          <p:nvSpPr>
            <p:cNvPr id="70" name="Forme libre : forme 4967">
              <a:extLst>
                <a:ext uri="{FF2B5EF4-FFF2-40B4-BE49-F238E27FC236}">
                  <a16:creationId xmlns:a16="http://schemas.microsoft.com/office/drawing/2014/main" id="{C04F11BC-C6EE-4410-AE0C-FA1D4A9D2E62}"/>
                </a:ext>
              </a:extLst>
            </p:cNvPr>
            <p:cNvSpPr/>
            <p:nvPr/>
          </p:nvSpPr>
          <p:spPr>
            <a:xfrm>
              <a:off x="11757955" y="4396854"/>
              <a:ext cx="62779" cy="59241"/>
            </a:xfrm>
            <a:custGeom>
              <a:avLst/>
              <a:gdLst>
                <a:gd name="connsiteX0" fmla="*/ 57055 w 57433"/>
                <a:gd name="connsiteY0" fmla="*/ 54197 h 54197"/>
                <a:gd name="connsiteX1" fmla="*/ 23813 w 57433"/>
                <a:gd name="connsiteY1" fmla="*/ 9430 h 54197"/>
                <a:gd name="connsiteX2" fmla="*/ 16192 w 57433"/>
                <a:gd name="connsiteY2" fmla="*/ 0 h 54197"/>
                <a:gd name="connsiteX3" fmla="*/ 0 w 57433"/>
                <a:gd name="connsiteY3" fmla="*/ 14288 h 54197"/>
                <a:gd name="connsiteX4" fmla="*/ 8858 w 57433"/>
                <a:gd name="connsiteY4" fmla="*/ 26194 h 54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33" h="54197">
                  <a:moveTo>
                    <a:pt x="57055" y="54197"/>
                  </a:moveTo>
                  <a:cubicBezTo>
                    <a:pt x="57055" y="54197"/>
                    <a:pt x="63437" y="24003"/>
                    <a:pt x="23813" y="9430"/>
                  </a:cubicBezTo>
                  <a:lnTo>
                    <a:pt x="16192" y="0"/>
                  </a:lnTo>
                  <a:lnTo>
                    <a:pt x="0" y="14288"/>
                  </a:lnTo>
                  <a:lnTo>
                    <a:pt x="8858" y="26194"/>
                  </a:lnTo>
                </a:path>
              </a:pathLst>
            </a:custGeom>
            <a:noFill/>
            <a:ln w="5715" cap="rnd">
              <a:solidFill>
                <a:schemeClr val="bg1"/>
              </a:solidFill>
              <a:prstDash val="solid"/>
              <a:round/>
            </a:ln>
          </p:spPr>
          <p:txBody>
            <a:bodyPr rtlCol="0" anchor="ctr"/>
            <a:lstStyle/>
            <a:p>
              <a:endParaRPr lang="fr-FR" sz="1050"/>
            </a:p>
          </p:txBody>
        </p:sp>
        <p:sp>
          <p:nvSpPr>
            <p:cNvPr id="71" name="Forme libre : forme 4968">
              <a:extLst>
                <a:ext uri="{FF2B5EF4-FFF2-40B4-BE49-F238E27FC236}">
                  <a16:creationId xmlns:a16="http://schemas.microsoft.com/office/drawing/2014/main" id="{AC86AC33-1ED6-4DDE-9BC3-DAF65887C18A}"/>
                </a:ext>
              </a:extLst>
            </p:cNvPr>
            <p:cNvSpPr/>
            <p:nvPr/>
          </p:nvSpPr>
          <p:spPr>
            <a:xfrm>
              <a:off x="11666542" y="4328347"/>
              <a:ext cx="17699" cy="15617"/>
            </a:xfrm>
            <a:custGeom>
              <a:avLst/>
              <a:gdLst>
                <a:gd name="connsiteX0" fmla="*/ 0 w 16192"/>
                <a:gd name="connsiteY0" fmla="*/ 0 h 14287"/>
                <a:gd name="connsiteX1" fmla="*/ 16192 w 16192"/>
                <a:gd name="connsiteY1" fmla="*/ 14288 h 14287"/>
              </a:gdLst>
              <a:ahLst/>
              <a:cxnLst>
                <a:cxn ang="0">
                  <a:pos x="connsiteX0" y="connsiteY0"/>
                </a:cxn>
                <a:cxn ang="0">
                  <a:pos x="connsiteX1" y="connsiteY1"/>
                </a:cxn>
              </a:cxnLst>
              <a:rect l="l" t="t" r="r" b="b"/>
              <a:pathLst>
                <a:path w="16192" h="14287">
                  <a:moveTo>
                    <a:pt x="0" y="0"/>
                  </a:moveTo>
                  <a:lnTo>
                    <a:pt x="16192" y="14288"/>
                  </a:lnTo>
                </a:path>
              </a:pathLst>
            </a:custGeom>
            <a:ln w="5715" cap="rnd">
              <a:solidFill>
                <a:schemeClr val="bg1"/>
              </a:solidFill>
              <a:prstDash val="solid"/>
              <a:round/>
            </a:ln>
          </p:spPr>
          <p:txBody>
            <a:bodyPr rtlCol="0" anchor="ctr"/>
            <a:lstStyle/>
            <a:p>
              <a:endParaRPr lang="fr-FR" sz="1050"/>
            </a:p>
          </p:txBody>
        </p:sp>
        <p:sp>
          <p:nvSpPr>
            <p:cNvPr id="72" name="Forme libre : forme 4969">
              <a:extLst>
                <a:ext uri="{FF2B5EF4-FFF2-40B4-BE49-F238E27FC236}">
                  <a16:creationId xmlns:a16="http://schemas.microsoft.com/office/drawing/2014/main" id="{F3BBD030-DF50-4B70-BCA6-9C7475190AD8}"/>
                </a:ext>
              </a:extLst>
            </p:cNvPr>
            <p:cNvSpPr/>
            <p:nvPr/>
          </p:nvSpPr>
          <p:spPr>
            <a:xfrm>
              <a:off x="11549412" y="4224128"/>
              <a:ext cx="10412" cy="10412"/>
            </a:xfrm>
            <a:custGeom>
              <a:avLst/>
              <a:gdLst/>
              <a:ahLst/>
              <a:cxnLst/>
              <a:rect l="l" t="t" r="r" b="b"/>
              <a:pathLst>
                <a:path w="9525" h="9525"/>
              </a:pathLst>
            </a:custGeom>
            <a:noFill/>
            <a:ln w="5715" cap="rnd">
              <a:solidFill>
                <a:schemeClr val="bg1"/>
              </a:solidFill>
              <a:prstDash val="solid"/>
              <a:round/>
            </a:ln>
          </p:spPr>
          <p:txBody>
            <a:bodyPr rtlCol="0" anchor="ctr"/>
            <a:lstStyle/>
            <a:p>
              <a:endParaRPr lang="fr-FR" sz="1050"/>
            </a:p>
          </p:txBody>
        </p:sp>
        <p:sp>
          <p:nvSpPr>
            <p:cNvPr id="73" name="Forme libre : forme 4970">
              <a:extLst>
                <a:ext uri="{FF2B5EF4-FFF2-40B4-BE49-F238E27FC236}">
                  <a16:creationId xmlns:a16="http://schemas.microsoft.com/office/drawing/2014/main" id="{B1B68DEC-DCCD-4346-9AF3-042F31CF7248}"/>
                </a:ext>
              </a:extLst>
            </p:cNvPr>
            <p:cNvSpPr/>
            <p:nvPr/>
          </p:nvSpPr>
          <p:spPr>
            <a:xfrm>
              <a:off x="11549412" y="4224128"/>
              <a:ext cx="10412" cy="10412"/>
            </a:xfrm>
            <a:custGeom>
              <a:avLst/>
              <a:gdLst/>
              <a:ahLst/>
              <a:cxnLst/>
              <a:rect l="l" t="t" r="r" b="b"/>
              <a:pathLst>
                <a:path w="9525" h="9525"/>
              </a:pathLst>
            </a:custGeom>
            <a:noFill/>
            <a:ln w="5715" cap="rnd">
              <a:solidFill>
                <a:schemeClr val="bg1"/>
              </a:solidFill>
              <a:prstDash val="solid"/>
              <a:round/>
            </a:ln>
          </p:spPr>
          <p:txBody>
            <a:bodyPr rtlCol="0" anchor="ctr"/>
            <a:lstStyle/>
            <a:p>
              <a:endParaRPr lang="fr-FR" sz="1050"/>
            </a:p>
          </p:txBody>
        </p:sp>
        <p:sp>
          <p:nvSpPr>
            <p:cNvPr id="74" name="Forme libre : forme 4971">
              <a:extLst>
                <a:ext uri="{FF2B5EF4-FFF2-40B4-BE49-F238E27FC236}">
                  <a16:creationId xmlns:a16="http://schemas.microsoft.com/office/drawing/2014/main" id="{A81A3140-2EFC-4ADA-A1E3-3F5CC5C199C9}"/>
                </a:ext>
              </a:extLst>
            </p:cNvPr>
            <p:cNvSpPr/>
            <p:nvPr/>
          </p:nvSpPr>
          <p:spPr>
            <a:xfrm>
              <a:off x="11687156" y="4327514"/>
              <a:ext cx="17595" cy="15721"/>
            </a:xfrm>
            <a:custGeom>
              <a:avLst/>
              <a:gdLst>
                <a:gd name="connsiteX0" fmla="*/ 16097 w 16097"/>
                <a:gd name="connsiteY0" fmla="*/ 0 h 14382"/>
                <a:gd name="connsiteX1" fmla="*/ 0 w 16097"/>
                <a:gd name="connsiteY1" fmla="*/ 14383 h 14382"/>
              </a:gdLst>
              <a:ahLst/>
              <a:cxnLst>
                <a:cxn ang="0">
                  <a:pos x="connsiteX0" y="connsiteY0"/>
                </a:cxn>
                <a:cxn ang="0">
                  <a:pos x="connsiteX1" y="connsiteY1"/>
                </a:cxn>
              </a:cxnLst>
              <a:rect l="l" t="t" r="r" b="b"/>
              <a:pathLst>
                <a:path w="16097" h="14382">
                  <a:moveTo>
                    <a:pt x="16097" y="0"/>
                  </a:moveTo>
                  <a:lnTo>
                    <a:pt x="0" y="14383"/>
                  </a:lnTo>
                </a:path>
              </a:pathLst>
            </a:custGeom>
            <a:ln w="5715" cap="rnd">
              <a:solidFill>
                <a:schemeClr val="bg1"/>
              </a:solidFill>
              <a:prstDash val="solid"/>
              <a:round/>
            </a:ln>
          </p:spPr>
          <p:txBody>
            <a:bodyPr rtlCol="0" anchor="ctr"/>
            <a:lstStyle/>
            <a:p>
              <a:endParaRPr lang="fr-FR" sz="1050"/>
            </a:p>
          </p:txBody>
        </p:sp>
        <p:sp>
          <p:nvSpPr>
            <p:cNvPr id="75" name="Forme libre : forme 4972">
              <a:extLst>
                <a:ext uri="{FF2B5EF4-FFF2-40B4-BE49-F238E27FC236}">
                  <a16:creationId xmlns:a16="http://schemas.microsoft.com/office/drawing/2014/main" id="{DEFBAF50-BC5F-4102-9835-7CA06EFB0E87}"/>
                </a:ext>
              </a:extLst>
            </p:cNvPr>
            <p:cNvSpPr/>
            <p:nvPr/>
          </p:nvSpPr>
          <p:spPr>
            <a:xfrm>
              <a:off x="11549412" y="4224128"/>
              <a:ext cx="10412" cy="10412"/>
            </a:xfrm>
            <a:custGeom>
              <a:avLst/>
              <a:gdLst/>
              <a:ahLst/>
              <a:cxnLst/>
              <a:rect l="l" t="t" r="r" b="b"/>
              <a:pathLst>
                <a:path w="9525" h="9525"/>
              </a:pathLst>
            </a:custGeom>
            <a:noFill/>
            <a:ln w="5715" cap="rnd">
              <a:solidFill>
                <a:schemeClr val="bg1"/>
              </a:solidFill>
              <a:prstDash val="solid"/>
              <a:round/>
            </a:ln>
          </p:spPr>
          <p:txBody>
            <a:bodyPr rtlCol="0" anchor="ctr"/>
            <a:lstStyle/>
            <a:p>
              <a:endParaRPr lang="fr-FR" sz="1050"/>
            </a:p>
          </p:txBody>
        </p:sp>
        <p:sp>
          <p:nvSpPr>
            <p:cNvPr id="76" name="Forme libre : forme 4973">
              <a:extLst>
                <a:ext uri="{FF2B5EF4-FFF2-40B4-BE49-F238E27FC236}">
                  <a16:creationId xmlns:a16="http://schemas.microsoft.com/office/drawing/2014/main" id="{5D3BED27-E6C6-427B-A7DC-2B5E8BCAF268}"/>
                </a:ext>
              </a:extLst>
            </p:cNvPr>
            <p:cNvSpPr/>
            <p:nvPr/>
          </p:nvSpPr>
          <p:spPr>
            <a:xfrm>
              <a:off x="11655089" y="4286701"/>
              <a:ext cx="29985" cy="29569"/>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5715" cap="rnd">
              <a:solidFill>
                <a:schemeClr val="bg1"/>
              </a:solidFill>
              <a:prstDash val="solid"/>
              <a:round/>
            </a:ln>
          </p:spPr>
          <p:txBody>
            <a:bodyPr rtlCol="0" anchor="ctr"/>
            <a:lstStyle/>
            <a:p>
              <a:endParaRPr lang="fr-FR" sz="1050"/>
            </a:p>
          </p:txBody>
        </p:sp>
        <p:sp>
          <p:nvSpPr>
            <p:cNvPr id="77" name="Forme libre : forme 4974">
              <a:extLst>
                <a:ext uri="{FF2B5EF4-FFF2-40B4-BE49-F238E27FC236}">
                  <a16:creationId xmlns:a16="http://schemas.microsoft.com/office/drawing/2014/main" id="{64168CC6-FF23-417E-B55C-0ADCA5A0DCE5}"/>
                </a:ext>
              </a:extLst>
            </p:cNvPr>
            <p:cNvSpPr/>
            <p:nvPr/>
          </p:nvSpPr>
          <p:spPr>
            <a:xfrm>
              <a:off x="11653528" y="4227667"/>
              <a:ext cx="31546" cy="40501"/>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noFill/>
            <a:ln w="5715" cap="rnd">
              <a:solidFill>
                <a:schemeClr val="bg1"/>
              </a:solidFill>
              <a:prstDash val="solid"/>
              <a:round/>
            </a:ln>
          </p:spPr>
          <p:txBody>
            <a:bodyPr rtlCol="0" anchor="ctr"/>
            <a:lstStyle/>
            <a:p>
              <a:endParaRPr lang="fr-FR" sz="1050"/>
            </a:p>
          </p:txBody>
        </p:sp>
        <p:sp>
          <p:nvSpPr>
            <p:cNvPr id="78" name="Forme libre : forme 4975">
              <a:extLst>
                <a:ext uri="{FF2B5EF4-FFF2-40B4-BE49-F238E27FC236}">
                  <a16:creationId xmlns:a16="http://schemas.microsoft.com/office/drawing/2014/main" id="{6199D836-070D-4825-B97A-083E6A182BBF}"/>
                </a:ext>
              </a:extLst>
            </p:cNvPr>
            <p:cNvSpPr/>
            <p:nvPr/>
          </p:nvSpPr>
          <p:spPr>
            <a:xfrm>
              <a:off x="11646968" y="4269106"/>
              <a:ext cx="6351" cy="17283"/>
            </a:xfrm>
            <a:custGeom>
              <a:avLst/>
              <a:gdLst>
                <a:gd name="connsiteX0" fmla="*/ 5810 w 5810"/>
                <a:gd name="connsiteY0" fmla="*/ 15811 h 15811"/>
                <a:gd name="connsiteX1" fmla="*/ 0 w 5810"/>
                <a:gd name="connsiteY1" fmla="*/ 7906 h 15811"/>
                <a:gd name="connsiteX2" fmla="*/ 5429 w 5810"/>
                <a:gd name="connsiteY2" fmla="*/ 0 h 15811"/>
              </a:gdLst>
              <a:ahLst/>
              <a:cxnLst>
                <a:cxn ang="0">
                  <a:pos x="connsiteX0" y="connsiteY0"/>
                </a:cxn>
                <a:cxn ang="0">
                  <a:pos x="connsiteX1" y="connsiteY1"/>
                </a:cxn>
                <a:cxn ang="0">
                  <a:pos x="connsiteX2" y="connsiteY2"/>
                </a:cxn>
              </a:cxnLst>
              <a:rect l="l" t="t" r="r" b="b"/>
              <a:pathLst>
                <a:path w="5810" h="15811">
                  <a:moveTo>
                    <a:pt x="5810" y="15811"/>
                  </a:moveTo>
                  <a:cubicBezTo>
                    <a:pt x="2572" y="15811"/>
                    <a:pt x="0" y="12287"/>
                    <a:pt x="0" y="7906"/>
                  </a:cubicBezTo>
                  <a:cubicBezTo>
                    <a:pt x="0" y="3524"/>
                    <a:pt x="2191" y="0"/>
                    <a:pt x="5429" y="0"/>
                  </a:cubicBezTo>
                </a:path>
              </a:pathLst>
            </a:custGeom>
            <a:noFill/>
            <a:ln w="5715" cap="rnd">
              <a:solidFill>
                <a:schemeClr val="bg1"/>
              </a:solidFill>
              <a:prstDash val="solid"/>
              <a:round/>
            </a:ln>
          </p:spPr>
          <p:txBody>
            <a:bodyPr rtlCol="0" anchor="ctr"/>
            <a:lstStyle/>
            <a:p>
              <a:endParaRPr lang="fr-FR" sz="1050"/>
            </a:p>
          </p:txBody>
        </p:sp>
        <p:sp>
          <p:nvSpPr>
            <p:cNvPr id="79" name="Forme libre : forme 4976">
              <a:extLst>
                <a:ext uri="{FF2B5EF4-FFF2-40B4-BE49-F238E27FC236}">
                  <a16:creationId xmlns:a16="http://schemas.microsoft.com/office/drawing/2014/main" id="{B1537560-9AE7-4C5C-B2EF-0C60CA94494F}"/>
                </a:ext>
              </a:extLst>
            </p:cNvPr>
            <p:cNvSpPr/>
            <p:nvPr/>
          </p:nvSpPr>
          <p:spPr>
            <a:xfrm>
              <a:off x="11686636" y="4286701"/>
              <a:ext cx="29984" cy="29569"/>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5715" cap="rnd">
              <a:solidFill>
                <a:schemeClr val="bg1"/>
              </a:solidFill>
              <a:prstDash val="solid"/>
              <a:round/>
            </a:ln>
          </p:spPr>
          <p:txBody>
            <a:bodyPr rtlCol="0" anchor="ctr"/>
            <a:lstStyle/>
            <a:p>
              <a:endParaRPr lang="fr-FR" sz="1050"/>
            </a:p>
          </p:txBody>
        </p:sp>
        <p:sp>
          <p:nvSpPr>
            <p:cNvPr id="80" name="Forme libre : forme 4977">
              <a:extLst>
                <a:ext uri="{FF2B5EF4-FFF2-40B4-BE49-F238E27FC236}">
                  <a16:creationId xmlns:a16="http://schemas.microsoft.com/office/drawing/2014/main" id="{339CF3C2-EA33-414E-B1DB-79F4F5369A52}"/>
                </a:ext>
              </a:extLst>
            </p:cNvPr>
            <p:cNvSpPr/>
            <p:nvPr/>
          </p:nvSpPr>
          <p:spPr>
            <a:xfrm>
              <a:off x="11686636" y="4227667"/>
              <a:ext cx="31546" cy="40501"/>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49" y="0"/>
                    <a:pt x="0" y="0"/>
                  </a:cubicBezTo>
                </a:path>
              </a:pathLst>
            </a:custGeom>
            <a:noFill/>
            <a:ln w="5715" cap="rnd">
              <a:solidFill>
                <a:schemeClr val="bg1"/>
              </a:solidFill>
              <a:prstDash val="solid"/>
              <a:round/>
            </a:ln>
          </p:spPr>
          <p:txBody>
            <a:bodyPr rtlCol="0" anchor="ctr"/>
            <a:lstStyle/>
            <a:p>
              <a:endParaRPr lang="fr-FR" sz="1050"/>
            </a:p>
          </p:txBody>
        </p:sp>
        <p:sp>
          <p:nvSpPr>
            <p:cNvPr id="81" name="Forme libre : forme 4978">
              <a:extLst>
                <a:ext uri="{FF2B5EF4-FFF2-40B4-BE49-F238E27FC236}">
                  <a16:creationId xmlns:a16="http://schemas.microsoft.com/office/drawing/2014/main" id="{0A900371-8BB9-44A2-9D14-59C665AD0333}"/>
                </a:ext>
              </a:extLst>
            </p:cNvPr>
            <p:cNvSpPr/>
            <p:nvPr/>
          </p:nvSpPr>
          <p:spPr>
            <a:xfrm>
              <a:off x="11718391" y="4269001"/>
              <a:ext cx="6351" cy="1738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3"/>
                    <a:pt x="5810" y="8001"/>
                  </a:cubicBezTo>
                  <a:cubicBezTo>
                    <a:pt x="5810" y="3620"/>
                    <a:pt x="3620" y="0"/>
                    <a:pt x="381" y="0"/>
                  </a:cubicBezTo>
                </a:path>
              </a:pathLst>
            </a:custGeom>
            <a:noFill/>
            <a:ln w="5715" cap="rnd">
              <a:solidFill>
                <a:schemeClr val="bg1"/>
              </a:solidFill>
              <a:prstDash val="solid"/>
              <a:round/>
            </a:ln>
          </p:spPr>
          <p:txBody>
            <a:bodyPr rtlCol="0" anchor="ctr"/>
            <a:lstStyle/>
            <a:p>
              <a:endParaRPr lang="fr-FR" sz="1050"/>
            </a:p>
          </p:txBody>
        </p:sp>
        <p:sp>
          <p:nvSpPr>
            <p:cNvPr id="82" name="Forme libre : forme 4979">
              <a:extLst>
                <a:ext uri="{FF2B5EF4-FFF2-40B4-BE49-F238E27FC236}">
                  <a16:creationId xmlns:a16="http://schemas.microsoft.com/office/drawing/2014/main" id="{17EED13E-E760-4AEB-99F3-8B675A025183}"/>
                </a:ext>
              </a:extLst>
            </p:cNvPr>
            <p:cNvSpPr/>
            <p:nvPr/>
          </p:nvSpPr>
          <p:spPr>
            <a:xfrm>
              <a:off x="11668936" y="4247970"/>
              <a:ext cx="32796" cy="12945"/>
            </a:xfrm>
            <a:custGeom>
              <a:avLst/>
              <a:gdLst>
                <a:gd name="connsiteX0" fmla="*/ 0 w 30003"/>
                <a:gd name="connsiteY0" fmla="*/ 10954 h 11843"/>
                <a:gd name="connsiteX1" fmla="*/ 25908 w 30003"/>
                <a:gd name="connsiteY1" fmla="*/ 0 h 11843"/>
                <a:gd name="connsiteX2" fmla="*/ 30004 w 30003"/>
                <a:gd name="connsiteY2" fmla="*/ 8858 h 11843"/>
              </a:gdLst>
              <a:ahLst/>
              <a:cxnLst>
                <a:cxn ang="0">
                  <a:pos x="connsiteX0" y="connsiteY0"/>
                </a:cxn>
                <a:cxn ang="0">
                  <a:pos x="connsiteX1" y="connsiteY1"/>
                </a:cxn>
                <a:cxn ang="0">
                  <a:pos x="connsiteX2" y="connsiteY2"/>
                </a:cxn>
              </a:cxnLst>
              <a:rect l="l" t="t" r="r" b="b"/>
              <a:pathLst>
                <a:path w="30003" h="11843">
                  <a:moveTo>
                    <a:pt x="0" y="10954"/>
                  </a:moveTo>
                  <a:cubicBezTo>
                    <a:pt x="0" y="10954"/>
                    <a:pt x="15145" y="16478"/>
                    <a:pt x="25908" y="0"/>
                  </a:cubicBezTo>
                  <a:lnTo>
                    <a:pt x="30004" y="8858"/>
                  </a:lnTo>
                </a:path>
              </a:pathLst>
            </a:custGeom>
            <a:noFill/>
            <a:ln w="5715" cap="rnd">
              <a:solidFill>
                <a:schemeClr val="bg1"/>
              </a:solidFill>
              <a:prstDash val="solid"/>
              <a:round/>
            </a:ln>
          </p:spPr>
          <p:txBody>
            <a:bodyPr rtlCol="0" anchor="ctr"/>
            <a:lstStyle/>
            <a:p>
              <a:endParaRPr lang="fr-FR" sz="1050"/>
            </a:p>
          </p:txBody>
        </p:sp>
        <p:sp>
          <p:nvSpPr>
            <p:cNvPr id="83" name="Forme libre : forme 4980">
              <a:extLst>
                <a:ext uri="{FF2B5EF4-FFF2-40B4-BE49-F238E27FC236}">
                  <a16:creationId xmlns:a16="http://schemas.microsoft.com/office/drawing/2014/main" id="{4756E7B3-198F-4AD4-9117-A0ACE22A1CAE}"/>
                </a:ext>
              </a:extLst>
            </p:cNvPr>
            <p:cNvSpPr/>
            <p:nvPr/>
          </p:nvSpPr>
          <p:spPr>
            <a:xfrm>
              <a:off x="11807097" y="4328347"/>
              <a:ext cx="17699" cy="15617"/>
            </a:xfrm>
            <a:custGeom>
              <a:avLst/>
              <a:gdLst>
                <a:gd name="connsiteX0" fmla="*/ 0 w 16192"/>
                <a:gd name="connsiteY0" fmla="*/ 0 h 14287"/>
                <a:gd name="connsiteX1" fmla="*/ 16193 w 16192"/>
                <a:gd name="connsiteY1" fmla="*/ 14288 h 14287"/>
              </a:gdLst>
              <a:ahLst/>
              <a:cxnLst>
                <a:cxn ang="0">
                  <a:pos x="connsiteX0" y="connsiteY0"/>
                </a:cxn>
                <a:cxn ang="0">
                  <a:pos x="connsiteX1" y="connsiteY1"/>
                </a:cxn>
              </a:cxnLst>
              <a:rect l="l" t="t" r="r" b="b"/>
              <a:pathLst>
                <a:path w="16192" h="14287">
                  <a:moveTo>
                    <a:pt x="0" y="0"/>
                  </a:moveTo>
                  <a:lnTo>
                    <a:pt x="16193" y="14288"/>
                  </a:lnTo>
                </a:path>
              </a:pathLst>
            </a:custGeom>
            <a:ln w="5715" cap="rnd">
              <a:solidFill>
                <a:schemeClr val="bg1"/>
              </a:solidFill>
              <a:prstDash val="solid"/>
              <a:round/>
            </a:ln>
          </p:spPr>
          <p:txBody>
            <a:bodyPr rtlCol="0" anchor="ctr"/>
            <a:lstStyle/>
            <a:p>
              <a:endParaRPr lang="fr-FR" sz="1050"/>
            </a:p>
          </p:txBody>
        </p:sp>
        <p:sp>
          <p:nvSpPr>
            <p:cNvPr id="84" name="Forme libre : forme 4981">
              <a:extLst>
                <a:ext uri="{FF2B5EF4-FFF2-40B4-BE49-F238E27FC236}">
                  <a16:creationId xmlns:a16="http://schemas.microsoft.com/office/drawing/2014/main" id="{4D42D099-5068-48FC-AC5E-0FBD4175823B}"/>
                </a:ext>
              </a:extLst>
            </p:cNvPr>
            <p:cNvSpPr/>
            <p:nvPr/>
          </p:nvSpPr>
          <p:spPr>
            <a:xfrm>
              <a:off x="11549412" y="4224128"/>
              <a:ext cx="10412" cy="10412"/>
            </a:xfrm>
            <a:custGeom>
              <a:avLst/>
              <a:gdLst/>
              <a:ahLst/>
              <a:cxnLst/>
              <a:rect l="l" t="t" r="r" b="b"/>
              <a:pathLst>
                <a:path w="9525" h="9525"/>
              </a:pathLst>
            </a:custGeom>
            <a:noFill/>
            <a:ln w="5715" cap="rnd">
              <a:solidFill>
                <a:schemeClr val="bg1"/>
              </a:solidFill>
              <a:prstDash val="solid"/>
              <a:round/>
            </a:ln>
          </p:spPr>
          <p:txBody>
            <a:bodyPr rtlCol="0" anchor="ctr"/>
            <a:lstStyle/>
            <a:p>
              <a:endParaRPr lang="fr-FR" sz="1050"/>
            </a:p>
          </p:txBody>
        </p:sp>
        <p:sp>
          <p:nvSpPr>
            <p:cNvPr id="85" name="Forme libre : forme 4982">
              <a:extLst>
                <a:ext uri="{FF2B5EF4-FFF2-40B4-BE49-F238E27FC236}">
                  <a16:creationId xmlns:a16="http://schemas.microsoft.com/office/drawing/2014/main" id="{9C0C1ED0-D8D5-47AF-9136-F4E1A15A0F71}"/>
                </a:ext>
              </a:extLst>
            </p:cNvPr>
            <p:cNvSpPr/>
            <p:nvPr/>
          </p:nvSpPr>
          <p:spPr>
            <a:xfrm>
              <a:off x="11827713" y="4327514"/>
              <a:ext cx="17595" cy="43207"/>
            </a:xfrm>
            <a:custGeom>
              <a:avLst/>
              <a:gdLst>
                <a:gd name="connsiteX0" fmla="*/ 16097 w 16097"/>
                <a:gd name="connsiteY0" fmla="*/ 0 h 39528"/>
                <a:gd name="connsiteX1" fmla="*/ 0 w 16097"/>
                <a:gd name="connsiteY1" fmla="*/ 14383 h 39528"/>
                <a:gd name="connsiteX2" fmla="*/ 0 w 16097"/>
                <a:gd name="connsiteY2" fmla="*/ 39529 h 39528"/>
              </a:gdLst>
              <a:ahLst/>
              <a:cxnLst>
                <a:cxn ang="0">
                  <a:pos x="connsiteX0" y="connsiteY0"/>
                </a:cxn>
                <a:cxn ang="0">
                  <a:pos x="connsiteX1" y="connsiteY1"/>
                </a:cxn>
                <a:cxn ang="0">
                  <a:pos x="connsiteX2" y="connsiteY2"/>
                </a:cxn>
              </a:cxnLst>
              <a:rect l="l" t="t" r="r" b="b"/>
              <a:pathLst>
                <a:path w="16097" h="39528">
                  <a:moveTo>
                    <a:pt x="16097" y="0"/>
                  </a:moveTo>
                  <a:lnTo>
                    <a:pt x="0" y="14383"/>
                  </a:lnTo>
                  <a:lnTo>
                    <a:pt x="0" y="39529"/>
                  </a:lnTo>
                </a:path>
              </a:pathLst>
            </a:custGeom>
            <a:noFill/>
            <a:ln w="5715" cap="rnd">
              <a:solidFill>
                <a:schemeClr val="bg1"/>
              </a:solidFill>
              <a:prstDash val="solid"/>
              <a:round/>
            </a:ln>
          </p:spPr>
          <p:txBody>
            <a:bodyPr rtlCol="0" anchor="ctr"/>
            <a:lstStyle/>
            <a:p>
              <a:endParaRPr lang="fr-FR" sz="1050"/>
            </a:p>
          </p:txBody>
        </p:sp>
        <p:sp>
          <p:nvSpPr>
            <p:cNvPr id="86" name="Forme libre : forme 4983">
              <a:extLst>
                <a:ext uri="{FF2B5EF4-FFF2-40B4-BE49-F238E27FC236}">
                  <a16:creationId xmlns:a16="http://schemas.microsoft.com/office/drawing/2014/main" id="{F2E0C941-0C97-480E-9AE8-18152290EA2E}"/>
                </a:ext>
              </a:extLst>
            </p:cNvPr>
            <p:cNvSpPr/>
            <p:nvPr/>
          </p:nvSpPr>
          <p:spPr>
            <a:xfrm>
              <a:off x="11549412" y="4224128"/>
              <a:ext cx="10412" cy="10412"/>
            </a:xfrm>
            <a:custGeom>
              <a:avLst/>
              <a:gdLst/>
              <a:ahLst/>
              <a:cxnLst/>
              <a:rect l="l" t="t" r="r" b="b"/>
              <a:pathLst>
                <a:path w="9525" h="9525"/>
              </a:pathLst>
            </a:custGeom>
            <a:noFill/>
            <a:ln w="5715" cap="rnd">
              <a:solidFill>
                <a:schemeClr val="bg1"/>
              </a:solidFill>
              <a:prstDash val="solid"/>
              <a:round/>
            </a:ln>
          </p:spPr>
          <p:txBody>
            <a:bodyPr rtlCol="0" anchor="ctr"/>
            <a:lstStyle/>
            <a:p>
              <a:endParaRPr lang="fr-FR" sz="1050"/>
            </a:p>
          </p:txBody>
        </p:sp>
        <p:sp>
          <p:nvSpPr>
            <p:cNvPr id="87" name="Forme libre : forme 4984">
              <a:extLst>
                <a:ext uri="{FF2B5EF4-FFF2-40B4-BE49-F238E27FC236}">
                  <a16:creationId xmlns:a16="http://schemas.microsoft.com/office/drawing/2014/main" id="{F443DA09-1887-4CB5-BADB-7C445D4B1209}"/>
                </a:ext>
              </a:extLst>
            </p:cNvPr>
            <p:cNvSpPr/>
            <p:nvPr/>
          </p:nvSpPr>
          <p:spPr>
            <a:xfrm>
              <a:off x="11832296" y="4397583"/>
              <a:ext cx="62779" cy="109945"/>
            </a:xfrm>
            <a:custGeom>
              <a:avLst/>
              <a:gdLst>
                <a:gd name="connsiteX0" fmla="*/ 40384 w 57433"/>
                <a:gd name="connsiteY0" fmla="*/ 19526 h 100583"/>
                <a:gd name="connsiteX1" fmla="*/ 48575 w 57433"/>
                <a:gd name="connsiteY1" fmla="*/ 26194 h 100583"/>
                <a:gd name="connsiteX2" fmla="*/ 57434 w 57433"/>
                <a:gd name="connsiteY2" fmla="*/ 14288 h 100583"/>
                <a:gd name="connsiteX3" fmla="*/ 41241 w 57433"/>
                <a:gd name="connsiteY3" fmla="*/ 0 h 100583"/>
                <a:gd name="connsiteX4" fmla="*/ 33621 w 57433"/>
                <a:gd name="connsiteY4" fmla="*/ 9430 h 100583"/>
                <a:gd name="connsiteX5" fmla="*/ 379 w 57433"/>
                <a:gd name="connsiteY5" fmla="*/ 54197 h 100583"/>
                <a:gd name="connsiteX6" fmla="*/ 379 w 57433"/>
                <a:gd name="connsiteY6" fmla="*/ 100584 h 100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100583">
                  <a:moveTo>
                    <a:pt x="40384" y="19526"/>
                  </a:moveTo>
                  <a:lnTo>
                    <a:pt x="48575" y="26194"/>
                  </a:lnTo>
                  <a:lnTo>
                    <a:pt x="57434" y="14288"/>
                  </a:lnTo>
                  <a:lnTo>
                    <a:pt x="41241" y="0"/>
                  </a:lnTo>
                  <a:lnTo>
                    <a:pt x="33621" y="9430"/>
                  </a:lnTo>
                  <a:cubicBezTo>
                    <a:pt x="-6003" y="24098"/>
                    <a:pt x="379" y="54197"/>
                    <a:pt x="379" y="54197"/>
                  </a:cubicBezTo>
                  <a:lnTo>
                    <a:pt x="379" y="100584"/>
                  </a:lnTo>
                </a:path>
              </a:pathLst>
            </a:custGeom>
            <a:noFill/>
            <a:ln w="5715" cap="rnd">
              <a:solidFill>
                <a:schemeClr val="bg1"/>
              </a:solidFill>
              <a:prstDash val="solid"/>
              <a:round/>
            </a:ln>
          </p:spPr>
          <p:txBody>
            <a:bodyPr rtlCol="0" anchor="ctr"/>
            <a:lstStyle/>
            <a:p>
              <a:endParaRPr lang="fr-FR" sz="1050"/>
            </a:p>
          </p:txBody>
        </p:sp>
        <p:sp>
          <p:nvSpPr>
            <p:cNvPr id="88" name="Forme libre : forme 4985">
              <a:extLst>
                <a:ext uri="{FF2B5EF4-FFF2-40B4-BE49-F238E27FC236}">
                  <a16:creationId xmlns:a16="http://schemas.microsoft.com/office/drawing/2014/main" id="{9A20CF72-0C71-4B39-8020-94044049E78A}"/>
                </a:ext>
              </a:extLst>
            </p:cNvPr>
            <p:cNvSpPr/>
            <p:nvPr/>
          </p:nvSpPr>
          <p:spPr>
            <a:xfrm>
              <a:off x="11897990" y="4396854"/>
              <a:ext cx="62779" cy="112861"/>
            </a:xfrm>
            <a:custGeom>
              <a:avLst/>
              <a:gdLst>
                <a:gd name="connsiteX0" fmla="*/ 8858 w 57433"/>
                <a:gd name="connsiteY0" fmla="*/ 26194 h 103251"/>
                <a:gd name="connsiteX1" fmla="*/ 0 w 57433"/>
                <a:gd name="connsiteY1" fmla="*/ 14288 h 103251"/>
                <a:gd name="connsiteX2" fmla="*/ 16193 w 57433"/>
                <a:gd name="connsiteY2" fmla="*/ 0 h 103251"/>
                <a:gd name="connsiteX3" fmla="*/ 23813 w 57433"/>
                <a:gd name="connsiteY3" fmla="*/ 9430 h 103251"/>
                <a:gd name="connsiteX4" fmla="*/ 57055 w 57433"/>
                <a:gd name="connsiteY4" fmla="*/ 54197 h 103251"/>
                <a:gd name="connsiteX5" fmla="*/ 57055 w 57433"/>
                <a:gd name="connsiteY5" fmla="*/ 103251 h 10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103251">
                  <a:moveTo>
                    <a:pt x="8858" y="26194"/>
                  </a:moveTo>
                  <a:lnTo>
                    <a:pt x="0" y="14288"/>
                  </a:lnTo>
                  <a:lnTo>
                    <a:pt x="16193" y="0"/>
                  </a:lnTo>
                  <a:lnTo>
                    <a:pt x="23813" y="9430"/>
                  </a:lnTo>
                  <a:cubicBezTo>
                    <a:pt x="63437" y="24098"/>
                    <a:pt x="57055" y="54197"/>
                    <a:pt x="57055" y="54197"/>
                  </a:cubicBezTo>
                  <a:lnTo>
                    <a:pt x="57055" y="103251"/>
                  </a:lnTo>
                </a:path>
              </a:pathLst>
            </a:custGeom>
            <a:noFill/>
            <a:ln w="5715" cap="rnd">
              <a:solidFill>
                <a:schemeClr val="bg1"/>
              </a:solidFill>
              <a:prstDash val="solid"/>
              <a:round/>
            </a:ln>
          </p:spPr>
          <p:txBody>
            <a:bodyPr rtlCol="0" anchor="ctr"/>
            <a:lstStyle/>
            <a:p>
              <a:endParaRPr lang="fr-FR" sz="1050"/>
            </a:p>
          </p:txBody>
        </p:sp>
        <p:sp>
          <p:nvSpPr>
            <p:cNvPr id="89" name="Forme libre : forme 4986">
              <a:extLst>
                <a:ext uri="{FF2B5EF4-FFF2-40B4-BE49-F238E27FC236}">
                  <a16:creationId xmlns:a16="http://schemas.microsoft.com/office/drawing/2014/main" id="{71B78274-43E1-4FBB-BEEA-49DAEDB51046}"/>
                </a:ext>
              </a:extLst>
            </p:cNvPr>
            <p:cNvSpPr/>
            <p:nvPr/>
          </p:nvSpPr>
          <p:spPr>
            <a:xfrm>
              <a:off x="11865923" y="4362080"/>
              <a:ext cx="29984" cy="29569"/>
            </a:xfrm>
            <a:custGeom>
              <a:avLst/>
              <a:gdLst>
                <a:gd name="connsiteX0" fmla="*/ 27432 w 27431"/>
                <a:gd name="connsiteY0" fmla="*/ 27051 h 27051"/>
                <a:gd name="connsiteX1" fmla="*/ 0 w 27431"/>
                <a:gd name="connsiteY1" fmla="*/ 0 h 27051"/>
              </a:gdLst>
              <a:ahLst/>
              <a:cxnLst>
                <a:cxn ang="0">
                  <a:pos x="connsiteX0" y="connsiteY0"/>
                </a:cxn>
                <a:cxn ang="0">
                  <a:pos x="connsiteX1" y="connsiteY1"/>
                </a:cxn>
              </a:cxnLst>
              <a:rect l="l" t="t" r="r" b="b"/>
              <a:pathLst>
                <a:path w="27431" h="27051">
                  <a:moveTo>
                    <a:pt x="27432" y="27051"/>
                  </a:moveTo>
                  <a:cubicBezTo>
                    <a:pt x="14764" y="27051"/>
                    <a:pt x="3905" y="15716"/>
                    <a:pt x="0" y="0"/>
                  </a:cubicBezTo>
                </a:path>
              </a:pathLst>
            </a:custGeom>
            <a:noFill/>
            <a:ln w="5715" cap="rnd">
              <a:solidFill>
                <a:schemeClr val="bg1"/>
              </a:solidFill>
              <a:prstDash val="solid"/>
              <a:round/>
            </a:ln>
          </p:spPr>
          <p:txBody>
            <a:bodyPr rtlCol="0" anchor="ctr"/>
            <a:lstStyle/>
            <a:p>
              <a:endParaRPr lang="fr-FR" sz="1050"/>
            </a:p>
          </p:txBody>
        </p:sp>
        <p:sp>
          <p:nvSpPr>
            <p:cNvPr id="90" name="Forme libre : forme 4987">
              <a:extLst>
                <a:ext uri="{FF2B5EF4-FFF2-40B4-BE49-F238E27FC236}">
                  <a16:creationId xmlns:a16="http://schemas.microsoft.com/office/drawing/2014/main" id="{F9796595-CD99-40DF-B643-ED346BD1F767}"/>
                </a:ext>
              </a:extLst>
            </p:cNvPr>
            <p:cNvSpPr/>
            <p:nvPr/>
          </p:nvSpPr>
          <p:spPr>
            <a:xfrm>
              <a:off x="11864465" y="4303151"/>
              <a:ext cx="31546" cy="40501"/>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noFill/>
            <a:ln w="5715" cap="rnd">
              <a:solidFill>
                <a:schemeClr val="bg1"/>
              </a:solidFill>
              <a:prstDash val="solid"/>
              <a:round/>
            </a:ln>
          </p:spPr>
          <p:txBody>
            <a:bodyPr rtlCol="0" anchor="ctr"/>
            <a:lstStyle/>
            <a:p>
              <a:endParaRPr lang="fr-FR" sz="1050"/>
            </a:p>
          </p:txBody>
        </p:sp>
        <p:sp>
          <p:nvSpPr>
            <p:cNvPr id="91" name="Forme libre : forme 4988">
              <a:extLst>
                <a:ext uri="{FF2B5EF4-FFF2-40B4-BE49-F238E27FC236}">
                  <a16:creationId xmlns:a16="http://schemas.microsoft.com/office/drawing/2014/main" id="{D819AAE8-7F0A-474F-A6C5-ADF32A554C05}"/>
                </a:ext>
              </a:extLst>
            </p:cNvPr>
            <p:cNvSpPr/>
            <p:nvPr/>
          </p:nvSpPr>
          <p:spPr>
            <a:xfrm>
              <a:off x="11857802" y="4344485"/>
              <a:ext cx="6351" cy="17386"/>
            </a:xfrm>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a:moveTo>
                    <a:pt x="5810" y="15907"/>
                  </a:moveTo>
                  <a:cubicBezTo>
                    <a:pt x="2572" y="15907"/>
                    <a:pt x="0" y="12382"/>
                    <a:pt x="0" y="8001"/>
                  </a:cubicBezTo>
                  <a:cubicBezTo>
                    <a:pt x="0" y="3619"/>
                    <a:pt x="2191" y="0"/>
                    <a:pt x="5429" y="0"/>
                  </a:cubicBezTo>
                </a:path>
              </a:pathLst>
            </a:custGeom>
            <a:noFill/>
            <a:ln w="5715" cap="rnd">
              <a:solidFill>
                <a:schemeClr val="bg1"/>
              </a:solidFill>
              <a:prstDash val="solid"/>
              <a:round/>
            </a:ln>
          </p:spPr>
          <p:txBody>
            <a:bodyPr rtlCol="0" anchor="ctr"/>
            <a:lstStyle/>
            <a:p>
              <a:endParaRPr lang="fr-FR" sz="1050"/>
            </a:p>
          </p:txBody>
        </p:sp>
        <p:sp>
          <p:nvSpPr>
            <p:cNvPr id="92" name="Forme libre : forme 4989">
              <a:extLst>
                <a:ext uri="{FF2B5EF4-FFF2-40B4-BE49-F238E27FC236}">
                  <a16:creationId xmlns:a16="http://schemas.microsoft.com/office/drawing/2014/main" id="{C51106A8-FE29-4209-9D68-58C8851B5E31}"/>
                </a:ext>
              </a:extLst>
            </p:cNvPr>
            <p:cNvSpPr/>
            <p:nvPr/>
          </p:nvSpPr>
          <p:spPr>
            <a:xfrm>
              <a:off x="11897574" y="4362080"/>
              <a:ext cx="29985" cy="29569"/>
            </a:xfrm>
            <a:custGeom>
              <a:avLst/>
              <a:gdLst>
                <a:gd name="connsiteX0" fmla="*/ 0 w 27432"/>
                <a:gd name="connsiteY0" fmla="*/ 27051 h 27051"/>
                <a:gd name="connsiteX1" fmla="*/ 27432 w 27432"/>
                <a:gd name="connsiteY1" fmla="*/ 0 h 27051"/>
              </a:gdLst>
              <a:ahLst/>
              <a:cxnLst>
                <a:cxn ang="0">
                  <a:pos x="connsiteX0" y="connsiteY0"/>
                </a:cxn>
                <a:cxn ang="0">
                  <a:pos x="connsiteX1" y="connsiteY1"/>
                </a:cxn>
              </a:cxnLst>
              <a:rect l="l" t="t" r="r" b="b"/>
              <a:pathLst>
                <a:path w="27432" h="27051">
                  <a:moveTo>
                    <a:pt x="0" y="27051"/>
                  </a:moveTo>
                  <a:cubicBezTo>
                    <a:pt x="12668" y="27051"/>
                    <a:pt x="23527" y="15716"/>
                    <a:pt x="27432" y="0"/>
                  </a:cubicBezTo>
                </a:path>
              </a:pathLst>
            </a:custGeom>
            <a:noFill/>
            <a:ln w="5715" cap="rnd">
              <a:solidFill>
                <a:schemeClr val="bg1"/>
              </a:solidFill>
              <a:prstDash val="solid"/>
              <a:round/>
            </a:ln>
          </p:spPr>
          <p:txBody>
            <a:bodyPr rtlCol="0" anchor="ctr"/>
            <a:lstStyle/>
            <a:p>
              <a:endParaRPr lang="fr-FR" sz="1050"/>
            </a:p>
          </p:txBody>
        </p:sp>
        <p:sp>
          <p:nvSpPr>
            <p:cNvPr id="93" name="Forme libre : forme 4990">
              <a:extLst>
                <a:ext uri="{FF2B5EF4-FFF2-40B4-BE49-F238E27FC236}">
                  <a16:creationId xmlns:a16="http://schemas.microsoft.com/office/drawing/2014/main" id="{4F9937AB-2229-4295-838E-D8EAE2731327}"/>
                </a:ext>
              </a:extLst>
            </p:cNvPr>
            <p:cNvSpPr/>
            <p:nvPr/>
          </p:nvSpPr>
          <p:spPr>
            <a:xfrm>
              <a:off x="11897574" y="4303151"/>
              <a:ext cx="31546" cy="40501"/>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50" y="0"/>
                    <a:pt x="0" y="0"/>
                  </a:cubicBezTo>
                </a:path>
              </a:pathLst>
            </a:custGeom>
            <a:noFill/>
            <a:ln w="5715" cap="rnd">
              <a:solidFill>
                <a:schemeClr val="bg1"/>
              </a:solidFill>
              <a:prstDash val="solid"/>
              <a:round/>
            </a:ln>
          </p:spPr>
          <p:txBody>
            <a:bodyPr rtlCol="0" anchor="ctr"/>
            <a:lstStyle/>
            <a:p>
              <a:endParaRPr lang="fr-FR" sz="1050"/>
            </a:p>
          </p:txBody>
        </p:sp>
        <p:sp>
          <p:nvSpPr>
            <p:cNvPr id="94" name="Forme libre : forme 4991">
              <a:extLst>
                <a:ext uri="{FF2B5EF4-FFF2-40B4-BE49-F238E27FC236}">
                  <a16:creationId xmlns:a16="http://schemas.microsoft.com/office/drawing/2014/main" id="{E42CF9EC-5C50-4455-8389-5F4693C079EE}"/>
                </a:ext>
              </a:extLst>
            </p:cNvPr>
            <p:cNvSpPr/>
            <p:nvPr/>
          </p:nvSpPr>
          <p:spPr>
            <a:xfrm>
              <a:off x="11929330" y="4344485"/>
              <a:ext cx="6351" cy="1738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19" y="0"/>
                    <a:pt x="381" y="0"/>
                  </a:cubicBezTo>
                </a:path>
              </a:pathLst>
            </a:custGeom>
            <a:noFill/>
            <a:ln w="5715" cap="rnd">
              <a:solidFill>
                <a:schemeClr val="bg1"/>
              </a:solidFill>
              <a:prstDash val="solid"/>
              <a:round/>
            </a:ln>
          </p:spPr>
          <p:txBody>
            <a:bodyPr rtlCol="0" anchor="ctr"/>
            <a:lstStyle/>
            <a:p>
              <a:endParaRPr lang="fr-FR" sz="1050"/>
            </a:p>
          </p:txBody>
        </p:sp>
        <p:sp>
          <p:nvSpPr>
            <p:cNvPr id="95" name="Forme libre : forme 4992">
              <a:extLst>
                <a:ext uri="{FF2B5EF4-FFF2-40B4-BE49-F238E27FC236}">
                  <a16:creationId xmlns:a16="http://schemas.microsoft.com/office/drawing/2014/main" id="{40C854F2-D25F-4DAE-83FF-8C6AA2759A00}"/>
                </a:ext>
              </a:extLst>
            </p:cNvPr>
            <p:cNvSpPr/>
            <p:nvPr/>
          </p:nvSpPr>
          <p:spPr>
            <a:xfrm>
              <a:off x="11879354" y="4323350"/>
              <a:ext cx="36336" cy="12945"/>
            </a:xfrm>
            <a:custGeom>
              <a:avLst/>
              <a:gdLst>
                <a:gd name="connsiteX0" fmla="*/ 33242 w 33242"/>
                <a:gd name="connsiteY0" fmla="*/ 10954 h 11843"/>
                <a:gd name="connsiteX1" fmla="*/ 4572 w 33242"/>
                <a:gd name="connsiteY1" fmla="*/ 0 h 11843"/>
                <a:gd name="connsiteX2" fmla="*/ 0 w 33242"/>
                <a:gd name="connsiteY2" fmla="*/ 8858 h 11843"/>
              </a:gdLst>
              <a:ahLst/>
              <a:cxnLst>
                <a:cxn ang="0">
                  <a:pos x="connsiteX0" y="connsiteY0"/>
                </a:cxn>
                <a:cxn ang="0">
                  <a:pos x="connsiteX1" y="connsiteY1"/>
                </a:cxn>
                <a:cxn ang="0">
                  <a:pos x="connsiteX2" y="connsiteY2"/>
                </a:cxn>
              </a:cxnLst>
              <a:rect l="l" t="t" r="r" b="b"/>
              <a:pathLst>
                <a:path w="33242" h="11843">
                  <a:moveTo>
                    <a:pt x="33242" y="10954"/>
                  </a:moveTo>
                  <a:cubicBezTo>
                    <a:pt x="33242" y="10954"/>
                    <a:pt x="16478" y="16478"/>
                    <a:pt x="4572" y="0"/>
                  </a:cubicBezTo>
                  <a:lnTo>
                    <a:pt x="0" y="8858"/>
                  </a:lnTo>
                </a:path>
              </a:pathLst>
            </a:custGeom>
            <a:noFill/>
            <a:ln w="5715" cap="rnd">
              <a:solidFill>
                <a:schemeClr val="bg1"/>
              </a:solidFill>
              <a:prstDash val="solid"/>
              <a:round/>
            </a:ln>
          </p:spPr>
          <p:txBody>
            <a:bodyPr rtlCol="0" anchor="ctr"/>
            <a:lstStyle/>
            <a:p>
              <a:endParaRPr lang="fr-FR" sz="1050"/>
            </a:p>
          </p:txBody>
        </p:sp>
        <p:sp>
          <p:nvSpPr>
            <p:cNvPr id="96" name="Forme libre : forme 4993">
              <a:extLst>
                <a:ext uri="{FF2B5EF4-FFF2-40B4-BE49-F238E27FC236}">
                  <a16:creationId xmlns:a16="http://schemas.microsoft.com/office/drawing/2014/main" id="{09A3B693-6228-477E-B7B4-0E3FC5E29747}"/>
                </a:ext>
              </a:extLst>
            </p:cNvPr>
            <p:cNvSpPr/>
            <p:nvPr/>
          </p:nvSpPr>
          <p:spPr>
            <a:xfrm>
              <a:off x="11578252" y="4454015"/>
              <a:ext cx="10412" cy="105468"/>
            </a:xfrm>
            <a:custGeom>
              <a:avLst/>
              <a:gdLst>
                <a:gd name="connsiteX0" fmla="*/ 0 w 9525"/>
                <a:gd name="connsiteY0" fmla="*/ 0 h 96488"/>
                <a:gd name="connsiteX1" fmla="*/ 0 w 9525"/>
                <a:gd name="connsiteY1" fmla="*/ 96488 h 96488"/>
              </a:gdLst>
              <a:ahLst/>
              <a:cxnLst>
                <a:cxn ang="0">
                  <a:pos x="connsiteX0" y="connsiteY0"/>
                </a:cxn>
                <a:cxn ang="0">
                  <a:pos x="connsiteX1" y="connsiteY1"/>
                </a:cxn>
              </a:cxnLst>
              <a:rect l="l" t="t" r="r" b="b"/>
              <a:pathLst>
                <a:path w="9525" h="96488">
                  <a:moveTo>
                    <a:pt x="0" y="0"/>
                  </a:moveTo>
                  <a:lnTo>
                    <a:pt x="0" y="96488"/>
                  </a:lnTo>
                </a:path>
              </a:pathLst>
            </a:custGeom>
            <a:ln w="5715" cap="rnd">
              <a:solidFill>
                <a:schemeClr val="bg1"/>
              </a:solidFill>
              <a:prstDash val="solid"/>
              <a:round/>
            </a:ln>
          </p:spPr>
          <p:txBody>
            <a:bodyPr rtlCol="0" anchor="ctr"/>
            <a:lstStyle/>
            <a:p>
              <a:endParaRPr lang="fr-FR" sz="1050"/>
            </a:p>
          </p:txBody>
        </p:sp>
        <p:sp>
          <p:nvSpPr>
            <p:cNvPr id="97" name="Forme libre : forme 4994">
              <a:extLst>
                <a:ext uri="{FF2B5EF4-FFF2-40B4-BE49-F238E27FC236}">
                  <a16:creationId xmlns:a16="http://schemas.microsoft.com/office/drawing/2014/main" id="{FE28E80E-AB99-43A9-8105-99AE2952A9D2}"/>
                </a:ext>
              </a:extLst>
            </p:cNvPr>
            <p:cNvSpPr/>
            <p:nvPr/>
          </p:nvSpPr>
          <p:spPr>
            <a:xfrm>
              <a:off x="11927768" y="4535952"/>
              <a:ext cx="10412" cy="10619"/>
            </a:xfrm>
            <a:custGeom>
              <a:avLst/>
              <a:gdLst>
                <a:gd name="connsiteX0" fmla="*/ 0 w 9525"/>
                <a:gd name="connsiteY0" fmla="*/ 0 h 9715"/>
                <a:gd name="connsiteX1" fmla="*/ 0 w 9525"/>
                <a:gd name="connsiteY1" fmla="*/ 9715 h 9715"/>
              </a:gdLst>
              <a:ahLst/>
              <a:cxnLst>
                <a:cxn ang="0">
                  <a:pos x="connsiteX0" y="connsiteY0"/>
                </a:cxn>
                <a:cxn ang="0">
                  <a:pos x="connsiteX1" y="connsiteY1"/>
                </a:cxn>
              </a:cxnLst>
              <a:rect l="l" t="t" r="r" b="b"/>
              <a:pathLst>
                <a:path w="9525" h="9715">
                  <a:moveTo>
                    <a:pt x="0" y="0"/>
                  </a:moveTo>
                  <a:lnTo>
                    <a:pt x="0" y="9715"/>
                  </a:lnTo>
                </a:path>
              </a:pathLst>
            </a:custGeom>
            <a:ln w="5715" cap="rnd">
              <a:solidFill>
                <a:schemeClr val="bg1"/>
              </a:solidFill>
              <a:prstDash val="solid"/>
              <a:round/>
            </a:ln>
          </p:spPr>
          <p:txBody>
            <a:bodyPr rtlCol="0" anchor="ctr"/>
            <a:lstStyle/>
            <a:p>
              <a:endParaRPr lang="fr-FR" sz="1050"/>
            </a:p>
          </p:txBody>
        </p:sp>
        <p:sp>
          <p:nvSpPr>
            <p:cNvPr id="98" name="Forme libre : forme 4995">
              <a:extLst>
                <a:ext uri="{FF2B5EF4-FFF2-40B4-BE49-F238E27FC236}">
                  <a16:creationId xmlns:a16="http://schemas.microsoft.com/office/drawing/2014/main" id="{20CB02EA-6B3C-4D66-9F45-7FCDFF165633}"/>
                </a:ext>
              </a:extLst>
            </p:cNvPr>
            <p:cNvSpPr/>
            <p:nvPr/>
          </p:nvSpPr>
          <p:spPr>
            <a:xfrm>
              <a:off x="11927768" y="4458387"/>
              <a:ext cx="10412" cy="61636"/>
            </a:xfrm>
            <a:custGeom>
              <a:avLst/>
              <a:gdLst>
                <a:gd name="connsiteX0" fmla="*/ 0 w 9525"/>
                <a:gd name="connsiteY0" fmla="*/ 0 h 56388"/>
                <a:gd name="connsiteX1" fmla="*/ 0 w 9525"/>
                <a:gd name="connsiteY1" fmla="*/ 56388 h 56388"/>
              </a:gdLst>
              <a:ahLst/>
              <a:cxnLst>
                <a:cxn ang="0">
                  <a:pos x="connsiteX0" y="connsiteY0"/>
                </a:cxn>
                <a:cxn ang="0">
                  <a:pos x="connsiteX1" y="connsiteY1"/>
                </a:cxn>
              </a:cxnLst>
              <a:rect l="l" t="t" r="r" b="b"/>
              <a:pathLst>
                <a:path w="9525" h="56388">
                  <a:moveTo>
                    <a:pt x="0" y="0"/>
                  </a:moveTo>
                  <a:lnTo>
                    <a:pt x="0" y="56388"/>
                  </a:lnTo>
                </a:path>
              </a:pathLst>
            </a:custGeom>
            <a:ln w="5715" cap="rnd">
              <a:solidFill>
                <a:schemeClr val="bg1"/>
              </a:solidFill>
              <a:prstDash val="solid"/>
              <a:round/>
            </a:ln>
          </p:spPr>
          <p:txBody>
            <a:bodyPr rtlCol="0" anchor="ctr"/>
            <a:lstStyle/>
            <a:p>
              <a:endParaRPr lang="fr-FR" sz="1050"/>
            </a:p>
          </p:txBody>
        </p:sp>
        <p:sp>
          <p:nvSpPr>
            <p:cNvPr id="99" name="Forme libre : forme 4996">
              <a:extLst>
                <a:ext uri="{FF2B5EF4-FFF2-40B4-BE49-F238E27FC236}">
                  <a16:creationId xmlns:a16="http://schemas.microsoft.com/office/drawing/2014/main" id="{9A1C0233-B59A-42C5-8C3E-8BD4E59A535A}"/>
                </a:ext>
              </a:extLst>
            </p:cNvPr>
            <p:cNvSpPr/>
            <p:nvPr/>
          </p:nvSpPr>
          <p:spPr>
            <a:xfrm>
              <a:off x="11789815" y="4461615"/>
              <a:ext cx="10412" cy="30818"/>
            </a:xfrm>
            <a:custGeom>
              <a:avLst/>
              <a:gdLst>
                <a:gd name="connsiteX0" fmla="*/ 0 w 9525"/>
                <a:gd name="connsiteY0" fmla="*/ 0 h 28194"/>
                <a:gd name="connsiteX1" fmla="*/ 0 w 9525"/>
                <a:gd name="connsiteY1" fmla="*/ 28194 h 28194"/>
              </a:gdLst>
              <a:ahLst/>
              <a:cxnLst>
                <a:cxn ang="0">
                  <a:pos x="connsiteX0" y="connsiteY0"/>
                </a:cxn>
                <a:cxn ang="0">
                  <a:pos x="connsiteX1" y="connsiteY1"/>
                </a:cxn>
              </a:cxnLst>
              <a:rect l="l" t="t" r="r" b="b"/>
              <a:pathLst>
                <a:path w="9525" h="28194">
                  <a:moveTo>
                    <a:pt x="0" y="0"/>
                  </a:moveTo>
                  <a:lnTo>
                    <a:pt x="0" y="28194"/>
                  </a:lnTo>
                </a:path>
              </a:pathLst>
            </a:custGeom>
            <a:ln w="5715" cap="rnd">
              <a:solidFill>
                <a:schemeClr val="bg1"/>
              </a:solidFill>
              <a:prstDash val="solid"/>
              <a:round/>
            </a:ln>
          </p:spPr>
          <p:txBody>
            <a:bodyPr rtlCol="0" anchor="ctr"/>
            <a:lstStyle/>
            <a:p>
              <a:endParaRPr lang="fr-FR" sz="1050"/>
            </a:p>
          </p:txBody>
        </p:sp>
        <p:sp>
          <p:nvSpPr>
            <p:cNvPr id="100" name="Forme libre : forme 4997">
              <a:extLst>
                <a:ext uri="{FF2B5EF4-FFF2-40B4-BE49-F238E27FC236}">
                  <a16:creationId xmlns:a16="http://schemas.microsoft.com/office/drawing/2014/main" id="{5E7275F0-36BA-4679-A8D3-984AF207CC67}"/>
                </a:ext>
              </a:extLst>
            </p:cNvPr>
            <p:cNvSpPr/>
            <p:nvPr/>
          </p:nvSpPr>
          <p:spPr>
            <a:xfrm>
              <a:off x="11718391" y="4448079"/>
              <a:ext cx="10412" cy="85999"/>
            </a:xfrm>
            <a:custGeom>
              <a:avLst/>
              <a:gdLst>
                <a:gd name="connsiteX0" fmla="*/ 0 w 9525"/>
                <a:gd name="connsiteY0" fmla="*/ 0 h 78676"/>
                <a:gd name="connsiteX1" fmla="*/ 0 w 9525"/>
                <a:gd name="connsiteY1" fmla="*/ 78677 h 78676"/>
              </a:gdLst>
              <a:ahLst/>
              <a:cxnLst>
                <a:cxn ang="0">
                  <a:pos x="connsiteX0" y="connsiteY0"/>
                </a:cxn>
                <a:cxn ang="0">
                  <a:pos x="connsiteX1" y="connsiteY1"/>
                </a:cxn>
              </a:cxnLst>
              <a:rect l="l" t="t" r="r" b="b"/>
              <a:pathLst>
                <a:path w="9525" h="78676">
                  <a:moveTo>
                    <a:pt x="0" y="0"/>
                  </a:moveTo>
                  <a:lnTo>
                    <a:pt x="0" y="78677"/>
                  </a:lnTo>
                </a:path>
              </a:pathLst>
            </a:custGeom>
            <a:ln w="5715" cap="rnd">
              <a:solidFill>
                <a:schemeClr val="bg1"/>
              </a:solidFill>
              <a:prstDash val="solid"/>
              <a:round/>
            </a:ln>
          </p:spPr>
          <p:txBody>
            <a:bodyPr rtlCol="0" anchor="ctr"/>
            <a:lstStyle/>
            <a:p>
              <a:endParaRPr lang="fr-FR" sz="1050"/>
            </a:p>
          </p:txBody>
        </p:sp>
        <p:sp>
          <p:nvSpPr>
            <p:cNvPr id="101" name="Forme libre : forme 4998">
              <a:extLst>
                <a:ext uri="{FF2B5EF4-FFF2-40B4-BE49-F238E27FC236}">
                  <a16:creationId xmlns:a16="http://schemas.microsoft.com/office/drawing/2014/main" id="{E5C46352-8511-49ED-A274-D00D023176A4}"/>
                </a:ext>
              </a:extLst>
            </p:cNvPr>
            <p:cNvSpPr/>
            <p:nvPr/>
          </p:nvSpPr>
          <p:spPr>
            <a:xfrm>
              <a:off x="11685595" y="4342403"/>
              <a:ext cx="10412" cy="54868"/>
            </a:xfrm>
            <a:custGeom>
              <a:avLst/>
              <a:gdLst>
                <a:gd name="connsiteX0" fmla="*/ 0 w 9525"/>
                <a:gd name="connsiteY0" fmla="*/ 0 h 50196"/>
                <a:gd name="connsiteX1" fmla="*/ 0 w 9525"/>
                <a:gd name="connsiteY1" fmla="*/ 50197 h 50196"/>
              </a:gdLst>
              <a:ahLst/>
              <a:cxnLst>
                <a:cxn ang="0">
                  <a:pos x="connsiteX0" y="connsiteY0"/>
                </a:cxn>
                <a:cxn ang="0">
                  <a:pos x="connsiteX1" y="connsiteY1"/>
                </a:cxn>
              </a:cxnLst>
              <a:rect l="l" t="t" r="r" b="b"/>
              <a:pathLst>
                <a:path w="9525" h="50196">
                  <a:moveTo>
                    <a:pt x="0" y="0"/>
                  </a:moveTo>
                  <a:lnTo>
                    <a:pt x="0" y="50197"/>
                  </a:lnTo>
                </a:path>
              </a:pathLst>
            </a:custGeom>
            <a:ln w="5715" cap="rnd">
              <a:solidFill>
                <a:schemeClr val="bg1"/>
              </a:solidFill>
              <a:prstDash val="solid"/>
              <a:round/>
            </a:ln>
          </p:spPr>
          <p:txBody>
            <a:bodyPr rtlCol="0" anchor="ctr"/>
            <a:lstStyle/>
            <a:p>
              <a:endParaRPr lang="fr-FR" sz="1050"/>
            </a:p>
          </p:txBody>
        </p:sp>
        <p:grpSp>
          <p:nvGrpSpPr>
            <p:cNvPr id="102" name="Graphique 1848">
              <a:extLst>
                <a:ext uri="{FF2B5EF4-FFF2-40B4-BE49-F238E27FC236}">
                  <a16:creationId xmlns:a16="http://schemas.microsoft.com/office/drawing/2014/main" id="{596D0870-30E7-4D0A-B8D7-9A138B941C76}"/>
                </a:ext>
              </a:extLst>
            </p:cNvPr>
            <p:cNvGrpSpPr/>
            <p:nvPr/>
          </p:nvGrpSpPr>
          <p:grpSpPr>
            <a:xfrm>
              <a:off x="11707563" y="4302407"/>
              <a:ext cx="97036" cy="89241"/>
              <a:chOff x="1365725" y="4557149"/>
              <a:chExt cx="88773" cy="81642"/>
            </a:xfrm>
            <a:noFill/>
          </p:grpSpPr>
          <p:sp>
            <p:nvSpPr>
              <p:cNvPr id="109" name="Forme libre : forme 5000">
                <a:extLst>
                  <a:ext uri="{FF2B5EF4-FFF2-40B4-BE49-F238E27FC236}">
                    <a16:creationId xmlns:a16="http://schemas.microsoft.com/office/drawing/2014/main" id="{09BE2315-367A-4D64-8580-35D7EE4EB0D0}"/>
                  </a:ext>
                </a:extLst>
              </p:cNvPr>
              <p:cNvSpPr/>
              <p:nvPr/>
            </p:nvSpPr>
            <p:spPr>
              <a:xfrm>
                <a:off x="1382584" y="4611741"/>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5715" cap="rnd">
                <a:solidFill>
                  <a:schemeClr val="bg1"/>
                </a:solidFill>
                <a:prstDash val="solid"/>
                <a:round/>
              </a:ln>
            </p:spPr>
            <p:txBody>
              <a:bodyPr rtlCol="0" anchor="ctr"/>
              <a:lstStyle/>
              <a:p>
                <a:endParaRPr lang="fr-FR" sz="1050"/>
              </a:p>
            </p:txBody>
          </p:sp>
          <p:sp>
            <p:nvSpPr>
              <p:cNvPr id="110" name="Forme libre : forme 5001">
                <a:extLst>
                  <a:ext uri="{FF2B5EF4-FFF2-40B4-BE49-F238E27FC236}">
                    <a16:creationId xmlns:a16="http://schemas.microsoft.com/office/drawing/2014/main" id="{99E4B587-6ED8-4EF8-BE52-56860440F841}"/>
                  </a:ext>
                </a:extLst>
              </p:cNvPr>
              <p:cNvSpPr/>
              <p:nvPr/>
            </p:nvSpPr>
            <p:spPr>
              <a:xfrm>
                <a:off x="1411541" y="4611741"/>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5715" cap="rnd">
                <a:solidFill>
                  <a:schemeClr val="bg1"/>
                </a:solidFill>
                <a:prstDash val="solid"/>
                <a:round/>
              </a:ln>
            </p:spPr>
            <p:txBody>
              <a:bodyPr rtlCol="0" anchor="ctr"/>
              <a:lstStyle/>
              <a:p>
                <a:endParaRPr lang="fr-FR" sz="1050"/>
              </a:p>
            </p:txBody>
          </p:sp>
          <p:sp>
            <p:nvSpPr>
              <p:cNvPr id="111" name="Forme libre : forme 5002">
                <a:extLst>
                  <a:ext uri="{FF2B5EF4-FFF2-40B4-BE49-F238E27FC236}">
                    <a16:creationId xmlns:a16="http://schemas.microsoft.com/office/drawing/2014/main" id="{3699445D-9C51-45D9-AB77-CB03BA3E0E74}"/>
                  </a:ext>
                </a:extLst>
              </p:cNvPr>
              <p:cNvSpPr/>
              <p:nvPr/>
            </p:nvSpPr>
            <p:spPr>
              <a:xfrm>
                <a:off x="1440592"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20" y="0"/>
                      <a:pt x="381" y="0"/>
                    </a:cubicBezTo>
                  </a:path>
                </a:pathLst>
              </a:custGeom>
              <a:noFill/>
              <a:ln w="5715" cap="rnd">
                <a:solidFill>
                  <a:schemeClr val="bg1"/>
                </a:solidFill>
                <a:prstDash val="solid"/>
                <a:round/>
              </a:ln>
            </p:spPr>
            <p:txBody>
              <a:bodyPr rtlCol="0" anchor="ctr"/>
              <a:lstStyle/>
              <a:p>
                <a:endParaRPr lang="fr-FR" sz="1050"/>
              </a:p>
            </p:txBody>
          </p:sp>
          <p:sp>
            <p:nvSpPr>
              <p:cNvPr id="112" name="Forme libre : forme 5003">
                <a:extLst>
                  <a:ext uri="{FF2B5EF4-FFF2-40B4-BE49-F238E27FC236}">
                    <a16:creationId xmlns:a16="http://schemas.microsoft.com/office/drawing/2014/main" id="{11A2A1DF-D300-4C9F-BE31-8503945793B6}"/>
                  </a:ext>
                </a:extLst>
              </p:cNvPr>
              <p:cNvSpPr/>
              <p:nvPr/>
            </p:nvSpPr>
            <p:spPr>
              <a:xfrm>
                <a:off x="1389443" y="4578975"/>
                <a:ext cx="32004" cy="19145"/>
              </a:xfrm>
              <a:custGeom>
                <a:avLst/>
                <a:gdLst>
                  <a:gd name="connsiteX0" fmla="*/ 0 w 32004"/>
                  <a:gd name="connsiteY0" fmla="*/ 19145 h 19145"/>
                  <a:gd name="connsiteX1" fmla="*/ 32004 w 32004"/>
                  <a:gd name="connsiteY1" fmla="*/ 0 h 19145"/>
                </a:gdLst>
                <a:ahLst/>
                <a:cxnLst>
                  <a:cxn ang="0">
                    <a:pos x="connsiteX0" y="connsiteY0"/>
                  </a:cxn>
                  <a:cxn ang="0">
                    <a:pos x="connsiteX1" y="connsiteY1"/>
                  </a:cxn>
                </a:cxnLst>
                <a:rect l="l" t="t" r="r" b="b"/>
                <a:pathLst>
                  <a:path w="32004" h="19145">
                    <a:moveTo>
                      <a:pt x="0" y="19145"/>
                    </a:moveTo>
                    <a:cubicBezTo>
                      <a:pt x="7525" y="17526"/>
                      <a:pt x="19145" y="12859"/>
                      <a:pt x="32004" y="0"/>
                    </a:cubicBezTo>
                  </a:path>
                </a:pathLst>
              </a:custGeom>
              <a:noFill/>
              <a:ln w="5715" cap="rnd">
                <a:solidFill>
                  <a:schemeClr val="bg1"/>
                </a:solidFill>
                <a:prstDash val="solid"/>
                <a:round/>
              </a:ln>
            </p:spPr>
            <p:txBody>
              <a:bodyPr rtlCol="0" anchor="ctr"/>
              <a:lstStyle/>
              <a:p>
                <a:endParaRPr lang="fr-FR" sz="1050"/>
              </a:p>
            </p:txBody>
          </p:sp>
          <p:sp>
            <p:nvSpPr>
              <p:cNvPr id="113" name="Forme libre : forme 5004">
                <a:extLst>
                  <a:ext uri="{FF2B5EF4-FFF2-40B4-BE49-F238E27FC236}">
                    <a16:creationId xmlns:a16="http://schemas.microsoft.com/office/drawing/2014/main" id="{A21A5E55-DA56-4E1E-8BC1-601AF9ECA527}"/>
                  </a:ext>
                </a:extLst>
              </p:cNvPr>
              <p:cNvSpPr/>
              <p:nvPr/>
            </p:nvSpPr>
            <p:spPr>
              <a:xfrm>
                <a:off x="1365725" y="4576784"/>
                <a:ext cx="28003" cy="58728"/>
              </a:xfrm>
              <a:custGeom>
                <a:avLst/>
                <a:gdLst>
                  <a:gd name="connsiteX0" fmla="*/ 12097 w 28003"/>
                  <a:gd name="connsiteY0" fmla="*/ 0 h 58728"/>
                  <a:gd name="connsiteX1" fmla="*/ 7144 w 28003"/>
                  <a:gd name="connsiteY1" fmla="*/ 31433 h 58728"/>
                  <a:gd name="connsiteX2" fmla="*/ 0 w 28003"/>
                  <a:gd name="connsiteY2" fmla="*/ 52007 h 58728"/>
                  <a:gd name="connsiteX3" fmla="*/ 28003 w 28003"/>
                  <a:gd name="connsiteY3" fmla="*/ 55435 h 58728"/>
                </a:gdLst>
                <a:ahLst/>
                <a:cxnLst>
                  <a:cxn ang="0">
                    <a:pos x="connsiteX0" y="connsiteY0"/>
                  </a:cxn>
                  <a:cxn ang="0">
                    <a:pos x="connsiteX1" y="connsiteY1"/>
                  </a:cxn>
                  <a:cxn ang="0">
                    <a:pos x="connsiteX2" y="connsiteY2"/>
                  </a:cxn>
                  <a:cxn ang="0">
                    <a:pos x="connsiteX3" y="connsiteY3"/>
                  </a:cxn>
                </a:cxnLst>
                <a:rect l="l" t="t" r="r" b="b"/>
                <a:pathLst>
                  <a:path w="28003" h="58728">
                    <a:moveTo>
                      <a:pt x="12097" y="0"/>
                    </a:moveTo>
                    <a:cubicBezTo>
                      <a:pt x="6668" y="10382"/>
                      <a:pt x="4858" y="22860"/>
                      <a:pt x="7144" y="31433"/>
                    </a:cubicBezTo>
                    <a:cubicBezTo>
                      <a:pt x="11811" y="49530"/>
                      <a:pt x="0" y="52007"/>
                      <a:pt x="0" y="52007"/>
                    </a:cubicBezTo>
                    <a:cubicBezTo>
                      <a:pt x="16192" y="64770"/>
                      <a:pt x="28003" y="55435"/>
                      <a:pt x="28003" y="55435"/>
                    </a:cubicBezTo>
                  </a:path>
                </a:pathLst>
              </a:custGeom>
              <a:noFill/>
              <a:ln w="5715" cap="rnd">
                <a:solidFill>
                  <a:schemeClr val="bg1"/>
                </a:solidFill>
                <a:prstDash val="solid"/>
                <a:round/>
              </a:ln>
            </p:spPr>
            <p:txBody>
              <a:bodyPr rtlCol="0" anchor="ctr"/>
              <a:lstStyle/>
              <a:p>
                <a:endParaRPr lang="fr-FR" sz="1050"/>
              </a:p>
            </p:txBody>
          </p:sp>
          <p:sp>
            <p:nvSpPr>
              <p:cNvPr id="114" name="Forme libre : forme 5005">
                <a:extLst>
                  <a:ext uri="{FF2B5EF4-FFF2-40B4-BE49-F238E27FC236}">
                    <a16:creationId xmlns:a16="http://schemas.microsoft.com/office/drawing/2014/main" id="{A1CF0D8C-7D9E-4353-AF1F-F32386E526C0}"/>
                  </a:ext>
                </a:extLst>
              </p:cNvPr>
              <p:cNvSpPr/>
              <p:nvPr/>
            </p:nvSpPr>
            <p:spPr>
              <a:xfrm>
                <a:off x="1389823" y="4557149"/>
                <a:ext cx="64674" cy="78324"/>
              </a:xfrm>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2 w 64674"/>
                  <a:gd name="connsiteY3" fmla="*/ 13 h 78324"/>
                  <a:gd name="connsiteX4" fmla="*/ 19526 w 64674"/>
                  <a:gd name="connsiteY4" fmla="*/ 13 h 78324"/>
                  <a:gd name="connsiteX5" fmla="*/ 0 w 64674"/>
                  <a:gd name="connsiteY5" fmla="*/ 5347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a:moveTo>
                      <a:pt x="38767" y="76308"/>
                    </a:moveTo>
                    <a:cubicBezTo>
                      <a:pt x="42863" y="78309"/>
                      <a:pt x="52578" y="81166"/>
                      <a:pt x="64675" y="71641"/>
                    </a:cubicBezTo>
                    <a:cubicBezTo>
                      <a:pt x="64675" y="71641"/>
                      <a:pt x="52864" y="69165"/>
                      <a:pt x="57531" y="51067"/>
                    </a:cubicBezTo>
                    <a:cubicBezTo>
                      <a:pt x="62198" y="32970"/>
                      <a:pt x="48578" y="-82"/>
                      <a:pt x="19622" y="13"/>
                    </a:cubicBezTo>
                    <a:lnTo>
                      <a:pt x="19526" y="13"/>
                    </a:lnTo>
                    <a:cubicBezTo>
                      <a:pt x="12192" y="-177"/>
                      <a:pt x="5239" y="1728"/>
                      <a:pt x="0" y="5347"/>
                    </a:cubicBezTo>
                  </a:path>
                </a:pathLst>
              </a:custGeom>
              <a:noFill/>
              <a:ln w="5715" cap="rnd">
                <a:solidFill>
                  <a:schemeClr val="bg1"/>
                </a:solidFill>
                <a:prstDash val="solid"/>
                <a:round/>
              </a:ln>
            </p:spPr>
            <p:txBody>
              <a:bodyPr rtlCol="0" anchor="ctr"/>
              <a:lstStyle/>
              <a:p>
                <a:endParaRPr lang="fr-FR" sz="1050"/>
              </a:p>
            </p:txBody>
          </p:sp>
        </p:grpSp>
        <p:sp>
          <p:nvSpPr>
            <p:cNvPr id="103" name="Forme libre : forme 5006">
              <a:extLst>
                <a:ext uri="{FF2B5EF4-FFF2-40B4-BE49-F238E27FC236}">
                  <a16:creationId xmlns:a16="http://schemas.microsoft.com/office/drawing/2014/main" id="{FFC8C270-AD1C-4869-BFA2-6AB004ABCC2F}"/>
                </a:ext>
              </a:extLst>
            </p:cNvPr>
            <p:cNvSpPr/>
            <p:nvPr/>
          </p:nvSpPr>
          <p:spPr>
            <a:xfrm>
              <a:off x="11795749" y="4287013"/>
              <a:ext cx="29985" cy="29569"/>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5715" cap="rnd">
              <a:solidFill>
                <a:schemeClr val="bg1"/>
              </a:solidFill>
              <a:prstDash val="solid"/>
              <a:round/>
            </a:ln>
          </p:spPr>
          <p:txBody>
            <a:bodyPr rtlCol="0" anchor="ctr"/>
            <a:lstStyle/>
            <a:p>
              <a:endParaRPr lang="fr-FR" sz="1050"/>
            </a:p>
          </p:txBody>
        </p:sp>
        <p:sp>
          <p:nvSpPr>
            <p:cNvPr id="104" name="Forme libre : forme 5007">
              <a:extLst>
                <a:ext uri="{FF2B5EF4-FFF2-40B4-BE49-F238E27FC236}">
                  <a16:creationId xmlns:a16="http://schemas.microsoft.com/office/drawing/2014/main" id="{CCCAE5FA-C56A-4E5D-9F35-7AD371BC68D0}"/>
                </a:ext>
              </a:extLst>
            </p:cNvPr>
            <p:cNvSpPr/>
            <p:nvPr/>
          </p:nvSpPr>
          <p:spPr>
            <a:xfrm>
              <a:off x="11827400" y="4287013"/>
              <a:ext cx="29984" cy="29569"/>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5715" cap="rnd">
              <a:solidFill>
                <a:schemeClr val="bg1"/>
              </a:solidFill>
              <a:prstDash val="solid"/>
              <a:round/>
            </a:ln>
          </p:spPr>
          <p:txBody>
            <a:bodyPr rtlCol="0" anchor="ctr"/>
            <a:lstStyle/>
            <a:p>
              <a:endParaRPr lang="fr-FR" sz="1050"/>
            </a:p>
          </p:txBody>
        </p:sp>
        <p:sp>
          <p:nvSpPr>
            <p:cNvPr id="105" name="Forme libre : forme 5008">
              <a:extLst>
                <a:ext uri="{FF2B5EF4-FFF2-40B4-BE49-F238E27FC236}">
                  <a16:creationId xmlns:a16="http://schemas.microsoft.com/office/drawing/2014/main" id="{F1A54B24-25EC-4A34-9A2B-17E99FA0E25D}"/>
                </a:ext>
              </a:extLst>
            </p:cNvPr>
            <p:cNvSpPr/>
            <p:nvPr/>
          </p:nvSpPr>
          <p:spPr>
            <a:xfrm>
              <a:off x="11859155" y="4269313"/>
              <a:ext cx="6351" cy="1738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19" y="0"/>
                    <a:pt x="381" y="0"/>
                  </a:cubicBezTo>
                </a:path>
              </a:pathLst>
            </a:custGeom>
            <a:noFill/>
            <a:ln w="5715" cap="rnd">
              <a:solidFill>
                <a:schemeClr val="bg1"/>
              </a:solidFill>
              <a:prstDash val="solid"/>
              <a:round/>
            </a:ln>
          </p:spPr>
          <p:txBody>
            <a:bodyPr rtlCol="0" anchor="ctr"/>
            <a:lstStyle/>
            <a:p>
              <a:endParaRPr lang="fr-FR" sz="1050"/>
            </a:p>
          </p:txBody>
        </p:sp>
        <p:sp>
          <p:nvSpPr>
            <p:cNvPr id="106" name="Forme libre : forme 5009">
              <a:extLst>
                <a:ext uri="{FF2B5EF4-FFF2-40B4-BE49-F238E27FC236}">
                  <a16:creationId xmlns:a16="http://schemas.microsoft.com/office/drawing/2014/main" id="{6414E1A0-F116-47C9-BAA5-A48ABB7CD74E}"/>
                </a:ext>
              </a:extLst>
            </p:cNvPr>
            <p:cNvSpPr/>
            <p:nvPr/>
          </p:nvSpPr>
          <p:spPr>
            <a:xfrm>
              <a:off x="11807723" y="4251302"/>
              <a:ext cx="34983" cy="20927"/>
            </a:xfrm>
            <a:custGeom>
              <a:avLst/>
              <a:gdLst>
                <a:gd name="connsiteX0" fmla="*/ 32004 w 32004"/>
                <a:gd name="connsiteY0" fmla="*/ 19145 h 19145"/>
                <a:gd name="connsiteX1" fmla="*/ 0 w 32004"/>
                <a:gd name="connsiteY1" fmla="*/ 0 h 19145"/>
              </a:gdLst>
              <a:ahLst/>
              <a:cxnLst>
                <a:cxn ang="0">
                  <a:pos x="connsiteX0" y="connsiteY0"/>
                </a:cxn>
                <a:cxn ang="0">
                  <a:pos x="connsiteX1" y="connsiteY1"/>
                </a:cxn>
              </a:cxnLst>
              <a:rect l="l" t="t" r="r" b="b"/>
              <a:pathLst>
                <a:path w="32004" h="19145">
                  <a:moveTo>
                    <a:pt x="32004" y="19145"/>
                  </a:moveTo>
                  <a:cubicBezTo>
                    <a:pt x="24479" y="17526"/>
                    <a:pt x="12859" y="12859"/>
                    <a:pt x="0" y="0"/>
                  </a:cubicBezTo>
                </a:path>
              </a:pathLst>
            </a:custGeom>
            <a:noFill/>
            <a:ln w="5715" cap="rnd">
              <a:solidFill>
                <a:schemeClr val="bg1"/>
              </a:solidFill>
              <a:prstDash val="solid"/>
              <a:round/>
            </a:ln>
          </p:spPr>
          <p:txBody>
            <a:bodyPr rtlCol="0" anchor="ctr"/>
            <a:lstStyle/>
            <a:p>
              <a:endParaRPr lang="fr-FR" sz="1050"/>
            </a:p>
          </p:txBody>
        </p:sp>
        <p:sp>
          <p:nvSpPr>
            <p:cNvPr id="107" name="Forme libre : forme 5010">
              <a:extLst>
                <a:ext uri="{FF2B5EF4-FFF2-40B4-BE49-F238E27FC236}">
                  <a16:creationId xmlns:a16="http://schemas.microsoft.com/office/drawing/2014/main" id="{ABCAE4C6-62EF-492A-9AE7-329597490C4D}"/>
                </a:ext>
              </a:extLst>
            </p:cNvPr>
            <p:cNvSpPr/>
            <p:nvPr/>
          </p:nvSpPr>
          <p:spPr>
            <a:xfrm>
              <a:off x="11777321" y="4248698"/>
              <a:ext cx="30609" cy="64194"/>
            </a:xfrm>
            <a:custGeom>
              <a:avLst/>
              <a:gdLst>
                <a:gd name="connsiteX0" fmla="*/ 12097 w 28003"/>
                <a:gd name="connsiteY0" fmla="*/ 0 h 58728"/>
                <a:gd name="connsiteX1" fmla="*/ 7144 w 28003"/>
                <a:gd name="connsiteY1" fmla="*/ 31433 h 58728"/>
                <a:gd name="connsiteX2" fmla="*/ 0 w 28003"/>
                <a:gd name="connsiteY2" fmla="*/ 52007 h 58728"/>
                <a:gd name="connsiteX3" fmla="*/ 28004 w 28003"/>
                <a:gd name="connsiteY3" fmla="*/ 55436 h 58728"/>
              </a:gdLst>
              <a:ahLst/>
              <a:cxnLst>
                <a:cxn ang="0">
                  <a:pos x="connsiteX0" y="connsiteY0"/>
                </a:cxn>
                <a:cxn ang="0">
                  <a:pos x="connsiteX1" y="connsiteY1"/>
                </a:cxn>
                <a:cxn ang="0">
                  <a:pos x="connsiteX2" y="connsiteY2"/>
                </a:cxn>
                <a:cxn ang="0">
                  <a:pos x="connsiteX3" y="connsiteY3"/>
                </a:cxn>
              </a:cxnLst>
              <a:rect l="l" t="t" r="r" b="b"/>
              <a:pathLst>
                <a:path w="28003" h="58728">
                  <a:moveTo>
                    <a:pt x="12097" y="0"/>
                  </a:moveTo>
                  <a:cubicBezTo>
                    <a:pt x="6668" y="10382"/>
                    <a:pt x="4858" y="22860"/>
                    <a:pt x="7144" y="31433"/>
                  </a:cubicBezTo>
                  <a:cubicBezTo>
                    <a:pt x="11811" y="49530"/>
                    <a:pt x="0" y="52007"/>
                    <a:pt x="0" y="52007"/>
                  </a:cubicBezTo>
                  <a:cubicBezTo>
                    <a:pt x="16193" y="64770"/>
                    <a:pt x="28004" y="55436"/>
                    <a:pt x="28004" y="55436"/>
                  </a:cubicBezTo>
                </a:path>
              </a:pathLst>
            </a:custGeom>
            <a:noFill/>
            <a:ln w="5715" cap="rnd">
              <a:solidFill>
                <a:schemeClr val="bg1"/>
              </a:solidFill>
              <a:prstDash val="solid"/>
              <a:round/>
            </a:ln>
          </p:spPr>
          <p:txBody>
            <a:bodyPr rtlCol="0" anchor="ctr"/>
            <a:lstStyle/>
            <a:p>
              <a:endParaRPr lang="fr-FR" sz="1050"/>
            </a:p>
          </p:txBody>
        </p:sp>
        <p:sp>
          <p:nvSpPr>
            <p:cNvPr id="108" name="Forme libre : forme 5011">
              <a:extLst>
                <a:ext uri="{FF2B5EF4-FFF2-40B4-BE49-F238E27FC236}">
                  <a16:creationId xmlns:a16="http://schemas.microsoft.com/office/drawing/2014/main" id="{ECA16828-41E0-4B8F-BCF3-9D7B60D40BDE}"/>
                </a:ext>
              </a:extLst>
            </p:cNvPr>
            <p:cNvSpPr/>
            <p:nvPr/>
          </p:nvSpPr>
          <p:spPr>
            <a:xfrm>
              <a:off x="11803558" y="4227341"/>
              <a:ext cx="70694" cy="85614"/>
            </a:xfrm>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1 w 64674"/>
                <a:gd name="connsiteY3" fmla="*/ 13 h 78324"/>
                <a:gd name="connsiteX4" fmla="*/ 19526 w 64674"/>
                <a:gd name="connsiteY4" fmla="*/ 13 h 78324"/>
                <a:gd name="connsiteX5" fmla="*/ 0 w 64674"/>
                <a:gd name="connsiteY5" fmla="*/ 5442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a:moveTo>
                    <a:pt x="38767" y="76308"/>
                  </a:moveTo>
                  <a:cubicBezTo>
                    <a:pt x="42863" y="78309"/>
                    <a:pt x="52578" y="81166"/>
                    <a:pt x="64675" y="71641"/>
                  </a:cubicBezTo>
                  <a:cubicBezTo>
                    <a:pt x="64675" y="71641"/>
                    <a:pt x="52864" y="69165"/>
                    <a:pt x="57531" y="51067"/>
                  </a:cubicBezTo>
                  <a:cubicBezTo>
                    <a:pt x="62198" y="32970"/>
                    <a:pt x="48578" y="-82"/>
                    <a:pt x="19621" y="13"/>
                  </a:cubicBezTo>
                  <a:lnTo>
                    <a:pt x="19526" y="13"/>
                  </a:lnTo>
                  <a:cubicBezTo>
                    <a:pt x="12192" y="-177"/>
                    <a:pt x="5239" y="1728"/>
                    <a:pt x="0" y="5442"/>
                  </a:cubicBezTo>
                </a:path>
              </a:pathLst>
            </a:custGeom>
            <a:noFill/>
            <a:ln w="5715" cap="rnd">
              <a:solidFill>
                <a:schemeClr val="bg1"/>
              </a:solidFill>
              <a:prstDash val="solid"/>
              <a:round/>
            </a:ln>
          </p:spPr>
          <p:txBody>
            <a:bodyPr rtlCol="0" anchor="ctr"/>
            <a:lstStyle/>
            <a:p>
              <a:endParaRPr lang="fr-FR" sz="1050"/>
            </a:p>
          </p:txBody>
        </p:sp>
      </p:grpSp>
      <p:pic>
        <p:nvPicPr>
          <p:cNvPr id="5124" name="Picture 4" descr="Argent Et Investissement Commercial Vecteur gratuit"/>
          <p:cNvPicPr>
            <a:picLocks noChangeAspect="1" noChangeArrowheads="1"/>
          </p:cNvPicPr>
          <p:nvPr/>
        </p:nvPicPr>
        <p:blipFill rotWithShape="1">
          <a:blip r:embed="rId5" cstate="print">
            <a:clrChange>
              <a:clrFrom>
                <a:srgbClr val="0C3853"/>
              </a:clrFrom>
              <a:clrTo>
                <a:srgbClr val="0C3853">
                  <a:alpha val="0"/>
                </a:srgbClr>
              </a:clrTo>
            </a:clrChange>
            <a:extLst>
              <a:ext uri="{BEBA8EAE-BF5A-486C-A8C5-ECC9F3942E4B}">
                <a14:imgProps xmlns:a14="http://schemas.microsoft.com/office/drawing/2010/main">
                  <a14:imgLayer r:embed="rId6">
                    <a14:imgEffect>
                      <a14:backgroundRemoval t="37649" b="81845" l="0" r="92173"/>
                    </a14:imgEffect>
                    <a14:imgEffect>
                      <a14:colorTemperature colorTemp="4700"/>
                    </a14:imgEffect>
                  </a14:imgLayer>
                </a14:imgProps>
              </a:ext>
              <a:ext uri="{28A0092B-C50C-407E-A947-70E740481C1C}">
                <a14:useLocalDpi xmlns:a14="http://schemas.microsoft.com/office/drawing/2010/main" val="0"/>
              </a:ext>
            </a:extLst>
          </a:blip>
          <a:srcRect t="36915" b="17397"/>
          <a:stretch/>
        </p:blipFill>
        <p:spPr bwMode="auto">
          <a:xfrm>
            <a:off x="1046711" y="5826549"/>
            <a:ext cx="1008756" cy="494740"/>
          </a:xfrm>
          <a:prstGeom prst="rect">
            <a:avLst/>
          </a:prstGeom>
          <a:noFill/>
          <a:extLst>
            <a:ext uri="{909E8E84-426E-40DD-AFC4-6F175D3DCCD1}">
              <a14:hiddenFill xmlns:a14="http://schemas.microsoft.com/office/drawing/2010/main">
                <a:solidFill>
                  <a:srgbClr val="FFFFFF"/>
                </a:solidFill>
              </a14:hiddenFill>
            </a:ext>
          </a:extLst>
        </p:spPr>
      </p:pic>
      <p:sp>
        <p:nvSpPr>
          <p:cNvPr id="116" name="Espace réservé du contenu 8"/>
          <p:cNvSpPr txBox="1">
            <a:spLocks/>
          </p:cNvSpPr>
          <p:nvPr/>
        </p:nvSpPr>
        <p:spPr>
          <a:xfrm>
            <a:off x="5182135" y="5895760"/>
            <a:ext cx="6481443" cy="413519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a:p>
        </p:txBody>
      </p:sp>
      <p:sp>
        <p:nvSpPr>
          <p:cNvPr id="118" name="Espace réservé du contenu 8"/>
          <p:cNvSpPr txBox="1">
            <a:spLocks/>
          </p:cNvSpPr>
          <p:nvPr/>
        </p:nvSpPr>
        <p:spPr>
          <a:xfrm>
            <a:off x="1068116" y="3309056"/>
            <a:ext cx="3650533" cy="280706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smtClean="0">
                <a:solidFill>
                  <a:schemeClr val="accent4">
                    <a:lumMod val="75000"/>
                  </a:schemeClr>
                </a:solidFill>
              </a:rPr>
              <a:t>Formule « Initial » </a:t>
            </a:r>
            <a:r>
              <a:rPr lang="fr-FR" sz="1400" dirty="0" smtClean="0">
                <a:sym typeface="Wingdings" panose="05000000000000000000" pitchFamily="2" charset="2"/>
              </a:rPr>
              <a:t> tarif avantageux et très compétitif pour les jeunes de 18 à 28 ans : </a:t>
            </a:r>
          </a:p>
          <a:p>
            <a:pPr lvl="1"/>
            <a:r>
              <a:rPr lang="fr-FR" sz="1200" dirty="0" smtClean="0">
                <a:solidFill>
                  <a:schemeClr val="accent4">
                    <a:lumMod val="75000"/>
                  </a:schemeClr>
                </a:solidFill>
                <a:sym typeface="Wingdings" panose="05000000000000000000" pitchFamily="2" charset="2"/>
              </a:rPr>
              <a:t>7,09 €/mois </a:t>
            </a:r>
            <a:r>
              <a:rPr lang="fr-FR" sz="1200" dirty="0" smtClean="0">
                <a:sym typeface="Wingdings" panose="05000000000000000000" pitchFamily="2" charset="2"/>
              </a:rPr>
              <a:t>pour assurer un studio</a:t>
            </a:r>
          </a:p>
          <a:p>
            <a:pPr lvl="1"/>
            <a:r>
              <a:rPr lang="fr-FR" sz="1200" dirty="0" smtClean="0">
                <a:solidFill>
                  <a:schemeClr val="accent4">
                    <a:lumMod val="75000"/>
                  </a:schemeClr>
                </a:solidFill>
                <a:sym typeface="Wingdings" panose="05000000000000000000" pitchFamily="2" charset="2"/>
              </a:rPr>
              <a:t>10,09 €/mois </a:t>
            </a:r>
            <a:r>
              <a:rPr lang="fr-FR" sz="1200" dirty="0" smtClean="0">
                <a:sym typeface="Wingdings" panose="05000000000000000000" pitchFamily="2" charset="2"/>
              </a:rPr>
              <a:t>pour assurer un 2 pièces</a:t>
            </a:r>
          </a:p>
          <a:p>
            <a:pPr lvl="1"/>
            <a:endParaRPr lang="fr-FR" sz="400" dirty="0">
              <a:sym typeface="Wingdings" panose="05000000000000000000" pitchFamily="2" charset="2"/>
            </a:endParaRPr>
          </a:p>
          <a:p>
            <a:r>
              <a:rPr lang="fr-FR" sz="1400" dirty="0" smtClean="0">
                <a:solidFill>
                  <a:schemeClr val="accent4">
                    <a:lumMod val="75000"/>
                  </a:schemeClr>
                </a:solidFill>
                <a:sym typeface="Wingdings" panose="05000000000000000000" pitchFamily="2" charset="2"/>
              </a:rPr>
              <a:t>Avantage tarifaire </a:t>
            </a:r>
            <a:r>
              <a:rPr lang="fr-FR" sz="1400" dirty="0" smtClean="0">
                <a:sym typeface="Wingdings" panose="05000000000000000000" pitchFamily="2" charset="2"/>
              </a:rPr>
              <a:t>pour les enfants de nos assurés avec les </a:t>
            </a:r>
            <a:r>
              <a:rPr lang="fr-FR" sz="1400" dirty="0" smtClean="0">
                <a:solidFill>
                  <a:schemeClr val="accent4">
                    <a:lumMod val="75000"/>
                  </a:schemeClr>
                </a:solidFill>
                <a:sym typeface="Wingdings" panose="05000000000000000000" pitchFamily="2" charset="2"/>
              </a:rPr>
              <a:t>Bonus Famille </a:t>
            </a:r>
            <a:r>
              <a:rPr lang="fr-FR" sz="1400" dirty="0" smtClean="0">
                <a:sym typeface="Wingdings" panose="05000000000000000000" pitchFamily="2" charset="2"/>
              </a:rPr>
              <a:t>: jusqu’à près de 10 % de remise pour les jeunes dont un des parents est assuré en Caisse d’épargne pour sa RP.</a:t>
            </a:r>
          </a:p>
          <a:p>
            <a:endParaRPr lang="fr-FR" sz="500" dirty="0" smtClean="0">
              <a:sym typeface="Wingdings" panose="05000000000000000000" pitchFamily="2" charset="2"/>
            </a:endParaRPr>
          </a:p>
        </p:txBody>
      </p:sp>
      <p:sp>
        <p:nvSpPr>
          <p:cNvPr id="119" name="ZoneTexte 118"/>
          <p:cNvSpPr txBox="1"/>
          <p:nvPr/>
        </p:nvSpPr>
        <p:spPr>
          <a:xfrm>
            <a:off x="1038440" y="2917301"/>
            <a:ext cx="3735394" cy="369332"/>
          </a:xfrm>
          <a:prstGeom prst="rect">
            <a:avLst/>
          </a:prstGeom>
          <a:solidFill>
            <a:schemeClr val="bg1"/>
          </a:solidFill>
        </p:spPr>
        <p:txBody>
          <a:bodyPr wrap="square" rtlCol="0">
            <a:spAutoFit/>
          </a:bodyPr>
          <a:lstStyle/>
          <a:p>
            <a:pPr algn="ctr"/>
            <a:r>
              <a:rPr lang="fr-FR" b="1" dirty="0" smtClean="0">
                <a:solidFill>
                  <a:schemeClr val="accent4">
                    <a:lumMod val="75000"/>
                  </a:schemeClr>
                </a:solidFill>
              </a:rPr>
              <a:t>Les avantages prix</a:t>
            </a:r>
            <a:endParaRPr lang="fr-FR" b="1" dirty="0">
              <a:solidFill>
                <a:schemeClr val="accent4">
                  <a:lumMod val="75000"/>
                </a:schemeClr>
              </a:solidFill>
            </a:endParaRPr>
          </a:p>
        </p:txBody>
      </p:sp>
      <p:pic>
        <p:nvPicPr>
          <p:cNvPr id="5122" name="Picture 2" descr="Homme d'affaires élégant avec des poses différentes Vecteur Premium"/>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30377" r="55301"/>
          <a:stretch/>
        </p:blipFill>
        <p:spPr bwMode="auto">
          <a:xfrm>
            <a:off x="334912" y="1486071"/>
            <a:ext cx="854015" cy="3714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5436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5124"/>
                                        </p:tgtEl>
                                        <p:attrNameLst>
                                          <p:attrName>style.visibility</p:attrName>
                                        </p:attrNameLst>
                                      </p:cBhvr>
                                      <p:to>
                                        <p:strVal val="visible"/>
                                      </p:to>
                                    </p:set>
                                    <p:animEffect transition="in" filter="fade">
                                      <p:cBhvr>
                                        <p:cTn id="18" dur="500"/>
                                        <p:tgtEl>
                                          <p:spTgt spid="51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8"/>
                                        </p:tgtEl>
                                        <p:attrNameLst>
                                          <p:attrName>style.visibility</p:attrName>
                                        </p:attrNameLst>
                                      </p:cBhvr>
                                      <p:to>
                                        <p:strVal val="visible"/>
                                      </p:to>
                                    </p:set>
                                    <p:animEffect transition="in" filter="fade">
                                      <p:cBhvr>
                                        <p:cTn id="21" dur="500"/>
                                        <p:tgtEl>
                                          <p:spTgt spid="1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9"/>
                                        </p:tgtEl>
                                        <p:attrNameLst>
                                          <p:attrName>style.visibility</p:attrName>
                                        </p:attrNameLst>
                                      </p:cBhvr>
                                      <p:to>
                                        <p:strVal val="visible"/>
                                      </p:to>
                                    </p:set>
                                    <p:animEffect transition="in" filter="fade">
                                      <p:cBhvr>
                                        <p:cTn id="24" dur="500"/>
                                        <p:tgtEl>
                                          <p:spTgt spid="11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animEffect transition="in" filter="fade">
                                      <p:cBhvr>
                                        <p:cTn id="35" dur="500"/>
                                        <p:tgtEl>
                                          <p:spTgt spid="9">
                                            <p:txEl>
                                              <p:pRg st="0" end="0"/>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
                                            <p:txEl>
                                              <p:pRg st="1" end="1"/>
                                            </p:txEl>
                                          </p:spTgt>
                                        </p:tgtEl>
                                        <p:attrNameLst>
                                          <p:attrName>style.visibility</p:attrName>
                                        </p:attrNameLst>
                                      </p:cBhvr>
                                      <p:to>
                                        <p:strVal val="visible"/>
                                      </p:to>
                                    </p:set>
                                    <p:animEffect transition="in" filter="fade">
                                      <p:cBhvr>
                                        <p:cTn id="38" dur="500"/>
                                        <p:tgtEl>
                                          <p:spTgt spid="9">
                                            <p:txEl>
                                              <p:pRg st="1" end="1"/>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9">
                                            <p:txEl>
                                              <p:pRg st="3" end="3"/>
                                            </p:txEl>
                                          </p:spTgt>
                                        </p:tgtEl>
                                        <p:attrNameLst>
                                          <p:attrName>style.visibility</p:attrName>
                                        </p:attrNameLst>
                                      </p:cBhvr>
                                      <p:to>
                                        <p:strVal val="visible"/>
                                      </p:to>
                                    </p:set>
                                    <p:animEffect transition="in" filter="fade">
                                      <p:cBhvr>
                                        <p:cTn id="41" dur="500"/>
                                        <p:tgtEl>
                                          <p:spTgt spid="9">
                                            <p:txEl>
                                              <p:pRg st="3" end="3"/>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
                                            <p:txEl>
                                              <p:pRg st="5" end="5"/>
                                            </p:txEl>
                                          </p:spTgt>
                                        </p:tgtEl>
                                        <p:attrNameLst>
                                          <p:attrName>style.visibility</p:attrName>
                                        </p:attrNameLst>
                                      </p:cBhvr>
                                      <p:to>
                                        <p:strVal val="visible"/>
                                      </p:to>
                                    </p:set>
                                    <p:animEffect transition="in" filter="fade">
                                      <p:cBhvr>
                                        <p:cTn id="44" dur="500"/>
                                        <p:tgtEl>
                                          <p:spTgt spid="9">
                                            <p:txEl>
                                              <p:pRg st="5" end="5"/>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par>
                                <p:cTn id="48" presetID="10" presetClass="entr" presetSubtype="0" fill="hold" nodeType="withEffect">
                                  <p:stCondLst>
                                    <p:cond delay="0"/>
                                  </p:stCondLst>
                                  <p:childTnLst>
                                    <p:set>
                                      <p:cBhvr>
                                        <p:cTn id="49" dur="1" fill="hold">
                                          <p:stCondLst>
                                            <p:cond delay="0"/>
                                          </p:stCondLst>
                                        </p:cTn>
                                        <p:tgtEl>
                                          <p:spTgt spid="117"/>
                                        </p:tgtEl>
                                        <p:attrNameLst>
                                          <p:attrName>style.visibility</p:attrName>
                                        </p:attrNameLst>
                                      </p:cBhvr>
                                      <p:to>
                                        <p:strVal val="visible"/>
                                      </p:to>
                                    </p:set>
                                    <p:animEffect transition="in" filter="fade">
                                      <p:cBhvr>
                                        <p:cTn id="50" dur="500"/>
                                        <p:tgtEl>
                                          <p:spTgt spid="1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par>
                                <p:cTn id="57" presetID="10" presetClass="entr" presetSubtype="0" fill="hold" nodeType="withEffect">
                                  <p:stCondLst>
                                    <p:cond delay="0"/>
                                  </p:stCondLst>
                                  <p:childTnLst>
                                    <p:set>
                                      <p:cBhvr>
                                        <p:cTn id="58" dur="1" fill="hold">
                                          <p:stCondLst>
                                            <p:cond delay="0"/>
                                          </p:stCondLst>
                                        </p:cTn>
                                        <p:tgtEl>
                                          <p:spTgt spid="115"/>
                                        </p:tgtEl>
                                        <p:attrNameLst>
                                          <p:attrName>style.visibility</p:attrName>
                                        </p:attrNameLst>
                                      </p:cBhvr>
                                      <p:to>
                                        <p:strVal val="visible"/>
                                      </p:to>
                                    </p:set>
                                    <p:animEffect transition="in" filter="fade">
                                      <p:cBhvr>
                                        <p:cTn id="59" dur="500"/>
                                        <p:tgtEl>
                                          <p:spTgt spid="115"/>
                                        </p:tgtEl>
                                      </p:cBhvr>
                                    </p:animEffect>
                                  </p:childTnLst>
                                </p:cTn>
                              </p:par>
                              <p:par>
                                <p:cTn id="60" presetID="10" presetClass="entr" presetSubtype="0" fill="hold"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2" grpId="0" animBg="1"/>
      <p:bldP spid="4" grpId="0" animBg="1"/>
      <p:bldP spid="9" grpId="0" uiExpand="1" build="p"/>
      <p:bldP spid="11" grpId="0" animBg="1"/>
      <p:bldP spid="30" grpId="0" animBg="1"/>
      <p:bldP spid="31" grpId="0" animBg="1"/>
      <p:bldP spid="118" grpId="0"/>
      <p:bldP spid="119"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a:xfrm>
            <a:off x="927757" y="2278588"/>
            <a:ext cx="10134478" cy="3873559"/>
          </a:xfrm>
          <a:prstGeom prst="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2"/>
          </p:nvPr>
        </p:nvSpPr>
        <p:spPr/>
        <p:txBody>
          <a:bodyPr/>
          <a:lstStyle/>
          <a:p>
            <a:r>
              <a:rPr lang="fr-FR" dirty="0" smtClean="0"/>
              <a:t>Comment parler d’assurance Habitation ? </a:t>
            </a:r>
            <a:endParaRPr lang="fr-FR" dirty="0"/>
          </a:p>
        </p:txBody>
      </p:sp>
      <p:sp>
        <p:nvSpPr>
          <p:cNvPr id="7" name="Espace réservé du texte 6"/>
          <p:cNvSpPr>
            <a:spLocks noGrp="1"/>
          </p:cNvSpPr>
          <p:nvPr>
            <p:ph type="body" sz="quarter" idx="14"/>
          </p:nvPr>
        </p:nvSpPr>
        <p:spPr/>
        <p:txBody>
          <a:bodyPr/>
          <a:lstStyle/>
          <a:p>
            <a:r>
              <a:rPr lang="fr-FR" dirty="0" smtClean="0"/>
              <a:t>Nos offres et les astuces pour en parler</a:t>
            </a:r>
            <a:endParaRPr lang="fr-FR" dirty="0"/>
          </a:p>
        </p:txBody>
      </p:sp>
      <p:sp>
        <p:nvSpPr>
          <p:cNvPr id="8" name="Espace réservé du texte 7"/>
          <p:cNvSpPr>
            <a:spLocks noGrp="1"/>
          </p:cNvSpPr>
          <p:nvPr>
            <p:ph type="body" sz="quarter" idx="16"/>
          </p:nvPr>
        </p:nvSpPr>
        <p:spPr/>
        <p:txBody>
          <a:bodyPr/>
          <a:lstStyle/>
          <a:p>
            <a:r>
              <a:rPr lang="fr-FR" dirty="0" smtClean="0"/>
              <a:t>4</a:t>
            </a:r>
            <a:endParaRPr lang="fr-FR" dirty="0"/>
          </a:p>
        </p:txBody>
      </p:sp>
      <p:pic>
        <p:nvPicPr>
          <p:cNvPr id="10" name="Picture 2" descr="Concept d'assurance habitation, protection immobilière résidentielle Vecteur Premium"/>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20141" y="137054"/>
            <a:ext cx="2486504" cy="2486504"/>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contenu 8"/>
          <p:cNvSpPr>
            <a:spLocks noGrp="1"/>
          </p:cNvSpPr>
          <p:nvPr>
            <p:ph idx="17"/>
          </p:nvPr>
        </p:nvSpPr>
        <p:spPr>
          <a:xfrm>
            <a:off x="1481976" y="2316905"/>
            <a:ext cx="9519055" cy="3159061"/>
          </a:xfrm>
        </p:spPr>
        <p:txBody>
          <a:bodyPr/>
          <a:lstStyle/>
          <a:p>
            <a:r>
              <a:rPr lang="fr-FR" sz="1800" dirty="0" smtClean="0"/>
              <a:t>Cette assurance garantit :</a:t>
            </a:r>
          </a:p>
          <a:p>
            <a:pPr lvl="1"/>
            <a:r>
              <a:rPr lang="fr-FR" sz="1600" dirty="0" smtClean="0"/>
              <a:t>Les vélos électriques ou non</a:t>
            </a:r>
          </a:p>
          <a:p>
            <a:pPr lvl="1"/>
            <a:r>
              <a:rPr lang="fr-FR" sz="1600" dirty="0" smtClean="0"/>
              <a:t>Les engins de déplacement personnel motorisés : trottinette électrique, gyropode, </a:t>
            </a:r>
            <a:r>
              <a:rPr lang="fr-FR" sz="1600" dirty="0" err="1" smtClean="0"/>
              <a:t>gyroskate</a:t>
            </a:r>
            <a:r>
              <a:rPr lang="fr-FR" sz="1600" dirty="0" smtClean="0"/>
              <a:t>, </a:t>
            </a:r>
            <a:r>
              <a:rPr lang="fr-FR" sz="1600" dirty="0" err="1" smtClean="0"/>
              <a:t>hoverboard</a:t>
            </a:r>
            <a:r>
              <a:rPr lang="fr-FR" sz="1600" dirty="0" smtClean="0"/>
              <a:t>, </a:t>
            </a:r>
            <a:r>
              <a:rPr lang="fr-FR" sz="1600" dirty="0" err="1" smtClean="0"/>
              <a:t>monowheel</a:t>
            </a:r>
            <a:r>
              <a:rPr lang="fr-FR" sz="1600" dirty="0" smtClean="0"/>
              <a:t>, </a:t>
            </a:r>
            <a:r>
              <a:rPr lang="fr-FR" sz="1600" dirty="0" err="1" smtClean="0"/>
              <a:t>hoverskate</a:t>
            </a:r>
            <a:r>
              <a:rPr lang="fr-FR" sz="1600" dirty="0" smtClean="0"/>
              <a:t>…</a:t>
            </a:r>
          </a:p>
          <a:p>
            <a:r>
              <a:rPr lang="fr-FR" sz="1800" dirty="0" smtClean="0"/>
              <a:t>Cette assurance couvre : </a:t>
            </a:r>
          </a:p>
          <a:p>
            <a:pPr lvl="1"/>
            <a:r>
              <a:rPr lang="fr-FR" sz="1600" dirty="0" smtClean="0"/>
              <a:t>La responsabilité civile de l’utilisateur pour les dommages corporels, matériels ou immatériels causés aux autres par les véhicules assurés</a:t>
            </a:r>
          </a:p>
          <a:p>
            <a:pPr lvl="1"/>
            <a:r>
              <a:rPr lang="fr-FR" sz="1600" dirty="0" smtClean="0"/>
              <a:t>Les dommages corporels et préjudices subis par l’utilisateur, résultant d’un accident causé ou subi par les véhicules assurés (jusqu’à 300 000 €) </a:t>
            </a:r>
          </a:p>
          <a:p>
            <a:pPr lvl="1"/>
            <a:r>
              <a:rPr lang="fr-FR" sz="1600" dirty="0" smtClean="0"/>
              <a:t>Le vol ou la casse des véhicules assurés, hors du domicile (jusqu’à 3 000 € par année d’assurance). </a:t>
            </a:r>
          </a:p>
          <a:p>
            <a:r>
              <a:rPr lang="fr-FR" sz="1800" dirty="0" smtClean="0"/>
              <a:t>Cette option peut couvrir plusieurs véhicules au sein du foyer.  </a:t>
            </a:r>
            <a:endParaRPr lang="fr-FR" sz="1800" dirty="0"/>
          </a:p>
        </p:txBody>
      </p:sp>
      <p:sp>
        <p:nvSpPr>
          <p:cNvPr id="11" name="Ellipse 10"/>
          <p:cNvSpPr/>
          <p:nvPr/>
        </p:nvSpPr>
        <p:spPr>
          <a:xfrm>
            <a:off x="1310335" y="2845587"/>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p:cNvSpPr/>
          <p:nvPr/>
        </p:nvSpPr>
        <p:spPr>
          <a:xfrm>
            <a:off x="1319270" y="4307994"/>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Espace réservé du contenu 8"/>
          <p:cNvSpPr txBox="1">
            <a:spLocks/>
          </p:cNvSpPr>
          <p:nvPr/>
        </p:nvSpPr>
        <p:spPr>
          <a:xfrm>
            <a:off x="5182135" y="5895760"/>
            <a:ext cx="6481443" cy="413519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a:p>
        </p:txBody>
      </p:sp>
      <p:sp>
        <p:nvSpPr>
          <p:cNvPr id="120" name="Rectangle 119"/>
          <p:cNvSpPr/>
          <p:nvPr/>
        </p:nvSpPr>
        <p:spPr>
          <a:xfrm>
            <a:off x="927756" y="1574393"/>
            <a:ext cx="9217139" cy="400110"/>
          </a:xfrm>
          <a:prstGeom prst="rect">
            <a:avLst/>
          </a:prstGeom>
        </p:spPr>
        <p:txBody>
          <a:bodyPr wrap="square">
            <a:spAutoFit/>
          </a:bodyPr>
          <a:lstStyle/>
          <a:p>
            <a:pPr algn="ctr"/>
            <a:r>
              <a:rPr lang="fr-FR" sz="2000" dirty="0" smtClean="0">
                <a:solidFill>
                  <a:schemeClr val="tx1">
                    <a:lumMod val="75000"/>
                    <a:lumOff val="25000"/>
                  </a:schemeClr>
                </a:solidFill>
                <a:latin typeface="Ink Free" panose="03080402000500000000" pitchFamily="66" charset="0"/>
              </a:rPr>
              <a:t>Infos + sur </a:t>
            </a:r>
            <a:r>
              <a:rPr lang="fr-FR" sz="2000" dirty="0">
                <a:solidFill>
                  <a:schemeClr val="tx1">
                    <a:lumMod val="75000"/>
                    <a:lumOff val="25000"/>
                  </a:schemeClr>
                </a:solidFill>
                <a:latin typeface="Ink Free" panose="03080402000500000000" pitchFamily="66" charset="0"/>
              </a:rPr>
              <a:t>l’option </a:t>
            </a:r>
            <a:r>
              <a:rPr lang="fr-FR" sz="2000" b="1" dirty="0">
                <a:solidFill>
                  <a:schemeClr val="accent4">
                    <a:lumMod val="75000"/>
                  </a:schemeClr>
                </a:solidFill>
                <a:latin typeface="Ink Free" panose="03080402000500000000" pitchFamily="66" charset="0"/>
              </a:rPr>
              <a:t>« </a:t>
            </a:r>
            <a:r>
              <a:rPr lang="fr-FR" sz="2000" b="1" dirty="0" smtClean="0">
                <a:solidFill>
                  <a:schemeClr val="accent4">
                    <a:lumMod val="75000"/>
                  </a:schemeClr>
                </a:solidFill>
                <a:latin typeface="Ink Free" panose="03080402000500000000" pitchFamily="66" charset="0"/>
              </a:rPr>
              <a:t>Nouveaux Moyens de Déplacement</a:t>
            </a:r>
            <a:r>
              <a:rPr lang="fr-FR" sz="2000" b="1" dirty="0">
                <a:solidFill>
                  <a:schemeClr val="accent4">
                    <a:lumMod val="75000"/>
                  </a:schemeClr>
                </a:solidFill>
                <a:latin typeface="Ink Free" panose="03080402000500000000" pitchFamily="66" charset="0"/>
              </a:rPr>
              <a:t> » </a:t>
            </a:r>
            <a:r>
              <a:rPr lang="fr-FR" sz="2000" dirty="0" smtClean="0">
                <a:solidFill>
                  <a:schemeClr val="tx1">
                    <a:lumMod val="75000"/>
                    <a:lumOff val="25000"/>
                  </a:schemeClr>
                </a:solidFill>
                <a:latin typeface="Ink Free" panose="03080402000500000000" pitchFamily="66" charset="0"/>
              </a:rPr>
              <a:t>de </a:t>
            </a:r>
            <a:r>
              <a:rPr lang="fr-FR" sz="2000" dirty="0">
                <a:solidFill>
                  <a:schemeClr val="tx1">
                    <a:lumMod val="75000"/>
                    <a:lumOff val="25000"/>
                  </a:schemeClr>
                </a:solidFill>
                <a:latin typeface="Ink Free" panose="03080402000500000000" pitchFamily="66" charset="0"/>
              </a:rPr>
              <a:t>notre contrat MRH </a:t>
            </a:r>
            <a:r>
              <a:rPr lang="fr-FR" sz="2000" dirty="0" smtClean="0">
                <a:solidFill>
                  <a:schemeClr val="tx1">
                    <a:lumMod val="75000"/>
                    <a:lumOff val="25000"/>
                  </a:schemeClr>
                </a:solidFill>
                <a:latin typeface="Ink Free" panose="03080402000500000000" pitchFamily="66" charset="0"/>
              </a:rPr>
              <a:t>: </a:t>
            </a:r>
            <a:endParaRPr lang="fr-FR" sz="2000" dirty="0">
              <a:solidFill>
                <a:schemeClr val="tx1">
                  <a:lumMod val="75000"/>
                  <a:lumOff val="25000"/>
                </a:schemeClr>
              </a:solidFill>
              <a:latin typeface="Ink Free" panose="03080402000500000000" pitchFamily="66" charset="0"/>
            </a:endParaRPr>
          </a:p>
        </p:txBody>
      </p:sp>
      <p:pic>
        <p:nvPicPr>
          <p:cNvPr id="165" name="Picture 2" descr="Mains de femme tenant une pancarte blanche vide vide. concept de protestation ou de publicité. illustration vectorielle plane Vecteur Premium"/>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981" b="99808" l="9904" r="89936">
                        <a14:foregroundMark x1="76038" y1="57390" x2="86901" y2="94242"/>
                        <a14:backgroundMark x1="39137" y1="21305" x2="45048" y2="79655"/>
                        <a14:backgroundMark x1="81629" y1="38004" x2="46805" y2="48369"/>
                        <a14:backgroundMark x1="72364" y1="77159" x2="69808" y2="19002"/>
                        <a14:backgroundMark x1="52556" y1="20537" x2="63419" y2="82150"/>
                        <a14:backgroundMark x1="19968" y1="32438" x2="47923" y2="52399"/>
                        <a14:backgroundMark x1="29233" y1="77159" x2="37380" y2="38964"/>
                      </a14:backgroundRemoval>
                    </a14:imgEffect>
                  </a14:imgLayer>
                </a14:imgProps>
              </a:ext>
              <a:ext uri="{28A0092B-C50C-407E-A947-70E740481C1C}">
                <a14:useLocalDpi xmlns:a14="http://schemas.microsoft.com/office/drawing/2010/main" val="0"/>
              </a:ext>
            </a:extLst>
          </a:blip>
          <a:srcRect l="68571" t="2792" r="-2323" b="-2792"/>
          <a:stretch/>
        </p:blipFill>
        <p:spPr bwMode="auto">
          <a:xfrm>
            <a:off x="10476390" y="1655418"/>
            <a:ext cx="2012535" cy="4962526"/>
          </a:xfrm>
          <a:prstGeom prst="rect">
            <a:avLst/>
          </a:prstGeom>
          <a:extLst>
            <a:ext uri="{909E8E84-426E-40DD-AFC4-6F175D3DCCD1}">
              <a14:hiddenFill xmlns:a14="http://schemas.microsoft.com/office/drawing/2010/main">
                <a:solidFill>
                  <a:srgbClr val="FFFFFF"/>
                </a:solidFill>
              </a14:hiddenFill>
            </a:ext>
          </a:extLst>
        </p:spPr>
      </p:pic>
      <p:grpSp>
        <p:nvGrpSpPr>
          <p:cNvPr id="86" name="Graphique 1884">
            <a:extLst>
              <a:ext uri="{FF2B5EF4-FFF2-40B4-BE49-F238E27FC236}">
                <a16:creationId xmlns:a16="http://schemas.microsoft.com/office/drawing/2014/main" id="{A5A61D47-DCDF-4790-9A6D-258506A88471}"/>
              </a:ext>
            </a:extLst>
          </p:cNvPr>
          <p:cNvGrpSpPr/>
          <p:nvPr/>
        </p:nvGrpSpPr>
        <p:grpSpPr>
          <a:xfrm>
            <a:off x="1424424" y="2888177"/>
            <a:ext cx="345559" cy="389100"/>
            <a:chOff x="11444269" y="5160610"/>
            <a:chExt cx="225266" cy="253650"/>
          </a:xfrm>
          <a:noFill/>
        </p:grpSpPr>
        <p:grpSp>
          <p:nvGrpSpPr>
            <p:cNvPr id="87" name="Graphique 1884">
              <a:extLst>
                <a:ext uri="{FF2B5EF4-FFF2-40B4-BE49-F238E27FC236}">
                  <a16:creationId xmlns:a16="http://schemas.microsoft.com/office/drawing/2014/main" id="{A5A61D47-DCDF-4790-9A6D-258506A88471}"/>
                </a:ext>
              </a:extLst>
            </p:cNvPr>
            <p:cNvGrpSpPr/>
            <p:nvPr/>
          </p:nvGrpSpPr>
          <p:grpSpPr>
            <a:xfrm>
              <a:off x="11447126" y="5163467"/>
              <a:ext cx="222408" cy="250793"/>
              <a:chOff x="11447126" y="5163467"/>
              <a:chExt cx="222408" cy="250793"/>
            </a:xfrm>
            <a:grpFill/>
          </p:grpSpPr>
          <p:sp>
            <p:nvSpPr>
              <p:cNvPr id="93" name="Forme libre : forme 4729">
                <a:extLst>
                  <a:ext uri="{FF2B5EF4-FFF2-40B4-BE49-F238E27FC236}">
                    <a16:creationId xmlns:a16="http://schemas.microsoft.com/office/drawing/2014/main" id="{B6F19F3A-C4B9-408F-B9ED-66360E12A503}"/>
                  </a:ext>
                </a:extLst>
              </p:cNvPr>
              <p:cNvSpPr/>
              <p:nvPr/>
            </p:nvSpPr>
            <p:spPr>
              <a:xfrm>
                <a:off x="11447126" y="5330059"/>
                <a:ext cx="84201" cy="84201"/>
              </a:xfrm>
              <a:custGeom>
                <a:avLst/>
                <a:gdLst>
                  <a:gd name="connsiteX0" fmla="*/ 84201 w 84201"/>
                  <a:gd name="connsiteY0" fmla="*/ 42100 h 84201"/>
                  <a:gd name="connsiteX1" fmla="*/ 42101 w 84201"/>
                  <a:gd name="connsiteY1" fmla="*/ 84201 h 84201"/>
                  <a:gd name="connsiteX2" fmla="*/ 0 w 84201"/>
                  <a:gd name="connsiteY2" fmla="*/ 42100 h 84201"/>
                  <a:gd name="connsiteX3" fmla="*/ 42101 w 84201"/>
                  <a:gd name="connsiteY3" fmla="*/ 0 h 84201"/>
                  <a:gd name="connsiteX4" fmla="*/ 84201 w 84201"/>
                  <a:gd name="connsiteY4" fmla="*/ 42100 h 84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01" h="84201">
                    <a:moveTo>
                      <a:pt x="84201" y="42100"/>
                    </a:moveTo>
                    <a:cubicBezTo>
                      <a:pt x="84201" y="65352"/>
                      <a:pt x="65352" y="84201"/>
                      <a:pt x="42101" y="84201"/>
                    </a:cubicBezTo>
                    <a:cubicBezTo>
                      <a:pt x="18849" y="84201"/>
                      <a:pt x="0" y="65352"/>
                      <a:pt x="0" y="42100"/>
                    </a:cubicBezTo>
                    <a:cubicBezTo>
                      <a:pt x="0" y="18849"/>
                      <a:pt x="18849" y="0"/>
                      <a:pt x="42101" y="0"/>
                    </a:cubicBezTo>
                    <a:cubicBezTo>
                      <a:pt x="65352" y="0"/>
                      <a:pt x="84201" y="18849"/>
                      <a:pt x="84201" y="42100"/>
                    </a:cubicBezTo>
                    <a:close/>
                  </a:path>
                </a:pathLst>
              </a:custGeom>
              <a:grpFill/>
              <a:ln w="5715" cap="rnd">
                <a:solidFill>
                  <a:schemeClr val="bg1"/>
                </a:solidFill>
                <a:prstDash val="solid"/>
                <a:round/>
              </a:ln>
            </p:spPr>
            <p:txBody>
              <a:bodyPr rtlCol="0" anchor="ctr"/>
              <a:lstStyle/>
              <a:p>
                <a:endParaRPr lang="fr-FR" sz="1400"/>
              </a:p>
            </p:txBody>
          </p:sp>
          <p:sp>
            <p:nvSpPr>
              <p:cNvPr id="94" name="Forme libre : forme 4730">
                <a:extLst>
                  <a:ext uri="{FF2B5EF4-FFF2-40B4-BE49-F238E27FC236}">
                    <a16:creationId xmlns:a16="http://schemas.microsoft.com/office/drawing/2014/main" id="{444319EB-D8EA-43E1-B043-89992CD6B6E8}"/>
                  </a:ext>
                </a:extLst>
              </p:cNvPr>
              <p:cNvSpPr/>
              <p:nvPr/>
            </p:nvSpPr>
            <p:spPr>
              <a:xfrm>
                <a:off x="11585334" y="5330059"/>
                <a:ext cx="84200" cy="84201"/>
              </a:xfrm>
              <a:custGeom>
                <a:avLst/>
                <a:gdLst>
                  <a:gd name="connsiteX0" fmla="*/ 84201 w 84200"/>
                  <a:gd name="connsiteY0" fmla="*/ 42100 h 84201"/>
                  <a:gd name="connsiteX1" fmla="*/ 42100 w 84200"/>
                  <a:gd name="connsiteY1" fmla="*/ 84201 h 84201"/>
                  <a:gd name="connsiteX2" fmla="*/ 0 w 84200"/>
                  <a:gd name="connsiteY2" fmla="*/ 42100 h 84201"/>
                  <a:gd name="connsiteX3" fmla="*/ 42100 w 84200"/>
                  <a:gd name="connsiteY3" fmla="*/ 0 h 84201"/>
                  <a:gd name="connsiteX4" fmla="*/ 84201 w 84200"/>
                  <a:gd name="connsiteY4" fmla="*/ 42100 h 84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00" h="84201">
                    <a:moveTo>
                      <a:pt x="84201" y="42100"/>
                    </a:moveTo>
                    <a:cubicBezTo>
                      <a:pt x="84201" y="65352"/>
                      <a:pt x="65352" y="84201"/>
                      <a:pt x="42100" y="84201"/>
                    </a:cubicBezTo>
                    <a:cubicBezTo>
                      <a:pt x="18849" y="84201"/>
                      <a:pt x="0" y="65352"/>
                      <a:pt x="0" y="42100"/>
                    </a:cubicBezTo>
                    <a:cubicBezTo>
                      <a:pt x="0" y="18849"/>
                      <a:pt x="18849" y="0"/>
                      <a:pt x="42100" y="0"/>
                    </a:cubicBezTo>
                    <a:cubicBezTo>
                      <a:pt x="65352" y="0"/>
                      <a:pt x="84201" y="18849"/>
                      <a:pt x="84201" y="42100"/>
                    </a:cubicBezTo>
                    <a:close/>
                  </a:path>
                </a:pathLst>
              </a:custGeom>
              <a:grpFill/>
              <a:ln w="5715" cap="rnd">
                <a:solidFill>
                  <a:schemeClr val="bg1"/>
                </a:solidFill>
                <a:prstDash val="solid"/>
                <a:round/>
              </a:ln>
            </p:spPr>
            <p:txBody>
              <a:bodyPr rtlCol="0" anchor="ctr"/>
              <a:lstStyle/>
              <a:p>
                <a:endParaRPr lang="fr-FR" sz="1400"/>
              </a:p>
            </p:txBody>
          </p:sp>
          <p:sp>
            <p:nvSpPr>
              <p:cNvPr id="95" name="Forme libre : forme 4731">
                <a:extLst>
                  <a:ext uri="{FF2B5EF4-FFF2-40B4-BE49-F238E27FC236}">
                    <a16:creationId xmlns:a16="http://schemas.microsoft.com/office/drawing/2014/main" id="{701085A7-B06A-4948-81C2-26578991B96F}"/>
                  </a:ext>
                </a:extLst>
              </p:cNvPr>
              <p:cNvSpPr/>
              <p:nvPr/>
            </p:nvSpPr>
            <p:spPr>
              <a:xfrm>
                <a:off x="11564760" y="5279958"/>
                <a:ext cx="62674" cy="92201"/>
              </a:xfrm>
              <a:custGeom>
                <a:avLst/>
                <a:gdLst>
                  <a:gd name="connsiteX0" fmla="*/ 0 w 62674"/>
                  <a:gd name="connsiteY0" fmla="*/ 0 h 92201"/>
                  <a:gd name="connsiteX1" fmla="*/ 28956 w 62674"/>
                  <a:gd name="connsiteY1" fmla="*/ 0 h 92201"/>
                  <a:gd name="connsiteX2" fmla="*/ 62675 w 62674"/>
                  <a:gd name="connsiteY2" fmla="*/ 92202 h 92201"/>
                </a:gdLst>
                <a:ahLst/>
                <a:cxnLst>
                  <a:cxn ang="0">
                    <a:pos x="connsiteX0" y="connsiteY0"/>
                  </a:cxn>
                  <a:cxn ang="0">
                    <a:pos x="connsiteX1" y="connsiteY1"/>
                  </a:cxn>
                  <a:cxn ang="0">
                    <a:pos x="connsiteX2" y="connsiteY2"/>
                  </a:cxn>
                </a:cxnLst>
                <a:rect l="l" t="t" r="r" b="b"/>
                <a:pathLst>
                  <a:path w="62674" h="92201">
                    <a:moveTo>
                      <a:pt x="0" y="0"/>
                    </a:moveTo>
                    <a:lnTo>
                      <a:pt x="28956" y="0"/>
                    </a:lnTo>
                    <a:lnTo>
                      <a:pt x="62675" y="92202"/>
                    </a:lnTo>
                  </a:path>
                </a:pathLst>
              </a:custGeom>
              <a:grpFill/>
              <a:ln w="5715" cap="rnd">
                <a:solidFill>
                  <a:schemeClr val="bg1"/>
                </a:solidFill>
                <a:prstDash val="solid"/>
                <a:round/>
              </a:ln>
            </p:spPr>
            <p:txBody>
              <a:bodyPr rtlCol="0" anchor="ctr"/>
              <a:lstStyle/>
              <a:p>
                <a:endParaRPr lang="fr-FR" sz="1400"/>
              </a:p>
            </p:txBody>
          </p:sp>
          <p:sp>
            <p:nvSpPr>
              <p:cNvPr id="96" name="Forme libre : forme 4732">
                <a:extLst>
                  <a:ext uri="{FF2B5EF4-FFF2-40B4-BE49-F238E27FC236}">
                    <a16:creationId xmlns:a16="http://schemas.microsoft.com/office/drawing/2014/main" id="{8933A4B1-CCCB-4A48-9BAE-44AC7F2A53F2}"/>
                  </a:ext>
                </a:extLst>
              </p:cNvPr>
              <p:cNvSpPr/>
              <p:nvPr/>
            </p:nvSpPr>
            <p:spPr>
              <a:xfrm>
                <a:off x="11485607" y="5310057"/>
                <a:ext cx="114776" cy="61817"/>
              </a:xfrm>
              <a:custGeom>
                <a:avLst/>
                <a:gdLst>
                  <a:gd name="connsiteX0" fmla="*/ 114776 w 114776"/>
                  <a:gd name="connsiteY0" fmla="*/ 0 h 61817"/>
                  <a:gd name="connsiteX1" fmla="*/ 75248 w 114776"/>
                  <a:gd name="connsiteY1" fmla="*/ 61817 h 61817"/>
                  <a:gd name="connsiteX2" fmla="*/ 0 w 114776"/>
                  <a:gd name="connsiteY2" fmla="*/ 61817 h 61817"/>
                </a:gdLst>
                <a:ahLst/>
                <a:cxnLst>
                  <a:cxn ang="0">
                    <a:pos x="connsiteX0" y="connsiteY0"/>
                  </a:cxn>
                  <a:cxn ang="0">
                    <a:pos x="connsiteX1" y="connsiteY1"/>
                  </a:cxn>
                  <a:cxn ang="0">
                    <a:pos x="connsiteX2" y="connsiteY2"/>
                  </a:cxn>
                </a:cxnLst>
                <a:rect l="l" t="t" r="r" b="b"/>
                <a:pathLst>
                  <a:path w="114776" h="61817">
                    <a:moveTo>
                      <a:pt x="114776" y="0"/>
                    </a:moveTo>
                    <a:cubicBezTo>
                      <a:pt x="114776" y="0"/>
                      <a:pt x="75248" y="12859"/>
                      <a:pt x="75248" y="61817"/>
                    </a:cubicBezTo>
                    <a:lnTo>
                      <a:pt x="0" y="61817"/>
                    </a:lnTo>
                  </a:path>
                </a:pathLst>
              </a:custGeom>
              <a:grpFill/>
              <a:ln w="5715" cap="rnd">
                <a:solidFill>
                  <a:schemeClr val="bg1"/>
                </a:solidFill>
                <a:prstDash val="solid"/>
                <a:round/>
              </a:ln>
            </p:spPr>
            <p:txBody>
              <a:bodyPr rtlCol="0" anchor="ctr"/>
              <a:lstStyle/>
              <a:p>
                <a:endParaRPr lang="fr-FR" sz="1400"/>
              </a:p>
            </p:txBody>
          </p:sp>
          <p:sp>
            <p:nvSpPr>
              <p:cNvPr id="97" name="Forme libre : forme 4733">
                <a:extLst>
                  <a:ext uri="{FF2B5EF4-FFF2-40B4-BE49-F238E27FC236}">
                    <a16:creationId xmlns:a16="http://schemas.microsoft.com/office/drawing/2014/main" id="{A2444CA0-FDFE-43C7-9E97-F1DF5B8F16F4}"/>
                  </a:ext>
                </a:extLst>
              </p:cNvPr>
              <p:cNvSpPr/>
              <p:nvPr/>
            </p:nvSpPr>
            <p:spPr>
              <a:xfrm>
                <a:off x="11506181" y="5300532"/>
                <a:ext cx="26193" cy="69627"/>
              </a:xfrm>
              <a:custGeom>
                <a:avLst/>
                <a:gdLst>
                  <a:gd name="connsiteX0" fmla="*/ 0 w 26193"/>
                  <a:gd name="connsiteY0" fmla="*/ 0 h 69627"/>
                  <a:gd name="connsiteX1" fmla="*/ 26194 w 26193"/>
                  <a:gd name="connsiteY1" fmla="*/ 69628 h 69627"/>
                </a:gdLst>
                <a:ahLst/>
                <a:cxnLst>
                  <a:cxn ang="0">
                    <a:pos x="connsiteX0" y="connsiteY0"/>
                  </a:cxn>
                  <a:cxn ang="0">
                    <a:pos x="connsiteX1" y="connsiteY1"/>
                  </a:cxn>
                </a:cxnLst>
                <a:rect l="l" t="t" r="r" b="b"/>
                <a:pathLst>
                  <a:path w="26193" h="69627">
                    <a:moveTo>
                      <a:pt x="0" y="0"/>
                    </a:moveTo>
                    <a:lnTo>
                      <a:pt x="26194" y="69628"/>
                    </a:lnTo>
                  </a:path>
                </a:pathLst>
              </a:custGeom>
              <a:grpFill/>
              <a:ln w="5715" cap="rnd">
                <a:solidFill>
                  <a:schemeClr val="bg1"/>
                </a:solidFill>
                <a:prstDash val="solid"/>
                <a:round/>
              </a:ln>
            </p:spPr>
            <p:txBody>
              <a:bodyPr rtlCol="0" anchor="ctr"/>
              <a:lstStyle/>
              <a:p>
                <a:endParaRPr lang="fr-FR" sz="1400"/>
              </a:p>
            </p:txBody>
          </p:sp>
          <p:sp>
            <p:nvSpPr>
              <p:cNvPr id="98" name="Forme libre : forme 4734">
                <a:extLst>
                  <a:ext uri="{FF2B5EF4-FFF2-40B4-BE49-F238E27FC236}">
                    <a16:creationId xmlns:a16="http://schemas.microsoft.com/office/drawing/2014/main" id="{78D47841-FB82-49D9-8331-26641AA2335B}"/>
                  </a:ext>
                </a:extLst>
              </p:cNvPr>
              <p:cNvSpPr/>
              <p:nvPr/>
            </p:nvSpPr>
            <p:spPr>
              <a:xfrm>
                <a:off x="11488369" y="5299960"/>
                <a:ext cx="33432" cy="9525"/>
              </a:xfrm>
              <a:custGeom>
                <a:avLst/>
                <a:gdLst>
                  <a:gd name="connsiteX0" fmla="*/ 0 w 33432"/>
                  <a:gd name="connsiteY0" fmla="*/ 0 h 9525"/>
                  <a:gd name="connsiteX1" fmla="*/ 33433 w 33432"/>
                  <a:gd name="connsiteY1" fmla="*/ 0 h 9525"/>
                </a:gdLst>
                <a:ahLst/>
                <a:cxnLst>
                  <a:cxn ang="0">
                    <a:pos x="connsiteX0" y="connsiteY0"/>
                  </a:cxn>
                  <a:cxn ang="0">
                    <a:pos x="connsiteX1" y="connsiteY1"/>
                  </a:cxn>
                </a:cxnLst>
                <a:rect l="l" t="t" r="r" b="b"/>
                <a:pathLst>
                  <a:path w="33432" h="9525">
                    <a:moveTo>
                      <a:pt x="0" y="0"/>
                    </a:moveTo>
                    <a:lnTo>
                      <a:pt x="33433" y="0"/>
                    </a:lnTo>
                  </a:path>
                </a:pathLst>
              </a:custGeom>
              <a:grpFill/>
              <a:ln w="5715" cap="rnd">
                <a:solidFill>
                  <a:schemeClr val="bg1"/>
                </a:solidFill>
                <a:prstDash val="solid"/>
                <a:round/>
              </a:ln>
            </p:spPr>
            <p:txBody>
              <a:bodyPr rtlCol="0" anchor="ctr"/>
              <a:lstStyle/>
              <a:p>
                <a:endParaRPr lang="fr-FR" sz="1400"/>
              </a:p>
            </p:txBody>
          </p:sp>
          <p:sp>
            <p:nvSpPr>
              <p:cNvPr id="99" name="Forme libre : forme 4735">
                <a:extLst>
                  <a:ext uri="{FF2B5EF4-FFF2-40B4-BE49-F238E27FC236}">
                    <a16:creationId xmlns:a16="http://schemas.microsoft.com/office/drawing/2014/main" id="{CD2E97A0-507A-471D-ADF2-B5706861170E}"/>
                  </a:ext>
                </a:extLst>
              </p:cNvPr>
              <p:cNvSpPr/>
              <p:nvPr/>
            </p:nvSpPr>
            <p:spPr>
              <a:xfrm>
                <a:off x="11517897" y="5163467"/>
                <a:ext cx="54102" cy="54102"/>
              </a:xfrm>
              <a:custGeom>
                <a:avLst/>
                <a:gdLst>
                  <a:gd name="connsiteX0" fmla="*/ 54102 w 54102"/>
                  <a:gd name="connsiteY0" fmla="*/ 27051 h 54102"/>
                  <a:gd name="connsiteX1" fmla="*/ 27051 w 54102"/>
                  <a:gd name="connsiteY1" fmla="*/ 54102 h 54102"/>
                  <a:gd name="connsiteX2" fmla="*/ 0 w 54102"/>
                  <a:gd name="connsiteY2" fmla="*/ 27051 h 54102"/>
                  <a:gd name="connsiteX3" fmla="*/ 27051 w 54102"/>
                  <a:gd name="connsiteY3" fmla="*/ 0 h 54102"/>
                  <a:gd name="connsiteX4" fmla="*/ 54102 w 54102"/>
                  <a:gd name="connsiteY4" fmla="*/ 27051 h 54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02" h="54102">
                    <a:moveTo>
                      <a:pt x="54102" y="27051"/>
                    </a:moveTo>
                    <a:cubicBezTo>
                      <a:pt x="54102" y="41991"/>
                      <a:pt x="41991" y="54102"/>
                      <a:pt x="27051" y="54102"/>
                    </a:cubicBezTo>
                    <a:cubicBezTo>
                      <a:pt x="12111" y="54102"/>
                      <a:pt x="0" y="41991"/>
                      <a:pt x="0" y="27051"/>
                    </a:cubicBezTo>
                    <a:cubicBezTo>
                      <a:pt x="0" y="12111"/>
                      <a:pt x="12111" y="0"/>
                      <a:pt x="27051" y="0"/>
                    </a:cubicBezTo>
                    <a:cubicBezTo>
                      <a:pt x="41991" y="0"/>
                      <a:pt x="54102" y="12111"/>
                      <a:pt x="54102" y="27051"/>
                    </a:cubicBezTo>
                    <a:close/>
                  </a:path>
                </a:pathLst>
              </a:custGeom>
              <a:grpFill/>
              <a:ln w="5715" cap="rnd">
                <a:solidFill>
                  <a:schemeClr val="bg1"/>
                </a:solidFill>
                <a:prstDash val="solid"/>
                <a:round/>
              </a:ln>
            </p:spPr>
            <p:txBody>
              <a:bodyPr rtlCol="0" anchor="ctr"/>
              <a:lstStyle/>
              <a:p>
                <a:endParaRPr lang="fr-FR" sz="1400"/>
              </a:p>
            </p:txBody>
          </p:sp>
          <p:sp>
            <p:nvSpPr>
              <p:cNvPr id="100" name="Forme libre : forme 4736">
                <a:extLst>
                  <a:ext uri="{FF2B5EF4-FFF2-40B4-BE49-F238E27FC236}">
                    <a16:creationId xmlns:a16="http://schemas.microsoft.com/office/drawing/2014/main" id="{418C1681-F212-4516-AA83-BB95E5A43233}"/>
                  </a:ext>
                </a:extLst>
              </p:cNvPr>
              <p:cNvSpPr/>
              <p:nvPr/>
            </p:nvSpPr>
            <p:spPr>
              <a:xfrm>
                <a:off x="11496134" y="5214902"/>
                <a:ext cx="27763" cy="84677"/>
              </a:xfrm>
              <a:custGeom>
                <a:avLst/>
                <a:gdLst>
                  <a:gd name="connsiteX0" fmla="*/ 998 w 27763"/>
                  <a:gd name="connsiteY0" fmla="*/ 84677 h 84677"/>
                  <a:gd name="connsiteX1" fmla="*/ 27764 w 27763"/>
                  <a:gd name="connsiteY1" fmla="*/ 0 h 84677"/>
                </a:gdLst>
                <a:ahLst/>
                <a:cxnLst>
                  <a:cxn ang="0">
                    <a:pos x="connsiteX0" y="connsiteY0"/>
                  </a:cxn>
                  <a:cxn ang="0">
                    <a:pos x="connsiteX1" y="connsiteY1"/>
                  </a:cxn>
                </a:cxnLst>
                <a:rect l="l" t="t" r="r" b="b"/>
                <a:pathLst>
                  <a:path w="27763" h="84677">
                    <a:moveTo>
                      <a:pt x="998" y="84677"/>
                    </a:moveTo>
                    <a:cubicBezTo>
                      <a:pt x="998" y="84677"/>
                      <a:pt x="-7955" y="38576"/>
                      <a:pt x="27764" y="0"/>
                    </a:cubicBezTo>
                  </a:path>
                </a:pathLst>
              </a:custGeom>
              <a:grpFill/>
              <a:ln w="5715" cap="rnd">
                <a:solidFill>
                  <a:schemeClr val="bg1"/>
                </a:solidFill>
                <a:prstDash val="solid"/>
                <a:round/>
              </a:ln>
            </p:spPr>
            <p:txBody>
              <a:bodyPr rtlCol="0" anchor="ctr"/>
              <a:lstStyle/>
              <a:p>
                <a:endParaRPr lang="fr-FR" sz="1400"/>
              </a:p>
            </p:txBody>
          </p:sp>
          <p:sp>
            <p:nvSpPr>
              <p:cNvPr id="101" name="Forme libre : forme 4737">
                <a:extLst>
                  <a:ext uri="{FF2B5EF4-FFF2-40B4-BE49-F238E27FC236}">
                    <a16:creationId xmlns:a16="http://schemas.microsoft.com/office/drawing/2014/main" id="{3EBA49D6-7F3E-4016-ABF0-79375A2944F4}"/>
                  </a:ext>
                </a:extLst>
              </p:cNvPr>
              <p:cNvSpPr/>
              <p:nvPr/>
            </p:nvSpPr>
            <p:spPr>
              <a:xfrm>
                <a:off x="11526850" y="5219379"/>
                <a:ext cx="49720" cy="57150"/>
              </a:xfrm>
              <a:custGeom>
                <a:avLst/>
                <a:gdLst>
                  <a:gd name="connsiteX0" fmla="*/ 0 w 49720"/>
                  <a:gd name="connsiteY0" fmla="*/ 0 h 57150"/>
                  <a:gd name="connsiteX1" fmla="*/ 49721 w 49720"/>
                  <a:gd name="connsiteY1" fmla="*/ 57150 h 57150"/>
                </a:gdLst>
                <a:ahLst/>
                <a:cxnLst>
                  <a:cxn ang="0">
                    <a:pos x="connsiteX0" y="connsiteY0"/>
                  </a:cxn>
                  <a:cxn ang="0">
                    <a:pos x="connsiteX1" y="connsiteY1"/>
                  </a:cxn>
                </a:cxnLst>
                <a:rect l="l" t="t" r="r" b="b"/>
                <a:pathLst>
                  <a:path w="49720" h="57150">
                    <a:moveTo>
                      <a:pt x="0" y="0"/>
                    </a:moveTo>
                    <a:lnTo>
                      <a:pt x="49721" y="57150"/>
                    </a:lnTo>
                  </a:path>
                </a:pathLst>
              </a:custGeom>
              <a:grpFill/>
              <a:ln w="5715" cap="rnd">
                <a:solidFill>
                  <a:schemeClr val="bg1"/>
                </a:solidFill>
                <a:prstDash val="solid"/>
                <a:round/>
              </a:ln>
            </p:spPr>
            <p:txBody>
              <a:bodyPr rtlCol="0" anchor="ctr"/>
              <a:lstStyle/>
              <a:p>
                <a:endParaRPr lang="fr-FR" sz="1400"/>
              </a:p>
            </p:txBody>
          </p:sp>
          <p:sp>
            <p:nvSpPr>
              <p:cNvPr id="102" name="Forme libre : forme 4738">
                <a:extLst>
                  <a:ext uri="{FF2B5EF4-FFF2-40B4-BE49-F238E27FC236}">
                    <a16:creationId xmlns:a16="http://schemas.microsoft.com/office/drawing/2014/main" id="{C9B288A0-8306-4DF6-AD09-7BA683DC7CFD}"/>
                  </a:ext>
                </a:extLst>
              </p:cNvPr>
              <p:cNvSpPr/>
              <p:nvPr/>
            </p:nvSpPr>
            <p:spPr>
              <a:xfrm>
                <a:off x="11531327" y="5278815"/>
                <a:ext cx="43814" cy="93344"/>
              </a:xfrm>
              <a:custGeom>
                <a:avLst/>
                <a:gdLst>
                  <a:gd name="connsiteX0" fmla="*/ 5143 w 43814"/>
                  <a:gd name="connsiteY0" fmla="*/ 0 h 93344"/>
                  <a:gd name="connsiteX1" fmla="*/ 43815 w 43814"/>
                  <a:gd name="connsiteY1" fmla="*/ 42386 h 93344"/>
                  <a:gd name="connsiteX2" fmla="*/ 0 w 43814"/>
                  <a:gd name="connsiteY2" fmla="*/ 93345 h 93344"/>
                </a:gdLst>
                <a:ahLst/>
                <a:cxnLst>
                  <a:cxn ang="0">
                    <a:pos x="connsiteX0" y="connsiteY0"/>
                  </a:cxn>
                  <a:cxn ang="0">
                    <a:pos x="connsiteX1" y="connsiteY1"/>
                  </a:cxn>
                  <a:cxn ang="0">
                    <a:pos x="connsiteX2" y="connsiteY2"/>
                  </a:cxn>
                </a:cxnLst>
                <a:rect l="l" t="t" r="r" b="b"/>
                <a:pathLst>
                  <a:path w="43814" h="93344">
                    <a:moveTo>
                      <a:pt x="5143" y="0"/>
                    </a:moveTo>
                    <a:lnTo>
                      <a:pt x="43815" y="42386"/>
                    </a:lnTo>
                    <a:lnTo>
                      <a:pt x="0" y="93345"/>
                    </a:lnTo>
                  </a:path>
                </a:pathLst>
              </a:custGeom>
              <a:grpFill/>
              <a:ln w="5715" cap="rnd">
                <a:solidFill>
                  <a:schemeClr val="bg1"/>
                </a:solidFill>
                <a:prstDash val="solid"/>
                <a:round/>
              </a:ln>
            </p:spPr>
            <p:txBody>
              <a:bodyPr rtlCol="0" anchor="ctr"/>
              <a:lstStyle/>
              <a:p>
                <a:endParaRPr lang="fr-FR" sz="1400"/>
              </a:p>
            </p:txBody>
          </p:sp>
        </p:grpSp>
        <p:sp>
          <p:nvSpPr>
            <p:cNvPr id="88" name="Forme libre : forme 4739">
              <a:extLst>
                <a:ext uri="{FF2B5EF4-FFF2-40B4-BE49-F238E27FC236}">
                  <a16:creationId xmlns:a16="http://schemas.microsoft.com/office/drawing/2014/main" id="{D84BB656-599E-4A4F-9282-1080267B89EF}"/>
                </a:ext>
              </a:extLst>
            </p:cNvPr>
            <p:cNvSpPr/>
            <p:nvPr/>
          </p:nvSpPr>
          <p:spPr>
            <a:xfrm>
              <a:off x="11517897" y="5175183"/>
              <a:ext cx="69151" cy="15335"/>
            </a:xfrm>
            <a:custGeom>
              <a:avLst/>
              <a:gdLst>
                <a:gd name="connsiteX0" fmla="*/ 0 w 69151"/>
                <a:gd name="connsiteY0" fmla="*/ 15335 h 15335"/>
                <a:gd name="connsiteX1" fmla="*/ 69152 w 69151"/>
                <a:gd name="connsiteY1" fmla="*/ 0 h 15335"/>
              </a:gdLst>
              <a:ahLst/>
              <a:cxnLst>
                <a:cxn ang="0">
                  <a:pos x="connsiteX0" y="connsiteY0"/>
                </a:cxn>
                <a:cxn ang="0">
                  <a:pos x="connsiteX1" y="connsiteY1"/>
                </a:cxn>
              </a:cxnLst>
              <a:rect l="l" t="t" r="r" b="b"/>
              <a:pathLst>
                <a:path w="69151" h="15335">
                  <a:moveTo>
                    <a:pt x="0" y="15335"/>
                  </a:moveTo>
                  <a:lnTo>
                    <a:pt x="69152" y="0"/>
                  </a:lnTo>
                </a:path>
              </a:pathLst>
            </a:custGeom>
            <a:grpFill/>
            <a:ln w="5715" cap="rnd">
              <a:solidFill>
                <a:schemeClr val="bg1"/>
              </a:solidFill>
              <a:prstDash val="solid"/>
              <a:round/>
            </a:ln>
          </p:spPr>
          <p:txBody>
            <a:bodyPr rtlCol="0" anchor="ctr"/>
            <a:lstStyle/>
            <a:p>
              <a:endParaRPr lang="fr-FR" sz="1400"/>
            </a:p>
          </p:txBody>
        </p:sp>
        <p:sp>
          <p:nvSpPr>
            <p:cNvPr id="89" name="Forme libre : forme 4740">
              <a:extLst>
                <a:ext uri="{FF2B5EF4-FFF2-40B4-BE49-F238E27FC236}">
                  <a16:creationId xmlns:a16="http://schemas.microsoft.com/office/drawing/2014/main" id="{741BE8EB-6EA3-485E-92BA-B84B58D6B38D}"/>
                </a:ext>
              </a:extLst>
            </p:cNvPr>
            <p:cNvSpPr/>
            <p:nvPr/>
          </p:nvSpPr>
          <p:spPr>
            <a:xfrm>
              <a:off x="11521516" y="5254717"/>
              <a:ext cx="34671" cy="16287"/>
            </a:xfrm>
            <a:custGeom>
              <a:avLst/>
              <a:gdLst>
                <a:gd name="connsiteX0" fmla="*/ 34671 w 34671"/>
                <a:gd name="connsiteY0" fmla="*/ 16288 h 16287"/>
                <a:gd name="connsiteX1" fmla="*/ 0 w 34671"/>
                <a:gd name="connsiteY1" fmla="*/ 0 h 16287"/>
              </a:gdLst>
              <a:ahLst/>
              <a:cxnLst>
                <a:cxn ang="0">
                  <a:pos x="connsiteX0" y="connsiteY0"/>
                </a:cxn>
                <a:cxn ang="0">
                  <a:pos x="connsiteX1" y="connsiteY1"/>
                </a:cxn>
              </a:cxnLst>
              <a:rect l="l" t="t" r="r" b="b"/>
              <a:pathLst>
                <a:path w="34671" h="16287">
                  <a:moveTo>
                    <a:pt x="34671" y="16288"/>
                  </a:moveTo>
                  <a:lnTo>
                    <a:pt x="0" y="0"/>
                  </a:lnTo>
                </a:path>
              </a:pathLst>
            </a:custGeom>
            <a:grpFill/>
            <a:ln w="5715" cap="rnd">
              <a:solidFill>
                <a:schemeClr val="bg1"/>
              </a:solidFill>
              <a:prstDash val="solid"/>
              <a:round/>
            </a:ln>
          </p:spPr>
          <p:txBody>
            <a:bodyPr rtlCol="0" anchor="ctr"/>
            <a:lstStyle/>
            <a:p>
              <a:endParaRPr lang="fr-FR" sz="1400"/>
            </a:p>
          </p:txBody>
        </p:sp>
        <p:sp>
          <p:nvSpPr>
            <p:cNvPr id="90" name="Forme libre : forme 4741">
              <a:extLst>
                <a:ext uri="{FF2B5EF4-FFF2-40B4-BE49-F238E27FC236}">
                  <a16:creationId xmlns:a16="http://schemas.microsoft.com/office/drawing/2014/main" id="{AC7F59C2-8956-4A9E-91E1-898224A27D0F}"/>
                </a:ext>
              </a:extLst>
            </p:cNvPr>
            <p:cNvSpPr/>
            <p:nvPr/>
          </p:nvSpPr>
          <p:spPr>
            <a:xfrm>
              <a:off x="11444269" y="5160610"/>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91" name="Forme libre : forme 4742">
              <a:extLst>
                <a:ext uri="{FF2B5EF4-FFF2-40B4-BE49-F238E27FC236}">
                  <a16:creationId xmlns:a16="http://schemas.microsoft.com/office/drawing/2014/main" id="{72473742-434F-457D-B13A-3735B275585A}"/>
                </a:ext>
              </a:extLst>
            </p:cNvPr>
            <p:cNvSpPr/>
            <p:nvPr/>
          </p:nvSpPr>
          <p:spPr>
            <a:xfrm>
              <a:off x="11458746" y="5341585"/>
              <a:ext cx="31908" cy="31908"/>
            </a:xfrm>
            <a:custGeom>
              <a:avLst/>
              <a:gdLst>
                <a:gd name="connsiteX0" fmla="*/ 0 w 31908"/>
                <a:gd name="connsiteY0" fmla="*/ 31909 h 31908"/>
                <a:gd name="connsiteX1" fmla="*/ 31909 w 31908"/>
                <a:gd name="connsiteY1" fmla="*/ 0 h 31908"/>
              </a:gdLst>
              <a:ahLst/>
              <a:cxnLst>
                <a:cxn ang="0">
                  <a:pos x="connsiteX0" y="connsiteY0"/>
                </a:cxn>
                <a:cxn ang="0">
                  <a:pos x="connsiteX1" y="connsiteY1"/>
                </a:cxn>
              </a:cxnLst>
              <a:rect l="l" t="t" r="r" b="b"/>
              <a:pathLst>
                <a:path w="31908" h="31908">
                  <a:moveTo>
                    <a:pt x="0" y="31909"/>
                  </a:moveTo>
                  <a:cubicBezTo>
                    <a:pt x="0" y="14288"/>
                    <a:pt x="14288" y="0"/>
                    <a:pt x="31909" y="0"/>
                  </a:cubicBezTo>
                </a:path>
              </a:pathLst>
            </a:custGeom>
            <a:grpFill/>
            <a:ln w="5715" cap="rnd">
              <a:solidFill>
                <a:schemeClr val="bg1"/>
              </a:solidFill>
              <a:prstDash val="solid"/>
              <a:round/>
            </a:ln>
          </p:spPr>
          <p:txBody>
            <a:bodyPr rtlCol="0" anchor="ctr"/>
            <a:lstStyle/>
            <a:p>
              <a:endParaRPr lang="fr-FR" sz="1400"/>
            </a:p>
          </p:txBody>
        </p:sp>
        <p:sp>
          <p:nvSpPr>
            <p:cNvPr id="92" name="Forme libre : forme 4743">
              <a:extLst>
                <a:ext uri="{FF2B5EF4-FFF2-40B4-BE49-F238E27FC236}">
                  <a16:creationId xmlns:a16="http://schemas.microsoft.com/office/drawing/2014/main" id="{FD3CCC23-7B1B-41BA-9EEF-747E0275EDA0}"/>
                </a:ext>
              </a:extLst>
            </p:cNvPr>
            <p:cNvSpPr/>
            <p:nvPr/>
          </p:nvSpPr>
          <p:spPr>
            <a:xfrm>
              <a:off x="11625720" y="5370731"/>
              <a:ext cx="31908" cy="31908"/>
            </a:xfrm>
            <a:custGeom>
              <a:avLst/>
              <a:gdLst>
                <a:gd name="connsiteX0" fmla="*/ 31909 w 31908"/>
                <a:gd name="connsiteY0" fmla="*/ 0 h 31908"/>
                <a:gd name="connsiteX1" fmla="*/ 0 w 31908"/>
                <a:gd name="connsiteY1" fmla="*/ 31909 h 31908"/>
              </a:gdLst>
              <a:ahLst/>
              <a:cxnLst>
                <a:cxn ang="0">
                  <a:pos x="connsiteX0" y="connsiteY0"/>
                </a:cxn>
                <a:cxn ang="0">
                  <a:pos x="connsiteX1" y="connsiteY1"/>
                </a:cxn>
              </a:cxnLst>
              <a:rect l="l" t="t" r="r" b="b"/>
              <a:pathLst>
                <a:path w="31908" h="31908">
                  <a:moveTo>
                    <a:pt x="31909" y="0"/>
                  </a:moveTo>
                  <a:cubicBezTo>
                    <a:pt x="31909" y="17621"/>
                    <a:pt x="17621" y="31909"/>
                    <a:pt x="0" y="31909"/>
                  </a:cubicBezTo>
                </a:path>
              </a:pathLst>
            </a:custGeom>
            <a:grpFill/>
            <a:ln w="5715" cap="rnd">
              <a:solidFill>
                <a:schemeClr val="bg1"/>
              </a:solidFill>
              <a:prstDash val="solid"/>
              <a:round/>
            </a:ln>
          </p:spPr>
          <p:txBody>
            <a:bodyPr rtlCol="0" anchor="ctr"/>
            <a:lstStyle/>
            <a:p>
              <a:endParaRPr lang="fr-FR" sz="1400"/>
            </a:p>
          </p:txBody>
        </p:sp>
      </p:grpSp>
      <p:grpSp>
        <p:nvGrpSpPr>
          <p:cNvPr id="103" name="Graphique 1853">
            <a:extLst>
              <a:ext uri="{FF2B5EF4-FFF2-40B4-BE49-F238E27FC236}">
                <a16:creationId xmlns:a16="http://schemas.microsoft.com/office/drawing/2014/main" id="{05D0AFBE-A1F8-4FA2-B0FA-3CFE0582981F}"/>
              </a:ext>
            </a:extLst>
          </p:cNvPr>
          <p:cNvGrpSpPr/>
          <p:nvPr/>
        </p:nvGrpSpPr>
        <p:grpSpPr>
          <a:xfrm>
            <a:off x="1497462" y="4364446"/>
            <a:ext cx="207319" cy="427040"/>
            <a:chOff x="3846564" y="4350889"/>
            <a:chExt cx="235648" cy="485393"/>
          </a:xfrm>
          <a:noFill/>
        </p:grpSpPr>
        <p:grpSp>
          <p:nvGrpSpPr>
            <p:cNvPr id="104" name="Graphique 1853">
              <a:extLst>
                <a:ext uri="{FF2B5EF4-FFF2-40B4-BE49-F238E27FC236}">
                  <a16:creationId xmlns:a16="http://schemas.microsoft.com/office/drawing/2014/main" id="{05D0AFBE-A1F8-4FA2-B0FA-3CFE0582981F}"/>
                </a:ext>
              </a:extLst>
            </p:cNvPr>
            <p:cNvGrpSpPr/>
            <p:nvPr/>
          </p:nvGrpSpPr>
          <p:grpSpPr>
            <a:xfrm>
              <a:off x="3846564" y="4350889"/>
              <a:ext cx="235648" cy="485393"/>
              <a:chOff x="3846564" y="4350889"/>
              <a:chExt cx="235648" cy="485393"/>
            </a:xfrm>
            <a:grpFill/>
          </p:grpSpPr>
          <p:grpSp>
            <p:nvGrpSpPr>
              <p:cNvPr id="108" name="Graphique 1853">
                <a:extLst>
                  <a:ext uri="{FF2B5EF4-FFF2-40B4-BE49-F238E27FC236}">
                    <a16:creationId xmlns:a16="http://schemas.microsoft.com/office/drawing/2014/main" id="{05D0AFBE-A1F8-4FA2-B0FA-3CFE0582981F}"/>
                  </a:ext>
                </a:extLst>
              </p:cNvPr>
              <p:cNvGrpSpPr/>
              <p:nvPr/>
            </p:nvGrpSpPr>
            <p:grpSpPr>
              <a:xfrm>
                <a:off x="3923424" y="4353719"/>
                <a:ext cx="96779" cy="124709"/>
                <a:chOff x="3923424" y="4353719"/>
                <a:chExt cx="96779" cy="124709"/>
              </a:xfrm>
              <a:grpFill/>
            </p:grpSpPr>
            <p:sp>
              <p:nvSpPr>
                <p:cNvPr id="188" name="Forme libre : forme 5146">
                  <a:extLst>
                    <a:ext uri="{FF2B5EF4-FFF2-40B4-BE49-F238E27FC236}">
                      <a16:creationId xmlns:a16="http://schemas.microsoft.com/office/drawing/2014/main" id="{D707CACC-7578-4A43-BF1E-4FD34B7F63B6}"/>
                    </a:ext>
                  </a:extLst>
                </p:cNvPr>
                <p:cNvSpPr/>
                <p:nvPr/>
              </p:nvSpPr>
              <p:spPr>
                <a:xfrm>
                  <a:off x="3954101" y="4426422"/>
                  <a:ext cx="9525" cy="5334"/>
                </a:xfrm>
                <a:custGeom>
                  <a:avLst/>
                  <a:gdLst>
                    <a:gd name="connsiteX0" fmla="*/ 0 w 9525"/>
                    <a:gd name="connsiteY0" fmla="*/ 0 h 5334"/>
                    <a:gd name="connsiteX1" fmla="*/ 0 w 9525"/>
                    <a:gd name="connsiteY1" fmla="*/ 5334 h 5334"/>
                  </a:gdLst>
                  <a:ahLst/>
                  <a:cxnLst>
                    <a:cxn ang="0">
                      <a:pos x="connsiteX0" y="connsiteY0"/>
                    </a:cxn>
                    <a:cxn ang="0">
                      <a:pos x="connsiteX1" y="connsiteY1"/>
                    </a:cxn>
                  </a:cxnLst>
                  <a:rect l="l" t="t" r="r" b="b"/>
                  <a:pathLst>
                    <a:path w="9525" h="5334">
                      <a:moveTo>
                        <a:pt x="0" y="0"/>
                      </a:moveTo>
                      <a:lnTo>
                        <a:pt x="0" y="5334"/>
                      </a:lnTo>
                    </a:path>
                  </a:pathLst>
                </a:custGeom>
                <a:grpFill/>
                <a:ln w="5715" cap="rnd">
                  <a:solidFill>
                    <a:schemeClr val="bg1"/>
                  </a:solidFill>
                  <a:prstDash val="solid"/>
                  <a:round/>
                </a:ln>
              </p:spPr>
              <p:txBody>
                <a:bodyPr rtlCol="0" anchor="ctr"/>
                <a:lstStyle/>
                <a:p>
                  <a:endParaRPr lang="fr-FR" sz="1400"/>
                </a:p>
              </p:txBody>
            </p:sp>
            <p:sp>
              <p:nvSpPr>
                <p:cNvPr id="189" name="Forme libre : forme 5147">
                  <a:extLst>
                    <a:ext uri="{FF2B5EF4-FFF2-40B4-BE49-F238E27FC236}">
                      <a16:creationId xmlns:a16="http://schemas.microsoft.com/office/drawing/2014/main" id="{513C768D-B4C3-44C9-B4BE-66BAF5C2D484}"/>
                    </a:ext>
                  </a:extLst>
                </p:cNvPr>
                <p:cNvSpPr/>
                <p:nvPr/>
              </p:nvSpPr>
              <p:spPr>
                <a:xfrm>
                  <a:off x="3988677" y="4426422"/>
                  <a:ext cx="9525" cy="5334"/>
                </a:xfrm>
                <a:custGeom>
                  <a:avLst/>
                  <a:gdLst>
                    <a:gd name="connsiteX0" fmla="*/ 0 w 9525"/>
                    <a:gd name="connsiteY0" fmla="*/ 0 h 5334"/>
                    <a:gd name="connsiteX1" fmla="*/ 0 w 9525"/>
                    <a:gd name="connsiteY1" fmla="*/ 5334 h 5334"/>
                  </a:gdLst>
                  <a:ahLst/>
                  <a:cxnLst>
                    <a:cxn ang="0">
                      <a:pos x="connsiteX0" y="connsiteY0"/>
                    </a:cxn>
                    <a:cxn ang="0">
                      <a:pos x="connsiteX1" y="connsiteY1"/>
                    </a:cxn>
                  </a:cxnLst>
                  <a:rect l="l" t="t" r="r" b="b"/>
                  <a:pathLst>
                    <a:path w="9525" h="5334">
                      <a:moveTo>
                        <a:pt x="0" y="0"/>
                      </a:moveTo>
                      <a:lnTo>
                        <a:pt x="0" y="5334"/>
                      </a:lnTo>
                    </a:path>
                  </a:pathLst>
                </a:custGeom>
                <a:grpFill/>
                <a:ln w="5715" cap="rnd">
                  <a:solidFill>
                    <a:schemeClr val="bg1"/>
                  </a:solidFill>
                  <a:prstDash val="solid"/>
                  <a:round/>
                </a:ln>
              </p:spPr>
              <p:txBody>
                <a:bodyPr rtlCol="0" anchor="ctr"/>
                <a:lstStyle/>
                <a:p>
                  <a:endParaRPr lang="fr-FR" sz="1400"/>
                </a:p>
              </p:txBody>
            </p:sp>
            <p:sp>
              <p:nvSpPr>
                <p:cNvPr id="190" name="Forme libre : forme 5148">
                  <a:extLst>
                    <a:ext uri="{FF2B5EF4-FFF2-40B4-BE49-F238E27FC236}">
                      <a16:creationId xmlns:a16="http://schemas.microsoft.com/office/drawing/2014/main" id="{24720336-D228-4D7F-9459-FA7BB329B888}"/>
                    </a:ext>
                  </a:extLst>
                </p:cNvPr>
                <p:cNvSpPr/>
                <p:nvPr/>
              </p:nvSpPr>
              <p:spPr>
                <a:xfrm>
                  <a:off x="3965245" y="4453854"/>
                  <a:ext cx="12382" cy="4000"/>
                </a:xfrm>
                <a:custGeom>
                  <a:avLst/>
                  <a:gdLst>
                    <a:gd name="connsiteX0" fmla="*/ 12383 w 12382"/>
                    <a:gd name="connsiteY0" fmla="*/ 0 h 4000"/>
                    <a:gd name="connsiteX1" fmla="*/ 6191 w 12382"/>
                    <a:gd name="connsiteY1" fmla="*/ 4000 h 4000"/>
                    <a:gd name="connsiteX2" fmla="*/ 0 w 12382"/>
                    <a:gd name="connsiteY2" fmla="*/ 95 h 4000"/>
                  </a:gdLst>
                  <a:ahLst/>
                  <a:cxnLst>
                    <a:cxn ang="0">
                      <a:pos x="connsiteX0" y="connsiteY0"/>
                    </a:cxn>
                    <a:cxn ang="0">
                      <a:pos x="connsiteX1" y="connsiteY1"/>
                    </a:cxn>
                    <a:cxn ang="0">
                      <a:pos x="connsiteX2" y="connsiteY2"/>
                    </a:cxn>
                  </a:cxnLst>
                  <a:rect l="l" t="t" r="r" b="b"/>
                  <a:pathLst>
                    <a:path w="12382" h="4000">
                      <a:moveTo>
                        <a:pt x="12383" y="0"/>
                      </a:moveTo>
                      <a:cubicBezTo>
                        <a:pt x="11430" y="2381"/>
                        <a:pt x="9049" y="4000"/>
                        <a:pt x="6191" y="4000"/>
                      </a:cubicBezTo>
                      <a:cubicBezTo>
                        <a:pt x="3334" y="4000"/>
                        <a:pt x="953" y="2381"/>
                        <a:pt x="0" y="95"/>
                      </a:cubicBezTo>
                    </a:path>
                  </a:pathLst>
                </a:custGeom>
                <a:grpFill/>
                <a:ln w="5715" cap="rnd">
                  <a:solidFill>
                    <a:schemeClr val="bg1"/>
                  </a:solidFill>
                  <a:prstDash val="solid"/>
                  <a:round/>
                </a:ln>
              </p:spPr>
              <p:txBody>
                <a:bodyPr rtlCol="0" anchor="ctr"/>
                <a:lstStyle/>
                <a:p>
                  <a:endParaRPr lang="fr-FR" sz="1400"/>
                </a:p>
              </p:txBody>
            </p:sp>
            <p:sp>
              <p:nvSpPr>
                <p:cNvPr id="191" name="Forme libre : forme 5149">
                  <a:extLst>
                    <a:ext uri="{FF2B5EF4-FFF2-40B4-BE49-F238E27FC236}">
                      <a16:creationId xmlns:a16="http://schemas.microsoft.com/office/drawing/2014/main" id="{A83C1918-8F50-49EA-80E0-12F31F966D3E}"/>
                    </a:ext>
                  </a:extLst>
                </p:cNvPr>
                <p:cNvSpPr/>
                <p:nvPr/>
              </p:nvSpPr>
              <p:spPr>
                <a:xfrm>
                  <a:off x="3931146" y="4432804"/>
                  <a:ext cx="80962" cy="45624"/>
                </a:xfrm>
                <a:custGeom>
                  <a:avLst/>
                  <a:gdLst>
                    <a:gd name="connsiteX0" fmla="*/ 80962 w 80962"/>
                    <a:gd name="connsiteY0" fmla="*/ 0 h 45624"/>
                    <a:gd name="connsiteX1" fmla="*/ 40481 w 80962"/>
                    <a:gd name="connsiteY1" fmla="*/ 45625 h 45624"/>
                    <a:gd name="connsiteX2" fmla="*/ 0 w 80962"/>
                    <a:gd name="connsiteY2" fmla="*/ 0 h 45624"/>
                  </a:gdLst>
                  <a:ahLst/>
                  <a:cxnLst>
                    <a:cxn ang="0">
                      <a:pos x="connsiteX0" y="connsiteY0"/>
                    </a:cxn>
                    <a:cxn ang="0">
                      <a:pos x="connsiteX1" y="connsiteY1"/>
                    </a:cxn>
                    <a:cxn ang="0">
                      <a:pos x="connsiteX2" y="connsiteY2"/>
                    </a:cxn>
                  </a:cxnLst>
                  <a:rect l="l" t="t" r="r" b="b"/>
                  <a:pathLst>
                    <a:path w="80962" h="45624">
                      <a:moveTo>
                        <a:pt x="80962" y="0"/>
                      </a:moveTo>
                      <a:cubicBezTo>
                        <a:pt x="80962" y="25241"/>
                        <a:pt x="62865" y="45625"/>
                        <a:pt x="40481" y="45625"/>
                      </a:cubicBezTo>
                      <a:cubicBezTo>
                        <a:pt x="18097" y="45625"/>
                        <a:pt x="0" y="25146"/>
                        <a:pt x="0" y="0"/>
                      </a:cubicBezTo>
                    </a:path>
                  </a:pathLst>
                </a:custGeom>
                <a:grpFill/>
                <a:ln w="5715" cap="rnd">
                  <a:solidFill>
                    <a:schemeClr val="bg1"/>
                  </a:solidFill>
                  <a:prstDash val="solid"/>
                  <a:round/>
                </a:ln>
              </p:spPr>
              <p:txBody>
                <a:bodyPr rtlCol="0" anchor="ctr"/>
                <a:lstStyle/>
                <a:p>
                  <a:endParaRPr lang="fr-FR" sz="1400"/>
                </a:p>
              </p:txBody>
            </p:sp>
            <p:sp>
              <p:nvSpPr>
                <p:cNvPr id="192" name="Forme libre : forme 5150">
                  <a:extLst>
                    <a:ext uri="{FF2B5EF4-FFF2-40B4-BE49-F238E27FC236}">
                      <a16:creationId xmlns:a16="http://schemas.microsoft.com/office/drawing/2014/main" id="{3DCEEE03-6032-47D6-A8B0-352B2BAA1511}"/>
                    </a:ext>
                  </a:extLst>
                </p:cNvPr>
                <p:cNvSpPr/>
                <p:nvPr/>
              </p:nvSpPr>
              <p:spPr>
                <a:xfrm>
                  <a:off x="3930860" y="4385274"/>
                  <a:ext cx="80683" cy="40100"/>
                </a:xfrm>
                <a:custGeom>
                  <a:avLst/>
                  <a:gdLst>
                    <a:gd name="connsiteX0" fmla="*/ 0 w 80683"/>
                    <a:gd name="connsiteY0" fmla="*/ 39338 h 40100"/>
                    <a:gd name="connsiteX1" fmla="*/ 21336 w 80683"/>
                    <a:gd name="connsiteY1" fmla="*/ 286 h 40100"/>
                    <a:gd name="connsiteX2" fmla="*/ 46672 w 80683"/>
                    <a:gd name="connsiteY2" fmla="*/ 12383 h 40100"/>
                    <a:gd name="connsiteX3" fmla="*/ 57721 w 80683"/>
                    <a:gd name="connsiteY3" fmla="*/ 0 h 40100"/>
                    <a:gd name="connsiteX4" fmla="*/ 80677 w 80683"/>
                    <a:gd name="connsiteY4" fmla="*/ 40100 h 4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83" h="40100">
                      <a:moveTo>
                        <a:pt x="0" y="39338"/>
                      </a:moveTo>
                      <a:cubicBezTo>
                        <a:pt x="0" y="39338"/>
                        <a:pt x="1619" y="-3429"/>
                        <a:pt x="21336" y="286"/>
                      </a:cubicBezTo>
                      <a:cubicBezTo>
                        <a:pt x="41053" y="4001"/>
                        <a:pt x="46672" y="12383"/>
                        <a:pt x="46672" y="12383"/>
                      </a:cubicBezTo>
                      <a:cubicBezTo>
                        <a:pt x="46672" y="12383"/>
                        <a:pt x="60103" y="12383"/>
                        <a:pt x="57721" y="0"/>
                      </a:cubicBezTo>
                      <a:cubicBezTo>
                        <a:pt x="57721" y="0"/>
                        <a:pt x="81153" y="3429"/>
                        <a:pt x="80677" y="40100"/>
                      </a:cubicBezTo>
                    </a:path>
                  </a:pathLst>
                </a:custGeom>
                <a:grpFill/>
                <a:ln w="5715" cap="rnd">
                  <a:solidFill>
                    <a:schemeClr val="bg1"/>
                  </a:solidFill>
                  <a:prstDash val="solid"/>
                  <a:round/>
                </a:ln>
              </p:spPr>
              <p:txBody>
                <a:bodyPr rtlCol="0" anchor="ctr"/>
                <a:lstStyle/>
                <a:p>
                  <a:endParaRPr lang="fr-FR" sz="1400"/>
                </a:p>
              </p:txBody>
            </p:sp>
            <p:sp>
              <p:nvSpPr>
                <p:cNvPr id="193" name="Forme libre : forme 5151">
                  <a:extLst>
                    <a:ext uri="{FF2B5EF4-FFF2-40B4-BE49-F238E27FC236}">
                      <a16:creationId xmlns:a16="http://schemas.microsoft.com/office/drawing/2014/main" id="{7DBB04BB-3A3A-4621-A64E-74C7838217FE}"/>
                    </a:ext>
                  </a:extLst>
                </p:cNvPr>
                <p:cNvSpPr/>
                <p:nvPr/>
              </p:nvSpPr>
              <p:spPr>
                <a:xfrm>
                  <a:off x="3923424" y="4353719"/>
                  <a:ext cx="96779" cy="71179"/>
                </a:xfrm>
                <a:custGeom>
                  <a:avLst/>
                  <a:gdLst>
                    <a:gd name="connsiteX0" fmla="*/ 2673 w 96779"/>
                    <a:gd name="connsiteY0" fmla="*/ 70608 h 71179"/>
                    <a:gd name="connsiteX1" fmla="*/ 7435 w 96779"/>
                    <a:gd name="connsiteY1" fmla="*/ 30507 h 71179"/>
                    <a:gd name="connsiteX2" fmla="*/ 23818 w 96779"/>
                    <a:gd name="connsiteY2" fmla="*/ 13362 h 71179"/>
                    <a:gd name="connsiteX3" fmla="*/ 23818 w 96779"/>
                    <a:gd name="connsiteY3" fmla="*/ 4123 h 71179"/>
                    <a:gd name="connsiteX4" fmla="*/ 63633 w 96779"/>
                    <a:gd name="connsiteY4" fmla="*/ 6790 h 71179"/>
                    <a:gd name="connsiteX5" fmla="*/ 76777 w 96779"/>
                    <a:gd name="connsiteY5" fmla="*/ 15458 h 71179"/>
                    <a:gd name="connsiteX6" fmla="*/ 96780 w 96779"/>
                    <a:gd name="connsiteY6" fmla="*/ 26316 h 71179"/>
                    <a:gd name="connsiteX7" fmla="*/ 90970 w 96779"/>
                    <a:gd name="connsiteY7" fmla="*/ 31079 h 71179"/>
                    <a:gd name="connsiteX8" fmla="*/ 91732 w 96779"/>
                    <a:gd name="connsiteY8" fmla="*/ 71179 h 7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79" h="71179">
                      <a:moveTo>
                        <a:pt x="2673" y="70608"/>
                      </a:moveTo>
                      <a:cubicBezTo>
                        <a:pt x="2673" y="70608"/>
                        <a:pt x="-5804" y="40032"/>
                        <a:pt x="7435" y="30507"/>
                      </a:cubicBezTo>
                      <a:cubicBezTo>
                        <a:pt x="7435" y="30507"/>
                        <a:pt x="4006" y="14982"/>
                        <a:pt x="23818" y="13362"/>
                      </a:cubicBezTo>
                      <a:cubicBezTo>
                        <a:pt x="23818" y="13362"/>
                        <a:pt x="26676" y="8124"/>
                        <a:pt x="23818" y="4123"/>
                      </a:cubicBezTo>
                      <a:cubicBezTo>
                        <a:pt x="23818" y="4123"/>
                        <a:pt x="49441" y="-6735"/>
                        <a:pt x="63633" y="6790"/>
                      </a:cubicBezTo>
                      <a:cubicBezTo>
                        <a:pt x="63633" y="6790"/>
                        <a:pt x="74682" y="3075"/>
                        <a:pt x="76777" y="15458"/>
                      </a:cubicBezTo>
                      <a:cubicBezTo>
                        <a:pt x="76777" y="15458"/>
                        <a:pt x="91541" y="14886"/>
                        <a:pt x="96780" y="26316"/>
                      </a:cubicBezTo>
                      <a:cubicBezTo>
                        <a:pt x="96780" y="26316"/>
                        <a:pt x="91541" y="27364"/>
                        <a:pt x="90970" y="31079"/>
                      </a:cubicBezTo>
                      <a:cubicBezTo>
                        <a:pt x="90970" y="31079"/>
                        <a:pt x="101257" y="51367"/>
                        <a:pt x="91732" y="71179"/>
                      </a:cubicBezTo>
                    </a:path>
                  </a:pathLst>
                </a:custGeom>
                <a:grpFill/>
                <a:ln w="5715" cap="rnd">
                  <a:solidFill>
                    <a:schemeClr val="bg1"/>
                  </a:solidFill>
                  <a:prstDash val="solid"/>
                  <a:round/>
                </a:ln>
              </p:spPr>
              <p:txBody>
                <a:bodyPr rtlCol="0" anchor="ctr"/>
                <a:lstStyle/>
                <a:p>
                  <a:endParaRPr lang="fr-FR" sz="1400"/>
                </a:p>
              </p:txBody>
            </p:sp>
          </p:grpSp>
          <p:sp>
            <p:nvSpPr>
              <p:cNvPr id="109" name="Forme libre : forme 5152">
                <a:extLst>
                  <a:ext uri="{FF2B5EF4-FFF2-40B4-BE49-F238E27FC236}">
                    <a16:creationId xmlns:a16="http://schemas.microsoft.com/office/drawing/2014/main" id="{C837D823-6380-482F-A6C0-F99FE5BB509D}"/>
                  </a:ext>
                </a:extLst>
              </p:cNvPr>
              <p:cNvSpPr/>
              <p:nvPr/>
            </p:nvSpPr>
            <p:spPr>
              <a:xfrm>
                <a:off x="3877615" y="4836187"/>
                <a:ext cx="204596" cy="9525"/>
              </a:xfrm>
              <a:custGeom>
                <a:avLst/>
                <a:gdLst>
                  <a:gd name="connsiteX0" fmla="*/ 0 w 204596"/>
                  <a:gd name="connsiteY0" fmla="*/ 0 h 9525"/>
                  <a:gd name="connsiteX1" fmla="*/ 204597 w 204596"/>
                  <a:gd name="connsiteY1" fmla="*/ 0 h 9525"/>
                </a:gdLst>
                <a:ahLst/>
                <a:cxnLst>
                  <a:cxn ang="0">
                    <a:pos x="connsiteX0" y="connsiteY0"/>
                  </a:cxn>
                  <a:cxn ang="0">
                    <a:pos x="connsiteX1" y="connsiteY1"/>
                  </a:cxn>
                </a:cxnLst>
                <a:rect l="l" t="t" r="r" b="b"/>
                <a:pathLst>
                  <a:path w="204596" h="9525">
                    <a:moveTo>
                      <a:pt x="0" y="0"/>
                    </a:moveTo>
                    <a:lnTo>
                      <a:pt x="204597" y="0"/>
                    </a:lnTo>
                  </a:path>
                </a:pathLst>
              </a:custGeom>
              <a:grpFill/>
              <a:ln w="5715" cap="rnd">
                <a:solidFill>
                  <a:schemeClr val="bg1"/>
                </a:solidFill>
                <a:prstDash val="solid"/>
                <a:round/>
              </a:ln>
            </p:spPr>
            <p:txBody>
              <a:bodyPr rtlCol="0" anchor="ctr"/>
              <a:lstStyle/>
              <a:p>
                <a:endParaRPr lang="fr-FR" sz="1400"/>
              </a:p>
            </p:txBody>
          </p:sp>
          <p:sp>
            <p:nvSpPr>
              <p:cNvPr id="110" name="Forme libre : forme 5153">
                <a:extLst>
                  <a:ext uri="{FF2B5EF4-FFF2-40B4-BE49-F238E27FC236}">
                    <a16:creationId xmlns:a16="http://schemas.microsoft.com/office/drawing/2014/main" id="{0F6D4B17-B3A0-43DB-96BE-13D2D20FD491}"/>
                  </a:ext>
                </a:extLst>
              </p:cNvPr>
              <p:cNvSpPr/>
              <p:nvPr/>
            </p:nvSpPr>
            <p:spPr>
              <a:xfrm>
                <a:off x="3849421" y="4836187"/>
                <a:ext cx="7524" cy="9525"/>
              </a:xfrm>
              <a:custGeom>
                <a:avLst/>
                <a:gdLst>
                  <a:gd name="connsiteX0" fmla="*/ 0 w 7524"/>
                  <a:gd name="connsiteY0" fmla="*/ 0 h 9525"/>
                  <a:gd name="connsiteX1" fmla="*/ 7525 w 7524"/>
                  <a:gd name="connsiteY1" fmla="*/ 0 h 9525"/>
                </a:gdLst>
                <a:ahLst/>
                <a:cxnLst>
                  <a:cxn ang="0">
                    <a:pos x="connsiteX0" y="connsiteY0"/>
                  </a:cxn>
                  <a:cxn ang="0">
                    <a:pos x="connsiteX1" y="connsiteY1"/>
                  </a:cxn>
                </a:cxnLst>
                <a:rect l="l" t="t" r="r" b="b"/>
                <a:pathLst>
                  <a:path w="7524" h="9525">
                    <a:moveTo>
                      <a:pt x="0" y="0"/>
                    </a:moveTo>
                    <a:lnTo>
                      <a:pt x="7525" y="0"/>
                    </a:lnTo>
                  </a:path>
                </a:pathLst>
              </a:custGeom>
              <a:grpFill/>
              <a:ln w="5715" cap="rnd">
                <a:solidFill>
                  <a:schemeClr val="bg1"/>
                </a:solidFill>
                <a:prstDash val="solid"/>
                <a:round/>
              </a:ln>
            </p:spPr>
            <p:txBody>
              <a:bodyPr rtlCol="0" anchor="ctr"/>
              <a:lstStyle/>
              <a:p>
                <a:endParaRPr lang="fr-FR" sz="1400"/>
              </a:p>
            </p:txBody>
          </p:sp>
          <p:grpSp>
            <p:nvGrpSpPr>
              <p:cNvPr id="111" name="Graphique 1853">
                <a:extLst>
                  <a:ext uri="{FF2B5EF4-FFF2-40B4-BE49-F238E27FC236}">
                    <a16:creationId xmlns:a16="http://schemas.microsoft.com/office/drawing/2014/main" id="{05D0AFBE-A1F8-4FA2-B0FA-3CFE0582981F}"/>
                  </a:ext>
                </a:extLst>
              </p:cNvPr>
              <p:cNvGrpSpPr/>
              <p:nvPr/>
            </p:nvGrpSpPr>
            <p:grpSpPr>
              <a:xfrm>
                <a:off x="3891807" y="4537388"/>
                <a:ext cx="32003" cy="298799"/>
                <a:chOff x="3891807" y="4537388"/>
                <a:chExt cx="32003" cy="298799"/>
              </a:xfrm>
              <a:grpFill/>
            </p:grpSpPr>
            <p:sp>
              <p:nvSpPr>
                <p:cNvPr id="184" name="Forme libre : forme 5155">
                  <a:extLst>
                    <a:ext uri="{FF2B5EF4-FFF2-40B4-BE49-F238E27FC236}">
                      <a16:creationId xmlns:a16="http://schemas.microsoft.com/office/drawing/2014/main" id="{39E619F3-E842-40A4-85CC-71F87B695431}"/>
                    </a:ext>
                  </a:extLst>
                </p:cNvPr>
                <p:cNvSpPr/>
                <p:nvPr/>
              </p:nvSpPr>
              <p:spPr>
                <a:xfrm>
                  <a:off x="3891807" y="4537388"/>
                  <a:ext cx="32003" cy="32003"/>
                </a:xfrm>
                <a:custGeom>
                  <a:avLst/>
                  <a:gdLst>
                    <a:gd name="connsiteX0" fmla="*/ 32004 w 32003"/>
                    <a:gd name="connsiteY0" fmla="*/ 16002 h 32003"/>
                    <a:gd name="connsiteX1" fmla="*/ 16002 w 32003"/>
                    <a:gd name="connsiteY1" fmla="*/ 32004 h 32003"/>
                    <a:gd name="connsiteX2" fmla="*/ 0 w 32003"/>
                    <a:gd name="connsiteY2" fmla="*/ 16002 h 32003"/>
                    <a:gd name="connsiteX3" fmla="*/ 16002 w 32003"/>
                    <a:gd name="connsiteY3" fmla="*/ 0 h 32003"/>
                    <a:gd name="connsiteX4" fmla="*/ 32004 w 32003"/>
                    <a:gd name="connsiteY4" fmla="*/ 16002 h 32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3" h="32003">
                      <a:moveTo>
                        <a:pt x="32004" y="16002"/>
                      </a:moveTo>
                      <a:cubicBezTo>
                        <a:pt x="32004" y="24840"/>
                        <a:pt x="24840" y="32004"/>
                        <a:pt x="16002" y="32004"/>
                      </a:cubicBezTo>
                      <a:cubicBezTo>
                        <a:pt x="7164" y="32004"/>
                        <a:pt x="0" y="24840"/>
                        <a:pt x="0" y="16002"/>
                      </a:cubicBezTo>
                      <a:cubicBezTo>
                        <a:pt x="0" y="7164"/>
                        <a:pt x="7164" y="0"/>
                        <a:pt x="16002" y="0"/>
                      </a:cubicBezTo>
                      <a:cubicBezTo>
                        <a:pt x="24840" y="0"/>
                        <a:pt x="32004" y="7164"/>
                        <a:pt x="32004" y="16002"/>
                      </a:cubicBezTo>
                      <a:close/>
                    </a:path>
                  </a:pathLst>
                </a:custGeom>
                <a:grpFill/>
                <a:ln w="5715" cap="rnd">
                  <a:solidFill>
                    <a:schemeClr val="bg1"/>
                  </a:solidFill>
                  <a:prstDash val="solid"/>
                  <a:round/>
                </a:ln>
              </p:spPr>
              <p:txBody>
                <a:bodyPr rtlCol="0" anchor="ctr"/>
                <a:lstStyle/>
                <a:p>
                  <a:endParaRPr lang="fr-FR" sz="1400"/>
                </a:p>
              </p:txBody>
            </p:sp>
            <p:sp>
              <p:nvSpPr>
                <p:cNvPr id="185" name="Forme libre : forme 5156">
                  <a:extLst>
                    <a:ext uri="{FF2B5EF4-FFF2-40B4-BE49-F238E27FC236}">
                      <a16:creationId xmlns:a16="http://schemas.microsoft.com/office/drawing/2014/main" id="{6A8F62C2-DF0E-4A1D-8153-7D459CA3223C}"/>
                    </a:ext>
                  </a:extLst>
                </p:cNvPr>
                <p:cNvSpPr/>
                <p:nvPr/>
              </p:nvSpPr>
              <p:spPr>
                <a:xfrm>
                  <a:off x="3893903" y="4805993"/>
                  <a:ext cx="27813" cy="30194"/>
                </a:xfrm>
                <a:custGeom>
                  <a:avLst/>
                  <a:gdLst>
                    <a:gd name="connsiteX0" fmla="*/ 16669 w 27813"/>
                    <a:gd name="connsiteY0" fmla="*/ 30194 h 30194"/>
                    <a:gd name="connsiteX1" fmla="*/ 11144 w 27813"/>
                    <a:gd name="connsiteY1" fmla="*/ 30194 h 30194"/>
                    <a:gd name="connsiteX2" fmla="*/ 0 w 27813"/>
                    <a:gd name="connsiteY2" fmla="*/ 19050 h 30194"/>
                    <a:gd name="connsiteX3" fmla="*/ 0 w 27813"/>
                    <a:gd name="connsiteY3" fmla="*/ 11144 h 30194"/>
                    <a:gd name="connsiteX4" fmla="*/ 11144 w 27813"/>
                    <a:gd name="connsiteY4" fmla="*/ 0 h 30194"/>
                    <a:gd name="connsiteX5" fmla="*/ 16669 w 27813"/>
                    <a:gd name="connsiteY5" fmla="*/ 0 h 30194"/>
                    <a:gd name="connsiteX6" fmla="*/ 27813 w 27813"/>
                    <a:gd name="connsiteY6" fmla="*/ 11144 h 30194"/>
                    <a:gd name="connsiteX7" fmla="*/ 27813 w 27813"/>
                    <a:gd name="connsiteY7" fmla="*/ 19050 h 30194"/>
                    <a:gd name="connsiteX8" fmla="*/ 16669 w 27813"/>
                    <a:gd name="connsiteY8" fmla="*/ 30194 h 30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13" h="30194">
                      <a:moveTo>
                        <a:pt x="16669" y="30194"/>
                      </a:moveTo>
                      <a:lnTo>
                        <a:pt x="11144" y="30194"/>
                      </a:lnTo>
                      <a:cubicBezTo>
                        <a:pt x="5048" y="30194"/>
                        <a:pt x="0" y="25146"/>
                        <a:pt x="0" y="19050"/>
                      </a:cubicBezTo>
                      <a:lnTo>
                        <a:pt x="0" y="11144"/>
                      </a:lnTo>
                      <a:cubicBezTo>
                        <a:pt x="0" y="5048"/>
                        <a:pt x="5048" y="0"/>
                        <a:pt x="11144" y="0"/>
                      </a:cubicBezTo>
                      <a:lnTo>
                        <a:pt x="16669" y="0"/>
                      </a:lnTo>
                      <a:cubicBezTo>
                        <a:pt x="22765" y="0"/>
                        <a:pt x="27813" y="5048"/>
                        <a:pt x="27813" y="11144"/>
                      </a:cubicBezTo>
                      <a:lnTo>
                        <a:pt x="27813" y="19050"/>
                      </a:lnTo>
                      <a:cubicBezTo>
                        <a:pt x="27813" y="25241"/>
                        <a:pt x="22765" y="30194"/>
                        <a:pt x="16669" y="30194"/>
                      </a:cubicBezTo>
                      <a:close/>
                    </a:path>
                  </a:pathLst>
                </a:custGeom>
                <a:grpFill/>
                <a:ln w="5715" cap="rnd">
                  <a:solidFill>
                    <a:schemeClr val="bg1"/>
                  </a:solidFill>
                  <a:prstDash val="solid"/>
                  <a:round/>
                </a:ln>
              </p:spPr>
              <p:txBody>
                <a:bodyPr rtlCol="0" anchor="ctr"/>
                <a:lstStyle/>
                <a:p>
                  <a:endParaRPr lang="fr-FR" sz="1400"/>
                </a:p>
              </p:txBody>
            </p:sp>
            <p:sp>
              <p:nvSpPr>
                <p:cNvPr id="186" name="Forme libre : forme 5157">
                  <a:extLst>
                    <a:ext uri="{FF2B5EF4-FFF2-40B4-BE49-F238E27FC236}">
                      <a16:creationId xmlns:a16="http://schemas.microsoft.com/office/drawing/2014/main" id="{4DC98740-9B89-41AB-9A07-813E42B55FB8}"/>
                    </a:ext>
                  </a:extLst>
                </p:cNvPr>
                <p:cNvSpPr/>
                <p:nvPr/>
              </p:nvSpPr>
              <p:spPr>
                <a:xfrm>
                  <a:off x="3901523" y="4568535"/>
                  <a:ext cx="9525" cy="236315"/>
                </a:xfrm>
                <a:custGeom>
                  <a:avLst/>
                  <a:gdLst>
                    <a:gd name="connsiteX0" fmla="*/ 0 w 9525"/>
                    <a:gd name="connsiteY0" fmla="*/ 236315 h 236315"/>
                    <a:gd name="connsiteX1" fmla="*/ 0 w 9525"/>
                    <a:gd name="connsiteY1" fmla="*/ 0 h 236315"/>
                  </a:gdLst>
                  <a:ahLst/>
                  <a:cxnLst>
                    <a:cxn ang="0">
                      <a:pos x="connsiteX0" y="connsiteY0"/>
                    </a:cxn>
                    <a:cxn ang="0">
                      <a:pos x="connsiteX1" y="connsiteY1"/>
                    </a:cxn>
                  </a:cxnLst>
                  <a:rect l="l" t="t" r="r" b="b"/>
                  <a:pathLst>
                    <a:path w="9525" h="236315">
                      <a:moveTo>
                        <a:pt x="0" y="236315"/>
                      </a:moveTo>
                      <a:lnTo>
                        <a:pt x="0" y="0"/>
                      </a:lnTo>
                    </a:path>
                  </a:pathLst>
                </a:custGeom>
                <a:grpFill/>
                <a:ln w="5715" cap="rnd">
                  <a:solidFill>
                    <a:schemeClr val="bg1"/>
                  </a:solidFill>
                  <a:prstDash val="solid"/>
                  <a:round/>
                </a:ln>
              </p:spPr>
              <p:txBody>
                <a:bodyPr rtlCol="0" anchor="ctr"/>
                <a:lstStyle/>
                <a:p>
                  <a:endParaRPr lang="fr-FR" sz="1400"/>
                </a:p>
              </p:txBody>
            </p:sp>
            <p:sp>
              <p:nvSpPr>
                <p:cNvPr id="187" name="Forme libre : forme 5158">
                  <a:extLst>
                    <a:ext uri="{FF2B5EF4-FFF2-40B4-BE49-F238E27FC236}">
                      <a16:creationId xmlns:a16="http://schemas.microsoft.com/office/drawing/2014/main" id="{E6AD245E-8FF8-4217-87EA-288BA3B8DA80}"/>
                    </a:ext>
                  </a:extLst>
                </p:cNvPr>
                <p:cNvSpPr/>
                <p:nvPr/>
              </p:nvSpPr>
              <p:spPr>
                <a:xfrm>
                  <a:off x="3914191" y="4568535"/>
                  <a:ext cx="9525" cy="237172"/>
                </a:xfrm>
                <a:custGeom>
                  <a:avLst/>
                  <a:gdLst>
                    <a:gd name="connsiteX0" fmla="*/ 0 w 9525"/>
                    <a:gd name="connsiteY0" fmla="*/ 0 h 237172"/>
                    <a:gd name="connsiteX1" fmla="*/ 0 w 9525"/>
                    <a:gd name="connsiteY1" fmla="*/ 237173 h 237172"/>
                  </a:gdLst>
                  <a:ahLst/>
                  <a:cxnLst>
                    <a:cxn ang="0">
                      <a:pos x="connsiteX0" y="connsiteY0"/>
                    </a:cxn>
                    <a:cxn ang="0">
                      <a:pos x="connsiteX1" y="connsiteY1"/>
                    </a:cxn>
                  </a:cxnLst>
                  <a:rect l="l" t="t" r="r" b="b"/>
                  <a:pathLst>
                    <a:path w="9525" h="237172">
                      <a:moveTo>
                        <a:pt x="0" y="0"/>
                      </a:moveTo>
                      <a:lnTo>
                        <a:pt x="0" y="237173"/>
                      </a:lnTo>
                    </a:path>
                  </a:pathLst>
                </a:custGeom>
                <a:grpFill/>
                <a:ln w="5715" cap="rnd">
                  <a:solidFill>
                    <a:schemeClr val="bg1"/>
                  </a:solidFill>
                  <a:prstDash val="solid"/>
                  <a:round/>
                </a:ln>
              </p:spPr>
              <p:txBody>
                <a:bodyPr rtlCol="0" anchor="ctr"/>
                <a:lstStyle/>
                <a:p>
                  <a:endParaRPr lang="fr-FR" sz="1400"/>
                </a:p>
              </p:txBody>
            </p:sp>
          </p:grpSp>
          <p:grpSp>
            <p:nvGrpSpPr>
              <p:cNvPr id="112" name="Graphique 1853">
                <a:extLst>
                  <a:ext uri="{FF2B5EF4-FFF2-40B4-BE49-F238E27FC236}">
                    <a16:creationId xmlns:a16="http://schemas.microsoft.com/office/drawing/2014/main" id="{05D0AFBE-A1F8-4FA2-B0FA-3CFE0582981F}"/>
                  </a:ext>
                </a:extLst>
              </p:cNvPr>
              <p:cNvGrpSpPr/>
              <p:nvPr/>
            </p:nvGrpSpPr>
            <p:grpSpPr>
              <a:xfrm>
                <a:off x="4016680" y="4537388"/>
                <a:ext cx="32003" cy="253269"/>
                <a:chOff x="4016680" y="4537388"/>
                <a:chExt cx="32003" cy="253269"/>
              </a:xfrm>
              <a:grpFill/>
            </p:grpSpPr>
            <p:sp>
              <p:nvSpPr>
                <p:cNvPr id="181" name="Forme libre : forme 5160">
                  <a:extLst>
                    <a:ext uri="{FF2B5EF4-FFF2-40B4-BE49-F238E27FC236}">
                      <a16:creationId xmlns:a16="http://schemas.microsoft.com/office/drawing/2014/main" id="{9D86F337-3083-44EF-946F-CAF9AD58F2F3}"/>
                    </a:ext>
                  </a:extLst>
                </p:cNvPr>
                <p:cNvSpPr/>
                <p:nvPr/>
              </p:nvSpPr>
              <p:spPr>
                <a:xfrm>
                  <a:off x="4016680" y="4537388"/>
                  <a:ext cx="32003" cy="32003"/>
                </a:xfrm>
                <a:custGeom>
                  <a:avLst/>
                  <a:gdLst>
                    <a:gd name="connsiteX0" fmla="*/ 32004 w 32003"/>
                    <a:gd name="connsiteY0" fmla="*/ 16002 h 32003"/>
                    <a:gd name="connsiteX1" fmla="*/ 16002 w 32003"/>
                    <a:gd name="connsiteY1" fmla="*/ 32004 h 32003"/>
                    <a:gd name="connsiteX2" fmla="*/ 0 w 32003"/>
                    <a:gd name="connsiteY2" fmla="*/ 16002 h 32003"/>
                    <a:gd name="connsiteX3" fmla="*/ 16002 w 32003"/>
                    <a:gd name="connsiteY3" fmla="*/ 0 h 32003"/>
                    <a:gd name="connsiteX4" fmla="*/ 32004 w 32003"/>
                    <a:gd name="connsiteY4" fmla="*/ 16002 h 32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3" h="32003">
                      <a:moveTo>
                        <a:pt x="32004" y="16002"/>
                      </a:moveTo>
                      <a:cubicBezTo>
                        <a:pt x="32004" y="24840"/>
                        <a:pt x="24840" y="32004"/>
                        <a:pt x="16002" y="32004"/>
                      </a:cubicBezTo>
                      <a:cubicBezTo>
                        <a:pt x="7164" y="32004"/>
                        <a:pt x="0" y="24840"/>
                        <a:pt x="0" y="16002"/>
                      </a:cubicBezTo>
                      <a:cubicBezTo>
                        <a:pt x="0" y="7164"/>
                        <a:pt x="7164" y="0"/>
                        <a:pt x="16002" y="0"/>
                      </a:cubicBezTo>
                      <a:cubicBezTo>
                        <a:pt x="24840" y="0"/>
                        <a:pt x="32004" y="7164"/>
                        <a:pt x="32004" y="16002"/>
                      </a:cubicBezTo>
                      <a:close/>
                    </a:path>
                  </a:pathLst>
                </a:custGeom>
                <a:grpFill/>
                <a:ln w="5715" cap="rnd">
                  <a:solidFill>
                    <a:schemeClr val="bg1"/>
                  </a:solidFill>
                  <a:prstDash val="solid"/>
                  <a:round/>
                </a:ln>
              </p:spPr>
              <p:txBody>
                <a:bodyPr rtlCol="0" anchor="ctr"/>
                <a:lstStyle/>
                <a:p>
                  <a:endParaRPr lang="fr-FR" sz="1400"/>
                </a:p>
              </p:txBody>
            </p:sp>
            <p:sp>
              <p:nvSpPr>
                <p:cNvPr id="182" name="Forme libre : forme 5161">
                  <a:extLst>
                    <a:ext uri="{FF2B5EF4-FFF2-40B4-BE49-F238E27FC236}">
                      <a16:creationId xmlns:a16="http://schemas.microsoft.com/office/drawing/2014/main" id="{2A232122-92CA-48C5-8458-067FC916377F}"/>
                    </a:ext>
                  </a:extLst>
                </p:cNvPr>
                <p:cNvSpPr/>
                <p:nvPr/>
              </p:nvSpPr>
              <p:spPr>
                <a:xfrm>
                  <a:off x="4026300" y="4568535"/>
                  <a:ext cx="9525" cy="221170"/>
                </a:xfrm>
                <a:custGeom>
                  <a:avLst/>
                  <a:gdLst>
                    <a:gd name="connsiteX0" fmla="*/ 0 w 9525"/>
                    <a:gd name="connsiteY0" fmla="*/ 221171 h 221170"/>
                    <a:gd name="connsiteX1" fmla="*/ 0 w 9525"/>
                    <a:gd name="connsiteY1" fmla="*/ 0 h 221170"/>
                  </a:gdLst>
                  <a:ahLst/>
                  <a:cxnLst>
                    <a:cxn ang="0">
                      <a:pos x="connsiteX0" y="connsiteY0"/>
                    </a:cxn>
                    <a:cxn ang="0">
                      <a:pos x="connsiteX1" y="connsiteY1"/>
                    </a:cxn>
                  </a:cxnLst>
                  <a:rect l="l" t="t" r="r" b="b"/>
                  <a:pathLst>
                    <a:path w="9525" h="221170">
                      <a:moveTo>
                        <a:pt x="0" y="221171"/>
                      </a:moveTo>
                      <a:lnTo>
                        <a:pt x="0" y="0"/>
                      </a:lnTo>
                    </a:path>
                  </a:pathLst>
                </a:custGeom>
                <a:grpFill/>
                <a:ln w="5715" cap="rnd">
                  <a:solidFill>
                    <a:schemeClr val="bg1"/>
                  </a:solidFill>
                  <a:prstDash val="solid"/>
                  <a:round/>
                </a:ln>
              </p:spPr>
              <p:txBody>
                <a:bodyPr rtlCol="0" anchor="ctr"/>
                <a:lstStyle/>
                <a:p>
                  <a:endParaRPr lang="fr-FR" sz="1400"/>
                </a:p>
              </p:txBody>
            </p:sp>
            <p:sp>
              <p:nvSpPr>
                <p:cNvPr id="183" name="Forme libre : forme 5162">
                  <a:extLst>
                    <a:ext uri="{FF2B5EF4-FFF2-40B4-BE49-F238E27FC236}">
                      <a16:creationId xmlns:a16="http://schemas.microsoft.com/office/drawing/2014/main" id="{E01BC73B-F6AA-42F5-8085-BEE609E17539}"/>
                    </a:ext>
                  </a:extLst>
                </p:cNvPr>
                <p:cNvSpPr/>
                <p:nvPr/>
              </p:nvSpPr>
              <p:spPr>
                <a:xfrm>
                  <a:off x="4039064" y="4568535"/>
                  <a:ext cx="9525" cy="222123"/>
                </a:xfrm>
                <a:custGeom>
                  <a:avLst/>
                  <a:gdLst>
                    <a:gd name="connsiteX0" fmla="*/ 0 w 9525"/>
                    <a:gd name="connsiteY0" fmla="*/ 0 h 222123"/>
                    <a:gd name="connsiteX1" fmla="*/ 0 w 9525"/>
                    <a:gd name="connsiteY1" fmla="*/ 222123 h 222123"/>
                  </a:gdLst>
                  <a:ahLst/>
                  <a:cxnLst>
                    <a:cxn ang="0">
                      <a:pos x="connsiteX0" y="connsiteY0"/>
                    </a:cxn>
                    <a:cxn ang="0">
                      <a:pos x="connsiteX1" y="connsiteY1"/>
                    </a:cxn>
                  </a:cxnLst>
                  <a:rect l="l" t="t" r="r" b="b"/>
                  <a:pathLst>
                    <a:path w="9525" h="222123">
                      <a:moveTo>
                        <a:pt x="0" y="0"/>
                      </a:moveTo>
                      <a:lnTo>
                        <a:pt x="0" y="222123"/>
                      </a:lnTo>
                    </a:path>
                  </a:pathLst>
                </a:custGeom>
                <a:grpFill/>
                <a:ln w="5715" cap="rnd">
                  <a:solidFill>
                    <a:schemeClr val="bg1"/>
                  </a:solidFill>
                  <a:prstDash val="solid"/>
                  <a:round/>
                </a:ln>
              </p:spPr>
              <p:txBody>
                <a:bodyPr rtlCol="0" anchor="ctr"/>
                <a:lstStyle/>
                <a:p>
                  <a:endParaRPr lang="fr-FR" sz="1400"/>
                </a:p>
              </p:txBody>
            </p:sp>
          </p:grpSp>
          <p:sp>
            <p:nvSpPr>
              <p:cNvPr id="113" name="Forme libre : forme 5163">
                <a:extLst>
                  <a:ext uri="{FF2B5EF4-FFF2-40B4-BE49-F238E27FC236}">
                    <a16:creationId xmlns:a16="http://schemas.microsoft.com/office/drawing/2014/main" id="{A3F06266-79D4-48BE-BD78-DCDB697EB0CB}"/>
                  </a:ext>
                </a:extLst>
              </p:cNvPr>
              <p:cNvSpPr/>
              <p:nvPr/>
            </p:nvSpPr>
            <p:spPr>
              <a:xfrm>
                <a:off x="3914953" y="4632447"/>
                <a:ext cx="109251" cy="8448"/>
              </a:xfrm>
              <a:custGeom>
                <a:avLst/>
                <a:gdLst>
                  <a:gd name="connsiteX0" fmla="*/ 0 w 109251"/>
                  <a:gd name="connsiteY0" fmla="*/ 572 h 8448"/>
                  <a:gd name="connsiteX1" fmla="*/ 109252 w 109251"/>
                  <a:gd name="connsiteY1" fmla="*/ 0 h 8448"/>
                </a:gdLst>
                <a:ahLst/>
                <a:cxnLst>
                  <a:cxn ang="0">
                    <a:pos x="connsiteX0" y="connsiteY0"/>
                  </a:cxn>
                  <a:cxn ang="0">
                    <a:pos x="connsiteX1" y="connsiteY1"/>
                  </a:cxn>
                </a:cxnLst>
                <a:rect l="l" t="t" r="r" b="b"/>
                <a:pathLst>
                  <a:path w="109251" h="8448">
                    <a:moveTo>
                      <a:pt x="0" y="572"/>
                    </a:moveTo>
                    <a:cubicBezTo>
                      <a:pt x="0" y="572"/>
                      <a:pt x="61532" y="18669"/>
                      <a:pt x="109252" y="0"/>
                    </a:cubicBezTo>
                  </a:path>
                </a:pathLst>
              </a:custGeom>
              <a:grpFill/>
              <a:ln w="5715" cap="rnd">
                <a:solidFill>
                  <a:schemeClr val="bg1"/>
                </a:solidFill>
                <a:prstDash val="solid"/>
                <a:round/>
              </a:ln>
            </p:spPr>
            <p:txBody>
              <a:bodyPr rtlCol="0" anchor="ctr"/>
              <a:lstStyle/>
              <a:p>
                <a:endParaRPr lang="fr-FR" sz="1400"/>
              </a:p>
            </p:txBody>
          </p:sp>
          <p:grpSp>
            <p:nvGrpSpPr>
              <p:cNvPr id="114" name="Graphique 1853">
                <a:extLst>
                  <a:ext uri="{FF2B5EF4-FFF2-40B4-BE49-F238E27FC236}">
                    <a16:creationId xmlns:a16="http://schemas.microsoft.com/office/drawing/2014/main" id="{05D0AFBE-A1F8-4FA2-B0FA-3CFE0582981F}"/>
                  </a:ext>
                </a:extLst>
              </p:cNvPr>
              <p:cNvGrpSpPr/>
              <p:nvPr/>
            </p:nvGrpSpPr>
            <p:grpSpPr>
              <a:xfrm>
                <a:off x="3912572" y="4678072"/>
                <a:ext cx="66103" cy="158115"/>
                <a:chOff x="3912572" y="4678072"/>
                <a:chExt cx="66103" cy="158115"/>
              </a:xfrm>
              <a:grpFill/>
            </p:grpSpPr>
            <p:sp>
              <p:nvSpPr>
                <p:cNvPr id="179" name="Forme libre : forme 5165">
                  <a:extLst>
                    <a:ext uri="{FF2B5EF4-FFF2-40B4-BE49-F238E27FC236}">
                      <a16:creationId xmlns:a16="http://schemas.microsoft.com/office/drawing/2014/main" id="{1C4074CD-346F-4551-BE75-1066585AD206}"/>
                    </a:ext>
                  </a:extLst>
                </p:cNvPr>
                <p:cNvSpPr/>
                <p:nvPr/>
              </p:nvSpPr>
              <p:spPr>
                <a:xfrm>
                  <a:off x="3914953" y="4678072"/>
                  <a:ext cx="63722" cy="137636"/>
                </a:xfrm>
                <a:custGeom>
                  <a:avLst/>
                  <a:gdLst>
                    <a:gd name="connsiteX0" fmla="*/ 0 w 63722"/>
                    <a:gd name="connsiteY0" fmla="*/ 286 h 137636"/>
                    <a:gd name="connsiteX1" fmla="*/ 18764 w 63722"/>
                    <a:gd name="connsiteY1" fmla="*/ 137636 h 137636"/>
                    <a:gd name="connsiteX2" fmla="*/ 44101 w 63722"/>
                    <a:gd name="connsiteY2" fmla="*/ 137636 h 137636"/>
                    <a:gd name="connsiteX3" fmla="*/ 56769 w 63722"/>
                    <a:gd name="connsiteY3" fmla="*/ 0 h 137636"/>
                    <a:gd name="connsiteX4" fmla="*/ 63722 w 63722"/>
                    <a:gd name="connsiteY4" fmla="*/ 40481 h 137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22" h="137636">
                      <a:moveTo>
                        <a:pt x="0" y="286"/>
                      </a:moveTo>
                      <a:lnTo>
                        <a:pt x="18764" y="137636"/>
                      </a:lnTo>
                      <a:lnTo>
                        <a:pt x="44101" y="137636"/>
                      </a:lnTo>
                      <a:lnTo>
                        <a:pt x="56769" y="0"/>
                      </a:lnTo>
                      <a:lnTo>
                        <a:pt x="63722" y="40481"/>
                      </a:lnTo>
                    </a:path>
                  </a:pathLst>
                </a:custGeom>
                <a:grpFill/>
                <a:ln w="5715" cap="rnd">
                  <a:solidFill>
                    <a:schemeClr val="bg1"/>
                  </a:solidFill>
                  <a:prstDash val="solid"/>
                  <a:round/>
                </a:ln>
              </p:spPr>
              <p:txBody>
                <a:bodyPr rtlCol="0" anchor="ctr"/>
                <a:lstStyle/>
                <a:p>
                  <a:endParaRPr lang="fr-FR" sz="1400"/>
                </a:p>
              </p:txBody>
            </p:sp>
            <p:sp>
              <p:nvSpPr>
                <p:cNvPr id="180" name="Forme libre : forme 5166">
                  <a:extLst>
                    <a:ext uri="{FF2B5EF4-FFF2-40B4-BE49-F238E27FC236}">
                      <a16:creationId xmlns:a16="http://schemas.microsoft.com/office/drawing/2014/main" id="{915FA54F-3C6C-4864-8B5F-7F25778F166E}"/>
                    </a:ext>
                  </a:extLst>
                </p:cNvPr>
                <p:cNvSpPr/>
                <p:nvPr/>
              </p:nvSpPr>
              <p:spPr>
                <a:xfrm>
                  <a:off x="3912572" y="4815708"/>
                  <a:ext cx="46482" cy="20478"/>
                </a:xfrm>
                <a:custGeom>
                  <a:avLst/>
                  <a:gdLst>
                    <a:gd name="connsiteX0" fmla="*/ 46482 w 46482"/>
                    <a:gd name="connsiteY0" fmla="*/ 0 h 20478"/>
                    <a:gd name="connsiteX1" fmla="*/ 46482 w 46482"/>
                    <a:gd name="connsiteY1" fmla="*/ 20479 h 20478"/>
                    <a:gd name="connsiteX2" fmla="*/ 0 w 46482"/>
                    <a:gd name="connsiteY2" fmla="*/ 20479 h 20478"/>
                  </a:gdLst>
                  <a:ahLst/>
                  <a:cxnLst>
                    <a:cxn ang="0">
                      <a:pos x="connsiteX0" y="connsiteY0"/>
                    </a:cxn>
                    <a:cxn ang="0">
                      <a:pos x="connsiteX1" y="connsiteY1"/>
                    </a:cxn>
                    <a:cxn ang="0">
                      <a:pos x="connsiteX2" y="connsiteY2"/>
                    </a:cxn>
                  </a:cxnLst>
                  <a:rect l="l" t="t" r="r" b="b"/>
                  <a:pathLst>
                    <a:path w="46482" h="20478">
                      <a:moveTo>
                        <a:pt x="46482" y="0"/>
                      </a:moveTo>
                      <a:lnTo>
                        <a:pt x="46482" y="20479"/>
                      </a:lnTo>
                      <a:lnTo>
                        <a:pt x="0" y="20479"/>
                      </a:lnTo>
                    </a:path>
                  </a:pathLst>
                </a:custGeom>
                <a:grpFill/>
                <a:ln w="5715" cap="rnd">
                  <a:solidFill>
                    <a:schemeClr val="bg1"/>
                  </a:solidFill>
                  <a:prstDash val="solid"/>
                  <a:round/>
                </a:ln>
              </p:spPr>
              <p:txBody>
                <a:bodyPr rtlCol="0" anchor="ctr"/>
                <a:lstStyle/>
                <a:p>
                  <a:endParaRPr lang="fr-FR" sz="1400"/>
                </a:p>
              </p:txBody>
            </p:sp>
          </p:grpSp>
          <p:sp>
            <p:nvSpPr>
              <p:cNvPr id="117" name="Forme libre : forme 5167">
                <a:extLst>
                  <a:ext uri="{FF2B5EF4-FFF2-40B4-BE49-F238E27FC236}">
                    <a16:creationId xmlns:a16="http://schemas.microsoft.com/office/drawing/2014/main" id="{D921D165-3136-4825-BADF-17EE230D7980}"/>
                  </a:ext>
                </a:extLst>
              </p:cNvPr>
              <p:cNvSpPr/>
              <p:nvPr/>
            </p:nvSpPr>
            <p:spPr>
              <a:xfrm>
                <a:off x="3922192" y="4816566"/>
                <a:ext cx="11525" cy="6953"/>
              </a:xfrm>
              <a:custGeom>
                <a:avLst/>
                <a:gdLst>
                  <a:gd name="connsiteX0" fmla="*/ 11525 w 11525"/>
                  <a:gd name="connsiteY0" fmla="*/ 0 h 6953"/>
                  <a:gd name="connsiteX1" fmla="*/ 0 w 11525"/>
                  <a:gd name="connsiteY1" fmla="*/ 6953 h 6953"/>
                </a:gdLst>
                <a:ahLst/>
                <a:cxnLst>
                  <a:cxn ang="0">
                    <a:pos x="connsiteX0" y="connsiteY0"/>
                  </a:cxn>
                  <a:cxn ang="0">
                    <a:pos x="connsiteX1" y="connsiteY1"/>
                  </a:cxn>
                </a:cxnLst>
                <a:rect l="l" t="t" r="r" b="b"/>
                <a:pathLst>
                  <a:path w="11525" h="6953">
                    <a:moveTo>
                      <a:pt x="11525" y="0"/>
                    </a:moveTo>
                    <a:lnTo>
                      <a:pt x="0" y="6953"/>
                    </a:lnTo>
                  </a:path>
                </a:pathLst>
              </a:custGeom>
              <a:grpFill/>
              <a:ln w="5715" cap="rnd">
                <a:solidFill>
                  <a:schemeClr val="bg1"/>
                </a:solidFill>
                <a:prstDash val="solid"/>
                <a:round/>
              </a:ln>
            </p:spPr>
            <p:txBody>
              <a:bodyPr rtlCol="0" anchor="ctr"/>
              <a:lstStyle/>
              <a:p>
                <a:endParaRPr lang="fr-FR" sz="1400"/>
              </a:p>
            </p:txBody>
          </p:sp>
          <p:sp>
            <p:nvSpPr>
              <p:cNvPr id="118" name="Forme libre : forme 5168">
                <a:extLst>
                  <a:ext uri="{FF2B5EF4-FFF2-40B4-BE49-F238E27FC236}">
                    <a16:creationId xmlns:a16="http://schemas.microsoft.com/office/drawing/2014/main" id="{84C0602E-DD64-4A85-AC2E-4F5D774AAA7E}"/>
                  </a:ext>
                </a:extLst>
              </p:cNvPr>
              <p:cNvSpPr/>
              <p:nvPr/>
            </p:nvSpPr>
            <p:spPr>
              <a:xfrm>
                <a:off x="3975342" y="4717696"/>
                <a:ext cx="63055" cy="118491"/>
              </a:xfrm>
              <a:custGeom>
                <a:avLst/>
                <a:gdLst>
                  <a:gd name="connsiteX0" fmla="*/ 63055 w 63055"/>
                  <a:gd name="connsiteY0" fmla="*/ 118491 h 118491"/>
                  <a:gd name="connsiteX1" fmla="*/ 10573 w 63055"/>
                  <a:gd name="connsiteY1" fmla="*/ 118491 h 118491"/>
                  <a:gd name="connsiteX2" fmla="*/ 0 w 63055"/>
                  <a:gd name="connsiteY2" fmla="*/ 107918 h 118491"/>
                  <a:gd name="connsiteX3" fmla="*/ 0 w 63055"/>
                  <a:gd name="connsiteY3" fmla="*/ 10573 h 118491"/>
                  <a:gd name="connsiteX4" fmla="*/ 10573 w 63055"/>
                  <a:gd name="connsiteY4" fmla="*/ 0 h 118491"/>
                  <a:gd name="connsiteX5" fmla="*/ 40481 w 63055"/>
                  <a:gd name="connsiteY5" fmla="*/ 0 h 118491"/>
                  <a:gd name="connsiteX6" fmla="*/ 51054 w 63055"/>
                  <a:gd name="connsiteY6" fmla="*/ 10573 h 118491"/>
                  <a:gd name="connsiteX7" fmla="*/ 51054 w 63055"/>
                  <a:gd name="connsiteY7" fmla="*/ 72962 h 11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55" h="118491">
                    <a:moveTo>
                      <a:pt x="63055" y="118491"/>
                    </a:moveTo>
                    <a:lnTo>
                      <a:pt x="10573" y="118491"/>
                    </a:lnTo>
                    <a:cubicBezTo>
                      <a:pt x="4763" y="118491"/>
                      <a:pt x="0" y="113729"/>
                      <a:pt x="0" y="107918"/>
                    </a:cubicBezTo>
                    <a:lnTo>
                      <a:pt x="0" y="10573"/>
                    </a:lnTo>
                    <a:cubicBezTo>
                      <a:pt x="0" y="4763"/>
                      <a:pt x="4763" y="0"/>
                      <a:pt x="10573" y="0"/>
                    </a:cubicBezTo>
                    <a:lnTo>
                      <a:pt x="40481" y="0"/>
                    </a:lnTo>
                    <a:cubicBezTo>
                      <a:pt x="46291" y="0"/>
                      <a:pt x="51054" y="4763"/>
                      <a:pt x="51054" y="10573"/>
                    </a:cubicBezTo>
                    <a:lnTo>
                      <a:pt x="51054" y="72962"/>
                    </a:lnTo>
                  </a:path>
                </a:pathLst>
              </a:custGeom>
              <a:grpFill/>
              <a:ln w="5715" cap="rnd">
                <a:solidFill>
                  <a:schemeClr val="bg1"/>
                </a:solidFill>
                <a:prstDash val="solid"/>
                <a:round/>
              </a:ln>
            </p:spPr>
            <p:txBody>
              <a:bodyPr rtlCol="0" anchor="ctr"/>
              <a:lstStyle/>
              <a:p>
                <a:endParaRPr lang="fr-FR" sz="1400"/>
              </a:p>
            </p:txBody>
          </p:sp>
          <p:sp>
            <p:nvSpPr>
              <p:cNvPr id="119" name="Forme libre : forme 5169">
                <a:extLst>
                  <a:ext uri="{FF2B5EF4-FFF2-40B4-BE49-F238E27FC236}">
                    <a16:creationId xmlns:a16="http://schemas.microsoft.com/office/drawing/2014/main" id="{D01A8DD0-FC21-46DA-8B03-0322E96C2CEB}"/>
                  </a:ext>
                </a:extLst>
              </p:cNvPr>
              <p:cNvSpPr/>
              <p:nvPr/>
            </p:nvSpPr>
            <p:spPr>
              <a:xfrm>
                <a:off x="4014584" y="4790944"/>
                <a:ext cx="45624" cy="45338"/>
              </a:xfrm>
              <a:custGeom>
                <a:avLst/>
                <a:gdLst>
                  <a:gd name="connsiteX0" fmla="*/ 0 w 45624"/>
                  <a:gd name="connsiteY0" fmla="*/ 0 h 45338"/>
                  <a:gd name="connsiteX1" fmla="*/ 22955 w 45624"/>
                  <a:gd name="connsiteY1" fmla="*/ 0 h 45338"/>
                  <a:gd name="connsiteX2" fmla="*/ 45625 w 45624"/>
                  <a:gd name="connsiteY2" fmla="*/ 22670 h 45338"/>
                  <a:gd name="connsiteX3" fmla="*/ 45625 w 45624"/>
                  <a:gd name="connsiteY3" fmla="*/ 22670 h 45338"/>
                  <a:gd name="connsiteX4" fmla="*/ 22955 w 45624"/>
                  <a:gd name="connsiteY4" fmla="*/ 45339 h 45338"/>
                  <a:gd name="connsiteX5" fmla="*/ 0 w 45624"/>
                  <a:gd name="connsiteY5" fmla="*/ 45339 h 4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624" h="45338">
                    <a:moveTo>
                      <a:pt x="0" y="0"/>
                    </a:moveTo>
                    <a:lnTo>
                      <a:pt x="22955" y="0"/>
                    </a:lnTo>
                    <a:cubicBezTo>
                      <a:pt x="35433" y="0"/>
                      <a:pt x="45625" y="10192"/>
                      <a:pt x="45625" y="22670"/>
                    </a:cubicBezTo>
                    <a:lnTo>
                      <a:pt x="45625" y="22670"/>
                    </a:lnTo>
                    <a:cubicBezTo>
                      <a:pt x="45625" y="35147"/>
                      <a:pt x="35433" y="45339"/>
                      <a:pt x="22955" y="45339"/>
                    </a:cubicBezTo>
                    <a:lnTo>
                      <a:pt x="0" y="45339"/>
                    </a:lnTo>
                  </a:path>
                </a:pathLst>
              </a:custGeom>
              <a:grpFill/>
              <a:ln w="5715" cap="rnd">
                <a:solidFill>
                  <a:schemeClr val="bg1"/>
                </a:solidFill>
                <a:prstDash val="solid"/>
                <a:round/>
              </a:ln>
            </p:spPr>
            <p:txBody>
              <a:bodyPr rtlCol="0" anchor="ctr"/>
              <a:lstStyle/>
              <a:p>
                <a:endParaRPr lang="fr-FR" sz="1400"/>
              </a:p>
            </p:txBody>
          </p:sp>
          <p:sp>
            <p:nvSpPr>
              <p:cNvPr id="164" name="Forme libre : forme 5170">
                <a:extLst>
                  <a:ext uri="{FF2B5EF4-FFF2-40B4-BE49-F238E27FC236}">
                    <a16:creationId xmlns:a16="http://schemas.microsoft.com/office/drawing/2014/main" id="{AE837C3B-9D55-45F8-980F-C6C3E2E8F16A}"/>
                  </a:ext>
                </a:extLst>
              </p:cNvPr>
              <p:cNvSpPr/>
              <p:nvPr/>
            </p:nvSpPr>
            <p:spPr>
              <a:xfrm>
                <a:off x="3976580" y="4738461"/>
                <a:ext cx="47624" cy="17811"/>
              </a:xfrm>
              <a:custGeom>
                <a:avLst/>
                <a:gdLst>
                  <a:gd name="connsiteX0" fmla="*/ 0 w 47624"/>
                  <a:gd name="connsiteY0" fmla="*/ 17812 h 17811"/>
                  <a:gd name="connsiteX1" fmla="*/ 47625 w 47624"/>
                  <a:gd name="connsiteY1" fmla="*/ 0 h 17811"/>
                </a:gdLst>
                <a:ahLst/>
                <a:cxnLst>
                  <a:cxn ang="0">
                    <a:pos x="connsiteX0" y="connsiteY0"/>
                  </a:cxn>
                  <a:cxn ang="0">
                    <a:pos x="connsiteX1" y="connsiteY1"/>
                  </a:cxn>
                </a:cxnLst>
                <a:rect l="l" t="t" r="r" b="b"/>
                <a:pathLst>
                  <a:path w="47624" h="17811">
                    <a:moveTo>
                      <a:pt x="0" y="17812"/>
                    </a:moveTo>
                    <a:lnTo>
                      <a:pt x="47625" y="0"/>
                    </a:lnTo>
                  </a:path>
                </a:pathLst>
              </a:custGeom>
              <a:grpFill/>
              <a:ln w="5715" cap="rnd">
                <a:solidFill>
                  <a:schemeClr val="bg1"/>
                </a:solidFill>
                <a:prstDash val="solid"/>
                <a:round/>
              </a:ln>
            </p:spPr>
            <p:txBody>
              <a:bodyPr rtlCol="0" anchor="ctr"/>
              <a:lstStyle/>
              <a:p>
                <a:endParaRPr lang="fr-FR" sz="1400"/>
              </a:p>
            </p:txBody>
          </p:sp>
          <p:sp>
            <p:nvSpPr>
              <p:cNvPr id="166" name="Forme libre : forme 5171">
                <a:extLst>
                  <a:ext uri="{FF2B5EF4-FFF2-40B4-BE49-F238E27FC236}">
                    <a16:creationId xmlns:a16="http://schemas.microsoft.com/office/drawing/2014/main" id="{65A7BED3-3E00-4347-89CD-82354A133039}"/>
                  </a:ext>
                </a:extLst>
              </p:cNvPr>
              <p:cNvSpPr/>
              <p:nvPr/>
            </p:nvSpPr>
            <p:spPr>
              <a:xfrm>
                <a:off x="3976866" y="4771036"/>
                <a:ext cx="47625" cy="11811"/>
              </a:xfrm>
              <a:custGeom>
                <a:avLst/>
                <a:gdLst>
                  <a:gd name="connsiteX0" fmla="*/ 0 w 47625"/>
                  <a:gd name="connsiteY0" fmla="*/ 0 h 11811"/>
                  <a:gd name="connsiteX1" fmla="*/ 47625 w 47625"/>
                  <a:gd name="connsiteY1" fmla="*/ 11811 h 11811"/>
                </a:gdLst>
                <a:ahLst/>
                <a:cxnLst>
                  <a:cxn ang="0">
                    <a:pos x="connsiteX0" y="connsiteY0"/>
                  </a:cxn>
                  <a:cxn ang="0">
                    <a:pos x="connsiteX1" y="connsiteY1"/>
                  </a:cxn>
                </a:cxnLst>
                <a:rect l="l" t="t" r="r" b="b"/>
                <a:pathLst>
                  <a:path w="47625" h="11811">
                    <a:moveTo>
                      <a:pt x="0" y="0"/>
                    </a:moveTo>
                    <a:lnTo>
                      <a:pt x="47625" y="11811"/>
                    </a:lnTo>
                  </a:path>
                </a:pathLst>
              </a:custGeom>
              <a:grpFill/>
              <a:ln w="5715" cap="rnd">
                <a:solidFill>
                  <a:schemeClr val="bg1"/>
                </a:solidFill>
                <a:prstDash val="solid"/>
                <a:round/>
              </a:ln>
            </p:spPr>
            <p:txBody>
              <a:bodyPr rtlCol="0" anchor="ctr"/>
              <a:lstStyle/>
              <a:p>
                <a:endParaRPr lang="fr-FR" sz="1400"/>
              </a:p>
            </p:txBody>
          </p:sp>
          <p:sp>
            <p:nvSpPr>
              <p:cNvPr id="167" name="Forme libre : forme 5172">
                <a:extLst>
                  <a:ext uri="{FF2B5EF4-FFF2-40B4-BE49-F238E27FC236}">
                    <a16:creationId xmlns:a16="http://schemas.microsoft.com/office/drawing/2014/main" id="{4E9E503B-9667-4518-BA58-AAF0902DF7C9}"/>
                  </a:ext>
                </a:extLst>
              </p:cNvPr>
              <p:cNvSpPr/>
              <p:nvPr/>
            </p:nvSpPr>
            <p:spPr>
              <a:xfrm>
                <a:off x="3961435" y="4674739"/>
                <a:ext cx="24193" cy="9525"/>
              </a:xfrm>
              <a:custGeom>
                <a:avLst/>
                <a:gdLst>
                  <a:gd name="connsiteX0" fmla="*/ 0 w 24193"/>
                  <a:gd name="connsiteY0" fmla="*/ 0 h 9525"/>
                  <a:gd name="connsiteX1" fmla="*/ 24194 w 24193"/>
                  <a:gd name="connsiteY1" fmla="*/ 0 h 9525"/>
                </a:gdLst>
                <a:ahLst/>
                <a:cxnLst>
                  <a:cxn ang="0">
                    <a:pos x="connsiteX0" y="connsiteY0"/>
                  </a:cxn>
                  <a:cxn ang="0">
                    <a:pos x="connsiteX1" y="connsiteY1"/>
                  </a:cxn>
                </a:cxnLst>
                <a:rect l="l" t="t" r="r" b="b"/>
                <a:pathLst>
                  <a:path w="24193" h="9525">
                    <a:moveTo>
                      <a:pt x="0" y="0"/>
                    </a:moveTo>
                    <a:lnTo>
                      <a:pt x="24194" y="0"/>
                    </a:lnTo>
                  </a:path>
                </a:pathLst>
              </a:custGeom>
              <a:grpFill/>
              <a:ln w="5715" cap="rnd">
                <a:solidFill>
                  <a:schemeClr val="bg1"/>
                </a:solidFill>
                <a:prstDash val="solid"/>
                <a:round/>
              </a:ln>
            </p:spPr>
            <p:txBody>
              <a:bodyPr rtlCol="0" anchor="ctr"/>
              <a:lstStyle/>
              <a:p>
                <a:endParaRPr lang="fr-FR" sz="1400"/>
              </a:p>
            </p:txBody>
          </p:sp>
          <p:grpSp>
            <p:nvGrpSpPr>
              <p:cNvPr id="168" name="Graphique 1853">
                <a:extLst>
                  <a:ext uri="{FF2B5EF4-FFF2-40B4-BE49-F238E27FC236}">
                    <a16:creationId xmlns:a16="http://schemas.microsoft.com/office/drawing/2014/main" id="{05D0AFBE-A1F8-4FA2-B0FA-3CFE0582981F}"/>
                  </a:ext>
                </a:extLst>
              </p:cNvPr>
              <p:cNvGrpSpPr/>
              <p:nvPr/>
            </p:nvGrpSpPr>
            <p:grpSpPr>
              <a:xfrm>
                <a:off x="3846564" y="4350889"/>
                <a:ext cx="100107" cy="351377"/>
                <a:chOff x="3846564" y="4350889"/>
                <a:chExt cx="100107" cy="351377"/>
              </a:xfrm>
              <a:grpFill/>
            </p:grpSpPr>
            <p:sp>
              <p:nvSpPr>
                <p:cNvPr id="175" name="Forme libre : forme 5174">
                  <a:extLst>
                    <a:ext uri="{FF2B5EF4-FFF2-40B4-BE49-F238E27FC236}">
                      <a16:creationId xmlns:a16="http://schemas.microsoft.com/office/drawing/2014/main" id="{7DAD112C-DDA1-4764-90B5-D2D863156D6C}"/>
                    </a:ext>
                  </a:extLst>
                </p:cNvPr>
                <p:cNvSpPr/>
                <p:nvPr/>
              </p:nvSpPr>
              <p:spPr>
                <a:xfrm>
                  <a:off x="3883330" y="4469856"/>
                  <a:ext cx="63341" cy="191357"/>
                </a:xfrm>
                <a:custGeom>
                  <a:avLst/>
                  <a:gdLst>
                    <a:gd name="connsiteX0" fmla="*/ 5715 w 63341"/>
                    <a:gd name="connsiteY0" fmla="*/ 191357 h 191357"/>
                    <a:gd name="connsiteX1" fmla="*/ 0 w 63341"/>
                    <a:gd name="connsiteY1" fmla="*/ 84868 h 191357"/>
                    <a:gd name="connsiteX2" fmla="*/ 63341 w 63341"/>
                    <a:gd name="connsiteY2" fmla="*/ 19050 h 191357"/>
                    <a:gd name="connsiteX3" fmla="*/ 63341 w 63341"/>
                    <a:gd name="connsiteY3" fmla="*/ 0 h 191357"/>
                  </a:gdLst>
                  <a:ahLst/>
                  <a:cxnLst>
                    <a:cxn ang="0">
                      <a:pos x="connsiteX0" y="connsiteY0"/>
                    </a:cxn>
                    <a:cxn ang="0">
                      <a:pos x="connsiteX1" y="connsiteY1"/>
                    </a:cxn>
                    <a:cxn ang="0">
                      <a:pos x="connsiteX2" y="connsiteY2"/>
                    </a:cxn>
                    <a:cxn ang="0">
                      <a:pos x="connsiteX3" y="connsiteY3"/>
                    </a:cxn>
                  </a:cxnLst>
                  <a:rect l="l" t="t" r="r" b="b"/>
                  <a:pathLst>
                    <a:path w="63341" h="191357">
                      <a:moveTo>
                        <a:pt x="5715" y="191357"/>
                      </a:moveTo>
                      <a:cubicBezTo>
                        <a:pt x="5715" y="191357"/>
                        <a:pt x="0" y="158496"/>
                        <a:pt x="0" y="84868"/>
                      </a:cubicBezTo>
                      <a:cubicBezTo>
                        <a:pt x="0" y="11240"/>
                        <a:pt x="63341" y="19050"/>
                        <a:pt x="63341" y="19050"/>
                      </a:cubicBezTo>
                      <a:lnTo>
                        <a:pt x="63341" y="0"/>
                      </a:lnTo>
                    </a:path>
                  </a:pathLst>
                </a:custGeom>
                <a:grpFill/>
                <a:ln w="5715" cap="rnd">
                  <a:solidFill>
                    <a:schemeClr val="bg1"/>
                  </a:solidFill>
                  <a:prstDash val="solid"/>
                  <a:round/>
                </a:ln>
              </p:spPr>
              <p:txBody>
                <a:bodyPr rtlCol="0" anchor="ctr"/>
                <a:lstStyle/>
                <a:p>
                  <a:endParaRPr lang="fr-FR" sz="1400"/>
                </a:p>
              </p:txBody>
            </p:sp>
            <p:sp>
              <p:nvSpPr>
                <p:cNvPr id="176" name="Forme libre : forme 5175">
                  <a:extLst>
                    <a:ext uri="{FF2B5EF4-FFF2-40B4-BE49-F238E27FC236}">
                      <a16:creationId xmlns:a16="http://schemas.microsoft.com/office/drawing/2014/main" id="{58F3971D-EFA2-4BFE-8433-1EB83F922AE7}"/>
                    </a:ext>
                  </a:extLst>
                </p:cNvPr>
                <p:cNvSpPr/>
                <p:nvPr/>
              </p:nvSpPr>
              <p:spPr>
                <a:xfrm>
                  <a:off x="3846564" y="4350889"/>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177" name="Forme libre : forme 5176">
                  <a:extLst>
                    <a:ext uri="{FF2B5EF4-FFF2-40B4-BE49-F238E27FC236}">
                      <a16:creationId xmlns:a16="http://schemas.microsoft.com/office/drawing/2014/main" id="{9C3DC377-F513-4063-8BCD-F2F915F31047}"/>
                    </a:ext>
                  </a:extLst>
                </p:cNvPr>
                <p:cNvSpPr/>
                <p:nvPr/>
              </p:nvSpPr>
              <p:spPr>
                <a:xfrm>
                  <a:off x="3889008" y="4672643"/>
                  <a:ext cx="11752" cy="29622"/>
                </a:xfrm>
                <a:custGeom>
                  <a:avLst/>
                  <a:gdLst>
                    <a:gd name="connsiteX0" fmla="*/ 323 w 11752"/>
                    <a:gd name="connsiteY0" fmla="*/ 0 h 29622"/>
                    <a:gd name="connsiteX1" fmla="*/ 11753 w 11752"/>
                    <a:gd name="connsiteY1" fmla="*/ 29623 h 29622"/>
                  </a:gdLst>
                  <a:ahLst/>
                  <a:cxnLst>
                    <a:cxn ang="0">
                      <a:pos x="connsiteX0" y="connsiteY0"/>
                    </a:cxn>
                    <a:cxn ang="0">
                      <a:pos x="connsiteX1" y="connsiteY1"/>
                    </a:cxn>
                  </a:cxnLst>
                  <a:rect l="l" t="t" r="r" b="b"/>
                  <a:pathLst>
                    <a:path w="11752" h="29622">
                      <a:moveTo>
                        <a:pt x="323" y="0"/>
                      </a:moveTo>
                      <a:cubicBezTo>
                        <a:pt x="323" y="0"/>
                        <a:pt x="-3011" y="25622"/>
                        <a:pt x="11753" y="29623"/>
                      </a:cubicBezTo>
                    </a:path>
                  </a:pathLst>
                </a:custGeom>
                <a:grpFill/>
                <a:ln w="5715" cap="rnd">
                  <a:solidFill>
                    <a:schemeClr val="bg1"/>
                  </a:solidFill>
                  <a:prstDash val="solid"/>
                  <a:round/>
                </a:ln>
              </p:spPr>
              <p:txBody>
                <a:bodyPr rtlCol="0" anchor="ctr"/>
                <a:lstStyle/>
                <a:p>
                  <a:endParaRPr lang="fr-FR" sz="1400"/>
                </a:p>
              </p:txBody>
            </p:sp>
            <p:sp>
              <p:nvSpPr>
                <p:cNvPr id="178" name="Forme libre : forme 5177">
                  <a:extLst>
                    <a:ext uri="{FF2B5EF4-FFF2-40B4-BE49-F238E27FC236}">
                      <a16:creationId xmlns:a16="http://schemas.microsoft.com/office/drawing/2014/main" id="{BFD9B1B2-35AC-40F1-BB94-009743C584D6}"/>
                    </a:ext>
                  </a:extLst>
                </p:cNvPr>
                <p:cNvSpPr/>
                <p:nvPr/>
              </p:nvSpPr>
              <p:spPr>
                <a:xfrm>
                  <a:off x="3885426" y="4537769"/>
                  <a:ext cx="10191" cy="4762"/>
                </a:xfrm>
                <a:custGeom>
                  <a:avLst/>
                  <a:gdLst>
                    <a:gd name="connsiteX0" fmla="*/ 0 w 10191"/>
                    <a:gd name="connsiteY0" fmla="*/ 0 h 4762"/>
                    <a:gd name="connsiteX1" fmla="*/ 10192 w 10191"/>
                    <a:gd name="connsiteY1" fmla="*/ 4763 h 4762"/>
                  </a:gdLst>
                  <a:ahLst/>
                  <a:cxnLst>
                    <a:cxn ang="0">
                      <a:pos x="connsiteX0" y="connsiteY0"/>
                    </a:cxn>
                    <a:cxn ang="0">
                      <a:pos x="connsiteX1" y="connsiteY1"/>
                    </a:cxn>
                  </a:cxnLst>
                  <a:rect l="l" t="t" r="r" b="b"/>
                  <a:pathLst>
                    <a:path w="10191" h="4762">
                      <a:moveTo>
                        <a:pt x="0" y="0"/>
                      </a:moveTo>
                      <a:lnTo>
                        <a:pt x="10192" y="4763"/>
                      </a:lnTo>
                    </a:path>
                  </a:pathLst>
                </a:custGeom>
                <a:grpFill/>
                <a:ln w="5715" cap="rnd">
                  <a:solidFill>
                    <a:schemeClr val="bg1"/>
                  </a:solidFill>
                  <a:prstDash val="solid"/>
                  <a:round/>
                </a:ln>
              </p:spPr>
              <p:txBody>
                <a:bodyPr rtlCol="0" anchor="ctr"/>
                <a:lstStyle/>
                <a:p>
                  <a:endParaRPr lang="fr-FR" sz="1400"/>
                </a:p>
              </p:txBody>
            </p:sp>
          </p:grpSp>
          <p:grpSp>
            <p:nvGrpSpPr>
              <p:cNvPr id="169" name="Graphique 1853">
                <a:extLst>
                  <a:ext uri="{FF2B5EF4-FFF2-40B4-BE49-F238E27FC236}">
                    <a16:creationId xmlns:a16="http://schemas.microsoft.com/office/drawing/2014/main" id="{05D0AFBE-A1F8-4FA2-B0FA-3CFE0582981F}"/>
                  </a:ext>
                </a:extLst>
              </p:cNvPr>
              <p:cNvGrpSpPr/>
              <p:nvPr/>
            </p:nvGrpSpPr>
            <p:grpSpPr>
              <a:xfrm>
                <a:off x="3846564" y="4350889"/>
                <a:ext cx="212980" cy="351377"/>
                <a:chOff x="3846564" y="4350889"/>
                <a:chExt cx="212980" cy="351377"/>
              </a:xfrm>
              <a:grpFill/>
            </p:grpSpPr>
            <p:sp>
              <p:nvSpPr>
                <p:cNvPr id="171" name="Forme libre : forme 5179">
                  <a:extLst>
                    <a:ext uri="{FF2B5EF4-FFF2-40B4-BE49-F238E27FC236}">
                      <a16:creationId xmlns:a16="http://schemas.microsoft.com/office/drawing/2014/main" id="{7995273F-E102-4321-8391-A52754A66DF2}"/>
                    </a:ext>
                  </a:extLst>
                </p:cNvPr>
                <p:cNvSpPr/>
                <p:nvPr/>
              </p:nvSpPr>
              <p:spPr>
                <a:xfrm>
                  <a:off x="3846564" y="4350889"/>
                  <a:ext cx="9525" cy="9525"/>
                </a:xfrm>
                <a:custGeom>
                  <a:avLst/>
                  <a:gdLst/>
                  <a:ahLst/>
                  <a:cxnLst/>
                  <a:rect l="l" t="t" r="r" b="b"/>
                  <a:pathLst>
                    <a:path w="9525" h="9525"/>
                  </a:pathLst>
                </a:custGeom>
                <a:grpFill/>
                <a:ln w="5715" cap="rnd">
                  <a:solidFill>
                    <a:schemeClr val="bg1"/>
                  </a:solidFill>
                  <a:prstDash val="solid"/>
                  <a:round/>
                </a:ln>
              </p:spPr>
              <p:txBody>
                <a:bodyPr rtlCol="0" anchor="ctr"/>
                <a:lstStyle/>
                <a:p>
                  <a:endParaRPr lang="fr-FR" sz="1400"/>
                </a:p>
              </p:txBody>
            </p:sp>
            <p:sp>
              <p:nvSpPr>
                <p:cNvPr id="172" name="Forme libre : forme 5180">
                  <a:extLst>
                    <a:ext uri="{FF2B5EF4-FFF2-40B4-BE49-F238E27FC236}">
                      <a16:creationId xmlns:a16="http://schemas.microsoft.com/office/drawing/2014/main" id="{400AED7D-7D07-4CB7-B02A-A19EE9A440CF}"/>
                    </a:ext>
                  </a:extLst>
                </p:cNvPr>
                <p:cNvSpPr/>
                <p:nvPr/>
              </p:nvSpPr>
              <p:spPr>
                <a:xfrm>
                  <a:off x="3999440" y="4488922"/>
                  <a:ext cx="60104" cy="172195"/>
                </a:xfrm>
                <a:custGeom>
                  <a:avLst/>
                  <a:gdLst>
                    <a:gd name="connsiteX0" fmla="*/ 0 w 60104"/>
                    <a:gd name="connsiteY0" fmla="*/ 79 h 172195"/>
                    <a:gd name="connsiteX1" fmla="*/ 60103 w 60104"/>
                    <a:gd name="connsiteY1" fmla="*/ 65706 h 172195"/>
                    <a:gd name="connsiteX2" fmla="*/ 54388 w 60104"/>
                    <a:gd name="connsiteY2" fmla="*/ 172196 h 172195"/>
                  </a:gdLst>
                  <a:ahLst/>
                  <a:cxnLst>
                    <a:cxn ang="0">
                      <a:pos x="connsiteX0" y="connsiteY0"/>
                    </a:cxn>
                    <a:cxn ang="0">
                      <a:pos x="connsiteX1" y="connsiteY1"/>
                    </a:cxn>
                    <a:cxn ang="0">
                      <a:pos x="connsiteX2" y="connsiteY2"/>
                    </a:cxn>
                  </a:cxnLst>
                  <a:rect l="l" t="t" r="r" b="b"/>
                  <a:pathLst>
                    <a:path w="60104" h="172195">
                      <a:moveTo>
                        <a:pt x="0" y="79"/>
                      </a:moveTo>
                      <a:cubicBezTo>
                        <a:pt x="0" y="79"/>
                        <a:pt x="60484" y="-4969"/>
                        <a:pt x="60103" y="65706"/>
                      </a:cubicBezTo>
                      <a:cubicBezTo>
                        <a:pt x="59627" y="139334"/>
                        <a:pt x="54388" y="172196"/>
                        <a:pt x="54388" y="172196"/>
                      </a:cubicBezTo>
                    </a:path>
                  </a:pathLst>
                </a:custGeom>
                <a:grpFill/>
                <a:ln w="5715" cap="rnd">
                  <a:solidFill>
                    <a:schemeClr val="bg1"/>
                  </a:solidFill>
                  <a:prstDash val="solid"/>
                  <a:round/>
                </a:ln>
              </p:spPr>
              <p:txBody>
                <a:bodyPr rtlCol="0" anchor="ctr"/>
                <a:lstStyle/>
                <a:p>
                  <a:endParaRPr lang="fr-FR" sz="1400"/>
                </a:p>
              </p:txBody>
            </p:sp>
            <p:sp>
              <p:nvSpPr>
                <p:cNvPr id="173" name="Forme libre : forme 5181">
                  <a:extLst>
                    <a:ext uri="{FF2B5EF4-FFF2-40B4-BE49-F238E27FC236}">
                      <a16:creationId xmlns:a16="http://schemas.microsoft.com/office/drawing/2014/main" id="{268FF14C-9FC5-4178-BE9C-58CB7B7AC6BC}"/>
                    </a:ext>
                  </a:extLst>
                </p:cNvPr>
                <p:cNvSpPr/>
                <p:nvPr/>
              </p:nvSpPr>
              <p:spPr>
                <a:xfrm>
                  <a:off x="4042112" y="4672643"/>
                  <a:ext cx="11752" cy="29622"/>
                </a:xfrm>
                <a:custGeom>
                  <a:avLst/>
                  <a:gdLst>
                    <a:gd name="connsiteX0" fmla="*/ 11430 w 11752"/>
                    <a:gd name="connsiteY0" fmla="*/ 0 h 29622"/>
                    <a:gd name="connsiteX1" fmla="*/ 0 w 11752"/>
                    <a:gd name="connsiteY1" fmla="*/ 29623 h 29622"/>
                  </a:gdLst>
                  <a:ahLst/>
                  <a:cxnLst>
                    <a:cxn ang="0">
                      <a:pos x="connsiteX0" y="connsiteY0"/>
                    </a:cxn>
                    <a:cxn ang="0">
                      <a:pos x="connsiteX1" y="connsiteY1"/>
                    </a:cxn>
                  </a:cxnLst>
                  <a:rect l="l" t="t" r="r" b="b"/>
                  <a:pathLst>
                    <a:path w="11752" h="29622">
                      <a:moveTo>
                        <a:pt x="11430" y="0"/>
                      </a:moveTo>
                      <a:cubicBezTo>
                        <a:pt x="11430" y="0"/>
                        <a:pt x="14764" y="25622"/>
                        <a:pt x="0" y="29623"/>
                      </a:cubicBezTo>
                    </a:path>
                  </a:pathLst>
                </a:custGeom>
                <a:grpFill/>
                <a:ln w="5715" cap="rnd">
                  <a:solidFill>
                    <a:schemeClr val="bg1"/>
                  </a:solidFill>
                  <a:prstDash val="solid"/>
                  <a:round/>
                </a:ln>
              </p:spPr>
              <p:txBody>
                <a:bodyPr rtlCol="0" anchor="ctr"/>
                <a:lstStyle/>
                <a:p>
                  <a:endParaRPr lang="fr-FR" sz="1400"/>
                </a:p>
              </p:txBody>
            </p:sp>
            <p:sp>
              <p:nvSpPr>
                <p:cNvPr id="174" name="Forme libre : forme 5182">
                  <a:extLst>
                    <a:ext uri="{FF2B5EF4-FFF2-40B4-BE49-F238E27FC236}">
                      <a16:creationId xmlns:a16="http://schemas.microsoft.com/office/drawing/2014/main" id="{C2DC5AC3-870B-4968-869D-EB6D308F38EF}"/>
                    </a:ext>
                  </a:extLst>
                </p:cNvPr>
                <p:cNvSpPr/>
                <p:nvPr/>
              </p:nvSpPr>
              <p:spPr>
                <a:xfrm>
                  <a:off x="4047160" y="4537769"/>
                  <a:ext cx="10287" cy="4762"/>
                </a:xfrm>
                <a:custGeom>
                  <a:avLst/>
                  <a:gdLst>
                    <a:gd name="connsiteX0" fmla="*/ 10287 w 10287"/>
                    <a:gd name="connsiteY0" fmla="*/ 0 h 4762"/>
                    <a:gd name="connsiteX1" fmla="*/ 0 w 10287"/>
                    <a:gd name="connsiteY1" fmla="*/ 4763 h 4762"/>
                  </a:gdLst>
                  <a:ahLst/>
                  <a:cxnLst>
                    <a:cxn ang="0">
                      <a:pos x="connsiteX0" y="connsiteY0"/>
                    </a:cxn>
                    <a:cxn ang="0">
                      <a:pos x="connsiteX1" y="connsiteY1"/>
                    </a:cxn>
                  </a:cxnLst>
                  <a:rect l="l" t="t" r="r" b="b"/>
                  <a:pathLst>
                    <a:path w="10287" h="4762">
                      <a:moveTo>
                        <a:pt x="10287" y="0"/>
                      </a:moveTo>
                      <a:lnTo>
                        <a:pt x="0" y="4763"/>
                      </a:lnTo>
                    </a:path>
                  </a:pathLst>
                </a:custGeom>
                <a:grpFill/>
                <a:ln w="5715" cap="rnd">
                  <a:solidFill>
                    <a:schemeClr val="bg1"/>
                  </a:solidFill>
                  <a:prstDash val="solid"/>
                  <a:round/>
                </a:ln>
              </p:spPr>
              <p:txBody>
                <a:bodyPr rtlCol="0" anchor="ctr"/>
                <a:lstStyle/>
                <a:p>
                  <a:endParaRPr lang="fr-FR" sz="1400"/>
                </a:p>
              </p:txBody>
            </p:sp>
          </p:grpSp>
          <p:sp>
            <p:nvSpPr>
              <p:cNvPr id="170" name="Forme libre : forme 5183">
                <a:extLst>
                  <a:ext uri="{FF2B5EF4-FFF2-40B4-BE49-F238E27FC236}">
                    <a16:creationId xmlns:a16="http://schemas.microsoft.com/office/drawing/2014/main" id="{24A47D7A-2403-4886-AAA5-F892E5DC2A6B}"/>
                  </a:ext>
                </a:extLst>
              </p:cNvPr>
              <p:cNvSpPr/>
              <p:nvPr/>
            </p:nvSpPr>
            <p:spPr>
              <a:xfrm>
                <a:off x="3944576" y="4489477"/>
                <a:ext cx="54292" cy="8043"/>
              </a:xfrm>
              <a:custGeom>
                <a:avLst/>
                <a:gdLst>
                  <a:gd name="connsiteX0" fmla="*/ 0 w 54292"/>
                  <a:gd name="connsiteY0" fmla="*/ 0 h 8043"/>
                  <a:gd name="connsiteX1" fmla="*/ 54293 w 54292"/>
                  <a:gd name="connsiteY1" fmla="*/ 0 h 8043"/>
                </a:gdLst>
                <a:ahLst/>
                <a:cxnLst>
                  <a:cxn ang="0">
                    <a:pos x="connsiteX0" y="connsiteY0"/>
                  </a:cxn>
                  <a:cxn ang="0">
                    <a:pos x="connsiteX1" y="connsiteY1"/>
                  </a:cxn>
                </a:cxnLst>
                <a:rect l="l" t="t" r="r" b="b"/>
                <a:pathLst>
                  <a:path w="54292" h="8043">
                    <a:moveTo>
                      <a:pt x="0" y="0"/>
                    </a:moveTo>
                    <a:cubicBezTo>
                      <a:pt x="0" y="0"/>
                      <a:pt x="22289" y="18098"/>
                      <a:pt x="54293" y="0"/>
                    </a:cubicBezTo>
                  </a:path>
                </a:pathLst>
              </a:custGeom>
              <a:grpFill/>
              <a:ln w="5715" cap="rnd">
                <a:solidFill>
                  <a:schemeClr val="bg1"/>
                </a:solidFill>
                <a:prstDash val="solid"/>
                <a:round/>
              </a:ln>
            </p:spPr>
            <p:txBody>
              <a:bodyPr rtlCol="0" anchor="ctr"/>
              <a:lstStyle/>
              <a:p>
                <a:endParaRPr lang="fr-FR" sz="1400"/>
              </a:p>
            </p:txBody>
          </p:sp>
        </p:grpSp>
        <p:grpSp>
          <p:nvGrpSpPr>
            <p:cNvPr id="105" name="Graphique 1853">
              <a:extLst>
                <a:ext uri="{FF2B5EF4-FFF2-40B4-BE49-F238E27FC236}">
                  <a16:creationId xmlns:a16="http://schemas.microsoft.com/office/drawing/2014/main" id="{05D0AFBE-A1F8-4FA2-B0FA-3CFE0582981F}"/>
                </a:ext>
              </a:extLst>
            </p:cNvPr>
            <p:cNvGrpSpPr/>
            <p:nvPr/>
          </p:nvGrpSpPr>
          <p:grpSpPr>
            <a:xfrm>
              <a:off x="3932289" y="4566249"/>
              <a:ext cx="43434" cy="56102"/>
              <a:chOff x="3932289" y="4566249"/>
              <a:chExt cx="43434" cy="56102"/>
            </a:xfrm>
            <a:grpFill/>
          </p:grpSpPr>
          <p:sp>
            <p:nvSpPr>
              <p:cNvPr id="106" name="Forme libre : forme 5185">
                <a:extLst>
                  <a:ext uri="{FF2B5EF4-FFF2-40B4-BE49-F238E27FC236}">
                    <a16:creationId xmlns:a16="http://schemas.microsoft.com/office/drawing/2014/main" id="{691C66B6-5CD2-4A7A-BD83-E2D9E11A7CEA}"/>
                  </a:ext>
                </a:extLst>
              </p:cNvPr>
              <p:cNvSpPr/>
              <p:nvPr/>
            </p:nvSpPr>
            <p:spPr>
              <a:xfrm>
                <a:off x="3932289" y="4589776"/>
                <a:ext cx="25241" cy="32575"/>
              </a:xfrm>
              <a:custGeom>
                <a:avLst/>
                <a:gdLst>
                  <a:gd name="connsiteX0" fmla="*/ 25241 w 25241"/>
                  <a:gd name="connsiteY0" fmla="*/ 0 h 32575"/>
                  <a:gd name="connsiteX1" fmla="*/ 0 w 25241"/>
                  <a:gd name="connsiteY1" fmla="*/ 32576 h 32575"/>
                </a:gdLst>
                <a:ahLst/>
                <a:cxnLst>
                  <a:cxn ang="0">
                    <a:pos x="connsiteX0" y="connsiteY0"/>
                  </a:cxn>
                  <a:cxn ang="0">
                    <a:pos x="connsiteX1" y="connsiteY1"/>
                  </a:cxn>
                </a:cxnLst>
                <a:rect l="l" t="t" r="r" b="b"/>
                <a:pathLst>
                  <a:path w="25241" h="32575">
                    <a:moveTo>
                      <a:pt x="25241" y="0"/>
                    </a:moveTo>
                    <a:lnTo>
                      <a:pt x="0" y="32576"/>
                    </a:lnTo>
                  </a:path>
                </a:pathLst>
              </a:custGeom>
              <a:grpFill/>
              <a:ln w="5715" cap="rnd">
                <a:solidFill>
                  <a:schemeClr val="bg1"/>
                </a:solidFill>
                <a:prstDash val="solid"/>
                <a:round/>
              </a:ln>
            </p:spPr>
            <p:txBody>
              <a:bodyPr rtlCol="0" anchor="ctr"/>
              <a:lstStyle/>
              <a:p>
                <a:endParaRPr lang="fr-FR" sz="1400"/>
              </a:p>
            </p:txBody>
          </p:sp>
          <p:sp>
            <p:nvSpPr>
              <p:cNvPr id="107" name="Forme libre : forme 5186">
                <a:extLst>
                  <a:ext uri="{FF2B5EF4-FFF2-40B4-BE49-F238E27FC236}">
                    <a16:creationId xmlns:a16="http://schemas.microsoft.com/office/drawing/2014/main" id="{03A35EC2-0EDF-4722-90DE-82232236A479}"/>
                  </a:ext>
                </a:extLst>
              </p:cNvPr>
              <p:cNvSpPr/>
              <p:nvPr/>
            </p:nvSpPr>
            <p:spPr>
              <a:xfrm>
                <a:off x="3967817" y="4566249"/>
                <a:ext cx="7905" cy="10287"/>
              </a:xfrm>
              <a:custGeom>
                <a:avLst/>
                <a:gdLst>
                  <a:gd name="connsiteX0" fmla="*/ 7906 w 7905"/>
                  <a:gd name="connsiteY0" fmla="*/ 0 h 10287"/>
                  <a:gd name="connsiteX1" fmla="*/ 0 w 7905"/>
                  <a:gd name="connsiteY1" fmla="*/ 10287 h 10287"/>
                </a:gdLst>
                <a:ahLst/>
                <a:cxnLst>
                  <a:cxn ang="0">
                    <a:pos x="connsiteX0" y="connsiteY0"/>
                  </a:cxn>
                  <a:cxn ang="0">
                    <a:pos x="connsiteX1" y="connsiteY1"/>
                  </a:cxn>
                </a:cxnLst>
                <a:rect l="l" t="t" r="r" b="b"/>
                <a:pathLst>
                  <a:path w="7905" h="10287">
                    <a:moveTo>
                      <a:pt x="7906" y="0"/>
                    </a:moveTo>
                    <a:lnTo>
                      <a:pt x="0" y="10287"/>
                    </a:lnTo>
                  </a:path>
                </a:pathLst>
              </a:custGeom>
              <a:grpFill/>
              <a:ln w="5715" cap="rnd">
                <a:solidFill>
                  <a:schemeClr val="bg1"/>
                </a:solidFill>
                <a:prstDash val="solid"/>
                <a:round/>
              </a:ln>
            </p:spPr>
            <p:txBody>
              <a:bodyPr rtlCol="0" anchor="ctr"/>
              <a:lstStyle/>
              <a:p>
                <a:endParaRPr lang="fr-FR" sz="1400"/>
              </a:p>
            </p:txBody>
          </p:sp>
        </p:grpSp>
      </p:grpSp>
      <p:pic>
        <p:nvPicPr>
          <p:cNvPr id="59" name="Picture 2" descr="Mains de femme tenant une pancarte blanche vide vide. concept de protestation ou de publicité. illustration vectorielle plane Vecteur Premium"/>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981" b="99808" l="9904" r="89936">
                        <a14:foregroundMark x1="76038" y1="57390" x2="86901" y2="94242"/>
                        <a14:backgroundMark x1="39137" y1="21305" x2="45048" y2="79655"/>
                        <a14:backgroundMark x1="81629" y1="38004" x2="46805" y2="48369"/>
                        <a14:backgroundMark x1="72364" y1="77159" x2="69808" y2="19002"/>
                        <a14:backgroundMark x1="52556" y1="20537" x2="63419" y2="82150"/>
                        <a14:backgroundMark x1="19968" y1="32438" x2="47923" y2="52399"/>
                        <a14:backgroundMark x1="29233" y1="77159" x2="37380" y2="38964"/>
                      </a14:backgroundRemoval>
                    </a14:imgEffect>
                  </a14:imgLayer>
                </a14:imgProps>
              </a:ext>
              <a:ext uri="{28A0092B-C50C-407E-A947-70E740481C1C}">
                <a14:useLocalDpi xmlns:a14="http://schemas.microsoft.com/office/drawing/2010/main" val="0"/>
              </a:ext>
            </a:extLst>
          </a:blip>
          <a:srcRect r="30267"/>
          <a:stretch/>
        </p:blipFill>
        <p:spPr bwMode="auto">
          <a:xfrm>
            <a:off x="-361788" y="1485333"/>
            <a:ext cx="4157933" cy="4962526"/>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7325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a:xfrm>
            <a:off x="927757" y="2278588"/>
            <a:ext cx="10134478" cy="3873559"/>
          </a:xfrm>
          <a:prstGeom prst="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2"/>
          </p:nvPr>
        </p:nvSpPr>
        <p:spPr/>
        <p:txBody>
          <a:bodyPr/>
          <a:lstStyle/>
          <a:p>
            <a:r>
              <a:rPr lang="fr-FR" dirty="0" smtClean="0"/>
              <a:t>Comment parler d’assurance Habitation ? </a:t>
            </a:r>
            <a:endParaRPr lang="fr-FR" dirty="0"/>
          </a:p>
        </p:txBody>
      </p:sp>
      <p:sp>
        <p:nvSpPr>
          <p:cNvPr id="7" name="Espace réservé du texte 6"/>
          <p:cNvSpPr>
            <a:spLocks noGrp="1"/>
          </p:cNvSpPr>
          <p:nvPr>
            <p:ph type="body" sz="quarter" idx="14"/>
          </p:nvPr>
        </p:nvSpPr>
        <p:spPr/>
        <p:txBody>
          <a:bodyPr/>
          <a:lstStyle/>
          <a:p>
            <a:r>
              <a:rPr lang="fr-FR" dirty="0" smtClean="0"/>
              <a:t>Nos offres et les astuces pour en parler</a:t>
            </a:r>
            <a:endParaRPr lang="fr-FR" dirty="0"/>
          </a:p>
        </p:txBody>
      </p:sp>
      <p:sp>
        <p:nvSpPr>
          <p:cNvPr id="8" name="Espace réservé du texte 7"/>
          <p:cNvSpPr>
            <a:spLocks noGrp="1"/>
          </p:cNvSpPr>
          <p:nvPr>
            <p:ph type="body" sz="quarter" idx="16"/>
          </p:nvPr>
        </p:nvSpPr>
        <p:spPr/>
        <p:txBody>
          <a:bodyPr/>
          <a:lstStyle/>
          <a:p>
            <a:r>
              <a:rPr lang="fr-FR" dirty="0" smtClean="0"/>
              <a:t>4</a:t>
            </a:r>
            <a:endParaRPr lang="fr-FR" dirty="0"/>
          </a:p>
        </p:txBody>
      </p:sp>
      <p:pic>
        <p:nvPicPr>
          <p:cNvPr id="10" name="Picture 2" descr="Concept d'assurance habitation, protection immobilière résidentielle Vecteur Premium"/>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20141" y="137054"/>
            <a:ext cx="2486504" cy="2486504"/>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contenu 8"/>
          <p:cNvSpPr>
            <a:spLocks noGrp="1"/>
          </p:cNvSpPr>
          <p:nvPr>
            <p:ph idx="17"/>
          </p:nvPr>
        </p:nvSpPr>
        <p:spPr>
          <a:xfrm>
            <a:off x="1481976" y="2386180"/>
            <a:ext cx="9185935" cy="3159061"/>
          </a:xfrm>
        </p:spPr>
        <p:txBody>
          <a:bodyPr/>
          <a:lstStyle/>
          <a:p>
            <a:r>
              <a:rPr lang="fr-FR" sz="1800" dirty="0" smtClean="0"/>
              <a:t>Cette assurance s’adresse spécialement aux </a:t>
            </a:r>
            <a:r>
              <a:rPr lang="fr-FR" sz="1800" b="1" dirty="0" smtClean="0"/>
              <a:t>étudiants jusqu’à 28 ans </a:t>
            </a:r>
            <a:r>
              <a:rPr lang="fr-FR" sz="1800" dirty="0" smtClean="0"/>
              <a:t>et couvre : </a:t>
            </a:r>
            <a:endParaRPr lang="fr-FR" sz="400" dirty="0" smtClean="0"/>
          </a:p>
          <a:p>
            <a:pPr lvl="1"/>
            <a:r>
              <a:rPr lang="fr-FR" sz="1600" dirty="0" smtClean="0"/>
              <a:t>Les </a:t>
            </a:r>
            <a:r>
              <a:rPr lang="fr-FR" sz="1600" b="1" dirty="0" smtClean="0"/>
              <a:t>dommages matériels causés à l'équipement professionnel </a:t>
            </a:r>
            <a:r>
              <a:rPr lang="fr-FR" sz="1600" dirty="0" smtClean="0"/>
              <a:t>appartenant à l’étudiant (jusqu’à 1000 €)</a:t>
            </a:r>
          </a:p>
          <a:p>
            <a:pPr lvl="1"/>
            <a:endParaRPr lang="fr-FR" sz="400" dirty="0" smtClean="0"/>
          </a:p>
          <a:p>
            <a:pPr lvl="1"/>
            <a:r>
              <a:rPr lang="fr-FR" sz="1600" dirty="0" smtClean="0"/>
              <a:t>Les </a:t>
            </a:r>
            <a:r>
              <a:rPr lang="fr-FR" sz="1600" b="1" dirty="0" smtClean="0"/>
              <a:t>dommages matériels accidentels </a:t>
            </a:r>
            <a:r>
              <a:rPr lang="fr-FR" sz="1600" dirty="0" smtClean="0"/>
              <a:t>causés aux biens confiés par un organisme de formation ou une entreprise dans le cadre des études (jusqu’à 10 000 €). </a:t>
            </a:r>
          </a:p>
          <a:p>
            <a:pPr lvl="1"/>
            <a:endParaRPr lang="fr-FR" sz="400" dirty="0" smtClean="0"/>
          </a:p>
          <a:p>
            <a:pPr lvl="1"/>
            <a:r>
              <a:rPr lang="fr-FR" sz="1600" dirty="0" smtClean="0"/>
              <a:t>La </a:t>
            </a:r>
            <a:r>
              <a:rPr lang="fr-FR" sz="1600" b="1" dirty="0" smtClean="0"/>
              <a:t>responsabilité civile vie privée de l’étudiant à l’étranger</a:t>
            </a:r>
            <a:r>
              <a:rPr lang="fr-FR" sz="1600" dirty="0" smtClean="0"/>
              <a:t>, lors d’un séjour ou d’un stage réalisé dans le cadre des études, pour une durée maximale de 1 an. </a:t>
            </a:r>
          </a:p>
          <a:p>
            <a:pPr lvl="1"/>
            <a:endParaRPr lang="fr-FR" sz="400" dirty="0" smtClean="0"/>
          </a:p>
          <a:p>
            <a:r>
              <a:rPr lang="fr-FR" sz="1800" dirty="0" smtClean="0"/>
              <a:t>Cette assurance propose également : </a:t>
            </a:r>
            <a:endParaRPr lang="fr-FR" sz="400" dirty="0" smtClean="0"/>
          </a:p>
          <a:p>
            <a:pPr lvl="1"/>
            <a:r>
              <a:rPr lang="fr-FR" sz="1600" dirty="0" smtClean="0"/>
              <a:t>Le versement d’un </a:t>
            </a:r>
            <a:r>
              <a:rPr lang="fr-FR" sz="1600" b="1" dirty="0" smtClean="0"/>
              <a:t>capital études </a:t>
            </a:r>
            <a:r>
              <a:rPr lang="fr-FR" sz="1600" dirty="0" smtClean="0"/>
              <a:t>en cas de redoublement lorsque l’étudiant a été dans l’incapacité de se présenter à un examen à la suite d’un accident, d’une maladie, d’une hospitalisation imprévue ou du décès d’un proche (jusqu’à 3 000 €). </a:t>
            </a:r>
            <a:endParaRPr lang="fr-FR" sz="1600" dirty="0"/>
          </a:p>
        </p:txBody>
      </p:sp>
      <p:sp>
        <p:nvSpPr>
          <p:cNvPr id="11" name="Ellipse 10"/>
          <p:cNvSpPr/>
          <p:nvPr/>
        </p:nvSpPr>
        <p:spPr>
          <a:xfrm>
            <a:off x="1310335" y="3025702"/>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p:cNvSpPr/>
          <p:nvPr/>
        </p:nvSpPr>
        <p:spPr>
          <a:xfrm>
            <a:off x="1319270" y="4086314"/>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p:cNvSpPr/>
          <p:nvPr/>
        </p:nvSpPr>
        <p:spPr>
          <a:xfrm>
            <a:off x="1331855" y="5339583"/>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5" name="Groupe 114"/>
          <p:cNvGrpSpPr/>
          <p:nvPr/>
        </p:nvGrpSpPr>
        <p:grpSpPr>
          <a:xfrm>
            <a:off x="1378070" y="3108552"/>
            <a:ext cx="406079" cy="319919"/>
            <a:chOff x="11563317" y="5309053"/>
            <a:chExt cx="406079" cy="319919"/>
          </a:xfrm>
        </p:grpSpPr>
        <p:grpSp>
          <p:nvGrpSpPr>
            <p:cNvPr id="33" name="Graphique 36">
              <a:extLst>
                <a:ext uri="{FF2B5EF4-FFF2-40B4-BE49-F238E27FC236}">
                  <a16:creationId xmlns:a16="http://schemas.microsoft.com/office/drawing/2014/main" id="{1D59E4C8-E3EA-4718-B120-95026131C4DC}"/>
                </a:ext>
              </a:extLst>
            </p:cNvPr>
            <p:cNvGrpSpPr/>
            <p:nvPr/>
          </p:nvGrpSpPr>
          <p:grpSpPr>
            <a:xfrm>
              <a:off x="11563317" y="5309053"/>
              <a:ext cx="208142" cy="304437"/>
              <a:chOff x="8900569" y="265858"/>
              <a:chExt cx="481104" cy="703683"/>
            </a:xfrm>
            <a:noFill/>
          </p:grpSpPr>
          <p:sp>
            <p:nvSpPr>
              <p:cNvPr id="51" name="Forme libre : forme 170">
                <a:extLst>
                  <a:ext uri="{FF2B5EF4-FFF2-40B4-BE49-F238E27FC236}">
                    <a16:creationId xmlns:a16="http://schemas.microsoft.com/office/drawing/2014/main" id="{D5DA46F5-F7CD-49F5-85ED-72AC719B2B9E}"/>
                  </a:ext>
                </a:extLst>
              </p:cNvPr>
              <p:cNvSpPr/>
              <p:nvPr/>
            </p:nvSpPr>
            <p:spPr>
              <a:xfrm>
                <a:off x="9012259" y="265858"/>
                <a:ext cx="50228" cy="703683"/>
              </a:xfrm>
              <a:custGeom>
                <a:avLst/>
                <a:gdLst>
                  <a:gd name="connsiteX0" fmla="*/ 0 w 50228"/>
                  <a:gd name="connsiteY0" fmla="*/ 703683 h 703683"/>
                  <a:gd name="connsiteX1" fmla="*/ 40921 w 50228"/>
                  <a:gd name="connsiteY1" fmla="*/ 131590 h 703683"/>
                  <a:gd name="connsiteX2" fmla="*/ 50229 w 50228"/>
                  <a:gd name="connsiteY2" fmla="*/ 0 h 703683"/>
                </a:gdLst>
                <a:ahLst/>
                <a:cxnLst>
                  <a:cxn ang="0">
                    <a:pos x="connsiteX0" y="connsiteY0"/>
                  </a:cxn>
                  <a:cxn ang="0">
                    <a:pos x="connsiteX1" y="connsiteY1"/>
                  </a:cxn>
                  <a:cxn ang="0">
                    <a:pos x="connsiteX2" y="connsiteY2"/>
                  </a:cxn>
                </a:cxnLst>
                <a:rect l="l" t="t" r="r" b="b"/>
                <a:pathLst>
                  <a:path w="50228" h="703683">
                    <a:moveTo>
                      <a:pt x="0" y="703683"/>
                    </a:moveTo>
                    <a:lnTo>
                      <a:pt x="40921" y="131590"/>
                    </a:lnTo>
                    <a:lnTo>
                      <a:pt x="50229" y="0"/>
                    </a:lnTo>
                  </a:path>
                </a:pathLst>
              </a:custGeom>
              <a:noFill/>
              <a:ln w="9590" cap="rnd">
                <a:solidFill>
                  <a:schemeClr val="bg1"/>
                </a:solidFill>
                <a:prstDash val="solid"/>
                <a:round/>
              </a:ln>
            </p:spPr>
            <p:txBody>
              <a:bodyPr rtlCol="0" anchor="ctr"/>
              <a:lstStyle/>
              <a:p>
                <a:endParaRPr lang="fr-FR" sz="1050"/>
              </a:p>
            </p:txBody>
          </p:sp>
          <p:sp>
            <p:nvSpPr>
              <p:cNvPr id="52" name="Forme libre : forme 171">
                <a:extLst>
                  <a:ext uri="{FF2B5EF4-FFF2-40B4-BE49-F238E27FC236}">
                    <a16:creationId xmlns:a16="http://schemas.microsoft.com/office/drawing/2014/main" id="{D8CB377F-CE39-4D30-9D77-FFBF722AF7EE}"/>
                  </a:ext>
                </a:extLst>
              </p:cNvPr>
              <p:cNvSpPr/>
              <p:nvPr/>
            </p:nvSpPr>
            <p:spPr>
              <a:xfrm>
                <a:off x="9062488" y="265858"/>
                <a:ext cx="50228" cy="703683"/>
              </a:xfrm>
              <a:custGeom>
                <a:avLst/>
                <a:gdLst>
                  <a:gd name="connsiteX0" fmla="*/ 0 w 50228"/>
                  <a:gd name="connsiteY0" fmla="*/ 0 h 703683"/>
                  <a:gd name="connsiteX1" fmla="*/ 9468 w 50228"/>
                  <a:gd name="connsiteY1" fmla="*/ 131590 h 703683"/>
                  <a:gd name="connsiteX2" fmla="*/ 50229 w 50228"/>
                  <a:gd name="connsiteY2" fmla="*/ 703683 h 703683"/>
                </a:gdLst>
                <a:ahLst/>
                <a:cxnLst>
                  <a:cxn ang="0">
                    <a:pos x="connsiteX0" y="connsiteY0"/>
                  </a:cxn>
                  <a:cxn ang="0">
                    <a:pos x="connsiteX1" y="connsiteY1"/>
                  </a:cxn>
                  <a:cxn ang="0">
                    <a:pos x="connsiteX2" y="connsiteY2"/>
                  </a:cxn>
                </a:cxnLst>
                <a:rect l="l" t="t" r="r" b="b"/>
                <a:pathLst>
                  <a:path w="50228" h="703683">
                    <a:moveTo>
                      <a:pt x="0" y="0"/>
                    </a:moveTo>
                    <a:lnTo>
                      <a:pt x="9468" y="131590"/>
                    </a:lnTo>
                    <a:lnTo>
                      <a:pt x="50229" y="703683"/>
                    </a:lnTo>
                  </a:path>
                </a:pathLst>
              </a:custGeom>
              <a:noFill/>
              <a:ln w="9590" cap="rnd">
                <a:solidFill>
                  <a:schemeClr val="bg1"/>
                </a:solidFill>
                <a:prstDash val="solid"/>
                <a:round/>
              </a:ln>
            </p:spPr>
            <p:txBody>
              <a:bodyPr rtlCol="0" anchor="ctr"/>
              <a:lstStyle/>
              <a:p>
                <a:endParaRPr lang="fr-FR" sz="1050"/>
              </a:p>
            </p:txBody>
          </p:sp>
          <p:sp>
            <p:nvSpPr>
              <p:cNvPr id="53" name="Forme libre : forme 172">
                <a:extLst>
                  <a:ext uri="{FF2B5EF4-FFF2-40B4-BE49-F238E27FC236}">
                    <a16:creationId xmlns:a16="http://schemas.microsoft.com/office/drawing/2014/main" id="{81D8E337-C968-4B09-831B-F277BBD389C7}"/>
                  </a:ext>
                </a:extLst>
              </p:cNvPr>
              <p:cNvSpPr/>
              <p:nvPr/>
            </p:nvSpPr>
            <p:spPr>
              <a:xfrm>
                <a:off x="9022690" y="503521"/>
                <a:ext cx="84249" cy="384498"/>
              </a:xfrm>
              <a:custGeom>
                <a:avLst/>
                <a:gdLst>
                  <a:gd name="connsiteX0" fmla="*/ 84249 w 84249"/>
                  <a:gd name="connsiteY0" fmla="*/ 384498 h 384498"/>
                  <a:gd name="connsiteX1" fmla="*/ 0 w 84249"/>
                  <a:gd name="connsiteY1" fmla="*/ 318222 h 384498"/>
                  <a:gd name="connsiteX2" fmla="*/ 75744 w 84249"/>
                  <a:gd name="connsiteY2" fmla="*/ 242478 h 384498"/>
                  <a:gd name="connsiteX3" fmla="*/ 11394 w 84249"/>
                  <a:gd name="connsiteY3" fmla="*/ 158228 h 384498"/>
                  <a:gd name="connsiteX4" fmla="*/ 62585 w 84249"/>
                  <a:gd name="connsiteY4" fmla="*/ 76707 h 384498"/>
                  <a:gd name="connsiteX5" fmla="*/ 22787 w 84249"/>
                  <a:gd name="connsiteY5" fmla="*/ 0 h 38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249" h="384498">
                    <a:moveTo>
                      <a:pt x="84249" y="384498"/>
                    </a:moveTo>
                    <a:lnTo>
                      <a:pt x="0" y="318222"/>
                    </a:lnTo>
                    <a:lnTo>
                      <a:pt x="75744" y="242478"/>
                    </a:lnTo>
                    <a:lnTo>
                      <a:pt x="11394" y="158228"/>
                    </a:lnTo>
                    <a:lnTo>
                      <a:pt x="62585" y="76707"/>
                    </a:lnTo>
                    <a:lnTo>
                      <a:pt x="22787" y="0"/>
                    </a:lnTo>
                  </a:path>
                </a:pathLst>
              </a:custGeom>
              <a:noFill/>
              <a:ln w="9590" cap="rnd">
                <a:solidFill>
                  <a:schemeClr val="bg1"/>
                </a:solidFill>
                <a:prstDash val="solid"/>
                <a:round/>
              </a:ln>
            </p:spPr>
            <p:txBody>
              <a:bodyPr rtlCol="0" anchor="ctr"/>
              <a:lstStyle/>
              <a:p>
                <a:endParaRPr lang="fr-FR" sz="1050"/>
              </a:p>
            </p:txBody>
          </p:sp>
          <p:sp>
            <p:nvSpPr>
              <p:cNvPr id="54" name="Forme libre : forme 173">
                <a:extLst>
                  <a:ext uri="{FF2B5EF4-FFF2-40B4-BE49-F238E27FC236}">
                    <a16:creationId xmlns:a16="http://schemas.microsoft.com/office/drawing/2014/main" id="{5C02D94F-5302-444E-9113-BFCA086540DC}"/>
                  </a:ext>
                </a:extLst>
              </p:cNvPr>
              <p:cNvSpPr/>
              <p:nvPr/>
            </p:nvSpPr>
            <p:spPr>
              <a:xfrm>
                <a:off x="8900569" y="265858"/>
                <a:ext cx="481104" cy="103185"/>
              </a:xfrm>
              <a:custGeom>
                <a:avLst/>
                <a:gdLst>
                  <a:gd name="connsiteX0" fmla="*/ 0 w 481104"/>
                  <a:gd name="connsiteY0" fmla="*/ 103185 h 103185"/>
                  <a:gd name="connsiteX1" fmla="*/ 161919 w 481104"/>
                  <a:gd name="connsiteY1" fmla="*/ 0 h 103185"/>
                  <a:gd name="connsiteX2" fmla="*/ 481104 w 481104"/>
                  <a:gd name="connsiteY2" fmla="*/ 102223 h 103185"/>
                </a:gdLst>
                <a:ahLst/>
                <a:cxnLst>
                  <a:cxn ang="0">
                    <a:pos x="connsiteX0" y="connsiteY0"/>
                  </a:cxn>
                  <a:cxn ang="0">
                    <a:pos x="connsiteX1" y="connsiteY1"/>
                  </a:cxn>
                  <a:cxn ang="0">
                    <a:pos x="connsiteX2" y="connsiteY2"/>
                  </a:cxn>
                </a:cxnLst>
                <a:rect l="l" t="t" r="r" b="b"/>
                <a:pathLst>
                  <a:path w="481104" h="103185">
                    <a:moveTo>
                      <a:pt x="0" y="103185"/>
                    </a:moveTo>
                    <a:lnTo>
                      <a:pt x="161919" y="0"/>
                    </a:lnTo>
                    <a:lnTo>
                      <a:pt x="481104" y="102223"/>
                    </a:lnTo>
                    <a:close/>
                  </a:path>
                </a:pathLst>
              </a:custGeom>
              <a:noFill/>
              <a:ln w="9590" cap="rnd">
                <a:solidFill>
                  <a:schemeClr val="bg1"/>
                </a:solidFill>
                <a:prstDash val="solid"/>
                <a:round/>
              </a:ln>
            </p:spPr>
            <p:txBody>
              <a:bodyPr rtlCol="0" anchor="ctr"/>
              <a:lstStyle/>
              <a:p>
                <a:endParaRPr lang="fr-FR" sz="1050"/>
              </a:p>
            </p:txBody>
          </p:sp>
          <p:sp>
            <p:nvSpPr>
              <p:cNvPr id="55" name="Forme libre : forme 174">
                <a:extLst>
                  <a:ext uri="{FF2B5EF4-FFF2-40B4-BE49-F238E27FC236}">
                    <a16:creationId xmlns:a16="http://schemas.microsoft.com/office/drawing/2014/main" id="{84551768-42FF-45E7-B3DC-99EF3F11C37A}"/>
                  </a:ext>
                </a:extLst>
              </p:cNvPr>
              <p:cNvSpPr/>
              <p:nvPr/>
            </p:nvSpPr>
            <p:spPr>
              <a:xfrm>
                <a:off x="9339950" y="370006"/>
                <a:ext cx="16047" cy="133515"/>
              </a:xfrm>
              <a:custGeom>
                <a:avLst/>
                <a:gdLst>
                  <a:gd name="connsiteX0" fmla="*/ 0 w 16047"/>
                  <a:gd name="connsiteY0" fmla="*/ 0 h 133515"/>
                  <a:gd name="connsiteX1" fmla="*/ 0 w 16047"/>
                  <a:gd name="connsiteY1" fmla="*/ 133515 h 133515"/>
                </a:gdLst>
                <a:ahLst/>
                <a:cxnLst>
                  <a:cxn ang="0">
                    <a:pos x="connsiteX0" y="connsiteY0"/>
                  </a:cxn>
                  <a:cxn ang="0">
                    <a:pos x="connsiteX1" y="connsiteY1"/>
                  </a:cxn>
                </a:cxnLst>
                <a:rect l="l" t="t" r="r" b="b"/>
                <a:pathLst>
                  <a:path w="16047" h="133515">
                    <a:moveTo>
                      <a:pt x="0" y="0"/>
                    </a:moveTo>
                    <a:lnTo>
                      <a:pt x="0" y="133515"/>
                    </a:lnTo>
                  </a:path>
                </a:pathLst>
              </a:custGeom>
              <a:ln w="9590" cap="rnd">
                <a:solidFill>
                  <a:schemeClr val="bg1"/>
                </a:solidFill>
                <a:prstDash val="solid"/>
                <a:round/>
              </a:ln>
            </p:spPr>
            <p:txBody>
              <a:bodyPr rtlCol="0" anchor="ctr"/>
              <a:lstStyle/>
              <a:p>
                <a:endParaRPr lang="fr-FR" sz="1050"/>
              </a:p>
            </p:txBody>
          </p:sp>
          <p:sp>
            <p:nvSpPr>
              <p:cNvPr id="56" name="Forme libre : forme 175">
                <a:extLst>
                  <a:ext uri="{FF2B5EF4-FFF2-40B4-BE49-F238E27FC236}">
                    <a16:creationId xmlns:a16="http://schemas.microsoft.com/office/drawing/2014/main" id="{38DDF74D-B07D-4E9F-894C-BD42D211E0C8}"/>
                  </a:ext>
                </a:extLst>
              </p:cNvPr>
              <p:cNvSpPr/>
              <p:nvPr/>
            </p:nvSpPr>
            <p:spPr>
              <a:xfrm>
                <a:off x="9312508" y="530321"/>
                <a:ext cx="57771" cy="16047"/>
              </a:xfrm>
              <a:custGeom>
                <a:avLst/>
                <a:gdLst>
                  <a:gd name="connsiteX0" fmla="*/ 0 w 57771"/>
                  <a:gd name="connsiteY0" fmla="*/ 0 h 16047"/>
                  <a:gd name="connsiteX1" fmla="*/ 57771 w 57771"/>
                  <a:gd name="connsiteY1" fmla="*/ 0 h 16047"/>
                </a:gdLst>
                <a:ahLst/>
                <a:cxnLst>
                  <a:cxn ang="0">
                    <a:pos x="connsiteX0" y="connsiteY0"/>
                  </a:cxn>
                  <a:cxn ang="0">
                    <a:pos x="connsiteX1" y="connsiteY1"/>
                  </a:cxn>
                </a:cxnLst>
                <a:rect l="l" t="t" r="r" b="b"/>
                <a:pathLst>
                  <a:path w="57771" h="16047">
                    <a:moveTo>
                      <a:pt x="0" y="0"/>
                    </a:moveTo>
                    <a:lnTo>
                      <a:pt x="57771" y="0"/>
                    </a:lnTo>
                  </a:path>
                </a:pathLst>
              </a:custGeom>
              <a:ln w="9590" cap="rnd">
                <a:solidFill>
                  <a:schemeClr val="bg1"/>
                </a:solidFill>
                <a:prstDash val="solid"/>
                <a:round/>
              </a:ln>
            </p:spPr>
            <p:txBody>
              <a:bodyPr rtlCol="0" anchor="ctr"/>
              <a:lstStyle/>
              <a:p>
                <a:endParaRPr lang="fr-FR" sz="1050"/>
              </a:p>
            </p:txBody>
          </p:sp>
          <p:sp>
            <p:nvSpPr>
              <p:cNvPr id="57" name="Forme libre : forme 176">
                <a:extLst>
                  <a:ext uri="{FF2B5EF4-FFF2-40B4-BE49-F238E27FC236}">
                    <a16:creationId xmlns:a16="http://schemas.microsoft.com/office/drawing/2014/main" id="{2B2460D5-588D-47A6-89AF-7E6FB6E1FAA5}"/>
                  </a:ext>
                </a:extLst>
              </p:cNvPr>
              <p:cNvSpPr/>
              <p:nvPr/>
            </p:nvSpPr>
            <p:spPr>
              <a:xfrm>
                <a:off x="9340912" y="530321"/>
                <a:ext cx="16047" cy="23750"/>
              </a:xfrm>
              <a:custGeom>
                <a:avLst/>
                <a:gdLst>
                  <a:gd name="connsiteX0" fmla="*/ 0 w 16047"/>
                  <a:gd name="connsiteY0" fmla="*/ 0 h 23750"/>
                  <a:gd name="connsiteX1" fmla="*/ 0 w 16047"/>
                  <a:gd name="connsiteY1" fmla="*/ 23750 h 23750"/>
                </a:gdLst>
                <a:ahLst/>
                <a:cxnLst>
                  <a:cxn ang="0">
                    <a:pos x="connsiteX0" y="connsiteY0"/>
                  </a:cxn>
                  <a:cxn ang="0">
                    <a:pos x="connsiteX1" y="connsiteY1"/>
                  </a:cxn>
                </a:cxnLst>
                <a:rect l="l" t="t" r="r" b="b"/>
                <a:pathLst>
                  <a:path w="16047" h="23750">
                    <a:moveTo>
                      <a:pt x="0" y="0"/>
                    </a:moveTo>
                    <a:lnTo>
                      <a:pt x="0" y="23750"/>
                    </a:lnTo>
                  </a:path>
                </a:pathLst>
              </a:custGeom>
              <a:ln w="9590" cap="rnd">
                <a:solidFill>
                  <a:schemeClr val="bg1"/>
                </a:solidFill>
                <a:prstDash val="solid"/>
                <a:round/>
              </a:ln>
            </p:spPr>
            <p:txBody>
              <a:bodyPr rtlCol="0" anchor="ctr"/>
              <a:lstStyle/>
              <a:p>
                <a:endParaRPr lang="fr-FR" sz="1050"/>
              </a:p>
            </p:txBody>
          </p:sp>
          <p:sp>
            <p:nvSpPr>
              <p:cNvPr id="58" name="Forme libre : forme 177">
                <a:extLst>
                  <a:ext uri="{FF2B5EF4-FFF2-40B4-BE49-F238E27FC236}">
                    <a16:creationId xmlns:a16="http://schemas.microsoft.com/office/drawing/2014/main" id="{1FE1DFA9-ACBD-4C54-BC62-F425EB21E68D}"/>
                  </a:ext>
                </a:extLst>
              </p:cNvPr>
              <p:cNvSpPr/>
              <p:nvPr/>
            </p:nvSpPr>
            <p:spPr>
              <a:xfrm>
                <a:off x="9308657" y="553750"/>
                <a:ext cx="64510" cy="72213"/>
              </a:xfrm>
              <a:custGeom>
                <a:avLst/>
                <a:gdLst>
                  <a:gd name="connsiteX0" fmla="*/ 64511 w 64510"/>
                  <a:gd name="connsiteY0" fmla="*/ 36267 h 72213"/>
                  <a:gd name="connsiteX1" fmla="*/ 32255 w 64510"/>
                  <a:gd name="connsiteY1" fmla="*/ 72214 h 72213"/>
                  <a:gd name="connsiteX2" fmla="*/ 0 w 64510"/>
                  <a:gd name="connsiteY2" fmla="*/ 36267 h 72213"/>
                  <a:gd name="connsiteX3" fmla="*/ 35144 w 64510"/>
                  <a:gd name="connsiteY3" fmla="*/ 0 h 72213"/>
                </a:gdLst>
                <a:ahLst/>
                <a:cxnLst>
                  <a:cxn ang="0">
                    <a:pos x="connsiteX0" y="connsiteY0"/>
                  </a:cxn>
                  <a:cxn ang="0">
                    <a:pos x="connsiteX1" y="connsiteY1"/>
                  </a:cxn>
                  <a:cxn ang="0">
                    <a:pos x="connsiteX2" y="connsiteY2"/>
                  </a:cxn>
                  <a:cxn ang="0">
                    <a:pos x="connsiteX3" y="connsiteY3"/>
                  </a:cxn>
                </a:cxnLst>
                <a:rect l="l" t="t" r="r" b="b"/>
                <a:pathLst>
                  <a:path w="64510" h="72213">
                    <a:moveTo>
                      <a:pt x="64511" y="36267"/>
                    </a:moveTo>
                    <a:cubicBezTo>
                      <a:pt x="64511" y="56166"/>
                      <a:pt x="50068" y="72214"/>
                      <a:pt x="32255" y="72214"/>
                    </a:cubicBezTo>
                    <a:cubicBezTo>
                      <a:pt x="14443" y="72214"/>
                      <a:pt x="0" y="56166"/>
                      <a:pt x="0" y="36267"/>
                    </a:cubicBezTo>
                    <a:cubicBezTo>
                      <a:pt x="0" y="16368"/>
                      <a:pt x="17331" y="0"/>
                      <a:pt x="35144" y="0"/>
                    </a:cubicBezTo>
                  </a:path>
                </a:pathLst>
              </a:custGeom>
              <a:noFill/>
              <a:ln w="9590" cap="rnd">
                <a:solidFill>
                  <a:schemeClr val="bg1"/>
                </a:solidFill>
                <a:prstDash val="solid"/>
                <a:round/>
              </a:ln>
            </p:spPr>
            <p:txBody>
              <a:bodyPr rtlCol="0" anchor="ctr"/>
              <a:lstStyle/>
              <a:p>
                <a:endParaRPr lang="fr-FR" sz="1050"/>
              </a:p>
            </p:txBody>
          </p:sp>
        </p:grpSp>
        <p:grpSp>
          <p:nvGrpSpPr>
            <p:cNvPr id="34" name="Graphique 36">
              <a:extLst>
                <a:ext uri="{FF2B5EF4-FFF2-40B4-BE49-F238E27FC236}">
                  <a16:creationId xmlns:a16="http://schemas.microsoft.com/office/drawing/2014/main" id="{1D59E4C8-E3EA-4718-B120-95026131C4DC}"/>
                </a:ext>
              </a:extLst>
            </p:cNvPr>
            <p:cNvGrpSpPr/>
            <p:nvPr/>
          </p:nvGrpSpPr>
          <p:grpSpPr>
            <a:xfrm>
              <a:off x="11600252" y="5383756"/>
              <a:ext cx="369144" cy="245216"/>
              <a:chOff x="8985941" y="438529"/>
              <a:chExt cx="853246" cy="566798"/>
            </a:xfrm>
            <a:noFill/>
          </p:grpSpPr>
          <p:sp>
            <p:nvSpPr>
              <p:cNvPr id="35" name="Forme libre : forme 179">
                <a:extLst>
                  <a:ext uri="{FF2B5EF4-FFF2-40B4-BE49-F238E27FC236}">
                    <a16:creationId xmlns:a16="http://schemas.microsoft.com/office/drawing/2014/main" id="{A21AB7A5-B9BA-4B3E-A34D-05506166FC8D}"/>
                  </a:ext>
                </a:extLst>
              </p:cNvPr>
              <p:cNvSpPr/>
              <p:nvPr/>
            </p:nvSpPr>
            <p:spPr>
              <a:xfrm>
                <a:off x="8985941" y="976923"/>
                <a:ext cx="853246" cy="16047"/>
              </a:xfrm>
              <a:custGeom>
                <a:avLst/>
                <a:gdLst>
                  <a:gd name="connsiteX0" fmla="*/ 853246 w 853246"/>
                  <a:gd name="connsiteY0" fmla="*/ 0 h 16047"/>
                  <a:gd name="connsiteX1" fmla="*/ 0 w 853246"/>
                  <a:gd name="connsiteY1" fmla="*/ 0 h 16047"/>
                </a:gdLst>
                <a:ahLst/>
                <a:cxnLst>
                  <a:cxn ang="0">
                    <a:pos x="connsiteX0" y="connsiteY0"/>
                  </a:cxn>
                  <a:cxn ang="0">
                    <a:pos x="connsiteX1" y="connsiteY1"/>
                  </a:cxn>
                </a:cxnLst>
                <a:rect l="l" t="t" r="r" b="b"/>
                <a:pathLst>
                  <a:path w="853246" h="16047">
                    <a:moveTo>
                      <a:pt x="853246" y="0"/>
                    </a:moveTo>
                    <a:lnTo>
                      <a:pt x="0" y="0"/>
                    </a:lnTo>
                  </a:path>
                </a:pathLst>
              </a:custGeom>
              <a:ln w="9590" cap="rnd">
                <a:solidFill>
                  <a:schemeClr val="bg1"/>
                </a:solidFill>
                <a:prstDash val="solid"/>
                <a:round/>
              </a:ln>
            </p:spPr>
            <p:txBody>
              <a:bodyPr rtlCol="0" anchor="ctr"/>
              <a:lstStyle/>
              <a:p>
                <a:endParaRPr lang="fr-FR" sz="1050"/>
              </a:p>
            </p:txBody>
          </p:sp>
          <p:sp>
            <p:nvSpPr>
              <p:cNvPr id="36" name="Forme libre : forme 180">
                <a:extLst>
                  <a:ext uri="{FF2B5EF4-FFF2-40B4-BE49-F238E27FC236}">
                    <a16:creationId xmlns:a16="http://schemas.microsoft.com/office/drawing/2014/main" id="{D7ED56D2-DE25-4B0E-A080-8D2018E08D98}"/>
                  </a:ext>
                </a:extLst>
              </p:cNvPr>
              <p:cNvSpPr/>
              <p:nvPr/>
            </p:nvSpPr>
            <p:spPr>
              <a:xfrm>
                <a:off x="9445542" y="569477"/>
                <a:ext cx="16047" cy="402952"/>
              </a:xfrm>
              <a:custGeom>
                <a:avLst/>
                <a:gdLst>
                  <a:gd name="connsiteX0" fmla="*/ 0 w 16047"/>
                  <a:gd name="connsiteY0" fmla="*/ 0 h 402952"/>
                  <a:gd name="connsiteX1" fmla="*/ 0 w 16047"/>
                  <a:gd name="connsiteY1" fmla="*/ 402953 h 402952"/>
                </a:gdLst>
                <a:ahLst/>
                <a:cxnLst>
                  <a:cxn ang="0">
                    <a:pos x="connsiteX0" y="connsiteY0"/>
                  </a:cxn>
                  <a:cxn ang="0">
                    <a:pos x="connsiteX1" y="connsiteY1"/>
                  </a:cxn>
                </a:cxnLst>
                <a:rect l="l" t="t" r="r" b="b"/>
                <a:pathLst>
                  <a:path w="16047" h="402952">
                    <a:moveTo>
                      <a:pt x="0" y="0"/>
                    </a:moveTo>
                    <a:lnTo>
                      <a:pt x="0" y="402953"/>
                    </a:lnTo>
                  </a:path>
                </a:pathLst>
              </a:custGeom>
              <a:ln w="9590" cap="rnd">
                <a:solidFill>
                  <a:schemeClr val="bg1"/>
                </a:solidFill>
                <a:prstDash val="solid"/>
                <a:round/>
              </a:ln>
            </p:spPr>
            <p:txBody>
              <a:bodyPr rtlCol="0" anchor="ctr"/>
              <a:lstStyle/>
              <a:p>
                <a:endParaRPr lang="fr-FR" sz="1050"/>
              </a:p>
            </p:txBody>
          </p:sp>
          <p:sp>
            <p:nvSpPr>
              <p:cNvPr id="37" name="Forme libre : forme 181">
                <a:extLst>
                  <a:ext uri="{FF2B5EF4-FFF2-40B4-BE49-F238E27FC236}">
                    <a16:creationId xmlns:a16="http://schemas.microsoft.com/office/drawing/2014/main" id="{2A210586-5764-4BFC-8116-3465FFE7DF05}"/>
                  </a:ext>
                </a:extLst>
              </p:cNvPr>
              <p:cNvSpPr/>
              <p:nvPr/>
            </p:nvSpPr>
            <p:spPr>
              <a:xfrm>
                <a:off x="9445542" y="473031"/>
                <a:ext cx="283719" cy="464575"/>
              </a:xfrm>
              <a:custGeom>
                <a:avLst/>
                <a:gdLst>
                  <a:gd name="connsiteX0" fmla="*/ 283720 w 283719"/>
                  <a:gd name="connsiteY0" fmla="*/ 464575 h 464575"/>
                  <a:gd name="connsiteX1" fmla="*/ 283720 w 283719"/>
                  <a:gd name="connsiteY1" fmla="*/ 11715 h 464575"/>
                  <a:gd name="connsiteX2" fmla="*/ 272005 w 283719"/>
                  <a:gd name="connsiteY2" fmla="*/ 0 h 464575"/>
                  <a:gd name="connsiteX3" fmla="*/ 11715 w 283719"/>
                  <a:gd name="connsiteY3" fmla="*/ 0 h 464575"/>
                  <a:gd name="connsiteX4" fmla="*/ 0 w 283719"/>
                  <a:gd name="connsiteY4" fmla="*/ 11715 h 464575"/>
                  <a:gd name="connsiteX5" fmla="*/ 0 w 283719"/>
                  <a:gd name="connsiteY5" fmla="*/ 44131 h 46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3719" h="464575">
                    <a:moveTo>
                      <a:pt x="283720" y="464575"/>
                    </a:moveTo>
                    <a:lnTo>
                      <a:pt x="283720" y="11715"/>
                    </a:lnTo>
                    <a:cubicBezTo>
                      <a:pt x="283720" y="5296"/>
                      <a:pt x="278424" y="0"/>
                      <a:pt x="272005" y="0"/>
                    </a:cubicBezTo>
                    <a:lnTo>
                      <a:pt x="11715" y="0"/>
                    </a:lnTo>
                    <a:cubicBezTo>
                      <a:pt x="5296" y="0"/>
                      <a:pt x="0" y="5296"/>
                      <a:pt x="0" y="11715"/>
                    </a:cubicBezTo>
                    <a:lnTo>
                      <a:pt x="0" y="44131"/>
                    </a:lnTo>
                  </a:path>
                </a:pathLst>
              </a:custGeom>
              <a:noFill/>
              <a:ln w="9590" cap="rnd">
                <a:solidFill>
                  <a:schemeClr val="bg1"/>
                </a:solidFill>
                <a:prstDash val="solid"/>
                <a:round/>
              </a:ln>
            </p:spPr>
            <p:txBody>
              <a:bodyPr rtlCol="0" anchor="ctr"/>
              <a:lstStyle/>
              <a:p>
                <a:endParaRPr lang="fr-FR" sz="1050"/>
              </a:p>
            </p:txBody>
          </p:sp>
          <p:sp>
            <p:nvSpPr>
              <p:cNvPr id="38" name="Forme libre : forme 182">
                <a:extLst>
                  <a:ext uri="{FF2B5EF4-FFF2-40B4-BE49-F238E27FC236}">
                    <a16:creationId xmlns:a16="http://schemas.microsoft.com/office/drawing/2014/main" id="{4825FB96-25D2-4AD5-B25B-E5D48273FECD}"/>
                  </a:ext>
                </a:extLst>
              </p:cNvPr>
              <p:cNvSpPr/>
              <p:nvPr/>
            </p:nvSpPr>
            <p:spPr>
              <a:xfrm>
                <a:off x="9502350" y="521976"/>
                <a:ext cx="170103" cy="47340"/>
              </a:xfrm>
              <a:custGeom>
                <a:avLst/>
                <a:gdLst>
                  <a:gd name="connsiteX0" fmla="*/ 170104 w 170103"/>
                  <a:gd name="connsiteY0" fmla="*/ 0 h 47340"/>
                  <a:gd name="connsiteX1" fmla="*/ 170104 w 170103"/>
                  <a:gd name="connsiteY1" fmla="*/ 47340 h 47340"/>
                  <a:gd name="connsiteX2" fmla="*/ 0 w 170103"/>
                  <a:gd name="connsiteY2" fmla="*/ 47340 h 47340"/>
                  <a:gd name="connsiteX3" fmla="*/ 0 w 170103"/>
                  <a:gd name="connsiteY3" fmla="*/ 0 h 47340"/>
                  <a:gd name="connsiteX4" fmla="*/ 119714 w 170103"/>
                  <a:gd name="connsiteY4" fmla="*/ 0 h 47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103" h="47340">
                    <a:moveTo>
                      <a:pt x="170104" y="0"/>
                    </a:moveTo>
                    <a:lnTo>
                      <a:pt x="170104" y="47340"/>
                    </a:lnTo>
                    <a:lnTo>
                      <a:pt x="0" y="47340"/>
                    </a:lnTo>
                    <a:lnTo>
                      <a:pt x="0" y="0"/>
                    </a:lnTo>
                    <a:lnTo>
                      <a:pt x="119714" y="0"/>
                    </a:lnTo>
                  </a:path>
                </a:pathLst>
              </a:custGeom>
              <a:noFill/>
              <a:ln w="9590" cap="rnd">
                <a:solidFill>
                  <a:schemeClr val="bg1"/>
                </a:solidFill>
                <a:prstDash val="solid"/>
                <a:round/>
              </a:ln>
            </p:spPr>
            <p:txBody>
              <a:bodyPr rtlCol="0" anchor="ctr"/>
              <a:lstStyle/>
              <a:p>
                <a:endParaRPr lang="fr-FR" sz="1050"/>
              </a:p>
            </p:txBody>
          </p:sp>
          <p:sp>
            <p:nvSpPr>
              <p:cNvPr id="39" name="Forme libre : forme 183">
                <a:extLst>
                  <a:ext uri="{FF2B5EF4-FFF2-40B4-BE49-F238E27FC236}">
                    <a16:creationId xmlns:a16="http://schemas.microsoft.com/office/drawing/2014/main" id="{7F9261F3-14F9-48C5-9456-885DAEBBE4E1}"/>
                  </a:ext>
                </a:extLst>
              </p:cNvPr>
              <p:cNvSpPr/>
              <p:nvPr/>
            </p:nvSpPr>
            <p:spPr>
              <a:xfrm>
                <a:off x="9502350" y="602374"/>
                <a:ext cx="170103" cy="47340"/>
              </a:xfrm>
              <a:custGeom>
                <a:avLst/>
                <a:gdLst>
                  <a:gd name="connsiteX0" fmla="*/ 170104 w 170103"/>
                  <a:gd name="connsiteY0" fmla="*/ 0 h 47340"/>
                  <a:gd name="connsiteX1" fmla="*/ 0 w 170103"/>
                  <a:gd name="connsiteY1" fmla="*/ 0 h 47340"/>
                  <a:gd name="connsiteX2" fmla="*/ 0 w 170103"/>
                  <a:gd name="connsiteY2" fmla="*/ 47340 h 47340"/>
                  <a:gd name="connsiteX3" fmla="*/ 170104 w 170103"/>
                  <a:gd name="connsiteY3" fmla="*/ 47340 h 47340"/>
                </a:gdLst>
                <a:ahLst/>
                <a:cxnLst>
                  <a:cxn ang="0">
                    <a:pos x="connsiteX0" y="connsiteY0"/>
                  </a:cxn>
                  <a:cxn ang="0">
                    <a:pos x="connsiteX1" y="connsiteY1"/>
                  </a:cxn>
                  <a:cxn ang="0">
                    <a:pos x="connsiteX2" y="connsiteY2"/>
                  </a:cxn>
                  <a:cxn ang="0">
                    <a:pos x="connsiteX3" y="connsiteY3"/>
                  </a:cxn>
                </a:cxnLst>
                <a:rect l="l" t="t" r="r" b="b"/>
                <a:pathLst>
                  <a:path w="170103" h="47340">
                    <a:moveTo>
                      <a:pt x="170104" y="0"/>
                    </a:moveTo>
                    <a:lnTo>
                      <a:pt x="0" y="0"/>
                    </a:lnTo>
                    <a:lnTo>
                      <a:pt x="0" y="47340"/>
                    </a:lnTo>
                    <a:lnTo>
                      <a:pt x="170104" y="47340"/>
                    </a:lnTo>
                  </a:path>
                </a:pathLst>
              </a:custGeom>
              <a:noFill/>
              <a:ln w="9590" cap="rnd">
                <a:solidFill>
                  <a:schemeClr val="bg1"/>
                </a:solidFill>
                <a:prstDash val="solid"/>
                <a:round/>
              </a:ln>
            </p:spPr>
            <p:txBody>
              <a:bodyPr rtlCol="0" anchor="ctr"/>
              <a:lstStyle/>
              <a:p>
                <a:endParaRPr lang="fr-FR" sz="1050"/>
              </a:p>
            </p:txBody>
          </p:sp>
          <p:sp>
            <p:nvSpPr>
              <p:cNvPr id="40" name="Forme libre : forme 184">
                <a:extLst>
                  <a:ext uri="{FF2B5EF4-FFF2-40B4-BE49-F238E27FC236}">
                    <a16:creationId xmlns:a16="http://schemas.microsoft.com/office/drawing/2014/main" id="{3DD3F238-6823-45DB-B471-6A9444DA88FA}"/>
                  </a:ext>
                </a:extLst>
              </p:cNvPr>
              <p:cNvSpPr/>
              <p:nvPr/>
            </p:nvSpPr>
            <p:spPr>
              <a:xfrm>
                <a:off x="9502350" y="685982"/>
                <a:ext cx="170103" cy="47179"/>
              </a:xfrm>
              <a:custGeom>
                <a:avLst/>
                <a:gdLst>
                  <a:gd name="connsiteX0" fmla="*/ 0 w 170103"/>
                  <a:gd name="connsiteY0" fmla="*/ 47180 h 47179"/>
                  <a:gd name="connsiteX1" fmla="*/ 170104 w 170103"/>
                  <a:gd name="connsiteY1" fmla="*/ 47180 h 47179"/>
                  <a:gd name="connsiteX2" fmla="*/ 170104 w 170103"/>
                  <a:gd name="connsiteY2" fmla="*/ 0 h 47179"/>
                  <a:gd name="connsiteX3" fmla="*/ 0 w 170103"/>
                  <a:gd name="connsiteY3" fmla="*/ 0 h 47179"/>
                </a:gdLst>
                <a:ahLst/>
                <a:cxnLst>
                  <a:cxn ang="0">
                    <a:pos x="connsiteX0" y="connsiteY0"/>
                  </a:cxn>
                  <a:cxn ang="0">
                    <a:pos x="connsiteX1" y="connsiteY1"/>
                  </a:cxn>
                  <a:cxn ang="0">
                    <a:pos x="connsiteX2" y="connsiteY2"/>
                  </a:cxn>
                  <a:cxn ang="0">
                    <a:pos x="connsiteX3" y="connsiteY3"/>
                  </a:cxn>
                </a:cxnLst>
                <a:rect l="l" t="t" r="r" b="b"/>
                <a:pathLst>
                  <a:path w="170103" h="47179">
                    <a:moveTo>
                      <a:pt x="0" y="47180"/>
                    </a:moveTo>
                    <a:lnTo>
                      <a:pt x="170104" y="47180"/>
                    </a:lnTo>
                    <a:lnTo>
                      <a:pt x="170104" y="0"/>
                    </a:lnTo>
                    <a:lnTo>
                      <a:pt x="0" y="0"/>
                    </a:lnTo>
                  </a:path>
                </a:pathLst>
              </a:custGeom>
              <a:noFill/>
              <a:ln w="9590" cap="rnd">
                <a:solidFill>
                  <a:schemeClr val="bg1"/>
                </a:solidFill>
                <a:prstDash val="solid"/>
                <a:round/>
              </a:ln>
            </p:spPr>
            <p:txBody>
              <a:bodyPr rtlCol="0" anchor="ctr"/>
              <a:lstStyle/>
              <a:p>
                <a:endParaRPr lang="fr-FR" sz="1050"/>
              </a:p>
            </p:txBody>
          </p:sp>
          <p:sp>
            <p:nvSpPr>
              <p:cNvPr id="41" name="Forme libre : forme 185">
                <a:extLst>
                  <a:ext uri="{FF2B5EF4-FFF2-40B4-BE49-F238E27FC236}">
                    <a16:creationId xmlns:a16="http://schemas.microsoft.com/office/drawing/2014/main" id="{94076A26-7FA3-4DEA-A928-918DF1F6EE63}"/>
                  </a:ext>
                </a:extLst>
              </p:cNvPr>
              <p:cNvSpPr/>
              <p:nvPr/>
            </p:nvSpPr>
            <p:spPr>
              <a:xfrm>
                <a:off x="9502350" y="766219"/>
                <a:ext cx="170103" cy="47340"/>
              </a:xfrm>
              <a:custGeom>
                <a:avLst/>
                <a:gdLst>
                  <a:gd name="connsiteX0" fmla="*/ 0 w 170103"/>
                  <a:gd name="connsiteY0" fmla="*/ 47340 h 47340"/>
                  <a:gd name="connsiteX1" fmla="*/ 0 w 170103"/>
                  <a:gd name="connsiteY1" fmla="*/ 0 h 47340"/>
                  <a:gd name="connsiteX2" fmla="*/ 170104 w 170103"/>
                  <a:gd name="connsiteY2" fmla="*/ 0 h 47340"/>
                  <a:gd name="connsiteX3" fmla="*/ 170104 w 170103"/>
                  <a:gd name="connsiteY3" fmla="*/ 47340 h 47340"/>
                  <a:gd name="connsiteX4" fmla="*/ 61462 w 170103"/>
                  <a:gd name="connsiteY4" fmla="*/ 47340 h 47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103" h="47340">
                    <a:moveTo>
                      <a:pt x="0" y="47340"/>
                    </a:moveTo>
                    <a:lnTo>
                      <a:pt x="0" y="0"/>
                    </a:lnTo>
                    <a:lnTo>
                      <a:pt x="170104" y="0"/>
                    </a:lnTo>
                    <a:lnTo>
                      <a:pt x="170104" y="47340"/>
                    </a:lnTo>
                    <a:lnTo>
                      <a:pt x="61462" y="47340"/>
                    </a:lnTo>
                  </a:path>
                </a:pathLst>
              </a:custGeom>
              <a:noFill/>
              <a:ln w="9590" cap="rnd">
                <a:solidFill>
                  <a:schemeClr val="bg1"/>
                </a:solidFill>
                <a:prstDash val="solid"/>
                <a:round/>
              </a:ln>
            </p:spPr>
            <p:txBody>
              <a:bodyPr rtlCol="0" anchor="ctr"/>
              <a:lstStyle/>
              <a:p>
                <a:endParaRPr lang="fr-FR" sz="1050"/>
              </a:p>
            </p:txBody>
          </p:sp>
          <p:sp>
            <p:nvSpPr>
              <p:cNvPr id="42" name="Forme libre : forme 186">
                <a:extLst>
                  <a:ext uri="{FF2B5EF4-FFF2-40B4-BE49-F238E27FC236}">
                    <a16:creationId xmlns:a16="http://schemas.microsoft.com/office/drawing/2014/main" id="{F63D0993-30F0-4641-A3B6-1B359023DE29}"/>
                  </a:ext>
                </a:extLst>
              </p:cNvPr>
              <p:cNvSpPr/>
              <p:nvPr/>
            </p:nvSpPr>
            <p:spPr>
              <a:xfrm>
                <a:off x="9478600" y="438529"/>
                <a:ext cx="222257" cy="34662"/>
              </a:xfrm>
              <a:custGeom>
                <a:avLst/>
                <a:gdLst>
                  <a:gd name="connsiteX0" fmla="*/ 222258 w 222257"/>
                  <a:gd name="connsiteY0" fmla="*/ 34663 h 34662"/>
                  <a:gd name="connsiteX1" fmla="*/ 222258 w 222257"/>
                  <a:gd name="connsiteY1" fmla="*/ 0 h 34662"/>
                  <a:gd name="connsiteX2" fmla="*/ 0 w 222257"/>
                  <a:gd name="connsiteY2" fmla="*/ 0 h 34662"/>
                </a:gdLst>
                <a:ahLst/>
                <a:cxnLst>
                  <a:cxn ang="0">
                    <a:pos x="connsiteX0" y="connsiteY0"/>
                  </a:cxn>
                  <a:cxn ang="0">
                    <a:pos x="connsiteX1" y="connsiteY1"/>
                  </a:cxn>
                  <a:cxn ang="0">
                    <a:pos x="connsiteX2" y="connsiteY2"/>
                  </a:cxn>
                </a:cxnLst>
                <a:rect l="l" t="t" r="r" b="b"/>
                <a:pathLst>
                  <a:path w="222257" h="34662">
                    <a:moveTo>
                      <a:pt x="222258" y="34663"/>
                    </a:moveTo>
                    <a:lnTo>
                      <a:pt x="222258" y="0"/>
                    </a:lnTo>
                    <a:lnTo>
                      <a:pt x="0" y="0"/>
                    </a:lnTo>
                  </a:path>
                </a:pathLst>
              </a:custGeom>
              <a:noFill/>
              <a:ln w="9590" cap="rnd">
                <a:solidFill>
                  <a:schemeClr val="bg1"/>
                </a:solidFill>
                <a:prstDash val="solid"/>
                <a:round/>
              </a:ln>
            </p:spPr>
            <p:txBody>
              <a:bodyPr rtlCol="0" anchor="ctr"/>
              <a:lstStyle/>
              <a:p>
                <a:endParaRPr lang="fr-FR" sz="1050"/>
              </a:p>
            </p:txBody>
          </p:sp>
          <p:sp>
            <p:nvSpPr>
              <p:cNvPr id="43" name="Forme libre : forme 187">
                <a:extLst>
                  <a:ext uri="{FF2B5EF4-FFF2-40B4-BE49-F238E27FC236}">
                    <a16:creationId xmlns:a16="http://schemas.microsoft.com/office/drawing/2014/main" id="{6431BEAB-C2AF-46F4-ADB9-9104CC95276F}"/>
                  </a:ext>
                </a:extLst>
              </p:cNvPr>
              <p:cNvSpPr/>
              <p:nvPr/>
            </p:nvSpPr>
            <p:spPr>
              <a:xfrm>
                <a:off x="9530754" y="848864"/>
                <a:ext cx="116023" cy="118109"/>
              </a:xfrm>
              <a:custGeom>
                <a:avLst/>
                <a:gdLst>
                  <a:gd name="connsiteX0" fmla="*/ 116023 w 116023"/>
                  <a:gd name="connsiteY0" fmla="*/ 118110 h 118109"/>
                  <a:gd name="connsiteX1" fmla="*/ 116023 w 116023"/>
                  <a:gd name="connsiteY1" fmla="*/ 0 h 118109"/>
                  <a:gd name="connsiteX2" fmla="*/ 0 w 116023"/>
                  <a:gd name="connsiteY2" fmla="*/ 0 h 118109"/>
                  <a:gd name="connsiteX3" fmla="*/ 0 w 116023"/>
                  <a:gd name="connsiteY3" fmla="*/ 118110 h 118109"/>
                </a:gdLst>
                <a:ahLst/>
                <a:cxnLst>
                  <a:cxn ang="0">
                    <a:pos x="connsiteX0" y="connsiteY0"/>
                  </a:cxn>
                  <a:cxn ang="0">
                    <a:pos x="connsiteX1" y="connsiteY1"/>
                  </a:cxn>
                  <a:cxn ang="0">
                    <a:pos x="connsiteX2" y="connsiteY2"/>
                  </a:cxn>
                  <a:cxn ang="0">
                    <a:pos x="connsiteX3" y="connsiteY3"/>
                  </a:cxn>
                </a:cxnLst>
                <a:rect l="l" t="t" r="r" b="b"/>
                <a:pathLst>
                  <a:path w="116023" h="118109">
                    <a:moveTo>
                      <a:pt x="116023" y="118110"/>
                    </a:moveTo>
                    <a:lnTo>
                      <a:pt x="116023" y="0"/>
                    </a:lnTo>
                    <a:lnTo>
                      <a:pt x="0" y="0"/>
                    </a:lnTo>
                    <a:lnTo>
                      <a:pt x="0" y="118110"/>
                    </a:lnTo>
                  </a:path>
                </a:pathLst>
              </a:custGeom>
              <a:noFill/>
              <a:ln w="9590" cap="rnd">
                <a:solidFill>
                  <a:schemeClr val="bg1"/>
                </a:solidFill>
                <a:prstDash val="solid"/>
                <a:round/>
              </a:ln>
            </p:spPr>
            <p:txBody>
              <a:bodyPr rtlCol="0" anchor="ctr"/>
              <a:lstStyle/>
              <a:p>
                <a:endParaRPr lang="fr-FR" sz="1050"/>
              </a:p>
            </p:txBody>
          </p:sp>
          <p:sp>
            <p:nvSpPr>
              <p:cNvPr id="44" name="Forme libre : forme 188">
                <a:extLst>
                  <a:ext uri="{FF2B5EF4-FFF2-40B4-BE49-F238E27FC236}">
                    <a16:creationId xmlns:a16="http://schemas.microsoft.com/office/drawing/2014/main" id="{39C0DF2A-28C3-4B4A-9F62-740CBF437676}"/>
                  </a:ext>
                </a:extLst>
              </p:cNvPr>
              <p:cNvSpPr/>
              <p:nvPr/>
            </p:nvSpPr>
            <p:spPr>
              <a:xfrm>
                <a:off x="9588846" y="876626"/>
                <a:ext cx="16047" cy="88421"/>
              </a:xfrm>
              <a:custGeom>
                <a:avLst/>
                <a:gdLst>
                  <a:gd name="connsiteX0" fmla="*/ 0 w 16047"/>
                  <a:gd name="connsiteY0" fmla="*/ 0 h 88421"/>
                  <a:gd name="connsiteX1" fmla="*/ 0 w 16047"/>
                  <a:gd name="connsiteY1" fmla="*/ 88422 h 88421"/>
                </a:gdLst>
                <a:ahLst/>
                <a:cxnLst>
                  <a:cxn ang="0">
                    <a:pos x="connsiteX0" y="connsiteY0"/>
                  </a:cxn>
                  <a:cxn ang="0">
                    <a:pos x="connsiteX1" y="connsiteY1"/>
                  </a:cxn>
                </a:cxnLst>
                <a:rect l="l" t="t" r="r" b="b"/>
                <a:pathLst>
                  <a:path w="16047" h="88421">
                    <a:moveTo>
                      <a:pt x="0" y="0"/>
                    </a:moveTo>
                    <a:lnTo>
                      <a:pt x="0" y="88422"/>
                    </a:lnTo>
                  </a:path>
                </a:pathLst>
              </a:custGeom>
              <a:ln w="9590" cap="rnd">
                <a:solidFill>
                  <a:schemeClr val="bg1"/>
                </a:solidFill>
                <a:prstDash val="solid"/>
                <a:round/>
              </a:ln>
            </p:spPr>
            <p:txBody>
              <a:bodyPr rtlCol="0" anchor="ctr"/>
              <a:lstStyle/>
              <a:p>
                <a:endParaRPr lang="fr-FR" sz="1050"/>
              </a:p>
            </p:txBody>
          </p:sp>
          <p:sp>
            <p:nvSpPr>
              <p:cNvPr id="45" name="Forme libre : forme 189">
                <a:extLst>
                  <a:ext uri="{FF2B5EF4-FFF2-40B4-BE49-F238E27FC236}">
                    <a16:creationId xmlns:a16="http://schemas.microsoft.com/office/drawing/2014/main" id="{BF4BC4E7-B71B-46B5-B938-99DE99EBFD9E}"/>
                  </a:ext>
                </a:extLst>
              </p:cNvPr>
              <p:cNvSpPr/>
              <p:nvPr/>
            </p:nvSpPr>
            <p:spPr>
              <a:xfrm>
                <a:off x="9183807" y="652924"/>
                <a:ext cx="261895" cy="141699"/>
              </a:xfrm>
              <a:custGeom>
                <a:avLst/>
                <a:gdLst>
                  <a:gd name="connsiteX0" fmla="*/ 261895 w 261895"/>
                  <a:gd name="connsiteY0" fmla="*/ 18294 h 141699"/>
                  <a:gd name="connsiteX1" fmla="*/ 13319 w 261895"/>
                  <a:gd name="connsiteY1" fmla="*/ 141700 h 141699"/>
                  <a:gd name="connsiteX2" fmla="*/ 0 w 261895"/>
                  <a:gd name="connsiteY2" fmla="*/ 113295 h 141699"/>
                  <a:gd name="connsiteX3" fmla="*/ 221777 w 261895"/>
                  <a:gd name="connsiteY3" fmla="*/ 0 h 141699"/>
                </a:gdLst>
                <a:ahLst/>
                <a:cxnLst>
                  <a:cxn ang="0">
                    <a:pos x="connsiteX0" y="connsiteY0"/>
                  </a:cxn>
                  <a:cxn ang="0">
                    <a:pos x="connsiteX1" y="connsiteY1"/>
                  </a:cxn>
                  <a:cxn ang="0">
                    <a:pos x="connsiteX2" y="connsiteY2"/>
                  </a:cxn>
                  <a:cxn ang="0">
                    <a:pos x="connsiteX3" y="connsiteY3"/>
                  </a:cxn>
                </a:cxnLst>
                <a:rect l="l" t="t" r="r" b="b"/>
                <a:pathLst>
                  <a:path w="261895" h="141699">
                    <a:moveTo>
                      <a:pt x="261895" y="18294"/>
                    </a:moveTo>
                    <a:lnTo>
                      <a:pt x="13319" y="141700"/>
                    </a:lnTo>
                    <a:lnTo>
                      <a:pt x="0" y="113295"/>
                    </a:lnTo>
                    <a:lnTo>
                      <a:pt x="221777" y="0"/>
                    </a:lnTo>
                  </a:path>
                </a:pathLst>
              </a:custGeom>
              <a:noFill/>
              <a:ln w="9590" cap="rnd">
                <a:solidFill>
                  <a:schemeClr val="bg1"/>
                </a:solidFill>
                <a:prstDash val="solid"/>
                <a:round/>
              </a:ln>
            </p:spPr>
            <p:txBody>
              <a:bodyPr rtlCol="0" anchor="ctr"/>
              <a:lstStyle/>
              <a:p>
                <a:endParaRPr lang="fr-FR" sz="1050"/>
              </a:p>
            </p:txBody>
          </p:sp>
          <p:sp>
            <p:nvSpPr>
              <p:cNvPr id="46" name="Forme libre : forme 190">
                <a:extLst>
                  <a:ext uri="{FF2B5EF4-FFF2-40B4-BE49-F238E27FC236}">
                    <a16:creationId xmlns:a16="http://schemas.microsoft.com/office/drawing/2014/main" id="{10BE0BB1-B0A0-410D-B5F9-777A752D9F37}"/>
                  </a:ext>
                </a:extLst>
              </p:cNvPr>
              <p:cNvSpPr/>
              <p:nvPr/>
            </p:nvSpPr>
            <p:spPr>
              <a:xfrm>
                <a:off x="9225531" y="782909"/>
                <a:ext cx="16047" cy="191767"/>
              </a:xfrm>
              <a:custGeom>
                <a:avLst/>
                <a:gdLst>
                  <a:gd name="connsiteX0" fmla="*/ 0 w 16047"/>
                  <a:gd name="connsiteY0" fmla="*/ 0 h 191767"/>
                  <a:gd name="connsiteX1" fmla="*/ 0 w 16047"/>
                  <a:gd name="connsiteY1" fmla="*/ 191768 h 191767"/>
                </a:gdLst>
                <a:ahLst/>
                <a:cxnLst>
                  <a:cxn ang="0">
                    <a:pos x="connsiteX0" y="connsiteY0"/>
                  </a:cxn>
                  <a:cxn ang="0">
                    <a:pos x="connsiteX1" y="connsiteY1"/>
                  </a:cxn>
                </a:cxnLst>
                <a:rect l="l" t="t" r="r" b="b"/>
                <a:pathLst>
                  <a:path w="16047" h="191767">
                    <a:moveTo>
                      <a:pt x="0" y="0"/>
                    </a:moveTo>
                    <a:lnTo>
                      <a:pt x="0" y="191768"/>
                    </a:lnTo>
                  </a:path>
                </a:pathLst>
              </a:custGeom>
              <a:ln w="9590" cap="rnd">
                <a:solidFill>
                  <a:schemeClr val="bg1"/>
                </a:solidFill>
                <a:prstDash val="solid"/>
                <a:round/>
              </a:ln>
            </p:spPr>
            <p:txBody>
              <a:bodyPr rtlCol="0" anchor="ctr"/>
              <a:lstStyle/>
              <a:p>
                <a:endParaRPr lang="fr-FR" sz="1050"/>
              </a:p>
            </p:txBody>
          </p:sp>
          <p:sp>
            <p:nvSpPr>
              <p:cNvPr id="47" name="Forme libre : forme 191">
                <a:extLst>
                  <a:ext uri="{FF2B5EF4-FFF2-40B4-BE49-F238E27FC236}">
                    <a16:creationId xmlns:a16="http://schemas.microsoft.com/office/drawing/2014/main" id="{1EAA97F3-AA70-4ED1-A901-918F7423F9A2}"/>
                  </a:ext>
                </a:extLst>
              </p:cNvPr>
              <p:cNvSpPr/>
              <p:nvPr/>
            </p:nvSpPr>
            <p:spPr>
              <a:xfrm>
                <a:off x="9315557" y="862986"/>
                <a:ext cx="45093" cy="111690"/>
              </a:xfrm>
              <a:custGeom>
                <a:avLst/>
                <a:gdLst>
                  <a:gd name="connsiteX0" fmla="*/ 45093 w 45093"/>
                  <a:gd name="connsiteY0" fmla="*/ 111691 h 111690"/>
                  <a:gd name="connsiteX1" fmla="*/ 45093 w 45093"/>
                  <a:gd name="connsiteY1" fmla="*/ 0 h 111690"/>
                  <a:gd name="connsiteX2" fmla="*/ 0 w 45093"/>
                  <a:gd name="connsiteY2" fmla="*/ 0 h 111690"/>
                  <a:gd name="connsiteX3" fmla="*/ 0 w 45093"/>
                  <a:gd name="connsiteY3" fmla="*/ 110086 h 111690"/>
                </a:gdLst>
                <a:ahLst/>
                <a:cxnLst>
                  <a:cxn ang="0">
                    <a:pos x="connsiteX0" y="connsiteY0"/>
                  </a:cxn>
                  <a:cxn ang="0">
                    <a:pos x="connsiteX1" y="connsiteY1"/>
                  </a:cxn>
                  <a:cxn ang="0">
                    <a:pos x="connsiteX2" y="connsiteY2"/>
                  </a:cxn>
                  <a:cxn ang="0">
                    <a:pos x="connsiteX3" y="connsiteY3"/>
                  </a:cxn>
                </a:cxnLst>
                <a:rect l="l" t="t" r="r" b="b"/>
                <a:pathLst>
                  <a:path w="45093" h="111690">
                    <a:moveTo>
                      <a:pt x="45093" y="111691"/>
                    </a:moveTo>
                    <a:lnTo>
                      <a:pt x="45093" y="0"/>
                    </a:lnTo>
                    <a:lnTo>
                      <a:pt x="0" y="0"/>
                    </a:lnTo>
                    <a:lnTo>
                      <a:pt x="0" y="110086"/>
                    </a:lnTo>
                  </a:path>
                </a:pathLst>
              </a:custGeom>
              <a:noFill/>
              <a:ln w="9590" cap="rnd">
                <a:solidFill>
                  <a:schemeClr val="bg1"/>
                </a:solidFill>
                <a:prstDash val="solid"/>
                <a:round/>
              </a:ln>
            </p:spPr>
            <p:txBody>
              <a:bodyPr rtlCol="0" anchor="ctr"/>
              <a:lstStyle/>
              <a:p>
                <a:endParaRPr lang="fr-FR" sz="1050"/>
              </a:p>
            </p:txBody>
          </p:sp>
          <p:sp>
            <p:nvSpPr>
              <p:cNvPr id="48" name="Forme libre : forme 192">
                <a:extLst>
                  <a:ext uri="{FF2B5EF4-FFF2-40B4-BE49-F238E27FC236}">
                    <a16:creationId xmlns:a16="http://schemas.microsoft.com/office/drawing/2014/main" id="{2ADDA05B-CD71-4226-B199-01B5CD7C72B4}"/>
                  </a:ext>
                </a:extLst>
              </p:cNvPr>
              <p:cNvSpPr/>
              <p:nvPr/>
            </p:nvSpPr>
            <p:spPr>
              <a:xfrm>
                <a:off x="9275599" y="764614"/>
                <a:ext cx="133354" cy="44933"/>
              </a:xfrm>
              <a:custGeom>
                <a:avLst/>
                <a:gdLst>
                  <a:gd name="connsiteX0" fmla="*/ 0 w 133354"/>
                  <a:gd name="connsiteY0" fmla="*/ 44933 h 44933"/>
                  <a:gd name="connsiteX1" fmla="*/ 133355 w 133354"/>
                  <a:gd name="connsiteY1" fmla="*/ 44933 h 44933"/>
                  <a:gd name="connsiteX2" fmla="*/ 133355 w 133354"/>
                  <a:gd name="connsiteY2" fmla="*/ 0 h 44933"/>
                  <a:gd name="connsiteX3" fmla="*/ 56648 w 133354"/>
                  <a:gd name="connsiteY3" fmla="*/ 0 h 44933"/>
                </a:gdLst>
                <a:ahLst/>
                <a:cxnLst>
                  <a:cxn ang="0">
                    <a:pos x="connsiteX0" y="connsiteY0"/>
                  </a:cxn>
                  <a:cxn ang="0">
                    <a:pos x="connsiteX1" y="connsiteY1"/>
                  </a:cxn>
                  <a:cxn ang="0">
                    <a:pos x="connsiteX2" y="connsiteY2"/>
                  </a:cxn>
                  <a:cxn ang="0">
                    <a:pos x="connsiteX3" y="connsiteY3"/>
                  </a:cxn>
                </a:cxnLst>
                <a:rect l="l" t="t" r="r" b="b"/>
                <a:pathLst>
                  <a:path w="133354" h="44933">
                    <a:moveTo>
                      <a:pt x="0" y="44933"/>
                    </a:moveTo>
                    <a:lnTo>
                      <a:pt x="133355" y="44933"/>
                    </a:lnTo>
                    <a:lnTo>
                      <a:pt x="133355" y="0"/>
                    </a:lnTo>
                    <a:lnTo>
                      <a:pt x="56648" y="0"/>
                    </a:lnTo>
                  </a:path>
                </a:pathLst>
              </a:custGeom>
              <a:noFill/>
              <a:ln w="9590" cap="rnd">
                <a:solidFill>
                  <a:schemeClr val="bg1"/>
                </a:solidFill>
                <a:prstDash val="solid"/>
                <a:round/>
              </a:ln>
            </p:spPr>
            <p:txBody>
              <a:bodyPr rtlCol="0" anchor="ctr"/>
              <a:lstStyle/>
              <a:p>
                <a:endParaRPr lang="fr-FR" sz="1050"/>
              </a:p>
            </p:txBody>
          </p:sp>
          <p:sp>
            <p:nvSpPr>
              <p:cNvPr id="49" name="Forme libre : forme 193">
                <a:extLst>
                  <a:ext uri="{FF2B5EF4-FFF2-40B4-BE49-F238E27FC236}">
                    <a16:creationId xmlns:a16="http://schemas.microsoft.com/office/drawing/2014/main" id="{F57041B7-8433-4766-8A39-BD99FBA4E6BF}"/>
                  </a:ext>
                </a:extLst>
              </p:cNvPr>
              <p:cNvSpPr/>
              <p:nvPr/>
            </p:nvSpPr>
            <p:spPr>
              <a:xfrm>
                <a:off x="9291486" y="1005327"/>
                <a:ext cx="297841" cy="16047"/>
              </a:xfrm>
              <a:custGeom>
                <a:avLst/>
                <a:gdLst>
                  <a:gd name="connsiteX0" fmla="*/ 0 w 297841"/>
                  <a:gd name="connsiteY0" fmla="*/ 0 h 16047"/>
                  <a:gd name="connsiteX1" fmla="*/ 297842 w 297841"/>
                  <a:gd name="connsiteY1" fmla="*/ 0 h 16047"/>
                </a:gdLst>
                <a:ahLst/>
                <a:cxnLst>
                  <a:cxn ang="0">
                    <a:pos x="connsiteX0" y="connsiteY0"/>
                  </a:cxn>
                  <a:cxn ang="0">
                    <a:pos x="connsiteX1" y="connsiteY1"/>
                  </a:cxn>
                </a:cxnLst>
                <a:rect l="l" t="t" r="r" b="b"/>
                <a:pathLst>
                  <a:path w="297841" h="16047">
                    <a:moveTo>
                      <a:pt x="0" y="0"/>
                    </a:moveTo>
                    <a:lnTo>
                      <a:pt x="297842" y="0"/>
                    </a:lnTo>
                  </a:path>
                </a:pathLst>
              </a:custGeom>
              <a:ln w="9590" cap="rnd">
                <a:solidFill>
                  <a:schemeClr val="bg1"/>
                </a:solidFill>
                <a:prstDash val="solid"/>
                <a:round/>
              </a:ln>
            </p:spPr>
            <p:txBody>
              <a:bodyPr rtlCol="0" anchor="ctr"/>
              <a:lstStyle/>
              <a:p>
                <a:endParaRPr lang="fr-FR" sz="1050"/>
              </a:p>
            </p:txBody>
          </p:sp>
          <p:sp>
            <p:nvSpPr>
              <p:cNvPr id="50" name="Forme libre : forme 194">
                <a:extLst>
                  <a:ext uri="{FF2B5EF4-FFF2-40B4-BE49-F238E27FC236}">
                    <a16:creationId xmlns:a16="http://schemas.microsoft.com/office/drawing/2014/main" id="{B654B765-84D9-46F7-9198-ADB1873B36DE}"/>
                  </a:ext>
                </a:extLst>
              </p:cNvPr>
              <p:cNvSpPr/>
              <p:nvPr/>
            </p:nvSpPr>
            <p:spPr>
              <a:xfrm>
                <a:off x="9242541" y="1005327"/>
                <a:ext cx="17812" cy="16047"/>
              </a:xfrm>
              <a:custGeom>
                <a:avLst/>
                <a:gdLst>
                  <a:gd name="connsiteX0" fmla="*/ 17813 w 17812"/>
                  <a:gd name="connsiteY0" fmla="*/ 0 h 16047"/>
                  <a:gd name="connsiteX1" fmla="*/ 0 w 17812"/>
                  <a:gd name="connsiteY1" fmla="*/ 0 h 16047"/>
                </a:gdLst>
                <a:ahLst/>
                <a:cxnLst>
                  <a:cxn ang="0">
                    <a:pos x="connsiteX0" y="connsiteY0"/>
                  </a:cxn>
                  <a:cxn ang="0">
                    <a:pos x="connsiteX1" y="connsiteY1"/>
                  </a:cxn>
                </a:cxnLst>
                <a:rect l="l" t="t" r="r" b="b"/>
                <a:pathLst>
                  <a:path w="17812" h="16047">
                    <a:moveTo>
                      <a:pt x="17813" y="0"/>
                    </a:moveTo>
                    <a:lnTo>
                      <a:pt x="0" y="0"/>
                    </a:lnTo>
                  </a:path>
                </a:pathLst>
              </a:custGeom>
              <a:ln w="9590" cap="rnd">
                <a:solidFill>
                  <a:schemeClr val="bg1"/>
                </a:solidFill>
                <a:prstDash val="solid"/>
                <a:round/>
              </a:ln>
            </p:spPr>
            <p:txBody>
              <a:bodyPr rtlCol="0" anchor="ctr"/>
              <a:lstStyle/>
              <a:p>
                <a:endParaRPr lang="fr-FR" sz="1050"/>
              </a:p>
            </p:txBody>
          </p:sp>
        </p:grpSp>
      </p:grpSp>
      <p:sp>
        <p:nvSpPr>
          <p:cNvPr id="116" name="Espace réservé du contenu 8"/>
          <p:cNvSpPr txBox="1">
            <a:spLocks/>
          </p:cNvSpPr>
          <p:nvPr/>
        </p:nvSpPr>
        <p:spPr>
          <a:xfrm>
            <a:off x="5182135" y="5895760"/>
            <a:ext cx="6481443" cy="413519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a:p>
        </p:txBody>
      </p:sp>
      <p:grpSp>
        <p:nvGrpSpPr>
          <p:cNvPr id="121" name="Graphique 1881">
            <a:extLst>
              <a:ext uri="{FF2B5EF4-FFF2-40B4-BE49-F238E27FC236}">
                <a16:creationId xmlns:a16="http://schemas.microsoft.com/office/drawing/2014/main" id="{9E65D6D3-1023-436C-A865-BC6B2DFBB562}"/>
              </a:ext>
            </a:extLst>
          </p:cNvPr>
          <p:cNvGrpSpPr/>
          <p:nvPr/>
        </p:nvGrpSpPr>
        <p:grpSpPr>
          <a:xfrm>
            <a:off x="1240625" y="4273136"/>
            <a:ext cx="619360" cy="216811"/>
            <a:chOff x="1652586" y="6414950"/>
            <a:chExt cx="639431" cy="223837"/>
          </a:xfrm>
          <a:noFill/>
        </p:grpSpPr>
        <p:grpSp>
          <p:nvGrpSpPr>
            <p:cNvPr id="122" name="Graphique 1881">
              <a:extLst>
                <a:ext uri="{FF2B5EF4-FFF2-40B4-BE49-F238E27FC236}">
                  <a16:creationId xmlns:a16="http://schemas.microsoft.com/office/drawing/2014/main" id="{9E65D6D3-1023-436C-A865-BC6B2DFBB562}"/>
                </a:ext>
              </a:extLst>
            </p:cNvPr>
            <p:cNvGrpSpPr/>
            <p:nvPr/>
          </p:nvGrpSpPr>
          <p:grpSpPr>
            <a:xfrm>
              <a:off x="1655443" y="6491721"/>
              <a:ext cx="94106" cy="29432"/>
              <a:chOff x="1655443" y="6491721"/>
              <a:chExt cx="94106" cy="29432"/>
            </a:xfrm>
          </p:grpSpPr>
          <p:sp>
            <p:nvSpPr>
              <p:cNvPr id="136" name="Forme libre : forme 2886">
                <a:extLst>
                  <a:ext uri="{FF2B5EF4-FFF2-40B4-BE49-F238E27FC236}">
                    <a16:creationId xmlns:a16="http://schemas.microsoft.com/office/drawing/2014/main" id="{734CA666-8195-4822-94F9-A2E656528C97}"/>
                  </a:ext>
                </a:extLst>
              </p:cNvPr>
              <p:cNvSpPr/>
              <p:nvPr/>
            </p:nvSpPr>
            <p:spPr>
              <a:xfrm>
                <a:off x="1664397" y="6491721"/>
                <a:ext cx="3905" cy="9525"/>
              </a:xfrm>
              <a:custGeom>
                <a:avLst/>
                <a:gdLst>
                  <a:gd name="connsiteX0" fmla="*/ 0 w 3905"/>
                  <a:gd name="connsiteY0" fmla="*/ 0 h 9525"/>
                  <a:gd name="connsiteX1" fmla="*/ 3905 w 3905"/>
                  <a:gd name="connsiteY1" fmla="*/ 0 h 9525"/>
                </a:gdLst>
                <a:ahLst/>
                <a:cxnLst>
                  <a:cxn ang="0">
                    <a:pos x="connsiteX0" y="connsiteY0"/>
                  </a:cxn>
                  <a:cxn ang="0">
                    <a:pos x="connsiteX1" y="connsiteY1"/>
                  </a:cxn>
                </a:cxnLst>
                <a:rect l="l" t="t" r="r" b="b"/>
                <a:pathLst>
                  <a:path w="3905" h="9525">
                    <a:moveTo>
                      <a:pt x="0" y="0"/>
                    </a:moveTo>
                    <a:lnTo>
                      <a:pt x="3905" y="0"/>
                    </a:lnTo>
                  </a:path>
                </a:pathLst>
              </a:custGeom>
              <a:ln w="5715" cap="rnd">
                <a:solidFill>
                  <a:schemeClr val="bg1"/>
                </a:solidFill>
                <a:prstDash val="solid"/>
                <a:round/>
              </a:ln>
            </p:spPr>
            <p:txBody>
              <a:bodyPr rtlCol="0" anchor="ctr"/>
              <a:lstStyle/>
              <a:p>
                <a:endParaRPr lang="fr-FR" sz="1400"/>
              </a:p>
            </p:txBody>
          </p:sp>
          <p:sp>
            <p:nvSpPr>
              <p:cNvPr id="137" name="Forme libre : forme 2887">
                <a:extLst>
                  <a:ext uri="{FF2B5EF4-FFF2-40B4-BE49-F238E27FC236}">
                    <a16:creationId xmlns:a16="http://schemas.microsoft.com/office/drawing/2014/main" id="{148CAD42-3E96-48AD-8BA5-676BACCE1E78}"/>
                  </a:ext>
                </a:extLst>
              </p:cNvPr>
              <p:cNvSpPr/>
              <p:nvPr/>
            </p:nvSpPr>
            <p:spPr>
              <a:xfrm>
                <a:off x="1694972" y="6492293"/>
                <a:ext cx="54578" cy="9525"/>
              </a:xfrm>
              <a:custGeom>
                <a:avLst/>
                <a:gdLst>
                  <a:gd name="connsiteX0" fmla="*/ 0 w 54578"/>
                  <a:gd name="connsiteY0" fmla="*/ 0 h 9525"/>
                  <a:gd name="connsiteX1" fmla="*/ 54578 w 54578"/>
                  <a:gd name="connsiteY1" fmla="*/ 0 h 9525"/>
                </a:gdLst>
                <a:ahLst/>
                <a:cxnLst>
                  <a:cxn ang="0">
                    <a:pos x="connsiteX0" y="connsiteY0"/>
                  </a:cxn>
                  <a:cxn ang="0">
                    <a:pos x="connsiteX1" y="connsiteY1"/>
                  </a:cxn>
                </a:cxnLst>
                <a:rect l="l" t="t" r="r" b="b"/>
                <a:pathLst>
                  <a:path w="54578" h="9525">
                    <a:moveTo>
                      <a:pt x="0" y="0"/>
                    </a:moveTo>
                    <a:lnTo>
                      <a:pt x="54578" y="0"/>
                    </a:lnTo>
                  </a:path>
                </a:pathLst>
              </a:custGeom>
              <a:ln w="5715" cap="rnd">
                <a:solidFill>
                  <a:schemeClr val="bg1"/>
                </a:solidFill>
                <a:prstDash val="solid"/>
                <a:round/>
              </a:ln>
            </p:spPr>
            <p:txBody>
              <a:bodyPr rtlCol="0" anchor="ctr"/>
              <a:lstStyle/>
              <a:p>
                <a:endParaRPr lang="fr-FR" sz="1400"/>
              </a:p>
            </p:txBody>
          </p:sp>
          <p:sp>
            <p:nvSpPr>
              <p:cNvPr id="138" name="Forme libre : forme 2888">
                <a:extLst>
                  <a:ext uri="{FF2B5EF4-FFF2-40B4-BE49-F238E27FC236}">
                    <a16:creationId xmlns:a16="http://schemas.microsoft.com/office/drawing/2014/main" id="{FB19665A-69B5-48AE-BA15-70AF435B2C47}"/>
                  </a:ext>
                </a:extLst>
              </p:cNvPr>
              <p:cNvSpPr/>
              <p:nvPr/>
            </p:nvSpPr>
            <p:spPr>
              <a:xfrm>
                <a:off x="1655443" y="6521153"/>
                <a:ext cx="41433" cy="9525"/>
              </a:xfrm>
              <a:custGeom>
                <a:avLst/>
                <a:gdLst>
                  <a:gd name="connsiteX0" fmla="*/ 0 w 41433"/>
                  <a:gd name="connsiteY0" fmla="*/ 0 h 9525"/>
                  <a:gd name="connsiteX1" fmla="*/ 41434 w 41433"/>
                  <a:gd name="connsiteY1" fmla="*/ 0 h 9525"/>
                </a:gdLst>
                <a:ahLst/>
                <a:cxnLst>
                  <a:cxn ang="0">
                    <a:pos x="connsiteX0" y="connsiteY0"/>
                  </a:cxn>
                  <a:cxn ang="0">
                    <a:pos x="connsiteX1" y="connsiteY1"/>
                  </a:cxn>
                </a:cxnLst>
                <a:rect l="l" t="t" r="r" b="b"/>
                <a:pathLst>
                  <a:path w="41433" h="9525">
                    <a:moveTo>
                      <a:pt x="0" y="0"/>
                    </a:moveTo>
                    <a:lnTo>
                      <a:pt x="41434" y="0"/>
                    </a:lnTo>
                  </a:path>
                </a:pathLst>
              </a:custGeom>
              <a:ln w="5715" cap="rnd">
                <a:solidFill>
                  <a:schemeClr val="bg1"/>
                </a:solidFill>
                <a:prstDash val="solid"/>
                <a:round/>
              </a:ln>
            </p:spPr>
            <p:txBody>
              <a:bodyPr rtlCol="0" anchor="ctr"/>
              <a:lstStyle/>
              <a:p>
                <a:endParaRPr lang="fr-FR" sz="1400"/>
              </a:p>
            </p:txBody>
          </p:sp>
        </p:grpSp>
        <p:grpSp>
          <p:nvGrpSpPr>
            <p:cNvPr id="123" name="Graphique 1881">
              <a:extLst>
                <a:ext uri="{FF2B5EF4-FFF2-40B4-BE49-F238E27FC236}">
                  <a16:creationId xmlns:a16="http://schemas.microsoft.com/office/drawing/2014/main" id="{9E65D6D3-1023-436C-A865-BC6B2DFBB562}"/>
                </a:ext>
              </a:extLst>
            </p:cNvPr>
            <p:cNvGrpSpPr/>
            <p:nvPr/>
          </p:nvGrpSpPr>
          <p:grpSpPr>
            <a:xfrm>
              <a:off x="1652586" y="6414950"/>
              <a:ext cx="639431" cy="223837"/>
              <a:chOff x="1652586" y="6414950"/>
              <a:chExt cx="639431" cy="223837"/>
            </a:xfrm>
            <a:noFill/>
          </p:grpSpPr>
          <p:sp>
            <p:nvSpPr>
              <p:cNvPr id="124" name="Forme libre : forme 2890">
                <a:extLst>
                  <a:ext uri="{FF2B5EF4-FFF2-40B4-BE49-F238E27FC236}">
                    <a16:creationId xmlns:a16="http://schemas.microsoft.com/office/drawing/2014/main" id="{C926D9B0-9076-443A-B016-6BB7794DA1B8}"/>
                  </a:ext>
                </a:extLst>
              </p:cNvPr>
              <p:cNvSpPr/>
              <p:nvPr/>
            </p:nvSpPr>
            <p:spPr>
              <a:xfrm>
                <a:off x="1652586" y="6414950"/>
                <a:ext cx="9525" cy="9525"/>
              </a:xfrm>
              <a:custGeom>
                <a:avLst/>
                <a:gdLst/>
                <a:ahLst/>
                <a:cxnLst/>
                <a:rect l="l" t="t" r="r" b="b"/>
                <a:pathLst>
                  <a:path w="9525" h="9525"/>
                </a:pathLst>
              </a:custGeom>
              <a:noFill/>
              <a:ln w="5715" cap="rnd">
                <a:solidFill>
                  <a:schemeClr val="bg1"/>
                </a:solidFill>
                <a:prstDash val="solid"/>
                <a:round/>
              </a:ln>
            </p:spPr>
            <p:txBody>
              <a:bodyPr rtlCol="0" anchor="ctr"/>
              <a:lstStyle/>
              <a:p>
                <a:endParaRPr lang="fr-FR" sz="1400"/>
              </a:p>
            </p:txBody>
          </p:sp>
          <p:sp>
            <p:nvSpPr>
              <p:cNvPr id="125" name="Forme libre : forme 2891">
                <a:extLst>
                  <a:ext uri="{FF2B5EF4-FFF2-40B4-BE49-F238E27FC236}">
                    <a16:creationId xmlns:a16="http://schemas.microsoft.com/office/drawing/2014/main" id="{4E346D16-F4CA-4257-B034-829A6A62F965}"/>
                  </a:ext>
                </a:extLst>
              </p:cNvPr>
              <p:cNvSpPr/>
              <p:nvPr/>
            </p:nvSpPr>
            <p:spPr>
              <a:xfrm>
                <a:off x="1824702" y="6505628"/>
                <a:ext cx="208883" cy="37916"/>
              </a:xfrm>
              <a:custGeom>
                <a:avLst/>
                <a:gdLst>
                  <a:gd name="connsiteX0" fmla="*/ 208883 w 208883"/>
                  <a:gd name="connsiteY0" fmla="*/ 37909 h 37916"/>
                  <a:gd name="connsiteX1" fmla="*/ 78867 w 208883"/>
                  <a:gd name="connsiteY1" fmla="*/ 37909 h 37916"/>
                  <a:gd name="connsiteX2" fmla="*/ 0 w 208883"/>
                  <a:gd name="connsiteY2" fmla="*/ 0 h 37916"/>
                </a:gdLst>
                <a:ahLst/>
                <a:cxnLst>
                  <a:cxn ang="0">
                    <a:pos x="connsiteX0" y="connsiteY0"/>
                  </a:cxn>
                  <a:cxn ang="0">
                    <a:pos x="connsiteX1" y="connsiteY1"/>
                  </a:cxn>
                  <a:cxn ang="0">
                    <a:pos x="connsiteX2" y="connsiteY2"/>
                  </a:cxn>
                </a:cxnLst>
                <a:rect l="l" t="t" r="r" b="b"/>
                <a:pathLst>
                  <a:path w="208883" h="37916">
                    <a:moveTo>
                      <a:pt x="208883" y="37909"/>
                    </a:moveTo>
                    <a:cubicBezTo>
                      <a:pt x="189071" y="37909"/>
                      <a:pt x="78867" y="37909"/>
                      <a:pt x="78867" y="37909"/>
                    </a:cubicBezTo>
                    <a:cubicBezTo>
                      <a:pt x="78867" y="37909"/>
                      <a:pt x="32099" y="39338"/>
                      <a:pt x="0" y="0"/>
                    </a:cubicBezTo>
                  </a:path>
                </a:pathLst>
              </a:custGeom>
              <a:noFill/>
              <a:ln w="5715" cap="rnd">
                <a:solidFill>
                  <a:schemeClr val="bg1"/>
                </a:solidFill>
                <a:prstDash val="solid"/>
                <a:round/>
              </a:ln>
            </p:spPr>
            <p:txBody>
              <a:bodyPr rtlCol="0" anchor="ctr"/>
              <a:lstStyle/>
              <a:p>
                <a:endParaRPr lang="fr-FR" sz="1400"/>
              </a:p>
            </p:txBody>
          </p:sp>
          <p:sp>
            <p:nvSpPr>
              <p:cNvPr id="126" name="Forme libre : forme 2892">
                <a:extLst>
                  <a:ext uri="{FF2B5EF4-FFF2-40B4-BE49-F238E27FC236}">
                    <a16:creationId xmlns:a16="http://schemas.microsoft.com/office/drawing/2014/main" id="{8CAD1187-6717-4BF4-A4CB-56CF98CD4BC0}"/>
                  </a:ext>
                </a:extLst>
              </p:cNvPr>
              <p:cNvSpPr/>
              <p:nvPr/>
            </p:nvSpPr>
            <p:spPr>
              <a:xfrm>
                <a:off x="2110357" y="6483142"/>
                <a:ext cx="181660" cy="60394"/>
              </a:xfrm>
              <a:custGeom>
                <a:avLst/>
                <a:gdLst>
                  <a:gd name="connsiteX0" fmla="*/ 68961 w 181660"/>
                  <a:gd name="connsiteY0" fmla="*/ 6 h 60394"/>
                  <a:gd name="connsiteX1" fmla="*/ 84582 w 181660"/>
                  <a:gd name="connsiteY1" fmla="*/ 6 h 60394"/>
                  <a:gd name="connsiteX2" fmla="*/ 181547 w 181660"/>
                  <a:gd name="connsiteY2" fmla="*/ 43059 h 60394"/>
                  <a:gd name="connsiteX3" fmla="*/ 160306 w 181660"/>
                  <a:gd name="connsiteY3" fmla="*/ 60395 h 60394"/>
                  <a:gd name="connsiteX4" fmla="*/ 0 w 181660"/>
                  <a:gd name="connsiteY4" fmla="*/ 60395 h 60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660" h="60394">
                    <a:moveTo>
                      <a:pt x="68961" y="6"/>
                    </a:moveTo>
                    <a:lnTo>
                      <a:pt x="84582" y="6"/>
                    </a:lnTo>
                    <a:cubicBezTo>
                      <a:pt x="84582" y="6"/>
                      <a:pt x="179070" y="-1518"/>
                      <a:pt x="181547" y="43059"/>
                    </a:cubicBezTo>
                    <a:cubicBezTo>
                      <a:pt x="181547" y="43059"/>
                      <a:pt x="184499" y="60395"/>
                      <a:pt x="160306" y="60395"/>
                    </a:cubicBezTo>
                    <a:cubicBezTo>
                      <a:pt x="146875" y="60395"/>
                      <a:pt x="60865" y="60395"/>
                      <a:pt x="0" y="60395"/>
                    </a:cubicBezTo>
                  </a:path>
                </a:pathLst>
              </a:custGeom>
              <a:noFill/>
              <a:ln w="5715" cap="rnd">
                <a:solidFill>
                  <a:schemeClr val="bg1"/>
                </a:solidFill>
                <a:prstDash val="solid"/>
                <a:round/>
              </a:ln>
            </p:spPr>
            <p:txBody>
              <a:bodyPr rtlCol="0" anchor="ctr"/>
              <a:lstStyle/>
              <a:p>
                <a:endParaRPr lang="fr-FR" sz="1400"/>
              </a:p>
            </p:txBody>
          </p:sp>
          <p:sp>
            <p:nvSpPr>
              <p:cNvPr id="127" name="Forme libre : forme 2893">
                <a:extLst>
                  <a:ext uri="{FF2B5EF4-FFF2-40B4-BE49-F238E27FC236}">
                    <a16:creationId xmlns:a16="http://schemas.microsoft.com/office/drawing/2014/main" id="{90A4A68F-F12D-4258-9CB0-45E3E680CB9A}"/>
                  </a:ext>
                </a:extLst>
              </p:cNvPr>
              <p:cNvSpPr/>
              <p:nvPr/>
            </p:nvSpPr>
            <p:spPr>
              <a:xfrm>
                <a:off x="1851658" y="6483149"/>
                <a:ext cx="304895" cy="9525"/>
              </a:xfrm>
              <a:custGeom>
                <a:avLst/>
                <a:gdLst>
                  <a:gd name="connsiteX0" fmla="*/ 0 w 304895"/>
                  <a:gd name="connsiteY0" fmla="*/ 0 h 9525"/>
                  <a:gd name="connsiteX1" fmla="*/ 304895 w 304895"/>
                  <a:gd name="connsiteY1" fmla="*/ 0 h 9525"/>
                </a:gdLst>
                <a:ahLst/>
                <a:cxnLst>
                  <a:cxn ang="0">
                    <a:pos x="connsiteX0" y="connsiteY0"/>
                  </a:cxn>
                  <a:cxn ang="0">
                    <a:pos x="connsiteX1" y="connsiteY1"/>
                  </a:cxn>
                </a:cxnLst>
                <a:rect l="l" t="t" r="r" b="b"/>
                <a:pathLst>
                  <a:path w="304895" h="9525">
                    <a:moveTo>
                      <a:pt x="0" y="0"/>
                    </a:moveTo>
                    <a:lnTo>
                      <a:pt x="304895" y="0"/>
                    </a:lnTo>
                  </a:path>
                </a:pathLst>
              </a:custGeom>
              <a:ln w="5715" cap="rnd">
                <a:solidFill>
                  <a:schemeClr val="bg1"/>
                </a:solidFill>
                <a:prstDash val="solid"/>
                <a:round/>
              </a:ln>
            </p:spPr>
            <p:txBody>
              <a:bodyPr rtlCol="0" anchor="ctr"/>
              <a:lstStyle/>
              <a:p>
                <a:endParaRPr lang="fr-FR" sz="1400"/>
              </a:p>
            </p:txBody>
          </p:sp>
          <p:sp>
            <p:nvSpPr>
              <p:cNvPr id="128" name="Forme libre : forme 2894">
                <a:extLst>
                  <a:ext uri="{FF2B5EF4-FFF2-40B4-BE49-F238E27FC236}">
                    <a16:creationId xmlns:a16="http://schemas.microsoft.com/office/drawing/2014/main" id="{7E6F17AD-DF08-460E-B2EB-F77D8EBC08C3}"/>
                  </a:ext>
                </a:extLst>
              </p:cNvPr>
              <p:cNvSpPr/>
              <p:nvPr/>
            </p:nvSpPr>
            <p:spPr>
              <a:xfrm>
                <a:off x="1969590" y="6528678"/>
                <a:ext cx="137623" cy="110109"/>
              </a:xfrm>
              <a:custGeom>
                <a:avLst/>
                <a:gdLst>
                  <a:gd name="connsiteX0" fmla="*/ 137624 w 137623"/>
                  <a:gd name="connsiteY0" fmla="*/ 0 h 110109"/>
                  <a:gd name="connsiteX1" fmla="*/ 35515 w 137623"/>
                  <a:gd name="connsiteY1" fmla="*/ 99727 h 110109"/>
                  <a:gd name="connsiteX2" fmla="*/ 13227 w 137623"/>
                  <a:gd name="connsiteY2" fmla="*/ 110109 h 110109"/>
                  <a:gd name="connsiteX3" fmla="*/ 5321 w 137623"/>
                  <a:gd name="connsiteY3" fmla="*/ 92774 h 110109"/>
                  <a:gd name="connsiteX4" fmla="*/ 73806 w 137623"/>
                  <a:gd name="connsiteY4" fmla="*/ 1429 h 11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623" h="110109">
                    <a:moveTo>
                      <a:pt x="137624" y="0"/>
                    </a:moveTo>
                    <a:lnTo>
                      <a:pt x="35515" y="99727"/>
                    </a:lnTo>
                    <a:cubicBezTo>
                      <a:pt x="35515" y="99727"/>
                      <a:pt x="24657" y="110109"/>
                      <a:pt x="13227" y="110109"/>
                    </a:cubicBezTo>
                    <a:cubicBezTo>
                      <a:pt x="1797" y="110109"/>
                      <a:pt x="-5537" y="106109"/>
                      <a:pt x="5321" y="92774"/>
                    </a:cubicBezTo>
                    <a:cubicBezTo>
                      <a:pt x="16180" y="79439"/>
                      <a:pt x="73806" y="1429"/>
                      <a:pt x="73806" y="1429"/>
                    </a:cubicBezTo>
                  </a:path>
                </a:pathLst>
              </a:custGeom>
              <a:noFill/>
              <a:ln w="5715" cap="rnd">
                <a:solidFill>
                  <a:schemeClr val="bg1"/>
                </a:solidFill>
                <a:prstDash val="solid"/>
                <a:round/>
              </a:ln>
            </p:spPr>
            <p:txBody>
              <a:bodyPr rtlCol="0" anchor="ctr"/>
              <a:lstStyle/>
              <a:p>
                <a:endParaRPr lang="fr-FR" sz="1400"/>
              </a:p>
            </p:txBody>
          </p:sp>
          <p:sp>
            <p:nvSpPr>
              <p:cNvPr id="129" name="Forme libre : forme 2895">
                <a:extLst>
                  <a:ext uri="{FF2B5EF4-FFF2-40B4-BE49-F238E27FC236}">
                    <a16:creationId xmlns:a16="http://schemas.microsoft.com/office/drawing/2014/main" id="{2F979629-EB24-4BC3-BFF9-EA854D50AE06}"/>
                  </a:ext>
                </a:extLst>
              </p:cNvPr>
              <p:cNvSpPr/>
              <p:nvPr/>
            </p:nvSpPr>
            <p:spPr>
              <a:xfrm>
                <a:off x="1998694" y="6417712"/>
                <a:ext cx="91851" cy="63912"/>
              </a:xfrm>
              <a:custGeom>
                <a:avLst/>
                <a:gdLst>
                  <a:gd name="connsiteX0" fmla="*/ 91851 w 91851"/>
                  <a:gd name="connsiteY0" fmla="*/ 63913 h 63912"/>
                  <a:gd name="connsiteX1" fmla="*/ 34987 w 91851"/>
                  <a:gd name="connsiteY1" fmla="*/ 8954 h 63912"/>
                  <a:gd name="connsiteX2" fmla="*/ 11270 w 91851"/>
                  <a:gd name="connsiteY2" fmla="*/ 0 h 63912"/>
                  <a:gd name="connsiteX3" fmla="*/ 2316 w 91851"/>
                  <a:gd name="connsiteY3" fmla="*/ 13335 h 63912"/>
                  <a:gd name="connsiteX4" fmla="*/ 33558 w 91851"/>
                  <a:gd name="connsiteY4" fmla="*/ 53816 h 63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51" h="63912">
                    <a:moveTo>
                      <a:pt x="91851" y="63913"/>
                    </a:moveTo>
                    <a:lnTo>
                      <a:pt x="34987" y="8954"/>
                    </a:lnTo>
                    <a:cubicBezTo>
                      <a:pt x="34987" y="8954"/>
                      <a:pt x="25081" y="0"/>
                      <a:pt x="11270" y="0"/>
                    </a:cubicBezTo>
                    <a:cubicBezTo>
                      <a:pt x="-2542" y="0"/>
                      <a:pt x="-1113" y="8382"/>
                      <a:pt x="2316" y="13335"/>
                    </a:cubicBezTo>
                    <a:cubicBezTo>
                      <a:pt x="5745" y="18288"/>
                      <a:pt x="33558" y="53816"/>
                      <a:pt x="33558" y="53816"/>
                    </a:cubicBezTo>
                  </a:path>
                </a:pathLst>
              </a:custGeom>
              <a:noFill/>
              <a:ln w="5715" cap="rnd">
                <a:solidFill>
                  <a:schemeClr val="bg1"/>
                </a:solidFill>
                <a:prstDash val="solid"/>
                <a:round/>
              </a:ln>
            </p:spPr>
            <p:txBody>
              <a:bodyPr rtlCol="0" anchor="ctr"/>
              <a:lstStyle/>
              <a:p>
                <a:endParaRPr lang="fr-FR" sz="1400"/>
              </a:p>
            </p:txBody>
          </p:sp>
          <p:sp>
            <p:nvSpPr>
              <p:cNvPr id="130" name="Forme libre : forme 2896">
                <a:extLst>
                  <a:ext uri="{FF2B5EF4-FFF2-40B4-BE49-F238E27FC236}">
                    <a16:creationId xmlns:a16="http://schemas.microsoft.com/office/drawing/2014/main" id="{4A403A11-649C-4514-AB77-C28B979A3D1B}"/>
                  </a:ext>
                </a:extLst>
              </p:cNvPr>
              <p:cNvSpPr/>
              <p:nvPr/>
            </p:nvSpPr>
            <p:spPr>
              <a:xfrm>
                <a:off x="1785650" y="6432190"/>
                <a:ext cx="76009" cy="50482"/>
              </a:xfrm>
              <a:custGeom>
                <a:avLst/>
                <a:gdLst>
                  <a:gd name="connsiteX0" fmla="*/ 76010 w 76009"/>
                  <a:gd name="connsiteY0" fmla="*/ 50006 h 50482"/>
                  <a:gd name="connsiteX1" fmla="*/ 25622 w 76009"/>
                  <a:gd name="connsiteY1" fmla="*/ 0 h 50482"/>
                  <a:gd name="connsiteX2" fmla="*/ 0 w 76009"/>
                  <a:gd name="connsiteY2" fmla="*/ 0 h 50482"/>
                  <a:gd name="connsiteX3" fmla="*/ 26575 w 76009"/>
                  <a:gd name="connsiteY3" fmla="*/ 50483 h 50482"/>
                  <a:gd name="connsiteX4" fmla="*/ 50959 w 76009"/>
                  <a:gd name="connsiteY4" fmla="*/ 50483 h 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9" h="50482">
                    <a:moveTo>
                      <a:pt x="76010" y="50006"/>
                    </a:moveTo>
                    <a:lnTo>
                      <a:pt x="25622" y="0"/>
                    </a:lnTo>
                    <a:lnTo>
                      <a:pt x="0" y="0"/>
                    </a:lnTo>
                    <a:lnTo>
                      <a:pt x="26575" y="50483"/>
                    </a:lnTo>
                    <a:lnTo>
                      <a:pt x="50959" y="50483"/>
                    </a:lnTo>
                  </a:path>
                </a:pathLst>
              </a:custGeom>
              <a:noFill/>
              <a:ln w="5715" cap="rnd">
                <a:solidFill>
                  <a:schemeClr val="bg1"/>
                </a:solidFill>
                <a:prstDash val="solid"/>
                <a:round/>
              </a:ln>
            </p:spPr>
            <p:txBody>
              <a:bodyPr rtlCol="0" anchor="ctr"/>
              <a:lstStyle/>
              <a:p>
                <a:endParaRPr lang="fr-FR" sz="1400"/>
              </a:p>
            </p:txBody>
          </p:sp>
          <p:sp>
            <p:nvSpPr>
              <p:cNvPr id="131" name="Forme libre : forme 2897">
                <a:extLst>
                  <a:ext uri="{FF2B5EF4-FFF2-40B4-BE49-F238E27FC236}">
                    <a16:creationId xmlns:a16="http://schemas.microsoft.com/office/drawing/2014/main" id="{9E046D9E-3142-49AC-90F3-8D72A3E4AFB4}"/>
                  </a:ext>
                </a:extLst>
              </p:cNvPr>
              <p:cNvSpPr/>
              <p:nvPr/>
            </p:nvSpPr>
            <p:spPr>
              <a:xfrm>
                <a:off x="1767838" y="6482672"/>
                <a:ext cx="69151" cy="37623"/>
              </a:xfrm>
              <a:custGeom>
                <a:avLst/>
                <a:gdLst>
                  <a:gd name="connsiteX0" fmla="*/ 69152 w 69151"/>
                  <a:gd name="connsiteY0" fmla="*/ 14668 h 37623"/>
                  <a:gd name="connsiteX1" fmla="*/ 27146 w 69151"/>
                  <a:gd name="connsiteY1" fmla="*/ 37624 h 37623"/>
                  <a:gd name="connsiteX2" fmla="*/ 0 w 69151"/>
                  <a:gd name="connsiteY2" fmla="*/ 37624 h 37623"/>
                  <a:gd name="connsiteX3" fmla="*/ 43910 w 69151"/>
                  <a:gd name="connsiteY3" fmla="*/ 0 h 37623"/>
                </a:gdLst>
                <a:ahLst/>
                <a:cxnLst>
                  <a:cxn ang="0">
                    <a:pos x="connsiteX0" y="connsiteY0"/>
                  </a:cxn>
                  <a:cxn ang="0">
                    <a:pos x="connsiteX1" y="connsiteY1"/>
                  </a:cxn>
                  <a:cxn ang="0">
                    <a:pos x="connsiteX2" y="connsiteY2"/>
                  </a:cxn>
                  <a:cxn ang="0">
                    <a:pos x="connsiteX3" y="connsiteY3"/>
                  </a:cxn>
                </a:cxnLst>
                <a:rect l="l" t="t" r="r" b="b"/>
                <a:pathLst>
                  <a:path w="69151" h="37623">
                    <a:moveTo>
                      <a:pt x="69152" y="14668"/>
                    </a:moveTo>
                    <a:lnTo>
                      <a:pt x="27146" y="37624"/>
                    </a:lnTo>
                    <a:lnTo>
                      <a:pt x="0" y="37624"/>
                    </a:lnTo>
                    <a:lnTo>
                      <a:pt x="43910" y="0"/>
                    </a:lnTo>
                  </a:path>
                </a:pathLst>
              </a:custGeom>
              <a:noFill/>
              <a:ln w="5715" cap="rnd">
                <a:solidFill>
                  <a:schemeClr val="bg1"/>
                </a:solidFill>
                <a:prstDash val="solid"/>
                <a:round/>
              </a:ln>
            </p:spPr>
            <p:txBody>
              <a:bodyPr rtlCol="0" anchor="ctr"/>
              <a:lstStyle/>
              <a:p>
                <a:endParaRPr lang="fr-FR" sz="1400"/>
              </a:p>
            </p:txBody>
          </p:sp>
          <p:sp>
            <p:nvSpPr>
              <p:cNvPr id="132" name="Forme libre : forme 2898">
                <a:extLst>
                  <a:ext uri="{FF2B5EF4-FFF2-40B4-BE49-F238E27FC236}">
                    <a16:creationId xmlns:a16="http://schemas.microsoft.com/office/drawing/2014/main" id="{E63AFC60-22F9-4D5D-9F71-9C0D066E6539}"/>
                  </a:ext>
                </a:extLst>
              </p:cNvPr>
              <p:cNvSpPr/>
              <p:nvPr/>
            </p:nvSpPr>
            <p:spPr>
              <a:xfrm>
                <a:off x="2224657" y="6503913"/>
                <a:ext cx="54387" cy="9525"/>
              </a:xfrm>
              <a:custGeom>
                <a:avLst/>
                <a:gdLst>
                  <a:gd name="connsiteX0" fmla="*/ 54388 w 54387"/>
                  <a:gd name="connsiteY0" fmla="*/ 0 h 9525"/>
                  <a:gd name="connsiteX1" fmla="*/ 0 w 54387"/>
                  <a:gd name="connsiteY1" fmla="*/ 0 h 9525"/>
                </a:gdLst>
                <a:ahLst/>
                <a:cxnLst>
                  <a:cxn ang="0">
                    <a:pos x="connsiteX0" y="connsiteY0"/>
                  </a:cxn>
                  <a:cxn ang="0">
                    <a:pos x="connsiteX1" y="connsiteY1"/>
                  </a:cxn>
                </a:cxnLst>
                <a:rect l="l" t="t" r="r" b="b"/>
                <a:pathLst>
                  <a:path w="54387" h="9525">
                    <a:moveTo>
                      <a:pt x="54388" y="0"/>
                    </a:moveTo>
                    <a:lnTo>
                      <a:pt x="0" y="0"/>
                    </a:lnTo>
                  </a:path>
                </a:pathLst>
              </a:custGeom>
              <a:ln w="5715" cap="rnd">
                <a:solidFill>
                  <a:schemeClr val="bg1"/>
                </a:solidFill>
                <a:prstDash val="solid"/>
                <a:round/>
              </a:ln>
            </p:spPr>
            <p:txBody>
              <a:bodyPr rtlCol="0" anchor="ctr"/>
              <a:lstStyle/>
              <a:p>
                <a:endParaRPr lang="fr-FR" sz="1400"/>
              </a:p>
            </p:txBody>
          </p:sp>
          <p:sp>
            <p:nvSpPr>
              <p:cNvPr id="133" name="Forme libre : forme 2899">
                <a:extLst>
                  <a:ext uri="{FF2B5EF4-FFF2-40B4-BE49-F238E27FC236}">
                    <a16:creationId xmlns:a16="http://schemas.microsoft.com/office/drawing/2014/main" id="{2685E88D-BC2F-4A15-88A4-BFF3D50CFFB5}"/>
                  </a:ext>
                </a:extLst>
              </p:cNvPr>
              <p:cNvSpPr/>
              <p:nvPr/>
            </p:nvSpPr>
            <p:spPr>
              <a:xfrm>
                <a:off x="2197225" y="6529154"/>
                <a:ext cx="12382" cy="9525"/>
              </a:xfrm>
              <a:custGeom>
                <a:avLst/>
                <a:gdLst>
                  <a:gd name="connsiteX0" fmla="*/ 12382 w 12382"/>
                  <a:gd name="connsiteY0" fmla="*/ 0 h 9525"/>
                  <a:gd name="connsiteX1" fmla="*/ 0 w 12382"/>
                  <a:gd name="connsiteY1" fmla="*/ 0 h 9525"/>
                </a:gdLst>
                <a:ahLst/>
                <a:cxnLst>
                  <a:cxn ang="0">
                    <a:pos x="connsiteX0" y="connsiteY0"/>
                  </a:cxn>
                  <a:cxn ang="0">
                    <a:pos x="connsiteX1" y="connsiteY1"/>
                  </a:cxn>
                </a:cxnLst>
                <a:rect l="l" t="t" r="r" b="b"/>
                <a:pathLst>
                  <a:path w="12382" h="9525">
                    <a:moveTo>
                      <a:pt x="12382" y="0"/>
                    </a:moveTo>
                    <a:lnTo>
                      <a:pt x="0" y="0"/>
                    </a:lnTo>
                  </a:path>
                </a:pathLst>
              </a:custGeom>
              <a:ln w="5715" cap="rnd">
                <a:solidFill>
                  <a:schemeClr val="bg1"/>
                </a:solidFill>
                <a:prstDash val="solid"/>
                <a:round/>
              </a:ln>
            </p:spPr>
            <p:txBody>
              <a:bodyPr rtlCol="0" anchor="ctr"/>
              <a:lstStyle/>
              <a:p>
                <a:endParaRPr lang="fr-FR" sz="1400"/>
              </a:p>
            </p:txBody>
          </p:sp>
          <p:sp>
            <p:nvSpPr>
              <p:cNvPr id="134" name="Forme libre : forme 2900">
                <a:extLst>
                  <a:ext uri="{FF2B5EF4-FFF2-40B4-BE49-F238E27FC236}">
                    <a16:creationId xmlns:a16="http://schemas.microsoft.com/office/drawing/2014/main" id="{F00A5947-8282-4AD3-B308-FF713DDF0ED8}"/>
                  </a:ext>
                </a:extLst>
              </p:cNvPr>
              <p:cNvSpPr/>
              <p:nvPr/>
            </p:nvSpPr>
            <p:spPr>
              <a:xfrm>
                <a:off x="2134932" y="6529154"/>
                <a:ext cx="45434" cy="9525"/>
              </a:xfrm>
              <a:custGeom>
                <a:avLst/>
                <a:gdLst>
                  <a:gd name="connsiteX0" fmla="*/ 45434 w 45434"/>
                  <a:gd name="connsiteY0" fmla="*/ 0 h 9525"/>
                  <a:gd name="connsiteX1" fmla="*/ 0 w 45434"/>
                  <a:gd name="connsiteY1" fmla="*/ 0 h 9525"/>
                </a:gdLst>
                <a:ahLst/>
                <a:cxnLst>
                  <a:cxn ang="0">
                    <a:pos x="connsiteX0" y="connsiteY0"/>
                  </a:cxn>
                  <a:cxn ang="0">
                    <a:pos x="connsiteX1" y="connsiteY1"/>
                  </a:cxn>
                </a:cxnLst>
                <a:rect l="l" t="t" r="r" b="b"/>
                <a:pathLst>
                  <a:path w="45434" h="9525">
                    <a:moveTo>
                      <a:pt x="45434" y="0"/>
                    </a:moveTo>
                    <a:lnTo>
                      <a:pt x="0" y="0"/>
                    </a:lnTo>
                  </a:path>
                </a:pathLst>
              </a:custGeom>
              <a:ln w="5715" cap="rnd">
                <a:solidFill>
                  <a:schemeClr val="bg1"/>
                </a:solidFill>
                <a:prstDash val="solid"/>
                <a:round/>
              </a:ln>
            </p:spPr>
            <p:txBody>
              <a:bodyPr rtlCol="0" anchor="ctr"/>
              <a:lstStyle/>
              <a:p>
                <a:endParaRPr lang="fr-FR" sz="1400"/>
              </a:p>
            </p:txBody>
          </p:sp>
          <p:sp>
            <p:nvSpPr>
              <p:cNvPr id="135" name="Forme libre : forme 2901">
                <a:extLst>
                  <a:ext uri="{FF2B5EF4-FFF2-40B4-BE49-F238E27FC236}">
                    <a16:creationId xmlns:a16="http://schemas.microsoft.com/office/drawing/2014/main" id="{E2B5AAD2-223B-4097-A4CB-73776C8DF349}"/>
                  </a:ext>
                </a:extLst>
              </p:cNvPr>
              <p:cNvSpPr/>
              <p:nvPr/>
            </p:nvSpPr>
            <p:spPr>
              <a:xfrm>
                <a:off x="1899188" y="6527726"/>
                <a:ext cx="128111" cy="9525"/>
              </a:xfrm>
              <a:custGeom>
                <a:avLst/>
                <a:gdLst>
                  <a:gd name="connsiteX0" fmla="*/ 128111 w 128111"/>
                  <a:gd name="connsiteY0" fmla="*/ 0 h 9525"/>
                  <a:gd name="connsiteX1" fmla="*/ 0 w 128111"/>
                  <a:gd name="connsiteY1" fmla="*/ 0 h 9525"/>
                </a:gdLst>
                <a:ahLst/>
                <a:cxnLst>
                  <a:cxn ang="0">
                    <a:pos x="connsiteX0" y="connsiteY0"/>
                  </a:cxn>
                  <a:cxn ang="0">
                    <a:pos x="connsiteX1" y="connsiteY1"/>
                  </a:cxn>
                </a:cxnLst>
                <a:rect l="l" t="t" r="r" b="b"/>
                <a:pathLst>
                  <a:path w="128111" h="9525">
                    <a:moveTo>
                      <a:pt x="128111" y="0"/>
                    </a:moveTo>
                    <a:lnTo>
                      <a:pt x="0" y="0"/>
                    </a:lnTo>
                  </a:path>
                </a:pathLst>
              </a:custGeom>
              <a:ln w="5715" cap="rnd">
                <a:solidFill>
                  <a:schemeClr val="bg1"/>
                </a:solidFill>
                <a:prstDash val="solid"/>
                <a:round/>
              </a:ln>
            </p:spPr>
            <p:txBody>
              <a:bodyPr rtlCol="0" anchor="ctr"/>
              <a:lstStyle/>
              <a:p>
                <a:endParaRPr lang="fr-FR" sz="1400"/>
              </a:p>
            </p:txBody>
          </p:sp>
        </p:grpSp>
      </p:grpSp>
      <p:grpSp>
        <p:nvGrpSpPr>
          <p:cNvPr id="139" name="Graphique 1772">
            <a:extLst>
              <a:ext uri="{FF2B5EF4-FFF2-40B4-BE49-F238E27FC236}">
                <a16:creationId xmlns:a16="http://schemas.microsoft.com/office/drawing/2014/main" id="{9A5A65AF-9AF1-49D2-A30D-C9B995EE0006}"/>
              </a:ext>
            </a:extLst>
          </p:cNvPr>
          <p:cNvGrpSpPr/>
          <p:nvPr/>
        </p:nvGrpSpPr>
        <p:grpSpPr>
          <a:xfrm>
            <a:off x="1431040" y="5388436"/>
            <a:ext cx="363699" cy="401631"/>
            <a:chOff x="2317430" y="1288782"/>
            <a:chExt cx="363699" cy="401630"/>
          </a:xfrm>
          <a:noFill/>
        </p:grpSpPr>
        <p:sp>
          <p:nvSpPr>
            <p:cNvPr id="140" name="Forme libre : forme 2974">
              <a:extLst>
                <a:ext uri="{FF2B5EF4-FFF2-40B4-BE49-F238E27FC236}">
                  <a16:creationId xmlns:a16="http://schemas.microsoft.com/office/drawing/2014/main" id="{3C2434E7-93A6-4522-AA3D-4277178CEAB7}"/>
                </a:ext>
              </a:extLst>
            </p:cNvPr>
            <p:cNvSpPr/>
            <p:nvPr/>
          </p:nvSpPr>
          <p:spPr>
            <a:xfrm>
              <a:off x="2437427" y="1349025"/>
              <a:ext cx="92315" cy="208883"/>
            </a:xfrm>
            <a:custGeom>
              <a:avLst/>
              <a:gdLst>
                <a:gd name="connsiteX0" fmla="*/ 18 w 92315"/>
                <a:gd name="connsiteY0" fmla="*/ 208883 h 208883"/>
                <a:gd name="connsiteX1" fmla="*/ 18 w 92315"/>
                <a:gd name="connsiteY1" fmla="*/ 128111 h 208883"/>
                <a:gd name="connsiteX2" fmla="*/ 84505 w 92315"/>
                <a:gd name="connsiteY2" fmla="*/ 0 h 208883"/>
                <a:gd name="connsiteX3" fmla="*/ 92315 w 92315"/>
                <a:gd name="connsiteY3" fmla="*/ 0 h 208883"/>
              </a:gdLst>
              <a:ahLst/>
              <a:cxnLst>
                <a:cxn ang="0">
                  <a:pos x="connsiteX0" y="connsiteY0"/>
                </a:cxn>
                <a:cxn ang="0">
                  <a:pos x="connsiteX1" y="connsiteY1"/>
                </a:cxn>
                <a:cxn ang="0">
                  <a:pos x="connsiteX2" y="connsiteY2"/>
                </a:cxn>
                <a:cxn ang="0">
                  <a:pos x="connsiteX3" y="connsiteY3"/>
                </a:cxn>
              </a:cxnLst>
              <a:rect l="l" t="t" r="r" b="b"/>
              <a:pathLst>
                <a:path w="92315" h="208883">
                  <a:moveTo>
                    <a:pt x="18" y="208883"/>
                  </a:moveTo>
                  <a:cubicBezTo>
                    <a:pt x="18" y="157258"/>
                    <a:pt x="18" y="128111"/>
                    <a:pt x="18" y="128111"/>
                  </a:cubicBezTo>
                  <a:cubicBezTo>
                    <a:pt x="18" y="128111"/>
                    <a:pt x="-3411" y="2857"/>
                    <a:pt x="84505" y="0"/>
                  </a:cubicBezTo>
                  <a:lnTo>
                    <a:pt x="92315" y="0"/>
                  </a:lnTo>
                </a:path>
              </a:pathLst>
            </a:custGeom>
            <a:grpFill/>
            <a:ln w="5715" cap="rnd">
              <a:solidFill>
                <a:schemeClr val="bg1"/>
              </a:solidFill>
              <a:prstDash val="solid"/>
              <a:round/>
            </a:ln>
          </p:spPr>
          <p:txBody>
            <a:bodyPr rtlCol="0" anchor="ctr"/>
            <a:lstStyle/>
            <a:p>
              <a:endParaRPr lang="fr-FR" sz="1400"/>
            </a:p>
          </p:txBody>
        </p:sp>
        <p:grpSp>
          <p:nvGrpSpPr>
            <p:cNvPr id="141" name="Graphique 1772">
              <a:extLst>
                <a:ext uri="{FF2B5EF4-FFF2-40B4-BE49-F238E27FC236}">
                  <a16:creationId xmlns:a16="http://schemas.microsoft.com/office/drawing/2014/main" id="{9A5A65AF-9AF1-49D2-A30D-C9B995EE0006}"/>
                </a:ext>
              </a:extLst>
            </p:cNvPr>
            <p:cNvGrpSpPr/>
            <p:nvPr/>
          </p:nvGrpSpPr>
          <p:grpSpPr>
            <a:xfrm>
              <a:off x="2452209" y="1371600"/>
              <a:ext cx="42576" cy="102012"/>
              <a:chOff x="2452209" y="1371600"/>
              <a:chExt cx="42576" cy="102012"/>
            </a:xfrm>
            <a:grpFill/>
          </p:grpSpPr>
          <p:sp>
            <p:nvSpPr>
              <p:cNvPr id="161" name="Forme libre : forme 2976">
                <a:extLst>
                  <a:ext uri="{FF2B5EF4-FFF2-40B4-BE49-F238E27FC236}">
                    <a16:creationId xmlns:a16="http://schemas.microsoft.com/office/drawing/2014/main" id="{518C861E-90B6-4A3D-87BD-84EB1746901B}"/>
                  </a:ext>
                </a:extLst>
              </p:cNvPr>
              <p:cNvSpPr/>
              <p:nvPr/>
            </p:nvSpPr>
            <p:spPr>
              <a:xfrm>
                <a:off x="2480403" y="1371600"/>
                <a:ext cx="14382" cy="13049"/>
              </a:xfrm>
              <a:custGeom>
                <a:avLst/>
                <a:gdLst>
                  <a:gd name="connsiteX0" fmla="*/ 0 w 14382"/>
                  <a:gd name="connsiteY0" fmla="*/ 13049 h 13049"/>
                  <a:gd name="connsiteX1" fmla="*/ 14383 w 14382"/>
                  <a:gd name="connsiteY1" fmla="*/ 0 h 13049"/>
                </a:gdLst>
                <a:ahLst/>
                <a:cxnLst>
                  <a:cxn ang="0">
                    <a:pos x="connsiteX0" y="connsiteY0"/>
                  </a:cxn>
                  <a:cxn ang="0">
                    <a:pos x="connsiteX1" y="connsiteY1"/>
                  </a:cxn>
                </a:cxnLst>
                <a:rect l="l" t="t" r="r" b="b"/>
                <a:pathLst>
                  <a:path w="14382" h="13049">
                    <a:moveTo>
                      <a:pt x="0" y="13049"/>
                    </a:moveTo>
                    <a:cubicBezTo>
                      <a:pt x="4191" y="8191"/>
                      <a:pt x="8954" y="3715"/>
                      <a:pt x="14383" y="0"/>
                    </a:cubicBezTo>
                  </a:path>
                </a:pathLst>
              </a:custGeom>
              <a:grpFill/>
              <a:ln w="5715" cap="rnd">
                <a:solidFill>
                  <a:schemeClr val="bg1"/>
                </a:solidFill>
                <a:prstDash val="solid"/>
                <a:round/>
              </a:ln>
            </p:spPr>
            <p:txBody>
              <a:bodyPr rtlCol="0" anchor="ctr"/>
              <a:lstStyle/>
              <a:p>
                <a:endParaRPr lang="fr-FR" sz="1400"/>
              </a:p>
            </p:txBody>
          </p:sp>
          <p:sp>
            <p:nvSpPr>
              <p:cNvPr id="162" name="Forme libre : forme 2977">
                <a:extLst>
                  <a:ext uri="{FF2B5EF4-FFF2-40B4-BE49-F238E27FC236}">
                    <a16:creationId xmlns:a16="http://schemas.microsoft.com/office/drawing/2014/main" id="{7967E0DC-B3A9-48A2-9F69-7D7A067E2661}"/>
                  </a:ext>
                </a:extLst>
              </p:cNvPr>
              <p:cNvSpPr/>
              <p:nvPr/>
            </p:nvSpPr>
            <p:spPr>
              <a:xfrm>
                <a:off x="2452209" y="1404175"/>
                <a:ext cx="15621" cy="69437"/>
              </a:xfrm>
              <a:custGeom>
                <a:avLst/>
                <a:gdLst>
                  <a:gd name="connsiteX0" fmla="*/ 0 w 15621"/>
                  <a:gd name="connsiteY0" fmla="*/ 69437 h 69437"/>
                  <a:gd name="connsiteX1" fmla="*/ 15621 w 15621"/>
                  <a:gd name="connsiteY1" fmla="*/ 0 h 69437"/>
                </a:gdLst>
                <a:ahLst/>
                <a:cxnLst>
                  <a:cxn ang="0">
                    <a:pos x="connsiteX0" y="connsiteY0"/>
                  </a:cxn>
                  <a:cxn ang="0">
                    <a:pos x="connsiteX1" y="connsiteY1"/>
                  </a:cxn>
                </a:cxnLst>
                <a:rect l="l" t="t" r="r" b="b"/>
                <a:pathLst>
                  <a:path w="15621" h="69437">
                    <a:moveTo>
                      <a:pt x="0" y="69437"/>
                    </a:moveTo>
                    <a:cubicBezTo>
                      <a:pt x="572" y="54578"/>
                      <a:pt x="3334" y="25146"/>
                      <a:pt x="15621" y="0"/>
                    </a:cubicBezTo>
                  </a:path>
                </a:pathLst>
              </a:custGeom>
              <a:grpFill/>
              <a:ln w="5715" cap="rnd">
                <a:solidFill>
                  <a:schemeClr val="bg1"/>
                </a:solidFill>
                <a:prstDash val="solid"/>
                <a:round/>
              </a:ln>
            </p:spPr>
            <p:txBody>
              <a:bodyPr rtlCol="0" anchor="ctr"/>
              <a:lstStyle/>
              <a:p>
                <a:endParaRPr lang="fr-FR" sz="1400"/>
              </a:p>
            </p:txBody>
          </p:sp>
        </p:grpSp>
        <p:sp>
          <p:nvSpPr>
            <p:cNvPr id="142" name="Forme libre : forme 2978">
              <a:extLst>
                <a:ext uri="{FF2B5EF4-FFF2-40B4-BE49-F238E27FC236}">
                  <a16:creationId xmlns:a16="http://schemas.microsoft.com/office/drawing/2014/main" id="{2446251B-DC21-4B4B-B9FE-B40F568346CD}"/>
                </a:ext>
              </a:extLst>
            </p:cNvPr>
            <p:cNvSpPr/>
            <p:nvPr/>
          </p:nvSpPr>
          <p:spPr>
            <a:xfrm>
              <a:off x="2556317" y="1349974"/>
              <a:ext cx="86772" cy="231460"/>
            </a:xfrm>
            <a:custGeom>
              <a:avLst/>
              <a:gdLst>
                <a:gd name="connsiteX0" fmla="*/ 0 w 86772"/>
                <a:gd name="connsiteY0" fmla="*/ 3 h 231460"/>
                <a:gd name="connsiteX1" fmla="*/ 86773 w 86772"/>
                <a:gd name="connsiteY1" fmla="*/ 132687 h 231460"/>
                <a:gd name="connsiteX2" fmla="*/ 86773 w 86772"/>
                <a:gd name="connsiteY2" fmla="*/ 231461 h 231460"/>
              </a:gdLst>
              <a:ahLst/>
              <a:cxnLst>
                <a:cxn ang="0">
                  <a:pos x="connsiteX0" y="connsiteY0"/>
                </a:cxn>
                <a:cxn ang="0">
                  <a:pos x="connsiteX1" y="connsiteY1"/>
                </a:cxn>
                <a:cxn ang="0">
                  <a:pos x="connsiteX2" y="connsiteY2"/>
                </a:cxn>
              </a:cxnLst>
              <a:rect l="l" t="t" r="r" b="b"/>
              <a:pathLst>
                <a:path w="86772" h="231460">
                  <a:moveTo>
                    <a:pt x="0" y="3"/>
                  </a:moveTo>
                  <a:cubicBezTo>
                    <a:pt x="0" y="3"/>
                    <a:pt x="86773" y="-2568"/>
                    <a:pt x="86773" y="132687"/>
                  </a:cubicBezTo>
                  <a:lnTo>
                    <a:pt x="86773" y="231461"/>
                  </a:lnTo>
                </a:path>
              </a:pathLst>
            </a:custGeom>
            <a:grpFill/>
            <a:ln w="5715" cap="rnd">
              <a:solidFill>
                <a:schemeClr val="bg1"/>
              </a:solidFill>
              <a:prstDash val="solid"/>
              <a:round/>
            </a:ln>
          </p:spPr>
          <p:txBody>
            <a:bodyPr rtlCol="0" anchor="ctr"/>
            <a:lstStyle/>
            <a:p>
              <a:endParaRPr lang="fr-FR" sz="1400"/>
            </a:p>
          </p:txBody>
        </p:sp>
        <p:sp>
          <p:nvSpPr>
            <p:cNvPr id="143" name="Forme libre : forme 2979">
              <a:extLst>
                <a:ext uri="{FF2B5EF4-FFF2-40B4-BE49-F238E27FC236}">
                  <a16:creationId xmlns:a16="http://schemas.microsoft.com/office/drawing/2014/main" id="{AFF9BE1B-EEEB-4BC8-A6E7-F2979F4C8ACC}"/>
                </a:ext>
              </a:extLst>
            </p:cNvPr>
            <p:cNvSpPr/>
            <p:nvPr/>
          </p:nvSpPr>
          <p:spPr>
            <a:xfrm>
              <a:off x="2491356" y="1288782"/>
              <a:ext cx="86868" cy="59291"/>
            </a:xfrm>
            <a:custGeom>
              <a:avLst/>
              <a:gdLst>
                <a:gd name="connsiteX0" fmla="*/ 23241 w 86868"/>
                <a:gd name="connsiteY0" fmla="*/ 59291 h 59291"/>
                <a:gd name="connsiteX1" fmla="*/ 0 w 86868"/>
                <a:gd name="connsiteY1" fmla="*/ 14333 h 59291"/>
                <a:gd name="connsiteX2" fmla="*/ 86868 w 86868"/>
                <a:gd name="connsiteY2" fmla="*/ 10142 h 59291"/>
              </a:gdLst>
              <a:ahLst/>
              <a:cxnLst>
                <a:cxn ang="0">
                  <a:pos x="connsiteX0" y="connsiteY0"/>
                </a:cxn>
                <a:cxn ang="0">
                  <a:pos x="connsiteX1" y="connsiteY1"/>
                </a:cxn>
                <a:cxn ang="0">
                  <a:pos x="connsiteX2" y="connsiteY2"/>
                </a:cxn>
              </a:cxnLst>
              <a:rect l="l" t="t" r="r" b="b"/>
              <a:pathLst>
                <a:path w="86868" h="59291">
                  <a:moveTo>
                    <a:pt x="23241" y="59291"/>
                  </a:moveTo>
                  <a:lnTo>
                    <a:pt x="0" y="14333"/>
                  </a:lnTo>
                  <a:cubicBezTo>
                    <a:pt x="0" y="14333"/>
                    <a:pt x="42386" y="-14909"/>
                    <a:pt x="86868" y="10142"/>
                  </a:cubicBezTo>
                </a:path>
              </a:pathLst>
            </a:custGeom>
            <a:grpFill/>
            <a:ln w="5715" cap="rnd">
              <a:solidFill>
                <a:schemeClr val="bg1"/>
              </a:solidFill>
              <a:prstDash val="solid"/>
              <a:round/>
            </a:ln>
          </p:spPr>
          <p:txBody>
            <a:bodyPr rtlCol="0" anchor="ctr"/>
            <a:lstStyle/>
            <a:p>
              <a:endParaRPr lang="fr-FR" sz="1400"/>
            </a:p>
          </p:txBody>
        </p:sp>
        <p:sp>
          <p:nvSpPr>
            <p:cNvPr id="144" name="Forme libre : forme 2980">
              <a:extLst>
                <a:ext uri="{FF2B5EF4-FFF2-40B4-BE49-F238E27FC236}">
                  <a16:creationId xmlns:a16="http://schemas.microsoft.com/office/drawing/2014/main" id="{CEA62609-7F36-4A49-8B7A-C7171F76E024}"/>
                </a:ext>
              </a:extLst>
            </p:cNvPr>
            <p:cNvSpPr/>
            <p:nvPr/>
          </p:nvSpPr>
          <p:spPr>
            <a:xfrm>
              <a:off x="2568033" y="1308544"/>
              <a:ext cx="16382" cy="40671"/>
            </a:xfrm>
            <a:custGeom>
              <a:avLst/>
              <a:gdLst>
                <a:gd name="connsiteX0" fmla="*/ 16383 w 16382"/>
                <a:gd name="connsiteY0" fmla="*/ 0 h 40671"/>
                <a:gd name="connsiteX1" fmla="*/ 0 w 16382"/>
                <a:gd name="connsiteY1" fmla="*/ 40672 h 40671"/>
              </a:gdLst>
              <a:ahLst/>
              <a:cxnLst>
                <a:cxn ang="0">
                  <a:pos x="connsiteX0" y="connsiteY0"/>
                </a:cxn>
                <a:cxn ang="0">
                  <a:pos x="connsiteX1" y="connsiteY1"/>
                </a:cxn>
              </a:cxnLst>
              <a:rect l="l" t="t" r="r" b="b"/>
              <a:pathLst>
                <a:path w="16382" h="40671">
                  <a:moveTo>
                    <a:pt x="16383" y="0"/>
                  </a:moveTo>
                  <a:lnTo>
                    <a:pt x="0" y="40672"/>
                  </a:lnTo>
                </a:path>
              </a:pathLst>
            </a:custGeom>
            <a:grpFill/>
            <a:ln w="5715" cap="rnd">
              <a:solidFill>
                <a:schemeClr val="bg1"/>
              </a:solidFill>
              <a:prstDash val="solid"/>
              <a:round/>
            </a:ln>
          </p:spPr>
          <p:txBody>
            <a:bodyPr rtlCol="0" anchor="ctr"/>
            <a:lstStyle/>
            <a:p>
              <a:endParaRPr lang="fr-FR" sz="1400"/>
            </a:p>
          </p:txBody>
        </p:sp>
        <p:sp>
          <p:nvSpPr>
            <p:cNvPr id="145" name="Forme libre : forme 2981">
              <a:extLst>
                <a:ext uri="{FF2B5EF4-FFF2-40B4-BE49-F238E27FC236}">
                  <a16:creationId xmlns:a16="http://schemas.microsoft.com/office/drawing/2014/main" id="{AE7E2185-F9FB-4071-A7C4-228EAF43DB4A}"/>
                </a:ext>
              </a:extLst>
            </p:cNvPr>
            <p:cNvSpPr/>
            <p:nvPr/>
          </p:nvSpPr>
          <p:spPr>
            <a:xfrm>
              <a:off x="2538601" y="1303972"/>
              <a:ext cx="190" cy="34194"/>
            </a:xfrm>
            <a:custGeom>
              <a:avLst/>
              <a:gdLst>
                <a:gd name="connsiteX0" fmla="*/ 191 w 190"/>
                <a:gd name="connsiteY0" fmla="*/ 0 h 34194"/>
                <a:gd name="connsiteX1" fmla="*/ 0 w 190"/>
                <a:gd name="connsiteY1" fmla="*/ 34195 h 34194"/>
              </a:gdLst>
              <a:ahLst/>
              <a:cxnLst>
                <a:cxn ang="0">
                  <a:pos x="connsiteX0" y="connsiteY0"/>
                </a:cxn>
                <a:cxn ang="0">
                  <a:pos x="connsiteX1" y="connsiteY1"/>
                </a:cxn>
              </a:cxnLst>
              <a:rect l="l" t="t" r="r" b="b"/>
              <a:pathLst>
                <a:path w="190" h="34194">
                  <a:moveTo>
                    <a:pt x="191" y="0"/>
                  </a:moveTo>
                  <a:lnTo>
                    <a:pt x="0" y="34195"/>
                  </a:lnTo>
                </a:path>
              </a:pathLst>
            </a:custGeom>
            <a:grpFill/>
            <a:ln w="5715" cap="rnd">
              <a:solidFill>
                <a:schemeClr val="bg1"/>
              </a:solidFill>
              <a:prstDash val="solid"/>
              <a:round/>
            </a:ln>
          </p:spPr>
          <p:txBody>
            <a:bodyPr rtlCol="0" anchor="ctr"/>
            <a:lstStyle/>
            <a:p>
              <a:endParaRPr lang="fr-FR" sz="1400"/>
            </a:p>
          </p:txBody>
        </p:sp>
        <p:sp>
          <p:nvSpPr>
            <p:cNvPr id="146" name="Forme libre : forme 2982">
              <a:extLst>
                <a:ext uri="{FF2B5EF4-FFF2-40B4-BE49-F238E27FC236}">
                  <a16:creationId xmlns:a16="http://schemas.microsoft.com/office/drawing/2014/main" id="{6396D525-F52D-4310-BD40-EFEF8EDD8826}"/>
                </a:ext>
              </a:extLst>
            </p:cNvPr>
            <p:cNvSpPr/>
            <p:nvPr/>
          </p:nvSpPr>
          <p:spPr>
            <a:xfrm>
              <a:off x="2556889" y="1311116"/>
              <a:ext cx="6572" cy="18478"/>
            </a:xfrm>
            <a:custGeom>
              <a:avLst/>
              <a:gdLst>
                <a:gd name="connsiteX0" fmla="*/ 6572 w 6572"/>
                <a:gd name="connsiteY0" fmla="*/ 0 h 18478"/>
                <a:gd name="connsiteX1" fmla="*/ 0 w 6572"/>
                <a:gd name="connsiteY1" fmla="*/ 18479 h 18478"/>
              </a:gdLst>
              <a:ahLst/>
              <a:cxnLst>
                <a:cxn ang="0">
                  <a:pos x="connsiteX0" y="connsiteY0"/>
                </a:cxn>
                <a:cxn ang="0">
                  <a:pos x="connsiteX1" y="connsiteY1"/>
                </a:cxn>
              </a:cxnLst>
              <a:rect l="l" t="t" r="r" b="b"/>
              <a:pathLst>
                <a:path w="6572" h="18478">
                  <a:moveTo>
                    <a:pt x="6572" y="0"/>
                  </a:moveTo>
                  <a:lnTo>
                    <a:pt x="0" y="18479"/>
                  </a:lnTo>
                </a:path>
              </a:pathLst>
            </a:custGeom>
            <a:grpFill/>
            <a:ln w="5715" cap="rnd">
              <a:solidFill>
                <a:schemeClr val="bg1"/>
              </a:solidFill>
              <a:prstDash val="solid"/>
              <a:round/>
            </a:ln>
          </p:spPr>
          <p:txBody>
            <a:bodyPr rtlCol="0" anchor="ctr"/>
            <a:lstStyle/>
            <a:p>
              <a:endParaRPr lang="fr-FR" sz="1400"/>
            </a:p>
          </p:txBody>
        </p:sp>
        <p:grpSp>
          <p:nvGrpSpPr>
            <p:cNvPr id="147" name="Graphique 1772">
              <a:extLst>
                <a:ext uri="{FF2B5EF4-FFF2-40B4-BE49-F238E27FC236}">
                  <a16:creationId xmlns:a16="http://schemas.microsoft.com/office/drawing/2014/main" id="{9A5A65AF-9AF1-49D2-A30D-C9B995EE0006}"/>
                </a:ext>
              </a:extLst>
            </p:cNvPr>
            <p:cNvGrpSpPr/>
            <p:nvPr/>
          </p:nvGrpSpPr>
          <p:grpSpPr>
            <a:xfrm>
              <a:off x="2489833" y="1432178"/>
              <a:ext cx="79724" cy="98488"/>
              <a:chOff x="2489833" y="1432178"/>
              <a:chExt cx="79724" cy="98488"/>
            </a:xfrm>
            <a:grpFill/>
          </p:grpSpPr>
          <p:sp>
            <p:nvSpPr>
              <p:cNvPr id="158" name="Forme libre : forme 2984">
                <a:extLst>
                  <a:ext uri="{FF2B5EF4-FFF2-40B4-BE49-F238E27FC236}">
                    <a16:creationId xmlns:a16="http://schemas.microsoft.com/office/drawing/2014/main" id="{D0870D72-B37E-467B-BD10-803D5070B100}"/>
                  </a:ext>
                </a:extLst>
              </p:cNvPr>
              <p:cNvSpPr/>
              <p:nvPr/>
            </p:nvSpPr>
            <p:spPr>
              <a:xfrm>
                <a:off x="2506025" y="1432178"/>
                <a:ext cx="63531" cy="98488"/>
              </a:xfrm>
              <a:custGeom>
                <a:avLst/>
                <a:gdLst>
                  <a:gd name="connsiteX0" fmla="*/ 63532 w 63531"/>
                  <a:gd name="connsiteY0" fmla="*/ 96393 h 98488"/>
                  <a:gd name="connsiteX1" fmla="*/ 49244 w 63531"/>
                  <a:gd name="connsiteY1" fmla="*/ 98489 h 98488"/>
                  <a:gd name="connsiteX2" fmla="*/ 0 w 63531"/>
                  <a:gd name="connsiteY2" fmla="*/ 49244 h 98488"/>
                  <a:gd name="connsiteX3" fmla="*/ 49244 w 63531"/>
                  <a:gd name="connsiteY3" fmla="*/ 0 h 98488"/>
                  <a:gd name="connsiteX4" fmla="*/ 61436 w 63531"/>
                  <a:gd name="connsiteY4" fmla="*/ 1524 h 9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31" h="98488">
                    <a:moveTo>
                      <a:pt x="63532" y="96393"/>
                    </a:moveTo>
                    <a:cubicBezTo>
                      <a:pt x="58960" y="97727"/>
                      <a:pt x="54197" y="98489"/>
                      <a:pt x="49244" y="98489"/>
                    </a:cubicBezTo>
                    <a:cubicBezTo>
                      <a:pt x="22003" y="98489"/>
                      <a:pt x="0" y="76390"/>
                      <a:pt x="0" y="49244"/>
                    </a:cubicBezTo>
                    <a:cubicBezTo>
                      <a:pt x="0" y="22098"/>
                      <a:pt x="22098" y="0"/>
                      <a:pt x="49244" y="0"/>
                    </a:cubicBezTo>
                    <a:cubicBezTo>
                      <a:pt x="53435" y="0"/>
                      <a:pt x="57531" y="572"/>
                      <a:pt x="61436" y="1524"/>
                    </a:cubicBezTo>
                  </a:path>
                </a:pathLst>
              </a:custGeom>
              <a:grpFill/>
              <a:ln w="5715" cap="rnd">
                <a:solidFill>
                  <a:schemeClr val="bg1"/>
                </a:solidFill>
                <a:prstDash val="solid"/>
                <a:round/>
              </a:ln>
            </p:spPr>
            <p:txBody>
              <a:bodyPr rtlCol="0" anchor="ctr"/>
              <a:lstStyle/>
              <a:p>
                <a:endParaRPr lang="fr-FR" sz="1400"/>
              </a:p>
            </p:txBody>
          </p:sp>
          <p:sp>
            <p:nvSpPr>
              <p:cNvPr id="159" name="Forme libre : forme 2985">
                <a:extLst>
                  <a:ext uri="{FF2B5EF4-FFF2-40B4-BE49-F238E27FC236}">
                    <a16:creationId xmlns:a16="http://schemas.microsoft.com/office/drawing/2014/main" id="{F256E1FA-F6B0-4D0E-8122-0555CB7D4AD8}"/>
                  </a:ext>
                </a:extLst>
              </p:cNvPr>
              <p:cNvSpPr/>
              <p:nvPr/>
            </p:nvSpPr>
            <p:spPr>
              <a:xfrm>
                <a:off x="2491261" y="1471326"/>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sp>
            <p:nvSpPr>
              <p:cNvPr id="160" name="Forme libre : forme 2986">
                <a:extLst>
                  <a:ext uri="{FF2B5EF4-FFF2-40B4-BE49-F238E27FC236}">
                    <a16:creationId xmlns:a16="http://schemas.microsoft.com/office/drawing/2014/main" id="{E76728C3-9119-421C-9CAF-4E49E49E5CC9}"/>
                  </a:ext>
                </a:extLst>
              </p:cNvPr>
              <p:cNvSpPr/>
              <p:nvPr/>
            </p:nvSpPr>
            <p:spPr>
              <a:xfrm>
                <a:off x="2489833" y="1488090"/>
                <a:ext cx="67151" cy="9525"/>
              </a:xfrm>
              <a:custGeom>
                <a:avLst/>
                <a:gdLst>
                  <a:gd name="connsiteX0" fmla="*/ 0 w 67151"/>
                  <a:gd name="connsiteY0" fmla="*/ 0 h 9525"/>
                  <a:gd name="connsiteX1" fmla="*/ 67151 w 67151"/>
                  <a:gd name="connsiteY1" fmla="*/ 0 h 9525"/>
                </a:gdLst>
                <a:ahLst/>
                <a:cxnLst>
                  <a:cxn ang="0">
                    <a:pos x="connsiteX0" y="connsiteY0"/>
                  </a:cxn>
                  <a:cxn ang="0">
                    <a:pos x="connsiteX1" y="connsiteY1"/>
                  </a:cxn>
                </a:cxnLst>
                <a:rect l="l" t="t" r="r" b="b"/>
                <a:pathLst>
                  <a:path w="67151" h="9525">
                    <a:moveTo>
                      <a:pt x="0" y="0"/>
                    </a:moveTo>
                    <a:lnTo>
                      <a:pt x="67151" y="0"/>
                    </a:lnTo>
                  </a:path>
                </a:pathLst>
              </a:custGeom>
              <a:grpFill/>
              <a:ln w="5715" cap="rnd">
                <a:solidFill>
                  <a:schemeClr val="bg1"/>
                </a:solidFill>
                <a:prstDash val="solid"/>
                <a:round/>
              </a:ln>
            </p:spPr>
            <p:txBody>
              <a:bodyPr rtlCol="0" anchor="ctr"/>
              <a:lstStyle/>
              <a:p>
                <a:endParaRPr lang="fr-FR" sz="1400"/>
              </a:p>
            </p:txBody>
          </p:sp>
        </p:grpSp>
        <p:sp>
          <p:nvSpPr>
            <p:cNvPr id="148" name="Forme libre : forme 2987">
              <a:extLst>
                <a:ext uri="{FF2B5EF4-FFF2-40B4-BE49-F238E27FC236}">
                  <a16:creationId xmlns:a16="http://schemas.microsoft.com/office/drawing/2014/main" id="{255BC93D-3AB5-4BF6-845D-C872C266CA9C}"/>
                </a:ext>
              </a:extLst>
            </p:cNvPr>
            <p:cNvSpPr/>
            <p:nvPr/>
          </p:nvSpPr>
          <p:spPr>
            <a:xfrm>
              <a:off x="2317430" y="1683829"/>
              <a:ext cx="7239" cy="9525"/>
            </a:xfrm>
            <a:custGeom>
              <a:avLst/>
              <a:gdLst>
                <a:gd name="connsiteX0" fmla="*/ 7239 w 7239"/>
                <a:gd name="connsiteY0" fmla="*/ 0 h 9525"/>
                <a:gd name="connsiteX1" fmla="*/ 0 w 7239"/>
                <a:gd name="connsiteY1" fmla="*/ 0 h 9525"/>
              </a:gdLst>
              <a:ahLst/>
              <a:cxnLst>
                <a:cxn ang="0">
                  <a:pos x="connsiteX0" y="connsiteY0"/>
                </a:cxn>
                <a:cxn ang="0">
                  <a:pos x="connsiteX1" y="connsiteY1"/>
                </a:cxn>
              </a:cxnLst>
              <a:rect l="l" t="t" r="r" b="b"/>
              <a:pathLst>
                <a:path w="7239" h="9525">
                  <a:moveTo>
                    <a:pt x="7239" y="0"/>
                  </a:moveTo>
                  <a:lnTo>
                    <a:pt x="0" y="0"/>
                  </a:lnTo>
                </a:path>
              </a:pathLst>
            </a:custGeom>
            <a:grpFill/>
            <a:ln w="5715" cap="rnd">
              <a:solidFill>
                <a:schemeClr val="bg1"/>
              </a:solidFill>
              <a:prstDash val="solid"/>
              <a:round/>
            </a:ln>
          </p:spPr>
          <p:txBody>
            <a:bodyPr rtlCol="0" anchor="ctr"/>
            <a:lstStyle/>
            <a:p>
              <a:endParaRPr lang="fr-FR" sz="1400"/>
            </a:p>
          </p:txBody>
        </p:sp>
        <p:sp>
          <p:nvSpPr>
            <p:cNvPr id="149" name="Forme libre : forme 2988">
              <a:extLst>
                <a:ext uri="{FF2B5EF4-FFF2-40B4-BE49-F238E27FC236}">
                  <a16:creationId xmlns:a16="http://schemas.microsoft.com/office/drawing/2014/main" id="{1FFCB372-3494-490A-9A6E-3EDAA5A935C6}"/>
                </a:ext>
              </a:extLst>
            </p:cNvPr>
            <p:cNvSpPr/>
            <p:nvPr/>
          </p:nvSpPr>
          <p:spPr>
            <a:xfrm>
              <a:off x="2317430" y="1531524"/>
              <a:ext cx="60293" cy="152304"/>
            </a:xfrm>
            <a:custGeom>
              <a:avLst/>
              <a:gdLst>
                <a:gd name="connsiteX0" fmla="*/ 0 w 60293"/>
                <a:gd name="connsiteY0" fmla="*/ 0 h 152304"/>
                <a:gd name="connsiteX1" fmla="*/ 55150 w 60293"/>
                <a:gd name="connsiteY1" fmla="*/ 0 h 152304"/>
                <a:gd name="connsiteX2" fmla="*/ 60293 w 60293"/>
                <a:gd name="connsiteY2" fmla="*/ 5143 h 152304"/>
                <a:gd name="connsiteX3" fmla="*/ 60293 w 60293"/>
                <a:gd name="connsiteY3" fmla="*/ 147161 h 152304"/>
                <a:gd name="connsiteX4" fmla="*/ 55150 w 60293"/>
                <a:gd name="connsiteY4" fmla="*/ 152305 h 152304"/>
                <a:gd name="connsiteX5" fmla="*/ 26099 w 60293"/>
                <a:gd name="connsiteY5" fmla="*/ 152305 h 15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152304">
                  <a:moveTo>
                    <a:pt x="0" y="0"/>
                  </a:moveTo>
                  <a:lnTo>
                    <a:pt x="55150" y="0"/>
                  </a:lnTo>
                  <a:cubicBezTo>
                    <a:pt x="58007" y="0"/>
                    <a:pt x="60293" y="2286"/>
                    <a:pt x="60293" y="5143"/>
                  </a:cubicBezTo>
                  <a:lnTo>
                    <a:pt x="60293" y="147161"/>
                  </a:lnTo>
                  <a:cubicBezTo>
                    <a:pt x="60293" y="150019"/>
                    <a:pt x="58007" y="152305"/>
                    <a:pt x="55150" y="152305"/>
                  </a:cubicBezTo>
                  <a:lnTo>
                    <a:pt x="26099" y="152305"/>
                  </a:lnTo>
                </a:path>
              </a:pathLst>
            </a:custGeom>
            <a:grpFill/>
            <a:ln w="5715" cap="rnd">
              <a:solidFill>
                <a:schemeClr val="bg1"/>
              </a:solidFill>
              <a:prstDash val="solid"/>
              <a:round/>
            </a:ln>
          </p:spPr>
          <p:txBody>
            <a:bodyPr rtlCol="0" anchor="ctr"/>
            <a:lstStyle/>
            <a:p>
              <a:endParaRPr lang="fr-FR" sz="1400"/>
            </a:p>
          </p:txBody>
        </p:sp>
        <p:sp>
          <p:nvSpPr>
            <p:cNvPr id="150" name="Forme libre : forme 2989">
              <a:extLst>
                <a:ext uri="{FF2B5EF4-FFF2-40B4-BE49-F238E27FC236}">
                  <a16:creationId xmlns:a16="http://schemas.microsoft.com/office/drawing/2014/main" id="{81A85695-AA0E-4F9B-8E53-3ADCB28B8DDA}"/>
                </a:ext>
              </a:extLst>
            </p:cNvPr>
            <p:cNvSpPr/>
            <p:nvPr/>
          </p:nvSpPr>
          <p:spPr>
            <a:xfrm>
              <a:off x="2380009" y="1626108"/>
              <a:ext cx="22764" cy="39242"/>
            </a:xfrm>
            <a:custGeom>
              <a:avLst/>
              <a:gdLst>
                <a:gd name="connsiteX0" fmla="*/ 22765 w 22764"/>
                <a:gd name="connsiteY0" fmla="*/ 0 h 39242"/>
                <a:gd name="connsiteX1" fmla="*/ 22765 w 22764"/>
                <a:gd name="connsiteY1" fmla="*/ 34099 h 39242"/>
                <a:gd name="connsiteX2" fmla="*/ 17621 w 22764"/>
                <a:gd name="connsiteY2" fmla="*/ 39243 h 39242"/>
                <a:gd name="connsiteX3" fmla="*/ 0 w 22764"/>
                <a:gd name="connsiteY3" fmla="*/ 39243 h 39242"/>
              </a:gdLst>
              <a:ahLst/>
              <a:cxnLst>
                <a:cxn ang="0">
                  <a:pos x="connsiteX0" y="connsiteY0"/>
                </a:cxn>
                <a:cxn ang="0">
                  <a:pos x="connsiteX1" y="connsiteY1"/>
                </a:cxn>
                <a:cxn ang="0">
                  <a:pos x="connsiteX2" y="connsiteY2"/>
                </a:cxn>
                <a:cxn ang="0">
                  <a:pos x="connsiteX3" y="connsiteY3"/>
                </a:cxn>
              </a:cxnLst>
              <a:rect l="l" t="t" r="r" b="b"/>
              <a:pathLst>
                <a:path w="22764" h="39242">
                  <a:moveTo>
                    <a:pt x="22765" y="0"/>
                  </a:moveTo>
                  <a:lnTo>
                    <a:pt x="22765" y="34099"/>
                  </a:lnTo>
                  <a:cubicBezTo>
                    <a:pt x="22765" y="36957"/>
                    <a:pt x="20479" y="39243"/>
                    <a:pt x="17621" y="39243"/>
                  </a:cubicBezTo>
                  <a:lnTo>
                    <a:pt x="0" y="39243"/>
                  </a:lnTo>
                </a:path>
              </a:pathLst>
            </a:custGeom>
            <a:grpFill/>
            <a:ln w="5715" cap="rnd">
              <a:solidFill>
                <a:schemeClr val="bg1"/>
              </a:solidFill>
              <a:prstDash val="solid"/>
              <a:round/>
            </a:ln>
          </p:spPr>
          <p:txBody>
            <a:bodyPr rtlCol="0" anchor="ctr"/>
            <a:lstStyle/>
            <a:p>
              <a:endParaRPr lang="fr-FR" sz="1400"/>
            </a:p>
          </p:txBody>
        </p:sp>
        <p:sp>
          <p:nvSpPr>
            <p:cNvPr id="151" name="Forme libre : forme 2990">
              <a:extLst>
                <a:ext uri="{FF2B5EF4-FFF2-40B4-BE49-F238E27FC236}">
                  <a16:creationId xmlns:a16="http://schemas.microsoft.com/office/drawing/2014/main" id="{B541BB8A-E009-4777-BCB6-AACD6D500810}"/>
                </a:ext>
              </a:extLst>
            </p:cNvPr>
            <p:cNvSpPr/>
            <p:nvPr/>
          </p:nvSpPr>
          <p:spPr>
            <a:xfrm>
              <a:off x="2378199" y="1544288"/>
              <a:ext cx="24574" cy="59150"/>
            </a:xfrm>
            <a:custGeom>
              <a:avLst/>
              <a:gdLst>
                <a:gd name="connsiteX0" fmla="*/ 0 w 24574"/>
                <a:gd name="connsiteY0" fmla="*/ 0 h 59150"/>
                <a:gd name="connsiteX1" fmla="*/ 19431 w 24574"/>
                <a:gd name="connsiteY1" fmla="*/ 0 h 59150"/>
                <a:gd name="connsiteX2" fmla="*/ 24575 w 24574"/>
                <a:gd name="connsiteY2" fmla="*/ 5144 h 59150"/>
                <a:gd name="connsiteX3" fmla="*/ 24575 w 24574"/>
                <a:gd name="connsiteY3" fmla="*/ 59150 h 59150"/>
              </a:gdLst>
              <a:ahLst/>
              <a:cxnLst>
                <a:cxn ang="0">
                  <a:pos x="connsiteX0" y="connsiteY0"/>
                </a:cxn>
                <a:cxn ang="0">
                  <a:pos x="connsiteX1" y="connsiteY1"/>
                </a:cxn>
                <a:cxn ang="0">
                  <a:pos x="connsiteX2" y="connsiteY2"/>
                </a:cxn>
                <a:cxn ang="0">
                  <a:pos x="connsiteX3" y="connsiteY3"/>
                </a:cxn>
              </a:cxnLst>
              <a:rect l="l" t="t" r="r" b="b"/>
              <a:pathLst>
                <a:path w="24574" h="59150">
                  <a:moveTo>
                    <a:pt x="0" y="0"/>
                  </a:moveTo>
                  <a:lnTo>
                    <a:pt x="19431" y="0"/>
                  </a:lnTo>
                  <a:cubicBezTo>
                    <a:pt x="22289" y="0"/>
                    <a:pt x="24575" y="2286"/>
                    <a:pt x="24575" y="5144"/>
                  </a:cubicBezTo>
                  <a:lnTo>
                    <a:pt x="24575" y="59150"/>
                  </a:lnTo>
                </a:path>
              </a:pathLst>
            </a:custGeom>
            <a:grpFill/>
            <a:ln w="5715" cap="rnd">
              <a:solidFill>
                <a:schemeClr val="bg1"/>
              </a:solidFill>
              <a:prstDash val="solid"/>
              <a:round/>
            </a:ln>
          </p:spPr>
          <p:txBody>
            <a:bodyPr rtlCol="0" anchor="ctr"/>
            <a:lstStyle/>
            <a:p>
              <a:endParaRPr lang="fr-FR" sz="1400"/>
            </a:p>
          </p:txBody>
        </p:sp>
        <p:sp>
          <p:nvSpPr>
            <p:cNvPr id="152" name="Forme libre : forme 2991">
              <a:extLst>
                <a:ext uri="{FF2B5EF4-FFF2-40B4-BE49-F238E27FC236}">
                  <a16:creationId xmlns:a16="http://schemas.microsoft.com/office/drawing/2014/main" id="{14702A1D-AC81-4696-9D7F-2759D8532767}"/>
                </a:ext>
              </a:extLst>
            </p:cNvPr>
            <p:cNvSpPr/>
            <p:nvPr/>
          </p:nvSpPr>
          <p:spPr>
            <a:xfrm>
              <a:off x="2402774" y="1557611"/>
              <a:ext cx="172307" cy="71639"/>
            </a:xfrm>
            <a:custGeom>
              <a:avLst/>
              <a:gdLst>
                <a:gd name="connsiteX0" fmla="*/ 0 w 172307"/>
                <a:gd name="connsiteY0" fmla="*/ 678 h 71639"/>
                <a:gd name="connsiteX1" fmla="*/ 95917 w 172307"/>
                <a:gd name="connsiteY1" fmla="*/ 20681 h 71639"/>
                <a:gd name="connsiteX2" fmla="*/ 153638 w 172307"/>
                <a:gd name="connsiteY2" fmla="*/ 20681 h 71639"/>
                <a:gd name="connsiteX3" fmla="*/ 172307 w 172307"/>
                <a:gd name="connsiteY3" fmla="*/ 38397 h 71639"/>
                <a:gd name="connsiteX4" fmla="*/ 152305 w 172307"/>
                <a:gd name="connsiteY4" fmla="*/ 55257 h 71639"/>
                <a:gd name="connsiteX5" fmla="*/ 105442 w 172307"/>
                <a:gd name="connsiteY5" fmla="*/ 55257 h 71639"/>
                <a:gd name="connsiteX6" fmla="*/ 90392 w 172307"/>
                <a:gd name="connsiteY6" fmla="*/ 71640 h 7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307" h="71639">
                  <a:moveTo>
                    <a:pt x="0" y="678"/>
                  </a:moveTo>
                  <a:cubicBezTo>
                    <a:pt x="0" y="678"/>
                    <a:pt x="60008" y="-5703"/>
                    <a:pt x="95917" y="20681"/>
                  </a:cubicBezTo>
                  <a:lnTo>
                    <a:pt x="153638" y="20681"/>
                  </a:lnTo>
                  <a:cubicBezTo>
                    <a:pt x="153638" y="20681"/>
                    <a:pt x="172307" y="19728"/>
                    <a:pt x="172307" y="38397"/>
                  </a:cubicBezTo>
                  <a:cubicBezTo>
                    <a:pt x="172307" y="57066"/>
                    <a:pt x="152305" y="55257"/>
                    <a:pt x="152305" y="55257"/>
                  </a:cubicBezTo>
                  <a:lnTo>
                    <a:pt x="105442" y="55257"/>
                  </a:lnTo>
                  <a:lnTo>
                    <a:pt x="90392" y="71640"/>
                  </a:lnTo>
                </a:path>
              </a:pathLst>
            </a:custGeom>
            <a:grpFill/>
            <a:ln w="5715" cap="rnd">
              <a:solidFill>
                <a:schemeClr val="bg1"/>
              </a:solidFill>
              <a:prstDash val="solid"/>
              <a:round/>
            </a:ln>
          </p:spPr>
          <p:txBody>
            <a:bodyPr rtlCol="0" anchor="ctr"/>
            <a:lstStyle/>
            <a:p>
              <a:endParaRPr lang="fr-FR" sz="1400"/>
            </a:p>
          </p:txBody>
        </p:sp>
        <p:sp>
          <p:nvSpPr>
            <p:cNvPr id="153" name="Forme libre : forme 2992">
              <a:extLst>
                <a:ext uri="{FF2B5EF4-FFF2-40B4-BE49-F238E27FC236}">
                  <a16:creationId xmlns:a16="http://schemas.microsoft.com/office/drawing/2014/main" id="{414162C3-6CED-4B21-B1DC-2F4FED1FBC3F}"/>
                </a:ext>
              </a:extLst>
            </p:cNvPr>
            <p:cNvSpPr/>
            <p:nvPr/>
          </p:nvSpPr>
          <p:spPr>
            <a:xfrm>
              <a:off x="2404584" y="1647062"/>
              <a:ext cx="131349" cy="43350"/>
            </a:xfrm>
            <a:custGeom>
              <a:avLst/>
              <a:gdLst>
                <a:gd name="connsiteX0" fmla="*/ 131350 w 131349"/>
                <a:gd name="connsiteY0" fmla="*/ 42196 h 43350"/>
                <a:gd name="connsiteX1" fmla="*/ 108204 w 131349"/>
                <a:gd name="connsiteY1" fmla="*/ 39053 h 43350"/>
                <a:gd name="connsiteX2" fmla="*/ 34100 w 131349"/>
                <a:gd name="connsiteY2" fmla="*/ 0 h 43350"/>
                <a:gd name="connsiteX3" fmla="*/ 0 w 131349"/>
                <a:gd name="connsiteY3" fmla="*/ 0 h 43350"/>
              </a:gdLst>
              <a:ahLst/>
              <a:cxnLst>
                <a:cxn ang="0">
                  <a:pos x="connsiteX0" y="connsiteY0"/>
                </a:cxn>
                <a:cxn ang="0">
                  <a:pos x="connsiteX1" y="connsiteY1"/>
                </a:cxn>
                <a:cxn ang="0">
                  <a:pos x="connsiteX2" y="connsiteY2"/>
                </a:cxn>
                <a:cxn ang="0">
                  <a:pos x="connsiteX3" y="connsiteY3"/>
                </a:cxn>
              </a:cxnLst>
              <a:rect l="l" t="t" r="r" b="b"/>
              <a:pathLst>
                <a:path w="131349" h="43350">
                  <a:moveTo>
                    <a:pt x="131350" y="42196"/>
                  </a:moveTo>
                  <a:cubicBezTo>
                    <a:pt x="131350" y="42196"/>
                    <a:pt x="122301" y="46292"/>
                    <a:pt x="108204" y="39053"/>
                  </a:cubicBezTo>
                  <a:cubicBezTo>
                    <a:pt x="94107" y="31814"/>
                    <a:pt x="34100" y="0"/>
                    <a:pt x="34100" y="0"/>
                  </a:cubicBezTo>
                  <a:lnTo>
                    <a:pt x="0" y="0"/>
                  </a:lnTo>
                </a:path>
              </a:pathLst>
            </a:custGeom>
            <a:grpFill/>
            <a:ln w="5715" cap="rnd">
              <a:solidFill>
                <a:schemeClr val="bg1"/>
              </a:solidFill>
              <a:prstDash val="solid"/>
              <a:round/>
            </a:ln>
          </p:spPr>
          <p:txBody>
            <a:bodyPr rtlCol="0" anchor="ctr"/>
            <a:lstStyle/>
            <a:p>
              <a:endParaRPr lang="fr-FR" sz="1400"/>
            </a:p>
          </p:txBody>
        </p:sp>
        <p:sp>
          <p:nvSpPr>
            <p:cNvPr id="154" name="Forme libre : forme 2993">
              <a:extLst>
                <a:ext uri="{FF2B5EF4-FFF2-40B4-BE49-F238E27FC236}">
                  <a16:creationId xmlns:a16="http://schemas.microsoft.com/office/drawing/2014/main" id="{9E33CB11-EDBD-4181-8BE9-39AE39BDDCC3}"/>
                </a:ext>
              </a:extLst>
            </p:cNvPr>
            <p:cNvSpPr/>
            <p:nvPr/>
          </p:nvSpPr>
          <p:spPr>
            <a:xfrm>
              <a:off x="2551459" y="1590759"/>
              <a:ext cx="129669" cy="91546"/>
            </a:xfrm>
            <a:custGeom>
              <a:avLst/>
              <a:gdLst>
                <a:gd name="connsiteX0" fmla="*/ 48101 w 129669"/>
                <a:gd name="connsiteY0" fmla="*/ 20776 h 91546"/>
                <a:gd name="connsiteX1" fmla="*/ 128111 w 129669"/>
                <a:gd name="connsiteY1" fmla="*/ 6679 h 91546"/>
                <a:gd name="connsiteX2" fmla="*/ 0 w 129669"/>
                <a:gd name="connsiteY2" fmla="*/ 91546 h 91546"/>
              </a:gdLst>
              <a:ahLst/>
              <a:cxnLst>
                <a:cxn ang="0">
                  <a:pos x="connsiteX0" y="connsiteY0"/>
                </a:cxn>
                <a:cxn ang="0">
                  <a:pos x="connsiteX1" y="connsiteY1"/>
                </a:cxn>
                <a:cxn ang="0">
                  <a:pos x="connsiteX2" y="connsiteY2"/>
                </a:cxn>
              </a:cxnLst>
              <a:rect l="l" t="t" r="r" b="b"/>
              <a:pathLst>
                <a:path w="129669" h="91546">
                  <a:moveTo>
                    <a:pt x="48101" y="20776"/>
                  </a:moveTo>
                  <a:cubicBezTo>
                    <a:pt x="48101" y="20776"/>
                    <a:pt x="109061" y="-14276"/>
                    <a:pt x="128111" y="6679"/>
                  </a:cubicBezTo>
                  <a:cubicBezTo>
                    <a:pt x="143542" y="23538"/>
                    <a:pt x="40291" y="73163"/>
                    <a:pt x="0" y="91546"/>
                  </a:cubicBezTo>
                </a:path>
              </a:pathLst>
            </a:custGeom>
            <a:grpFill/>
            <a:ln w="5715" cap="rnd">
              <a:solidFill>
                <a:schemeClr val="bg1"/>
              </a:solidFill>
              <a:prstDash val="solid"/>
              <a:round/>
            </a:ln>
          </p:spPr>
          <p:txBody>
            <a:bodyPr rtlCol="0" anchor="ctr"/>
            <a:lstStyle/>
            <a:p>
              <a:endParaRPr lang="fr-FR" sz="1400"/>
            </a:p>
          </p:txBody>
        </p:sp>
        <p:sp>
          <p:nvSpPr>
            <p:cNvPr id="155" name="Forme libre : forme 2994">
              <a:extLst>
                <a:ext uri="{FF2B5EF4-FFF2-40B4-BE49-F238E27FC236}">
                  <a16:creationId xmlns:a16="http://schemas.microsoft.com/office/drawing/2014/main" id="{9CDE386E-9A47-4018-AD88-9DF483BE379C}"/>
                </a:ext>
              </a:extLst>
            </p:cNvPr>
            <p:cNvSpPr/>
            <p:nvPr/>
          </p:nvSpPr>
          <p:spPr>
            <a:xfrm>
              <a:off x="2338957" y="1551146"/>
              <a:ext cx="37623" cy="9525"/>
            </a:xfrm>
            <a:custGeom>
              <a:avLst/>
              <a:gdLst>
                <a:gd name="connsiteX0" fmla="*/ 37624 w 37623"/>
                <a:gd name="connsiteY0" fmla="*/ 0 h 9525"/>
                <a:gd name="connsiteX1" fmla="*/ 0 w 37623"/>
                <a:gd name="connsiteY1" fmla="*/ 0 h 9525"/>
              </a:gdLst>
              <a:ahLst/>
              <a:cxnLst>
                <a:cxn ang="0">
                  <a:pos x="connsiteX0" y="connsiteY0"/>
                </a:cxn>
                <a:cxn ang="0">
                  <a:pos x="connsiteX1" y="connsiteY1"/>
                </a:cxn>
              </a:cxnLst>
              <a:rect l="l" t="t" r="r" b="b"/>
              <a:pathLst>
                <a:path w="37623" h="9525">
                  <a:moveTo>
                    <a:pt x="37624" y="0"/>
                  </a:moveTo>
                  <a:lnTo>
                    <a:pt x="0" y="0"/>
                  </a:lnTo>
                </a:path>
              </a:pathLst>
            </a:custGeom>
            <a:grpFill/>
            <a:ln w="5715" cap="rnd">
              <a:solidFill>
                <a:schemeClr val="bg1"/>
              </a:solidFill>
              <a:prstDash val="solid"/>
              <a:round/>
            </a:ln>
          </p:spPr>
          <p:txBody>
            <a:bodyPr rtlCol="0" anchor="ctr"/>
            <a:lstStyle/>
            <a:p>
              <a:endParaRPr lang="fr-FR" sz="1400"/>
            </a:p>
          </p:txBody>
        </p:sp>
        <p:sp>
          <p:nvSpPr>
            <p:cNvPr id="156" name="Forme libre : forme 2995">
              <a:extLst>
                <a:ext uri="{FF2B5EF4-FFF2-40B4-BE49-F238E27FC236}">
                  <a16:creationId xmlns:a16="http://schemas.microsoft.com/office/drawing/2014/main" id="{FDBB4394-8EA0-482B-ABF3-7D69C07C410A}"/>
                </a:ext>
              </a:extLst>
            </p:cNvPr>
            <p:cNvSpPr/>
            <p:nvPr/>
          </p:nvSpPr>
          <p:spPr>
            <a:xfrm>
              <a:off x="2351815" y="1565910"/>
              <a:ext cx="23240" cy="9525"/>
            </a:xfrm>
            <a:custGeom>
              <a:avLst/>
              <a:gdLst>
                <a:gd name="connsiteX0" fmla="*/ 23241 w 23240"/>
                <a:gd name="connsiteY0" fmla="*/ 0 h 9525"/>
                <a:gd name="connsiteX1" fmla="*/ 0 w 23240"/>
                <a:gd name="connsiteY1" fmla="*/ 0 h 9525"/>
              </a:gdLst>
              <a:ahLst/>
              <a:cxnLst>
                <a:cxn ang="0">
                  <a:pos x="connsiteX0" y="connsiteY0"/>
                </a:cxn>
                <a:cxn ang="0">
                  <a:pos x="connsiteX1" y="connsiteY1"/>
                </a:cxn>
              </a:cxnLst>
              <a:rect l="l" t="t" r="r" b="b"/>
              <a:pathLst>
                <a:path w="23240" h="9525">
                  <a:moveTo>
                    <a:pt x="23241" y="0"/>
                  </a:moveTo>
                  <a:lnTo>
                    <a:pt x="0" y="0"/>
                  </a:lnTo>
                </a:path>
              </a:pathLst>
            </a:custGeom>
            <a:grpFill/>
            <a:ln w="5715" cap="rnd">
              <a:solidFill>
                <a:schemeClr val="bg1"/>
              </a:solidFill>
              <a:prstDash val="solid"/>
              <a:round/>
            </a:ln>
          </p:spPr>
          <p:txBody>
            <a:bodyPr rtlCol="0" anchor="ctr"/>
            <a:lstStyle/>
            <a:p>
              <a:endParaRPr lang="fr-FR" sz="1400"/>
            </a:p>
          </p:txBody>
        </p:sp>
        <p:sp>
          <p:nvSpPr>
            <p:cNvPr id="157" name="Forme libre : forme 2996">
              <a:extLst>
                <a:ext uri="{FF2B5EF4-FFF2-40B4-BE49-F238E27FC236}">
                  <a16:creationId xmlns:a16="http://schemas.microsoft.com/office/drawing/2014/main" id="{68DFF53C-F66A-4B1F-A81F-E22AA2CC05CE}"/>
                </a:ext>
              </a:extLst>
            </p:cNvPr>
            <p:cNvSpPr/>
            <p:nvPr/>
          </p:nvSpPr>
          <p:spPr>
            <a:xfrm>
              <a:off x="2628421" y="1511998"/>
              <a:ext cx="9525" cy="52768"/>
            </a:xfrm>
            <a:custGeom>
              <a:avLst/>
              <a:gdLst>
                <a:gd name="connsiteX0" fmla="*/ 0 w 9525"/>
                <a:gd name="connsiteY0" fmla="*/ 0 h 52768"/>
                <a:gd name="connsiteX1" fmla="*/ 0 w 9525"/>
                <a:gd name="connsiteY1" fmla="*/ 52769 h 52768"/>
              </a:gdLst>
              <a:ahLst/>
              <a:cxnLst>
                <a:cxn ang="0">
                  <a:pos x="connsiteX0" y="connsiteY0"/>
                </a:cxn>
                <a:cxn ang="0">
                  <a:pos x="connsiteX1" y="connsiteY1"/>
                </a:cxn>
              </a:cxnLst>
              <a:rect l="l" t="t" r="r" b="b"/>
              <a:pathLst>
                <a:path w="9525" h="52768">
                  <a:moveTo>
                    <a:pt x="0" y="0"/>
                  </a:moveTo>
                  <a:lnTo>
                    <a:pt x="0" y="52769"/>
                  </a:lnTo>
                </a:path>
              </a:pathLst>
            </a:custGeom>
            <a:grpFill/>
            <a:ln w="5715" cap="rnd">
              <a:solidFill>
                <a:schemeClr val="bg1"/>
              </a:solidFill>
              <a:prstDash val="solid"/>
              <a:round/>
            </a:ln>
          </p:spPr>
          <p:txBody>
            <a:bodyPr rtlCol="0" anchor="ctr"/>
            <a:lstStyle/>
            <a:p>
              <a:endParaRPr lang="fr-FR" sz="1400"/>
            </a:p>
          </p:txBody>
        </p:sp>
      </p:grpSp>
      <p:pic>
        <p:nvPicPr>
          <p:cNvPr id="59" name="Picture 2" descr="Mains de femme tenant une pancarte blanche vide vide. concept de protestation ou de publicité. illustration vectorielle plane Vecteur Premium"/>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981" b="99808" l="9904" r="89936">
                        <a14:foregroundMark x1="76038" y1="57390" x2="86901" y2="94242"/>
                        <a14:backgroundMark x1="39137" y1="21305" x2="45048" y2="79655"/>
                        <a14:backgroundMark x1="81629" y1="38004" x2="46805" y2="48369"/>
                        <a14:backgroundMark x1="72364" y1="77159" x2="69808" y2="19002"/>
                        <a14:backgroundMark x1="52556" y1="20537" x2="63419" y2="82150"/>
                        <a14:backgroundMark x1="19968" y1="32438" x2="47923" y2="52399"/>
                        <a14:backgroundMark x1="29233" y1="77159" x2="37380" y2="38964"/>
                      </a14:backgroundRemoval>
                    </a14:imgEffect>
                  </a14:imgLayer>
                </a14:imgProps>
              </a:ext>
              <a:ext uri="{28A0092B-C50C-407E-A947-70E740481C1C}">
                <a14:useLocalDpi xmlns:a14="http://schemas.microsoft.com/office/drawing/2010/main" val="0"/>
              </a:ext>
            </a:extLst>
          </a:blip>
          <a:srcRect r="30267"/>
          <a:stretch/>
        </p:blipFill>
        <p:spPr bwMode="auto">
          <a:xfrm>
            <a:off x="-361788" y="1485333"/>
            <a:ext cx="4157933" cy="4962526"/>
          </a:xfrm>
          <a:prstGeom prst="rect">
            <a:avLst/>
          </a:prstGeom>
          <a:extLst>
            <a:ext uri="{909E8E84-426E-40DD-AFC4-6F175D3DCCD1}">
              <a14:hiddenFill xmlns:a14="http://schemas.microsoft.com/office/drawing/2010/main">
                <a:solidFill>
                  <a:srgbClr val="FFFFFF"/>
                </a:solidFill>
              </a14:hiddenFill>
            </a:ext>
          </a:extLst>
        </p:spPr>
      </p:pic>
      <p:sp>
        <p:nvSpPr>
          <p:cNvPr id="120" name="Rectangle 119"/>
          <p:cNvSpPr/>
          <p:nvPr/>
        </p:nvSpPr>
        <p:spPr>
          <a:xfrm>
            <a:off x="927756" y="1598143"/>
            <a:ext cx="9217139" cy="461665"/>
          </a:xfrm>
          <a:prstGeom prst="rect">
            <a:avLst/>
          </a:prstGeom>
        </p:spPr>
        <p:txBody>
          <a:bodyPr wrap="square">
            <a:spAutoFit/>
          </a:bodyPr>
          <a:lstStyle/>
          <a:p>
            <a:pPr algn="ctr"/>
            <a:r>
              <a:rPr lang="fr-FR" sz="2400" dirty="0" smtClean="0">
                <a:solidFill>
                  <a:schemeClr val="tx1">
                    <a:lumMod val="75000"/>
                    <a:lumOff val="25000"/>
                  </a:schemeClr>
                </a:solidFill>
                <a:latin typeface="Ink Free" panose="03080402000500000000" pitchFamily="66" charset="0"/>
              </a:rPr>
              <a:t>Infos + sur </a:t>
            </a:r>
            <a:r>
              <a:rPr lang="fr-FR" sz="2400" dirty="0">
                <a:solidFill>
                  <a:schemeClr val="tx1">
                    <a:lumMod val="75000"/>
                    <a:lumOff val="25000"/>
                  </a:schemeClr>
                </a:solidFill>
                <a:latin typeface="Ink Free" panose="03080402000500000000" pitchFamily="66" charset="0"/>
              </a:rPr>
              <a:t>l’option </a:t>
            </a:r>
            <a:r>
              <a:rPr lang="fr-FR" sz="2400" b="1" dirty="0">
                <a:solidFill>
                  <a:schemeClr val="accent4">
                    <a:lumMod val="75000"/>
                  </a:schemeClr>
                </a:solidFill>
                <a:latin typeface="Ink Free" panose="03080402000500000000" pitchFamily="66" charset="0"/>
              </a:rPr>
              <a:t>« Assurance Etudes » </a:t>
            </a:r>
            <a:r>
              <a:rPr lang="fr-FR" sz="2400" dirty="0">
                <a:solidFill>
                  <a:schemeClr val="tx1">
                    <a:lumMod val="75000"/>
                    <a:lumOff val="25000"/>
                  </a:schemeClr>
                </a:solidFill>
                <a:latin typeface="Ink Free" panose="03080402000500000000" pitchFamily="66" charset="0"/>
              </a:rPr>
              <a:t>de notre contrat MRH </a:t>
            </a:r>
            <a:r>
              <a:rPr lang="fr-FR" sz="2400" dirty="0" smtClean="0">
                <a:solidFill>
                  <a:schemeClr val="tx1">
                    <a:lumMod val="75000"/>
                    <a:lumOff val="25000"/>
                  </a:schemeClr>
                </a:solidFill>
                <a:latin typeface="Ink Free" panose="03080402000500000000" pitchFamily="66" charset="0"/>
              </a:rPr>
              <a:t>: </a:t>
            </a:r>
            <a:endParaRPr lang="fr-FR" sz="2400" dirty="0">
              <a:solidFill>
                <a:schemeClr val="tx1">
                  <a:lumMod val="75000"/>
                  <a:lumOff val="25000"/>
                </a:schemeClr>
              </a:solidFill>
              <a:latin typeface="Ink Free" panose="03080402000500000000" pitchFamily="66" charset="0"/>
            </a:endParaRPr>
          </a:p>
        </p:txBody>
      </p:sp>
      <p:pic>
        <p:nvPicPr>
          <p:cNvPr id="165" name="Picture 2" descr="Mains de femme tenant une pancarte blanche vide vide. concept de protestation ou de publicité. illustration vectorielle plane Vecteur Premium"/>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981" b="99808" l="9904" r="89936">
                        <a14:foregroundMark x1="76038" y1="57390" x2="86901" y2="94242"/>
                        <a14:backgroundMark x1="39137" y1="21305" x2="45048" y2="79655"/>
                        <a14:backgroundMark x1="81629" y1="38004" x2="46805" y2="48369"/>
                        <a14:backgroundMark x1="72364" y1="77159" x2="69808" y2="19002"/>
                        <a14:backgroundMark x1="52556" y1="20537" x2="63419" y2="82150"/>
                        <a14:backgroundMark x1="19968" y1="32438" x2="47923" y2="52399"/>
                        <a14:backgroundMark x1="29233" y1="77159" x2="37380" y2="38964"/>
                      </a14:backgroundRemoval>
                    </a14:imgEffect>
                  </a14:imgLayer>
                </a14:imgProps>
              </a:ext>
              <a:ext uri="{28A0092B-C50C-407E-A947-70E740481C1C}">
                <a14:useLocalDpi xmlns:a14="http://schemas.microsoft.com/office/drawing/2010/main" val="0"/>
              </a:ext>
            </a:extLst>
          </a:blip>
          <a:srcRect l="68571" t="2792" r="-2323" b="-2792"/>
          <a:stretch/>
        </p:blipFill>
        <p:spPr bwMode="auto">
          <a:xfrm>
            <a:off x="10476390" y="1655418"/>
            <a:ext cx="2012535" cy="4962526"/>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3729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b="1" dirty="0" smtClean="0">
                <a:solidFill>
                  <a:schemeClr val="accent4">
                    <a:lumMod val="75000"/>
                  </a:schemeClr>
                </a:solidFill>
              </a:rPr>
              <a:t>Particularité du parent propriétaire d’un appartement occupé par son enfant majeur.</a:t>
            </a:r>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sz="800" dirty="0" smtClean="0"/>
          </a:p>
          <a:p>
            <a:r>
              <a:rPr lang="fr-FR" b="1" dirty="0" smtClean="0">
                <a:solidFill>
                  <a:schemeClr val="accent4">
                    <a:lumMod val="75000"/>
                  </a:schemeClr>
                </a:solidFill>
              </a:rPr>
              <a:t>Lorsque le jeune habite avec ses parents </a:t>
            </a:r>
            <a:r>
              <a:rPr lang="fr-FR" dirty="0" smtClean="0"/>
              <a:t>: </a:t>
            </a:r>
          </a:p>
          <a:p>
            <a:pPr lvl="1"/>
            <a:r>
              <a:rPr lang="fr-FR" dirty="0" smtClean="0"/>
              <a:t>Assurez vous que le jeune est toujours couvert au titre de la Responsabilité Civile Vie Privée par l’assurance habitation de ses parents. En effet, certains assureurs ne couvrent plus les jeunes, passé un certain âge. Si c’est le cas, vous pouvez proposer de protéger le jeune en souscrivant à une RCVP. </a:t>
            </a:r>
          </a:p>
          <a:p>
            <a:pPr lvl="1"/>
            <a:r>
              <a:rPr lang="fr-FR" b="1" dirty="0" smtClean="0">
                <a:solidFill>
                  <a:schemeClr val="accent4">
                    <a:lumMod val="75000"/>
                  </a:schemeClr>
                </a:solidFill>
              </a:rPr>
              <a:t>Le + de nos contrats : </a:t>
            </a:r>
            <a:r>
              <a:rPr lang="fr-FR" dirty="0"/>
              <a:t>T</a:t>
            </a:r>
            <a:r>
              <a:rPr lang="fr-FR" dirty="0" smtClean="0"/>
              <a:t>outes les personnes vivant sous le toit de l’assuré, sans limite d’âge sont couvertes ! Aussi, un « Tanguy » de 32 ans qui vit encore chez ses parents est couvert par notre contrat. </a:t>
            </a:r>
            <a:endParaRPr lang="fr-FR" dirty="0"/>
          </a:p>
        </p:txBody>
      </p:sp>
      <p:sp>
        <p:nvSpPr>
          <p:cNvPr id="20" name="Rectangle 19"/>
          <p:cNvSpPr/>
          <p:nvPr/>
        </p:nvSpPr>
        <p:spPr>
          <a:xfrm>
            <a:off x="5692818" y="1855453"/>
            <a:ext cx="5825106" cy="2771887"/>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lumMod val="75000"/>
                  <a:lumOff val="25000"/>
                </a:schemeClr>
              </a:solidFill>
            </a:endParaRPr>
          </a:p>
        </p:txBody>
      </p:sp>
      <p:sp>
        <p:nvSpPr>
          <p:cNvPr id="6" name="Espace réservé du texte 5"/>
          <p:cNvSpPr>
            <a:spLocks noGrp="1"/>
          </p:cNvSpPr>
          <p:nvPr>
            <p:ph type="body" sz="quarter" idx="12"/>
          </p:nvPr>
        </p:nvSpPr>
        <p:spPr/>
        <p:txBody>
          <a:bodyPr/>
          <a:lstStyle/>
          <a:p>
            <a:r>
              <a:rPr lang="fr-FR" dirty="0"/>
              <a:t>Comment parler d’assurance Habitation ? </a:t>
            </a:r>
            <a:r>
              <a:rPr lang="fr-FR" dirty="0" smtClean="0"/>
              <a:t> </a:t>
            </a:r>
            <a:endParaRPr lang="fr-FR" dirty="0"/>
          </a:p>
        </p:txBody>
      </p:sp>
      <p:sp>
        <p:nvSpPr>
          <p:cNvPr id="7" name="Espace réservé du texte 6"/>
          <p:cNvSpPr>
            <a:spLocks noGrp="1"/>
          </p:cNvSpPr>
          <p:nvPr>
            <p:ph type="body" sz="quarter" idx="14"/>
          </p:nvPr>
        </p:nvSpPr>
        <p:spPr/>
        <p:txBody>
          <a:bodyPr/>
          <a:lstStyle/>
          <a:p>
            <a:r>
              <a:rPr lang="fr-FR" dirty="0"/>
              <a:t>Nos offres et les astuces pour en parler</a:t>
            </a:r>
          </a:p>
        </p:txBody>
      </p:sp>
      <p:sp>
        <p:nvSpPr>
          <p:cNvPr id="8" name="Espace réservé du texte 7"/>
          <p:cNvSpPr>
            <a:spLocks noGrp="1"/>
          </p:cNvSpPr>
          <p:nvPr>
            <p:ph type="body" sz="quarter" idx="16"/>
          </p:nvPr>
        </p:nvSpPr>
        <p:spPr/>
        <p:txBody>
          <a:bodyPr/>
          <a:lstStyle/>
          <a:p>
            <a:r>
              <a:rPr lang="fr-FR" dirty="0" smtClean="0"/>
              <a:t>4</a:t>
            </a:r>
            <a:endParaRPr lang="fr-FR" dirty="0"/>
          </a:p>
        </p:txBody>
      </p:sp>
      <p:grpSp>
        <p:nvGrpSpPr>
          <p:cNvPr id="12" name="Groupe 11"/>
          <p:cNvGrpSpPr/>
          <p:nvPr/>
        </p:nvGrpSpPr>
        <p:grpSpPr>
          <a:xfrm>
            <a:off x="1051244" y="1538867"/>
            <a:ext cx="2640862" cy="2493650"/>
            <a:chOff x="3793338" y="3201672"/>
            <a:chExt cx="2347080" cy="2241831"/>
          </a:xfrm>
        </p:grpSpPr>
        <p:grpSp>
          <p:nvGrpSpPr>
            <p:cNvPr id="14" name="Groupe 13"/>
            <p:cNvGrpSpPr/>
            <p:nvPr/>
          </p:nvGrpSpPr>
          <p:grpSpPr>
            <a:xfrm>
              <a:off x="4762533" y="3223103"/>
              <a:ext cx="1377885" cy="2217003"/>
              <a:chOff x="4762533" y="3223103"/>
              <a:chExt cx="1377885" cy="2217003"/>
            </a:xfrm>
          </p:grpSpPr>
          <p:pic>
            <p:nvPicPr>
              <p:cNvPr id="16" name="Picture 12" descr="Heureuse jeune famille. père, mère et fils se tiennent la main. Vecteur Premium"/>
              <p:cNvPicPr>
                <a:picLocks noChangeAspect="1" noChangeArrowheads="1"/>
              </p:cNvPicPr>
              <p:nvPr/>
            </p:nvPicPr>
            <p:blipFill rotWithShape="1">
              <a:blip r:embed="rId2">
                <a:clrChange>
                  <a:clrFrom>
                    <a:srgbClr val="CCC7C4"/>
                  </a:clrFrom>
                  <a:clrTo>
                    <a:srgbClr val="CCC7C4">
                      <a:alpha val="0"/>
                    </a:srgbClr>
                  </a:clrTo>
                </a:clrChange>
                <a:extLst>
                  <a:ext uri="{BEBA8EAE-BF5A-486C-A8C5-ECC9F3942E4B}">
                    <a14:imgProps xmlns:a14="http://schemas.microsoft.com/office/drawing/2010/main">
                      <a14:imgLayer r:embed="rId3">
                        <a14:imgEffect>
                          <a14:backgroundRemoval t="7036" b="95949" l="58307" r="95687"/>
                        </a14:imgEffect>
                      </a14:imgLayer>
                    </a14:imgProps>
                  </a:ext>
                  <a:ext uri="{28A0092B-C50C-407E-A947-70E740481C1C}">
                    <a14:useLocalDpi xmlns:a14="http://schemas.microsoft.com/office/drawing/2010/main" val="0"/>
                  </a:ext>
                </a:extLst>
              </a:blip>
              <a:srcRect l="58294"/>
              <a:stretch/>
            </p:blipFill>
            <p:spPr bwMode="auto">
              <a:xfrm>
                <a:off x="4906281" y="3223103"/>
                <a:ext cx="1234137" cy="221700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4762533" y="4444222"/>
                <a:ext cx="256827" cy="310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5" name="Picture 12" descr="Heureuse jeune famille. père, mère et fils se tiennent la main. Vecteur Premium"/>
            <p:cNvPicPr>
              <a:picLocks noChangeAspect="1" noChangeArrowheads="1"/>
            </p:cNvPicPr>
            <p:nvPr/>
          </p:nvPicPr>
          <p:blipFill rotWithShape="1">
            <a:blip r:embed="rId4">
              <a:clrChange>
                <a:clrFrom>
                  <a:srgbClr val="CCC7C4"/>
                </a:clrFrom>
                <a:clrTo>
                  <a:srgbClr val="CCC7C4">
                    <a:alpha val="0"/>
                  </a:srgbClr>
                </a:clrTo>
              </a:clrChange>
              <a:extLst>
                <a:ext uri="{BEBA8EAE-BF5A-486C-A8C5-ECC9F3942E4B}">
                  <a14:imgProps xmlns:a14="http://schemas.microsoft.com/office/drawing/2010/main">
                    <a14:imgLayer r:embed="rId3">
                      <a14:imgEffect>
                        <a14:backgroundRemoval t="9808" b="94243" l="3834" r="39936"/>
                      </a14:imgEffect>
                    </a14:imgLayer>
                  </a14:imgProps>
                </a:ext>
                <a:ext uri="{28A0092B-C50C-407E-A947-70E740481C1C}">
                  <a14:useLocalDpi xmlns:a14="http://schemas.microsoft.com/office/drawing/2010/main" val="0"/>
                </a:ext>
              </a:extLst>
            </a:blip>
            <a:srcRect r="60272"/>
            <a:stretch/>
          </p:blipFill>
          <p:spPr bwMode="auto">
            <a:xfrm>
              <a:off x="3793338" y="3201672"/>
              <a:ext cx="1188771" cy="224183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Rectangle 1"/>
          <p:cNvSpPr/>
          <p:nvPr/>
        </p:nvSpPr>
        <p:spPr>
          <a:xfrm>
            <a:off x="803564" y="3971733"/>
            <a:ext cx="3302609" cy="655608"/>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lumMod val="75000"/>
                    <a:lumOff val="25000"/>
                  </a:schemeClr>
                </a:solidFill>
              </a:rPr>
              <a:t>Notre assuré possède un appartement occupé à titre gracieux par son fils. </a:t>
            </a:r>
            <a:endParaRPr lang="fr-FR" sz="1200" dirty="0">
              <a:solidFill>
                <a:schemeClr val="tx1">
                  <a:lumMod val="75000"/>
                  <a:lumOff val="25000"/>
                </a:schemeClr>
              </a:solidFill>
            </a:endParaRPr>
          </a:p>
        </p:txBody>
      </p:sp>
      <p:sp>
        <p:nvSpPr>
          <p:cNvPr id="19" name="Rectangle à coins arrondis 18"/>
          <p:cNvSpPr/>
          <p:nvPr/>
        </p:nvSpPr>
        <p:spPr>
          <a:xfrm>
            <a:off x="3692106" y="1855454"/>
            <a:ext cx="1463075" cy="1065536"/>
          </a:xfrm>
          <a:prstGeom prst="wedgeRoundRectCallout">
            <a:avLst>
              <a:gd name="adj1" fmla="val -92052"/>
              <a:gd name="adj2" fmla="val -26211"/>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lumMod val="75000"/>
                    <a:lumOff val="25000"/>
                  </a:schemeClr>
                </a:solidFill>
                <a:latin typeface="Ink Free" panose="03080402000500000000" pitchFamily="66" charset="0"/>
              </a:rPr>
              <a:t>Comment pouvons-nous assurer notre fils ? </a:t>
            </a:r>
            <a:endParaRPr lang="fr-FR" sz="1400" dirty="0">
              <a:solidFill>
                <a:schemeClr val="tx1">
                  <a:lumMod val="75000"/>
                  <a:lumOff val="25000"/>
                </a:schemeClr>
              </a:solidFill>
              <a:latin typeface="Ink Free" panose="03080402000500000000" pitchFamily="66" charset="0"/>
            </a:endParaRPr>
          </a:p>
        </p:txBody>
      </p:sp>
      <p:pic>
        <p:nvPicPr>
          <p:cNvPr id="18" name="Picture 8" descr="La conception des personnages Vecteur Premium"/>
          <p:cNvPicPr>
            <a:picLocks noChangeAspect="1" noChangeArrowheads="1"/>
          </p:cNvPicPr>
          <p:nvPr/>
        </p:nvPicPr>
        <p:blipFill rotWithShape="1">
          <a:blip r:embed="rId5">
            <a:clrChange>
              <a:clrFrom>
                <a:srgbClr val="AAF9F6"/>
              </a:clrFrom>
              <a:clrTo>
                <a:srgbClr val="AAF9F6">
                  <a:alpha val="0"/>
                </a:srgbClr>
              </a:clrTo>
            </a:clrChange>
            <a:extLst>
              <a:ext uri="{28A0092B-C50C-407E-A947-70E740481C1C}">
                <a14:useLocalDpi xmlns:a14="http://schemas.microsoft.com/office/drawing/2010/main" val="0"/>
              </a:ext>
            </a:extLst>
          </a:blip>
          <a:srcRect l="38478" t="8289" r="44740" b="14475"/>
          <a:stretch/>
        </p:blipFill>
        <p:spPr bwMode="auto">
          <a:xfrm>
            <a:off x="4583916" y="2575364"/>
            <a:ext cx="652135" cy="2051977"/>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5905121" y="2165944"/>
            <a:ext cx="2139599" cy="646331"/>
          </a:xfrm>
          <a:prstGeom prst="rect">
            <a:avLst/>
          </a:prstGeom>
          <a:solidFill>
            <a:srgbClr val="FBDCDD"/>
          </a:solidFill>
          <a:effectLst>
            <a:outerShdw blurRad="50800" dist="38100" dir="8100000" algn="tr" rotWithShape="0">
              <a:prstClr val="black">
                <a:alpha val="40000"/>
              </a:prstClr>
            </a:outerShdw>
          </a:effectLst>
        </p:spPr>
        <p:txBody>
          <a:bodyPr wrap="square" rtlCol="0">
            <a:spAutoFit/>
          </a:bodyPr>
          <a:lstStyle/>
          <a:p>
            <a:pPr algn="ctr"/>
            <a:endParaRPr lang="fr-FR" sz="600" b="1" dirty="0" smtClean="0">
              <a:solidFill>
                <a:schemeClr val="tx1">
                  <a:lumMod val="75000"/>
                  <a:lumOff val="25000"/>
                </a:schemeClr>
              </a:solidFill>
            </a:endParaRPr>
          </a:p>
          <a:p>
            <a:pPr algn="ctr"/>
            <a:r>
              <a:rPr lang="fr-FR" sz="1200" b="1" dirty="0" smtClean="0">
                <a:solidFill>
                  <a:schemeClr val="tx1">
                    <a:lumMod val="75000"/>
                    <a:lumOff val="25000"/>
                  </a:schemeClr>
                </a:solidFill>
              </a:rPr>
              <a:t>Un contrat propriétaire</a:t>
            </a:r>
          </a:p>
          <a:p>
            <a:pPr algn="ctr"/>
            <a:r>
              <a:rPr lang="fr-FR" sz="1200" b="1" dirty="0" smtClean="0">
                <a:solidFill>
                  <a:schemeClr val="tx1">
                    <a:lumMod val="75000"/>
                    <a:lumOff val="25000"/>
                  </a:schemeClr>
                </a:solidFill>
              </a:rPr>
              <a:t>bailleur pour les parents. </a:t>
            </a:r>
          </a:p>
          <a:p>
            <a:pPr algn="ctr"/>
            <a:endParaRPr lang="fr-FR" sz="600" b="1" dirty="0">
              <a:solidFill>
                <a:schemeClr val="tx1">
                  <a:lumMod val="75000"/>
                  <a:lumOff val="25000"/>
                </a:schemeClr>
              </a:solidFill>
            </a:endParaRPr>
          </a:p>
        </p:txBody>
      </p:sp>
      <p:sp>
        <p:nvSpPr>
          <p:cNvPr id="30" name="ZoneTexte 29"/>
          <p:cNvSpPr txBox="1"/>
          <p:nvPr/>
        </p:nvSpPr>
        <p:spPr>
          <a:xfrm>
            <a:off x="8544860" y="2190547"/>
            <a:ext cx="2649613" cy="646331"/>
          </a:xfrm>
          <a:prstGeom prst="rect">
            <a:avLst/>
          </a:prstGeom>
          <a:solidFill>
            <a:srgbClr val="FBDCDD"/>
          </a:solidFill>
          <a:effectLst>
            <a:outerShdw blurRad="50800" dist="38100" dir="8100000" algn="tr" rotWithShape="0">
              <a:prstClr val="black">
                <a:alpha val="40000"/>
              </a:prstClr>
            </a:outerShdw>
          </a:effectLst>
        </p:spPr>
        <p:txBody>
          <a:bodyPr wrap="square" rtlCol="0">
            <a:spAutoFit/>
          </a:bodyPr>
          <a:lstStyle/>
          <a:p>
            <a:pPr algn="ctr"/>
            <a:r>
              <a:rPr lang="fr-FR" sz="1200" b="1" dirty="0" smtClean="0">
                <a:solidFill>
                  <a:schemeClr val="tx1">
                    <a:lumMod val="75000"/>
                    <a:lumOff val="25000"/>
                  </a:schemeClr>
                </a:solidFill>
              </a:rPr>
              <a:t>Un contrat Résidence Principale occupant à titre gratuit pour l’enfant.</a:t>
            </a:r>
            <a:endParaRPr lang="fr-FR" sz="1200" b="1" dirty="0">
              <a:solidFill>
                <a:schemeClr val="tx1">
                  <a:lumMod val="75000"/>
                  <a:lumOff val="25000"/>
                </a:schemeClr>
              </a:solidFill>
            </a:endParaRPr>
          </a:p>
        </p:txBody>
      </p:sp>
      <p:sp>
        <p:nvSpPr>
          <p:cNvPr id="32" name="ZoneTexte 31"/>
          <p:cNvSpPr txBox="1"/>
          <p:nvPr/>
        </p:nvSpPr>
        <p:spPr>
          <a:xfrm>
            <a:off x="7856495" y="1505758"/>
            <a:ext cx="1766910" cy="1938992"/>
          </a:xfrm>
          <a:prstGeom prst="rect">
            <a:avLst/>
          </a:prstGeom>
          <a:noFill/>
        </p:spPr>
        <p:txBody>
          <a:bodyPr wrap="square" rtlCol="0">
            <a:spAutoFit/>
          </a:bodyPr>
          <a:lstStyle/>
          <a:p>
            <a:r>
              <a:rPr lang="fr-FR" sz="12000" b="1" dirty="0" smtClean="0">
                <a:solidFill>
                  <a:schemeClr val="tx1">
                    <a:lumMod val="75000"/>
                    <a:lumOff val="25000"/>
                  </a:schemeClr>
                </a:solidFill>
                <a:latin typeface="Ink Free" panose="03080402000500000000" pitchFamily="66" charset="0"/>
              </a:rPr>
              <a:t>+</a:t>
            </a:r>
            <a:endParaRPr lang="fr-FR" sz="12000" b="1" dirty="0">
              <a:solidFill>
                <a:schemeClr val="tx1">
                  <a:lumMod val="75000"/>
                  <a:lumOff val="25000"/>
                </a:schemeClr>
              </a:solidFill>
              <a:latin typeface="Ink Free" panose="03080402000500000000" pitchFamily="66" charset="0"/>
            </a:endParaRPr>
          </a:p>
        </p:txBody>
      </p:sp>
      <p:sp>
        <p:nvSpPr>
          <p:cNvPr id="33" name="Espace réservé du contenu 8"/>
          <p:cNvSpPr txBox="1">
            <a:spLocks/>
          </p:cNvSpPr>
          <p:nvPr/>
        </p:nvSpPr>
        <p:spPr>
          <a:xfrm>
            <a:off x="5883292" y="3048460"/>
            <a:ext cx="5444158" cy="157888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sz="1400" dirty="0" smtClean="0"/>
              <a:t>Les parents et l’enfant n’ont pas la même qualité juridique, puisque l’un et propriétaire et l’autre est simple occupant. L’existence de 2 contrats est utile car même s’ils sont de la même famille, cela ne veut pas dire que les parents et l’enfant s’entendront toujours. Si un seul contrat est souscrit, les garanties recours et défense pénale ne pourront pas jouer entre l’enfant et les parents. </a:t>
            </a:r>
            <a:endParaRPr lang="fr-FR" sz="1400" dirty="0"/>
          </a:p>
        </p:txBody>
      </p:sp>
      <p:cxnSp>
        <p:nvCxnSpPr>
          <p:cNvPr id="34" name="Connecteur droit 33"/>
          <p:cNvCxnSpPr/>
          <p:nvPr/>
        </p:nvCxnSpPr>
        <p:spPr>
          <a:xfrm>
            <a:off x="803564" y="4695556"/>
            <a:ext cx="1071435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1255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10" presetClass="entr" presetSubtype="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childTnLst>
                          </p:cTn>
                        </p:par>
                        <p:par>
                          <p:cTn id="39" fill="hold">
                            <p:stCondLst>
                              <p:cond delay="500"/>
                            </p:stCondLst>
                            <p:childTnLst>
                              <p:par>
                                <p:cTn id="40" presetID="22" presetClass="entr" presetSubtype="4"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childTnLst>
                                </p:cTn>
                              </p:par>
                              <p:par>
                                <p:cTn id="48" presetID="10" presetClass="entr" presetSubtype="0" fill="hold" nodeType="withEffect">
                                  <p:stCondLst>
                                    <p:cond delay="0"/>
                                  </p:stCondLst>
                                  <p:childTnLst>
                                    <p:set>
                                      <p:cBhvr>
                                        <p:cTn id="49" dur="1" fill="hold">
                                          <p:stCondLst>
                                            <p:cond delay="0"/>
                                          </p:stCondLst>
                                        </p:cTn>
                                        <p:tgtEl>
                                          <p:spTgt spid="9">
                                            <p:txEl>
                                              <p:pRg st="11" end="11"/>
                                            </p:txEl>
                                          </p:spTgt>
                                        </p:tgtEl>
                                        <p:attrNameLst>
                                          <p:attrName>style.visibility</p:attrName>
                                        </p:attrNameLst>
                                      </p:cBhvr>
                                      <p:to>
                                        <p:strVal val="visible"/>
                                      </p:to>
                                    </p:set>
                                    <p:animEffect transition="in" filter="fade">
                                      <p:cBhvr>
                                        <p:cTn id="50" dur="500"/>
                                        <p:tgtEl>
                                          <p:spTgt spid="9">
                                            <p:txEl>
                                              <p:pRg st="11" end="11"/>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9">
                                            <p:txEl>
                                              <p:pRg st="12" end="12"/>
                                            </p:txEl>
                                          </p:spTgt>
                                        </p:tgtEl>
                                        <p:attrNameLst>
                                          <p:attrName>style.visibility</p:attrName>
                                        </p:attrNameLst>
                                      </p:cBhvr>
                                      <p:to>
                                        <p:strVal val="visible"/>
                                      </p:to>
                                    </p:set>
                                    <p:animEffect transition="in" filter="fade">
                                      <p:cBhvr>
                                        <p:cTn id="53" dur="500"/>
                                        <p:tgtEl>
                                          <p:spTgt spid="9">
                                            <p:txEl>
                                              <p:pRg st="12" end="12"/>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9">
                                            <p:txEl>
                                              <p:pRg st="13" end="13"/>
                                            </p:txEl>
                                          </p:spTgt>
                                        </p:tgtEl>
                                        <p:attrNameLst>
                                          <p:attrName>style.visibility</p:attrName>
                                        </p:attrNameLst>
                                      </p:cBhvr>
                                      <p:to>
                                        <p:strVal val="visible"/>
                                      </p:to>
                                    </p:set>
                                    <p:animEffect transition="in" filter="fade">
                                      <p:cBhvr>
                                        <p:cTn id="56" dur="500"/>
                                        <p:tgtEl>
                                          <p:spTgt spid="9">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animBg="1"/>
      <p:bldP spid="19" grpId="0" animBg="1"/>
      <p:bldP spid="5" grpId="0" animBg="1"/>
      <p:bldP spid="30" grpId="0" animBg="1"/>
      <p:bldP spid="32" grpId="0"/>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smtClean="0"/>
              <a:t>Comment parler d’assurance Voiture ? </a:t>
            </a:r>
            <a:endParaRPr lang="fr-FR" dirty="0"/>
          </a:p>
        </p:txBody>
      </p:sp>
      <p:sp>
        <p:nvSpPr>
          <p:cNvPr id="7" name="Espace réservé du texte 6"/>
          <p:cNvSpPr>
            <a:spLocks noGrp="1"/>
          </p:cNvSpPr>
          <p:nvPr>
            <p:ph type="body" sz="quarter" idx="14"/>
          </p:nvPr>
        </p:nvSpPr>
        <p:spPr/>
        <p:txBody>
          <a:bodyPr/>
          <a:lstStyle/>
          <a:p>
            <a:r>
              <a:rPr lang="fr-FR" dirty="0" smtClean="0"/>
              <a:t>Nos offres et les astuces pour en parler</a:t>
            </a:r>
            <a:endParaRPr lang="fr-FR" dirty="0"/>
          </a:p>
        </p:txBody>
      </p:sp>
      <p:sp>
        <p:nvSpPr>
          <p:cNvPr id="8" name="Espace réservé du texte 7"/>
          <p:cNvSpPr>
            <a:spLocks noGrp="1"/>
          </p:cNvSpPr>
          <p:nvPr>
            <p:ph type="body" sz="quarter" idx="16"/>
          </p:nvPr>
        </p:nvSpPr>
        <p:spPr/>
        <p:txBody>
          <a:bodyPr/>
          <a:lstStyle/>
          <a:p>
            <a:r>
              <a:rPr lang="fr-FR" dirty="0" smtClean="0"/>
              <a:t>5</a:t>
            </a:r>
            <a:endParaRPr lang="fr-FR" dirty="0"/>
          </a:p>
        </p:txBody>
      </p:sp>
      <p:sp>
        <p:nvSpPr>
          <p:cNvPr id="2" name="Rectangle à coins arrondis 1"/>
          <p:cNvSpPr/>
          <p:nvPr/>
        </p:nvSpPr>
        <p:spPr>
          <a:xfrm>
            <a:off x="1664898" y="1388669"/>
            <a:ext cx="3053751" cy="1423715"/>
          </a:xfrm>
          <a:prstGeom prst="wedgeRoundRectCallout">
            <a:avLst>
              <a:gd name="adj1" fmla="val -64341"/>
              <a:gd name="adj2" fmla="val -157"/>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tx1">
                    <a:lumMod val="75000"/>
                    <a:lumOff val="25000"/>
                  </a:schemeClr>
                </a:solidFill>
                <a:latin typeface="Ink Free" panose="03080402000500000000" pitchFamily="66" charset="0"/>
              </a:rPr>
              <a:t>Comment feriez-vous si vous tombiez en panne à quelques kilomètres de chez vous ? </a:t>
            </a:r>
            <a:endParaRPr lang="fr-FR" sz="1400" dirty="0">
              <a:solidFill>
                <a:schemeClr val="tx1">
                  <a:lumMod val="75000"/>
                  <a:lumOff val="25000"/>
                </a:schemeClr>
              </a:solidFill>
              <a:latin typeface="Ink Free" panose="03080402000500000000" pitchFamily="66" charset="0"/>
            </a:endParaRPr>
          </a:p>
        </p:txBody>
      </p:sp>
      <p:sp>
        <p:nvSpPr>
          <p:cNvPr id="12" name="Rectangle 11"/>
          <p:cNvSpPr/>
          <p:nvPr/>
        </p:nvSpPr>
        <p:spPr>
          <a:xfrm>
            <a:off x="1052423" y="3114308"/>
            <a:ext cx="3666226" cy="313436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Clr>
                <a:schemeClr val="accent4">
                  <a:lumMod val="75000"/>
                </a:schemeClr>
              </a:buClr>
            </a:pPr>
            <a:endParaRPr lang="fr-FR" sz="1400" dirty="0"/>
          </a:p>
        </p:txBody>
      </p:sp>
      <p:pic>
        <p:nvPicPr>
          <p:cNvPr id="13" name="Picture 4" descr="Argent Et Investissement Commercial Vecteur gratuit"/>
          <p:cNvPicPr>
            <a:picLocks noChangeAspect="1" noChangeArrowheads="1"/>
          </p:cNvPicPr>
          <p:nvPr/>
        </p:nvPicPr>
        <p:blipFill rotWithShape="1">
          <a:blip r:embed="rId2" cstate="print">
            <a:clrChange>
              <a:clrFrom>
                <a:srgbClr val="0C3853"/>
              </a:clrFrom>
              <a:clrTo>
                <a:srgbClr val="0C3853">
                  <a:alpha val="0"/>
                </a:srgbClr>
              </a:clrTo>
            </a:clrChange>
            <a:extLst>
              <a:ext uri="{BEBA8EAE-BF5A-486C-A8C5-ECC9F3942E4B}">
                <a14:imgProps xmlns:a14="http://schemas.microsoft.com/office/drawing/2010/main">
                  <a14:imgLayer r:embed="rId3">
                    <a14:imgEffect>
                      <a14:backgroundRemoval t="37649" b="81845" l="0" r="92173"/>
                    </a14:imgEffect>
                    <a14:imgEffect>
                      <a14:colorTemperature colorTemp="4700"/>
                    </a14:imgEffect>
                  </a14:imgLayer>
                </a14:imgProps>
              </a:ext>
              <a:ext uri="{28A0092B-C50C-407E-A947-70E740481C1C}">
                <a14:useLocalDpi xmlns:a14="http://schemas.microsoft.com/office/drawing/2010/main" val="0"/>
              </a:ext>
            </a:extLst>
          </a:blip>
          <a:srcRect t="36915" b="17397"/>
          <a:stretch/>
        </p:blipFill>
        <p:spPr bwMode="auto">
          <a:xfrm>
            <a:off x="1046711" y="5826549"/>
            <a:ext cx="1008756" cy="494740"/>
          </a:xfrm>
          <a:prstGeom prst="rect">
            <a:avLst/>
          </a:prstGeom>
          <a:noFill/>
          <a:extLst>
            <a:ext uri="{909E8E84-426E-40DD-AFC4-6F175D3DCCD1}">
              <a14:hiddenFill xmlns:a14="http://schemas.microsoft.com/office/drawing/2010/main">
                <a:solidFill>
                  <a:srgbClr val="FFFFFF"/>
                </a:solidFill>
              </a14:hiddenFill>
            </a:ext>
          </a:extLst>
        </p:spPr>
      </p:pic>
      <p:sp>
        <p:nvSpPr>
          <p:cNvPr id="14" name="Espace réservé du contenu 8"/>
          <p:cNvSpPr txBox="1">
            <a:spLocks/>
          </p:cNvSpPr>
          <p:nvPr/>
        </p:nvSpPr>
        <p:spPr>
          <a:xfrm>
            <a:off x="1068117" y="3309056"/>
            <a:ext cx="3555642" cy="280706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smtClean="0">
                <a:solidFill>
                  <a:schemeClr val="accent4">
                    <a:lumMod val="75000"/>
                  </a:schemeClr>
                </a:solidFill>
              </a:rPr>
              <a:t>Un avantage pour les enfants de nos assurés : </a:t>
            </a:r>
            <a:endParaRPr lang="fr-FR" sz="500" dirty="0" smtClean="0">
              <a:solidFill>
                <a:schemeClr val="accent4">
                  <a:lumMod val="75000"/>
                </a:schemeClr>
              </a:solidFill>
            </a:endParaRPr>
          </a:p>
          <a:p>
            <a:pPr lvl="1"/>
            <a:r>
              <a:rPr lang="fr-FR" sz="1200" dirty="0" smtClean="0">
                <a:solidFill>
                  <a:schemeClr val="accent4">
                    <a:lumMod val="75000"/>
                  </a:schemeClr>
                </a:solidFill>
                <a:sym typeface="Wingdings" panose="05000000000000000000" pitchFamily="2" charset="2"/>
              </a:rPr>
              <a:t>Bonus Parents </a:t>
            </a:r>
            <a:r>
              <a:rPr lang="fr-FR" sz="1200" dirty="0" smtClean="0">
                <a:sym typeface="Wingdings" panose="05000000000000000000" pitchFamily="2" charset="2"/>
              </a:rPr>
              <a:t>: jusqu’à près de </a:t>
            </a:r>
            <a:r>
              <a:rPr lang="fr-FR" sz="1200" dirty="0" smtClean="0">
                <a:solidFill>
                  <a:schemeClr val="accent4">
                    <a:lumMod val="75000"/>
                  </a:schemeClr>
                </a:solidFill>
                <a:sym typeface="Wingdings" panose="05000000000000000000" pitchFamily="2" charset="2"/>
              </a:rPr>
              <a:t>20 % de remise </a:t>
            </a:r>
            <a:r>
              <a:rPr lang="fr-FR" sz="1200" dirty="0" smtClean="0">
                <a:sym typeface="Wingdings" panose="05000000000000000000" pitchFamily="2" charset="2"/>
              </a:rPr>
              <a:t>pour les conducteurs novices de 18 à 24 ans, sans sinistre responsable sur les 3 dernières années, </a:t>
            </a:r>
            <a:r>
              <a:rPr lang="fr-FR" sz="1200" dirty="0" smtClean="0">
                <a:solidFill>
                  <a:schemeClr val="accent4">
                    <a:lumMod val="75000"/>
                  </a:schemeClr>
                </a:solidFill>
                <a:sym typeface="Wingdings" panose="05000000000000000000" pitchFamily="2" charset="2"/>
              </a:rPr>
              <a:t>dont 1 des parents est assuré en auto </a:t>
            </a:r>
            <a:r>
              <a:rPr lang="fr-FR" sz="1200" dirty="0" smtClean="0">
                <a:sym typeface="Wingdings" panose="05000000000000000000" pitchFamily="2" charset="2"/>
              </a:rPr>
              <a:t>avec un bonus 50 par un contrat Caisse d’Epargne. </a:t>
            </a:r>
          </a:p>
          <a:p>
            <a:pPr lvl="1"/>
            <a:endParaRPr lang="fr-FR" sz="500" dirty="0" smtClean="0">
              <a:sym typeface="Wingdings" panose="05000000000000000000" pitchFamily="2" charset="2"/>
            </a:endParaRPr>
          </a:p>
          <a:p>
            <a:pPr lvl="1"/>
            <a:r>
              <a:rPr lang="fr-FR" sz="1200" dirty="0" smtClean="0">
                <a:solidFill>
                  <a:schemeClr val="accent4">
                    <a:lumMod val="75000"/>
                  </a:schemeClr>
                </a:solidFill>
                <a:sym typeface="Wingdings" panose="05000000000000000000" pitchFamily="2" charset="2"/>
              </a:rPr>
              <a:t>Avantage Conduite Accompagnée </a:t>
            </a:r>
            <a:r>
              <a:rPr lang="fr-FR" sz="1200" dirty="0" smtClean="0">
                <a:sym typeface="Wingdings" panose="05000000000000000000" pitchFamily="2" charset="2"/>
              </a:rPr>
              <a:t>: </a:t>
            </a:r>
            <a:r>
              <a:rPr lang="fr-FR" sz="1200" dirty="0" smtClean="0">
                <a:solidFill>
                  <a:schemeClr val="accent4">
                    <a:lumMod val="75000"/>
                  </a:schemeClr>
                </a:solidFill>
                <a:sym typeface="Wingdings" panose="05000000000000000000" pitchFamily="2" charset="2"/>
              </a:rPr>
              <a:t>20 % de remise</a:t>
            </a:r>
            <a:r>
              <a:rPr lang="fr-FR" sz="1200" dirty="0" smtClean="0">
                <a:sym typeface="Wingdings" panose="05000000000000000000" pitchFamily="2" charset="2"/>
              </a:rPr>
              <a:t> la 1</a:t>
            </a:r>
            <a:r>
              <a:rPr lang="fr-FR" sz="1200" baseline="30000" dirty="0" smtClean="0">
                <a:sym typeface="Wingdings" panose="05000000000000000000" pitchFamily="2" charset="2"/>
              </a:rPr>
              <a:t>ère</a:t>
            </a:r>
            <a:r>
              <a:rPr lang="fr-FR" sz="1200" dirty="0" smtClean="0">
                <a:sym typeface="Wingdings" panose="05000000000000000000" pitchFamily="2" charset="2"/>
              </a:rPr>
              <a:t> année pour les conducteurs novices de 18 à 24 ans.</a:t>
            </a:r>
          </a:p>
          <a:p>
            <a:endParaRPr lang="fr-FR" sz="500" dirty="0" smtClean="0">
              <a:sym typeface="Wingdings" panose="05000000000000000000" pitchFamily="2" charset="2"/>
            </a:endParaRPr>
          </a:p>
        </p:txBody>
      </p:sp>
      <p:sp>
        <p:nvSpPr>
          <p:cNvPr id="16" name="Rectangle 15"/>
          <p:cNvSpPr/>
          <p:nvPr/>
        </p:nvSpPr>
        <p:spPr>
          <a:xfrm>
            <a:off x="4959547" y="1797146"/>
            <a:ext cx="6824136" cy="4451521"/>
          </a:xfrm>
          <a:prstGeom prst="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p:nvSpPr>
        <p:spPr>
          <a:xfrm>
            <a:off x="7291437" y="1595229"/>
            <a:ext cx="2287806" cy="369332"/>
          </a:xfrm>
          <a:prstGeom prst="rect">
            <a:avLst/>
          </a:prstGeom>
          <a:solidFill>
            <a:schemeClr val="bg1"/>
          </a:solidFill>
        </p:spPr>
        <p:txBody>
          <a:bodyPr wrap="none" rtlCol="0">
            <a:spAutoFit/>
          </a:bodyPr>
          <a:lstStyle/>
          <a:p>
            <a:r>
              <a:rPr lang="fr-FR" b="1" dirty="0" smtClean="0">
                <a:solidFill>
                  <a:schemeClr val="accent4">
                    <a:lumMod val="75000"/>
                  </a:schemeClr>
                </a:solidFill>
              </a:rPr>
              <a:t>La prise en charge </a:t>
            </a:r>
            <a:endParaRPr lang="fr-FR" b="1" dirty="0">
              <a:solidFill>
                <a:schemeClr val="accent4">
                  <a:lumMod val="75000"/>
                </a:schemeClr>
              </a:solidFill>
            </a:endParaRPr>
          </a:p>
        </p:txBody>
      </p:sp>
      <p:sp>
        <p:nvSpPr>
          <p:cNvPr id="18" name="Espace réservé du contenu 8"/>
          <p:cNvSpPr txBox="1">
            <a:spLocks/>
          </p:cNvSpPr>
          <p:nvPr/>
        </p:nvSpPr>
        <p:spPr>
          <a:xfrm>
            <a:off x="5178751" y="2396922"/>
            <a:ext cx="6263587" cy="385538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smtClean="0">
                <a:solidFill>
                  <a:schemeClr val="accent4">
                    <a:lumMod val="75000"/>
                  </a:schemeClr>
                </a:solidFill>
              </a:rPr>
              <a:t>« Si vous tombez en panne juste en bas de chez vous »</a:t>
            </a:r>
            <a:r>
              <a:rPr lang="fr-FR" sz="1400" dirty="0" smtClean="0"/>
              <a:t> </a:t>
            </a:r>
            <a:r>
              <a:rPr lang="fr-FR" sz="1400" dirty="0" smtClean="0">
                <a:sym typeface="Wingdings" panose="05000000000000000000" pitchFamily="2" charset="2"/>
              </a:rPr>
              <a:t> Vous bénéficiez de l’assistance O km (en option en formule Tiers et en inclusion en formule Tiers Plus et Tous Risques), même devant votre domicile et quel que soit l’âge de votre véhicule. </a:t>
            </a:r>
          </a:p>
          <a:p>
            <a:endParaRPr lang="fr-FR" sz="1050" dirty="0" smtClean="0"/>
          </a:p>
          <a:p>
            <a:r>
              <a:rPr lang="fr-FR" sz="1400" dirty="0" smtClean="0">
                <a:solidFill>
                  <a:schemeClr val="accent4">
                    <a:lumMod val="75000"/>
                  </a:schemeClr>
                </a:solidFill>
              </a:rPr>
              <a:t>« Vous êtes en soirée. Trop fatigué, vous avez besoin d’être raccompagné » </a:t>
            </a:r>
            <a:r>
              <a:rPr lang="fr-FR" sz="1400" dirty="0" smtClean="0">
                <a:sym typeface="Wingdings" panose="05000000000000000000" pitchFamily="2" charset="2"/>
              </a:rPr>
              <a:t> Si vous avez jusqu’à 28 ans inclus, vous pouvez bénéficier du service d’assistance Retour Taxi (organisation et prise en charge des frais du retour en taxi jusqu’à la destination de votre choix, limitée à 2 fois par an, à hauteur de 50 km par trajet. </a:t>
            </a:r>
          </a:p>
          <a:p>
            <a:endParaRPr lang="fr-FR" sz="1050" dirty="0" smtClean="0">
              <a:sym typeface="Wingdings" panose="05000000000000000000" pitchFamily="2" charset="2"/>
            </a:endParaRPr>
          </a:p>
          <a:p>
            <a:r>
              <a:rPr lang="fr-FR" sz="1400" dirty="0" smtClean="0">
                <a:solidFill>
                  <a:schemeClr val="accent4">
                    <a:lumMod val="75000"/>
                  </a:schemeClr>
                </a:solidFill>
                <a:sym typeface="Wingdings" panose="05000000000000000000" pitchFamily="2" charset="2"/>
              </a:rPr>
              <a:t>« Et si vous faites du covoiturage » </a:t>
            </a:r>
            <a:r>
              <a:rPr lang="fr-FR" sz="1400" dirty="0" smtClean="0">
                <a:sym typeface="Wingdings" panose="05000000000000000000" pitchFamily="2" charset="2"/>
              </a:rPr>
              <a:t> Vos </a:t>
            </a:r>
            <a:r>
              <a:rPr lang="fr-FR" sz="1400" dirty="0" err="1" smtClean="0">
                <a:sym typeface="Wingdings" panose="05000000000000000000" pitchFamily="2" charset="2"/>
              </a:rPr>
              <a:t>covoitureurs</a:t>
            </a:r>
            <a:r>
              <a:rPr lang="fr-FR" sz="1400" dirty="0" smtClean="0">
                <a:sym typeface="Wingdings" panose="05000000000000000000" pitchFamily="2" charset="2"/>
              </a:rPr>
              <a:t> sont couverts en cas d’accident ou de panne de votre véhicule et bénéficient des prestations d’assistance de votre contrat (retour au domicile ou poursuite du voyage). </a:t>
            </a:r>
          </a:p>
          <a:p>
            <a:endParaRPr lang="fr-FR" sz="500" dirty="0" smtClean="0">
              <a:sym typeface="Wingdings" panose="05000000000000000000" pitchFamily="2" charset="2"/>
            </a:endParaRPr>
          </a:p>
        </p:txBody>
      </p:sp>
      <p:sp>
        <p:nvSpPr>
          <p:cNvPr id="19" name="Ellipse 18"/>
          <p:cNvSpPr/>
          <p:nvPr/>
        </p:nvSpPr>
        <p:spPr>
          <a:xfrm>
            <a:off x="11454123" y="2534765"/>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p:cNvSpPr/>
          <p:nvPr/>
        </p:nvSpPr>
        <p:spPr>
          <a:xfrm>
            <a:off x="11489980" y="3792339"/>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p:cNvSpPr/>
          <p:nvPr/>
        </p:nvSpPr>
        <p:spPr>
          <a:xfrm>
            <a:off x="11489980" y="5102175"/>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2" descr="Modèle d'assurance automobile coloré Vecteur gratuit"/>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3925"/>
          <a:stretch/>
        </p:blipFill>
        <p:spPr bwMode="auto">
          <a:xfrm>
            <a:off x="10063963" y="716147"/>
            <a:ext cx="1927391" cy="1659004"/>
          </a:xfrm>
          <a:prstGeom prst="rect">
            <a:avLst/>
          </a:prstGeom>
          <a:noFill/>
          <a:extLst>
            <a:ext uri="{909E8E84-426E-40DD-AFC4-6F175D3DCCD1}">
              <a14:hiddenFill xmlns:a14="http://schemas.microsoft.com/office/drawing/2010/main">
                <a:solidFill>
                  <a:srgbClr val="FFFFFF"/>
                </a:solidFill>
              </a14:hiddenFill>
            </a:ext>
          </a:extLst>
        </p:spPr>
      </p:pic>
      <p:grpSp>
        <p:nvGrpSpPr>
          <p:cNvPr id="196" name="Graphique 1848">
            <a:extLst>
              <a:ext uri="{FF2B5EF4-FFF2-40B4-BE49-F238E27FC236}">
                <a16:creationId xmlns:a16="http://schemas.microsoft.com/office/drawing/2014/main" id="{596D0870-30E7-4D0A-B8D7-9A138B941C76}"/>
              </a:ext>
            </a:extLst>
          </p:cNvPr>
          <p:cNvGrpSpPr/>
          <p:nvPr/>
        </p:nvGrpSpPr>
        <p:grpSpPr>
          <a:xfrm>
            <a:off x="11584754" y="5200822"/>
            <a:ext cx="376331" cy="306800"/>
            <a:chOff x="1221041" y="4485535"/>
            <a:chExt cx="376330" cy="306800"/>
          </a:xfrm>
          <a:noFill/>
        </p:grpSpPr>
        <p:sp>
          <p:nvSpPr>
            <p:cNvPr id="197" name="Forme libre : forme 4957">
              <a:extLst>
                <a:ext uri="{FF2B5EF4-FFF2-40B4-BE49-F238E27FC236}">
                  <a16:creationId xmlns:a16="http://schemas.microsoft.com/office/drawing/2014/main" id="{6D6DC159-5C9C-4DEF-8B02-A7DB7FD171C7}"/>
                </a:ext>
              </a:extLst>
            </p:cNvPr>
            <p:cNvSpPr/>
            <p:nvPr/>
          </p:nvSpPr>
          <p:spPr>
            <a:xfrm>
              <a:off x="1224106" y="4737090"/>
              <a:ext cx="21413" cy="35909"/>
            </a:xfrm>
            <a:custGeom>
              <a:avLst/>
              <a:gdLst>
                <a:gd name="connsiteX0" fmla="*/ 173 w 21413"/>
                <a:gd name="connsiteY0" fmla="*/ 0 h 35909"/>
                <a:gd name="connsiteX1" fmla="*/ 173 w 21413"/>
                <a:gd name="connsiteY1" fmla="*/ 8668 h 35909"/>
                <a:gd name="connsiteX2" fmla="*/ 21414 w 21413"/>
                <a:gd name="connsiteY2" fmla="*/ 35909 h 35909"/>
              </a:gdLst>
              <a:ahLst/>
              <a:cxnLst>
                <a:cxn ang="0">
                  <a:pos x="connsiteX0" y="connsiteY0"/>
                </a:cxn>
                <a:cxn ang="0">
                  <a:pos x="connsiteX1" y="connsiteY1"/>
                </a:cxn>
                <a:cxn ang="0">
                  <a:pos x="connsiteX2" y="connsiteY2"/>
                </a:cxn>
              </a:cxnLst>
              <a:rect l="l" t="t" r="r" b="b"/>
              <a:pathLst>
                <a:path w="21413" h="35909">
                  <a:moveTo>
                    <a:pt x="173" y="0"/>
                  </a:moveTo>
                  <a:lnTo>
                    <a:pt x="173" y="8668"/>
                  </a:lnTo>
                  <a:cubicBezTo>
                    <a:pt x="173" y="8668"/>
                    <a:pt x="-3351" y="35909"/>
                    <a:pt x="21414" y="35909"/>
                  </a:cubicBezTo>
                </a:path>
              </a:pathLst>
            </a:custGeom>
            <a:noFill/>
            <a:ln w="5715" cap="rnd">
              <a:solidFill>
                <a:schemeClr val="bg1"/>
              </a:solidFill>
              <a:prstDash val="solid"/>
              <a:round/>
            </a:ln>
          </p:spPr>
          <p:txBody>
            <a:bodyPr rtlCol="0" anchor="ctr"/>
            <a:lstStyle/>
            <a:p>
              <a:endParaRPr lang="fr-FR" sz="1400"/>
            </a:p>
          </p:txBody>
        </p:sp>
        <p:sp>
          <p:nvSpPr>
            <p:cNvPr id="198" name="Forme libre : forme 4958">
              <a:extLst>
                <a:ext uri="{FF2B5EF4-FFF2-40B4-BE49-F238E27FC236}">
                  <a16:creationId xmlns:a16="http://schemas.microsoft.com/office/drawing/2014/main" id="{901D54AE-4DBE-4658-9D38-F6A5BF82425D}"/>
                </a:ext>
              </a:extLst>
            </p:cNvPr>
            <p:cNvSpPr/>
            <p:nvPr/>
          </p:nvSpPr>
          <p:spPr>
            <a:xfrm>
              <a:off x="1223805" y="4644221"/>
              <a:ext cx="57433" cy="78962"/>
            </a:xfrm>
            <a:custGeom>
              <a:avLst/>
              <a:gdLst>
                <a:gd name="connsiteX0" fmla="*/ 40384 w 57433"/>
                <a:gd name="connsiteY0" fmla="*/ 19526 h 78962"/>
                <a:gd name="connsiteX1" fmla="*/ 48575 w 57433"/>
                <a:gd name="connsiteY1" fmla="*/ 26194 h 78962"/>
                <a:gd name="connsiteX2" fmla="*/ 57434 w 57433"/>
                <a:gd name="connsiteY2" fmla="*/ 14288 h 78962"/>
                <a:gd name="connsiteX3" fmla="*/ 41241 w 57433"/>
                <a:gd name="connsiteY3" fmla="*/ 0 h 78962"/>
                <a:gd name="connsiteX4" fmla="*/ 33621 w 57433"/>
                <a:gd name="connsiteY4" fmla="*/ 9430 h 78962"/>
                <a:gd name="connsiteX5" fmla="*/ 379 w 57433"/>
                <a:gd name="connsiteY5" fmla="*/ 54197 h 78962"/>
                <a:gd name="connsiteX6" fmla="*/ 379 w 57433"/>
                <a:gd name="connsiteY6" fmla="*/ 78962 h 7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78962">
                  <a:moveTo>
                    <a:pt x="40384" y="19526"/>
                  </a:moveTo>
                  <a:lnTo>
                    <a:pt x="48575" y="26194"/>
                  </a:lnTo>
                  <a:lnTo>
                    <a:pt x="57434" y="14288"/>
                  </a:lnTo>
                  <a:lnTo>
                    <a:pt x="41241" y="0"/>
                  </a:lnTo>
                  <a:lnTo>
                    <a:pt x="33621" y="9430"/>
                  </a:lnTo>
                  <a:cubicBezTo>
                    <a:pt x="-6003" y="24098"/>
                    <a:pt x="379" y="54197"/>
                    <a:pt x="379" y="54197"/>
                  </a:cubicBezTo>
                  <a:lnTo>
                    <a:pt x="379" y="78962"/>
                  </a:lnTo>
                </a:path>
              </a:pathLst>
            </a:custGeom>
            <a:noFill/>
            <a:ln w="5715" cap="rnd">
              <a:solidFill>
                <a:schemeClr val="bg1"/>
              </a:solidFill>
              <a:prstDash val="solid"/>
              <a:round/>
            </a:ln>
          </p:spPr>
          <p:txBody>
            <a:bodyPr rtlCol="0" anchor="ctr"/>
            <a:lstStyle/>
            <a:p>
              <a:endParaRPr lang="fr-FR" sz="1400"/>
            </a:p>
          </p:txBody>
        </p:sp>
        <p:sp>
          <p:nvSpPr>
            <p:cNvPr id="199" name="Forme libre : forme 4959">
              <a:extLst>
                <a:ext uri="{FF2B5EF4-FFF2-40B4-BE49-F238E27FC236}">
                  <a16:creationId xmlns:a16="http://schemas.microsoft.com/office/drawing/2014/main" id="{9A42729D-5311-4277-9919-47DF4B2390C5}"/>
                </a:ext>
              </a:extLst>
            </p:cNvPr>
            <p:cNvSpPr/>
            <p:nvPr/>
          </p:nvSpPr>
          <p:spPr>
            <a:xfrm>
              <a:off x="1283905" y="4643554"/>
              <a:ext cx="57433" cy="87915"/>
            </a:xfrm>
            <a:custGeom>
              <a:avLst/>
              <a:gdLst>
                <a:gd name="connsiteX0" fmla="*/ 8858 w 57433"/>
                <a:gd name="connsiteY0" fmla="*/ 26194 h 87915"/>
                <a:gd name="connsiteX1" fmla="*/ 0 w 57433"/>
                <a:gd name="connsiteY1" fmla="*/ 14288 h 87915"/>
                <a:gd name="connsiteX2" fmla="*/ 16193 w 57433"/>
                <a:gd name="connsiteY2" fmla="*/ 0 h 87915"/>
                <a:gd name="connsiteX3" fmla="*/ 23813 w 57433"/>
                <a:gd name="connsiteY3" fmla="*/ 9430 h 87915"/>
                <a:gd name="connsiteX4" fmla="*/ 57055 w 57433"/>
                <a:gd name="connsiteY4" fmla="*/ 54197 h 87915"/>
                <a:gd name="connsiteX5" fmla="*/ 57055 w 57433"/>
                <a:gd name="connsiteY5" fmla="*/ 87916 h 8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87915">
                  <a:moveTo>
                    <a:pt x="8858" y="26194"/>
                  </a:moveTo>
                  <a:lnTo>
                    <a:pt x="0" y="14288"/>
                  </a:lnTo>
                  <a:lnTo>
                    <a:pt x="16193" y="0"/>
                  </a:lnTo>
                  <a:lnTo>
                    <a:pt x="23813" y="9430"/>
                  </a:lnTo>
                  <a:cubicBezTo>
                    <a:pt x="63437" y="24098"/>
                    <a:pt x="57055" y="54197"/>
                    <a:pt x="57055" y="54197"/>
                  </a:cubicBezTo>
                  <a:lnTo>
                    <a:pt x="57055" y="87916"/>
                  </a:lnTo>
                </a:path>
              </a:pathLst>
            </a:custGeom>
            <a:noFill/>
            <a:ln w="5715" cap="rnd">
              <a:solidFill>
                <a:schemeClr val="bg1"/>
              </a:solidFill>
              <a:prstDash val="solid"/>
              <a:round/>
            </a:ln>
          </p:spPr>
          <p:txBody>
            <a:bodyPr rtlCol="0" anchor="ctr"/>
            <a:lstStyle/>
            <a:p>
              <a:endParaRPr lang="fr-FR" sz="1400"/>
            </a:p>
          </p:txBody>
        </p:sp>
        <p:sp>
          <p:nvSpPr>
            <p:cNvPr id="200" name="Forme libre : forme 4960">
              <a:extLst>
                <a:ext uri="{FF2B5EF4-FFF2-40B4-BE49-F238E27FC236}">
                  <a16:creationId xmlns:a16="http://schemas.microsoft.com/office/drawing/2014/main" id="{62B9DE34-5AF2-4083-90B0-8FEB004027A2}"/>
                </a:ext>
              </a:extLst>
            </p:cNvPr>
            <p:cNvSpPr/>
            <p:nvPr/>
          </p:nvSpPr>
          <p:spPr>
            <a:xfrm>
              <a:off x="1254568" y="4611741"/>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5715" cap="rnd">
              <a:solidFill>
                <a:schemeClr val="bg1"/>
              </a:solidFill>
              <a:prstDash val="solid"/>
              <a:round/>
            </a:ln>
          </p:spPr>
          <p:txBody>
            <a:bodyPr rtlCol="0" anchor="ctr"/>
            <a:lstStyle/>
            <a:p>
              <a:endParaRPr lang="fr-FR" sz="1400"/>
            </a:p>
          </p:txBody>
        </p:sp>
        <p:sp>
          <p:nvSpPr>
            <p:cNvPr id="201" name="Forme libre : forme 4961">
              <a:extLst>
                <a:ext uri="{FF2B5EF4-FFF2-40B4-BE49-F238E27FC236}">
                  <a16:creationId xmlns:a16="http://schemas.microsoft.com/office/drawing/2014/main" id="{576EF7CF-1841-4C12-9DC0-2674F9C18071}"/>
                </a:ext>
              </a:extLst>
            </p:cNvPr>
            <p:cNvSpPr/>
            <p:nvPr/>
          </p:nvSpPr>
          <p:spPr>
            <a:xfrm>
              <a:off x="1253140" y="4557829"/>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noFill/>
            <a:ln w="5715" cap="rnd">
              <a:solidFill>
                <a:schemeClr val="bg1"/>
              </a:solidFill>
              <a:prstDash val="solid"/>
              <a:round/>
            </a:ln>
          </p:spPr>
          <p:txBody>
            <a:bodyPr rtlCol="0" anchor="ctr"/>
            <a:lstStyle/>
            <a:p>
              <a:endParaRPr lang="fr-FR" sz="1400"/>
            </a:p>
          </p:txBody>
        </p:sp>
        <p:sp>
          <p:nvSpPr>
            <p:cNvPr id="202" name="Forme libre : forme 4962">
              <a:extLst>
                <a:ext uri="{FF2B5EF4-FFF2-40B4-BE49-F238E27FC236}">
                  <a16:creationId xmlns:a16="http://schemas.microsoft.com/office/drawing/2014/main" id="{A50EA131-86AF-4AE9-9D48-C8152CEBD8D7}"/>
                </a:ext>
              </a:extLst>
            </p:cNvPr>
            <p:cNvSpPr/>
            <p:nvPr/>
          </p:nvSpPr>
          <p:spPr>
            <a:xfrm>
              <a:off x="1247139" y="4595644"/>
              <a:ext cx="5810" cy="15906"/>
            </a:xfrm>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a:moveTo>
                    <a:pt x="5810" y="15907"/>
                  </a:moveTo>
                  <a:cubicBezTo>
                    <a:pt x="2572" y="15907"/>
                    <a:pt x="0" y="12382"/>
                    <a:pt x="0" y="8001"/>
                  </a:cubicBezTo>
                  <a:cubicBezTo>
                    <a:pt x="0" y="3619"/>
                    <a:pt x="2191" y="0"/>
                    <a:pt x="5429" y="0"/>
                  </a:cubicBezTo>
                </a:path>
              </a:pathLst>
            </a:custGeom>
            <a:noFill/>
            <a:ln w="5715" cap="rnd">
              <a:solidFill>
                <a:schemeClr val="bg1"/>
              </a:solidFill>
              <a:prstDash val="solid"/>
              <a:round/>
            </a:ln>
          </p:spPr>
          <p:txBody>
            <a:bodyPr rtlCol="0" anchor="ctr"/>
            <a:lstStyle/>
            <a:p>
              <a:endParaRPr lang="fr-FR" sz="1400"/>
            </a:p>
          </p:txBody>
        </p:sp>
        <p:sp>
          <p:nvSpPr>
            <p:cNvPr id="203" name="Forme libre : forme 4963">
              <a:extLst>
                <a:ext uri="{FF2B5EF4-FFF2-40B4-BE49-F238E27FC236}">
                  <a16:creationId xmlns:a16="http://schemas.microsoft.com/office/drawing/2014/main" id="{B1FEE3DF-6F12-4937-A29F-2FFE9D23A157}"/>
                </a:ext>
              </a:extLst>
            </p:cNvPr>
            <p:cNvSpPr/>
            <p:nvPr/>
          </p:nvSpPr>
          <p:spPr>
            <a:xfrm>
              <a:off x="1283524" y="4611741"/>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5715" cap="rnd">
              <a:solidFill>
                <a:schemeClr val="bg1"/>
              </a:solidFill>
              <a:prstDash val="solid"/>
              <a:round/>
            </a:ln>
          </p:spPr>
          <p:txBody>
            <a:bodyPr rtlCol="0" anchor="ctr"/>
            <a:lstStyle/>
            <a:p>
              <a:endParaRPr lang="fr-FR" sz="1400"/>
            </a:p>
          </p:txBody>
        </p:sp>
        <p:sp>
          <p:nvSpPr>
            <p:cNvPr id="204" name="Forme libre : forme 4964">
              <a:extLst>
                <a:ext uri="{FF2B5EF4-FFF2-40B4-BE49-F238E27FC236}">
                  <a16:creationId xmlns:a16="http://schemas.microsoft.com/office/drawing/2014/main" id="{0BFC3DBE-8DB2-4CED-AE4E-B648E6D0D601}"/>
                </a:ext>
              </a:extLst>
            </p:cNvPr>
            <p:cNvSpPr/>
            <p:nvPr/>
          </p:nvSpPr>
          <p:spPr>
            <a:xfrm>
              <a:off x="1283524" y="4557829"/>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50" y="0"/>
                    <a:pt x="0" y="0"/>
                  </a:cubicBezTo>
                </a:path>
              </a:pathLst>
            </a:custGeom>
            <a:noFill/>
            <a:ln w="5715" cap="rnd">
              <a:solidFill>
                <a:schemeClr val="bg1"/>
              </a:solidFill>
              <a:prstDash val="solid"/>
              <a:round/>
            </a:ln>
          </p:spPr>
          <p:txBody>
            <a:bodyPr rtlCol="0" anchor="ctr"/>
            <a:lstStyle/>
            <a:p>
              <a:endParaRPr lang="fr-FR" sz="1400"/>
            </a:p>
          </p:txBody>
        </p:sp>
        <p:sp>
          <p:nvSpPr>
            <p:cNvPr id="205" name="Forme libre : forme 4965">
              <a:extLst>
                <a:ext uri="{FF2B5EF4-FFF2-40B4-BE49-F238E27FC236}">
                  <a16:creationId xmlns:a16="http://schemas.microsoft.com/office/drawing/2014/main" id="{250958DA-6BF8-4021-813C-62F81BD143AE}"/>
                </a:ext>
              </a:extLst>
            </p:cNvPr>
            <p:cNvSpPr/>
            <p:nvPr/>
          </p:nvSpPr>
          <p:spPr>
            <a:xfrm>
              <a:off x="1312576"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20" y="0"/>
                    <a:pt x="381" y="0"/>
                  </a:cubicBezTo>
                </a:path>
              </a:pathLst>
            </a:custGeom>
            <a:noFill/>
            <a:ln w="5715" cap="rnd">
              <a:solidFill>
                <a:schemeClr val="bg1"/>
              </a:solidFill>
              <a:prstDash val="solid"/>
              <a:round/>
            </a:ln>
          </p:spPr>
          <p:txBody>
            <a:bodyPr rtlCol="0" anchor="ctr"/>
            <a:lstStyle/>
            <a:p>
              <a:endParaRPr lang="fr-FR" sz="1400"/>
            </a:p>
          </p:txBody>
        </p:sp>
        <p:sp>
          <p:nvSpPr>
            <p:cNvPr id="206" name="Forme libre : forme 4966">
              <a:extLst>
                <a:ext uri="{FF2B5EF4-FFF2-40B4-BE49-F238E27FC236}">
                  <a16:creationId xmlns:a16="http://schemas.microsoft.com/office/drawing/2014/main" id="{1BE8F11A-C3B6-4B03-9AE2-445C43DEC081}"/>
                </a:ext>
              </a:extLst>
            </p:cNvPr>
            <p:cNvSpPr/>
            <p:nvPr/>
          </p:nvSpPr>
          <p:spPr>
            <a:xfrm>
              <a:off x="1351916" y="4644316"/>
              <a:ext cx="57433" cy="54197"/>
            </a:xfrm>
            <a:custGeom>
              <a:avLst/>
              <a:gdLst>
                <a:gd name="connsiteX0" fmla="*/ 379 w 57433"/>
                <a:gd name="connsiteY0" fmla="*/ 54197 h 54197"/>
                <a:gd name="connsiteX1" fmla="*/ 33621 w 57433"/>
                <a:gd name="connsiteY1" fmla="*/ 9430 h 54197"/>
                <a:gd name="connsiteX2" fmla="*/ 41241 w 57433"/>
                <a:gd name="connsiteY2" fmla="*/ 0 h 54197"/>
                <a:gd name="connsiteX3" fmla="*/ 57434 w 57433"/>
                <a:gd name="connsiteY3" fmla="*/ 14288 h 54197"/>
                <a:gd name="connsiteX4" fmla="*/ 48575 w 57433"/>
                <a:gd name="connsiteY4" fmla="*/ 26194 h 54197"/>
                <a:gd name="connsiteX5" fmla="*/ 40384 w 57433"/>
                <a:gd name="connsiteY5" fmla="*/ 19526 h 5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54197">
                  <a:moveTo>
                    <a:pt x="379" y="54197"/>
                  </a:moveTo>
                  <a:cubicBezTo>
                    <a:pt x="379" y="54197"/>
                    <a:pt x="-6003" y="24003"/>
                    <a:pt x="33621" y="9430"/>
                  </a:cubicBezTo>
                  <a:lnTo>
                    <a:pt x="41241" y="0"/>
                  </a:lnTo>
                  <a:lnTo>
                    <a:pt x="57434" y="14288"/>
                  </a:lnTo>
                  <a:lnTo>
                    <a:pt x="48575" y="26194"/>
                  </a:lnTo>
                  <a:lnTo>
                    <a:pt x="40384" y="19526"/>
                  </a:lnTo>
                </a:path>
              </a:pathLst>
            </a:custGeom>
            <a:noFill/>
            <a:ln w="5715" cap="rnd">
              <a:solidFill>
                <a:schemeClr val="bg1"/>
              </a:solidFill>
              <a:prstDash val="solid"/>
              <a:round/>
            </a:ln>
          </p:spPr>
          <p:txBody>
            <a:bodyPr rtlCol="0" anchor="ctr"/>
            <a:lstStyle/>
            <a:p>
              <a:endParaRPr lang="fr-FR" sz="1400"/>
            </a:p>
          </p:txBody>
        </p:sp>
        <p:sp>
          <p:nvSpPr>
            <p:cNvPr id="207" name="Forme libre : forme 4967">
              <a:extLst>
                <a:ext uri="{FF2B5EF4-FFF2-40B4-BE49-F238E27FC236}">
                  <a16:creationId xmlns:a16="http://schemas.microsoft.com/office/drawing/2014/main" id="{C04F11BC-C6EE-4410-AE0C-FA1D4A9D2E62}"/>
                </a:ext>
              </a:extLst>
            </p:cNvPr>
            <p:cNvSpPr/>
            <p:nvPr/>
          </p:nvSpPr>
          <p:spPr>
            <a:xfrm>
              <a:off x="1411826" y="4643554"/>
              <a:ext cx="57433" cy="54197"/>
            </a:xfrm>
            <a:custGeom>
              <a:avLst/>
              <a:gdLst>
                <a:gd name="connsiteX0" fmla="*/ 57055 w 57433"/>
                <a:gd name="connsiteY0" fmla="*/ 54197 h 54197"/>
                <a:gd name="connsiteX1" fmla="*/ 23813 w 57433"/>
                <a:gd name="connsiteY1" fmla="*/ 9430 h 54197"/>
                <a:gd name="connsiteX2" fmla="*/ 16192 w 57433"/>
                <a:gd name="connsiteY2" fmla="*/ 0 h 54197"/>
                <a:gd name="connsiteX3" fmla="*/ 0 w 57433"/>
                <a:gd name="connsiteY3" fmla="*/ 14288 h 54197"/>
                <a:gd name="connsiteX4" fmla="*/ 8858 w 57433"/>
                <a:gd name="connsiteY4" fmla="*/ 26194 h 54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33" h="54197">
                  <a:moveTo>
                    <a:pt x="57055" y="54197"/>
                  </a:moveTo>
                  <a:cubicBezTo>
                    <a:pt x="57055" y="54197"/>
                    <a:pt x="63437" y="24003"/>
                    <a:pt x="23813" y="9430"/>
                  </a:cubicBezTo>
                  <a:lnTo>
                    <a:pt x="16192" y="0"/>
                  </a:lnTo>
                  <a:lnTo>
                    <a:pt x="0" y="14288"/>
                  </a:lnTo>
                  <a:lnTo>
                    <a:pt x="8858" y="26194"/>
                  </a:lnTo>
                </a:path>
              </a:pathLst>
            </a:custGeom>
            <a:noFill/>
            <a:ln w="5715" cap="rnd">
              <a:solidFill>
                <a:schemeClr val="bg1"/>
              </a:solidFill>
              <a:prstDash val="solid"/>
              <a:round/>
            </a:ln>
          </p:spPr>
          <p:txBody>
            <a:bodyPr rtlCol="0" anchor="ctr"/>
            <a:lstStyle/>
            <a:p>
              <a:endParaRPr lang="fr-FR" sz="1400"/>
            </a:p>
          </p:txBody>
        </p:sp>
        <p:sp>
          <p:nvSpPr>
            <p:cNvPr id="208" name="Forme libre : forme 4968">
              <a:extLst>
                <a:ext uri="{FF2B5EF4-FFF2-40B4-BE49-F238E27FC236}">
                  <a16:creationId xmlns:a16="http://schemas.microsoft.com/office/drawing/2014/main" id="{AC86AC33-1ED6-4DDE-9BC3-DAF65887C18A}"/>
                </a:ext>
              </a:extLst>
            </p:cNvPr>
            <p:cNvSpPr/>
            <p:nvPr/>
          </p:nvSpPr>
          <p:spPr>
            <a:xfrm>
              <a:off x="1328197" y="4580880"/>
              <a:ext cx="16192" cy="14287"/>
            </a:xfrm>
            <a:custGeom>
              <a:avLst/>
              <a:gdLst>
                <a:gd name="connsiteX0" fmla="*/ 0 w 16192"/>
                <a:gd name="connsiteY0" fmla="*/ 0 h 14287"/>
                <a:gd name="connsiteX1" fmla="*/ 16192 w 16192"/>
                <a:gd name="connsiteY1" fmla="*/ 14288 h 14287"/>
              </a:gdLst>
              <a:ahLst/>
              <a:cxnLst>
                <a:cxn ang="0">
                  <a:pos x="connsiteX0" y="connsiteY0"/>
                </a:cxn>
                <a:cxn ang="0">
                  <a:pos x="connsiteX1" y="connsiteY1"/>
                </a:cxn>
              </a:cxnLst>
              <a:rect l="l" t="t" r="r" b="b"/>
              <a:pathLst>
                <a:path w="16192" h="14287">
                  <a:moveTo>
                    <a:pt x="0" y="0"/>
                  </a:moveTo>
                  <a:lnTo>
                    <a:pt x="16192" y="14288"/>
                  </a:lnTo>
                </a:path>
              </a:pathLst>
            </a:custGeom>
            <a:ln w="5715" cap="rnd">
              <a:solidFill>
                <a:schemeClr val="bg1"/>
              </a:solidFill>
              <a:prstDash val="solid"/>
              <a:round/>
            </a:ln>
          </p:spPr>
          <p:txBody>
            <a:bodyPr rtlCol="0" anchor="ctr"/>
            <a:lstStyle/>
            <a:p>
              <a:endParaRPr lang="fr-FR" sz="1400"/>
            </a:p>
          </p:txBody>
        </p:sp>
        <p:sp>
          <p:nvSpPr>
            <p:cNvPr id="209" name="Forme libre : forme 4969">
              <a:extLst>
                <a:ext uri="{FF2B5EF4-FFF2-40B4-BE49-F238E27FC236}">
                  <a16:creationId xmlns:a16="http://schemas.microsoft.com/office/drawing/2014/main" id="{F3BBD030-DF50-4B70-BCA6-9C7475190AD8}"/>
                </a:ext>
              </a:extLst>
            </p:cNvPr>
            <p:cNvSpPr/>
            <p:nvPr/>
          </p:nvSpPr>
          <p:spPr>
            <a:xfrm>
              <a:off x="1221041" y="4485535"/>
              <a:ext cx="9525" cy="9525"/>
            </a:xfrm>
            <a:custGeom>
              <a:avLst/>
              <a:gdLst/>
              <a:ahLst/>
              <a:cxnLst/>
              <a:rect l="l" t="t" r="r" b="b"/>
              <a:pathLst>
                <a:path w="9525" h="9525"/>
              </a:pathLst>
            </a:custGeom>
            <a:noFill/>
            <a:ln w="5715" cap="rnd">
              <a:solidFill>
                <a:schemeClr val="bg1"/>
              </a:solidFill>
              <a:prstDash val="solid"/>
              <a:round/>
            </a:ln>
          </p:spPr>
          <p:txBody>
            <a:bodyPr rtlCol="0" anchor="ctr"/>
            <a:lstStyle/>
            <a:p>
              <a:endParaRPr lang="fr-FR" sz="1400"/>
            </a:p>
          </p:txBody>
        </p:sp>
        <p:sp>
          <p:nvSpPr>
            <p:cNvPr id="210" name="Forme libre : forme 4970">
              <a:extLst>
                <a:ext uri="{FF2B5EF4-FFF2-40B4-BE49-F238E27FC236}">
                  <a16:creationId xmlns:a16="http://schemas.microsoft.com/office/drawing/2014/main" id="{B1B68DEC-DCCD-4346-9AF3-042F31CF7248}"/>
                </a:ext>
              </a:extLst>
            </p:cNvPr>
            <p:cNvSpPr/>
            <p:nvPr/>
          </p:nvSpPr>
          <p:spPr>
            <a:xfrm>
              <a:off x="1221041" y="4485535"/>
              <a:ext cx="9525" cy="9525"/>
            </a:xfrm>
            <a:custGeom>
              <a:avLst/>
              <a:gdLst/>
              <a:ahLst/>
              <a:cxnLst/>
              <a:rect l="l" t="t" r="r" b="b"/>
              <a:pathLst>
                <a:path w="9525" h="9525"/>
              </a:pathLst>
            </a:custGeom>
            <a:noFill/>
            <a:ln w="5715" cap="rnd">
              <a:solidFill>
                <a:schemeClr val="bg1"/>
              </a:solidFill>
              <a:prstDash val="solid"/>
              <a:round/>
            </a:ln>
          </p:spPr>
          <p:txBody>
            <a:bodyPr rtlCol="0" anchor="ctr"/>
            <a:lstStyle/>
            <a:p>
              <a:endParaRPr lang="fr-FR" sz="1400"/>
            </a:p>
          </p:txBody>
        </p:sp>
        <p:sp>
          <p:nvSpPr>
            <p:cNvPr id="211" name="Forme libre : forme 4971">
              <a:extLst>
                <a:ext uri="{FF2B5EF4-FFF2-40B4-BE49-F238E27FC236}">
                  <a16:creationId xmlns:a16="http://schemas.microsoft.com/office/drawing/2014/main" id="{A81A3140-2EFC-4ADA-A1E3-3F5CC5C199C9}"/>
                </a:ext>
              </a:extLst>
            </p:cNvPr>
            <p:cNvSpPr/>
            <p:nvPr/>
          </p:nvSpPr>
          <p:spPr>
            <a:xfrm>
              <a:off x="1347056" y="4580118"/>
              <a:ext cx="16097" cy="14382"/>
            </a:xfrm>
            <a:custGeom>
              <a:avLst/>
              <a:gdLst>
                <a:gd name="connsiteX0" fmla="*/ 16097 w 16097"/>
                <a:gd name="connsiteY0" fmla="*/ 0 h 14382"/>
                <a:gd name="connsiteX1" fmla="*/ 0 w 16097"/>
                <a:gd name="connsiteY1" fmla="*/ 14383 h 14382"/>
              </a:gdLst>
              <a:ahLst/>
              <a:cxnLst>
                <a:cxn ang="0">
                  <a:pos x="connsiteX0" y="connsiteY0"/>
                </a:cxn>
                <a:cxn ang="0">
                  <a:pos x="connsiteX1" y="connsiteY1"/>
                </a:cxn>
              </a:cxnLst>
              <a:rect l="l" t="t" r="r" b="b"/>
              <a:pathLst>
                <a:path w="16097" h="14382">
                  <a:moveTo>
                    <a:pt x="16097" y="0"/>
                  </a:moveTo>
                  <a:lnTo>
                    <a:pt x="0" y="14383"/>
                  </a:lnTo>
                </a:path>
              </a:pathLst>
            </a:custGeom>
            <a:ln w="5715" cap="rnd">
              <a:solidFill>
                <a:schemeClr val="bg1"/>
              </a:solidFill>
              <a:prstDash val="solid"/>
              <a:round/>
            </a:ln>
          </p:spPr>
          <p:txBody>
            <a:bodyPr rtlCol="0" anchor="ctr"/>
            <a:lstStyle/>
            <a:p>
              <a:endParaRPr lang="fr-FR" sz="1400"/>
            </a:p>
          </p:txBody>
        </p:sp>
        <p:sp>
          <p:nvSpPr>
            <p:cNvPr id="212" name="Forme libre : forme 4972">
              <a:extLst>
                <a:ext uri="{FF2B5EF4-FFF2-40B4-BE49-F238E27FC236}">
                  <a16:creationId xmlns:a16="http://schemas.microsoft.com/office/drawing/2014/main" id="{DEFBAF50-BC5F-4102-9835-7CA06EFB0E87}"/>
                </a:ext>
              </a:extLst>
            </p:cNvPr>
            <p:cNvSpPr/>
            <p:nvPr/>
          </p:nvSpPr>
          <p:spPr>
            <a:xfrm>
              <a:off x="1221041" y="4485535"/>
              <a:ext cx="9525" cy="9525"/>
            </a:xfrm>
            <a:custGeom>
              <a:avLst/>
              <a:gdLst/>
              <a:ahLst/>
              <a:cxnLst/>
              <a:rect l="l" t="t" r="r" b="b"/>
              <a:pathLst>
                <a:path w="9525" h="9525"/>
              </a:pathLst>
            </a:custGeom>
            <a:noFill/>
            <a:ln w="5715" cap="rnd">
              <a:solidFill>
                <a:schemeClr val="bg1"/>
              </a:solidFill>
              <a:prstDash val="solid"/>
              <a:round/>
            </a:ln>
          </p:spPr>
          <p:txBody>
            <a:bodyPr rtlCol="0" anchor="ctr"/>
            <a:lstStyle/>
            <a:p>
              <a:endParaRPr lang="fr-FR" sz="1400"/>
            </a:p>
          </p:txBody>
        </p:sp>
        <p:sp>
          <p:nvSpPr>
            <p:cNvPr id="213" name="Forme libre : forme 4973">
              <a:extLst>
                <a:ext uri="{FF2B5EF4-FFF2-40B4-BE49-F238E27FC236}">
                  <a16:creationId xmlns:a16="http://schemas.microsoft.com/office/drawing/2014/main" id="{5D3BED27-E6C6-427B-A7DC-2B5E8BCAF268}"/>
                </a:ext>
              </a:extLst>
            </p:cNvPr>
            <p:cNvSpPr/>
            <p:nvPr/>
          </p:nvSpPr>
          <p:spPr>
            <a:xfrm>
              <a:off x="1317719" y="4542780"/>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5715" cap="rnd">
              <a:solidFill>
                <a:schemeClr val="bg1"/>
              </a:solidFill>
              <a:prstDash val="solid"/>
              <a:round/>
            </a:ln>
          </p:spPr>
          <p:txBody>
            <a:bodyPr rtlCol="0" anchor="ctr"/>
            <a:lstStyle/>
            <a:p>
              <a:endParaRPr lang="fr-FR" sz="1400"/>
            </a:p>
          </p:txBody>
        </p:sp>
        <p:sp>
          <p:nvSpPr>
            <p:cNvPr id="214" name="Forme libre : forme 4974">
              <a:extLst>
                <a:ext uri="{FF2B5EF4-FFF2-40B4-BE49-F238E27FC236}">
                  <a16:creationId xmlns:a16="http://schemas.microsoft.com/office/drawing/2014/main" id="{64168CC6-FF23-417E-B55C-0ADCA5A0DCE5}"/>
                </a:ext>
              </a:extLst>
            </p:cNvPr>
            <p:cNvSpPr/>
            <p:nvPr/>
          </p:nvSpPr>
          <p:spPr>
            <a:xfrm>
              <a:off x="1316291" y="4488773"/>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noFill/>
            <a:ln w="5715" cap="rnd">
              <a:solidFill>
                <a:schemeClr val="bg1"/>
              </a:solidFill>
              <a:prstDash val="solid"/>
              <a:round/>
            </a:ln>
          </p:spPr>
          <p:txBody>
            <a:bodyPr rtlCol="0" anchor="ctr"/>
            <a:lstStyle/>
            <a:p>
              <a:endParaRPr lang="fr-FR" sz="1400"/>
            </a:p>
          </p:txBody>
        </p:sp>
        <p:sp>
          <p:nvSpPr>
            <p:cNvPr id="215" name="Forme libre : forme 4975">
              <a:extLst>
                <a:ext uri="{FF2B5EF4-FFF2-40B4-BE49-F238E27FC236}">
                  <a16:creationId xmlns:a16="http://schemas.microsoft.com/office/drawing/2014/main" id="{6199D836-070D-4825-B97A-083E6A182BBF}"/>
                </a:ext>
              </a:extLst>
            </p:cNvPr>
            <p:cNvSpPr/>
            <p:nvPr/>
          </p:nvSpPr>
          <p:spPr>
            <a:xfrm>
              <a:off x="1310290" y="4526683"/>
              <a:ext cx="5810" cy="15811"/>
            </a:xfrm>
            <a:custGeom>
              <a:avLst/>
              <a:gdLst>
                <a:gd name="connsiteX0" fmla="*/ 5810 w 5810"/>
                <a:gd name="connsiteY0" fmla="*/ 15811 h 15811"/>
                <a:gd name="connsiteX1" fmla="*/ 0 w 5810"/>
                <a:gd name="connsiteY1" fmla="*/ 7906 h 15811"/>
                <a:gd name="connsiteX2" fmla="*/ 5429 w 5810"/>
                <a:gd name="connsiteY2" fmla="*/ 0 h 15811"/>
              </a:gdLst>
              <a:ahLst/>
              <a:cxnLst>
                <a:cxn ang="0">
                  <a:pos x="connsiteX0" y="connsiteY0"/>
                </a:cxn>
                <a:cxn ang="0">
                  <a:pos x="connsiteX1" y="connsiteY1"/>
                </a:cxn>
                <a:cxn ang="0">
                  <a:pos x="connsiteX2" y="connsiteY2"/>
                </a:cxn>
              </a:cxnLst>
              <a:rect l="l" t="t" r="r" b="b"/>
              <a:pathLst>
                <a:path w="5810" h="15811">
                  <a:moveTo>
                    <a:pt x="5810" y="15811"/>
                  </a:moveTo>
                  <a:cubicBezTo>
                    <a:pt x="2572" y="15811"/>
                    <a:pt x="0" y="12287"/>
                    <a:pt x="0" y="7906"/>
                  </a:cubicBezTo>
                  <a:cubicBezTo>
                    <a:pt x="0" y="3524"/>
                    <a:pt x="2191" y="0"/>
                    <a:pt x="5429" y="0"/>
                  </a:cubicBezTo>
                </a:path>
              </a:pathLst>
            </a:custGeom>
            <a:noFill/>
            <a:ln w="5715" cap="rnd">
              <a:solidFill>
                <a:schemeClr val="bg1"/>
              </a:solidFill>
              <a:prstDash val="solid"/>
              <a:round/>
            </a:ln>
          </p:spPr>
          <p:txBody>
            <a:bodyPr rtlCol="0" anchor="ctr"/>
            <a:lstStyle/>
            <a:p>
              <a:endParaRPr lang="fr-FR" sz="1400"/>
            </a:p>
          </p:txBody>
        </p:sp>
        <p:sp>
          <p:nvSpPr>
            <p:cNvPr id="216" name="Forme libre : forme 4976">
              <a:extLst>
                <a:ext uri="{FF2B5EF4-FFF2-40B4-BE49-F238E27FC236}">
                  <a16:creationId xmlns:a16="http://schemas.microsoft.com/office/drawing/2014/main" id="{B1537560-9AE7-4C5C-B2EF-0C60CA94494F}"/>
                </a:ext>
              </a:extLst>
            </p:cNvPr>
            <p:cNvSpPr/>
            <p:nvPr/>
          </p:nvSpPr>
          <p:spPr>
            <a:xfrm>
              <a:off x="1346580" y="4542780"/>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5715" cap="rnd">
              <a:solidFill>
                <a:schemeClr val="bg1"/>
              </a:solidFill>
              <a:prstDash val="solid"/>
              <a:round/>
            </a:ln>
          </p:spPr>
          <p:txBody>
            <a:bodyPr rtlCol="0" anchor="ctr"/>
            <a:lstStyle/>
            <a:p>
              <a:endParaRPr lang="fr-FR" sz="1400"/>
            </a:p>
          </p:txBody>
        </p:sp>
        <p:sp>
          <p:nvSpPr>
            <p:cNvPr id="217" name="Forme libre : forme 4977">
              <a:extLst>
                <a:ext uri="{FF2B5EF4-FFF2-40B4-BE49-F238E27FC236}">
                  <a16:creationId xmlns:a16="http://schemas.microsoft.com/office/drawing/2014/main" id="{339CF3C2-EA33-414E-B1DB-79F4F5369A52}"/>
                </a:ext>
              </a:extLst>
            </p:cNvPr>
            <p:cNvSpPr/>
            <p:nvPr/>
          </p:nvSpPr>
          <p:spPr>
            <a:xfrm>
              <a:off x="1346580" y="4488773"/>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49" y="0"/>
                    <a:pt x="0" y="0"/>
                  </a:cubicBezTo>
                </a:path>
              </a:pathLst>
            </a:custGeom>
            <a:noFill/>
            <a:ln w="5715" cap="rnd">
              <a:solidFill>
                <a:schemeClr val="bg1"/>
              </a:solidFill>
              <a:prstDash val="solid"/>
              <a:round/>
            </a:ln>
          </p:spPr>
          <p:txBody>
            <a:bodyPr rtlCol="0" anchor="ctr"/>
            <a:lstStyle/>
            <a:p>
              <a:endParaRPr lang="fr-FR" sz="1400"/>
            </a:p>
          </p:txBody>
        </p:sp>
        <p:sp>
          <p:nvSpPr>
            <p:cNvPr id="218" name="Forme libre : forme 4978">
              <a:extLst>
                <a:ext uri="{FF2B5EF4-FFF2-40B4-BE49-F238E27FC236}">
                  <a16:creationId xmlns:a16="http://schemas.microsoft.com/office/drawing/2014/main" id="{0A900371-8BB9-44A2-9D14-59C665AD0333}"/>
                </a:ext>
              </a:extLst>
            </p:cNvPr>
            <p:cNvSpPr/>
            <p:nvPr/>
          </p:nvSpPr>
          <p:spPr>
            <a:xfrm>
              <a:off x="1375631" y="4526587"/>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3"/>
                    <a:pt x="5810" y="8001"/>
                  </a:cubicBezTo>
                  <a:cubicBezTo>
                    <a:pt x="5810" y="3620"/>
                    <a:pt x="3620" y="0"/>
                    <a:pt x="381" y="0"/>
                  </a:cubicBezTo>
                </a:path>
              </a:pathLst>
            </a:custGeom>
            <a:noFill/>
            <a:ln w="5715" cap="rnd">
              <a:solidFill>
                <a:schemeClr val="bg1"/>
              </a:solidFill>
              <a:prstDash val="solid"/>
              <a:round/>
            </a:ln>
          </p:spPr>
          <p:txBody>
            <a:bodyPr rtlCol="0" anchor="ctr"/>
            <a:lstStyle/>
            <a:p>
              <a:endParaRPr lang="fr-FR" sz="1400"/>
            </a:p>
          </p:txBody>
        </p:sp>
        <p:sp>
          <p:nvSpPr>
            <p:cNvPr id="219" name="Forme libre : forme 4979">
              <a:extLst>
                <a:ext uri="{FF2B5EF4-FFF2-40B4-BE49-F238E27FC236}">
                  <a16:creationId xmlns:a16="http://schemas.microsoft.com/office/drawing/2014/main" id="{17EED13E-E760-4AEB-99F3-8B675A025183}"/>
                </a:ext>
              </a:extLst>
            </p:cNvPr>
            <p:cNvSpPr/>
            <p:nvPr/>
          </p:nvSpPr>
          <p:spPr>
            <a:xfrm>
              <a:off x="1330387" y="4507347"/>
              <a:ext cx="30003" cy="11843"/>
            </a:xfrm>
            <a:custGeom>
              <a:avLst/>
              <a:gdLst>
                <a:gd name="connsiteX0" fmla="*/ 0 w 30003"/>
                <a:gd name="connsiteY0" fmla="*/ 10954 h 11843"/>
                <a:gd name="connsiteX1" fmla="*/ 25908 w 30003"/>
                <a:gd name="connsiteY1" fmla="*/ 0 h 11843"/>
                <a:gd name="connsiteX2" fmla="*/ 30004 w 30003"/>
                <a:gd name="connsiteY2" fmla="*/ 8858 h 11843"/>
              </a:gdLst>
              <a:ahLst/>
              <a:cxnLst>
                <a:cxn ang="0">
                  <a:pos x="connsiteX0" y="connsiteY0"/>
                </a:cxn>
                <a:cxn ang="0">
                  <a:pos x="connsiteX1" y="connsiteY1"/>
                </a:cxn>
                <a:cxn ang="0">
                  <a:pos x="connsiteX2" y="connsiteY2"/>
                </a:cxn>
              </a:cxnLst>
              <a:rect l="l" t="t" r="r" b="b"/>
              <a:pathLst>
                <a:path w="30003" h="11843">
                  <a:moveTo>
                    <a:pt x="0" y="10954"/>
                  </a:moveTo>
                  <a:cubicBezTo>
                    <a:pt x="0" y="10954"/>
                    <a:pt x="15145" y="16478"/>
                    <a:pt x="25908" y="0"/>
                  </a:cubicBezTo>
                  <a:lnTo>
                    <a:pt x="30004" y="8858"/>
                  </a:lnTo>
                </a:path>
              </a:pathLst>
            </a:custGeom>
            <a:noFill/>
            <a:ln w="5715" cap="rnd">
              <a:solidFill>
                <a:schemeClr val="bg1"/>
              </a:solidFill>
              <a:prstDash val="solid"/>
              <a:round/>
            </a:ln>
          </p:spPr>
          <p:txBody>
            <a:bodyPr rtlCol="0" anchor="ctr"/>
            <a:lstStyle/>
            <a:p>
              <a:endParaRPr lang="fr-FR" sz="1400"/>
            </a:p>
          </p:txBody>
        </p:sp>
        <p:sp>
          <p:nvSpPr>
            <p:cNvPr id="220" name="Forme libre : forme 4980">
              <a:extLst>
                <a:ext uri="{FF2B5EF4-FFF2-40B4-BE49-F238E27FC236}">
                  <a16:creationId xmlns:a16="http://schemas.microsoft.com/office/drawing/2014/main" id="{4756E7B3-198F-4AD4-9117-A0ACE22A1CAE}"/>
                </a:ext>
              </a:extLst>
            </p:cNvPr>
            <p:cNvSpPr/>
            <p:nvPr/>
          </p:nvSpPr>
          <p:spPr>
            <a:xfrm>
              <a:off x="1456784" y="4580880"/>
              <a:ext cx="16192" cy="14287"/>
            </a:xfrm>
            <a:custGeom>
              <a:avLst/>
              <a:gdLst>
                <a:gd name="connsiteX0" fmla="*/ 0 w 16192"/>
                <a:gd name="connsiteY0" fmla="*/ 0 h 14287"/>
                <a:gd name="connsiteX1" fmla="*/ 16193 w 16192"/>
                <a:gd name="connsiteY1" fmla="*/ 14288 h 14287"/>
              </a:gdLst>
              <a:ahLst/>
              <a:cxnLst>
                <a:cxn ang="0">
                  <a:pos x="connsiteX0" y="connsiteY0"/>
                </a:cxn>
                <a:cxn ang="0">
                  <a:pos x="connsiteX1" y="connsiteY1"/>
                </a:cxn>
              </a:cxnLst>
              <a:rect l="l" t="t" r="r" b="b"/>
              <a:pathLst>
                <a:path w="16192" h="14287">
                  <a:moveTo>
                    <a:pt x="0" y="0"/>
                  </a:moveTo>
                  <a:lnTo>
                    <a:pt x="16193" y="14288"/>
                  </a:lnTo>
                </a:path>
              </a:pathLst>
            </a:custGeom>
            <a:ln w="5715" cap="rnd">
              <a:solidFill>
                <a:schemeClr val="bg1"/>
              </a:solidFill>
              <a:prstDash val="solid"/>
              <a:round/>
            </a:ln>
          </p:spPr>
          <p:txBody>
            <a:bodyPr rtlCol="0" anchor="ctr"/>
            <a:lstStyle/>
            <a:p>
              <a:endParaRPr lang="fr-FR" sz="1400"/>
            </a:p>
          </p:txBody>
        </p:sp>
        <p:sp>
          <p:nvSpPr>
            <p:cNvPr id="221" name="Forme libre : forme 4981">
              <a:extLst>
                <a:ext uri="{FF2B5EF4-FFF2-40B4-BE49-F238E27FC236}">
                  <a16:creationId xmlns:a16="http://schemas.microsoft.com/office/drawing/2014/main" id="{4D42D099-5068-48FC-AC5E-0FBD4175823B}"/>
                </a:ext>
              </a:extLst>
            </p:cNvPr>
            <p:cNvSpPr/>
            <p:nvPr/>
          </p:nvSpPr>
          <p:spPr>
            <a:xfrm>
              <a:off x="1221041" y="4485535"/>
              <a:ext cx="9525" cy="9525"/>
            </a:xfrm>
            <a:custGeom>
              <a:avLst/>
              <a:gdLst/>
              <a:ahLst/>
              <a:cxnLst/>
              <a:rect l="l" t="t" r="r" b="b"/>
              <a:pathLst>
                <a:path w="9525" h="9525"/>
              </a:pathLst>
            </a:custGeom>
            <a:noFill/>
            <a:ln w="5715" cap="rnd">
              <a:solidFill>
                <a:schemeClr val="bg1"/>
              </a:solidFill>
              <a:prstDash val="solid"/>
              <a:round/>
            </a:ln>
          </p:spPr>
          <p:txBody>
            <a:bodyPr rtlCol="0" anchor="ctr"/>
            <a:lstStyle/>
            <a:p>
              <a:endParaRPr lang="fr-FR" sz="1400"/>
            </a:p>
          </p:txBody>
        </p:sp>
        <p:sp>
          <p:nvSpPr>
            <p:cNvPr id="222" name="Forme libre : forme 4982">
              <a:extLst>
                <a:ext uri="{FF2B5EF4-FFF2-40B4-BE49-F238E27FC236}">
                  <a16:creationId xmlns:a16="http://schemas.microsoft.com/office/drawing/2014/main" id="{9C0C1ED0-D8D5-47AF-9136-F4E1A15A0F71}"/>
                </a:ext>
              </a:extLst>
            </p:cNvPr>
            <p:cNvSpPr/>
            <p:nvPr/>
          </p:nvSpPr>
          <p:spPr>
            <a:xfrm>
              <a:off x="1475644" y="4580118"/>
              <a:ext cx="16097" cy="39528"/>
            </a:xfrm>
            <a:custGeom>
              <a:avLst/>
              <a:gdLst>
                <a:gd name="connsiteX0" fmla="*/ 16097 w 16097"/>
                <a:gd name="connsiteY0" fmla="*/ 0 h 39528"/>
                <a:gd name="connsiteX1" fmla="*/ 0 w 16097"/>
                <a:gd name="connsiteY1" fmla="*/ 14383 h 39528"/>
                <a:gd name="connsiteX2" fmla="*/ 0 w 16097"/>
                <a:gd name="connsiteY2" fmla="*/ 39529 h 39528"/>
              </a:gdLst>
              <a:ahLst/>
              <a:cxnLst>
                <a:cxn ang="0">
                  <a:pos x="connsiteX0" y="connsiteY0"/>
                </a:cxn>
                <a:cxn ang="0">
                  <a:pos x="connsiteX1" y="connsiteY1"/>
                </a:cxn>
                <a:cxn ang="0">
                  <a:pos x="connsiteX2" y="connsiteY2"/>
                </a:cxn>
              </a:cxnLst>
              <a:rect l="l" t="t" r="r" b="b"/>
              <a:pathLst>
                <a:path w="16097" h="39528">
                  <a:moveTo>
                    <a:pt x="16097" y="0"/>
                  </a:moveTo>
                  <a:lnTo>
                    <a:pt x="0" y="14383"/>
                  </a:lnTo>
                  <a:lnTo>
                    <a:pt x="0" y="39529"/>
                  </a:lnTo>
                </a:path>
              </a:pathLst>
            </a:custGeom>
            <a:noFill/>
            <a:ln w="5715" cap="rnd">
              <a:solidFill>
                <a:schemeClr val="bg1"/>
              </a:solidFill>
              <a:prstDash val="solid"/>
              <a:round/>
            </a:ln>
          </p:spPr>
          <p:txBody>
            <a:bodyPr rtlCol="0" anchor="ctr"/>
            <a:lstStyle/>
            <a:p>
              <a:endParaRPr lang="fr-FR" sz="1400"/>
            </a:p>
          </p:txBody>
        </p:sp>
        <p:sp>
          <p:nvSpPr>
            <p:cNvPr id="223" name="Forme libre : forme 4983">
              <a:extLst>
                <a:ext uri="{FF2B5EF4-FFF2-40B4-BE49-F238E27FC236}">
                  <a16:creationId xmlns:a16="http://schemas.microsoft.com/office/drawing/2014/main" id="{F2E0C941-0C97-480E-9AE8-18152290EA2E}"/>
                </a:ext>
              </a:extLst>
            </p:cNvPr>
            <p:cNvSpPr/>
            <p:nvPr/>
          </p:nvSpPr>
          <p:spPr>
            <a:xfrm>
              <a:off x="1221041" y="4485535"/>
              <a:ext cx="9525" cy="9525"/>
            </a:xfrm>
            <a:custGeom>
              <a:avLst/>
              <a:gdLst/>
              <a:ahLst/>
              <a:cxnLst/>
              <a:rect l="l" t="t" r="r" b="b"/>
              <a:pathLst>
                <a:path w="9525" h="9525"/>
              </a:pathLst>
            </a:custGeom>
            <a:noFill/>
            <a:ln w="5715" cap="rnd">
              <a:solidFill>
                <a:schemeClr val="bg1"/>
              </a:solidFill>
              <a:prstDash val="solid"/>
              <a:round/>
            </a:ln>
          </p:spPr>
          <p:txBody>
            <a:bodyPr rtlCol="0" anchor="ctr"/>
            <a:lstStyle/>
            <a:p>
              <a:endParaRPr lang="fr-FR" sz="1400"/>
            </a:p>
          </p:txBody>
        </p:sp>
        <p:sp>
          <p:nvSpPr>
            <p:cNvPr id="224" name="Forme libre : forme 4984">
              <a:extLst>
                <a:ext uri="{FF2B5EF4-FFF2-40B4-BE49-F238E27FC236}">
                  <a16:creationId xmlns:a16="http://schemas.microsoft.com/office/drawing/2014/main" id="{F443DA09-1887-4CB5-BADB-7C445D4B1209}"/>
                </a:ext>
              </a:extLst>
            </p:cNvPr>
            <p:cNvSpPr/>
            <p:nvPr/>
          </p:nvSpPr>
          <p:spPr>
            <a:xfrm>
              <a:off x="1479837" y="4644221"/>
              <a:ext cx="57433" cy="100583"/>
            </a:xfrm>
            <a:custGeom>
              <a:avLst/>
              <a:gdLst>
                <a:gd name="connsiteX0" fmla="*/ 40384 w 57433"/>
                <a:gd name="connsiteY0" fmla="*/ 19526 h 100583"/>
                <a:gd name="connsiteX1" fmla="*/ 48575 w 57433"/>
                <a:gd name="connsiteY1" fmla="*/ 26194 h 100583"/>
                <a:gd name="connsiteX2" fmla="*/ 57434 w 57433"/>
                <a:gd name="connsiteY2" fmla="*/ 14288 h 100583"/>
                <a:gd name="connsiteX3" fmla="*/ 41241 w 57433"/>
                <a:gd name="connsiteY3" fmla="*/ 0 h 100583"/>
                <a:gd name="connsiteX4" fmla="*/ 33621 w 57433"/>
                <a:gd name="connsiteY4" fmla="*/ 9430 h 100583"/>
                <a:gd name="connsiteX5" fmla="*/ 379 w 57433"/>
                <a:gd name="connsiteY5" fmla="*/ 54197 h 100583"/>
                <a:gd name="connsiteX6" fmla="*/ 379 w 57433"/>
                <a:gd name="connsiteY6" fmla="*/ 100584 h 100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3" h="100583">
                  <a:moveTo>
                    <a:pt x="40384" y="19526"/>
                  </a:moveTo>
                  <a:lnTo>
                    <a:pt x="48575" y="26194"/>
                  </a:lnTo>
                  <a:lnTo>
                    <a:pt x="57434" y="14288"/>
                  </a:lnTo>
                  <a:lnTo>
                    <a:pt x="41241" y="0"/>
                  </a:lnTo>
                  <a:lnTo>
                    <a:pt x="33621" y="9430"/>
                  </a:lnTo>
                  <a:cubicBezTo>
                    <a:pt x="-6003" y="24098"/>
                    <a:pt x="379" y="54197"/>
                    <a:pt x="379" y="54197"/>
                  </a:cubicBezTo>
                  <a:lnTo>
                    <a:pt x="379" y="100584"/>
                  </a:lnTo>
                </a:path>
              </a:pathLst>
            </a:custGeom>
            <a:noFill/>
            <a:ln w="5715" cap="rnd">
              <a:solidFill>
                <a:schemeClr val="bg1"/>
              </a:solidFill>
              <a:prstDash val="solid"/>
              <a:round/>
            </a:ln>
          </p:spPr>
          <p:txBody>
            <a:bodyPr rtlCol="0" anchor="ctr"/>
            <a:lstStyle/>
            <a:p>
              <a:endParaRPr lang="fr-FR" sz="1400"/>
            </a:p>
          </p:txBody>
        </p:sp>
        <p:sp>
          <p:nvSpPr>
            <p:cNvPr id="225" name="Forme libre : forme 4985">
              <a:extLst>
                <a:ext uri="{FF2B5EF4-FFF2-40B4-BE49-F238E27FC236}">
                  <a16:creationId xmlns:a16="http://schemas.microsoft.com/office/drawing/2014/main" id="{9A20CF72-0C71-4B39-8020-94044049E78A}"/>
                </a:ext>
              </a:extLst>
            </p:cNvPr>
            <p:cNvSpPr/>
            <p:nvPr/>
          </p:nvSpPr>
          <p:spPr>
            <a:xfrm>
              <a:off x="1539937" y="4643554"/>
              <a:ext cx="57433" cy="103251"/>
            </a:xfrm>
            <a:custGeom>
              <a:avLst/>
              <a:gdLst>
                <a:gd name="connsiteX0" fmla="*/ 8858 w 57433"/>
                <a:gd name="connsiteY0" fmla="*/ 26194 h 103251"/>
                <a:gd name="connsiteX1" fmla="*/ 0 w 57433"/>
                <a:gd name="connsiteY1" fmla="*/ 14288 h 103251"/>
                <a:gd name="connsiteX2" fmla="*/ 16193 w 57433"/>
                <a:gd name="connsiteY2" fmla="*/ 0 h 103251"/>
                <a:gd name="connsiteX3" fmla="*/ 23813 w 57433"/>
                <a:gd name="connsiteY3" fmla="*/ 9430 h 103251"/>
                <a:gd name="connsiteX4" fmla="*/ 57055 w 57433"/>
                <a:gd name="connsiteY4" fmla="*/ 54197 h 103251"/>
                <a:gd name="connsiteX5" fmla="*/ 57055 w 57433"/>
                <a:gd name="connsiteY5" fmla="*/ 103251 h 10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33" h="103251">
                  <a:moveTo>
                    <a:pt x="8858" y="26194"/>
                  </a:moveTo>
                  <a:lnTo>
                    <a:pt x="0" y="14288"/>
                  </a:lnTo>
                  <a:lnTo>
                    <a:pt x="16193" y="0"/>
                  </a:lnTo>
                  <a:lnTo>
                    <a:pt x="23813" y="9430"/>
                  </a:lnTo>
                  <a:cubicBezTo>
                    <a:pt x="63437" y="24098"/>
                    <a:pt x="57055" y="54197"/>
                    <a:pt x="57055" y="54197"/>
                  </a:cubicBezTo>
                  <a:lnTo>
                    <a:pt x="57055" y="103251"/>
                  </a:lnTo>
                </a:path>
              </a:pathLst>
            </a:custGeom>
            <a:noFill/>
            <a:ln w="5715" cap="rnd">
              <a:solidFill>
                <a:schemeClr val="bg1"/>
              </a:solidFill>
              <a:prstDash val="solid"/>
              <a:round/>
            </a:ln>
          </p:spPr>
          <p:txBody>
            <a:bodyPr rtlCol="0" anchor="ctr"/>
            <a:lstStyle/>
            <a:p>
              <a:endParaRPr lang="fr-FR" sz="1400"/>
            </a:p>
          </p:txBody>
        </p:sp>
        <p:sp>
          <p:nvSpPr>
            <p:cNvPr id="226" name="Forme libre : forme 4986">
              <a:extLst>
                <a:ext uri="{FF2B5EF4-FFF2-40B4-BE49-F238E27FC236}">
                  <a16:creationId xmlns:a16="http://schemas.microsoft.com/office/drawing/2014/main" id="{71B78274-43E1-4FBB-BEEA-49DAEDB51046}"/>
                </a:ext>
              </a:extLst>
            </p:cNvPr>
            <p:cNvSpPr/>
            <p:nvPr/>
          </p:nvSpPr>
          <p:spPr>
            <a:xfrm>
              <a:off x="1510600" y="4611741"/>
              <a:ext cx="27431" cy="27051"/>
            </a:xfrm>
            <a:custGeom>
              <a:avLst/>
              <a:gdLst>
                <a:gd name="connsiteX0" fmla="*/ 27432 w 27431"/>
                <a:gd name="connsiteY0" fmla="*/ 27051 h 27051"/>
                <a:gd name="connsiteX1" fmla="*/ 0 w 27431"/>
                <a:gd name="connsiteY1" fmla="*/ 0 h 27051"/>
              </a:gdLst>
              <a:ahLst/>
              <a:cxnLst>
                <a:cxn ang="0">
                  <a:pos x="connsiteX0" y="connsiteY0"/>
                </a:cxn>
                <a:cxn ang="0">
                  <a:pos x="connsiteX1" y="connsiteY1"/>
                </a:cxn>
              </a:cxnLst>
              <a:rect l="l" t="t" r="r" b="b"/>
              <a:pathLst>
                <a:path w="27431" h="27051">
                  <a:moveTo>
                    <a:pt x="27432" y="27051"/>
                  </a:moveTo>
                  <a:cubicBezTo>
                    <a:pt x="14764" y="27051"/>
                    <a:pt x="3905" y="15716"/>
                    <a:pt x="0" y="0"/>
                  </a:cubicBezTo>
                </a:path>
              </a:pathLst>
            </a:custGeom>
            <a:noFill/>
            <a:ln w="5715" cap="rnd">
              <a:solidFill>
                <a:schemeClr val="bg1"/>
              </a:solidFill>
              <a:prstDash val="solid"/>
              <a:round/>
            </a:ln>
          </p:spPr>
          <p:txBody>
            <a:bodyPr rtlCol="0" anchor="ctr"/>
            <a:lstStyle/>
            <a:p>
              <a:endParaRPr lang="fr-FR" sz="1400"/>
            </a:p>
          </p:txBody>
        </p:sp>
        <p:sp>
          <p:nvSpPr>
            <p:cNvPr id="227" name="Forme libre : forme 4987">
              <a:extLst>
                <a:ext uri="{FF2B5EF4-FFF2-40B4-BE49-F238E27FC236}">
                  <a16:creationId xmlns:a16="http://schemas.microsoft.com/office/drawing/2014/main" id="{F9796595-CD99-40DF-B643-ED346BD1F767}"/>
                </a:ext>
              </a:extLst>
            </p:cNvPr>
            <p:cNvSpPr/>
            <p:nvPr/>
          </p:nvSpPr>
          <p:spPr>
            <a:xfrm>
              <a:off x="1509267" y="4557829"/>
              <a:ext cx="28860" cy="37052"/>
            </a:xfrm>
            <a:custGeom>
              <a:avLst/>
              <a:gdLst>
                <a:gd name="connsiteX0" fmla="*/ 0 w 28860"/>
                <a:gd name="connsiteY0" fmla="*/ 37052 h 37052"/>
                <a:gd name="connsiteX1" fmla="*/ 28861 w 28860"/>
                <a:gd name="connsiteY1" fmla="*/ 0 h 37052"/>
              </a:gdLst>
              <a:ahLst/>
              <a:cxnLst>
                <a:cxn ang="0">
                  <a:pos x="connsiteX0" y="connsiteY0"/>
                </a:cxn>
                <a:cxn ang="0">
                  <a:pos x="connsiteX1" y="connsiteY1"/>
                </a:cxn>
              </a:cxnLst>
              <a:rect l="l" t="t" r="r" b="b"/>
              <a:pathLst>
                <a:path w="28860" h="37052">
                  <a:moveTo>
                    <a:pt x="0" y="37052"/>
                  </a:moveTo>
                  <a:cubicBezTo>
                    <a:pt x="953" y="15716"/>
                    <a:pt x="13811" y="0"/>
                    <a:pt x="28861" y="0"/>
                  </a:cubicBezTo>
                </a:path>
              </a:pathLst>
            </a:custGeom>
            <a:noFill/>
            <a:ln w="5715" cap="rnd">
              <a:solidFill>
                <a:schemeClr val="bg1"/>
              </a:solidFill>
              <a:prstDash val="solid"/>
              <a:round/>
            </a:ln>
          </p:spPr>
          <p:txBody>
            <a:bodyPr rtlCol="0" anchor="ctr"/>
            <a:lstStyle/>
            <a:p>
              <a:endParaRPr lang="fr-FR" sz="1400"/>
            </a:p>
          </p:txBody>
        </p:sp>
        <p:sp>
          <p:nvSpPr>
            <p:cNvPr id="228" name="Forme libre : forme 4988">
              <a:extLst>
                <a:ext uri="{FF2B5EF4-FFF2-40B4-BE49-F238E27FC236}">
                  <a16:creationId xmlns:a16="http://schemas.microsoft.com/office/drawing/2014/main" id="{D819AAE8-7F0A-474F-A6C5-ADF32A554C05}"/>
                </a:ext>
              </a:extLst>
            </p:cNvPr>
            <p:cNvSpPr/>
            <p:nvPr/>
          </p:nvSpPr>
          <p:spPr>
            <a:xfrm>
              <a:off x="1503171" y="4595644"/>
              <a:ext cx="5810" cy="15906"/>
            </a:xfrm>
            <a:custGeom>
              <a:avLst/>
              <a:gdLst>
                <a:gd name="connsiteX0" fmla="*/ 5810 w 5810"/>
                <a:gd name="connsiteY0" fmla="*/ 15907 h 15906"/>
                <a:gd name="connsiteX1" fmla="*/ 0 w 5810"/>
                <a:gd name="connsiteY1" fmla="*/ 8001 h 15906"/>
                <a:gd name="connsiteX2" fmla="*/ 5429 w 5810"/>
                <a:gd name="connsiteY2" fmla="*/ 0 h 15906"/>
              </a:gdLst>
              <a:ahLst/>
              <a:cxnLst>
                <a:cxn ang="0">
                  <a:pos x="connsiteX0" y="connsiteY0"/>
                </a:cxn>
                <a:cxn ang="0">
                  <a:pos x="connsiteX1" y="connsiteY1"/>
                </a:cxn>
                <a:cxn ang="0">
                  <a:pos x="connsiteX2" y="connsiteY2"/>
                </a:cxn>
              </a:cxnLst>
              <a:rect l="l" t="t" r="r" b="b"/>
              <a:pathLst>
                <a:path w="5810" h="15906">
                  <a:moveTo>
                    <a:pt x="5810" y="15907"/>
                  </a:moveTo>
                  <a:cubicBezTo>
                    <a:pt x="2572" y="15907"/>
                    <a:pt x="0" y="12382"/>
                    <a:pt x="0" y="8001"/>
                  </a:cubicBezTo>
                  <a:cubicBezTo>
                    <a:pt x="0" y="3619"/>
                    <a:pt x="2191" y="0"/>
                    <a:pt x="5429" y="0"/>
                  </a:cubicBezTo>
                </a:path>
              </a:pathLst>
            </a:custGeom>
            <a:noFill/>
            <a:ln w="5715" cap="rnd">
              <a:solidFill>
                <a:schemeClr val="bg1"/>
              </a:solidFill>
              <a:prstDash val="solid"/>
              <a:round/>
            </a:ln>
          </p:spPr>
          <p:txBody>
            <a:bodyPr rtlCol="0" anchor="ctr"/>
            <a:lstStyle/>
            <a:p>
              <a:endParaRPr lang="fr-FR" sz="1400"/>
            </a:p>
          </p:txBody>
        </p:sp>
        <p:sp>
          <p:nvSpPr>
            <p:cNvPr id="229" name="Forme libre : forme 4989">
              <a:extLst>
                <a:ext uri="{FF2B5EF4-FFF2-40B4-BE49-F238E27FC236}">
                  <a16:creationId xmlns:a16="http://schemas.microsoft.com/office/drawing/2014/main" id="{C51106A8-FE29-4209-9D68-58C8851B5E31}"/>
                </a:ext>
              </a:extLst>
            </p:cNvPr>
            <p:cNvSpPr/>
            <p:nvPr/>
          </p:nvSpPr>
          <p:spPr>
            <a:xfrm>
              <a:off x="1539556" y="4611741"/>
              <a:ext cx="27432" cy="27051"/>
            </a:xfrm>
            <a:custGeom>
              <a:avLst/>
              <a:gdLst>
                <a:gd name="connsiteX0" fmla="*/ 0 w 27432"/>
                <a:gd name="connsiteY0" fmla="*/ 27051 h 27051"/>
                <a:gd name="connsiteX1" fmla="*/ 27432 w 27432"/>
                <a:gd name="connsiteY1" fmla="*/ 0 h 27051"/>
              </a:gdLst>
              <a:ahLst/>
              <a:cxnLst>
                <a:cxn ang="0">
                  <a:pos x="connsiteX0" y="connsiteY0"/>
                </a:cxn>
                <a:cxn ang="0">
                  <a:pos x="connsiteX1" y="connsiteY1"/>
                </a:cxn>
              </a:cxnLst>
              <a:rect l="l" t="t" r="r" b="b"/>
              <a:pathLst>
                <a:path w="27432" h="27051">
                  <a:moveTo>
                    <a:pt x="0" y="27051"/>
                  </a:moveTo>
                  <a:cubicBezTo>
                    <a:pt x="12668" y="27051"/>
                    <a:pt x="23527" y="15716"/>
                    <a:pt x="27432" y="0"/>
                  </a:cubicBezTo>
                </a:path>
              </a:pathLst>
            </a:custGeom>
            <a:noFill/>
            <a:ln w="5715" cap="rnd">
              <a:solidFill>
                <a:schemeClr val="bg1"/>
              </a:solidFill>
              <a:prstDash val="solid"/>
              <a:round/>
            </a:ln>
          </p:spPr>
          <p:txBody>
            <a:bodyPr rtlCol="0" anchor="ctr"/>
            <a:lstStyle/>
            <a:p>
              <a:endParaRPr lang="fr-FR" sz="1400"/>
            </a:p>
          </p:txBody>
        </p:sp>
        <p:sp>
          <p:nvSpPr>
            <p:cNvPr id="230" name="Forme libre : forme 4990">
              <a:extLst>
                <a:ext uri="{FF2B5EF4-FFF2-40B4-BE49-F238E27FC236}">
                  <a16:creationId xmlns:a16="http://schemas.microsoft.com/office/drawing/2014/main" id="{4F9937AB-2229-4295-838E-D8EAE2731327}"/>
                </a:ext>
              </a:extLst>
            </p:cNvPr>
            <p:cNvSpPr/>
            <p:nvPr/>
          </p:nvSpPr>
          <p:spPr>
            <a:xfrm>
              <a:off x="1539556" y="4557829"/>
              <a:ext cx="28860" cy="37052"/>
            </a:xfrm>
            <a:custGeom>
              <a:avLst/>
              <a:gdLst>
                <a:gd name="connsiteX0" fmla="*/ 28861 w 28860"/>
                <a:gd name="connsiteY0" fmla="*/ 37052 h 37052"/>
                <a:gd name="connsiteX1" fmla="*/ 0 w 28860"/>
                <a:gd name="connsiteY1" fmla="*/ 0 h 37052"/>
              </a:gdLst>
              <a:ahLst/>
              <a:cxnLst>
                <a:cxn ang="0">
                  <a:pos x="connsiteX0" y="connsiteY0"/>
                </a:cxn>
                <a:cxn ang="0">
                  <a:pos x="connsiteX1" y="connsiteY1"/>
                </a:cxn>
              </a:cxnLst>
              <a:rect l="l" t="t" r="r" b="b"/>
              <a:pathLst>
                <a:path w="28860" h="37052">
                  <a:moveTo>
                    <a:pt x="28861" y="37052"/>
                  </a:moveTo>
                  <a:cubicBezTo>
                    <a:pt x="27908" y="15716"/>
                    <a:pt x="15050" y="0"/>
                    <a:pt x="0" y="0"/>
                  </a:cubicBezTo>
                </a:path>
              </a:pathLst>
            </a:custGeom>
            <a:noFill/>
            <a:ln w="5715" cap="rnd">
              <a:solidFill>
                <a:schemeClr val="bg1"/>
              </a:solidFill>
              <a:prstDash val="solid"/>
              <a:round/>
            </a:ln>
          </p:spPr>
          <p:txBody>
            <a:bodyPr rtlCol="0" anchor="ctr"/>
            <a:lstStyle/>
            <a:p>
              <a:endParaRPr lang="fr-FR" sz="1400"/>
            </a:p>
          </p:txBody>
        </p:sp>
        <p:sp>
          <p:nvSpPr>
            <p:cNvPr id="231" name="Forme libre : forme 4991">
              <a:extLst>
                <a:ext uri="{FF2B5EF4-FFF2-40B4-BE49-F238E27FC236}">
                  <a16:creationId xmlns:a16="http://schemas.microsoft.com/office/drawing/2014/main" id="{E42CF9EC-5C50-4455-8389-5F4693C079EE}"/>
                </a:ext>
              </a:extLst>
            </p:cNvPr>
            <p:cNvSpPr/>
            <p:nvPr/>
          </p:nvSpPr>
          <p:spPr>
            <a:xfrm>
              <a:off x="1568608"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19" y="0"/>
                    <a:pt x="381" y="0"/>
                  </a:cubicBezTo>
                </a:path>
              </a:pathLst>
            </a:custGeom>
            <a:noFill/>
            <a:ln w="5715" cap="rnd">
              <a:solidFill>
                <a:schemeClr val="bg1"/>
              </a:solidFill>
              <a:prstDash val="solid"/>
              <a:round/>
            </a:ln>
          </p:spPr>
          <p:txBody>
            <a:bodyPr rtlCol="0" anchor="ctr"/>
            <a:lstStyle/>
            <a:p>
              <a:endParaRPr lang="fr-FR" sz="1400"/>
            </a:p>
          </p:txBody>
        </p:sp>
        <p:sp>
          <p:nvSpPr>
            <p:cNvPr id="232" name="Forme libre : forme 4992">
              <a:extLst>
                <a:ext uri="{FF2B5EF4-FFF2-40B4-BE49-F238E27FC236}">
                  <a16:creationId xmlns:a16="http://schemas.microsoft.com/office/drawing/2014/main" id="{40C854F2-D25F-4DAE-83FF-8C6AA2759A00}"/>
                </a:ext>
              </a:extLst>
            </p:cNvPr>
            <p:cNvSpPr/>
            <p:nvPr/>
          </p:nvSpPr>
          <p:spPr>
            <a:xfrm>
              <a:off x="1522888" y="4576308"/>
              <a:ext cx="33242" cy="11843"/>
            </a:xfrm>
            <a:custGeom>
              <a:avLst/>
              <a:gdLst>
                <a:gd name="connsiteX0" fmla="*/ 33242 w 33242"/>
                <a:gd name="connsiteY0" fmla="*/ 10954 h 11843"/>
                <a:gd name="connsiteX1" fmla="*/ 4572 w 33242"/>
                <a:gd name="connsiteY1" fmla="*/ 0 h 11843"/>
                <a:gd name="connsiteX2" fmla="*/ 0 w 33242"/>
                <a:gd name="connsiteY2" fmla="*/ 8858 h 11843"/>
              </a:gdLst>
              <a:ahLst/>
              <a:cxnLst>
                <a:cxn ang="0">
                  <a:pos x="connsiteX0" y="connsiteY0"/>
                </a:cxn>
                <a:cxn ang="0">
                  <a:pos x="connsiteX1" y="connsiteY1"/>
                </a:cxn>
                <a:cxn ang="0">
                  <a:pos x="connsiteX2" y="connsiteY2"/>
                </a:cxn>
              </a:cxnLst>
              <a:rect l="l" t="t" r="r" b="b"/>
              <a:pathLst>
                <a:path w="33242" h="11843">
                  <a:moveTo>
                    <a:pt x="33242" y="10954"/>
                  </a:moveTo>
                  <a:cubicBezTo>
                    <a:pt x="33242" y="10954"/>
                    <a:pt x="16478" y="16478"/>
                    <a:pt x="4572" y="0"/>
                  </a:cubicBezTo>
                  <a:lnTo>
                    <a:pt x="0" y="8858"/>
                  </a:lnTo>
                </a:path>
              </a:pathLst>
            </a:custGeom>
            <a:noFill/>
            <a:ln w="5715" cap="rnd">
              <a:solidFill>
                <a:schemeClr val="bg1"/>
              </a:solidFill>
              <a:prstDash val="solid"/>
              <a:round/>
            </a:ln>
          </p:spPr>
          <p:txBody>
            <a:bodyPr rtlCol="0" anchor="ctr"/>
            <a:lstStyle/>
            <a:p>
              <a:endParaRPr lang="fr-FR" sz="1400"/>
            </a:p>
          </p:txBody>
        </p:sp>
        <p:sp>
          <p:nvSpPr>
            <p:cNvPr id="233" name="Forme libre : forme 4993">
              <a:extLst>
                <a:ext uri="{FF2B5EF4-FFF2-40B4-BE49-F238E27FC236}">
                  <a16:creationId xmlns:a16="http://schemas.microsoft.com/office/drawing/2014/main" id="{09A3B693-6228-477E-B7B4-0E3FC5E29747}"/>
                </a:ext>
              </a:extLst>
            </p:cNvPr>
            <p:cNvSpPr/>
            <p:nvPr/>
          </p:nvSpPr>
          <p:spPr>
            <a:xfrm>
              <a:off x="1247425" y="4695847"/>
              <a:ext cx="9525" cy="96488"/>
            </a:xfrm>
            <a:custGeom>
              <a:avLst/>
              <a:gdLst>
                <a:gd name="connsiteX0" fmla="*/ 0 w 9525"/>
                <a:gd name="connsiteY0" fmla="*/ 0 h 96488"/>
                <a:gd name="connsiteX1" fmla="*/ 0 w 9525"/>
                <a:gd name="connsiteY1" fmla="*/ 96488 h 96488"/>
              </a:gdLst>
              <a:ahLst/>
              <a:cxnLst>
                <a:cxn ang="0">
                  <a:pos x="connsiteX0" y="connsiteY0"/>
                </a:cxn>
                <a:cxn ang="0">
                  <a:pos x="connsiteX1" y="connsiteY1"/>
                </a:cxn>
              </a:cxnLst>
              <a:rect l="l" t="t" r="r" b="b"/>
              <a:pathLst>
                <a:path w="9525" h="96488">
                  <a:moveTo>
                    <a:pt x="0" y="0"/>
                  </a:moveTo>
                  <a:lnTo>
                    <a:pt x="0" y="96488"/>
                  </a:lnTo>
                </a:path>
              </a:pathLst>
            </a:custGeom>
            <a:ln w="5715" cap="rnd">
              <a:solidFill>
                <a:schemeClr val="bg1"/>
              </a:solidFill>
              <a:prstDash val="solid"/>
              <a:round/>
            </a:ln>
          </p:spPr>
          <p:txBody>
            <a:bodyPr rtlCol="0" anchor="ctr"/>
            <a:lstStyle/>
            <a:p>
              <a:endParaRPr lang="fr-FR" sz="1400"/>
            </a:p>
          </p:txBody>
        </p:sp>
        <p:sp>
          <p:nvSpPr>
            <p:cNvPr id="234" name="Forme libre : forme 4994">
              <a:extLst>
                <a:ext uri="{FF2B5EF4-FFF2-40B4-BE49-F238E27FC236}">
                  <a16:creationId xmlns:a16="http://schemas.microsoft.com/office/drawing/2014/main" id="{FE28E80E-AB99-43A9-8105-99AE2952A9D2}"/>
                </a:ext>
              </a:extLst>
            </p:cNvPr>
            <p:cNvSpPr/>
            <p:nvPr/>
          </p:nvSpPr>
          <p:spPr>
            <a:xfrm>
              <a:off x="1567179" y="4770808"/>
              <a:ext cx="9525" cy="9715"/>
            </a:xfrm>
            <a:custGeom>
              <a:avLst/>
              <a:gdLst>
                <a:gd name="connsiteX0" fmla="*/ 0 w 9525"/>
                <a:gd name="connsiteY0" fmla="*/ 0 h 9715"/>
                <a:gd name="connsiteX1" fmla="*/ 0 w 9525"/>
                <a:gd name="connsiteY1" fmla="*/ 9715 h 9715"/>
              </a:gdLst>
              <a:ahLst/>
              <a:cxnLst>
                <a:cxn ang="0">
                  <a:pos x="connsiteX0" y="connsiteY0"/>
                </a:cxn>
                <a:cxn ang="0">
                  <a:pos x="connsiteX1" y="connsiteY1"/>
                </a:cxn>
              </a:cxnLst>
              <a:rect l="l" t="t" r="r" b="b"/>
              <a:pathLst>
                <a:path w="9525" h="9715">
                  <a:moveTo>
                    <a:pt x="0" y="0"/>
                  </a:moveTo>
                  <a:lnTo>
                    <a:pt x="0" y="9715"/>
                  </a:lnTo>
                </a:path>
              </a:pathLst>
            </a:custGeom>
            <a:ln w="5715" cap="rnd">
              <a:solidFill>
                <a:schemeClr val="bg1"/>
              </a:solidFill>
              <a:prstDash val="solid"/>
              <a:round/>
            </a:ln>
          </p:spPr>
          <p:txBody>
            <a:bodyPr rtlCol="0" anchor="ctr"/>
            <a:lstStyle/>
            <a:p>
              <a:endParaRPr lang="fr-FR" sz="1400"/>
            </a:p>
          </p:txBody>
        </p:sp>
        <p:sp>
          <p:nvSpPr>
            <p:cNvPr id="235" name="Forme libre : forme 4995">
              <a:extLst>
                <a:ext uri="{FF2B5EF4-FFF2-40B4-BE49-F238E27FC236}">
                  <a16:creationId xmlns:a16="http://schemas.microsoft.com/office/drawing/2014/main" id="{20CB02EA-6B3C-4D66-9F45-7FCDFF165633}"/>
                </a:ext>
              </a:extLst>
            </p:cNvPr>
            <p:cNvSpPr/>
            <p:nvPr/>
          </p:nvSpPr>
          <p:spPr>
            <a:xfrm>
              <a:off x="1567179" y="4699847"/>
              <a:ext cx="9525" cy="56388"/>
            </a:xfrm>
            <a:custGeom>
              <a:avLst/>
              <a:gdLst>
                <a:gd name="connsiteX0" fmla="*/ 0 w 9525"/>
                <a:gd name="connsiteY0" fmla="*/ 0 h 56388"/>
                <a:gd name="connsiteX1" fmla="*/ 0 w 9525"/>
                <a:gd name="connsiteY1" fmla="*/ 56388 h 56388"/>
              </a:gdLst>
              <a:ahLst/>
              <a:cxnLst>
                <a:cxn ang="0">
                  <a:pos x="connsiteX0" y="connsiteY0"/>
                </a:cxn>
                <a:cxn ang="0">
                  <a:pos x="connsiteX1" y="connsiteY1"/>
                </a:cxn>
              </a:cxnLst>
              <a:rect l="l" t="t" r="r" b="b"/>
              <a:pathLst>
                <a:path w="9525" h="56388">
                  <a:moveTo>
                    <a:pt x="0" y="0"/>
                  </a:moveTo>
                  <a:lnTo>
                    <a:pt x="0" y="56388"/>
                  </a:lnTo>
                </a:path>
              </a:pathLst>
            </a:custGeom>
            <a:ln w="5715" cap="rnd">
              <a:solidFill>
                <a:schemeClr val="bg1"/>
              </a:solidFill>
              <a:prstDash val="solid"/>
              <a:round/>
            </a:ln>
          </p:spPr>
          <p:txBody>
            <a:bodyPr rtlCol="0" anchor="ctr"/>
            <a:lstStyle/>
            <a:p>
              <a:endParaRPr lang="fr-FR" sz="1400"/>
            </a:p>
          </p:txBody>
        </p:sp>
        <p:sp>
          <p:nvSpPr>
            <p:cNvPr id="236" name="Forme libre : forme 4996">
              <a:extLst>
                <a:ext uri="{FF2B5EF4-FFF2-40B4-BE49-F238E27FC236}">
                  <a16:creationId xmlns:a16="http://schemas.microsoft.com/office/drawing/2014/main" id="{9A1C0233-B59A-42C5-8C3E-8BD4E59A535A}"/>
                </a:ext>
              </a:extLst>
            </p:cNvPr>
            <p:cNvSpPr/>
            <p:nvPr/>
          </p:nvSpPr>
          <p:spPr>
            <a:xfrm>
              <a:off x="1440973" y="4702800"/>
              <a:ext cx="9525" cy="28194"/>
            </a:xfrm>
            <a:custGeom>
              <a:avLst/>
              <a:gdLst>
                <a:gd name="connsiteX0" fmla="*/ 0 w 9525"/>
                <a:gd name="connsiteY0" fmla="*/ 0 h 28194"/>
                <a:gd name="connsiteX1" fmla="*/ 0 w 9525"/>
                <a:gd name="connsiteY1" fmla="*/ 28194 h 28194"/>
              </a:gdLst>
              <a:ahLst/>
              <a:cxnLst>
                <a:cxn ang="0">
                  <a:pos x="connsiteX0" y="connsiteY0"/>
                </a:cxn>
                <a:cxn ang="0">
                  <a:pos x="connsiteX1" y="connsiteY1"/>
                </a:cxn>
              </a:cxnLst>
              <a:rect l="l" t="t" r="r" b="b"/>
              <a:pathLst>
                <a:path w="9525" h="28194">
                  <a:moveTo>
                    <a:pt x="0" y="0"/>
                  </a:moveTo>
                  <a:lnTo>
                    <a:pt x="0" y="28194"/>
                  </a:lnTo>
                </a:path>
              </a:pathLst>
            </a:custGeom>
            <a:ln w="5715" cap="rnd">
              <a:solidFill>
                <a:schemeClr val="bg1"/>
              </a:solidFill>
              <a:prstDash val="solid"/>
              <a:round/>
            </a:ln>
          </p:spPr>
          <p:txBody>
            <a:bodyPr rtlCol="0" anchor="ctr"/>
            <a:lstStyle/>
            <a:p>
              <a:endParaRPr lang="fr-FR" sz="1400"/>
            </a:p>
          </p:txBody>
        </p:sp>
        <p:sp>
          <p:nvSpPr>
            <p:cNvPr id="237" name="Forme libre : forme 4997">
              <a:extLst>
                <a:ext uri="{FF2B5EF4-FFF2-40B4-BE49-F238E27FC236}">
                  <a16:creationId xmlns:a16="http://schemas.microsoft.com/office/drawing/2014/main" id="{5E7275F0-36BA-4679-A8D3-984AF207CC67}"/>
                </a:ext>
              </a:extLst>
            </p:cNvPr>
            <p:cNvSpPr/>
            <p:nvPr/>
          </p:nvSpPr>
          <p:spPr>
            <a:xfrm>
              <a:off x="1375631" y="4690417"/>
              <a:ext cx="9525" cy="78676"/>
            </a:xfrm>
            <a:custGeom>
              <a:avLst/>
              <a:gdLst>
                <a:gd name="connsiteX0" fmla="*/ 0 w 9525"/>
                <a:gd name="connsiteY0" fmla="*/ 0 h 78676"/>
                <a:gd name="connsiteX1" fmla="*/ 0 w 9525"/>
                <a:gd name="connsiteY1" fmla="*/ 78677 h 78676"/>
              </a:gdLst>
              <a:ahLst/>
              <a:cxnLst>
                <a:cxn ang="0">
                  <a:pos x="connsiteX0" y="connsiteY0"/>
                </a:cxn>
                <a:cxn ang="0">
                  <a:pos x="connsiteX1" y="connsiteY1"/>
                </a:cxn>
              </a:cxnLst>
              <a:rect l="l" t="t" r="r" b="b"/>
              <a:pathLst>
                <a:path w="9525" h="78676">
                  <a:moveTo>
                    <a:pt x="0" y="0"/>
                  </a:moveTo>
                  <a:lnTo>
                    <a:pt x="0" y="78677"/>
                  </a:lnTo>
                </a:path>
              </a:pathLst>
            </a:custGeom>
            <a:ln w="5715" cap="rnd">
              <a:solidFill>
                <a:schemeClr val="bg1"/>
              </a:solidFill>
              <a:prstDash val="solid"/>
              <a:round/>
            </a:ln>
          </p:spPr>
          <p:txBody>
            <a:bodyPr rtlCol="0" anchor="ctr"/>
            <a:lstStyle/>
            <a:p>
              <a:endParaRPr lang="fr-FR" sz="1400"/>
            </a:p>
          </p:txBody>
        </p:sp>
        <p:sp>
          <p:nvSpPr>
            <p:cNvPr id="238" name="Forme libre : forme 4998">
              <a:extLst>
                <a:ext uri="{FF2B5EF4-FFF2-40B4-BE49-F238E27FC236}">
                  <a16:creationId xmlns:a16="http://schemas.microsoft.com/office/drawing/2014/main" id="{E5C46352-8511-49ED-A274-D00D023176A4}"/>
                </a:ext>
              </a:extLst>
            </p:cNvPr>
            <p:cNvSpPr/>
            <p:nvPr/>
          </p:nvSpPr>
          <p:spPr>
            <a:xfrm>
              <a:off x="1345628" y="4593739"/>
              <a:ext cx="9525" cy="50196"/>
            </a:xfrm>
            <a:custGeom>
              <a:avLst/>
              <a:gdLst>
                <a:gd name="connsiteX0" fmla="*/ 0 w 9525"/>
                <a:gd name="connsiteY0" fmla="*/ 0 h 50196"/>
                <a:gd name="connsiteX1" fmla="*/ 0 w 9525"/>
                <a:gd name="connsiteY1" fmla="*/ 50197 h 50196"/>
              </a:gdLst>
              <a:ahLst/>
              <a:cxnLst>
                <a:cxn ang="0">
                  <a:pos x="connsiteX0" y="connsiteY0"/>
                </a:cxn>
                <a:cxn ang="0">
                  <a:pos x="connsiteX1" y="connsiteY1"/>
                </a:cxn>
              </a:cxnLst>
              <a:rect l="l" t="t" r="r" b="b"/>
              <a:pathLst>
                <a:path w="9525" h="50196">
                  <a:moveTo>
                    <a:pt x="0" y="0"/>
                  </a:moveTo>
                  <a:lnTo>
                    <a:pt x="0" y="50197"/>
                  </a:lnTo>
                </a:path>
              </a:pathLst>
            </a:custGeom>
            <a:ln w="5715" cap="rnd">
              <a:solidFill>
                <a:schemeClr val="bg1"/>
              </a:solidFill>
              <a:prstDash val="solid"/>
              <a:round/>
            </a:ln>
          </p:spPr>
          <p:txBody>
            <a:bodyPr rtlCol="0" anchor="ctr"/>
            <a:lstStyle/>
            <a:p>
              <a:endParaRPr lang="fr-FR" sz="1400"/>
            </a:p>
          </p:txBody>
        </p:sp>
        <p:grpSp>
          <p:nvGrpSpPr>
            <p:cNvPr id="239" name="Graphique 1848">
              <a:extLst>
                <a:ext uri="{FF2B5EF4-FFF2-40B4-BE49-F238E27FC236}">
                  <a16:creationId xmlns:a16="http://schemas.microsoft.com/office/drawing/2014/main" id="{596D0870-30E7-4D0A-B8D7-9A138B941C76}"/>
                </a:ext>
              </a:extLst>
            </p:cNvPr>
            <p:cNvGrpSpPr/>
            <p:nvPr/>
          </p:nvGrpSpPr>
          <p:grpSpPr>
            <a:xfrm>
              <a:off x="1365725" y="4557149"/>
              <a:ext cx="88773" cy="81642"/>
              <a:chOff x="1365725" y="4557149"/>
              <a:chExt cx="88773" cy="81642"/>
            </a:xfrm>
            <a:noFill/>
          </p:grpSpPr>
          <p:sp>
            <p:nvSpPr>
              <p:cNvPr id="246" name="Forme libre : forme 5000">
                <a:extLst>
                  <a:ext uri="{FF2B5EF4-FFF2-40B4-BE49-F238E27FC236}">
                    <a16:creationId xmlns:a16="http://schemas.microsoft.com/office/drawing/2014/main" id="{09BE2315-367A-4D64-8580-35D7EE4EB0D0}"/>
                  </a:ext>
                </a:extLst>
              </p:cNvPr>
              <p:cNvSpPr/>
              <p:nvPr/>
            </p:nvSpPr>
            <p:spPr>
              <a:xfrm>
                <a:off x="1382584" y="4611741"/>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5715" cap="rnd">
                <a:solidFill>
                  <a:schemeClr val="bg1"/>
                </a:solidFill>
                <a:prstDash val="solid"/>
                <a:round/>
              </a:ln>
            </p:spPr>
            <p:txBody>
              <a:bodyPr rtlCol="0" anchor="ctr"/>
              <a:lstStyle/>
              <a:p>
                <a:endParaRPr lang="fr-FR" sz="1400"/>
              </a:p>
            </p:txBody>
          </p:sp>
          <p:sp>
            <p:nvSpPr>
              <p:cNvPr id="247" name="Forme libre : forme 5001">
                <a:extLst>
                  <a:ext uri="{FF2B5EF4-FFF2-40B4-BE49-F238E27FC236}">
                    <a16:creationId xmlns:a16="http://schemas.microsoft.com/office/drawing/2014/main" id="{99E4B587-6ED8-4EF8-BE52-56860440F841}"/>
                  </a:ext>
                </a:extLst>
              </p:cNvPr>
              <p:cNvSpPr/>
              <p:nvPr/>
            </p:nvSpPr>
            <p:spPr>
              <a:xfrm>
                <a:off x="1411541" y="4611741"/>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5715" cap="rnd">
                <a:solidFill>
                  <a:schemeClr val="bg1"/>
                </a:solidFill>
                <a:prstDash val="solid"/>
                <a:round/>
              </a:ln>
            </p:spPr>
            <p:txBody>
              <a:bodyPr rtlCol="0" anchor="ctr"/>
              <a:lstStyle/>
              <a:p>
                <a:endParaRPr lang="fr-FR" sz="1400"/>
              </a:p>
            </p:txBody>
          </p:sp>
          <p:sp>
            <p:nvSpPr>
              <p:cNvPr id="248" name="Forme libre : forme 5002">
                <a:extLst>
                  <a:ext uri="{FF2B5EF4-FFF2-40B4-BE49-F238E27FC236}">
                    <a16:creationId xmlns:a16="http://schemas.microsoft.com/office/drawing/2014/main" id="{3699445D-9C51-45D9-AB77-CB03BA3E0E74}"/>
                  </a:ext>
                </a:extLst>
              </p:cNvPr>
              <p:cNvSpPr/>
              <p:nvPr/>
            </p:nvSpPr>
            <p:spPr>
              <a:xfrm>
                <a:off x="1440592" y="4595644"/>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20" y="0"/>
                      <a:pt x="381" y="0"/>
                    </a:cubicBezTo>
                  </a:path>
                </a:pathLst>
              </a:custGeom>
              <a:noFill/>
              <a:ln w="5715" cap="rnd">
                <a:solidFill>
                  <a:schemeClr val="bg1"/>
                </a:solidFill>
                <a:prstDash val="solid"/>
                <a:round/>
              </a:ln>
            </p:spPr>
            <p:txBody>
              <a:bodyPr rtlCol="0" anchor="ctr"/>
              <a:lstStyle/>
              <a:p>
                <a:endParaRPr lang="fr-FR" sz="1400"/>
              </a:p>
            </p:txBody>
          </p:sp>
          <p:sp>
            <p:nvSpPr>
              <p:cNvPr id="249" name="Forme libre : forme 5003">
                <a:extLst>
                  <a:ext uri="{FF2B5EF4-FFF2-40B4-BE49-F238E27FC236}">
                    <a16:creationId xmlns:a16="http://schemas.microsoft.com/office/drawing/2014/main" id="{11A2A1DF-D300-4C9F-BE31-8503945793B6}"/>
                  </a:ext>
                </a:extLst>
              </p:cNvPr>
              <p:cNvSpPr/>
              <p:nvPr/>
            </p:nvSpPr>
            <p:spPr>
              <a:xfrm>
                <a:off x="1389443" y="4578975"/>
                <a:ext cx="32004" cy="19145"/>
              </a:xfrm>
              <a:custGeom>
                <a:avLst/>
                <a:gdLst>
                  <a:gd name="connsiteX0" fmla="*/ 0 w 32004"/>
                  <a:gd name="connsiteY0" fmla="*/ 19145 h 19145"/>
                  <a:gd name="connsiteX1" fmla="*/ 32004 w 32004"/>
                  <a:gd name="connsiteY1" fmla="*/ 0 h 19145"/>
                </a:gdLst>
                <a:ahLst/>
                <a:cxnLst>
                  <a:cxn ang="0">
                    <a:pos x="connsiteX0" y="connsiteY0"/>
                  </a:cxn>
                  <a:cxn ang="0">
                    <a:pos x="connsiteX1" y="connsiteY1"/>
                  </a:cxn>
                </a:cxnLst>
                <a:rect l="l" t="t" r="r" b="b"/>
                <a:pathLst>
                  <a:path w="32004" h="19145">
                    <a:moveTo>
                      <a:pt x="0" y="19145"/>
                    </a:moveTo>
                    <a:cubicBezTo>
                      <a:pt x="7525" y="17526"/>
                      <a:pt x="19145" y="12859"/>
                      <a:pt x="32004" y="0"/>
                    </a:cubicBezTo>
                  </a:path>
                </a:pathLst>
              </a:custGeom>
              <a:noFill/>
              <a:ln w="5715" cap="rnd">
                <a:solidFill>
                  <a:schemeClr val="bg1"/>
                </a:solidFill>
                <a:prstDash val="solid"/>
                <a:round/>
              </a:ln>
            </p:spPr>
            <p:txBody>
              <a:bodyPr rtlCol="0" anchor="ctr"/>
              <a:lstStyle/>
              <a:p>
                <a:endParaRPr lang="fr-FR" sz="1400"/>
              </a:p>
            </p:txBody>
          </p:sp>
          <p:sp>
            <p:nvSpPr>
              <p:cNvPr id="250" name="Forme libre : forme 5004">
                <a:extLst>
                  <a:ext uri="{FF2B5EF4-FFF2-40B4-BE49-F238E27FC236}">
                    <a16:creationId xmlns:a16="http://schemas.microsoft.com/office/drawing/2014/main" id="{A21A5E55-DA56-4E1E-8BC1-601AF9ECA527}"/>
                  </a:ext>
                </a:extLst>
              </p:cNvPr>
              <p:cNvSpPr/>
              <p:nvPr/>
            </p:nvSpPr>
            <p:spPr>
              <a:xfrm>
                <a:off x="1365725" y="4576784"/>
                <a:ext cx="28003" cy="58728"/>
              </a:xfrm>
              <a:custGeom>
                <a:avLst/>
                <a:gdLst>
                  <a:gd name="connsiteX0" fmla="*/ 12097 w 28003"/>
                  <a:gd name="connsiteY0" fmla="*/ 0 h 58728"/>
                  <a:gd name="connsiteX1" fmla="*/ 7144 w 28003"/>
                  <a:gd name="connsiteY1" fmla="*/ 31433 h 58728"/>
                  <a:gd name="connsiteX2" fmla="*/ 0 w 28003"/>
                  <a:gd name="connsiteY2" fmla="*/ 52007 h 58728"/>
                  <a:gd name="connsiteX3" fmla="*/ 28003 w 28003"/>
                  <a:gd name="connsiteY3" fmla="*/ 55435 h 58728"/>
                </a:gdLst>
                <a:ahLst/>
                <a:cxnLst>
                  <a:cxn ang="0">
                    <a:pos x="connsiteX0" y="connsiteY0"/>
                  </a:cxn>
                  <a:cxn ang="0">
                    <a:pos x="connsiteX1" y="connsiteY1"/>
                  </a:cxn>
                  <a:cxn ang="0">
                    <a:pos x="connsiteX2" y="connsiteY2"/>
                  </a:cxn>
                  <a:cxn ang="0">
                    <a:pos x="connsiteX3" y="connsiteY3"/>
                  </a:cxn>
                </a:cxnLst>
                <a:rect l="l" t="t" r="r" b="b"/>
                <a:pathLst>
                  <a:path w="28003" h="58728">
                    <a:moveTo>
                      <a:pt x="12097" y="0"/>
                    </a:moveTo>
                    <a:cubicBezTo>
                      <a:pt x="6668" y="10382"/>
                      <a:pt x="4858" y="22860"/>
                      <a:pt x="7144" y="31433"/>
                    </a:cubicBezTo>
                    <a:cubicBezTo>
                      <a:pt x="11811" y="49530"/>
                      <a:pt x="0" y="52007"/>
                      <a:pt x="0" y="52007"/>
                    </a:cubicBezTo>
                    <a:cubicBezTo>
                      <a:pt x="16192" y="64770"/>
                      <a:pt x="28003" y="55435"/>
                      <a:pt x="28003" y="55435"/>
                    </a:cubicBezTo>
                  </a:path>
                </a:pathLst>
              </a:custGeom>
              <a:noFill/>
              <a:ln w="5715" cap="rnd">
                <a:solidFill>
                  <a:schemeClr val="bg1"/>
                </a:solidFill>
                <a:prstDash val="solid"/>
                <a:round/>
              </a:ln>
            </p:spPr>
            <p:txBody>
              <a:bodyPr rtlCol="0" anchor="ctr"/>
              <a:lstStyle/>
              <a:p>
                <a:endParaRPr lang="fr-FR" sz="1400"/>
              </a:p>
            </p:txBody>
          </p:sp>
          <p:sp>
            <p:nvSpPr>
              <p:cNvPr id="251" name="Forme libre : forme 5005">
                <a:extLst>
                  <a:ext uri="{FF2B5EF4-FFF2-40B4-BE49-F238E27FC236}">
                    <a16:creationId xmlns:a16="http://schemas.microsoft.com/office/drawing/2014/main" id="{A1CF0D8C-7D9E-4353-AF1F-F32386E526C0}"/>
                  </a:ext>
                </a:extLst>
              </p:cNvPr>
              <p:cNvSpPr/>
              <p:nvPr/>
            </p:nvSpPr>
            <p:spPr>
              <a:xfrm>
                <a:off x="1389823" y="4557149"/>
                <a:ext cx="64674" cy="78324"/>
              </a:xfrm>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2 w 64674"/>
                  <a:gd name="connsiteY3" fmla="*/ 13 h 78324"/>
                  <a:gd name="connsiteX4" fmla="*/ 19526 w 64674"/>
                  <a:gd name="connsiteY4" fmla="*/ 13 h 78324"/>
                  <a:gd name="connsiteX5" fmla="*/ 0 w 64674"/>
                  <a:gd name="connsiteY5" fmla="*/ 5347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a:moveTo>
                      <a:pt x="38767" y="76308"/>
                    </a:moveTo>
                    <a:cubicBezTo>
                      <a:pt x="42863" y="78309"/>
                      <a:pt x="52578" y="81166"/>
                      <a:pt x="64675" y="71641"/>
                    </a:cubicBezTo>
                    <a:cubicBezTo>
                      <a:pt x="64675" y="71641"/>
                      <a:pt x="52864" y="69165"/>
                      <a:pt x="57531" y="51067"/>
                    </a:cubicBezTo>
                    <a:cubicBezTo>
                      <a:pt x="62198" y="32970"/>
                      <a:pt x="48578" y="-82"/>
                      <a:pt x="19622" y="13"/>
                    </a:cubicBezTo>
                    <a:lnTo>
                      <a:pt x="19526" y="13"/>
                    </a:lnTo>
                    <a:cubicBezTo>
                      <a:pt x="12192" y="-177"/>
                      <a:pt x="5239" y="1728"/>
                      <a:pt x="0" y="5347"/>
                    </a:cubicBezTo>
                  </a:path>
                </a:pathLst>
              </a:custGeom>
              <a:noFill/>
              <a:ln w="5715" cap="rnd">
                <a:solidFill>
                  <a:schemeClr val="bg1"/>
                </a:solidFill>
                <a:prstDash val="solid"/>
                <a:round/>
              </a:ln>
            </p:spPr>
            <p:txBody>
              <a:bodyPr rtlCol="0" anchor="ctr"/>
              <a:lstStyle/>
              <a:p>
                <a:endParaRPr lang="fr-FR" sz="1400"/>
              </a:p>
            </p:txBody>
          </p:sp>
        </p:grpSp>
        <p:sp>
          <p:nvSpPr>
            <p:cNvPr id="240" name="Forme libre : forme 5006">
              <a:extLst>
                <a:ext uri="{FF2B5EF4-FFF2-40B4-BE49-F238E27FC236}">
                  <a16:creationId xmlns:a16="http://schemas.microsoft.com/office/drawing/2014/main" id="{FFC8C270-AD1C-4869-BFA2-6AB004ABCC2F}"/>
                </a:ext>
              </a:extLst>
            </p:cNvPr>
            <p:cNvSpPr/>
            <p:nvPr/>
          </p:nvSpPr>
          <p:spPr>
            <a:xfrm>
              <a:off x="1446402" y="4543065"/>
              <a:ext cx="27432" cy="27051"/>
            </a:xfrm>
            <a:custGeom>
              <a:avLst/>
              <a:gdLst>
                <a:gd name="connsiteX0" fmla="*/ 27432 w 27432"/>
                <a:gd name="connsiteY0" fmla="*/ 27051 h 27051"/>
                <a:gd name="connsiteX1" fmla="*/ 0 w 27432"/>
                <a:gd name="connsiteY1" fmla="*/ 0 h 27051"/>
              </a:gdLst>
              <a:ahLst/>
              <a:cxnLst>
                <a:cxn ang="0">
                  <a:pos x="connsiteX0" y="connsiteY0"/>
                </a:cxn>
                <a:cxn ang="0">
                  <a:pos x="connsiteX1" y="connsiteY1"/>
                </a:cxn>
              </a:cxnLst>
              <a:rect l="l" t="t" r="r" b="b"/>
              <a:pathLst>
                <a:path w="27432" h="27051">
                  <a:moveTo>
                    <a:pt x="27432" y="27051"/>
                  </a:moveTo>
                  <a:cubicBezTo>
                    <a:pt x="14764" y="27051"/>
                    <a:pt x="3905" y="15716"/>
                    <a:pt x="0" y="0"/>
                  </a:cubicBezTo>
                </a:path>
              </a:pathLst>
            </a:custGeom>
            <a:noFill/>
            <a:ln w="5715" cap="rnd">
              <a:solidFill>
                <a:schemeClr val="bg1"/>
              </a:solidFill>
              <a:prstDash val="solid"/>
              <a:round/>
            </a:ln>
          </p:spPr>
          <p:txBody>
            <a:bodyPr rtlCol="0" anchor="ctr"/>
            <a:lstStyle/>
            <a:p>
              <a:endParaRPr lang="fr-FR" sz="1400"/>
            </a:p>
          </p:txBody>
        </p:sp>
        <p:sp>
          <p:nvSpPr>
            <p:cNvPr id="241" name="Forme libre : forme 5007">
              <a:extLst>
                <a:ext uri="{FF2B5EF4-FFF2-40B4-BE49-F238E27FC236}">
                  <a16:creationId xmlns:a16="http://schemas.microsoft.com/office/drawing/2014/main" id="{CCCAE5FA-C56A-4E5D-9F35-7AD371BC68D0}"/>
                </a:ext>
              </a:extLst>
            </p:cNvPr>
            <p:cNvSpPr/>
            <p:nvPr/>
          </p:nvSpPr>
          <p:spPr>
            <a:xfrm>
              <a:off x="1475358" y="4543065"/>
              <a:ext cx="27431" cy="27051"/>
            </a:xfrm>
            <a:custGeom>
              <a:avLst/>
              <a:gdLst>
                <a:gd name="connsiteX0" fmla="*/ 0 w 27431"/>
                <a:gd name="connsiteY0" fmla="*/ 27051 h 27051"/>
                <a:gd name="connsiteX1" fmla="*/ 27432 w 27431"/>
                <a:gd name="connsiteY1" fmla="*/ 0 h 27051"/>
              </a:gdLst>
              <a:ahLst/>
              <a:cxnLst>
                <a:cxn ang="0">
                  <a:pos x="connsiteX0" y="connsiteY0"/>
                </a:cxn>
                <a:cxn ang="0">
                  <a:pos x="connsiteX1" y="connsiteY1"/>
                </a:cxn>
              </a:cxnLst>
              <a:rect l="l" t="t" r="r" b="b"/>
              <a:pathLst>
                <a:path w="27431" h="27051">
                  <a:moveTo>
                    <a:pt x="0" y="27051"/>
                  </a:moveTo>
                  <a:cubicBezTo>
                    <a:pt x="12668" y="27051"/>
                    <a:pt x="23527" y="15716"/>
                    <a:pt x="27432" y="0"/>
                  </a:cubicBezTo>
                </a:path>
              </a:pathLst>
            </a:custGeom>
            <a:noFill/>
            <a:ln w="5715" cap="rnd">
              <a:solidFill>
                <a:schemeClr val="bg1"/>
              </a:solidFill>
              <a:prstDash val="solid"/>
              <a:round/>
            </a:ln>
          </p:spPr>
          <p:txBody>
            <a:bodyPr rtlCol="0" anchor="ctr"/>
            <a:lstStyle/>
            <a:p>
              <a:endParaRPr lang="fr-FR" sz="1400"/>
            </a:p>
          </p:txBody>
        </p:sp>
        <p:sp>
          <p:nvSpPr>
            <p:cNvPr id="242" name="Forme libre : forme 5008">
              <a:extLst>
                <a:ext uri="{FF2B5EF4-FFF2-40B4-BE49-F238E27FC236}">
                  <a16:creationId xmlns:a16="http://schemas.microsoft.com/office/drawing/2014/main" id="{F1A54B24-25EC-4A34-9A2B-17E99FA0E25D}"/>
                </a:ext>
              </a:extLst>
            </p:cNvPr>
            <p:cNvSpPr/>
            <p:nvPr/>
          </p:nvSpPr>
          <p:spPr>
            <a:xfrm>
              <a:off x="1504409" y="4526873"/>
              <a:ext cx="5810" cy="15906"/>
            </a:xfrm>
            <a:custGeom>
              <a:avLst/>
              <a:gdLst>
                <a:gd name="connsiteX0" fmla="*/ 0 w 5810"/>
                <a:gd name="connsiteY0" fmla="*/ 15907 h 15906"/>
                <a:gd name="connsiteX1" fmla="*/ 5810 w 5810"/>
                <a:gd name="connsiteY1" fmla="*/ 8001 h 15906"/>
                <a:gd name="connsiteX2" fmla="*/ 381 w 5810"/>
                <a:gd name="connsiteY2" fmla="*/ 0 h 15906"/>
              </a:gdLst>
              <a:ahLst/>
              <a:cxnLst>
                <a:cxn ang="0">
                  <a:pos x="connsiteX0" y="connsiteY0"/>
                </a:cxn>
                <a:cxn ang="0">
                  <a:pos x="connsiteX1" y="connsiteY1"/>
                </a:cxn>
                <a:cxn ang="0">
                  <a:pos x="connsiteX2" y="connsiteY2"/>
                </a:cxn>
              </a:cxnLst>
              <a:rect l="l" t="t" r="r" b="b"/>
              <a:pathLst>
                <a:path w="5810" h="15906">
                  <a:moveTo>
                    <a:pt x="0" y="15907"/>
                  </a:moveTo>
                  <a:cubicBezTo>
                    <a:pt x="3239" y="15907"/>
                    <a:pt x="5810" y="12382"/>
                    <a:pt x="5810" y="8001"/>
                  </a:cubicBezTo>
                  <a:cubicBezTo>
                    <a:pt x="5810" y="3619"/>
                    <a:pt x="3619" y="0"/>
                    <a:pt x="381" y="0"/>
                  </a:cubicBezTo>
                </a:path>
              </a:pathLst>
            </a:custGeom>
            <a:noFill/>
            <a:ln w="5715" cap="rnd">
              <a:solidFill>
                <a:schemeClr val="bg1"/>
              </a:solidFill>
              <a:prstDash val="solid"/>
              <a:round/>
            </a:ln>
          </p:spPr>
          <p:txBody>
            <a:bodyPr rtlCol="0" anchor="ctr"/>
            <a:lstStyle/>
            <a:p>
              <a:endParaRPr lang="fr-FR" sz="1400"/>
            </a:p>
          </p:txBody>
        </p:sp>
        <p:sp>
          <p:nvSpPr>
            <p:cNvPr id="243" name="Forme libre : forme 5009">
              <a:extLst>
                <a:ext uri="{FF2B5EF4-FFF2-40B4-BE49-F238E27FC236}">
                  <a16:creationId xmlns:a16="http://schemas.microsoft.com/office/drawing/2014/main" id="{6414E1A0-F116-47C9-BAA5-A48ABB7CD74E}"/>
                </a:ext>
              </a:extLst>
            </p:cNvPr>
            <p:cNvSpPr/>
            <p:nvPr/>
          </p:nvSpPr>
          <p:spPr>
            <a:xfrm>
              <a:off x="1457356" y="4510395"/>
              <a:ext cx="32004" cy="19145"/>
            </a:xfrm>
            <a:custGeom>
              <a:avLst/>
              <a:gdLst>
                <a:gd name="connsiteX0" fmla="*/ 32004 w 32004"/>
                <a:gd name="connsiteY0" fmla="*/ 19145 h 19145"/>
                <a:gd name="connsiteX1" fmla="*/ 0 w 32004"/>
                <a:gd name="connsiteY1" fmla="*/ 0 h 19145"/>
              </a:gdLst>
              <a:ahLst/>
              <a:cxnLst>
                <a:cxn ang="0">
                  <a:pos x="connsiteX0" y="connsiteY0"/>
                </a:cxn>
                <a:cxn ang="0">
                  <a:pos x="connsiteX1" y="connsiteY1"/>
                </a:cxn>
              </a:cxnLst>
              <a:rect l="l" t="t" r="r" b="b"/>
              <a:pathLst>
                <a:path w="32004" h="19145">
                  <a:moveTo>
                    <a:pt x="32004" y="19145"/>
                  </a:moveTo>
                  <a:cubicBezTo>
                    <a:pt x="24479" y="17526"/>
                    <a:pt x="12859" y="12859"/>
                    <a:pt x="0" y="0"/>
                  </a:cubicBezTo>
                </a:path>
              </a:pathLst>
            </a:custGeom>
            <a:noFill/>
            <a:ln w="5715" cap="rnd">
              <a:solidFill>
                <a:schemeClr val="bg1"/>
              </a:solidFill>
              <a:prstDash val="solid"/>
              <a:round/>
            </a:ln>
          </p:spPr>
          <p:txBody>
            <a:bodyPr rtlCol="0" anchor="ctr"/>
            <a:lstStyle/>
            <a:p>
              <a:endParaRPr lang="fr-FR" sz="1400"/>
            </a:p>
          </p:txBody>
        </p:sp>
        <p:sp>
          <p:nvSpPr>
            <p:cNvPr id="244" name="Forme libre : forme 5010">
              <a:extLst>
                <a:ext uri="{FF2B5EF4-FFF2-40B4-BE49-F238E27FC236}">
                  <a16:creationId xmlns:a16="http://schemas.microsoft.com/office/drawing/2014/main" id="{ABCAE4C6-62EF-492A-9AE7-329597490C4D}"/>
                </a:ext>
              </a:extLst>
            </p:cNvPr>
            <p:cNvSpPr/>
            <p:nvPr/>
          </p:nvSpPr>
          <p:spPr>
            <a:xfrm>
              <a:off x="1429543" y="4508013"/>
              <a:ext cx="28003" cy="58728"/>
            </a:xfrm>
            <a:custGeom>
              <a:avLst/>
              <a:gdLst>
                <a:gd name="connsiteX0" fmla="*/ 12097 w 28003"/>
                <a:gd name="connsiteY0" fmla="*/ 0 h 58728"/>
                <a:gd name="connsiteX1" fmla="*/ 7144 w 28003"/>
                <a:gd name="connsiteY1" fmla="*/ 31433 h 58728"/>
                <a:gd name="connsiteX2" fmla="*/ 0 w 28003"/>
                <a:gd name="connsiteY2" fmla="*/ 52007 h 58728"/>
                <a:gd name="connsiteX3" fmla="*/ 28004 w 28003"/>
                <a:gd name="connsiteY3" fmla="*/ 55436 h 58728"/>
              </a:gdLst>
              <a:ahLst/>
              <a:cxnLst>
                <a:cxn ang="0">
                  <a:pos x="connsiteX0" y="connsiteY0"/>
                </a:cxn>
                <a:cxn ang="0">
                  <a:pos x="connsiteX1" y="connsiteY1"/>
                </a:cxn>
                <a:cxn ang="0">
                  <a:pos x="connsiteX2" y="connsiteY2"/>
                </a:cxn>
                <a:cxn ang="0">
                  <a:pos x="connsiteX3" y="connsiteY3"/>
                </a:cxn>
              </a:cxnLst>
              <a:rect l="l" t="t" r="r" b="b"/>
              <a:pathLst>
                <a:path w="28003" h="58728">
                  <a:moveTo>
                    <a:pt x="12097" y="0"/>
                  </a:moveTo>
                  <a:cubicBezTo>
                    <a:pt x="6668" y="10382"/>
                    <a:pt x="4858" y="22860"/>
                    <a:pt x="7144" y="31433"/>
                  </a:cubicBezTo>
                  <a:cubicBezTo>
                    <a:pt x="11811" y="49530"/>
                    <a:pt x="0" y="52007"/>
                    <a:pt x="0" y="52007"/>
                  </a:cubicBezTo>
                  <a:cubicBezTo>
                    <a:pt x="16193" y="64770"/>
                    <a:pt x="28004" y="55436"/>
                    <a:pt x="28004" y="55436"/>
                  </a:cubicBezTo>
                </a:path>
              </a:pathLst>
            </a:custGeom>
            <a:noFill/>
            <a:ln w="5715" cap="rnd">
              <a:solidFill>
                <a:schemeClr val="bg1"/>
              </a:solidFill>
              <a:prstDash val="solid"/>
              <a:round/>
            </a:ln>
          </p:spPr>
          <p:txBody>
            <a:bodyPr rtlCol="0" anchor="ctr"/>
            <a:lstStyle/>
            <a:p>
              <a:endParaRPr lang="fr-FR" sz="1400"/>
            </a:p>
          </p:txBody>
        </p:sp>
        <p:sp>
          <p:nvSpPr>
            <p:cNvPr id="245" name="Forme libre : forme 5011">
              <a:extLst>
                <a:ext uri="{FF2B5EF4-FFF2-40B4-BE49-F238E27FC236}">
                  <a16:creationId xmlns:a16="http://schemas.microsoft.com/office/drawing/2014/main" id="{ECA16828-41E0-4B8F-BCF3-9D7B60D40BDE}"/>
                </a:ext>
              </a:extLst>
            </p:cNvPr>
            <p:cNvSpPr/>
            <p:nvPr/>
          </p:nvSpPr>
          <p:spPr>
            <a:xfrm>
              <a:off x="1453546" y="4488474"/>
              <a:ext cx="64674" cy="78324"/>
            </a:xfrm>
            <a:custGeom>
              <a:avLst/>
              <a:gdLst>
                <a:gd name="connsiteX0" fmla="*/ 38767 w 64674"/>
                <a:gd name="connsiteY0" fmla="*/ 76308 h 78324"/>
                <a:gd name="connsiteX1" fmla="*/ 64675 w 64674"/>
                <a:gd name="connsiteY1" fmla="*/ 71641 h 78324"/>
                <a:gd name="connsiteX2" fmla="*/ 57531 w 64674"/>
                <a:gd name="connsiteY2" fmla="*/ 51067 h 78324"/>
                <a:gd name="connsiteX3" fmla="*/ 19621 w 64674"/>
                <a:gd name="connsiteY3" fmla="*/ 13 h 78324"/>
                <a:gd name="connsiteX4" fmla="*/ 19526 w 64674"/>
                <a:gd name="connsiteY4" fmla="*/ 13 h 78324"/>
                <a:gd name="connsiteX5" fmla="*/ 0 w 64674"/>
                <a:gd name="connsiteY5" fmla="*/ 5442 h 7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74" h="78324">
                  <a:moveTo>
                    <a:pt x="38767" y="76308"/>
                  </a:moveTo>
                  <a:cubicBezTo>
                    <a:pt x="42863" y="78309"/>
                    <a:pt x="52578" y="81166"/>
                    <a:pt x="64675" y="71641"/>
                  </a:cubicBezTo>
                  <a:cubicBezTo>
                    <a:pt x="64675" y="71641"/>
                    <a:pt x="52864" y="69165"/>
                    <a:pt x="57531" y="51067"/>
                  </a:cubicBezTo>
                  <a:cubicBezTo>
                    <a:pt x="62198" y="32970"/>
                    <a:pt x="48578" y="-82"/>
                    <a:pt x="19621" y="13"/>
                  </a:cubicBezTo>
                  <a:lnTo>
                    <a:pt x="19526" y="13"/>
                  </a:lnTo>
                  <a:cubicBezTo>
                    <a:pt x="12192" y="-177"/>
                    <a:pt x="5239" y="1728"/>
                    <a:pt x="0" y="5442"/>
                  </a:cubicBezTo>
                </a:path>
              </a:pathLst>
            </a:custGeom>
            <a:noFill/>
            <a:ln w="5715" cap="rnd">
              <a:solidFill>
                <a:schemeClr val="bg1"/>
              </a:solidFill>
              <a:prstDash val="solid"/>
              <a:round/>
            </a:ln>
          </p:spPr>
          <p:txBody>
            <a:bodyPr rtlCol="0" anchor="ctr"/>
            <a:lstStyle/>
            <a:p>
              <a:endParaRPr lang="fr-FR" sz="1400"/>
            </a:p>
          </p:txBody>
        </p:sp>
      </p:grpSp>
      <p:grpSp>
        <p:nvGrpSpPr>
          <p:cNvPr id="264" name="Graphique 1790">
            <a:extLst>
              <a:ext uri="{FF2B5EF4-FFF2-40B4-BE49-F238E27FC236}">
                <a16:creationId xmlns:a16="http://schemas.microsoft.com/office/drawing/2014/main" id="{011C23B8-3277-4681-98E4-1075050ABA54}"/>
              </a:ext>
            </a:extLst>
          </p:cNvPr>
          <p:cNvGrpSpPr/>
          <p:nvPr/>
        </p:nvGrpSpPr>
        <p:grpSpPr>
          <a:xfrm>
            <a:off x="11519585" y="3925183"/>
            <a:ext cx="494658" cy="238711"/>
            <a:chOff x="1133466" y="2224088"/>
            <a:chExt cx="593121" cy="286226"/>
          </a:xfrm>
          <a:noFill/>
        </p:grpSpPr>
        <p:grpSp>
          <p:nvGrpSpPr>
            <p:cNvPr id="265" name="Graphique 1790">
              <a:extLst>
                <a:ext uri="{FF2B5EF4-FFF2-40B4-BE49-F238E27FC236}">
                  <a16:creationId xmlns:a16="http://schemas.microsoft.com/office/drawing/2014/main" id="{011C23B8-3277-4681-98E4-1075050ABA54}"/>
                </a:ext>
              </a:extLst>
            </p:cNvPr>
            <p:cNvGrpSpPr/>
            <p:nvPr/>
          </p:nvGrpSpPr>
          <p:grpSpPr>
            <a:xfrm>
              <a:off x="1133466" y="2224088"/>
              <a:ext cx="593121" cy="286226"/>
              <a:chOff x="1133466" y="2224088"/>
              <a:chExt cx="593121" cy="286226"/>
            </a:xfrm>
            <a:noFill/>
          </p:grpSpPr>
          <p:grpSp>
            <p:nvGrpSpPr>
              <p:cNvPr id="269" name="Graphique 1790">
                <a:extLst>
                  <a:ext uri="{FF2B5EF4-FFF2-40B4-BE49-F238E27FC236}">
                    <a16:creationId xmlns:a16="http://schemas.microsoft.com/office/drawing/2014/main" id="{011C23B8-3277-4681-98E4-1075050ABA54}"/>
                  </a:ext>
                </a:extLst>
              </p:cNvPr>
              <p:cNvGrpSpPr/>
              <p:nvPr/>
            </p:nvGrpSpPr>
            <p:grpSpPr>
              <a:xfrm>
                <a:off x="1511513" y="2226836"/>
                <a:ext cx="85344" cy="75552"/>
                <a:chOff x="1511513" y="2226836"/>
                <a:chExt cx="85344" cy="75552"/>
              </a:xfrm>
              <a:noFill/>
            </p:grpSpPr>
            <p:grpSp>
              <p:nvGrpSpPr>
                <p:cNvPr id="299" name="Graphique 1790">
                  <a:extLst>
                    <a:ext uri="{FF2B5EF4-FFF2-40B4-BE49-F238E27FC236}">
                      <a16:creationId xmlns:a16="http://schemas.microsoft.com/office/drawing/2014/main" id="{011C23B8-3277-4681-98E4-1075050ABA54}"/>
                    </a:ext>
                  </a:extLst>
                </p:cNvPr>
                <p:cNvGrpSpPr/>
                <p:nvPr/>
              </p:nvGrpSpPr>
              <p:grpSpPr>
                <a:xfrm>
                  <a:off x="1511513" y="2226836"/>
                  <a:ext cx="85344" cy="75552"/>
                  <a:chOff x="1511513" y="2226836"/>
                  <a:chExt cx="85344" cy="75552"/>
                </a:xfrm>
                <a:noFill/>
              </p:grpSpPr>
              <p:sp>
                <p:nvSpPr>
                  <p:cNvPr id="304" name="Forme libre : forme 3459">
                    <a:extLst>
                      <a:ext uri="{FF2B5EF4-FFF2-40B4-BE49-F238E27FC236}">
                        <a16:creationId xmlns:a16="http://schemas.microsoft.com/office/drawing/2014/main" id="{5E1D59CE-B924-41BA-977F-8842485CDA19}"/>
                      </a:ext>
                    </a:extLst>
                  </p:cNvPr>
                  <p:cNvSpPr/>
                  <p:nvPr/>
                </p:nvSpPr>
                <p:spPr>
                  <a:xfrm>
                    <a:off x="1524753" y="2247900"/>
                    <a:ext cx="58483" cy="54292"/>
                  </a:xfrm>
                  <a:custGeom>
                    <a:avLst/>
                    <a:gdLst>
                      <a:gd name="connsiteX0" fmla="*/ 3715 w 58483"/>
                      <a:gd name="connsiteY0" fmla="*/ 12763 h 54292"/>
                      <a:gd name="connsiteX1" fmla="*/ 0 w 58483"/>
                      <a:gd name="connsiteY1" fmla="*/ 25051 h 54292"/>
                      <a:gd name="connsiteX2" fmla="*/ 29242 w 58483"/>
                      <a:gd name="connsiteY2" fmla="*/ 54293 h 54292"/>
                      <a:gd name="connsiteX3" fmla="*/ 58483 w 58483"/>
                      <a:gd name="connsiteY3" fmla="*/ 25051 h 54292"/>
                      <a:gd name="connsiteX4" fmla="*/ 57912 w 58483"/>
                      <a:gd name="connsiteY4" fmla="*/ 19145 h 54292"/>
                      <a:gd name="connsiteX5" fmla="*/ 18478 w 58483"/>
                      <a:gd name="connsiteY5" fmla="*/ 0 h 54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483" h="54292">
                        <a:moveTo>
                          <a:pt x="3715" y="12763"/>
                        </a:moveTo>
                        <a:cubicBezTo>
                          <a:pt x="1524" y="16859"/>
                          <a:pt x="0" y="20003"/>
                          <a:pt x="0" y="25051"/>
                        </a:cubicBezTo>
                        <a:cubicBezTo>
                          <a:pt x="0" y="41243"/>
                          <a:pt x="13049" y="54293"/>
                          <a:pt x="29242" y="54293"/>
                        </a:cubicBezTo>
                        <a:cubicBezTo>
                          <a:pt x="45434" y="54293"/>
                          <a:pt x="58483" y="41243"/>
                          <a:pt x="58483" y="25051"/>
                        </a:cubicBezTo>
                        <a:cubicBezTo>
                          <a:pt x="58483" y="23051"/>
                          <a:pt x="58293" y="21050"/>
                          <a:pt x="57912" y="19145"/>
                        </a:cubicBezTo>
                        <a:cubicBezTo>
                          <a:pt x="57912" y="19145"/>
                          <a:pt x="40100" y="21622"/>
                          <a:pt x="18478" y="0"/>
                        </a:cubicBezTo>
                      </a:path>
                    </a:pathLst>
                  </a:custGeom>
                  <a:noFill/>
                  <a:ln w="5715" cap="rnd">
                    <a:solidFill>
                      <a:schemeClr val="bg1"/>
                    </a:solidFill>
                    <a:prstDash val="solid"/>
                    <a:round/>
                  </a:ln>
                </p:spPr>
                <p:txBody>
                  <a:bodyPr rtlCol="0" anchor="ctr"/>
                  <a:lstStyle/>
                  <a:p>
                    <a:endParaRPr lang="fr-FR" sz="1400"/>
                  </a:p>
                </p:txBody>
              </p:sp>
              <p:sp>
                <p:nvSpPr>
                  <p:cNvPr id="305" name="Forme libre : forme 3460">
                    <a:extLst>
                      <a:ext uri="{FF2B5EF4-FFF2-40B4-BE49-F238E27FC236}">
                        <a16:creationId xmlns:a16="http://schemas.microsoft.com/office/drawing/2014/main" id="{F6437F19-70DC-486E-BB2E-05C86A409242}"/>
                      </a:ext>
                    </a:extLst>
                  </p:cNvPr>
                  <p:cNvSpPr/>
                  <p:nvPr/>
                </p:nvSpPr>
                <p:spPr>
                  <a:xfrm>
                    <a:off x="1569901" y="2245804"/>
                    <a:ext cx="26955" cy="56584"/>
                  </a:xfrm>
                  <a:custGeom>
                    <a:avLst/>
                    <a:gdLst>
                      <a:gd name="connsiteX0" fmla="*/ 15335 w 26955"/>
                      <a:gd name="connsiteY0" fmla="*/ 0 h 56584"/>
                      <a:gd name="connsiteX1" fmla="*/ 20098 w 26955"/>
                      <a:gd name="connsiteY1" fmla="*/ 30290 h 56584"/>
                      <a:gd name="connsiteX2" fmla="*/ 26956 w 26955"/>
                      <a:gd name="connsiteY2" fmla="*/ 50102 h 56584"/>
                      <a:gd name="connsiteX3" fmla="*/ 0 w 26955"/>
                      <a:gd name="connsiteY3" fmla="*/ 53435 h 56584"/>
                    </a:gdLst>
                    <a:ahLst/>
                    <a:cxnLst>
                      <a:cxn ang="0">
                        <a:pos x="connsiteX0" y="connsiteY0"/>
                      </a:cxn>
                      <a:cxn ang="0">
                        <a:pos x="connsiteX1" y="connsiteY1"/>
                      </a:cxn>
                      <a:cxn ang="0">
                        <a:pos x="connsiteX2" y="connsiteY2"/>
                      </a:cxn>
                      <a:cxn ang="0">
                        <a:pos x="connsiteX3" y="connsiteY3"/>
                      </a:cxn>
                    </a:cxnLst>
                    <a:rect l="l" t="t" r="r" b="b"/>
                    <a:pathLst>
                      <a:path w="26955" h="56584">
                        <a:moveTo>
                          <a:pt x="15335" y="0"/>
                        </a:moveTo>
                        <a:cubicBezTo>
                          <a:pt x="20574" y="10001"/>
                          <a:pt x="22289" y="22003"/>
                          <a:pt x="20098" y="30290"/>
                        </a:cubicBezTo>
                        <a:cubicBezTo>
                          <a:pt x="15621" y="47625"/>
                          <a:pt x="26956" y="50102"/>
                          <a:pt x="26956" y="50102"/>
                        </a:cubicBezTo>
                        <a:cubicBezTo>
                          <a:pt x="11335" y="62389"/>
                          <a:pt x="0" y="53435"/>
                          <a:pt x="0" y="53435"/>
                        </a:cubicBezTo>
                      </a:path>
                    </a:pathLst>
                  </a:custGeom>
                  <a:noFill/>
                  <a:ln w="5715" cap="rnd">
                    <a:solidFill>
                      <a:schemeClr val="bg1"/>
                    </a:solidFill>
                    <a:prstDash val="solid"/>
                    <a:round/>
                  </a:ln>
                </p:spPr>
                <p:txBody>
                  <a:bodyPr rtlCol="0" anchor="ctr"/>
                  <a:lstStyle/>
                  <a:p>
                    <a:endParaRPr lang="fr-FR" sz="1400"/>
                  </a:p>
                </p:txBody>
              </p:sp>
              <p:sp>
                <p:nvSpPr>
                  <p:cNvPr id="306" name="Forme libre : forme 3461">
                    <a:extLst>
                      <a:ext uri="{FF2B5EF4-FFF2-40B4-BE49-F238E27FC236}">
                        <a16:creationId xmlns:a16="http://schemas.microsoft.com/office/drawing/2014/main" id="{541DE4FD-D498-4793-9B58-3D9451DE1725}"/>
                      </a:ext>
                    </a:extLst>
                  </p:cNvPr>
                  <p:cNvSpPr/>
                  <p:nvPr/>
                </p:nvSpPr>
                <p:spPr>
                  <a:xfrm>
                    <a:off x="1511513" y="2226836"/>
                    <a:ext cx="62198" cy="75457"/>
                  </a:xfrm>
                  <a:custGeom>
                    <a:avLst/>
                    <a:gdLst>
                      <a:gd name="connsiteX0" fmla="*/ 26956 w 62198"/>
                      <a:gd name="connsiteY0" fmla="*/ 72308 h 75457"/>
                      <a:gd name="connsiteX1" fmla="*/ 0 w 62198"/>
                      <a:gd name="connsiteY1" fmla="*/ 68975 h 75457"/>
                      <a:gd name="connsiteX2" fmla="*/ 6858 w 62198"/>
                      <a:gd name="connsiteY2" fmla="*/ 49163 h 75457"/>
                      <a:gd name="connsiteX3" fmla="*/ 43339 w 62198"/>
                      <a:gd name="connsiteY3" fmla="*/ 14 h 75457"/>
                      <a:gd name="connsiteX4" fmla="*/ 43434 w 62198"/>
                      <a:gd name="connsiteY4" fmla="*/ 14 h 75457"/>
                      <a:gd name="connsiteX5" fmla="*/ 62198 w 62198"/>
                      <a:gd name="connsiteY5" fmla="*/ 5157 h 7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198" h="75457">
                        <a:moveTo>
                          <a:pt x="26956" y="72308"/>
                        </a:moveTo>
                        <a:cubicBezTo>
                          <a:pt x="26956" y="72308"/>
                          <a:pt x="15526" y="81262"/>
                          <a:pt x="0" y="68975"/>
                        </a:cubicBezTo>
                        <a:cubicBezTo>
                          <a:pt x="0" y="68975"/>
                          <a:pt x="11430" y="66593"/>
                          <a:pt x="6858" y="49163"/>
                        </a:cubicBezTo>
                        <a:cubicBezTo>
                          <a:pt x="2381" y="31827"/>
                          <a:pt x="15431" y="14"/>
                          <a:pt x="43339" y="14"/>
                        </a:cubicBezTo>
                        <a:lnTo>
                          <a:pt x="43434" y="14"/>
                        </a:lnTo>
                        <a:cubicBezTo>
                          <a:pt x="50483" y="-177"/>
                          <a:pt x="57245" y="1633"/>
                          <a:pt x="62198" y="5157"/>
                        </a:cubicBezTo>
                      </a:path>
                    </a:pathLst>
                  </a:custGeom>
                  <a:noFill/>
                  <a:ln w="5715" cap="rnd">
                    <a:solidFill>
                      <a:schemeClr val="bg1"/>
                    </a:solidFill>
                    <a:prstDash val="solid"/>
                    <a:round/>
                  </a:ln>
                </p:spPr>
                <p:txBody>
                  <a:bodyPr rtlCol="0" anchor="ctr"/>
                  <a:lstStyle/>
                  <a:p>
                    <a:endParaRPr lang="fr-FR" sz="1400"/>
                  </a:p>
                </p:txBody>
              </p:sp>
            </p:grpSp>
            <p:grpSp>
              <p:nvGrpSpPr>
                <p:cNvPr id="300" name="Graphique 1790">
                  <a:extLst>
                    <a:ext uri="{FF2B5EF4-FFF2-40B4-BE49-F238E27FC236}">
                      <a16:creationId xmlns:a16="http://schemas.microsoft.com/office/drawing/2014/main" id="{011C23B8-3277-4681-98E4-1075050ABA54}"/>
                    </a:ext>
                  </a:extLst>
                </p:cNvPr>
                <p:cNvGrpSpPr/>
                <p:nvPr/>
              </p:nvGrpSpPr>
              <p:grpSpPr>
                <a:xfrm>
                  <a:off x="1541707" y="2264569"/>
                  <a:ext cx="25717" cy="24574"/>
                  <a:chOff x="1541707" y="2264569"/>
                  <a:chExt cx="25717" cy="24574"/>
                </a:xfrm>
                <a:noFill/>
              </p:grpSpPr>
              <p:sp>
                <p:nvSpPr>
                  <p:cNvPr id="301" name="Forme libre : forme 3463">
                    <a:extLst>
                      <a:ext uri="{FF2B5EF4-FFF2-40B4-BE49-F238E27FC236}">
                        <a16:creationId xmlns:a16="http://schemas.microsoft.com/office/drawing/2014/main" id="{FACDCC73-B60D-4E09-8617-3549740D890C}"/>
                      </a:ext>
                    </a:extLst>
                  </p:cNvPr>
                  <p:cNvSpPr/>
                  <p:nvPr/>
                </p:nvSpPr>
                <p:spPr>
                  <a:xfrm>
                    <a:off x="1541707" y="2264569"/>
                    <a:ext cx="9525" cy="6476"/>
                  </a:xfrm>
                  <a:custGeom>
                    <a:avLst/>
                    <a:gdLst>
                      <a:gd name="connsiteX0" fmla="*/ 0 w 9525"/>
                      <a:gd name="connsiteY0" fmla="*/ 0 h 6476"/>
                      <a:gd name="connsiteX1" fmla="*/ 0 w 9525"/>
                      <a:gd name="connsiteY1" fmla="*/ 6477 h 6476"/>
                    </a:gdLst>
                    <a:ahLst/>
                    <a:cxnLst>
                      <a:cxn ang="0">
                        <a:pos x="connsiteX0" y="connsiteY0"/>
                      </a:cxn>
                      <a:cxn ang="0">
                        <a:pos x="connsiteX1" y="connsiteY1"/>
                      </a:cxn>
                    </a:cxnLst>
                    <a:rect l="l" t="t" r="r" b="b"/>
                    <a:pathLst>
                      <a:path w="9525" h="6476">
                        <a:moveTo>
                          <a:pt x="0" y="0"/>
                        </a:moveTo>
                        <a:lnTo>
                          <a:pt x="0" y="6477"/>
                        </a:lnTo>
                      </a:path>
                    </a:pathLst>
                  </a:custGeom>
                  <a:ln w="5715" cap="rnd">
                    <a:solidFill>
                      <a:schemeClr val="bg1"/>
                    </a:solidFill>
                    <a:prstDash val="solid"/>
                    <a:round/>
                  </a:ln>
                </p:spPr>
                <p:txBody>
                  <a:bodyPr rtlCol="0" anchor="ctr"/>
                  <a:lstStyle/>
                  <a:p>
                    <a:endParaRPr lang="fr-FR" sz="1400"/>
                  </a:p>
                </p:txBody>
              </p:sp>
              <p:sp>
                <p:nvSpPr>
                  <p:cNvPr id="302" name="Forme libre : forme 3464">
                    <a:extLst>
                      <a:ext uri="{FF2B5EF4-FFF2-40B4-BE49-F238E27FC236}">
                        <a16:creationId xmlns:a16="http://schemas.microsoft.com/office/drawing/2014/main" id="{4806D929-CCBB-42C5-A272-361253730CDF}"/>
                      </a:ext>
                    </a:extLst>
                  </p:cNvPr>
                  <p:cNvSpPr/>
                  <p:nvPr/>
                </p:nvSpPr>
                <p:spPr>
                  <a:xfrm>
                    <a:off x="1567425" y="2265712"/>
                    <a:ext cx="9525" cy="5429"/>
                  </a:xfrm>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a:moveTo>
                          <a:pt x="0" y="0"/>
                        </a:moveTo>
                        <a:lnTo>
                          <a:pt x="0" y="5429"/>
                        </a:lnTo>
                      </a:path>
                    </a:pathLst>
                  </a:custGeom>
                  <a:ln w="5715" cap="rnd">
                    <a:solidFill>
                      <a:schemeClr val="bg1"/>
                    </a:solidFill>
                    <a:prstDash val="solid"/>
                    <a:round/>
                  </a:ln>
                </p:spPr>
                <p:txBody>
                  <a:bodyPr rtlCol="0" anchor="ctr"/>
                  <a:lstStyle/>
                  <a:p>
                    <a:endParaRPr lang="fr-FR" sz="1400"/>
                  </a:p>
                </p:txBody>
              </p:sp>
              <p:sp>
                <p:nvSpPr>
                  <p:cNvPr id="303" name="Forme libre : forme 3465">
                    <a:extLst>
                      <a:ext uri="{FF2B5EF4-FFF2-40B4-BE49-F238E27FC236}">
                        <a16:creationId xmlns:a16="http://schemas.microsoft.com/office/drawing/2014/main" id="{1E12B41A-AD0C-4357-B6FC-66586810CD8D}"/>
                      </a:ext>
                    </a:extLst>
                  </p:cNvPr>
                  <p:cNvSpPr/>
                  <p:nvPr/>
                </p:nvSpPr>
                <p:spPr>
                  <a:xfrm>
                    <a:off x="1548946" y="2286571"/>
                    <a:ext cx="12287" cy="2571"/>
                  </a:xfrm>
                  <a:custGeom>
                    <a:avLst/>
                    <a:gdLst>
                      <a:gd name="connsiteX0" fmla="*/ 12287 w 12287"/>
                      <a:gd name="connsiteY0" fmla="*/ 0 h 2571"/>
                      <a:gd name="connsiteX1" fmla="*/ 0 w 12287"/>
                      <a:gd name="connsiteY1" fmla="*/ 0 h 2571"/>
                    </a:gdLst>
                    <a:ahLst/>
                    <a:cxnLst>
                      <a:cxn ang="0">
                        <a:pos x="connsiteX0" y="connsiteY0"/>
                      </a:cxn>
                      <a:cxn ang="0">
                        <a:pos x="connsiteX1" y="connsiteY1"/>
                      </a:cxn>
                    </a:cxnLst>
                    <a:rect l="l" t="t" r="r" b="b"/>
                    <a:pathLst>
                      <a:path w="12287" h="2571">
                        <a:moveTo>
                          <a:pt x="12287" y="0"/>
                        </a:moveTo>
                        <a:cubicBezTo>
                          <a:pt x="8858" y="3429"/>
                          <a:pt x="3334" y="3429"/>
                          <a:pt x="0" y="0"/>
                        </a:cubicBezTo>
                      </a:path>
                    </a:pathLst>
                  </a:custGeom>
                  <a:noFill/>
                  <a:ln w="5715" cap="rnd">
                    <a:solidFill>
                      <a:schemeClr val="bg1"/>
                    </a:solidFill>
                    <a:prstDash val="solid"/>
                    <a:round/>
                  </a:ln>
                </p:spPr>
                <p:txBody>
                  <a:bodyPr rtlCol="0" anchor="ctr"/>
                  <a:lstStyle/>
                  <a:p>
                    <a:endParaRPr lang="fr-FR" sz="1400"/>
                  </a:p>
                </p:txBody>
              </p:sp>
            </p:grpSp>
          </p:grpSp>
          <p:sp>
            <p:nvSpPr>
              <p:cNvPr id="270" name="Forme libre : forme 3466">
                <a:extLst>
                  <a:ext uri="{FF2B5EF4-FFF2-40B4-BE49-F238E27FC236}">
                    <a16:creationId xmlns:a16="http://schemas.microsoft.com/office/drawing/2014/main" id="{24D1AD98-B151-4A66-927A-AC266350AD05}"/>
                  </a:ext>
                </a:extLst>
              </p:cNvPr>
              <p:cNvSpPr/>
              <p:nvPr/>
            </p:nvSpPr>
            <p:spPr>
              <a:xfrm>
                <a:off x="1171541" y="2244471"/>
                <a:ext cx="353115" cy="231647"/>
              </a:xfrm>
              <a:custGeom>
                <a:avLst/>
                <a:gdLst>
                  <a:gd name="connsiteX0" fmla="*/ 234720 w 353115"/>
                  <a:gd name="connsiteY0" fmla="*/ 230981 h 231647"/>
                  <a:gd name="connsiteX1" fmla="*/ 2882 w 353115"/>
                  <a:gd name="connsiteY1" fmla="*/ 231648 h 231647"/>
                  <a:gd name="connsiteX2" fmla="*/ 91655 w 353115"/>
                  <a:gd name="connsiteY2" fmla="*/ 105728 h 231647"/>
                  <a:gd name="connsiteX3" fmla="*/ 340162 w 353115"/>
                  <a:gd name="connsiteY3" fmla="*/ 0 h 231647"/>
                  <a:gd name="connsiteX4" fmla="*/ 353116 w 353115"/>
                  <a:gd name="connsiteY4" fmla="*/ 95 h 231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115" h="231647">
                    <a:moveTo>
                      <a:pt x="234720" y="230981"/>
                    </a:moveTo>
                    <a:cubicBezTo>
                      <a:pt x="113467" y="230981"/>
                      <a:pt x="3358" y="231172"/>
                      <a:pt x="2882" y="231648"/>
                    </a:cubicBezTo>
                    <a:cubicBezTo>
                      <a:pt x="2882" y="231648"/>
                      <a:pt x="-24836" y="105728"/>
                      <a:pt x="91655" y="105728"/>
                    </a:cubicBezTo>
                    <a:cubicBezTo>
                      <a:pt x="91655" y="105728"/>
                      <a:pt x="114705" y="0"/>
                      <a:pt x="340162" y="0"/>
                    </a:cubicBezTo>
                    <a:cubicBezTo>
                      <a:pt x="344543" y="0"/>
                      <a:pt x="348830" y="95"/>
                      <a:pt x="353116" y="95"/>
                    </a:cubicBezTo>
                  </a:path>
                </a:pathLst>
              </a:custGeom>
              <a:noFill/>
              <a:ln w="5715" cap="rnd">
                <a:solidFill>
                  <a:schemeClr val="bg1"/>
                </a:solidFill>
                <a:prstDash val="solid"/>
                <a:round/>
              </a:ln>
            </p:spPr>
            <p:txBody>
              <a:bodyPr rtlCol="0" anchor="ctr"/>
              <a:lstStyle/>
              <a:p>
                <a:endParaRPr lang="fr-FR" sz="1400"/>
              </a:p>
            </p:txBody>
          </p:sp>
          <p:sp>
            <p:nvSpPr>
              <p:cNvPr id="271" name="Forme libre : forme 3467">
                <a:extLst>
                  <a:ext uri="{FF2B5EF4-FFF2-40B4-BE49-F238E27FC236}">
                    <a16:creationId xmlns:a16="http://schemas.microsoft.com/office/drawing/2014/main" id="{80405182-DCA1-4E64-B747-514898338437}"/>
                  </a:ext>
                </a:extLst>
              </p:cNvPr>
              <p:cNvSpPr/>
              <p:nvPr/>
            </p:nvSpPr>
            <p:spPr>
              <a:xfrm>
                <a:off x="1472841" y="2475547"/>
                <a:ext cx="153638" cy="95"/>
              </a:xfrm>
              <a:custGeom>
                <a:avLst/>
                <a:gdLst>
                  <a:gd name="connsiteX0" fmla="*/ 153638 w 153638"/>
                  <a:gd name="connsiteY0" fmla="*/ 95 h 95"/>
                  <a:gd name="connsiteX1" fmla="*/ 0 w 153638"/>
                  <a:gd name="connsiteY1" fmla="*/ 0 h 95"/>
                </a:gdLst>
                <a:ahLst/>
                <a:cxnLst>
                  <a:cxn ang="0">
                    <a:pos x="connsiteX0" y="connsiteY0"/>
                  </a:cxn>
                  <a:cxn ang="0">
                    <a:pos x="connsiteX1" y="connsiteY1"/>
                  </a:cxn>
                </a:cxnLst>
                <a:rect l="l" t="t" r="r" b="b"/>
                <a:pathLst>
                  <a:path w="153638" h="95">
                    <a:moveTo>
                      <a:pt x="153638" y="95"/>
                    </a:moveTo>
                    <a:cubicBezTo>
                      <a:pt x="106299" y="95"/>
                      <a:pt x="69247" y="0"/>
                      <a:pt x="0" y="0"/>
                    </a:cubicBezTo>
                  </a:path>
                </a:pathLst>
              </a:custGeom>
              <a:noFill/>
              <a:ln w="5715" cap="rnd">
                <a:solidFill>
                  <a:schemeClr val="bg1"/>
                </a:solidFill>
                <a:prstDash val="solid"/>
                <a:round/>
              </a:ln>
            </p:spPr>
            <p:txBody>
              <a:bodyPr rtlCol="0" anchor="ctr"/>
              <a:lstStyle/>
              <a:p>
                <a:endParaRPr lang="fr-FR" sz="1400"/>
              </a:p>
            </p:txBody>
          </p:sp>
          <p:sp>
            <p:nvSpPr>
              <p:cNvPr id="272" name="Forme libre : forme 3468">
                <a:extLst>
                  <a:ext uri="{FF2B5EF4-FFF2-40B4-BE49-F238E27FC236}">
                    <a16:creationId xmlns:a16="http://schemas.microsoft.com/office/drawing/2014/main" id="{63642B8A-23CB-467E-AB36-D610DF717148}"/>
                  </a:ext>
                </a:extLst>
              </p:cNvPr>
              <p:cNvSpPr/>
              <p:nvPr/>
            </p:nvSpPr>
            <p:spPr>
              <a:xfrm>
                <a:off x="1133466" y="2224088"/>
                <a:ext cx="9525" cy="9525"/>
              </a:xfrm>
              <a:custGeom>
                <a:avLst/>
                <a:gdLst/>
                <a:ahLst/>
                <a:cxnLst/>
                <a:rect l="l" t="t" r="r" b="b"/>
                <a:pathLst>
                  <a:path w="9525" h="9525"/>
                </a:pathLst>
              </a:custGeom>
              <a:noFill/>
              <a:ln w="5715" cap="rnd">
                <a:solidFill>
                  <a:schemeClr val="bg1"/>
                </a:solidFill>
                <a:prstDash val="solid"/>
                <a:round/>
              </a:ln>
            </p:spPr>
            <p:txBody>
              <a:bodyPr rtlCol="0" anchor="ctr"/>
              <a:lstStyle/>
              <a:p>
                <a:endParaRPr lang="fr-FR" sz="1400"/>
              </a:p>
            </p:txBody>
          </p:sp>
          <p:sp>
            <p:nvSpPr>
              <p:cNvPr id="273" name="Forme libre : forme 3469">
                <a:extLst>
                  <a:ext uri="{FF2B5EF4-FFF2-40B4-BE49-F238E27FC236}">
                    <a16:creationId xmlns:a16="http://schemas.microsoft.com/office/drawing/2014/main" id="{1AFEB621-4281-4C28-B2BF-B3BDBF1AFDB5}"/>
                  </a:ext>
                </a:extLst>
              </p:cNvPr>
              <p:cNvSpPr/>
              <p:nvPr/>
            </p:nvSpPr>
            <p:spPr>
              <a:xfrm>
                <a:off x="1678200" y="2317337"/>
                <a:ext cx="38338" cy="158400"/>
              </a:xfrm>
              <a:custGeom>
                <a:avLst/>
                <a:gdLst>
                  <a:gd name="connsiteX0" fmla="*/ 0 w 38338"/>
                  <a:gd name="connsiteY0" fmla="*/ 0 h 158400"/>
                  <a:gd name="connsiteX1" fmla="*/ 11716 w 38338"/>
                  <a:gd name="connsiteY1" fmla="*/ 53150 h 158400"/>
                  <a:gd name="connsiteX2" fmla="*/ 38005 w 38338"/>
                  <a:gd name="connsiteY2" fmla="*/ 109538 h 158400"/>
                  <a:gd name="connsiteX3" fmla="*/ 15907 w 38338"/>
                  <a:gd name="connsiteY3" fmla="*/ 158401 h 158400"/>
                </a:gdLst>
                <a:ahLst/>
                <a:cxnLst>
                  <a:cxn ang="0">
                    <a:pos x="connsiteX0" y="connsiteY0"/>
                  </a:cxn>
                  <a:cxn ang="0">
                    <a:pos x="connsiteX1" y="connsiteY1"/>
                  </a:cxn>
                  <a:cxn ang="0">
                    <a:pos x="connsiteX2" y="connsiteY2"/>
                  </a:cxn>
                  <a:cxn ang="0">
                    <a:pos x="connsiteX3" y="connsiteY3"/>
                  </a:cxn>
                </a:cxnLst>
                <a:rect l="l" t="t" r="r" b="b"/>
                <a:pathLst>
                  <a:path w="38338" h="158400">
                    <a:moveTo>
                      <a:pt x="0" y="0"/>
                    </a:moveTo>
                    <a:cubicBezTo>
                      <a:pt x="15716" y="27908"/>
                      <a:pt x="11716" y="53150"/>
                      <a:pt x="11716" y="53150"/>
                    </a:cubicBezTo>
                    <a:cubicBezTo>
                      <a:pt x="11716" y="53150"/>
                      <a:pt x="41815" y="67247"/>
                      <a:pt x="38005" y="109538"/>
                    </a:cubicBezTo>
                    <a:cubicBezTo>
                      <a:pt x="34195" y="151829"/>
                      <a:pt x="15907" y="158401"/>
                      <a:pt x="15907" y="158401"/>
                    </a:cubicBezTo>
                  </a:path>
                </a:pathLst>
              </a:custGeom>
              <a:noFill/>
              <a:ln w="5715" cap="rnd">
                <a:solidFill>
                  <a:schemeClr val="bg1"/>
                </a:solidFill>
                <a:prstDash val="solid"/>
                <a:round/>
              </a:ln>
            </p:spPr>
            <p:txBody>
              <a:bodyPr rtlCol="0" anchor="ctr"/>
              <a:lstStyle/>
              <a:p>
                <a:endParaRPr lang="fr-FR" sz="1400"/>
              </a:p>
            </p:txBody>
          </p:sp>
          <p:sp>
            <p:nvSpPr>
              <p:cNvPr id="274" name="Forme libre : forme 3470">
                <a:extLst>
                  <a:ext uri="{FF2B5EF4-FFF2-40B4-BE49-F238E27FC236}">
                    <a16:creationId xmlns:a16="http://schemas.microsoft.com/office/drawing/2014/main" id="{6CA0E40E-AF99-46B3-95C4-238521A99238}"/>
                  </a:ext>
                </a:extLst>
              </p:cNvPr>
              <p:cNvSpPr/>
              <p:nvPr/>
            </p:nvSpPr>
            <p:spPr>
              <a:xfrm>
                <a:off x="1587808" y="2250376"/>
                <a:ext cx="76676" cy="41909"/>
              </a:xfrm>
              <a:custGeom>
                <a:avLst/>
                <a:gdLst>
                  <a:gd name="connsiteX0" fmla="*/ 0 w 76676"/>
                  <a:gd name="connsiteY0" fmla="*/ 0 h 41909"/>
                  <a:gd name="connsiteX1" fmla="*/ 76676 w 76676"/>
                  <a:gd name="connsiteY1" fmla="*/ 41910 h 41909"/>
                </a:gdLst>
                <a:ahLst/>
                <a:cxnLst>
                  <a:cxn ang="0">
                    <a:pos x="connsiteX0" y="connsiteY0"/>
                  </a:cxn>
                  <a:cxn ang="0">
                    <a:pos x="connsiteX1" y="connsiteY1"/>
                  </a:cxn>
                </a:cxnLst>
                <a:rect l="l" t="t" r="r" b="b"/>
                <a:pathLst>
                  <a:path w="76676" h="41909">
                    <a:moveTo>
                      <a:pt x="0" y="0"/>
                    </a:moveTo>
                    <a:cubicBezTo>
                      <a:pt x="34195" y="6096"/>
                      <a:pt x="60484" y="17621"/>
                      <a:pt x="76676" y="41910"/>
                    </a:cubicBezTo>
                  </a:path>
                </a:pathLst>
              </a:custGeom>
              <a:noFill/>
              <a:ln w="5715" cap="rnd">
                <a:solidFill>
                  <a:schemeClr val="bg1"/>
                </a:solidFill>
                <a:prstDash val="solid"/>
                <a:round/>
              </a:ln>
            </p:spPr>
            <p:txBody>
              <a:bodyPr rtlCol="0" anchor="ctr"/>
              <a:lstStyle/>
              <a:p>
                <a:endParaRPr lang="fr-FR" sz="1400"/>
              </a:p>
            </p:txBody>
          </p:sp>
          <p:sp>
            <p:nvSpPr>
              <p:cNvPr id="275" name="Forme libre : forme 3471">
                <a:extLst>
                  <a:ext uri="{FF2B5EF4-FFF2-40B4-BE49-F238E27FC236}">
                    <a16:creationId xmlns:a16="http://schemas.microsoft.com/office/drawing/2014/main" id="{DAEB22A0-8A0C-4AC0-8737-4F3CA54317A3}"/>
                  </a:ext>
                </a:extLst>
              </p:cNvPr>
              <p:cNvSpPr/>
              <p:nvPr/>
            </p:nvSpPr>
            <p:spPr>
              <a:xfrm>
                <a:off x="1404166" y="2401919"/>
                <a:ext cx="69913" cy="107632"/>
              </a:xfrm>
              <a:custGeom>
                <a:avLst/>
                <a:gdLst>
                  <a:gd name="connsiteX0" fmla="*/ 69913 w 69913"/>
                  <a:gd name="connsiteY0" fmla="*/ 53816 h 107632"/>
                  <a:gd name="connsiteX1" fmla="*/ 34957 w 69913"/>
                  <a:gd name="connsiteY1" fmla="*/ 107632 h 107632"/>
                  <a:gd name="connsiteX2" fmla="*/ 0 w 69913"/>
                  <a:gd name="connsiteY2" fmla="*/ 53816 h 107632"/>
                  <a:gd name="connsiteX3" fmla="*/ 34957 w 69913"/>
                  <a:gd name="connsiteY3" fmla="*/ 0 h 107632"/>
                  <a:gd name="connsiteX4" fmla="*/ 69913 w 69913"/>
                  <a:gd name="connsiteY4" fmla="*/ 53816 h 107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 h="107632">
                    <a:moveTo>
                      <a:pt x="69913" y="53816"/>
                    </a:moveTo>
                    <a:cubicBezTo>
                      <a:pt x="69913" y="83538"/>
                      <a:pt x="54263" y="107632"/>
                      <a:pt x="34957" y="107632"/>
                    </a:cubicBezTo>
                    <a:cubicBezTo>
                      <a:pt x="15651" y="107632"/>
                      <a:pt x="0" y="83538"/>
                      <a:pt x="0" y="53816"/>
                    </a:cubicBezTo>
                    <a:cubicBezTo>
                      <a:pt x="0" y="24094"/>
                      <a:pt x="15651" y="0"/>
                      <a:pt x="34957" y="0"/>
                    </a:cubicBezTo>
                    <a:cubicBezTo>
                      <a:pt x="54263" y="0"/>
                      <a:pt x="69913" y="24094"/>
                      <a:pt x="69913" y="53816"/>
                    </a:cubicBezTo>
                    <a:close/>
                  </a:path>
                </a:pathLst>
              </a:custGeom>
              <a:noFill/>
              <a:ln w="5715" cap="rnd">
                <a:solidFill>
                  <a:schemeClr val="bg1"/>
                </a:solidFill>
                <a:prstDash val="solid"/>
                <a:round/>
              </a:ln>
            </p:spPr>
            <p:txBody>
              <a:bodyPr rtlCol="0" anchor="ctr"/>
              <a:lstStyle/>
              <a:p>
                <a:endParaRPr lang="fr-FR" sz="1400"/>
              </a:p>
            </p:txBody>
          </p:sp>
          <p:sp>
            <p:nvSpPr>
              <p:cNvPr id="276" name="Forme libre : forme 3472">
                <a:extLst>
                  <a:ext uri="{FF2B5EF4-FFF2-40B4-BE49-F238E27FC236}">
                    <a16:creationId xmlns:a16="http://schemas.microsoft.com/office/drawing/2014/main" id="{2517B921-DAE4-4AEE-8F20-CC9D3B80DD4C}"/>
                  </a:ext>
                </a:extLst>
              </p:cNvPr>
              <p:cNvSpPr/>
              <p:nvPr/>
            </p:nvSpPr>
            <p:spPr>
              <a:xfrm>
                <a:off x="1371305" y="2475357"/>
                <a:ext cx="67818" cy="34194"/>
              </a:xfrm>
              <a:custGeom>
                <a:avLst/>
                <a:gdLst>
                  <a:gd name="connsiteX0" fmla="*/ 0 w 67818"/>
                  <a:gd name="connsiteY0" fmla="*/ 0 h 34194"/>
                  <a:gd name="connsiteX1" fmla="*/ 32576 w 67818"/>
                  <a:gd name="connsiteY1" fmla="*/ 34195 h 34194"/>
                  <a:gd name="connsiteX2" fmla="*/ 67818 w 67818"/>
                  <a:gd name="connsiteY2" fmla="*/ 34195 h 34194"/>
                </a:gdLst>
                <a:ahLst/>
                <a:cxnLst>
                  <a:cxn ang="0">
                    <a:pos x="connsiteX0" y="connsiteY0"/>
                  </a:cxn>
                  <a:cxn ang="0">
                    <a:pos x="connsiteX1" y="connsiteY1"/>
                  </a:cxn>
                  <a:cxn ang="0">
                    <a:pos x="connsiteX2" y="connsiteY2"/>
                  </a:cxn>
                </a:cxnLst>
                <a:rect l="l" t="t" r="r" b="b"/>
                <a:pathLst>
                  <a:path w="67818" h="34194">
                    <a:moveTo>
                      <a:pt x="0" y="0"/>
                    </a:moveTo>
                    <a:cubicBezTo>
                      <a:pt x="5144" y="20003"/>
                      <a:pt x="17812" y="34195"/>
                      <a:pt x="32576" y="34195"/>
                    </a:cubicBezTo>
                    <a:lnTo>
                      <a:pt x="67818" y="34195"/>
                    </a:lnTo>
                  </a:path>
                </a:pathLst>
              </a:custGeom>
              <a:noFill/>
              <a:ln w="5715" cap="rnd">
                <a:solidFill>
                  <a:schemeClr val="bg1"/>
                </a:solidFill>
                <a:prstDash val="solid"/>
                <a:round/>
              </a:ln>
            </p:spPr>
            <p:txBody>
              <a:bodyPr rtlCol="0" anchor="ctr"/>
              <a:lstStyle/>
              <a:p>
                <a:endParaRPr lang="fr-FR" sz="1400"/>
              </a:p>
            </p:txBody>
          </p:sp>
          <p:sp>
            <p:nvSpPr>
              <p:cNvPr id="277" name="Forme libre : forme 3473">
                <a:extLst>
                  <a:ext uri="{FF2B5EF4-FFF2-40B4-BE49-F238E27FC236}">
                    <a16:creationId xmlns:a16="http://schemas.microsoft.com/office/drawing/2014/main" id="{AD6E5610-032E-4B75-8F0E-17F87A2D577E}"/>
                  </a:ext>
                </a:extLst>
              </p:cNvPr>
              <p:cNvSpPr/>
              <p:nvPr/>
            </p:nvSpPr>
            <p:spPr>
              <a:xfrm>
                <a:off x="1417787" y="2418969"/>
                <a:ext cx="43624" cy="73723"/>
              </a:xfrm>
              <a:custGeom>
                <a:avLst/>
                <a:gdLst>
                  <a:gd name="connsiteX0" fmla="*/ 43625 w 43624"/>
                  <a:gd name="connsiteY0" fmla="*/ 36862 h 73723"/>
                  <a:gd name="connsiteX1" fmla="*/ 21812 w 43624"/>
                  <a:gd name="connsiteY1" fmla="*/ 73724 h 73723"/>
                  <a:gd name="connsiteX2" fmla="*/ 0 w 43624"/>
                  <a:gd name="connsiteY2" fmla="*/ 36862 h 73723"/>
                  <a:gd name="connsiteX3" fmla="*/ 21812 w 43624"/>
                  <a:gd name="connsiteY3" fmla="*/ 0 h 73723"/>
                  <a:gd name="connsiteX4" fmla="*/ 43625 w 43624"/>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24" h="73723">
                    <a:moveTo>
                      <a:pt x="43625" y="36862"/>
                    </a:moveTo>
                    <a:cubicBezTo>
                      <a:pt x="43625" y="57220"/>
                      <a:pt x="33859" y="73724"/>
                      <a:pt x="21812" y="73724"/>
                    </a:cubicBezTo>
                    <a:cubicBezTo>
                      <a:pt x="9766" y="73724"/>
                      <a:pt x="0" y="57220"/>
                      <a:pt x="0" y="36862"/>
                    </a:cubicBezTo>
                    <a:cubicBezTo>
                      <a:pt x="0" y="16504"/>
                      <a:pt x="9766" y="0"/>
                      <a:pt x="21812" y="0"/>
                    </a:cubicBezTo>
                    <a:cubicBezTo>
                      <a:pt x="33859" y="0"/>
                      <a:pt x="43625" y="16504"/>
                      <a:pt x="43625" y="36862"/>
                    </a:cubicBezTo>
                    <a:close/>
                  </a:path>
                </a:pathLst>
              </a:custGeom>
              <a:noFill/>
              <a:ln w="5715" cap="rnd">
                <a:solidFill>
                  <a:schemeClr val="bg1"/>
                </a:solidFill>
                <a:prstDash val="solid"/>
                <a:round/>
              </a:ln>
            </p:spPr>
            <p:txBody>
              <a:bodyPr rtlCol="0" anchor="ctr"/>
              <a:lstStyle/>
              <a:p>
                <a:endParaRPr lang="fr-FR" sz="1400"/>
              </a:p>
            </p:txBody>
          </p:sp>
          <p:grpSp>
            <p:nvGrpSpPr>
              <p:cNvPr id="278" name="Graphique 1790">
                <a:extLst>
                  <a:ext uri="{FF2B5EF4-FFF2-40B4-BE49-F238E27FC236}">
                    <a16:creationId xmlns:a16="http://schemas.microsoft.com/office/drawing/2014/main" id="{011C23B8-3277-4681-98E4-1075050ABA54}"/>
                  </a:ext>
                </a:extLst>
              </p:cNvPr>
              <p:cNvGrpSpPr/>
              <p:nvPr/>
            </p:nvGrpSpPr>
            <p:grpSpPr>
              <a:xfrm>
                <a:off x="1197759" y="2475547"/>
                <a:ext cx="100488" cy="34290"/>
                <a:chOff x="1197759" y="2475547"/>
                <a:chExt cx="100488" cy="34290"/>
              </a:xfrm>
              <a:noFill/>
            </p:grpSpPr>
            <p:sp>
              <p:nvSpPr>
                <p:cNvPr id="297" name="Forme libre : forme 3475">
                  <a:extLst>
                    <a:ext uri="{FF2B5EF4-FFF2-40B4-BE49-F238E27FC236}">
                      <a16:creationId xmlns:a16="http://schemas.microsoft.com/office/drawing/2014/main" id="{16D22E4A-9189-49B5-9582-F65A0FB6AED9}"/>
                    </a:ext>
                  </a:extLst>
                </p:cNvPr>
                <p:cNvSpPr/>
                <p:nvPr/>
              </p:nvSpPr>
              <p:spPr>
                <a:xfrm>
                  <a:off x="1233002" y="2475547"/>
                  <a:ext cx="65246" cy="34290"/>
                </a:xfrm>
                <a:custGeom>
                  <a:avLst/>
                  <a:gdLst>
                    <a:gd name="connsiteX0" fmla="*/ 65246 w 65246"/>
                    <a:gd name="connsiteY0" fmla="*/ 0 h 34290"/>
                    <a:gd name="connsiteX1" fmla="*/ 32576 w 65246"/>
                    <a:gd name="connsiteY1" fmla="*/ 34290 h 34290"/>
                    <a:gd name="connsiteX2" fmla="*/ 0 w 65246"/>
                    <a:gd name="connsiteY2" fmla="*/ 286 h 34290"/>
                  </a:gdLst>
                  <a:ahLst/>
                  <a:cxnLst>
                    <a:cxn ang="0">
                      <a:pos x="connsiteX0" y="connsiteY0"/>
                    </a:cxn>
                    <a:cxn ang="0">
                      <a:pos x="connsiteX1" y="connsiteY1"/>
                    </a:cxn>
                    <a:cxn ang="0">
                      <a:pos x="connsiteX2" y="connsiteY2"/>
                    </a:cxn>
                  </a:cxnLst>
                  <a:rect l="l" t="t" r="r" b="b"/>
                  <a:pathLst>
                    <a:path w="65246" h="34290">
                      <a:moveTo>
                        <a:pt x="65246" y="0"/>
                      </a:moveTo>
                      <a:cubicBezTo>
                        <a:pt x="60103" y="20098"/>
                        <a:pt x="47435" y="34290"/>
                        <a:pt x="32576" y="34290"/>
                      </a:cubicBezTo>
                      <a:cubicBezTo>
                        <a:pt x="17812" y="34290"/>
                        <a:pt x="5143" y="20193"/>
                        <a:pt x="0" y="286"/>
                      </a:cubicBezTo>
                    </a:path>
                  </a:pathLst>
                </a:custGeom>
                <a:noFill/>
                <a:ln w="5715" cap="rnd">
                  <a:solidFill>
                    <a:schemeClr val="bg1"/>
                  </a:solidFill>
                  <a:prstDash val="solid"/>
                  <a:round/>
                </a:ln>
              </p:spPr>
              <p:txBody>
                <a:bodyPr rtlCol="0" anchor="ctr"/>
                <a:lstStyle/>
                <a:p>
                  <a:endParaRPr lang="fr-FR" sz="1400"/>
                </a:p>
              </p:txBody>
            </p:sp>
            <p:sp>
              <p:nvSpPr>
                <p:cNvPr id="298" name="Forme libre : forme 3476">
                  <a:extLst>
                    <a:ext uri="{FF2B5EF4-FFF2-40B4-BE49-F238E27FC236}">
                      <a16:creationId xmlns:a16="http://schemas.microsoft.com/office/drawing/2014/main" id="{56D3D3A4-3554-4660-804D-1F4F9EFA7023}"/>
                    </a:ext>
                  </a:extLst>
                </p:cNvPr>
                <p:cNvSpPr/>
                <p:nvPr/>
              </p:nvSpPr>
              <p:spPr>
                <a:xfrm>
                  <a:off x="1197759" y="2475643"/>
                  <a:ext cx="67817" cy="34194"/>
                </a:xfrm>
                <a:custGeom>
                  <a:avLst/>
                  <a:gdLst>
                    <a:gd name="connsiteX0" fmla="*/ 0 w 67817"/>
                    <a:gd name="connsiteY0" fmla="*/ 0 h 34194"/>
                    <a:gd name="connsiteX1" fmla="*/ 32576 w 67817"/>
                    <a:gd name="connsiteY1" fmla="*/ 34195 h 34194"/>
                    <a:gd name="connsiteX2" fmla="*/ 67818 w 67817"/>
                    <a:gd name="connsiteY2" fmla="*/ 34195 h 34194"/>
                  </a:gdLst>
                  <a:ahLst/>
                  <a:cxnLst>
                    <a:cxn ang="0">
                      <a:pos x="connsiteX0" y="connsiteY0"/>
                    </a:cxn>
                    <a:cxn ang="0">
                      <a:pos x="connsiteX1" y="connsiteY1"/>
                    </a:cxn>
                    <a:cxn ang="0">
                      <a:pos x="connsiteX2" y="connsiteY2"/>
                    </a:cxn>
                  </a:cxnLst>
                  <a:rect l="l" t="t" r="r" b="b"/>
                  <a:pathLst>
                    <a:path w="67817" h="34194">
                      <a:moveTo>
                        <a:pt x="0" y="0"/>
                      </a:moveTo>
                      <a:cubicBezTo>
                        <a:pt x="5048" y="20003"/>
                        <a:pt x="17716" y="34195"/>
                        <a:pt x="32576" y="34195"/>
                      </a:cubicBezTo>
                      <a:lnTo>
                        <a:pt x="67818" y="34195"/>
                      </a:lnTo>
                    </a:path>
                  </a:pathLst>
                </a:custGeom>
                <a:noFill/>
                <a:ln w="5715" cap="rnd">
                  <a:solidFill>
                    <a:schemeClr val="bg1"/>
                  </a:solidFill>
                  <a:prstDash val="solid"/>
                  <a:round/>
                </a:ln>
              </p:spPr>
              <p:txBody>
                <a:bodyPr rtlCol="0" anchor="ctr"/>
                <a:lstStyle/>
                <a:p>
                  <a:endParaRPr lang="fr-FR" sz="1400"/>
                </a:p>
              </p:txBody>
            </p:sp>
          </p:grpSp>
          <p:grpSp>
            <p:nvGrpSpPr>
              <p:cNvPr id="279" name="Graphique 1790">
                <a:extLst>
                  <a:ext uri="{FF2B5EF4-FFF2-40B4-BE49-F238E27FC236}">
                    <a16:creationId xmlns:a16="http://schemas.microsoft.com/office/drawing/2014/main" id="{011C23B8-3277-4681-98E4-1075050ABA54}"/>
                  </a:ext>
                </a:extLst>
              </p:cNvPr>
              <p:cNvGrpSpPr/>
              <p:nvPr/>
            </p:nvGrpSpPr>
            <p:grpSpPr>
              <a:xfrm>
                <a:off x="1471603" y="2475929"/>
                <a:ext cx="100488" cy="34385"/>
                <a:chOff x="1471603" y="2475929"/>
                <a:chExt cx="100488" cy="34385"/>
              </a:xfrm>
              <a:noFill/>
            </p:grpSpPr>
            <p:sp>
              <p:nvSpPr>
                <p:cNvPr id="295" name="Forme libre : forme 3478">
                  <a:extLst>
                    <a:ext uri="{FF2B5EF4-FFF2-40B4-BE49-F238E27FC236}">
                      <a16:creationId xmlns:a16="http://schemas.microsoft.com/office/drawing/2014/main" id="{280F2185-4B4C-42BE-9B72-78A106B2168A}"/>
                    </a:ext>
                  </a:extLst>
                </p:cNvPr>
                <p:cNvSpPr/>
                <p:nvPr/>
              </p:nvSpPr>
              <p:spPr>
                <a:xfrm>
                  <a:off x="1506846" y="2475929"/>
                  <a:ext cx="65246" cy="34385"/>
                </a:xfrm>
                <a:custGeom>
                  <a:avLst/>
                  <a:gdLst>
                    <a:gd name="connsiteX0" fmla="*/ 65246 w 65246"/>
                    <a:gd name="connsiteY0" fmla="*/ 0 h 34385"/>
                    <a:gd name="connsiteX1" fmla="*/ 32575 w 65246"/>
                    <a:gd name="connsiteY1" fmla="*/ 34385 h 34385"/>
                    <a:gd name="connsiteX2" fmla="*/ 0 w 65246"/>
                    <a:gd name="connsiteY2" fmla="*/ 381 h 34385"/>
                  </a:gdLst>
                  <a:ahLst/>
                  <a:cxnLst>
                    <a:cxn ang="0">
                      <a:pos x="connsiteX0" y="connsiteY0"/>
                    </a:cxn>
                    <a:cxn ang="0">
                      <a:pos x="connsiteX1" y="connsiteY1"/>
                    </a:cxn>
                    <a:cxn ang="0">
                      <a:pos x="connsiteX2" y="connsiteY2"/>
                    </a:cxn>
                  </a:cxnLst>
                  <a:rect l="l" t="t" r="r" b="b"/>
                  <a:pathLst>
                    <a:path w="65246" h="34385">
                      <a:moveTo>
                        <a:pt x="65246" y="0"/>
                      </a:moveTo>
                      <a:cubicBezTo>
                        <a:pt x="60198" y="20098"/>
                        <a:pt x="47434" y="34385"/>
                        <a:pt x="32575" y="34385"/>
                      </a:cubicBezTo>
                      <a:cubicBezTo>
                        <a:pt x="17812" y="34385"/>
                        <a:pt x="5144" y="20288"/>
                        <a:pt x="0" y="381"/>
                      </a:cubicBezTo>
                    </a:path>
                  </a:pathLst>
                </a:custGeom>
                <a:noFill/>
                <a:ln w="5715" cap="rnd">
                  <a:solidFill>
                    <a:schemeClr val="bg1"/>
                  </a:solidFill>
                  <a:prstDash val="solid"/>
                  <a:round/>
                </a:ln>
              </p:spPr>
              <p:txBody>
                <a:bodyPr rtlCol="0" anchor="ctr"/>
                <a:lstStyle/>
                <a:p>
                  <a:endParaRPr lang="fr-FR" sz="1400"/>
                </a:p>
              </p:txBody>
            </p:sp>
            <p:sp>
              <p:nvSpPr>
                <p:cNvPr id="296" name="Forme libre : forme 3479">
                  <a:extLst>
                    <a:ext uri="{FF2B5EF4-FFF2-40B4-BE49-F238E27FC236}">
                      <a16:creationId xmlns:a16="http://schemas.microsoft.com/office/drawing/2014/main" id="{164CD8DA-B9B8-4B2A-87E9-7D337ED58B99}"/>
                    </a:ext>
                  </a:extLst>
                </p:cNvPr>
                <p:cNvSpPr/>
                <p:nvPr/>
              </p:nvSpPr>
              <p:spPr>
                <a:xfrm>
                  <a:off x="1471603" y="2476119"/>
                  <a:ext cx="67817" cy="34194"/>
                </a:xfrm>
                <a:custGeom>
                  <a:avLst/>
                  <a:gdLst>
                    <a:gd name="connsiteX0" fmla="*/ 0 w 67817"/>
                    <a:gd name="connsiteY0" fmla="*/ 0 h 34194"/>
                    <a:gd name="connsiteX1" fmla="*/ 32575 w 67817"/>
                    <a:gd name="connsiteY1" fmla="*/ 34195 h 34194"/>
                    <a:gd name="connsiteX2" fmla="*/ 67818 w 67817"/>
                    <a:gd name="connsiteY2" fmla="*/ 34195 h 34194"/>
                  </a:gdLst>
                  <a:ahLst/>
                  <a:cxnLst>
                    <a:cxn ang="0">
                      <a:pos x="connsiteX0" y="connsiteY0"/>
                    </a:cxn>
                    <a:cxn ang="0">
                      <a:pos x="connsiteX1" y="connsiteY1"/>
                    </a:cxn>
                    <a:cxn ang="0">
                      <a:pos x="connsiteX2" y="connsiteY2"/>
                    </a:cxn>
                  </a:cxnLst>
                  <a:rect l="l" t="t" r="r" b="b"/>
                  <a:pathLst>
                    <a:path w="67817" h="34194">
                      <a:moveTo>
                        <a:pt x="0" y="0"/>
                      </a:moveTo>
                      <a:cubicBezTo>
                        <a:pt x="5144" y="20003"/>
                        <a:pt x="17812" y="34195"/>
                        <a:pt x="32575" y="34195"/>
                      </a:cubicBezTo>
                      <a:lnTo>
                        <a:pt x="67818" y="34195"/>
                      </a:lnTo>
                    </a:path>
                  </a:pathLst>
                </a:custGeom>
                <a:noFill/>
                <a:ln w="5715" cap="rnd">
                  <a:solidFill>
                    <a:schemeClr val="bg1"/>
                  </a:solidFill>
                  <a:prstDash val="solid"/>
                  <a:round/>
                </a:ln>
              </p:spPr>
              <p:txBody>
                <a:bodyPr rtlCol="0" anchor="ctr"/>
                <a:lstStyle/>
                <a:p>
                  <a:endParaRPr lang="fr-FR" sz="1400"/>
                </a:p>
              </p:txBody>
            </p:sp>
          </p:grpSp>
          <p:sp>
            <p:nvSpPr>
              <p:cNvPr id="280" name="Forme libre : forme 3480">
                <a:extLst>
                  <a:ext uri="{FF2B5EF4-FFF2-40B4-BE49-F238E27FC236}">
                    <a16:creationId xmlns:a16="http://schemas.microsoft.com/office/drawing/2014/main" id="{E816395C-B248-4078-AE00-9FF878BF0C43}"/>
                  </a:ext>
                </a:extLst>
              </p:cNvPr>
              <p:cNvSpPr/>
              <p:nvPr/>
            </p:nvSpPr>
            <p:spPr>
              <a:xfrm>
                <a:off x="1625146" y="2402396"/>
                <a:ext cx="69913" cy="107632"/>
              </a:xfrm>
              <a:custGeom>
                <a:avLst/>
                <a:gdLst>
                  <a:gd name="connsiteX0" fmla="*/ 69913 w 69913"/>
                  <a:gd name="connsiteY0" fmla="*/ 53816 h 107632"/>
                  <a:gd name="connsiteX1" fmla="*/ 34957 w 69913"/>
                  <a:gd name="connsiteY1" fmla="*/ 107633 h 107632"/>
                  <a:gd name="connsiteX2" fmla="*/ 0 w 69913"/>
                  <a:gd name="connsiteY2" fmla="*/ 53816 h 107632"/>
                  <a:gd name="connsiteX3" fmla="*/ 34957 w 69913"/>
                  <a:gd name="connsiteY3" fmla="*/ 0 h 107632"/>
                  <a:gd name="connsiteX4" fmla="*/ 69913 w 69913"/>
                  <a:gd name="connsiteY4" fmla="*/ 53816 h 107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 h="107632">
                    <a:moveTo>
                      <a:pt x="69913" y="53816"/>
                    </a:moveTo>
                    <a:cubicBezTo>
                      <a:pt x="69913" y="83538"/>
                      <a:pt x="54263" y="107633"/>
                      <a:pt x="34957" y="107633"/>
                    </a:cubicBezTo>
                    <a:cubicBezTo>
                      <a:pt x="15651" y="107633"/>
                      <a:pt x="0" y="83538"/>
                      <a:pt x="0" y="53816"/>
                    </a:cubicBezTo>
                    <a:cubicBezTo>
                      <a:pt x="0" y="24094"/>
                      <a:pt x="15651" y="0"/>
                      <a:pt x="34957" y="0"/>
                    </a:cubicBezTo>
                    <a:cubicBezTo>
                      <a:pt x="54263" y="0"/>
                      <a:pt x="69913" y="24094"/>
                      <a:pt x="69913" y="53816"/>
                    </a:cubicBezTo>
                    <a:close/>
                  </a:path>
                </a:pathLst>
              </a:custGeom>
              <a:noFill/>
              <a:ln w="5715" cap="rnd">
                <a:solidFill>
                  <a:schemeClr val="bg1"/>
                </a:solidFill>
                <a:prstDash val="solid"/>
                <a:round/>
              </a:ln>
            </p:spPr>
            <p:txBody>
              <a:bodyPr rtlCol="0" anchor="ctr"/>
              <a:lstStyle/>
              <a:p>
                <a:endParaRPr lang="fr-FR" sz="1400"/>
              </a:p>
            </p:txBody>
          </p:sp>
          <p:sp>
            <p:nvSpPr>
              <p:cNvPr id="281" name="Forme libre : forme 3481">
                <a:extLst>
                  <a:ext uri="{FF2B5EF4-FFF2-40B4-BE49-F238E27FC236}">
                    <a16:creationId xmlns:a16="http://schemas.microsoft.com/office/drawing/2014/main" id="{CA2FDD75-6D5E-4C34-8679-630815D64F6A}"/>
                  </a:ext>
                </a:extLst>
              </p:cNvPr>
              <p:cNvSpPr/>
              <p:nvPr/>
            </p:nvSpPr>
            <p:spPr>
              <a:xfrm>
                <a:off x="1592285" y="2475738"/>
                <a:ext cx="67818" cy="34194"/>
              </a:xfrm>
              <a:custGeom>
                <a:avLst/>
                <a:gdLst>
                  <a:gd name="connsiteX0" fmla="*/ 0 w 67818"/>
                  <a:gd name="connsiteY0" fmla="*/ 0 h 34194"/>
                  <a:gd name="connsiteX1" fmla="*/ 32576 w 67818"/>
                  <a:gd name="connsiteY1" fmla="*/ 34195 h 34194"/>
                  <a:gd name="connsiteX2" fmla="*/ 67818 w 67818"/>
                  <a:gd name="connsiteY2" fmla="*/ 34195 h 34194"/>
                </a:gdLst>
                <a:ahLst/>
                <a:cxnLst>
                  <a:cxn ang="0">
                    <a:pos x="connsiteX0" y="connsiteY0"/>
                  </a:cxn>
                  <a:cxn ang="0">
                    <a:pos x="connsiteX1" y="connsiteY1"/>
                  </a:cxn>
                  <a:cxn ang="0">
                    <a:pos x="connsiteX2" y="connsiteY2"/>
                  </a:cxn>
                </a:cxnLst>
                <a:rect l="l" t="t" r="r" b="b"/>
                <a:pathLst>
                  <a:path w="67818" h="34194">
                    <a:moveTo>
                      <a:pt x="0" y="0"/>
                    </a:moveTo>
                    <a:cubicBezTo>
                      <a:pt x="5144" y="20003"/>
                      <a:pt x="17812" y="34195"/>
                      <a:pt x="32576" y="34195"/>
                    </a:cubicBezTo>
                    <a:lnTo>
                      <a:pt x="67818" y="34195"/>
                    </a:lnTo>
                  </a:path>
                </a:pathLst>
              </a:custGeom>
              <a:noFill/>
              <a:ln w="5715" cap="rnd">
                <a:solidFill>
                  <a:schemeClr val="bg1"/>
                </a:solidFill>
                <a:prstDash val="solid"/>
                <a:round/>
              </a:ln>
            </p:spPr>
            <p:txBody>
              <a:bodyPr rtlCol="0" anchor="ctr"/>
              <a:lstStyle/>
              <a:p>
                <a:endParaRPr lang="fr-FR" sz="1400"/>
              </a:p>
            </p:txBody>
          </p:sp>
          <p:sp>
            <p:nvSpPr>
              <p:cNvPr id="282" name="Forme libre : forme 3482">
                <a:extLst>
                  <a:ext uri="{FF2B5EF4-FFF2-40B4-BE49-F238E27FC236}">
                    <a16:creationId xmlns:a16="http://schemas.microsoft.com/office/drawing/2014/main" id="{E4A8D157-E8E9-41F3-A24C-848DE5F7FC21}"/>
                  </a:ext>
                </a:extLst>
              </p:cNvPr>
              <p:cNvSpPr/>
              <p:nvPr/>
            </p:nvSpPr>
            <p:spPr>
              <a:xfrm>
                <a:off x="1638767" y="2419445"/>
                <a:ext cx="43624" cy="73723"/>
              </a:xfrm>
              <a:custGeom>
                <a:avLst/>
                <a:gdLst>
                  <a:gd name="connsiteX0" fmla="*/ 43625 w 43624"/>
                  <a:gd name="connsiteY0" fmla="*/ 36862 h 73723"/>
                  <a:gd name="connsiteX1" fmla="*/ 21812 w 43624"/>
                  <a:gd name="connsiteY1" fmla="*/ 73724 h 73723"/>
                  <a:gd name="connsiteX2" fmla="*/ 0 w 43624"/>
                  <a:gd name="connsiteY2" fmla="*/ 36862 h 73723"/>
                  <a:gd name="connsiteX3" fmla="*/ 21812 w 43624"/>
                  <a:gd name="connsiteY3" fmla="*/ 0 h 73723"/>
                  <a:gd name="connsiteX4" fmla="*/ 43625 w 43624"/>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24" h="73723">
                    <a:moveTo>
                      <a:pt x="43625" y="36862"/>
                    </a:moveTo>
                    <a:cubicBezTo>
                      <a:pt x="43625" y="57220"/>
                      <a:pt x="33859" y="73724"/>
                      <a:pt x="21812" y="73724"/>
                    </a:cubicBezTo>
                    <a:cubicBezTo>
                      <a:pt x="9766" y="73724"/>
                      <a:pt x="0" y="57220"/>
                      <a:pt x="0" y="36862"/>
                    </a:cubicBezTo>
                    <a:cubicBezTo>
                      <a:pt x="0" y="16504"/>
                      <a:pt x="9766" y="0"/>
                      <a:pt x="21812" y="0"/>
                    </a:cubicBezTo>
                    <a:cubicBezTo>
                      <a:pt x="33859" y="0"/>
                      <a:pt x="43625" y="16504"/>
                      <a:pt x="43625" y="36862"/>
                    </a:cubicBezTo>
                    <a:close/>
                  </a:path>
                </a:pathLst>
              </a:custGeom>
              <a:noFill/>
              <a:ln w="5715" cap="rnd">
                <a:solidFill>
                  <a:schemeClr val="bg1"/>
                </a:solidFill>
                <a:prstDash val="solid"/>
                <a:round/>
              </a:ln>
            </p:spPr>
            <p:txBody>
              <a:bodyPr rtlCol="0" anchor="ctr"/>
              <a:lstStyle/>
              <a:p>
                <a:endParaRPr lang="fr-FR" sz="1400"/>
              </a:p>
            </p:txBody>
          </p:sp>
          <p:sp>
            <p:nvSpPr>
              <p:cNvPr id="283" name="Forme libre : forme 3483">
                <a:extLst>
                  <a:ext uri="{FF2B5EF4-FFF2-40B4-BE49-F238E27FC236}">
                    <a16:creationId xmlns:a16="http://schemas.microsoft.com/office/drawing/2014/main" id="{4E15ED28-B53F-4710-9140-B4525F139466}"/>
                  </a:ext>
                </a:extLst>
              </p:cNvPr>
              <p:cNvSpPr/>
              <p:nvPr/>
            </p:nvSpPr>
            <p:spPr>
              <a:xfrm>
                <a:off x="1277769" y="2264351"/>
                <a:ext cx="213264" cy="82990"/>
              </a:xfrm>
              <a:custGeom>
                <a:avLst/>
                <a:gdLst>
                  <a:gd name="connsiteX0" fmla="*/ 40196 w 213264"/>
                  <a:gd name="connsiteY0" fmla="*/ 35746 h 82990"/>
                  <a:gd name="connsiteX1" fmla="*/ 0 w 213264"/>
                  <a:gd name="connsiteY1" fmla="*/ 82990 h 82990"/>
                  <a:gd name="connsiteX2" fmla="*/ 136684 w 213264"/>
                  <a:gd name="connsiteY2" fmla="*/ 82990 h 82990"/>
                  <a:gd name="connsiteX3" fmla="*/ 213265 w 213264"/>
                  <a:gd name="connsiteY3" fmla="*/ 4028 h 82990"/>
                  <a:gd name="connsiteX4" fmla="*/ 80772 w 213264"/>
                  <a:gd name="connsiteY4" fmla="*/ 13743 h 82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264" h="82990">
                    <a:moveTo>
                      <a:pt x="40196" y="35746"/>
                    </a:moveTo>
                    <a:cubicBezTo>
                      <a:pt x="24575" y="47462"/>
                      <a:pt x="10668" y="62892"/>
                      <a:pt x="0" y="82990"/>
                    </a:cubicBezTo>
                    <a:lnTo>
                      <a:pt x="136684" y="82990"/>
                    </a:lnTo>
                    <a:cubicBezTo>
                      <a:pt x="136684" y="82990"/>
                      <a:pt x="161544" y="29460"/>
                      <a:pt x="213265" y="4028"/>
                    </a:cubicBezTo>
                    <a:cubicBezTo>
                      <a:pt x="213265" y="4028"/>
                      <a:pt x="144018" y="-9783"/>
                      <a:pt x="80772" y="13743"/>
                    </a:cubicBezTo>
                  </a:path>
                </a:pathLst>
              </a:custGeom>
              <a:noFill/>
              <a:ln w="5715" cap="rnd">
                <a:solidFill>
                  <a:schemeClr val="bg1"/>
                </a:solidFill>
                <a:prstDash val="solid"/>
                <a:round/>
              </a:ln>
            </p:spPr>
            <p:txBody>
              <a:bodyPr rtlCol="0" anchor="ctr"/>
              <a:lstStyle/>
              <a:p>
                <a:endParaRPr lang="fr-FR" sz="1400"/>
              </a:p>
            </p:txBody>
          </p:sp>
          <p:sp>
            <p:nvSpPr>
              <p:cNvPr id="284" name="Forme libre : forme 3484">
                <a:extLst>
                  <a:ext uri="{FF2B5EF4-FFF2-40B4-BE49-F238E27FC236}">
                    <a16:creationId xmlns:a16="http://schemas.microsoft.com/office/drawing/2014/main" id="{5F9758BD-5485-4C20-B91C-DF7AD98DF077}"/>
                  </a:ext>
                </a:extLst>
              </p:cNvPr>
              <p:cNvSpPr/>
              <p:nvPr/>
            </p:nvSpPr>
            <p:spPr>
              <a:xfrm>
                <a:off x="1591999" y="2268950"/>
                <a:ext cx="70199" cy="78485"/>
              </a:xfrm>
              <a:custGeom>
                <a:avLst/>
                <a:gdLst>
                  <a:gd name="connsiteX0" fmla="*/ 23717 w 70199"/>
                  <a:gd name="connsiteY0" fmla="*/ 78486 h 78485"/>
                  <a:gd name="connsiteX1" fmla="*/ 70199 w 70199"/>
                  <a:gd name="connsiteY1" fmla="*/ 78486 h 78485"/>
                  <a:gd name="connsiteX2" fmla="*/ 0 w 70199"/>
                  <a:gd name="connsiteY2" fmla="*/ 0 h 78485"/>
                </a:gdLst>
                <a:ahLst/>
                <a:cxnLst>
                  <a:cxn ang="0">
                    <a:pos x="connsiteX0" y="connsiteY0"/>
                  </a:cxn>
                  <a:cxn ang="0">
                    <a:pos x="connsiteX1" y="connsiteY1"/>
                  </a:cxn>
                  <a:cxn ang="0">
                    <a:pos x="connsiteX2" y="connsiteY2"/>
                  </a:cxn>
                </a:cxnLst>
                <a:rect l="l" t="t" r="r" b="b"/>
                <a:pathLst>
                  <a:path w="70199" h="78485">
                    <a:moveTo>
                      <a:pt x="23717" y="78486"/>
                    </a:moveTo>
                    <a:lnTo>
                      <a:pt x="70199" y="78486"/>
                    </a:lnTo>
                    <a:cubicBezTo>
                      <a:pt x="70199" y="78486"/>
                      <a:pt x="70390" y="11906"/>
                      <a:pt x="0" y="0"/>
                    </a:cubicBezTo>
                  </a:path>
                </a:pathLst>
              </a:custGeom>
              <a:noFill/>
              <a:ln w="5715" cap="rnd">
                <a:solidFill>
                  <a:schemeClr val="bg1"/>
                </a:solidFill>
                <a:prstDash val="solid"/>
                <a:round/>
              </a:ln>
            </p:spPr>
            <p:txBody>
              <a:bodyPr rtlCol="0" anchor="ctr"/>
              <a:lstStyle/>
              <a:p>
                <a:endParaRPr lang="fr-FR" sz="1400"/>
              </a:p>
            </p:txBody>
          </p:sp>
          <p:sp>
            <p:nvSpPr>
              <p:cNvPr id="285" name="Forme libre : forme 3485">
                <a:extLst>
                  <a:ext uri="{FF2B5EF4-FFF2-40B4-BE49-F238E27FC236}">
                    <a16:creationId xmlns:a16="http://schemas.microsoft.com/office/drawing/2014/main" id="{222E640C-9447-4DEE-AB5E-4D1C62D2C9B5}"/>
                  </a:ext>
                </a:extLst>
              </p:cNvPr>
              <p:cNvSpPr/>
              <p:nvPr/>
            </p:nvSpPr>
            <p:spPr>
              <a:xfrm>
                <a:off x="1441695" y="2277332"/>
                <a:ext cx="118871" cy="70103"/>
              </a:xfrm>
              <a:custGeom>
                <a:avLst/>
                <a:gdLst>
                  <a:gd name="connsiteX0" fmla="*/ 76771 w 118871"/>
                  <a:gd name="connsiteY0" fmla="*/ 0 h 70103"/>
                  <a:gd name="connsiteX1" fmla="*/ 0 w 118871"/>
                  <a:gd name="connsiteY1" fmla="*/ 70104 h 70103"/>
                  <a:gd name="connsiteX2" fmla="*/ 118872 w 118871"/>
                  <a:gd name="connsiteY2" fmla="*/ 70104 h 70103"/>
                </a:gdLst>
                <a:ahLst/>
                <a:cxnLst>
                  <a:cxn ang="0">
                    <a:pos x="connsiteX0" y="connsiteY0"/>
                  </a:cxn>
                  <a:cxn ang="0">
                    <a:pos x="connsiteX1" y="connsiteY1"/>
                  </a:cxn>
                  <a:cxn ang="0">
                    <a:pos x="connsiteX2" y="connsiteY2"/>
                  </a:cxn>
                </a:cxnLst>
                <a:rect l="l" t="t" r="r" b="b"/>
                <a:pathLst>
                  <a:path w="118871" h="70103">
                    <a:moveTo>
                      <a:pt x="76771" y="0"/>
                    </a:moveTo>
                    <a:cubicBezTo>
                      <a:pt x="24955" y="21622"/>
                      <a:pt x="0" y="70104"/>
                      <a:pt x="0" y="70104"/>
                    </a:cubicBezTo>
                    <a:lnTo>
                      <a:pt x="118872" y="70104"/>
                    </a:lnTo>
                  </a:path>
                </a:pathLst>
              </a:custGeom>
              <a:noFill/>
              <a:ln w="5715" cap="rnd">
                <a:solidFill>
                  <a:schemeClr val="bg1"/>
                </a:solidFill>
                <a:prstDash val="solid"/>
                <a:round/>
              </a:ln>
            </p:spPr>
            <p:txBody>
              <a:bodyPr rtlCol="0" anchor="ctr"/>
              <a:lstStyle/>
              <a:p>
                <a:endParaRPr lang="fr-FR" sz="1400"/>
              </a:p>
            </p:txBody>
          </p:sp>
          <p:sp>
            <p:nvSpPr>
              <p:cNvPr id="286" name="Forme libre : forme 3486">
                <a:extLst>
                  <a:ext uri="{FF2B5EF4-FFF2-40B4-BE49-F238E27FC236}">
                    <a16:creationId xmlns:a16="http://schemas.microsoft.com/office/drawing/2014/main" id="{6E165497-72BD-4470-8B62-002F409FA43C}"/>
                  </a:ext>
                </a:extLst>
              </p:cNvPr>
              <p:cNvSpPr/>
              <p:nvPr/>
            </p:nvSpPr>
            <p:spPr>
              <a:xfrm>
                <a:off x="1539421" y="2335972"/>
                <a:ext cx="46005" cy="10511"/>
              </a:xfrm>
              <a:custGeom>
                <a:avLst/>
                <a:gdLst>
                  <a:gd name="connsiteX0" fmla="*/ 0 w 46005"/>
                  <a:gd name="connsiteY0" fmla="*/ 10512 h 10511"/>
                  <a:gd name="connsiteX1" fmla="*/ 46006 w 46005"/>
                  <a:gd name="connsiteY1" fmla="*/ 5368 h 10511"/>
                </a:gdLst>
                <a:ahLst/>
                <a:cxnLst>
                  <a:cxn ang="0">
                    <a:pos x="connsiteX0" y="connsiteY0"/>
                  </a:cxn>
                  <a:cxn ang="0">
                    <a:pos x="connsiteX1" y="connsiteY1"/>
                  </a:cxn>
                </a:cxnLst>
                <a:rect l="l" t="t" r="r" b="b"/>
                <a:pathLst>
                  <a:path w="46005" h="10511">
                    <a:moveTo>
                      <a:pt x="0" y="10512"/>
                    </a:moveTo>
                    <a:cubicBezTo>
                      <a:pt x="0" y="10512"/>
                      <a:pt x="9430" y="-9205"/>
                      <a:pt x="46006" y="5368"/>
                    </a:cubicBezTo>
                  </a:path>
                </a:pathLst>
              </a:custGeom>
              <a:noFill/>
              <a:ln w="5715" cap="rnd">
                <a:solidFill>
                  <a:schemeClr val="bg1"/>
                </a:solidFill>
                <a:prstDash val="solid"/>
                <a:round/>
              </a:ln>
            </p:spPr>
            <p:txBody>
              <a:bodyPr rtlCol="0" anchor="ctr"/>
              <a:lstStyle/>
              <a:p>
                <a:endParaRPr lang="fr-FR" sz="1400"/>
              </a:p>
            </p:txBody>
          </p:sp>
          <p:sp>
            <p:nvSpPr>
              <p:cNvPr id="287" name="Forme libre : forme 3487">
                <a:extLst>
                  <a:ext uri="{FF2B5EF4-FFF2-40B4-BE49-F238E27FC236}">
                    <a16:creationId xmlns:a16="http://schemas.microsoft.com/office/drawing/2014/main" id="{8345C32A-6988-4A8D-AAD0-3D1EC0061D76}"/>
                  </a:ext>
                </a:extLst>
              </p:cNvPr>
              <p:cNvSpPr/>
              <p:nvPr/>
            </p:nvSpPr>
            <p:spPr>
              <a:xfrm>
                <a:off x="1560090" y="2308955"/>
                <a:ext cx="60102" cy="55986"/>
              </a:xfrm>
              <a:custGeom>
                <a:avLst/>
                <a:gdLst>
                  <a:gd name="connsiteX0" fmla="*/ 0 w 60102"/>
                  <a:gd name="connsiteY0" fmla="*/ 38481 h 55986"/>
                  <a:gd name="connsiteX1" fmla="*/ 60103 w 60102"/>
                  <a:gd name="connsiteY1" fmla="*/ 46482 h 55986"/>
                  <a:gd name="connsiteX2" fmla="*/ 7048 w 60102"/>
                  <a:gd name="connsiteY2" fmla="*/ 0 h 55986"/>
                </a:gdLst>
                <a:ahLst/>
                <a:cxnLst>
                  <a:cxn ang="0">
                    <a:pos x="connsiteX0" y="connsiteY0"/>
                  </a:cxn>
                  <a:cxn ang="0">
                    <a:pos x="connsiteX1" y="connsiteY1"/>
                  </a:cxn>
                  <a:cxn ang="0">
                    <a:pos x="connsiteX2" y="connsiteY2"/>
                  </a:cxn>
                </a:cxnLst>
                <a:rect l="l" t="t" r="r" b="b"/>
                <a:pathLst>
                  <a:path w="60102" h="55986">
                    <a:moveTo>
                      <a:pt x="0" y="38481"/>
                    </a:moveTo>
                    <a:cubicBezTo>
                      <a:pt x="0" y="38481"/>
                      <a:pt x="26289" y="71819"/>
                      <a:pt x="60103" y="46482"/>
                    </a:cubicBezTo>
                    <a:cubicBezTo>
                      <a:pt x="60103" y="46482"/>
                      <a:pt x="38481" y="2286"/>
                      <a:pt x="7048" y="0"/>
                    </a:cubicBezTo>
                  </a:path>
                </a:pathLst>
              </a:custGeom>
              <a:noFill/>
              <a:ln w="5715" cap="rnd">
                <a:solidFill>
                  <a:schemeClr val="bg1"/>
                </a:solidFill>
                <a:prstDash val="solid"/>
                <a:round/>
              </a:ln>
            </p:spPr>
            <p:txBody>
              <a:bodyPr rtlCol="0" anchor="ctr"/>
              <a:lstStyle/>
              <a:p>
                <a:endParaRPr lang="fr-FR" sz="1400"/>
              </a:p>
            </p:txBody>
          </p:sp>
          <p:sp>
            <p:nvSpPr>
              <p:cNvPr id="288" name="Forme libre : forme 3488">
                <a:extLst>
                  <a:ext uri="{FF2B5EF4-FFF2-40B4-BE49-F238E27FC236}">
                    <a16:creationId xmlns:a16="http://schemas.microsoft.com/office/drawing/2014/main" id="{677B72D5-14A6-445C-957C-BBCFAA878674}"/>
                  </a:ext>
                </a:extLst>
              </p:cNvPr>
              <p:cNvSpPr/>
              <p:nvPr/>
            </p:nvSpPr>
            <p:spPr>
              <a:xfrm>
                <a:off x="1551613" y="2300859"/>
                <a:ext cx="14573" cy="27241"/>
              </a:xfrm>
              <a:custGeom>
                <a:avLst/>
                <a:gdLst>
                  <a:gd name="connsiteX0" fmla="*/ 14573 w 14573"/>
                  <a:gd name="connsiteY0" fmla="*/ 0 h 27241"/>
                  <a:gd name="connsiteX1" fmla="*/ 14573 w 14573"/>
                  <a:gd name="connsiteY1" fmla="*/ 13144 h 27241"/>
                  <a:gd name="connsiteX2" fmla="*/ 0 w 14573"/>
                  <a:gd name="connsiteY2" fmla="*/ 27241 h 27241"/>
                </a:gdLst>
                <a:ahLst/>
                <a:cxnLst>
                  <a:cxn ang="0">
                    <a:pos x="connsiteX0" y="connsiteY0"/>
                  </a:cxn>
                  <a:cxn ang="0">
                    <a:pos x="connsiteX1" y="connsiteY1"/>
                  </a:cxn>
                  <a:cxn ang="0">
                    <a:pos x="connsiteX2" y="connsiteY2"/>
                  </a:cxn>
                </a:cxnLst>
                <a:rect l="l" t="t" r="r" b="b"/>
                <a:pathLst>
                  <a:path w="14573" h="27241">
                    <a:moveTo>
                      <a:pt x="14573" y="0"/>
                    </a:moveTo>
                    <a:lnTo>
                      <a:pt x="14573" y="13144"/>
                    </a:lnTo>
                    <a:cubicBezTo>
                      <a:pt x="14573" y="13144"/>
                      <a:pt x="12668" y="27241"/>
                      <a:pt x="0" y="27241"/>
                    </a:cubicBezTo>
                  </a:path>
                </a:pathLst>
              </a:custGeom>
              <a:noFill/>
              <a:ln w="5715" cap="rnd">
                <a:solidFill>
                  <a:schemeClr val="bg1"/>
                </a:solidFill>
                <a:prstDash val="solid"/>
                <a:round/>
              </a:ln>
            </p:spPr>
            <p:txBody>
              <a:bodyPr rtlCol="0" anchor="ctr"/>
              <a:lstStyle/>
              <a:p>
                <a:endParaRPr lang="fr-FR" sz="1400"/>
              </a:p>
            </p:txBody>
          </p:sp>
          <p:sp>
            <p:nvSpPr>
              <p:cNvPr id="289" name="Forme libre : forme 3489">
                <a:extLst>
                  <a:ext uri="{FF2B5EF4-FFF2-40B4-BE49-F238E27FC236}">
                    <a16:creationId xmlns:a16="http://schemas.microsoft.com/office/drawing/2014/main" id="{FA0DBFB5-08EE-48A1-B4FE-75ACA22B0F1C}"/>
                  </a:ext>
                </a:extLst>
              </p:cNvPr>
              <p:cNvSpPr/>
              <p:nvPr/>
            </p:nvSpPr>
            <p:spPr>
              <a:xfrm>
                <a:off x="1495225" y="2299526"/>
                <a:ext cx="44672" cy="46958"/>
              </a:xfrm>
              <a:custGeom>
                <a:avLst/>
                <a:gdLst>
                  <a:gd name="connsiteX0" fmla="*/ 44672 w 44672"/>
                  <a:gd name="connsiteY0" fmla="*/ 0 h 46958"/>
                  <a:gd name="connsiteX1" fmla="*/ 44672 w 44672"/>
                  <a:gd name="connsiteY1" fmla="*/ 7525 h 46958"/>
                  <a:gd name="connsiteX2" fmla="*/ 0 w 44672"/>
                  <a:gd name="connsiteY2" fmla="*/ 46958 h 46958"/>
                </a:gdLst>
                <a:ahLst/>
                <a:cxnLst>
                  <a:cxn ang="0">
                    <a:pos x="connsiteX0" y="connsiteY0"/>
                  </a:cxn>
                  <a:cxn ang="0">
                    <a:pos x="connsiteX1" y="connsiteY1"/>
                  </a:cxn>
                  <a:cxn ang="0">
                    <a:pos x="connsiteX2" y="connsiteY2"/>
                  </a:cxn>
                </a:cxnLst>
                <a:rect l="l" t="t" r="r" b="b"/>
                <a:pathLst>
                  <a:path w="44672" h="46958">
                    <a:moveTo>
                      <a:pt x="44672" y="0"/>
                    </a:moveTo>
                    <a:lnTo>
                      <a:pt x="44672" y="7525"/>
                    </a:lnTo>
                    <a:cubicBezTo>
                      <a:pt x="44672" y="7525"/>
                      <a:pt x="8953" y="8953"/>
                      <a:pt x="0" y="46958"/>
                    </a:cubicBezTo>
                  </a:path>
                </a:pathLst>
              </a:custGeom>
              <a:noFill/>
              <a:ln w="5715" cap="rnd">
                <a:solidFill>
                  <a:schemeClr val="bg1"/>
                </a:solidFill>
                <a:prstDash val="solid"/>
                <a:round/>
              </a:ln>
            </p:spPr>
            <p:txBody>
              <a:bodyPr rtlCol="0" anchor="ctr"/>
              <a:lstStyle/>
              <a:p>
                <a:endParaRPr lang="fr-FR" sz="1400"/>
              </a:p>
            </p:txBody>
          </p:sp>
          <p:sp>
            <p:nvSpPr>
              <p:cNvPr id="290" name="Forme libre : forme 3490">
                <a:extLst>
                  <a:ext uri="{FF2B5EF4-FFF2-40B4-BE49-F238E27FC236}">
                    <a16:creationId xmlns:a16="http://schemas.microsoft.com/office/drawing/2014/main" id="{B054D83A-AE41-4102-A2CA-7A19BCF9B545}"/>
                  </a:ext>
                </a:extLst>
              </p:cNvPr>
              <p:cNvSpPr/>
              <p:nvPr/>
            </p:nvSpPr>
            <p:spPr>
              <a:xfrm rot="-3118908">
                <a:off x="1328045" y="2374425"/>
                <a:ext cx="62101" cy="44195"/>
              </a:xfrm>
              <a:custGeom>
                <a:avLst/>
                <a:gdLst>
                  <a:gd name="connsiteX0" fmla="*/ 62102 w 62101"/>
                  <a:gd name="connsiteY0" fmla="*/ 22098 h 44195"/>
                  <a:gd name="connsiteX1" fmla="*/ 31051 w 62101"/>
                  <a:gd name="connsiteY1" fmla="*/ 44195 h 44195"/>
                  <a:gd name="connsiteX2" fmla="*/ 0 w 62101"/>
                  <a:gd name="connsiteY2" fmla="*/ 22098 h 44195"/>
                  <a:gd name="connsiteX3" fmla="*/ 31051 w 62101"/>
                  <a:gd name="connsiteY3" fmla="*/ 0 h 44195"/>
                  <a:gd name="connsiteX4" fmla="*/ 62102 w 62101"/>
                  <a:gd name="connsiteY4" fmla="*/ 22098 h 44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01" h="44195">
                    <a:moveTo>
                      <a:pt x="62102" y="22098"/>
                    </a:moveTo>
                    <a:cubicBezTo>
                      <a:pt x="62102" y="34302"/>
                      <a:pt x="48200" y="44195"/>
                      <a:pt x="31051" y="44195"/>
                    </a:cubicBezTo>
                    <a:cubicBezTo>
                      <a:pt x="13902" y="44195"/>
                      <a:pt x="0" y="34302"/>
                      <a:pt x="0" y="22098"/>
                    </a:cubicBezTo>
                    <a:cubicBezTo>
                      <a:pt x="0" y="9893"/>
                      <a:pt x="13902" y="0"/>
                      <a:pt x="31051" y="0"/>
                    </a:cubicBezTo>
                    <a:cubicBezTo>
                      <a:pt x="48200" y="0"/>
                      <a:pt x="62102" y="9893"/>
                      <a:pt x="62102" y="22098"/>
                    </a:cubicBezTo>
                    <a:close/>
                  </a:path>
                </a:pathLst>
              </a:custGeom>
              <a:noFill/>
              <a:ln w="5715" cap="rnd">
                <a:solidFill>
                  <a:schemeClr val="bg1"/>
                </a:solidFill>
                <a:prstDash val="solid"/>
                <a:round/>
              </a:ln>
            </p:spPr>
            <p:txBody>
              <a:bodyPr rtlCol="0" anchor="ctr"/>
              <a:lstStyle/>
              <a:p>
                <a:endParaRPr lang="fr-FR" sz="1400"/>
              </a:p>
            </p:txBody>
          </p:sp>
          <p:sp>
            <p:nvSpPr>
              <p:cNvPr id="291" name="Forme libre : forme 3491">
                <a:extLst>
                  <a:ext uri="{FF2B5EF4-FFF2-40B4-BE49-F238E27FC236}">
                    <a16:creationId xmlns:a16="http://schemas.microsoft.com/office/drawing/2014/main" id="{3DBEE4B5-A096-4C4F-95FD-9676C28B6664}"/>
                  </a:ext>
                </a:extLst>
              </p:cNvPr>
              <p:cNvSpPr/>
              <p:nvPr/>
            </p:nvSpPr>
            <p:spPr>
              <a:xfrm>
                <a:off x="1173756" y="2378297"/>
                <a:ext cx="30651" cy="46258"/>
              </a:xfrm>
              <a:custGeom>
                <a:avLst/>
                <a:gdLst>
                  <a:gd name="connsiteX0" fmla="*/ 0 w 30651"/>
                  <a:gd name="connsiteY0" fmla="*/ 42672 h 46258"/>
                  <a:gd name="connsiteX1" fmla="*/ 23908 w 30651"/>
                  <a:gd name="connsiteY1" fmla="*/ 42767 h 46258"/>
                  <a:gd name="connsiteX2" fmla="*/ 22193 w 30651"/>
                  <a:gd name="connsiteY2" fmla="*/ 4667 h 46258"/>
                  <a:gd name="connsiteX3" fmla="*/ 18002 w 30651"/>
                  <a:gd name="connsiteY3" fmla="*/ 0 h 46258"/>
                </a:gdLst>
                <a:ahLst/>
                <a:cxnLst>
                  <a:cxn ang="0">
                    <a:pos x="connsiteX0" y="connsiteY0"/>
                  </a:cxn>
                  <a:cxn ang="0">
                    <a:pos x="connsiteX1" y="connsiteY1"/>
                  </a:cxn>
                  <a:cxn ang="0">
                    <a:pos x="connsiteX2" y="connsiteY2"/>
                  </a:cxn>
                  <a:cxn ang="0">
                    <a:pos x="connsiteX3" y="connsiteY3"/>
                  </a:cxn>
                </a:cxnLst>
                <a:rect l="l" t="t" r="r" b="b"/>
                <a:pathLst>
                  <a:path w="30651" h="46258">
                    <a:moveTo>
                      <a:pt x="0" y="42672"/>
                    </a:moveTo>
                    <a:cubicBezTo>
                      <a:pt x="8573" y="47244"/>
                      <a:pt x="17717" y="47625"/>
                      <a:pt x="23908" y="42767"/>
                    </a:cubicBezTo>
                    <a:cubicBezTo>
                      <a:pt x="33528" y="35242"/>
                      <a:pt x="32766" y="18193"/>
                      <a:pt x="22193" y="4667"/>
                    </a:cubicBezTo>
                    <a:cubicBezTo>
                      <a:pt x="20860" y="2953"/>
                      <a:pt x="19431" y="1429"/>
                      <a:pt x="18002" y="0"/>
                    </a:cubicBezTo>
                  </a:path>
                </a:pathLst>
              </a:custGeom>
              <a:noFill/>
              <a:ln w="5715" cap="rnd">
                <a:solidFill>
                  <a:schemeClr val="bg1"/>
                </a:solidFill>
                <a:prstDash val="solid"/>
                <a:round/>
              </a:ln>
            </p:spPr>
            <p:txBody>
              <a:bodyPr rtlCol="0" anchor="ctr"/>
              <a:lstStyle/>
              <a:p>
                <a:endParaRPr lang="fr-FR" sz="1400"/>
              </a:p>
            </p:txBody>
          </p:sp>
          <p:sp>
            <p:nvSpPr>
              <p:cNvPr id="292" name="Forme libre : forme 3492">
                <a:extLst>
                  <a:ext uri="{FF2B5EF4-FFF2-40B4-BE49-F238E27FC236}">
                    <a16:creationId xmlns:a16="http://schemas.microsoft.com/office/drawing/2014/main" id="{C30C1445-2435-4771-8BD5-9F91D4DFEA8E}"/>
                  </a:ext>
                </a:extLst>
              </p:cNvPr>
              <p:cNvSpPr/>
              <p:nvPr/>
            </p:nvSpPr>
            <p:spPr>
              <a:xfrm>
                <a:off x="1201474" y="2436019"/>
                <a:ext cx="128777" cy="15049"/>
              </a:xfrm>
              <a:custGeom>
                <a:avLst/>
                <a:gdLst>
                  <a:gd name="connsiteX0" fmla="*/ 7525 w 128777"/>
                  <a:gd name="connsiteY0" fmla="*/ 15049 h 15049"/>
                  <a:gd name="connsiteX1" fmla="*/ 0 w 128777"/>
                  <a:gd name="connsiteY1" fmla="*/ 7525 h 15049"/>
                  <a:gd name="connsiteX2" fmla="*/ 0 w 128777"/>
                  <a:gd name="connsiteY2" fmla="*/ 7525 h 15049"/>
                  <a:gd name="connsiteX3" fmla="*/ 7525 w 128777"/>
                  <a:gd name="connsiteY3" fmla="*/ 0 h 15049"/>
                  <a:gd name="connsiteX4" fmla="*/ 121253 w 128777"/>
                  <a:gd name="connsiteY4" fmla="*/ 0 h 15049"/>
                  <a:gd name="connsiteX5" fmla="*/ 128778 w 128777"/>
                  <a:gd name="connsiteY5" fmla="*/ 7525 h 15049"/>
                  <a:gd name="connsiteX6" fmla="*/ 128778 w 128777"/>
                  <a:gd name="connsiteY6" fmla="*/ 7525 h 15049"/>
                  <a:gd name="connsiteX7" fmla="*/ 121253 w 128777"/>
                  <a:gd name="connsiteY7" fmla="*/ 15049 h 1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777" h="15049">
                    <a:moveTo>
                      <a:pt x="7525" y="15049"/>
                    </a:moveTo>
                    <a:cubicBezTo>
                      <a:pt x="3429" y="15049"/>
                      <a:pt x="0" y="11620"/>
                      <a:pt x="0" y="7525"/>
                    </a:cubicBezTo>
                    <a:lnTo>
                      <a:pt x="0" y="7525"/>
                    </a:lnTo>
                    <a:cubicBezTo>
                      <a:pt x="0" y="3429"/>
                      <a:pt x="3429" y="0"/>
                      <a:pt x="7525" y="0"/>
                    </a:cubicBezTo>
                    <a:lnTo>
                      <a:pt x="121253" y="0"/>
                    </a:lnTo>
                    <a:cubicBezTo>
                      <a:pt x="125349" y="0"/>
                      <a:pt x="128778" y="3429"/>
                      <a:pt x="128778" y="7525"/>
                    </a:cubicBezTo>
                    <a:lnTo>
                      <a:pt x="128778" y="7525"/>
                    </a:lnTo>
                    <a:cubicBezTo>
                      <a:pt x="128778" y="11620"/>
                      <a:pt x="125349" y="15049"/>
                      <a:pt x="121253" y="15049"/>
                    </a:cubicBezTo>
                  </a:path>
                </a:pathLst>
              </a:custGeom>
              <a:noFill/>
              <a:ln w="5715" cap="rnd">
                <a:solidFill>
                  <a:schemeClr val="bg1"/>
                </a:solidFill>
                <a:prstDash val="solid"/>
                <a:round/>
              </a:ln>
            </p:spPr>
            <p:txBody>
              <a:bodyPr rtlCol="0" anchor="ctr"/>
              <a:lstStyle/>
              <a:p>
                <a:endParaRPr lang="fr-FR" sz="1400"/>
              </a:p>
            </p:txBody>
          </p:sp>
          <p:sp>
            <p:nvSpPr>
              <p:cNvPr id="293" name="Forme libre : forme 3493">
                <a:extLst>
                  <a:ext uri="{FF2B5EF4-FFF2-40B4-BE49-F238E27FC236}">
                    <a16:creationId xmlns:a16="http://schemas.microsoft.com/office/drawing/2014/main" id="{A8D2818F-1A07-4B09-9682-40D08ACC7012}"/>
                  </a:ext>
                </a:extLst>
              </p:cNvPr>
              <p:cNvSpPr/>
              <p:nvPr/>
            </p:nvSpPr>
            <p:spPr>
              <a:xfrm>
                <a:off x="1174423" y="2509933"/>
                <a:ext cx="552164" cy="9525"/>
              </a:xfrm>
              <a:custGeom>
                <a:avLst/>
                <a:gdLst>
                  <a:gd name="connsiteX0" fmla="*/ 0 w 552164"/>
                  <a:gd name="connsiteY0" fmla="*/ 0 h 9525"/>
                  <a:gd name="connsiteX1" fmla="*/ 552164 w 552164"/>
                  <a:gd name="connsiteY1" fmla="*/ 0 h 9525"/>
                </a:gdLst>
                <a:ahLst/>
                <a:cxnLst>
                  <a:cxn ang="0">
                    <a:pos x="connsiteX0" y="connsiteY0"/>
                  </a:cxn>
                  <a:cxn ang="0">
                    <a:pos x="connsiteX1" y="connsiteY1"/>
                  </a:cxn>
                </a:cxnLst>
                <a:rect l="l" t="t" r="r" b="b"/>
                <a:pathLst>
                  <a:path w="552164" h="9525">
                    <a:moveTo>
                      <a:pt x="0" y="0"/>
                    </a:moveTo>
                    <a:lnTo>
                      <a:pt x="552164" y="0"/>
                    </a:lnTo>
                  </a:path>
                </a:pathLst>
              </a:custGeom>
              <a:ln w="5715" cap="rnd">
                <a:solidFill>
                  <a:schemeClr val="bg1"/>
                </a:solidFill>
                <a:prstDash val="solid"/>
                <a:round/>
              </a:ln>
            </p:spPr>
            <p:txBody>
              <a:bodyPr rtlCol="0" anchor="ctr"/>
              <a:lstStyle/>
              <a:p>
                <a:endParaRPr lang="fr-FR" sz="1400"/>
              </a:p>
            </p:txBody>
          </p:sp>
          <p:sp>
            <p:nvSpPr>
              <p:cNvPr id="294" name="Forme libre : forme 3494">
                <a:extLst>
                  <a:ext uri="{FF2B5EF4-FFF2-40B4-BE49-F238E27FC236}">
                    <a16:creationId xmlns:a16="http://schemas.microsoft.com/office/drawing/2014/main" id="{DD8B4E95-F750-422D-87AD-8760C7C5E18B}"/>
                  </a:ext>
                </a:extLst>
              </p:cNvPr>
              <p:cNvSpPr/>
              <p:nvPr/>
            </p:nvSpPr>
            <p:spPr>
              <a:xfrm>
                <a:off x="1136323" y="2509933"/>
                <a:ext cx="7048" cy="9525"/>
              </a:xfrm>
              <a:custGeom>
                <a:avLst/>
                <a:gdLst>
                  <a:gd name="connsiteX0" fmla="*/ 0 w 7048"/>
                  <a:gd name="connsiteY0" fmla="*/ 0 h 9525"/>
                  <a:gd name="connsiteX1" fmla="*/ 7048 w 7048"/>
                  <a:gd name="connsiteY1" fmla="*/ 0 h 9525"/>
                </a:gdLst>
                <a:ahLst/>
                <a:cxnLst>
                  <a:cxn ang="0">
                    <a:pos x="connsiteX0" y="connsiteY0"/>
                  </a:cxn>
                  <a:cxn ang="0">
                    <a:pos x="connsiteX1" y="connsiteY1"/>
                  </a:cxn>
                </a:cxnLst>
                <a:rect l="l" t="t" r="r" b="b"/>
                <a:pathLst>
                  <a:path w="7048" h="9525">
                    <a:moveTo>
                      <a:pt x="0" y="0"/>
                    </a:moveTo>
                    <a:lnTo>
                      <a:pt x="7048" y="0"/>
                    </a:lnTo>
                  </a:path>
                </a:pathLst>
              </a:custGeom>
              <a:ln w="5715" cap="rnd">
                <a:solidFill>
                  <a:schemeClr val="bg1"/>
                </a:solidFill>
                <a:prstDash val="solid"/>
                <a:round/>
              </a:ln>
            </p:spPr>
            <p:txBody>
              <a:bodyPr rtlCol="0" anchor="ctr"/>
              <a:lstStyle/>
              <a:p>
                <a:endParaRPr lang="fr-FR" sz="1400"/>
              </a:p>
            </p:txBody>
          </p:sp>
        </p:grpSp>
        <p:grpSp>
          <p:nvGrpSpPr>
            <p:cNvPr id="266" name="Graphique 1790">
              <a:extLst>
                <a:ext uri="{FF2B5EF4-FFF2-40B4-BE49-F238E27FC236}">
                  <a16:creationId xmlns:a16="http://schemas.microsoft.com/office/drawing/2014/main" id="{011C23B8-3277-4681-98E4-1075050ABA54}"/>
                </a:ext>
              </a:extLst>
            </p:cNvPr>
            <p:cNvGrpSpPr/>
            <p:nvPr/>
          </p:nvGrpSpPr>
          <p:grpSpPr>
            <a:xfrm>
              <a:off x="1492177" y="2368106"/>
              <a:ext cx="43434" cy="56007"/>
              <a:chOff x="1492177" y="2368106"/>
              <a:chExt cx="43434" cy="56007"/>
            </a:xfrm>
          </p:grpSpPr>
          <p:sp>
            <p:nvSpPr>
              <p:cNvPr id="267" name="Forme libre : forme 3496">
                <a:extLst>
                  <a:ext uri="{FF2B5EF4-FFF2-40B4-BE49-F238E27FC236}">
                    <a16:creationId xmlns:a16="http://schemas.microsoft.com/office/drawing/2014/main" id="{003A532E-0A2C-4DFE-8971-72177AA03D82}"/>
                  </a:ext>
                </a:extLst>
              </p:cNvPr>
              <p:cNvSpPr/>
              <p:nvPr/>
            </p:nvSpPr>
            <p:spPr>
              <a:xfrm>
                <a:off x="1492177" y="2391632"/>
                <a:ext cx="25241" cy="32480"/>
              </a:xfrm>
              <a:custGeom>
                <a:avLst/>
                <a:gdLst>
                  <a:gd name="connsiteX0" fmla="*/ 25241 w 25241"/>
                  <a:gd name="connsiteY0" fmla="*/ 0 h 32480"/>
                  <a:gd name="connsiteX1" fmla="*/ 0 w 25241"/>
                  <a:gd name="connsiteY1" fmla="*/ 32480 h 32480"/>
                </a:gdLst>
                <a:ahLst/>
                <a:cxnLst>
                  <a:cxn ang="0">
                    <a:pos x="connsiteX0" y="connsiteY0"/>
                  </a:cxn>
                  <a:cxn ang="0">
                    <a:pos x="connsiteX1" y="connsiteY1"/>
                  </a:cxn>
                </a:cxnLst>
                <a:rect l="l" t="t" r="r" b="b"/>
                <a:pathLst>
                  <a:path w="25241" h="32480">
                    <a:moveTo>
                      <a:pt x="25241" y="0"/>
                    </a:moveTo>
                    <a:lnTo>
                      <a:pt x="0" y="32480"/>
                    </a:lnTo>
                  </a:path>
                </a:pathLst>
              </a:custGeom>
              <a:ln w="5715" cap="rnd">
                <a:solidFill>
                  <a:schemeClr val="bg1"/>
                </a:solidFill>
                <a:prstDash val="solid"/>
                <a:round/>
              </a:ln>
            </p:spPr>
            <p:txBody>
              <a:bodyPr rtlCol="0" anchor="ctr"/>
              <a:lstStyle/>
              <a:p>
                <a:endParaRPr lang="fr-FR" sz="1400"/>
              </a:p>
            </p:txBody>
          </p:sp>
          <p:sp>
            <p:nvSpPr>
              <p:cNvPr id="268" name="Forme libre : forme 3497">
                <a:extLst>
                  <a:ext uri="{FF2B5EF4-FFF2-40B4-BE49-F238E27FC236}">
                    <a16:creationId xmlns:a16="http://schemas.microsoft.com/office/drawing/2014/main" id="{6C2FDCD1-D28A-476F-BFD7-F46D24C00617}"/>
                  </a:ext>
                </a:extLst>
              </p:cNvPr>
              <p:cNvSpPr/>
              <p:nvPr/>
            </p:nvSpPr>
            <p:spPr>
              <a:xfrm>
                <a:off x="1527705" y="2368106"/>
                <a:ext cx="7905" cy="10191"/>
              </a:xfrm>
              <a:custGeom>
                <a:avLst/>
                <a:gdLst>
                  <a:gd name="connsiteX0" fmla="*/ 7906 w 7905"/>
                  <a:gd name="connsiteY0" fmla="*/ 0 h 10191"/>
                  <a:gd name="connsiteX1" fmla="*/ 0 w 7905"/>
                  <a:gd name="connsiteY1" fmla="*/ 10192 h 10191"/>
                </a:gdLst>
                <a:ahLst/>
                <a:cxnLst>
                  <a:cxn ang="0">
                    <a:pos x="connsiteX0" y="connsiteY0"/>
                  </a:cxn>
                  <a:cxn ang="0">
                    <a:pos x="connsiteX1" y="connsiteY1"/>
                  </a:cxn>
                </a:cxnLst>
                <a:rect l="l" t="t" r="r" b="b"/>
                <a:pathLst>
                  <a:path w="7905" h="10191">
                    <a:moveTo>
                      <a:pt x="7906" y="0"/>
                    </a:moveTo>
                    <a:lnTo>
                      <a:pt x="0" y="10192"/>
                    </a:lnTo>
                  </a:path>
                </a:pathLst>
              </a:custGeom>
              <a:ln w="5715" cap="rnd">
                <a:solidFill>
                  <a:schemeClr val="bg1"/>
                </a:solidFill>
                <a:prstDash val="solid"/>
                <a:round/>
              </a:ln>
            </p:spPr>
            <p:txBody>
              <a:bodyPr rtlCol="0" anchor="ctr"/>
              <a:lstStyle/>
              <a:p>
                <a:endParaRPr lang="fr-FR" sz="1400"/>
              </a:p>
            </p:txBody>
          </p:sp>
        </p:grpSp>
      </p:grpSp>
      <p:grpSp>
        <p:nvGrpSpPr>
          <p:cNvPr id="785" name="Graphique 1875">
            <a:extLst>
              <a:ext uri="{FF2B5EF4-FFF2-40B4-BE49-F238E27FC236}">
                <a16:creationId xmlns:a16="http://schemas.microsoft.com/office/drawing/2014/main" id="{C2DBD552-FD58-4161-8460-6EB3CBD9EBCD}"/>
              </a:ext>
            </a:extLst>
          </p:cNvPr>
          <p:cNvGrpSpPr/>
          <p:nvPr/>
        </p:nvGrpSpPr>
        <p:grpSpPr>
          <a:xfrm>
            <a:off x="11524703" y="2627151"/>
            <a:ext cx="424719" cy="309276"/>
            <a:chOff x="3717239" y="5209705"/>
            <a:chExt cx="424719" cy="309276"/>
          </a:xfrm>
          <a:noFill/>
        </p:grpSpPr>
        <p:grpSp>
          <p:nvGrpSpPr>
            <p:cNvPr id="786" name="Graphique 1875">
              <a:extLst>
                <a:ext uri="{FF2B5EF4-FFF2-40B4-BE49-F238E27FC236}">
                  <a16:creationId xmlns:a16="http://schemas.microsoft.com/office/drawing/2014/main" id="{C2DBD552-FD58-4161-8460-6EB3CBD9EBCD}"/>
                </a:ext>
              </a:extLst>
            </p:cNvPr>
            <p:cNvGrpSpPr/>
            <p:nvPr/>
          </p:nvGrpSpPr>
          <p:grpSpPr>
            <a:xfrm>
              <a:off x="3717239" y="5209705"/>
              <a:ext cx="424719" cy="309276"/>
              <a:chOff x="3717239" y="5209705"/>
              <a:chExt cx="424719" cy="309276"/>
            </a:xfrm>
            <a:grpFill/>
          </p:grpSpPr>
          <p:sp>
            <p:nvSpPr>
              <p:cNvPr id="788" name="Forme libre : forme 4411">
                <a:extLst>
                  <a:ext uri="{FF2B5EF4-FFF2-40B4-BE49-F238E27FC236}">
                    <a16:creationId xmlns:a16="http://schemas.microsoft.com/office/drawing/2014/main" id="{CE7D242E-0D9C-420E-8E9F-9A9318C29BFC}"/>
                  </a:ext>
                </a:extLst>
              </p:cNvPr>
              <p:cNvSpPr/>
              <p:nvPr/>
            </p:nvSpPr>
            <p:spPr>
              <a:xfrm>
                <a:off x="3993369" y="5316861"/>
                <a:ext cx="53340" cy="45815"/>
              </a:xfrm>
              <a:custGeom>
                <a:avLst/>
                <a:gdLst>
                  <a:gd name="connsiteX0" fmla="*/ 0 w 53340"/>
                  <a:gd name="connsiteY0" fmla="*/ 0 h 45815"/>
                  <a:gd name="connsiteX1" fmla="*/ 53340 w 53340"/>
                  <a:gd name="connsiteY1" fmla="*/ 0 h 45815"/>
                  <a:gd name="connsiteX2" fmla="*/ 53340 w 53340"/>
                  <a:gd name="connsiteY2" fmla="*/ 45815 h 45815"/>
                  <a:gd name="connsiteX3" fmla="*/ 0 w 53340"/>
                  <a:gd name="connsiteY3" fmla="*/ 45815 h 45815"/>
                </a:gdLst>
                <a:ahLst/>
                <a:cxnLst>
                  <a:cxn ang="0">
                    <a:pos x="connsiteX0" y="connsiteY0"/>
                  </a:cxn>
                  <a:cxn ang="0">
                    <a:pos x="connsiteX1" y="connsiteY1"/>
                  </a:cxn>
                  <a:cxn ang="0">
                    <a:pos x="connsiteX2" y="connsiteY2"/>
                  </a:cxn>
                  <a:cxn ang="0">
                    <a:pos x="connsiteX3" y="connsiteY3"/>
                  </a:cxn>
                </a:cxnLst>
                <a:rect l="l" t="t" r="r" b="b"/>
                <a:pathLst>
                  <a:path w="53340" h="45815">
                    <a:moveTo>
                      <a:pt x="0" y="0"/>
                    </a:moveTo>
                    <a:lnTo>
                      <a:pt x="53340" y="0"/>
                    </a:lnTo>
                    <a:lnTo>
                      <a:pt x="53340" y="45815"/>
                    </a:lnTo>
                    <a:lnTo>
                      <a:pt x="0" y="45815"/>
                    </a:lnTo>
                    <a:close/>
                  </a:path>
                </a:pathLst>
              </a:custGeom>
              <a:grpFill/>
              <a:ln w="5715" cap="rnd">
                <a:solidFill>
                  <a:schemeClr val="bg1"/>
                </a:solidFill>
                <a:prstDash val="solid"/>
                <a:round/>
              </a:ln>
            </p:spPr>
            <p:txBody>
              <a:bodyPr rtlCol="0" anchor="ctr"/>
              <a:lstStyle/>
              <a:p>
                <a:endParaRPr lang="fr-FR" sz="1400"/>
              </a:p>
            </p:txBody>
          </p:sp>
          <p:sp>
            <p:nvSpPr>
              <p:cNvPr id="789" name="Forme libre : forme 4412">
                <a:extLst>
                  <a:ext uri="{FF2B5EF4-FFF2-40B4-BE49-F238E27FC236}">
                    <a16:creationId xmlns:a16="http://schemas.microsoft.com/office/drawing/2014/main" id="{6D85D6A3-F721-461C-BE41-25094BF33028}"/>
                  </a:ext>
                </a:extLst>
              </p:cNvPr>
              <p:cNvSpPr/>
              <p:nvPr/>
            </p:nvSpPr>
            <p:spPr>
              <a:xfrm>
                <a:off x="3853447" y="5401539"/>
                <a:ext cx="53340" cy="45815"/>
              </a:xfrm>
              <a:custGeom>
                <a:avLst/>
                <a:gdLst>
                  <a:gd name="connsiteX0" fmla="*/ 0 w 53340"/>
                  <a:gd name="connsiteY0" fmla="*/ 0 h 45815"/>
                  <a:gd name="connsiteX1" fmla="*/ 53340 w 53340"/>
                  <a:gd name="connsiteY1" fmla="*/ 0 h 45815"/>
                  <a:gd name="connsiteX2" fmla="*/ 53340 w 53340"/>
                  <a:gd name="connsiteY2" fmla="*/ 45815 h 45815"/>
                  <a:gd name="connsiteX3" fmla="*/ 0 w 53340"/>
                  <a:gd name="connsiteY3" fmla="*/ 45815 h 45815"/>
                </a:gdLst>
                <a:ahLst/>
                <a:cxnLst>
                  <a:cxn ang="0">
                    <a:pos x="connsiteX0" y="connsiteY0"/>
                  </a:cxn>
                  <a:cxn ang="0">
                    <a:pos x="connsiteX1" y="connsiteY1"/>
                  </a:cxn>
                  <a:cxn ang="0">
                    <a:pos x="connsiteX2" y="connsiteY2"/>
                  </a:cxn>
                  <a:cxn ang="0">
                    <a:pos x="connsiteX3" y="connsiteY3"/>
                  </a:cxn>
                </a:cxnLst>
                <a:rect l="l" t="t" r="r" b="b"/>
                <a:pathLst>
                  <a:path w="53340" h="45815">
                    <a:moveTo>
                      <a:pt x="0" y="0"/>
                    </a:moveTo>
                    <a:lnTo>
                      <a:pt x="53340" y="0"/>
                    </a:lnTo>
                    <a:lnTo>
                      <a:pt x="53340" y="45815"/>
                    </a:lnTo>
                    <a:lnTo>
                      <a:pt x="0" y="45815"/>
                    </a:lnTo>
                    <a:close/>
                  </a:path>
                </a:pathLst>
              </a:custGeom>
              <a:grpFill/>
              <a:ln w="5715" cap="rnd">
                <a:solidFill>
                  <a:schemeClr val="bg1"/>
                </a:solidFill>
                <a:prstDash val="solid"/>
                <a:round/>
              </a:ln>
            </p:spPr>
            <p:txBody>
              <a:bodyPr rtlCol="0" anchor="ctr"/>
              <a:lstStyle/>
              <a:p>
                <a:endParaRPr lang="fr-FR" sz="1400"/>
              </a:p>
            </p:txBody>
          </p:sp>
          <p:sp>
            <p:nvSpPr>
              <p:cNvPr id="790" name="Forme libre : forme 4413">
                <a:extLst>
                  <a:ext uri="{FF2B5EF4-FFF2-40B4-BE49-F238E27FC236}">
                    <a16:creationId xmlns:a16="http://schemas.microsoft.com/office/drawing/2014/main" id="{ADE2C223-6904-4735-A751-35DFF07A5862}"/>
                  </a:ext>
                </a:extLst>
              </p:cNvPr>
              <p:cNvSpPr/>
              <p:nvPr/>
            </p:nvSpPr>
            <p:spPr>
              <a:xfrm>
                <a:off x="3729526" y="5252853"/>
                <a:ext cx="399573" cy="115443"/>
              </a:xfrm>
              <a:custGeom>
                <a:avLst/>
                <a:gdLst>
                  <a:gd name="connsiteX0" fmla="*/ 0 w 399573"/>
                  <a:gd name="connsiteY0" fmla="*/ 109823 h 115443"/>
                  <a:gd name="connsiteX1" fmla="*/ 176498 w 399573"/>
                  <a:gd name="connsiteY1" fmla="*/ 109823 h 115443"/>
                  <a:gd name="connsiteX2" fmla="*/ 289179 w 399573"/>
                  <a:gd name="connsiteY2" fmla="*/ 0 h 115443"/>
                  <a:gd name="connsiteX3" fmla="*/ 399574 w 399573"/>
                  <a:gd name="connsiteY3" fmla="*/ 115443 h 115443"/>
                </a:gdLst>
                <a:ahLst/>
                <a:cxnLst>
                  <a:cxn ang="0">
                    <a:pos x="connsiteX0" y="connsiteY0"/>
                  </a:cxn>
                  <a:cxn ang="0">
                    <a:pos x="connsiteX1" y="connsiteY1"/>
                  </a:cxn>
                  <a:cxn ang="0">
                    <a:pos x="connsiteX2" y="connsiteY2"/>
                  </a:cxn>
                  <a:cxn ang="0">
                    <a:pos x="connsiteX3" y="connsiteY3"/>
                  </a:cxn>
                </a:cxnLst>
                <a:rect l="l" t="t" r="r" b="b"/>
                <a:pathLst>
                  <a:path w="399573" h="115443">
                    <a:moveTo>
                      <a:pt x="0" y="109823"/>
                    </a:moveTo>
                    <a:lnTo>
                      <a:pt x="176498" y="109823"/>
                    </a:lnTo>
                    <a:lnTo>
                      <a:pt x="289179" y="0"/>
                    </a:lnTo>
                    <a:lnTo>
                      <a:pt x="399574" y="115443"/>
                    </a:lnTo>
                  </a:path>
                </a:pathLst>
              </a:custGeom>
              <a:grpFill/>
              <a:ln w="5715" cap="rnd">
                <a:solidFill>
                  <a:schemeClr val="bg1"/>
                </a:solidFill>
                <a:prstDash val="solid"/>
                <a:round/>
              </a:ln>
            </p:spPr>
            <p:txBody>
              <a:bodyPr rtlCol="0" anchor="ctr"/>
              <a:lstStyle/>
              <a:p>
                <a:endParaRPr lang="fr-FR" sz="1400"/>
              </a:p>
            </p:txBody>
          </p:sp>
          <p:sp>
            <p:nvSpPr>
              <p:cNvPr id="791" name="Forme libre : forme 4414">
                <a:extLst>
                  <a:ext uri="{FF2B5EF4-FFF2-40B4-BE49-F238E27FC236}">
                    <a16:creationId xmlns:a16="http://schemas.microsoft.com/office/drawing/2014/main" id="{AE84B301-0E67-4435-9EA8-CBD70D2DA238}"/>
                  </a:ext>
                </a:extLst>
              </p:cNvPr>
              <p:cNvSpPr/>
              <p:nvPr/>
            </p:nvSpPr>
            <p:spPr>
              <a:xfrm>
                <a:off x="4107764" y="5376678"/>
                <a:ext cx="9525" cy="139541"/>
              </a:xfrm>
              <a:custGeom>
                <a:avLst/>
                <a:gdLst>
                  <a:gd name="connsiteX0" fmla="*/ 0 w 9525"/>
                  <a:gd name="connsiteY0" fmla="*/ 0 h 139541"/>
                  <a:gd name="connsiteX1" fmla="*/ 0 w 9525"/>
                  <a:gd name="connsiteY1" fmla="*/ 139541 h 139541"/>
                </a:gdLst>
                <a:ahLst/>
                <a:cxnLst>
                  <a:cxn ang="0">
                    <a:pos x="connsiteX0" y="connsiteY0"/>
                  </a:cxn>
                  <a:cxn ang="0">
                    <a:pos x="connsiteX1" y="connsiteY1"/>
                  </a:cxn>
                </a:cxnLst>
                <a:rect l="l" t="t" r="r" b="b"/>
                <a:pathLst>
                  <a:path w="9525" h="139541">
                    <a:moveTo>
                      <a:pt x="0" y="0"/>
                    </a:moveTo>
                    <a:lnTo>
                      <a:pt x="0" y="139541"/>
                    </a:lnTo>
                  </a:path>
                </a:pathLst>
              </a:custGeom>
              <a:grpFill/>
              <a:ln w="5715" cap="rnd">
                <a:solidFill>
                  <a:schemeClr val="bg1"/>
                </a:solidFill>
                <a:prstDash val="solid"/>
                <a:round/>
              </a:ln>
            </p:spPr>
            <p:txBody>
              <a:bodyPr rtlCol="0" anchor="ctr"/>
              <a:lstStyle/>
              <a:p>
                <a:endParaRPr lang="fr-FR" sz="1400"/>
              </a:p>
            </p:txBody>
          </p:sp>
          <p:sp>
            <p:nvSpPr>
              <p:cNvPr id="792" name="Forme libre : forme 4415">
                <a:extLst>
                  <a:ext uri="{FF2B5EF4-FFF2-40B4-BE49-F238E27FC236}">
                    <a16:creationId xmlns:a16="http://schemas.microsoft.com/office/drawing/2014/main" id="{C7DD011D-2394-4190-9FD5-AF0266020403}"/>
                  </a:ext>
                </a:extLst>
              </p:cNvPr>
              <p:cNvSpPr/>
              <p:nvPr/>
            </p:nvSpPr>
            <p:spPr>
              <a:xfrm>
                <a:off x="3717239" y="5518410"/>
                <a:ext cx="424719" cy="9525"/>
              </a:xfrm>
              <a:custGeom>
                <a:avLst/>
                <a:gdLst>
                  <a:gd name="connsiteX0" fmla="*/ 424720 w 424719"/>
                  <a:gd name="connsiteY0" fmla="*/ 0 h 9525"/>
                  <a:gd name="connsiteX1" fmla="*/ 0 w 424719"/>
                  <a:gd name="connsiteY1" fmla="*/ 0 h 9525"/>
                </a:gdLst>
                <a:ahLst/>
                <a:cxnLst>
                  <a:cxn ang="0">
                    <a:pos x="connsiteX0" y="connsiteY0"/>
                  </a:cxn>
                  <a:cxn ang="0">
                    <a:pos x="connsiteX1" y="connsiteY1"/>
                  </a:cxn>
                </a:cxnLst>
                <a:rect l="l" t="t" r="r" b="b"/>
                <a:pathLst>
                  <a:path w="424719" h="9525">
                    <a:moveTo>
                      <a:pt x="424720" y="0"/>
                    </a:moveTo>
                    <a:lnTo>
                      <a:pt x="0" y="0"/>
                    </a:lnTo>
                  </a:path>
                </a:pathLst>
              </a:custGeom>
              <a:grpFill/>
              <a:ln w="5715" cap="rnd">
                <a:solidFill>
                  <a:schemeClr val="bg1"/>
                </a:solidFill>
                <a:prstDash val="solid"/>
                <a:round/>
              </a:ln>
            </p:spPr>
            <p:txBody>
              <a:bodyPr rtlCol="0" anchor="ctr"/>
              <a:lstStyle/>
              <a:p>
                <a:endParaRPr lang="fr-FR" sz="1400"/>
              </a:p>
            </p:txBody>
          </p:sp>
          <p:sp>
            <p:nvSpPr>
              <p:cNvPr id="793" name="Forme libre : forme 4416">
                <a:extLst>
                  <a:ext uri="{FF2B5EF4-FFF2-40B4-BE49-F238E27FC236}">
                    <a16:creationId xmlns:a16="http://schemas.microsoft.com/office/drawing/2014/main" id="{50BA0262-B2C6-464A-84D4-969060987698}"/>
                  </a:ext>
                </a:extLst>
              </p:cNvPr>
              <p:cNvSpPr/>
              <p:nvPr/>
            </p:nvSpPr>
            <p:spPr>
              <a:xfrm>
                <a:off x="3930694" y="5341912"/>
                <a:ext cx="9525" cy="152400"/>
              </a:xfrm>
              <a:custGeom>
                <a:avLst/>
                <a:gdLst>
                  <a:gd name="connsiteX0" fmla="*/ 0 w 9525"/>
                  <a:gd name="connsiteY0" fmla="*/ 0 h 152400"/>
                  <a:gd name="connsiteX1" fmla="*/ 0 w 9525"/>
                  <a:gd name="connsiteY1" fmla="*/ 152400 h 152400"/>
                </a:gdLst>
                <a:ahLst/>
                <a:cxnLst>
                  <a:cxn ang="0">
                    <a:pos x="connsiteX0" y="connsiteY0"/>
                  </a:cxn>
                  <a:cxn ang="0">
                    <a:pos x="connsiteX1" y="connsiteY1"/>
                  </a:cxn>
                </a:cxnLst>
                <a:rect l="l" t="t" r="r" b="b"/>
                <a:pathLst>
                  <a:path w="9525" h="152400">
                    <a:moveTo>
                      <a:pt x="0" y="0"/>
                    </a:moveTo>
                    <a:lnTo>
                      <a:pt x="0" y="152400"/>
                    </a:lnTo>
                  </a:path>
                </a:pathLst>
              </a:custGeom>
              <a:grpFill/>
              <a:ln w="5715" cap="rnd">
                <a:solidFill>
                  <a:schemeClr val="bg1"/>
                </a:solidFill>
                <a:prstDash val="solid"/>
                <a:round/>
              </a:ln>
            </p:spPr>
            <p:txBody>
              <a:bodyPr rtlCol="0" anchor="ctr"/>
              <a:lstStyle/>
              <a:p>
                <a:endParaRPr lang="fr-FR" sz="1400"/>
              </a:p>
            </p:txBody>
          </p:sp>
          <p:sp>
            <p:nvSpPr>
              <p:cNvPr id="794" name="Forme libre : forme 4417">
                <a:extLst>
                  <a:ext uri="{FF2B5EF4-FFF2-40B4-BE49-F238E27FC236}">
                    <a16:creationId xmlns:a16="http://schemas.microsoft.com/office/drawing/2014/main" id="{A39AB870-B734-46BC-8D07-CB6FE8975866}"/>
                  </a:ext>
                </a:extLst>
              </p:cNvPr>
              <p:cNvSpPr/>
              <p:nvPr/>
            </p:nvSpPr>
            <p:spPr>
              <a:xfrm>
                <a:off x="3754196" y="5366582"/>
                <a:ext cx="9525" cy="152400"/>
              </a:xfrm>
              <a:custGeom>
                <a:avLst/>
                <a:gdLst>
                  <a:gd name="connsiteX0" fmla="*/ 0 w 9525"/>
                  <a:gd name="connsiteY0" fmla="*/ 0 h 152400"/>
                  <a:gd name="connsiteX1" fmla="*/ 0 w 9525"/>
                  <a:gd name="connsiteY1" fmla="*/ 152400 h 152400"/>
                </a:gdLst>
                <a:ahLst/>
                <a:cxnLst>
                  <a:cxn ang="0">
                    <a:pos x="connsiteX0" y="connsiteY0"/>
                  </a:cxn>
                  <a:cxn ang="0">
                    <a:pos x="connsiteX1" y="connsiteY1"/>
                  </a:cxn>
                </a:cxnLst>
                <a:rect l="l" t="t" r="r" b="b"/>
                <a:pathLst>
                  <a:path w="9525" h="152400">
                    <a:moveTo>
                      <a:pt x="0" y="0"/>
                    </a:moveTo>
                    <a:lnTo>
                      <a:pt x="0" y="152400"/>
                    </a:lnTo>
                  </a:path>
                </a:pathLst>
              </a:custGeom>
              <a:grpFill/>
              <a:ln w="5715" cap="rnd">
                <a:solidFill>
                  <a:schemeClr val="bg1"/>
                </a:solidFill>
                <a:prstDash val="solid"/>
                <a:round/>
              </a:ln>
            </p:spPr>
            <p:txBody>
              <a:bodyPr rtlCol="0" anchor="ctr"/>
              <a:lstStyle/>
              <a:p>
                <a:endParaRPr lang="fr-FR" sz="1400"/>
              </a:p>
            </p:txBody>
          </p:sp>
          <p:sp>
            <p:nvSpPr>
              <p:cNvPr id="795" name="Forme libre : forme 4418">
                <a:extLst>
                  <a:ext uri="{FF2B5EF4-FFF2-40B4-BE49-F238E27FC236}">
                    <a16:creationId xmlns:a16="http://schemas.microsoft.com/office/drawing/2014/main" id="{9BE4AB08-DA50-4EA2-A7EA-7C514CC8D326}"/>
                  </a:ext>
                </a:extLst>
              </p:cNvPr>
              <p:cNvSpPr/>
              <p:nvPr/>
            </p:nvSpPr>
            <p:spPr>
              <a:xfrm>
                <a:off x="3749148" y="5252853"/>
                <a:ext cx="119062" cy="87439"/>
              </a:xfrm>
              <a:custGeom>
                <a:avLst/>
                <a:gdLst>
                  <a:gd name="connsiteX0" fmla="*/ 119062 w 119062"/>
                  <a:gd name="connsiteY0" fmla="*/ 0 h 87439"/>
                  <a:gd name="connsiteX1" fmla="*/ 95250 w 119062"/>
                  <a:gd name="connsiteY1" fmla="*/ 0 h 87439"/>
                  <a:gd name="connsiteX2" fmla="*/ 0 w 119062"/>
                  <a:gd name="connsiteY2" fmla="*/ 87440 h 87439"/>
                </a:gdLst>
                <a:ahLst/>
                <a:cxnLst>
                  <a:cxn ang="0">
                    <a:pos x="connsiteX0" y="connsiteY0"/>
                  </a:cxn>
                  <a:cxn ang="0">
                    <a:pos x="connsiteX1" y="connsiteY1"/>
                  </a:cxn>
                  <a:cxn ang="0">
                    <a:pos x="connsiteX2" y="connsiteY2"/>
                  </a:cxn>
                </a:cxnLst>
                <a:rect l="l" t="t" r="r" b="b"/>
                <a:pathLst>
                  <a:path w="119062" h="87439">
                    <a:moveTo>
                      <a:pt x="119062" y="0"/>
                    </a:moveTo>
                    <a:lnTo>
                      <a:pt x="95250" y="0"/>
                    </a:lnTo>
                    <a:lnTo>
                      <a:pt x="0" y="87440"/>
                    </a:lnTo>
                  </a:path>
                </a:pathLst>
              </a:custGeom>
              <a:grpFill/>
              <a:ln w="5715" cap="rnd">
                <a:solidFill>
                  <a:schemeClr val="bg1"/>
                </a:solidFill>
                <a:prstDash val="solid"/>
                <a:round/>
              </a:ln>
            </p:spPr>
            <p:txBody>
              <a:bodyPr rtlCol="0" anchor="ctr"/>
              <a:lstStyle/>
              <a:p>
                <a:endParaRPr lang="fr-FR" sz="1400"/>
              </a:p>
            </p:txBody>
          </p:sp>
          <p:sp>
            <p:nvSpPr>
              <p:cNvPr id="796" name="Forme libre : forme 4419">
                <a:extLst>
                  <a:ext uri="{FF2B5EF4-FFF2-40B4-BE49-F238E27FC236}">
                    <a16:creationId xmlns:a16="http://schemas.microsoft.com/office/drawing/2014/main" id="{C3AF3A4E-E2B4-46FC-B89D-B581DE28E48D}"/>
                  </a:ext>
                </a:extLst>
              </p:cNvPr>
              <p:cNvSpPr/>
              <p:nvPr/>
            </p:nvSpPr>
            <p:spPr>
              <a:xfrm>
                <a:off x="3869639" y="5209705"/>
                <a:ext cx="24383" cy="91916"/>
              </a:xfrm>
              <a:custGeom>
                <a:avLst/>
                <a:gdLst>
                  <a:gd name="connsiteX0" fmla="*/ 0 w 24383"/>
                  <a:gd name="connsiteY0" fmla="*/ 0 h 91916"/>
                  <a:gd name="connsiteX1" fmla="*/ 24384 w 24383"/>
                  <a:gd name="connsiteY1" fmla="*/ 0 h 91916"/>
                  <a:gd name="connsiteX2" fmla="*/ 24384 w 24383"/>
                  <a:gd name="connsiteY2" fmla="*/ 91916 h 91916"/>
                  <a:gd name="connsiteX3" fmla="*/ 0 w 24383"/>
                  <a:gd name="connsiteY3" fmla="*/ 91916 h 91916"/>
                </a:gdLst>
                <a:ahLst/>
                <a:cxnLst>
                  <a:cxn ang="0">
                    <a:pos x="connsiteX0" y="connsiteY0"/>
                  </a:cxn>
                  <a:cxn ang="0">
                    <a:pos x="connsiteX1" y="connsiteY1"/>
                  </a:cxn>
                  <a:cxn ang="0">
                    <a:pos x="connsiteX2" y="connsiteY2"/>
                  </a:cxn>
                  <a:cxn ang="0">
                    <a:pos x="connsiteX3" y="connsiteY3"/>
                  </a:cxn>
                </a:cxnLst>
                <a:rect l="l" t="t" r="r" b="b"/>
                <a:pathLst>
                  <a:path w="24383" h="91916">
                    <a:moveTo>
                      <a:pt x="0" y="0"/>
                    </a:moveTo>
                    <a:lnTo>
                      <a:pt x="24384" y="0"/>
                    </a:lnTo>
                    <a:lnTo>
                      <a:pt x="24384" y="91916"/>
                    </a:lnTo>
                    <a:lnTo>
                      <a:pt x="0" y="91916"/>
                    </a:lnTo>
                    <a:close/>
                  </a:path>
                </a:pathLst>
              </a:custGeom>
              <a:grpFill/>
              <a:ln w="5715" cap="rnd">
                <a:solidFill>
                  <a:schemeClr val="bg1"/>
                </a:solidFill>
                <a:prstDash val="solid"/>
                <a:round/>
              </a:ln>
            </p:spPr>
            <p:txBody>
              <a:bodyPr rtlCol="0" anchor="ctr"/>
              <a:lstStyle/>
              <a:p>
                <a:endParaRPr lang="fr-FR" sz="1400"/>
              </a:p>
            </p:txBody>
          </p:sp>
          <p:sp>
            <p:nvSpPr>
              <p:cNvPr id="797" name="Forme libre : forme 4420">
                <a:extLst>
                  <a:ext uri="{FF2B5EF4-FFF2-40B4-BE49-F238E27FC236}">
                    <a16:creationId xmlns:a16="http://schemas.microsoft.com/office/drawing/2014/main" id="{2280CD08-923E-4E1E-9AEF-712C7DD7E4F6}"/>
                  </a:ext>
                </a:extLst>
              </p:cNvPr>
              <p:cNvSpPr/>
              <p:nvPr/>
            </p:nvSpPr>
            <p:spPr>
              <a:xfrm>
                <a:off x="3894309" y="5252853"/>
                <a:ext cx="124396" cy="48482"/>
              </a:xfrm>
              <a:custGeom>
                <a:avLst/>
                <a:gdLst>
                  <a:gd name="connsiteX0" fmla="*/ 0 w 124396"/>
                  <a:gd name="connsiteY0" fmla="*/ 48482 h 48482"/>
                  <a:gd name="connsiteX1" fmla="*/ 47339 w 124396"/>
                  <a:gd name="connsiteY1" fmla="*/ 0 h 48482"/>
                  <a:gd name="connsiteX2" fmla="*/ 124397 w 124396"/>
                  <a:gd name="connsiteY2" fmla="*/ 0 h 48482"/>
                </a:gdLst>
                <a:ahLst/>
                <a:cxnLst>
                  <a:cxn ang="0">
                    <a:pos x="connsiteX0" y="connsiteY0"/>
                  </a:cxn>
                  <a:cxn ang="0">
                    <a:pos x="connsiteX1" y="connsiteY1"/>
                  </a:cxn>
                  <a:cxn ang="0">
                    <a:pos x="connsiteX2" y="connsiteY2"/>
                  </a:cxn>
                </a:cxnLst>
                <a:rect l="l" t="t" r="r" b="b"/>
                <a:pathLst>
                  <a:path w="124396" h="48482">
                    <a:moveTo>
                      <a:pt x="0" y="48482"/>
                    </a:moveTo>
                    <a:lnTo>
                      <a:pt x="47339" y="0"/>
                    </a:lnTo>
                    <a:lnTo>
                      <a:pt x="124397" y="0"/>
                    </a:lnTo>
                  </a:path>
                </a:pathLst>
              </a:custGeom>
              <a:grpFill/>
              <a:ln w="5715" cap="rnd">
                <a:solidFill>
                  <a:schemeClr val="bg1"/>
                </a:solidFill>
                <a:prstDash val="solid"/>
                <a:round/>
              </a:ln>
            </p:spPr>
            <p:txBody>
              <a:bodyPr rtlCol="0" anchor="ctr"/>
              <a:lstStyle/>
              <a:p>
                <a:endParaRPr lang="fr-FR" sz="1400"/>
              </a:p>
            </p:txBody>
          </p:sp>
          <p:sp>
            <p:nvSpPr>
              <p:cNvPr id="798" name="Forme libre : forme 4421">
                <a:extLst>
                  <a:ext uri="{FF2B5EF4-FFF2-40B4-BE49-F238E27FC236}">
                    <a16:creationId xmlns:a16="http://schemas.microsoft.com/office/drawing/2014/main" id="{C5B8F56B-D071-4812-AAA0-4570947BED62}"/>
                  </a:ext>
                </a:extLst>
              </p:cNvPr>
              <p:cNvSpPr/>
              <p:nvPr/>
            </p:nvSpPr>
            <p:spPr>
              <a:xfrm>
                <a:off x="3918693" y="5209705"/>
                <a:ext cx="22955" cy="43148"/>
              </a:xfrm>
              <a:custGeom>
                <a:avLst/>
                <a:gdLst>
                  <a:gd name="connsiteX0" fmla="*/ 22955 w 22955"/>
                  <a:gd name="connsiteY0" fmla="*/ 43148 h 43148"/>
                  <a:gd name="connsiteX1" fmla="*/ 22955 w 22955"/>
                  <a:gd name="connsiteY1" fmla="*/ 0 h 43148"/>
                  <a:gd name="connsiteX2" fmla="*/ 0 w 22955"/>
                  <a:gd name="connsiteY2" fmla="*/ 0 h 43148"/>
                </a:gdLst>
                <a:ahLst/>
                <a:cxnLst>
                  <a:cxn ang="0">
                    <a:pos x="connsiteX0" y="connsiteY0"/>
                  </a:cxn>
                  <a:cxn ang="0">
                    <a:pos x="connsiteX1" y="connsiteY1"/>
                  </a:cxn>
                  <a:cxn ang="0">
                    <a:pos x="connsiteX2" y="connsiteY2"/>
                  </a:cxn>
                </a:cxnLst>
                <a:rect l="l" t="t" r="r" b="b"/>
                <a:pathLst>
                  <a:path w="22955" h="43148">
                    <a:moveTo>
                      <a:pt x="22955" y="43148"/>
                    </a:moveTo>
                    <a:lnTo>
                      <a:pt x="22955" y="0"/>
                    </a:lnTo>
                    <a:lnTo>
                      <a:pt x="0" y="0"/>
                    </a:lnTo>
                  </a:path>
                </a:pathLst>
              </a:custGeom>
              <a:grpFill/>
              <a:ln w="5715" cap="rnd">
                <a:solidFill>
                  <a:schemeClr val="bg1"/>
                </a:solidFill>
                <a:prstDash val="solid"/>
                <a:round/>
              </a:ln>
            </p:spPr>
            <p:txBody>
              <a:bodyPr rtlCol="0" anchor="ctr"/>
              <a:lstStyle/>
              <a:p>
                <a:endParaRPr lang="fr-FR" sz="1400"/>
              </a:p>
            </p:txBody>
          </p:sp>
          <p:sp>
            <p:nvSpPr>
              <p:cNvPr id="799" name="Forme libre : forme 4422">
                <a:extLst>
                  <a:ext uri="{FF2B5EF4-FFF2-40B4-BE49-F238E27FC236}">
                    <a16:creationId xmlns:a16="http://schemas.microsoft.com/office/drawing/2014/main" id="{2947A6E3-14D5-440B-95D8-39CEADD5AB2D}"/>
                  </a:ext>
                </a:extLst>
              </p:cNvPr>
              <p:cNvSpPr/>
              <p:nvPr/>
            </p:nvSpPr>
            <p:spPr>
              <a:xfrm>
                <a:off x="3995464" y="5402586"/>
                <a:ext cx="47625" cy="115157"/>
              </a:xfrm>
              <a:custGeom>
                <a:avLst/>
                <a:gdLst>
                  <a:gd name="connsiteX0" fmla="*/ 0 w 47625"/>
                  <a:gd name="connsiteY0" fmla="*/ 0 h 115157"/>
                  <a:gd name="connsiteX1" fmla="*/ 47625 w 47625"/>
                  <a:gd name="connsiteY1" fmla="*/ 0 h 115157"/>
                  <a:gd name="connsiteX2" fmla="*/ 47625 w 47625"/>
                  <a:gd name="connsiteY2" fmla="*/ 115157 h 115157"/>
                  <a:gd name="connsiteX3" fmla="*/ 0 w 47625"/>
                  <a:gd name="connsiteY3" fmla="*/ 115157 h 115157"/>
                </a:gdLst>
                <a:ahLst/>
                <a:cxnLst>
                  <a:cxn ang="0">
                    <a:pos x="connsiteX0" y="connsiteY0"/>
                  </a:cxn>
                  <a:cxn ang="0">
                    <a:pos x="connsiteX1" y="connsiteY1"/>
                  </a:cxn>
                  <a:cxn ang="0">
                    <a:pos x="connsiteX2" y="connsiteY2"/>
                  </a:cxn>
                  <a:cxn ang="0">
                    <a:pos x="connsiteX3" y="connsiteY3"/>
                  </a:cxn>
                </a:cxnLst>
                <a:rect l="l" t="t" r="r" b="b"/>
                <a:pathLst>
                  <a:path w="47625" h="115157">
                    <a:moveTo>
                      <a:pt x="0" y="0"/>
                    </a:moveTo>
                    <a:lnTo>
                      <a:pt x="47625" y="0"/>
                    </a:lnTo>
                    <a:lnTo>
                      <a:pt x="47625" y="115157"/>
                    </a:lnTo>
                    <a:lnTo>
                      <a:pt x="0" y="115157"/>
                    </a:lnTo>
                    <a:close/>
                  </a:path>
                </a:pathLst>
              </a:custGeom>
              <a:grpFill/>
              <a:ln w="5715" cap="rnd">
                <a:solidFill>
                  <a:schemeClr val="bg1"/>
                </a:solidFill>
                <a:prstDash val="solid"/>
                <a:round/>
              </a:ln>
            </p:spPr>
            <p:txBody>
              <a:bodyPr rtlCol="0" anchor="ctr"/>
              <a:lstStyle/>
              <a:p>
                <a:endParaRPr lang="fr-FR" sz="1400"/>
              </a:p>
            </p:txBody>
          </p:sp>
          <p:sp>
            <p:nvSpPr>
              <p:cNvPr id="800" name="Forme libre : forme 4423">
                <a:extLst>
                  <a:ext uri="{FF2B5EF4-FFF2-40B4-BE49-F238E27FC236}">
                    <a16:creationId xmlns:a16="http://schemas.microsoft.com/office/drawing/2014/main" id="{3EC3A85E-6D99-4C9F-9825-B89228924678}"/>
                  </a:ext>
                </a:extLst>
              </p:cNvPr>
              <p:cNvSpPr/>
              <p:nvPr/>
            </p:nvSpPr>
            <p:spPr>
              <a:xfrm>
                <a:off x="3778485" y="5401539"/>
                <a:ext cx="52101" cy="71723"/>
              </a:xfrm>
              <a:custGeom>
                <a:avLst/>
                <a:gdLst>
                  <a:gd name="connsiteX0" fmla="*/ 0 w 52101"/>
                  <a:gd name="connsiteY0" fmla="*/ 0 h 71723"/>
                  <a:gd name="connsiteX1" fmla="*/ 52102 w 52101"/>
                  <a:gd name="connsiteY1" fmla="*/ 0 h 71723"/>
                  <a:gd name="connsiteX2" fmla="*/ 52102 w 52101"/>
                  <a:gd name="connsiteY2" fmla="*/ 71723 h 71723"/>
                  <a:gd name="connsiteX3" fmla="*/ 0 w 52101"/>
                  <a:gd name="connsiteY3" fmla="*/ 71723 h 71723"/>
                </a:gdLst>
                <a:ahLst/>
                <a:cxnLst>
                  <a:cxn ang="0">
                    <a:pos x="connsiteX0" y="connsiteY0"/>
                  </a:cxn>
                  <a:cxn ang="0">
                    <a:pos x="connsiteX1" y="connsiteY1"/>
                  </a:cxn>
                  <a:cxn ang="0">
                    <a:pos x="connsiteX2" y="connsiteY2"/>
                  </a:cxn>
                  <a:cxn ang="0">
                    <a:pos x="connsiteX3" y="connsiteY3"/>
                  </a:cxn>
                </a:cxnLst>
                <a:rect l="l" t="t" r="r" b="b"/>
                <a:pathLst>
                  <a:path w="52101" h="71723">
                    <a:moveTo>
                      <a:pt x="0" y="0"/>
                    </a:moveTo>
                    <a:lnTo>
                      <a:pt x="52102" y="0"/>
                    </a:lnTo>
                    <a:lnTo>
                      <a:pt x="52102" y="71723"/>
                    </a:lnTo>
                    <a:lnTo>
                      <a:pt x="0" y="71723"/>
                    </a:lnTo>
                    <a:close/>
                  </a:path>
                </a:pathLst>
              </a:custGeom>
              <a:grpFill/>
              <a:ln w="5715" cap="rnd">
                <a:solidFill>
                  <a:schemeClr val="bg1"/>
                </a:solidFill>
                <a:prstDash val="solid"/>
                <a:round/>
              </a:ln>
            </p:spPr>
            <p:txBody>
              <a:bodyPr rtlCol="0" anchor="ctr"/>
              <a:lstStyle/>
              <a:p>
                <a:endParaRPr lang="fr-FR" sz="1400"/>
              </a:p>
            </p:txBody>
          </p:sp>
        </p:grpSp>
        <p:sp>
          <p:nvSpPr>
            <p:cNvPr id="787" name="Forme libre : forme 4424">
              <a:extLst>
                <a:ext uri="{FF2B5EF4-FFF2-40B4-BE49-F238E27FC236}">
                  <a16:creationId xmlns:a16="http://schemas.microsoft.com/office/drawing/2014/main" id="{97228E55-8801-46D5-BD68-C93F24763537}"/>
                </a:ext>
              </a:extLst>
            </p:cNvPr>
            <p:cNvSpPr/>
            <p:nvPr/>
          </p:nvSpPr>
          <p:spPr>
            <a:xfrm>
              <a:off x="3767341" y="5324767"/>
              <a:ext cx="72675" cy="9525"/>
            </a:xfrm>
            <a:custGeom>
              <a:avLst/>
              <a:gdLst>
                <a:gd name="connsiteX0" fmla="*/ 0 w 72675"/>
                <a:gd name="connsiteY0" fmla="*/ 0 h 9525"/>
                <a:gd name="connsiteX1" fmla="*/ 72676 w 72675"/>
                <a:gd name="connsiteY1" fmla="*/ 0 h 9525"/>
              </a:gdLst>
              <a:ahLst/>
              <a:cxnLst>
                <a:cxn ang="0">
                  <a:pos x="connsiteX0" y="connsiteY0"/>
                </a:cxn>
                <a:cxn ang="0">
                  <a:pos x="connsiteX1" y="connsiteY1"/>
                </a:cxn>
              </a:cxnLst>
              <a:rect l="l" t="t" r="r" b="b"/>
              <a:pathLst>
                <a:path w="72675" h="9525">
                  <a:moveTo>
                    <a:pt x="0" y="0"/>
                  </a:moveTo>
                  <a:lnTo>
                    <a:pt x="72676" y="0"/>
                  </a:lnTo>
                </a:path>
              </a:pathLst>
            </a:custGeom>
            <a:grpFill/>
            <a:ln w="5715" cap="rnd">
              <a:solidFill>
                <a:schemeClr val="bg1"/>
              </a:solidFill>
              <a:prstDash val="solid"/>
              <a:round/>
            </a:ln>
          </p:spPr>
          <p:txBody>
            <a:bodyPr rtlCol="0" anchor="ctr"/>
            <a:lstStyle/>
            <a:p>
              <a:endParaRPr lang="fr-FR" sz="1400"/>
            </a:p>
          </p:txBody>
        </p:sp>
      </p:grpSp>
      <p:sp>
        <p:nvSpPr>
          <p:cNvPr id="133" name="ZoneTexte 132"/>
          <p:cNvSpPr txBox="1"/>
          <p:nvPr/>
        </p:nvSpPr>
        <p:spPr>
          <a:xfrm>
            <a:off x="1038440" y="2917301"/>
            <a:ext cx="3735394" cy="369332"/>
          </a:xfrm>
          <a:prstGeom prst="rect">
            <a:avLst/>
          </a:prstGeom>
          <a:solidFill>
            <a:schemeClr val="bg1"/>
          </a:solidFill>
        </p:spPr>
        <p:txBody>
          <a:bodyPr wrap="square" rtlCol="0">
            <a:spAutoFit/>
          </a:bodyPr>
          <a:lstStyle/>
          <a:p>
            <a:pPr algn="ctr"/>
            <a:r>
              <a:rPr lang="fr-FR" b="1" dirty="0" smtClean="0">
                <a:solidFill>
                  <a:schemeClr val="accent4">
                    <a:lumMod val="75000"/>
                  </a:schemeClr>
                </a:solidFill>
              </a:rPr>
              <a:t>Les avantages prix</a:t>
            </a:r>
            <a:endParaRPr lang="fr-FR" b="1" dirty="0">
              <a:solidFill>
                <a:schemeClr val="accent4">
                  <a:lumMod val="75000"/>
                </a:schemeClr>
              </a:solidFill>
            </a:endParaRPr>
          </a:p>
        </p:txBody>
      </p:sp>
      <p:pic>
        <p:nvPicPr>
          <p:cNvPr id="5122" name="Picture 2" descr="Homme d'affaires élégant avec des poses différentes Vecteur Premium"/>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0377" r="55301"/>
          <a:stretch/>
        </p:blipFill>
        <p:spPr bwMode="auto">
          <a:xfrm>
            <a:off x="334912" y="1486071"/>
            <a:ext cx="854015" cy="3714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29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3"/>
                                        </p:tgtEl>
                                        <p:attrNameLst>
                                          <p:attrName>style.visibility</p:attrName>
                                        </p:attrNameLst>
                                      </p:cBhvr>
                                      <p:to>
                                        <p:strVal val="visible"/>
                                      </p:to>
                                    </p:set>
                                    <p:animEffect transition="in" filter="fade">
                                      <p:cBhvr>
                                        <p:cTn id="24" dur="500"/>
                                        <p:tgtEl>
                                          <p:spTgt spid="13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par>
                                <p:cTn id="45" presetID="10" presetClass="entr" presetSubtype="0" fill="hold" nodeType="withEffect">
                                  <p:stCondLst>
                                    <p:cond delay="0"/>
                                  </p:stCondLst>
                                  <p:childTnLst>
                                    <p:set>
                                      <p:cBhvr>
                                        <p:cTn id="46" dur="1" fill="hold">
                                          <p:stCondLst>
                                            <p:cond delay="0"/>
                                          </p:stCondLst>
                                        </p:cTn>
                                        <p:tgtEl>
                                          <p:spTgt spid="196"/>
                                        </p:tgtEl>
                                        <p:attrNameLst>
                                          <p:attrName>style.visibility</p:attrName>
                                        </p:attrNameLst>
                                      </p:cBhvr>
                                      <p:to>
                                        <p:strVal val="visible"/>
                                      </p:to>
                                    </p:set>
                                    <p:animEffect transition="in" filter="fade">
                                      <p:cBhvr>
                                        <p:cTn id="47" dur="500"/>
                                        <p:tgtEl>
                                          <p:spTgt spid="196"/>
                                        </p:tgtEl>
                                      </p:cBhvr>
                                    </p:animEffect>
                                  </p:childTnLst>
                                </p:cTn>
                              </p:par>
                              <p:par>
                                <p:cTn id="48" presetID="10" presetClass="entr" presetSubtype="0" fill="hold" nodeType="withEffect">
                                  <p:stCondLst>
                                    <p:cond delay="0"/>
                                  </p:stCondLst>
                                  <p:childTnLst>
                                    <p:set>
                                      <p:cBhvr>
                                        <p:cTn id="49" dur="1" fill="hold">
                                          <p:stCondLst>
                                            <p:cond delay="0"/>
                                          </p:stCondLst>
                                        </p:cTn>
                                        <p:tgtEl>
                                          <p:spTgt spid="264"/>
                                        </p:tgtEl>
                                        <p:attrNameLst>
                                          <p:attrName>style.visibility</p:attrName>
                                        </p:attrNameLst>
                                      </p:cBhvr>
                                      <p:to>
                                        <p:strVal val="visible"/>
                                      </p:to>
                                    </p:set>
                                    <p:animEffect transition="in" filter="fade">
                                      <p:cBhvr>
                                        <p:cTn id="50" dur="500"/>
                                        <p:tgtEl>
                                          <p:spTgt spid="264"/>
                                        </p:tgtEl>
                                      </p:cBhvr>
                                    </p:animEffect>
                                  </p:childTnLst>
                                </p:cTn>
                              </p:par>
                              <p:par>
                                <p:cTn id="51" presetID="10" presetClass="entr" presetSubtype="0" fill="hold" nodeType="withEffect">
                                  <p:stCondLst>
                                    <p:cond delay="0"/>
                                  </p:stCondLst>
                                  <p:childTnLst>
                                    <p:set>
                                      <p:cBhvr>
                                        <p:cTn id="52" dur="1" fill="hold">
                                          <p:stCondLst>
                                            <p:cond delay="0"/>
                                          </p:stCondLst>
                                        </p:cTn>
                                        <p:tgtEl>
                                          <p:spTgt spid="785"/>
                                        </p:tgtEl>
                                        <p:attrNameLst>
                                          <p:attrName>style.visibility</p:attrName>
                                        </p:attrNameLst>
                                      </p:cBhvr>
                                      <p:to>
                                        <p:strVal val="visible"/>
                                      </p:to>
                                    </p:set>
                                    <p:animEffect transition="in" filter="fade">
                                      <p:cBhvr>
                                        <p:cTn id="53" dur="500"/>
                                        <p:tgtEl>
                                          <p:spTgt spid="7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4" grpId="0"/>
      <p:bldP spid="16" grpId="0" animBg="1"/>
      <p:bldP spid="17" grpId="0" animBg="1"/>
      <p:bldP spid="18" grpId="0"/>
      <p:bldP spid="19" grpId="0" animBg="1"/>
      <p:bldP spid="20" grpId="0" animBg="1"/>
      <p:bldP spid="21" grpId="0" animBg="1"/>
      <p:bldP spid="13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052423" y="3114308"/>
            <a:ext cx="3666226" cy="313436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Clr>
                <a:schemeClr val="accent4">
                  <a:lumMod val="75000"/>
                </a:schemeClr>
              </a:buClr>
            </a:pPr>
            <a:endParaRPr lang="fr-FR" sz="1400" dirty="0"/>
          </a:p>
        </p:txBody>
      </p:sp>
      <p:sp>
        <p:nvSpPr>
          <p:cNvPr id="6" name="Espace réservé du texte 5"/>
          <p:cNvSpPr>
            <a:spLocks noGrp="1"/>
          </p:cNvSpPr>
          <p:nvPr>
            <p:ph type="body" sz="quarter" idx="12"/>
          </p:nvPr>
        </p:nvSpPr>
        <p:spPr/>
        <p:txBody>
          <a:bodyPr/>
          <a:lstStyle/>
          <a:p>
            <a:r>
              <a:rPr lang="fr-FR" dirty="0" smtClean="0"/>
              <a:t>Comment parler d’assurance de produits nomades ? </a:t>
            </a:r>
            <a:endParaRPr lang="fr-FR" dirty="0"/>
          </a:p>
        </p:txBody>
      </p:sp>
      <p:sp>
        <p:nvSpPr>
          <p:cNvPr id="7" name="Espace réservé du texte 6"/>
          <p:cNvSpPr>
            <a:spLocks noGrp="1"/>
          </p:cNvSpPr>
          <p:nvPr>
            <p:ph type="body" sz="quarter" idx="14"/>
          </p:nvPr>
        </p:nvSpPr>
        <p:spPr/>
        <p:txBody>
          <a:bodyPr/>
          <a:lstStyle/>
          <a:p>
            <a:r>
              <a:rPr lang="fr-FR" dirty="0" smtClean="0"/>
              <a:t>Nos offres et les astuces pour en parler</a:t>
            </a:r>
            <a:endParaRPr lang="fr-FR" dirty="0"/>
          </a:p>
        </p:txBody>
      </p:sp>
      <p:sp>
        <p:nvSpPr>
          <p:cNvPr id="8" name="Espace réservé du texte 7"/>
          <p:cNvSpPr>
            <a:spLocks noGrp="1"/>
          </p:cNvSpPr>
          <p:nvPr>
            <p:ph type="body" sz="quarter" idx="16"/>
          </p:nvPr>
        </p:nvSpPr>
        <p:spPr/>
        <p:txBody>
          <a:bodyPr/>
          <a:lstStyle/>
          <a:p>
            <a:r>
              <a:rPr lang="fr-FR" dirty="0" smtClean="0"/>
              <a:t>6</a:t>
            </a:r>
            <a:endParaRPr lang="fr-FR" dirty="0"/>
          </a:p>
        </p:txBody>
      </p:sp>
      <p:sp>
        <p:nvSpPr>
          <p:cNvPr id="2" name="Rectangle à coins arrondis 1"/>
          <p:cNvSpPr/>
          <p:nvPr/>
        </p:nvSpPr>
        <p:spPr>
          <a:xfrm>
            <a:off x="1664898" y="1388669"/>
            <a:ext cx="3053751" cy="1423715"/>
          </a:xfrm>
          <a:prstGeom prst="wedgeRoundRectCallout">
            <a:avLst>
              <a:gd name="adj1" fmla="val -64341"/>
              <a:gd name="adj2" fmla="val -157"/>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latin typeface="Ink Free" panose="03080402000500000000" pitchFamily="66" charset="0"/>
              </a:rPr>
              <a:t>C</a:t>
            </a:r>
            <a:r>
              <a:rPr lang="fr-FR" sz="1400" dirty="0" smtClean="0">
                <a:solidFill>
                  <a:schemeClr val="tx1">
                    <a:lumMod val="75000"/>
                    <a:lumOff val="25000"/>
                  </a:schemeClr>
                </a:solidFill>
                <a:latin typeface="Ink Free" panose="03080402000500000000" pitchFamily="66" charset="0"/>
              </a:rPr>
              <a:t>omment consulter votre compte à tout moment si on vous volait votre mobile ? </a:t>
            </a:r>
            <a:endParaRPr lang="fr-FR" sz="1400" dirty="0">
              <a:solidFill>
                <a:schemeClr val="tx1">
                  <a:lumMod val="75000"/>
                  <a:lumOff val="25000"/>
                </a:schemeClr>
              </a:solidFill>
              <a:latin typeface="Ink Free" panose="03080402000500000000" pitchFamily="66" charset="0"/>
            </a:endParaRPr>
          </a:p>
        </p:txBody>
      </p:sp>
      <p:sp>
        <p:nvSpPr>
          <p:cNvPr id="12" name="Rectangle 11"/>
          <p:cNvSpPr/>
          <p:nvPr/>
        </p:nvSpPr>
        <p:spPr>
          <a:xfrm>
            <a:off x="4959547" y="1797146"/>
            <a:ext cx="6824136" cy="4451521"/>
          </a:xfrm>
          <a:prstGeom prst="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p:cNvSpPr txBox="1"/>
          <p:nvPr/>
        </p:nvSpPr>
        <p:spPr>
          <a:xfrm>
            <a:off x="7291437" y="1595229"/>
            <a:ext cx="2287806" cy="369332"/>
          </a:xfrm>
          <a:prstGeom prst="rect">
            <a:avLst/>
          </a:prstGeom>
          <a:solidFill>
            <a:schemeClr val="bg1"/>
          </a:solidFill>
        </p:spPr>
        <p:txBody>
          <a:bodyPr wrap="none" rtlCol="0">
            <a:spAutoFit/>
          </a:bodyPr>
          <a:lstStyle/>
          <a:p>
            <a:r>
              <a:rPr lang="fr-FR" b="1" dirty="0" smtClean="0">
                <a:solidFill>
                  <a:schemeClr val="accent4">
                    <a:lumMod val="75000"/>
                  </a:schemeClr>
                </a:solidFill>
              </a:rPr>
              <a:t>La prise en charge </a:t>
            </a:r>
            <a:endParaRPr lang="fr-FR" b="1" dirty="0">
              <a:solidFill>
                <a:schemeClr val="accent4">
                  <a:lumMod val="75000"/>
                </a:schemeClr>
              </a:solidFill>
            </a:endParaRPr>
          </a:p>
        </p:txBody>
      </p:sp>
      <p:sp>
        <p:nvSpPr>
          <p:cNvPr id="16" name="Espace réservé du contenu 8"/>
          <p:cNvSpPr txBox="1">
            <a:spLocks/>
          </p:cNvSpPr>
          <p:nvPr/>
        </p:nvSpPr>
        <p:spPr>
          <a:xfrm>
            <a:off x="5194618" y="2216051"/>
            <a:ext cx="6481443" cy="413519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smtClean="0">
                <a:solidFill>
                  <a:schemeClr val="accent4">
                    <a:lumMod val="75000"/>
                  </a:schemeClr>
                </a:solidFill>
              </a:rPr>
              <a:t>« Vous cassez accidentellement votre téléphone portable »</a:t>
            </a:r>
            <a:r>
              <a:rPr lang="fr-FR" sz="1400" dirty="0" smtClean="0"/>
              <a:t> </a:t>
            </a:r>
            <a:r>
              <a:rPr lang="fr-FR" sz="1400" dirty="0" smtClean="0">
                <a:sym typeface="Wingdings" panose="05000000000000000000" pitchFamily="2" charset="2"/>
              </a:rPr>
              <a:t> Vous pouvez vous faire indemniser des réparations de votre téléphone ou de son remplacement à hauteur du plafond de la garantie. </a:t>
            </a:r>
            <a:endParaRPr lang="fr-FR" sz="1400" dirty="0" smtClean="0"/>
          </a:p>
          <a:p>
            <a:r>
              <a:rPr lang="fr-FR" sz="1400" dirty="0" smtClean="0">
                <a:solidFill>
                  <a:schemeClr val="accent4">
                    <a:lumMod val="75000"/>
                  </a:schemeClr>
                </a:solidFill>
              </a:rPr>
              <a:t>« Et si entre temps vous souhaitez inclure un nouvel appareil à votre contrat, ou si vous changez d’appareil » </a:t>
            </a:r>
            <a:r>
              <a:rPr lang="fr-FR" sz="1400" dirty="0" smtClean="0">
                <a:sym typeface="Wingdings" panose="05000000000000000000" pitchFamily="2" charset="2"/>
              </a:rPr>
              <a:t> C’est possible selon la formule choisie. En formule individuelle vous pouvez ajouter ou modifier un appareil à tout moment. Si vous optez pour une formule Famille (couverture d’un nombre d’appareils illimités) la désignation des biens n’est pas demandée. Vos appareils acquis avant ou après la souscription du contrat sont automatiquement couverts ! </a:t>
            </a:r>
          </a:p>
          <a:p>
            <a:endParaRPr lang="fr-FR" sz="500" dirty="0" smtClean="0">
              <a:sym typeface="Wingdings" panose="05000000000000000000" pitchFamily="2" charset="2"/>
            </a:endParaRPr>
          </a:p>
          <a:p>
            <a:r>
              <a:rPr lang="fr-FR" sz="1400" dirty="0" smtClean="0">
                <a:solidFill>
                  <a:schemeClr val="accent4">
                    <a:lumMod val="75000"/>
                  </a:schemeClr>
                </a:solidFill>
                <a:sym typeface="Wingdings" panose="05000000000000000000" pitchFamily="2" charset="2"/>
              </a:rPr>
              <a:t>« Et si on vous vole votre ordinateur portable à l’étranger » </a:t>
            </a:r>
            <a:r>
              <a:rPr lang="fr-FR" sz="1400" dirty="0" smtClean="0">
                <a:sym typeface="Wingdings" panose="05000000000000000000" pitchFamily="2" charset="2"/>
              </a:rPr>
              <a:t> Votre     appareil est assuré dans le monde entier. </a:t>
            </a:r>
          </a:p>
          <a:p>
            <a:endParaRPr lang="fr-FR" sz="500" dirty="0" smtClean="0">
              <a:sym typeface="Wingdings" panose="05000000000000000000" pitchFamily="2" charset="2"/>
            </a:endParaRPr>
          </a:p>
        </p:txBody>
      </p:sp>
      <p:sp>
        <p:nvSpPr>
          <p:cNvPr id="17" name="Ellipse 16"/>
          <p:cNvSpPr/>
          <p:nvPr/>
        </p:nvSpPr>
        <p:spPr>
          <a:xfrm>
            <a:off x="11454123" y="2362245"/>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p:cNvSpPr/>
          <p:nvPr/>
        </p:nvSpPr>
        <p:spPr>
          <a:xfrm>
            <a:off x="11489980" y="3455915"/>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Ellipse 35"/>
          <p:cNvSpPr/>
          <p:nvPr/>
        </p:nvSpPr>
        <p:spPr>
          <a:xfrm>
            <a:off x="11489980" y="4515592"/>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0" name="Picture 4" descr="Argent Et Investissement Commercial Vecteur gratuit"/>
          <p:cNvPicPr>
            <a:picLocks noChangeAspect="1" noChangeArrowheads="1"/>
          </p:cNvPicPr>
          <p:nvPr/>
        </p:nvPicPr>
        <p:blipFill rotWithShape="1">
          <a:blip r:embed="rId2" cstate="print">
            <a:clrChange>
              <a:clrFrom>
                <a:srgbClr val="0C3853"/>
              </a:clrFrom>
              <a:clrTo>
                <a:srgbClr val="0C3853">
                  <a:alpha val="0"/>
                </a:srgbClr>
              </a:clrTo>
            </a:clrChange>
            <a:extLst>
              <a:ext uri="{BEBA8EAE-BF5A-486C-A8C5-ECC9F3942E4B}">
                <a14:imgProps xmlns:a14="http://schemas.microsoft.com/office/drawing/2010/main">
                  <a14:imgLayer r:embed="rId3">
                    <a14:imgEffect>
                      <a14:backgroundRemoval t="37649" b="81845" l="0" r="92173"/>
                    </a14:imgEffect>
                    <a14:imgEffect>
                      <a14:colorTemperature colorTemp="4700"/>
                    </a14:imgEffect>
                  </a14:imgLayer>
                </a14:imgProps>
              </a:ext>
              <a:ext uri="{28A0092B-C50C-407E-A947-70E740481C1C}">
                <a14:useLocalDpi xmlns:a14="http://schemas.microsoft.com/office/drawing/2010/main" val="0"/>
              </a:ext>
            </a:extLst>
          </a:blip>
          <a:srcRect t="36915" b="17397"/>
          <a:stretch/>
        </p:blipFill>
        <p:spPr bwMode="auto">
          <a:xfrm>
            <a:off x="1046711" y="5826549"/>
            <a:ext cx="1008756" cy="494740"/>
          </a:xfrm>
          <a:prstGeom prst="rect">
            <a:avLst/>
          </a:prstGeom>
          <a:noFill/>
          <a:extLst>
            <a:ext uri="{909E8E84-426E-40DD-AFC4-6F175D3DCCD1}">
              <a14:hiddenFill xmlns:a14="http://schemas.microsoft.com/office/drawing/2010/main">
                <a:solidFill>
                  <a:srgbClr val="FFFFFF"/>
                </a:solidFill>
              </a14:hiddenFill>
            </a:ext>
          </a:extLst>
        </p:spPr>
      </p:pic>
      <p:sp>
        <p:nvSpPr>
          <p:cNvPr id="121" name="Espace réservé du contenu 8"/>
          <p:cNvSpPr txBox="1">
            <a:spLocks/>
          </p:cNvSpPr>
          <p:nvPr/>
        </p:nvSpPr>
        <p:spPr>
          <a:xfrm>
            <a:off x="1047578" y="3541749"/>
            <a:ext cx="3343405" cy="221973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smtClean="0"/>
              <a:t>Une protection à</a:t>
            </a:r>
            <a:r>
              <a:rPr lang="fr-FR" sz="1400" dirty="0" smtClean="0">
                <a:solidFill>
                  <a:schemeClr val="accent4">
                    <a:lumMod val="75000"/>
                  </a:schemeClr>
                </a:solidFill>
              </a:rPr>
              <a:t> petit prix </a:t>
            </a:r>
            <a:r>
              <a:rPr lang="fr-FR" sz="1400" dirty="0" smtClean="0"/>
              <a:t>:</a:t>
            </a:r>
          </a:p>
          <a:p>
            <a:endParaRPr lang="fr-FR" sz="1400" dirty="0" smtClean="0"/>
          </a:p>
          <a:p>
            <a:pPr lvl="1"/>
            <a:r>
              <a:rPr lang="fr-FR" sz="1200" dirty="0" smtClean="0">
                <a:solidFill>
                  <a:schemeClr val="accent4">
                    <a:lumMod val="75000"/>
                  </a:schemeClr>
                </a:solidFill>
                <a:sym typeface="Wingdings" panose="05000000000000000000" pitchFamily="2" charset="2"/>
              </a:rPr>
              <a:t>2,97 € / mois </a:t>
            </a:r>
            <a:r>
              <a:rPr lang="fr-FR" sz="1200" dirty="0" smtClean="0">
                <a:sym typeface="Wingdings" panose="05000000000000000000" pitchFamily="2" charset="2"/>
              </a:rPr>
              <a:t>pour assurer             un téléphone portable</a:t>
            </a:r>
          </a:p>
          <a:p>
            <a:pPr lvl="1"/>
            <a:endParaRPr lang="fr-FR" sz="1200" dirty="0" smtClean="0">
              <a:sym typeface="Wingdings" panose="05000000000000000000" pitchFamily="2" charset="2"/>
            </a:endParaRPr>
          </a:p>
          <a:p>
            <a:pPr lvl="1"/>
            <a:r>
              <a:rPr lang="fr-FR" sz="1200" dirty="0" smtClean="0">
                <a:solidFill>
                  <a:schemeClr val="accent4">
                    <a:lumMod val="75000"/>
                  </a:schemeClr>
                </a:solidFill>
                <a:sym typeface="Wingdings" panose="05000000000000000000" pitchFamily="2" charset="2"/>
              </a:rPr>
              <a:t>6,47 € / mois </a:t>
            </a:r>
            <a:r>
              <a:rPr lang="fr-FR" sz="1200" dirty="0" smtClean="0">
                <a:sym typeface="Wingdings" panose="05000000000000000000" pitchFamily="2" charset="2"/>
              </a:rPr>
              <a:t>pour assurer 4 appareils multimédia portables. </a:t>
            </a:r>
          </a:p>
          <a:p>
            <a:endParaRPr lang="fr-FR" sz="500" dirty="0" smtClean="0">
              <a:sym typeface="Wingdings" panose="05000000000000000000" pitchFamily="2" charset="2"/>
            </a:endParaRPr>
          </a:p>
        </p:txBody>
      </p:sp>
      <p:pic>
        <p:nvPicPr>
          <p:cNvPr id="10" name="Picture 2" descr="Homme tenir le téléphone avec écran fissuré. smartphone cassé en main Vecteur Premium"/>
          <p:cNvPicPr>
            <a:picLocks noChangeAspect="1" noChangeArrowheads="1"/>
          </p:cNvPicPr>
          <p:nvPr/>
        </p:nvPicPr>
        <p:blipFill>
          <a:blip r:embed="rId4" cstate="print">
            <a:clrChange>
              <a:clrFrom>
                <a:srgbClr val="D2FAF2"/>
              </a:clrFrom>
              <a:clrTo>
                <a:srgbClr val="D2FAF2">
                  <a:alpha val="0"/>
                </a:srgbClr>
              </a:clrTo>
            </a:clrChange>
            <a:extLst>
              <a:ext uri="{28A0092B-C50C-407E-A947-70E740481C1C}">
                <a14:useLocalDpi xmlns:a14="http://schemas.microsoft.com/office/drawing/2010/main" val="0"/>
              </a:ext>
            </a:extLst>
          </a:blip>
          <a:srcRect/>
          <a:stretch>
            <a:fillRect/>
          </a:stretch>
        </p:blipFill>
        <p:spPr bwMode="auto">
          <a:xfrm>
            <a:off x="10240191" y="676195"/>
            <a:ext cx="1588911" cy="1588911"/>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iPhone Black W2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21748" y="4065459"/>
            <a:ext cx="557028" cy="557028"/>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Portable Computer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36047" y="5396080"/>
            <a:ext cx="539750" cy="539750"/>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iPad with keyboard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12108" y="5442472"/>
            <a:ext cx="515840" cy="515840"/>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Smartphone Android Jelly Bean Samsung Galaxy S4 ic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59515" y="5425771"/>
            <a:ext cx="517859" cy="517859"/>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iPhone 4 Black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42668" y="5371557"/>
            <a:ext cx="605738" cy="605738"/>
          </a:xfrm>
          <a:prstGeom prst="rect">
            <a:avLst/>
          </a:prstGeom>
          <a:noFill/>
          <a:extLst>
            <a:ext uri="{909E8E84-426E-40DD-AFC4-6F175D3DCCD1}">
              <a14:hiddenFill xmlns:a14="http://schemas.microsoft.com/office/drawing/2010/main">
                <a:solidFill>
                  <a:srgbClr val="FFFFFF"/>
                </a:solidFill>
              </a14:hiddenFill>
            </a:ext>
          </a:extLst>
        </p:spPr>
      </p:pic>
      <p:sp>
        <p:nvSpPr>
          <p:cNvPr id="128" name="Rectangle 127"/>
          <p:cNvSpPr/>
          <p:nvPr/>
        </p:nvSpPr>
        <p:spPr>
          <a:xfrm>
            <a:off x="5193367" y="5290819"/>
            <a:ext cx="6424098" cy="816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accent4">
                  <a:lumMod val="75000"/>
                </a:schemeClr>
              </a:buClr>
            </a:pPr>
            <a:r>
              <a:rPr lang="fr-FR" sz="1400" dirty="0" smtClean="0">
                <a:solidFill>
                  <a:schemeClr val="tx1">
                    <a:lumMod val="75000"/>
                    <a:lumOff val="25000"/>
                  </a:schemeClr>
                </a:solidFill>
              </a:rPr>
              <a:t>Le téléphone et l’ordinateur portables des étudiants sont souvent leurs  principales richesses : A la fois un outil de travail et un outil de lien social      ces appareils ont une valeur inestimable aux yeux de nos jeunes clients. </a:t>
            </a:r>
            <a:endParaRPr lang="fr-FR" sz="1400" dirty="0">
              <a:solidFill>
                <a:schemeClr val="tx1">
                  <a:lumMod val="75000"/>
                  <a:lumOff val="25000"/>
                </a:schemeClr>
              </a:solidFill>
            </a:endParaRPr>
          </a:p>
        </p:txBody>
      </p:sp>
      <p:grpSp>
        <p:nvGrpSpPr>
          <p:cNvPr id="129" name="Graphique 1749">
            <a:extLst>
              <a:ext uri="{FF2B5EF4-FFF2-40B4-BE49-F238E27FC236}">
                <a16:creationId xmlns:a16="http://schemas.microsoft.com/office/drawing/2014/main" id="{694F1C2B-B705-454C-9129-B5591DFAD47D}"/>
              </a:ext>
            </a:extLst>
          </p:cNvPr>
          <p:cNvGrpSpPr/>
          <p:nvPr/>
        </p:nvGrpSpPr>
        <p:grpSpPr>
          <a:xfrm>
            <a:off x="11562467" y="2446045"/>
            <a:ext cx="410623" cy="380877"/>
            <a:chOff x="698087" y="598074"/>
            <a:chExt cx="410622" cy="380877"/>
          </a:xfrm>
          <a:noFill/>
        </p:grpSpPr>
        <p:grpSp>
          <p:nvGrpSpPr>
            <p:cNvPr id="130" name="Graphique 1749">
              <a:extLst>
                <a:ext uri="{FF2B5EF4-FFF2-40B4-BE49-F238E27FC236}">
                  <a16:creationId xmlns:a16="http://schemas.microsoft.com/office/drawing/2014/main" id="{694F1C2B-B705-454C-9129-B5591DFAD47D}"/>
                </a:ext>
              </a:extLst>
            </p:cNvPr>
            <p:cNvGrpSpPr/>
            <p:nvPr/>
          </p:nvGrpSpPr>
          <p:grpSpPr>
            <a:xfrm>
              <a:off x="1047273" y="598074"/>
              <a:ext cx="61436" cy="94773"/>
              <a:chOff x="1047273" y="598074"/>
              <a:chExt cx="61436" cy="94773"/>
            </a:xfrm>
            <a:grpFill/>
          </p:grpSpPr>
          <p:sp>
            <p:nvSpPr>
              <p:cNvPr id="145" name="Forme libre : forme 3">
                <a:extLst>
                  <a:ext uri="{FF2B5EF4-FFF2-40B4-BE49-F238E27FC236}">
                    <a16:creationId xmlns:a16="http://schemas.microsoft.com/office/drawing/2014/main" id="{035FBBA5-713D-4889-89D7-471D5B67F555}"/>
                  </a:ext>
                </a:extLst>
              </p:cNvPr>
              <p:cNvSpPr/>
              <p:nvPr/>
            </p:nvSpPr>
            <p:spPr>
              <a:xfrm>
                <a:off x="1074229" y="634459"/>
                <a:ext cx="30479" cy="18383"/>
              </a:xfrm>
              <a:custGeom>
                <a:avLst/>
                <a:gdLst>
                  <a:gd name="connsiteX0" fmla="*/ 30480 w 30479"/>
                  <a:gd name="connsiteY0" fmla="*/ 0 h 18383"/>
                  <a:gd name="connsiteX1" fmla="*/ 0 w 30479"/>
                  <a:gd name="connsiteY1" fmla="*/ 18383 h 18383"/>
                </a:gdLst>
                <a:ahLst/>
                <a:cxnLst>
                  <a:cxn ang="0">
                    <a:pos x="connsiteX0" y="connsiteY0"/>
                  </a:cxn>
                  <a:cxn ang="0">
                    <a:pos x="connsiteX1" y="connsiteY1"/>
                  </a:cxn>
                </a:cxnLst>
                <a:rect l="l" t="t" r="r" b="b"/>
                <a:pathLst>
                  <a:path w="30479" h="18383">
                    <a:moveTo>
                      <a:pt x="30480" y="0"/>
                    </a:moveTo>
                    <a:lnTo>
                      <a:pt x="0" y="18383"/>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146" name="Forme libre : forme 4">
                <a:extLst>
                  <a:ext uri="{FF2B5EF4-FFF2-40B4-BE49-F238E27FC236}">
                    <a16:creationId xmlns:a16="http://schemas.microsoft.com/office/drawing/2014/main" id="{B0CEA473-0031-4217-8533-865B323223AB}"/>
                  </a:ext>
                </a:extLst>
              </p:cNvPr>
              <p:cNvSpPr/>
              <p:nvPr/>
            </p:nvSpPr>
            <p:spPr>
              <a:xfrm>
                <a:off x="1047273" y="598074"/>
                <a:ext cx="12477" cy="24098"/>
              </a:xfrm>
              <a:custGeom>
                <a:avLst/>
                <a:gdLst>
                  <a:gd name="connsiteX0" fmla="*/ 12478 w 12477"/>
                  <a:gd name="connsiteY0" fmla="*/ 0 h 24098"/>
                  <a:gd name="connsiteX1" fmla="*/ 0 w 12477"/>
                  <a:gd name="connsiteY1" fmla="*/ 24098 h 24098"/>
                </a:gdLst>
                <a:ahLst/>
                <a:cxnLst>
                  <a:cxn ang="0">
                    <a:pos x="connsiteX0" y="connsiteY0"/>
                  </a:cxn>
                  <a:cxn ang="0">
                    <a:pos x="connsiteX1" y="connsiteY1"/>
                  </a:cxn>
                </a:cxnLst>
                <a:rect l="l" t="t" r="r" b="b"/>
                <a:pathLst>
                  <a:path w="12477" h="24098">
                    <a:moveTo>
                      <a:pt x="12478" y="0"/>
                    </a:moveTo>
                    <a:lnTo>
                      <a:pt x="0" y="24098"/>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147" name="Forme libre : forme 5">
                <a:extLst>
                  <a:ext uri="{FF2B5EF4-FFF2-40B4-BE49-F238E27FC236}">
                    <a16:creationId xmlns:a16="http://schemas.microsoft.com/office/drawing/2014/main" id="{9F14BF36-35E7-49D0-A99E-FF2CAD813DC7}"/>
                  </a:ext>
                </a:extLst>
              </p:cNvPr>
              <p:cNvSpPr/>
              <p:nvPr/>
            </p:nvSpPr>
            <p:spPr>
              <a:xfrm>
                <a:off x="1090517" y="692181"/>
                <a:ext cx="18192" cy="666"/>
              </a:xfrm>
              <a:custGeom>
                <a:avLst/>
                <a:gdLst>
                  <a:gd name="connsiteX0" fmla="*/ 18193 w 18192"/>
                  <a:gd name="connsiteY0" fmla="*/ 667 h 666"/>
                  <a:gd name="connsiteX1" fmla="*/ 0 w 18192"/>
                  <a:gd name="connsiteY1" fmla="*/ 0 h 666"/>
                </a:gdLst>
                <a:ahLst/>
                <a:cxnLst>
                  <a:cxn ang="0">
                    <a:pos x="connsiteX0" y="connsiteY0"/>
                  </a:cxn>
                  <a:cxn ang="0">
                    <a:pos x="connsiteX1" y="connsiteY1"/>
                  </a:cxn>
                </a:cxnLst>
                <a:rect l="l" t="t" r="r" b="b"/>
                <a:pathLst>
                  <a:path w="18192" h="666">
                    <a:moveTo>
                      <a:pt x="18193" y="667"/>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sp>
          <p:nvSpPr>
            <p:cNvPr id="131" name="Forme libre : forme 6">
              <a:extLst>
                <a:ext uri="{FF2B5EF4-FFF2-40B4-BE49-F238E27FC236}">
                  <a16:creationId xmlns:a16="http://schemas.microsoft.com/office/drawing/2014/main" id="{C4CD4F09-7CEA-45C5-AB84-E57248D8AACE}"/>
                </a:ext>
              </a:extLst>
            </p:cNvPr>
            <p:cNvSpPr/>
            <p:nvPr/>
          </p:nvSpPr>
          <p:spPr>
            <a:xfrm>
              <a:off x="748977" y="789145"/>
              <a:ext cx="187424" cy="189806"/>
            </a:xfrm>
            <a:custGeom>
              <a:avLst/>
              <a:gdLst>
                <a:gd name="connsiteX0" fmla="*/ 187425 w 187424"/>
                <a:gd name="connsiteY0" fmla="*/ 132588 h 189806"/>
                <a:gd name="connsiteX1" fmla="*/ 165708 w 187424"/>
                <a:gd name="connsiteY1" fmla="*/ 179832 h 189806"/>
                <a:gd name="connsiteX2" fmla="*/ 142943 w 187424"/>
                <a:gd name="connsiteY2" fmla="*/ 188214 h 189806"/>
                <a:gd name="connsiteX3" fmla="*/ 9974 w 187424"/>
                <a:gd name="connsiteY3" fmla="*/ 127254 h 189806"/>
                <a:gd name="connsiteX4" fmla="*/ 1592 w 187424"/>
                <a:gd name="connsiteY4" fmla="*/ 104489 h 189806"/>
                <a:gd name="connsiteX5" fmla="*/ 48931 w 187424"/>
                <a:gd name="connsiteY5" fmla="*/ 0 h 18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24" h="189806">
                  <a:moveTo>
                    <a:pt x="187425" y="132588"/>
                  </a:moveTo>
                  <a:lnTo>
                    <a:pt x="165708" y="179832"/>
                  </a:lnTo>
                  <a:cubicBezTo>
                    <a:pt x="161803" y="188405"/>
                    <a:pt x="151516" y="192214"/>
                    <a:pt x="142943" y="188214"/>
                  </a:cubicBezTo>
                  <a:lnTo>
                    <a:pt x="9974" y="127254"/>
                  </a:lnTo>
                  <a:cubicBezTo>
                    <a:pt x="1402" y="123349"/>
                    <a:pt x="-2408" y="113062"/>
                    <a:pt x="1592" y="104489"/>
                  </a:cubicBezTo>
                  <a:lnTo>
                    <a:pt x="48931"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132" name="Forme libre : forme 7">
              <a:extLst>
                <a:ext uri="{FF2B5EF4-FFF2-40B4-BE49-F238E27FC236}">
                  <a16:creationId xmlns:a16="http://schemas.microsoft.com/office/drawing/2014/main" id="{75AC5FEA-9164-45F5-B03D-3EB1276B680D}"/>
                </a:ext>
              </a:extLst>
            </p:cNvPr>
            <p:cNvSpPr/>
            <p:nvPr/>
          </p:nvSpPr>
          <p:spPr>
            <a:xfrm>
              <a:off x="825627" y="604006"/>
              <a:ext cx="219047" cy="300296"/>
            </a:xfrm>
            <a:custGeom>
              <a:avLst/>
              <a:gdLst>
                <a:gd name="connsiteX0" fmla="*/ 0 w 219047"/>
                <a:gd name="connsiteY0" fmla="*/ 128465 h 300296"/>
                <a:gd name="connsiteX1" fmla="*/ 53245 w 219047"/>
                <a:gd name="connsiteY1" fmla="*/ 9974 h 300296"/>
                <a:gd name="connsiteX2" fmla="*/ 76009 w 219047"/>
                <a:gd name="connsiteY2" fmla="*/ 1592 h 300296"/>
                <a:gd name="connsiteX3" fmla="*/ 209074 w 219047"/>
                <a:gd name="connsiteY3" fmla="*/ 62647 h 300296"/>
                <a:gd name="connsiteX4" fmla="*/ 217456 w 219047"/>
                <a:gd name="connsiteY4" fmla="*/ 85412 h 300296"/>
                <a:gd name="connsiteX5" fmla="*/ 118777 w 219047"/>
                <a:gd name="connsiteY5" fmla="*/ 300296 h 3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47" h="300296">
                  <a:moveTo>
                    <a:pt x="0" y="128465"/>
                  </a:moveTo>
                  <a:lnTo>
                    <a:pt x="53245" y="9974"/>
                  </a:lnTo>
                  <a:cubicBezTo>
                    <a:pt x="57150" y="1402"/>
                    <a:pt x="67437" y="-2408"/>
                    <a:pt x="76009" y="1592"/>
                  </a:cubicBezTo>
                  <a:lnTo>
                    <a:pt x="209074" y="62647"/>
                  </a:lnTo>
                  <a:cubicBezTo>
                    <a:pt x="217646" y="66553"/>
                    <a:pt x="221456" y="76840"/>
                    <a:pt x="217456" y="85412"/>
                  </a:cubicBezTo>
                  <a:lnTo>
                    <a:pt x="118777" y="30029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133" name="Forme libre : forme 8">
              <a:extLst>
                <a:ext uri="{FF2B5EF4-FFF2-40B4-BE49-F238E27FC236}">
                  <a16:creationId xmlns:a16="http://schemas.microsoft.com/office/drawing/2014/main" id="{3400BE2A-45BD-451F-8C89-8EBBDD329AFE}"/>
                </a:ext>
              </a:extLst>
            </p:cNvPr>
            <p:cNvSpPr/>
            <p:nvPr/>
          </p:nvSpPr>
          <p:spPr>
            <a:xfrm>
              <a:off x="950404" y="647890"/>
              <a:ext cx="25907" cy="11906"/>
            </a:xfrm>
            <a:custGeom>
              <a:avLst/>
              <a:gdLst>
                <a:gd name="connsiteX0" fmla="*/ 0 w 25907"/>
                <a:gd name="connsiteY0" fmla="*/ 0 h 11906"/>
                <a:gd name="connsiteX1" fmla="*/ 25908 w 25907"/>
                <a:gd name="connsiteY1" fmla="*/ 11906 h 11906"/>
              </a:gdLst>
              <a:ahLst/>
              <a:cxnLst>
                <a:cxn ang="0">
                  <a:pos x="connsiteX0" y="connsiteY0"/>
                </a:cxn>
                <a:cxn ang="0">
                  <a:pos x="connsiteX1" y="connsiteY1"/>
                </a:cxn>
              </a:cxnLst>
              <a:rect l="l" t="t" r="r" b="b"/>
              <a:pathLst>
                <a:path w="25907" h="11906">
                  <a:moveTo>
                    <a:pt x="0" y="0"/>
                  </a:moveTo>
                  <a:lnTo>
                    <a:pt x="25908" y="1190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134" name="Forme libre : forme 9">
              <a:extLst>
                <a:ext uri="{FF2B5EF4-FFF2-40B4-BE49-F238E27FC236}">
                  <a16:creationId xmlns:a16="http://schemas.microsoft.com/office/drawing/2014/main" id="{69D830F3-656C-459F-9F64-25C0206F76A1}"/>
                </a:ext>
              </a:extLst>
            </p:cNvPr>
            <p:cNvSpPr/>
            <p:nvPr/>
          </p:nvSpPr>
          <p:spPr>
            <a:xfrm>
              <a:off x="932973" y="640079"/>
              <a:ext cx="5905" cy="2667"/>
            </a:xfrm>
            <a:custGeom>
              <a:avLst/>
              <a:gdLst>
                <a:gd name="connsiteX0" fmla="*/ 5905 w 5905"/>
                <a:gd name="connsiteY0" fmla="*/ 2667 h 2667"/>
                <a:gd name="connsiteX1" fmla="*/ 0 w 5905"/>
                <a:gd name="connsiteY1" fmla="*/ 0 h 2667"/>
              </a:gdLst>
              <a:ahLst/>
              <a:cxnLst>
                <a:cxn ang="0">
                  <a:pos x="connsiteX0" y="connsiteY0"/>
                </a:cxn>
                <a:cxn ang="0">
                  <a:pos x="connsiteX1" y="connsiteY1"/>
                </a:cxn>
              </a:cxnLst>
              <a:rect l="l" t="t" r="r" b="b"/>
              <a:pathLst>
                <a:path w="5905" h="2667">
                  <a:moveTo>
                    <a:pt x="5905" y="2667"/>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135" name="Forme libre : forme 10">
              <a:extLst>
                <a:ext uri="{FF2B5EF4-FFF2-40B4-BE49-F238E27FC236}">
                  <a16:creationId xmlns:a16="http://schemas.microsoft.com/office/drawing/2014/main" id="{B8C4372E-8378-423E-B60C-B96ACF3E0910}"/>
                </a:ext>
              </a:extLst>
            </p:cNvPr>
            <p:cNvSpPr/>
            <p:nvPr/>
          </p:nvSpPr>
          <p:spPr>
            <a:xfrm>
              <a:off x="873061" y="628554"/>
              <a:ext cx="144113" cy="66103"/>
            </a:xfrm>
            <a:custGeom>
              <a:avLst/>
              <a:gdLst>
                <a:gd name="connsiteX0" fmla="*/ 0 w 144113"/>
                <a:gd name="connsiteY0" fmla="*/ 0 h 66103"/>
                <a:gd name="connsiteX1" fmla="*/ 144113 w 144113"/>
                <a:gd name="connsiteY1" fmla="*/ 66104 h 66103"/>
              </a:gdLst>
              <a:ahLst/>
              <a:cxnLst>
                <a:cxn ang="0">
                  <a:pos x="connsiteX0" y="connsiteY0"/>
                </a:cxn>
                <a:cxn ang="0">
                  <a:pos x="connsiteX1" y="connsiteY1"/>
                </a:cxn>
              </a:cxnLst>
              <a:rect l="l" t="t" r="r" b="b"/>
              <a:pathLst>
                <a:path w="144113" h="66103">
                  <a:moveTo>
                    <a:pt x="0" y="0"/>
                  </a:moveTo>
                  <a:lnTo>
                    <a:pt x="144113" y="66104"/>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136" name="Forme libre : forme 11">
              <a:extLst>
                <a:ext uri="{FF2B5EF4-FFF2-40B4-BE49-F238E27FC236}">
                  <a16:creationId xmlns:a16="http://schemas.microsoft.com/office/drawing/2014/main" id="{10ED49CE-A4FC-498E-BFA7-A5F7A1C1D079}"/>
                </a:ext>
              </a:extLst>
            </p:cNvPr>
            <p:cNvSpPr/>
            <p:nvPr/>
          </p:nvSpPr>
          <p:spPr>
            <a:xfrm>
              <a:off x="784002" y="870394"/>
              <a:ext cx="143922" cy="66865"/>
            </a:xfrm>
            <a:custGeom>
              <a:avLst/>
              <a:gdLst>
                <a:gd name="connsiteX0" fmla="*/ 143923 w 143922"/>
                <a:gd name="connsiteY0" fmla="*/ 66866 h 66865"/>
                <a:gd name="connsiteX1" fmla="*/ 0 w 143922"/>
                <a:gd name="connsiteY1" fmla="*/ 0 h 66865"/>
              </a:gdLst>
              <a:ahLst/>
              <a:cxnLst>
                <a:cxn ang="0">
                  <a:pos x="connsiteX0" y="connsiteY0"/>
                </a:cxn>
                <a:cxn ang="0">
                  <a:pos x="connsiteX1" y="connsiteY1"/>
                </a:cxn>
              </a:cxnLst>
              <a:rect l="l" t="t" r="r" b="b"/>
              <a:pathLst>
                <a:path w="143922" h="66865">
                  <a:moveTo>
                    <a:pt x="143923" y="66866"/>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137" name="Forme libre : forme 12">
              <a:extLst>
                <a:ext uri="{FF2B5EF4-FFF2-40B4-BE49-F238E27FC236}">
                  <a16:creationId xmlns:a16="http://schemas.microsoft.com/office/drawing/2014/main" id="{2420F74A-AB39-47E5-99B7-B6A1A1A4D442}"/>
                </a:ext>
              </a:extLst>
            </p:cNvPr>
            <p:cNvSpPr/>
            <p:nvPr/>
          </p:nvSpPr>
          <p:spPr>
            <a:xfrm>
              <a:off x="820388" y="908208"/>
              <a:ext cx="27813" cy="27813"/>
            </a:xfrm>
            <a:custGeom>
              <a:avLst/>
              <a:gdLst>
                <a:gd name="connsiteX0" fmla="*/ 27813 w 27813"/>
                <a:gd name="connsiteY0" fmla="*/ 13907 h 27813"/>
                <a:gd name="connsiteX1" fmla="*/ 13906 w 27813"/>
                <a:gd name="connsiteY1" fmla="*/ 27813 h 27813"/>
                <a:gd name="connsiteX2" fmla="*/ 0 w 27813"/>
                <a:gd name="connsiteY2" fmla="*/ 13907 h 27813"/>
                <a:gd name="connsiteX3" fmla="*/ 13906 w 27813"/>
                <a:gd name="connsiteY3" fmla="*/ 0 h 27813"/>
                <a:gd name="connsiteX4" fmla="*/ 27813 w 27813"/>
                <a:gd name="connsiteY4" fmla="*/ 13907 h 27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3" h="27813">
                  <a:moveTo>
                    <a:pt x="27813" y="13907"/>
                  </a:moveTo>
                  <a:cubicBezTo>
                    <a:pt x="27813" y="21587"/>
                    <a:pt x="21587" y="27813"/>
                    <a:pt x="13906" y="27813"/>
                  </a:cubicBezTo>
                  <a:cubicBezTo>
                    <a:pt x="6226" y="27813"/>
                    <a:pt x="0" y="21587"/>
                    <a:pt x="0" y="13907"/>
                  </a:cubicBezTo>
                  <a:cubicBezTo>
                    <a:pt x="0" y="6226"/>
                    <a:pt x="6226" y="0"/>
                    <a:pt x="13906" y="0"/>
                  </a:cubicBezTo>
                  <a:cubicBezTo>
                    <a:pt x="21587" y="0"/>
                    <a:pt x="27813" y="6226"/>
                    <a:pt x="27813" y="13907"/>
                  </a:cubicBezTo>
                  <a:close/>
                </a:path>
              </a:pathLst>
            </a:custGeom>
            <a:grpFill/>
            <a:ln w="5608" cap="rnd">
              <a:solidFill>
                <a:schemeClr val="bg1"/>
              </a:solidFill>
              <a:prstDash val="solid"/>
              <a:round/>
            </a:ln>
          </p:spPr>
          <p:txBody>
            <a:bodyPr rtlCol="0" anchor="ctr"/>
            <a:lstStyle/>
            <a:p>
              <a:endParaRPr lang="fr-FR" sz="1400">
                <a:solidFill>
                  <a:srgbClr val="FF0000"/>
                </a:solidFill>
              </a:endParaRPr>
            </a:p>
          </p:txBody>
        </p:sp>
        <p:grpSp>
          <p:nvGrpSpPr>
            <p:cNvPr id="138" name="Graphique 1749">
              <a:extLst>
                <a:ext uri="{FF2B5EF4-FFF2-40B4-BE49-F238E27FC236}">
                  <a16:creationId xmlns:a16="http://schemas.microsoft.com/office/drawing/2014/main" id="{694F1C2B-B705-454C-9129-B5591DFAD47D}"/>
                </a:ext>
              </a:extLst>
            </p:cNvPr>
            <p:cNvGrpSpPr/>
            <p:nvPr/>
          </p:nvGrpSpPr>
          <p:grpSpPr>
            <a:xfrm>
              <a:off x="806291" y="735615"/>
              <a:ext cx="173831" cy="98964"/>
              <a:chOff x="806291" y="735615"/>
              <a:chExt cx="173831" cy="98964"/>
            </a:xfrm>
            <a:grpFill/>
          </p:grpSpPr>
          <p:sp>
            <p:nvSpPr>
              <p:cNvPr id="142" name="Forme libre : forme 14">
                <a:extLst>
                  <a:ext uri="{FF2B5EF4-FFF2-40B4-BE49-F238E27FC236}">
                    <a16:creationId xmlns:a16="http://schemas.microsoft.com/office/drawing/2014/main" id="{AADE5D5C-7F62-4803-B230-A5881C6A9CCF}"/>
                  </a:ext>
                </a:extLst>
              </p:cNvPr>
              <p:cNvSpPr/>
              <p:nvPr/>
            </p:nvSpPr>
            <p:spPr>
              <a:xfrm>
                <a:off x="806291" y="735615"/>
                <a:ext cx="173831" cy="89916"/>
              </a:xfrm>
              <a:custGeom>
                <a:avLst/>
                <a:gdLst>
                  <a:gd name="connsiteX0" fmla="*/ 173831 w 173831"/>
                  <a:gd name="connsiteY0" fmla="*/ 0 h 89916"/>
                  <a:gd name="connsiteX1" fmla="*/ 0 w 173831"/>
                  <a:gd name="connsiteY1" fmla="*/ 89916 h 89916"/>
                </a:gdLst>
                <a:ahLst/>
                <a:cxnLst>
                  <a:cxn ang="0">
                    <a:pos x="connsiteX0" y="connsiteY0"/>
                  </a:cxn>
                  <a:cxn ang="0">
                    <a:pos x="connsiteX1" y="connsiteY1"/>
                  </a:cxn>
                </a:cxnLst>
                <a:rect l="l" t="t" r="r" b="b"/>
                <a:pathLst>
                  <a:path w="173831" h="89916">
                    <a:moveTo>
                      <a:pt x="173831" y="0"/>
                    </a:moveTo>
                    <a:lnTo>
                      <a:pt x="0" y="89916"/>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143" name="Forme libre : forme 15">
                <a:extLst>
                  <a:ext uri="{FF2B5EF4-FFF2-40B4-BE49-F238E27FC236}">
                    <a16:creationId xmlns:a16="http://schemas.microsoft.com/office/drawing/2014/main" id="{3367480E-3804-4D54-B6B4-9F12FB199495}"/>
                  </a:ext>
                </a:extLst>
              </p:cNvPr>
              <p:cNvSpPr/>
              <p:nvPr/>
            </p:nvSpPr>
            <p:spPr>
              <a:xfrm>
                <a:off x="842391" y="803338"/>
                <a:ext cx="60483" cy="31242"/>
              </a:xfrm>
              <a:custGeom>
                <a:avLst/>
                <a:gdLst>
                  <a:gd name="connsiteX0" fmla="*/ 60484 w 60483"/>
                  <a:gd name="connsiteY0" fmla="*/ 0 h 31242"/>
                  <a:gd name="connsiteX1" fmla="*/ 0 w 60483"/>
                  <a:gd name="connsiteY1" fmla="*/ 31242 h 31242"/>
                </a:gdLst>
                <a:ahLst/>
                <a:cxnLst>
                  <a:cxn ang="0">
                    <a:pos x="connsiteX0" y="connsiteY0"/>
                  </a:cxn>
                  <a:cxn ang="0">
                    <a:pos x="connsiteX1" y="connsiteY1"/>
                  </a:cxn>
                </a:cxnLst>
                <a:rect l="l" t="t" r="r" b="b"/>
                <a:pathLst>
                  <a:path w="60483" h="31242">
                    <a:moveTo>
                      <a:pt x="60484" y="0"/>
                    </a:moveTo>
                    <a:lnTo>
                      <a:pt x="0" y="31242"/>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144" name="Forme libre : forme 16">
                <a:extLst>
                  <a:ext uri="{FF2B5EF4-FFF2-40B4-BE49-F238E27FC236}">
                    <a16:creationId xmlns:a16="http://schemas.microsoft.com/office/drawing/2014/main" id="{0A959835-2C30-46E9-AEDD-6DCD4538D79E}"/>
                  </a:ext>
                </a:extLst>
              </p:cNvPr>
              <p:cNvSpPr/>
              <p:nvPr/>
            </p:nvSpPr>
            <p:spPr>
              <a:xfrm>
                <a:off x="927544" y="780668"/>
                <a:ext cx="18954" cy="9905"/>
              </a:xfrm>
              <a:custGeom>
                <a:avLst/>
                <a:gdLst>
                  <a:gd name="connsiteX0" fmla="*/ 18955 w 18954"/>
                  <a:gd name="connsiteY0" fmla="*/ 0 h 9905"/>
                  <a:gd name="connsiteX1" fmla="*/ 0 w 18954"/>
                  <a:gd name="connsiteY1" fmla="*/ 9906 h 9905"/>
                </a:gdLst>
                <a:ahLst/>
                <a:cxnLst>
                  <a:cxn ang="0">
                    <a:pos x="connsiteX0" y="connsiteY0"/>
                  </a:cxn>
                  <a:cxn ang="0">
                    <a:pos x="connsiteX1" y="connsiteY1"/>
                  </a:cxn>
                </a:cxnLst>
                <a:rect l="l" t="t" r="r" b="b"/>
                <a:pathLst>
                  <a:path w="18954" h="9905">
                    <a:moveTo>
                      <a:pt x="18955" y="0"/>
                    </a:moveTo>
                    <a:lnTo>
                      <a:pt x="0" y="9906"/>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sp>
          <p:nvSpPr>
            <p:cNvPr id="139" name="Forme libre : forme 17">
              <a:extLst>
                <a:ext uri="{FF2B5EF4-FFF2-40B4-BE49-F238E27FC236}">
                  <a16:creationId xmlns:a16="http://schemas.microsoft.com/office/drawing/2014/main" id="{7E08AA2E-6585-4D70-A4E8-3C6C907E94A3}"/>
                </a:ext>
              </a:extLst>
            </p:cNvPr>
            <p:cNvSpPr/>
            <p:nvPr/>
          </p:nvSpPr>
          <p:spPr>
            <a:xfrm>
              <a:off x="723804" y="728185"/>
              <a:ext cx="154876" cy="118014"/>
            </a:xfrm>
            <a:custGeom>
              <a:avLst/>
              <a:gdLst>
                <a:gd name="connsiteX0" fmla="*/ 0 w 154876"/>
                <a:gd name="connsiteY0" fmla="*/ 118015 h 118014"/>
                <a:gd name="connsiteX1" fmla="*/ 35909 w 154876"/>
                <a:gd name="connsiteY1" fmla="*/ 30766 h 118014"/>
                <a:gd name="connsiteX2" fmla="*/ 93155 w 154876"/>
                <a:gd name="connsiteY2" fmla="*/ 0 h 118014"/>
                <a:gd name="connsiteX3" fmla="*/ 154877 w 154876"/>
                <a:gd name="connsiteY3" fmla="*/ 34481 h 118014"/>
                <a:gd name="connsiteX4" fmla="*/ 70485 w 154876"/>
                <a:gd name="connsiteY4" fmla="*/ 45529 h 118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76" h="118014">
                  <a:moveTo>
                    <a:pt x="0" y="118015"/>
                  </a:moveTo>
                  <a:lnTo>
                    <a:pt x="35909" y="30766"/>
                  </a:lnTo>
                  <a:lnTo>
                    <a:pt x="93155" y="0"/>
                  </a:lnTo>
                  <a:lnTo>
                    <a:pt x="154877" y="34481"/>
                  </a:lnTo>
                  <a:cubicBezTo>
                    <a:pt x="154877" y="34481"/>
                    <a:pt x="133922" y="74581"/>
                    <a:pt x="70485" y="45529"/>
                  </a:cubicBez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140" name="Forme libre : forme 18">
              <a:extLst>
                <a:ext uri="{FF2B5EF4-FFF2-40B4-BE49-F238E27FC236}">
                  <a16:creationId xmlns:a16="http://schemas.microsoft.com/office/drawing/2014/main" id="{DFCC854C-8E29-45C8-8351-7D9BAFF73180}"/>
                </a:ext>
              </a:extLst>
            </p:cNvPr>
            <p:cNvSpPr/>
            <p:nvPr/>
          </p:nvSpPr>
          <p:spPr>
            <a:xfrm>
              <a:off x="702278" y="828007"/>
              <a:ext cx="27622" cy="476"/>
            </a:xfrm>
            <a:custGeom>
              <a:avLst/>
              <a:gdLst>
                <a:gd name="connsiteX0" fmla="*/ 27623 w 27622"/>
                <a:gd name="connsiteY0" fmla="*/ 476 h 476"/>
                <a:gd name="connsiteX1" fmla="*/ 0 w 27622"/>
                <a:gd name="connsiteY1" fmla="*/ 0 h 476"/>
              </a:gdLst>
              <a:ahLst/>
              <a:cxnLst>
                <a:cxn ang="0">
                  <a:pos x="connsiteX0" y="connsiteY0"/>
                </a:cxn>
                <a:cxn ang="0">
                  <a:pos x="connsiteX1" y="connsiteY1"/>
                </a:cxn>
              </a:cxnLst>
              <a:rect l="l" t="t" r="r" b="b"/>
              <a:pathLst>
                <a:path w="27622" h="476">
                  <a:moveTo>
                    <a:pt x="27623" y="476"/>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sp>
          <p:nvSpPr>
            <p:cNvPr id="141" name="Forme libre : forme 19">
              <a:extLst>
                <a:ext uri="{FF2B5EF4-FFF2-40B4-BE49-F238E27FC236}">
                  <a16:creationId xmlns:a16="http://schemas.microsoft.com/office/drawing/2014/main" id="{1F143658-39EA-420C-93E3-41DDC89FF51D}"/>
                </a:ext>
              </a:extLst>
            </p:cNvPr>
            <p:cNvSpPr/>
            <p:nvPr/>
          </p:nvSpPr>
          <p:spPr>
            <a:xfrm>
              <a:off x="698087" y="933354"/>
              <a:ext cx="70770" cy="1238"/>
            </a:xfrm>
            <a:custGeom>
              <a:avLst/>
              <a:gdLst>
                <a:gd name="connsiteX0" fmla="*/ 70771 w 70770"/>
                <a:gd name="connsiteY0" fmla="*/ 1238 h 1238"/>
                <a:gd name="connsiteX1" fmla="*/ 0 w 70770"/>
                <a:gd name="connsiteY1" fmla="*/ 0 h 1238"/>
              </a:gdLst>
              <a:ahLst/>
              <a:cxnLst>
                <a:cxn ang="0">
                  <a:pos x="connsiteX0" y="connsiteY0"/>
                </a:cxn>
                <a:cxn ang="0">
                  <a:pos x="connsiteX1" y="connsiteY1"/>
                </a:cxn>
              </a:cxnLst>
              <a:rect l="l" t="t" r="r" b="b"/>
              <a:pathLst>
                <a:path w="70770" h="1238">
                  <a:moveTo>
                    <a:pt x="70771" y="1238"/>
                  </a:moveTo>
                  <a:lnTo>
                    <a:pt x="0" y="0"/>
                  </a:lnTo>
                </a:path>
              </a:pathLst>
            </a:custGeom>
            <a:grpFill/>
            <a:ln w="5608" cap="rnd">
              <a:solidFill>
                <a:schemeClr val="bg1"/>
              </a:solidFill>
              <a:prstDash val="solid"/>
              <a:round/>
            </a:ln>
          </p:spPr>
          <p:txBody>
            <a:bodyPr rtlCol="0" anchor="ctr"/>
            <a:lstStyle/>
            <a:p>
              <a:endParaRPr lang="fr-FR" sz="1400">
                <a:solidFill>
                  <a:srgbClr val="FF0000"/>
                </a:solidFill>
              </a:endParaRPr>
            </a:p>
          </p:txBody>
        </p:sp>
      </p:grpSp>
      <p:grpSp>
        <p:nvGrpSpPr>
          <p:cNvPr id="148" name="Graphique 1751">
            <a:extLst>
              <a:ext uri="{FF2B5EF4-FFF2-40B4-BE49-F238E27FC236}">
                <a16:creationId xmlns:a16="http://schemas.microsoft.com/office/drawing/2014/main" id="{EEAB33C3-B035-482C-9864-26322D7F391B}"/>
              </a:ext>
            </a:extLst>
          </p:cNvPr>
          <p:cNvGrpSpPr/>
          <p:nvPr/>
        </p:nvGrpSpPr>
        <p:grpSpPr>
          <a:xfrm>
            <a:off x="11567944" y="3568790"/>
            <a:ext cx="404442" cy="298392"/>
            <a:chOff x="1726833" y="598169"/>
            <a:chExt cx="488395" cy="360330"/>
          </a:xfrm>
          <a:noFill/>
        </p:grpSpPr>
        <p:sp>
          <p:nvSpPr>
            <p:cNvPr id="149" name="Forme libre : forme 43">
              <a:extLst>
                <a:ext uri="{FF2B5EF4-FFF2-40B4-BE49-F238E27FC236}">
                  <a16:creationId xmlns:a16="http://schemas.microsoft.com/office/drawing/2014/main" id="{9D631B8D-243A-4592-97E2-6F6946763B59}"/>
                </a:ext>
              </a:extLst>
            </p:cNvPr>
            <p:cNvSpPr/>
            <p:nvPr/>
          </p:nvSpPr>
          <p:spPr>
            <a:xfrm>
              <a:off x="1802033" y="598169"/>
              <a:ext cx="334803" cy="238696"/>
            </a:xfrm>
            <a:custGeom>
              <a:avLst/>
              <a:gdLst>
                <a:gd name="connsiteX0" fmla="*/ 0 w 334803"/>
                <a:gd name="connsiteY0" fmla="*/ 155067 h 238696"/>
                <a:gd name="connsiteX1" fmla="*/ 0 w 334803"/>
                <a:gd name="connsiteY1" fmla="*/ 22193 h 238696"/>
                <a:gd name="connsiteX2" fmla="*/ 22193 w 334803"/>
                <a:gd name="connsiteY2" fmla="*/ 0 h 238696"/>
                <a:gd name="connsiteX3" fmla="*/ 312611 w 334803"/>
                <a:gd name="connsiteY3" fmla="*/ 0 h 238696"/>
                <a:gd name="connsiteX4" fmla="*/ 334804 w 334803"/>
                <a:gd name="connsiteY4" fmla="*/ 22193 h 238696"/>
                <a:gd name="connsiteX5" fmla="*/ 334804 w 334803"/>
                <a:gd name="connsiteY5" fmla="*/ 238697 h 238696"/>
                <a:gd name="connsiteX6" fmla="*/ 0 w 334803"/>
                <a:gd name="connsiteY6" fmla="*/ 238697 h 238696"/>
                <a:gd name="connsiteX7" fmla="*/ 0 w 334803"/>
                <a:gd name="connsiteY7" fmla="*/ 174498 h 238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803" h="238696">
                  <a:moveTo>
                    <a:pt x="0" y="155067"/>
                  </a:moveTo>
                  <a:lnTo>
                    <a:pt x="0" y="22193"/>
                  </a:lnTo>
                  <a:cubicBezTo>
                    <a:pt x="0" y="9906"/>
                    <a:pt x="9906" y="0"/>
                    <a:pt x="22193" y="0"/>
                  </a:cubicBezTo>
                  <a:lnTo>
                    <a:pt x="312611" y="0"/>
                  </a:lnTo>
                  <a:cubicBezTo>
                    <a:pt x="324898" y="0"/>
                    <a:pt x="334804" y="9906"/>
                    <a:pt x="334804" y="22193"/>
                  </a:cubicBezTo>
                  <a:lnTo>
                    <a:pt x="334804" y="238697"/>
                  </a:lnTo>
                  <a:lnTo>
                    <a:pt x="0" y="238697"/>
                  </a:lnTo>
                  <a:lnTo>
                    <a:pt x="0" y="174498"/>
                  </a:lnTo>
                </a:path>
              </a:pathLst>
            </a:custGeom>
            <a:noFill/>
            <a:ln w="5715" cap="rnd">
              <a:solidFill>
                <a:schemeClr val="bg1"/>
              </a:solidFill>
              <a:prstDash val="solid"/>
              <a:round/>
            </a:ln>
          </p:spPr>
          <p:txBody>
            <a:bodyPr rtlCol="0" anchor="ctr"/>
            <a:lstStyle/>
            <a:p>
              <a:endParaRPr lang="fr-FR" sz="1400"/>
            </a:p>
          </p:txBody>
        </p:sp>
        <p:sp>
          <p:nvSpPr>
            <p:cNvPr id="150" name="Forme libre : forme 44">
              <a:extLst>
                <a:ext uri="{FF2B5EF4-FFF2-40B4-BE49-F238E27FC236}">
                  <a16:creationId xmlns:a16="http://schemas.microsoft.com/office/drawing/2014/main" id="{AC0E359D-E2CC-4E1E-8882-A8083F07CE0E}"/>
                </a:ext>
              </a:extLst>
            </p:cNvPr>
            <p:cNvSpPr/>
            <p:nvPr/>
          </p:nvSpPr>
          <p:spPr>
            <a:xfrm>
              <a:off x="1726833" y="836104"/>
              <a:ext cx="488381" cy="107251"/>
            </a:xfrm>
            <a:custGeom>
              <a:avLst/>
              <a:gdLst>
                <a:gd name="connsiteX0" fmla="*/ 433055 w 488381"/>
                <a:gd name="connsiteY0" fmla="*/ 26384 h 107251"/>
                <a:gd name="connsiteX1" fmla="*/ 486014 w 488381"/>
                <a:gd name="connsiteY1" fmla="*/ 90392 h 107251"/>
                <a:gd name="connsiteX2" fmla="*/ 478108 w 488381"/>
                <a:gd name="connsiteY2" fmla="*/ 107252 h 107251"/>
                <a:gd name="connsiteX3" fmla="*/ 10335 w 488381"/>
                <a:gd name="connsiteY3" fmla="*/ 107252 h 107251"/>
                <a:gd name="connsiteX4" fmla="*/ 2049 w 488381"/>
                <a:gd name="connsiteY4" fmla="*/ 90868 h 107251"/>
                <a:gd name="connsiteX5" fmla="*/ 75582 w 488381"/>
                <a:gd name="connsiteY5" fmla="*/ 0 h 107251"/>
                <a:gd name="connsiteX6" fmla="*/ 411147 w 488381"/>
                <a:gd name="connsiteY6" fmla="*/ 0 h 107251"/>
                <a:gd name="connsiteX7" fmla="*/ 422196 w 488381"/>
                <a:gd name="connsiteY7" fmla="*/ 13335 h 107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8381" h="107251">
                  <a:moveTo>
                    <a:pt x="433055" y="26384"/>
                  </a:moveTo>
                  <a:lnTo>
                    <a:pt x="486014" y="90392"/>
                  </a:lnTo>
                  <a:cubicBezTo>
                    <a:pt x="491538" y="97060"/>
                    <a:pt x="486776" y="107252"/>
                    <a:pt x="478108" y="107252"/>
                  </a:cubicBezTo>
                  <a:lnTo>
                    <a:pt x="10335" y="107252"/>
                  </a:lnTo>
                  <a:cubicBezTo>
                    <a:pt x="1858" y="107252"/>
                    <a:pt x="-3000" y="97631"/>
                    <a:pt x="2049" y="90868"/>
                  </a:cubicBezTo>
                  <a:lnTo>
                    <a:pt x="75582" y="0"/>
                  </a:lnTo>
                  <a:lnTo>
                    <a:pt x="411147" y="0"/>
                  </a:lnTo>
                  <a:lnTo>
                    <a:pt x="422196" y="13335"/>
                  </a:lnTo>
                </a:path>
              </a:pathLst>
            </a:custGeom>
            <a:noFill/>
            <a:ln w="5715" cap="rnd">
              <a:solidFill>
                <a:schemeClr val="bg1"/>
              </a:solidFill>
              <a:prstDash val="solid"/>
              <a:round/>
            </a:ln>
          </p:spPr>
          <p:txBody>
            <a:bodyPr rtlCol="0" anchor="ctr"/>
            <a:lstStyle/>
            <a:p>
              <a:endParaRPr lang="fr-FR" sz="1400"/>
            </a:p>
          </p:txBody>
        </p:sp>
        <p:sp>
          <p:nvSpPr>
            <p:cNvPr id="151" name="Forme libre : forme 45">
              <a:extLst>
                <a:ext uri="{FF2B5EF4-FFF2-40B4-BE49-F238E27FC236}">
                  <a16:creationId xmlns:a16="http://schemas.microsoft.com/office/drawing/2014/main" id="{7DA8878D-6248-4D83-AAB2-6E69D7400F5D}"/>
                </a:ext>
              </a:extLst>
            </p:cNvPr>
            <p:cNvSpPr/>
            <p:nvPr/>
          </p:nvSpPr>
          <p:spPr>
            <a:xfrm>
              <a:off x="1727071" y="948975"/>
              <a:ext cx="488156" cy="9525"/>
            </a:xfrm>
            <a:custGeom>
              <a:avLst/>
              <a:gdLst>
                <a:gd name="connsiteX0" fmla="*/ 488156 w 488156"/>
                <a:gd name="connsiteY0" fmla="*/ 0 h 9525"/>
                <a:gd name="connsiteX1" fmla="*/ 477869 w 488156"/>
                <a:gd name="connsiteY1" fmla="*/ 9525 h 9525"/>
                <a:gd name="connsiteX2" fmla="*/ 10097 w 488156"/>
                <a:gd name="connsiteY2" fmla="*/ 9525 h 9525"/>
                <a:gd name="connsiteX3" fmla="*/ 0 w 488156"/>
                <a:gd name="connsiteY3" fmla="*/ 1333 h 9525"/>
              </a:gdLst>
              <a:ahLst/>
              <a:cxnLst>
                <a:cxn ang="0">
                  <a:pos x="connsiteX0" y="connsiteY0"/>
                </a:cxn>
                <a:cxn ang="0">
                  <a:pos x="connsiteX1" y="connsiteY1"/>
                </a:cxn>
                <a:cxn ang="0">
                  <a:pos x="connsiteX2" y="connsiteY2"/>
                </a:cxn>
                <a:cxn ang="0">
                  <a:pos x="connsiteX3" y="connsiteY3"/>
                </a:cxn>
              </a:cxnLst>
              <a:rect l="l" t="t" r="r" b="b"/>
              <a:pathLst>
                <a:path w="488156" h="9525">
                  <a:moveTo>
                    <a:pt x="488156" y="0"/>
                  </a:moveTo>
                  <a:cubicBezTo>
                    <a:pt x="487775" y="5048"/>
                    <a:pt x="483680" y="9525"/>
                    <a:pt x="477869" y="9525"/>
                  </a:cubicBezTo>
                  <a:lnTo>
                    <a:pt x="10097" y="9525"/>
                  </a:lnTo>
                  <a:cubicBezTo>
                    <a:pt x="4858" y="9525"/>
                    <a:pt x="952" y="5810"/>
                    <a:pt x="0" y="1333"/>
                  </a:cubicBezTo>
                </a:path>
              </a:pathLst>
            </a:custGeom>
            <a:noFill/>
            <a:ln w="5715" cap="rnd">
              <a:solidFill>
                <a:schemeClr val="bg1"/>
              </a:solidFill>
              <a:prstDash val="solid"/>
              <a:round/>
            </a:ln>
          </p:spPr>
          <p:txBody>
            <a:bodyPr rtlCol="0" anchor="ctr"/>
            <a:lstStyle/>
            <a:p>
              <a:endParaRPr lang="fr-FR" sz="1400"/>
            </a:p>
          </p:txBody>
        </p:sp>
        <p:sp>
          <p:nvSpPr>
            <p:cNvPr id="152" name="Forme libre : forme 46">
              <a:extLst>
                <a:ext uri="{FF2B5EF4-FFF2-40B4-BE49-F238E27FC236}">
                  <a16:creationId xmlns:a16="http://schemas.microsoft.com/office/drawing/2014/main" id="{FE7CAD83-11D5-459F-B7C2-DD049D00F2D2}"/>
                </a:ext>
              </a:extLst>
            </p:cNvPr>
            <p:cNvSpPr/>
            <p:nvPr/>
          </p:nvSpPr>
          <p:spPr>
            <a:xfrm>
              <a:off x="1802033" y="820006"/>
              <a:ext cx="313943" cy="9525"/>
            </a:xfrm>
            <a:custGeom>
              <a:avLst/>
              <a:gdLst>
                <a:gd name="connsiteX0" fmla="*/ 0 w 313943"/>
                <a:gd name="connsiteY0" fmla="*/ 0 h 9525"/>
                <a:gd name="connsiteX1" fmla="*/ 313944 w 313943"/>
                <a:gd name="connsiteY1" fmla="*/ 0 h 9525"/>
              </a:gdLst>
              <a:ahLst/>
              <a:cxnLst>
                <a:cxn ang="0">
                  <a:pos x="connsiteX0" y="connsiteY0"/>
                </a:cxn>
                <a:cxn ang="0">
                  <a:pos x="connsiteX1" y="connsiteY1"/>
                </a:cxn>
              </a:cxnLst>
              <a:rect l="l" t="t" r="r" b="b"/>
              <a:pathLst>
                <a:path w="313943" h="9525">
                  <a:moveTo>
                    <a:pt x="0" y="0"/>
                  </a:moveTo>
                  <a:lnTo>
                    <a:pt x="313944" y="0"/>
                  </a:lnTo>
                </a:path>
              </a:pathLst>
            </a:custGeom>
            <a:ln w="5715" cap="rnd">
              <a:solidFill>
                <a:schemeClr val="bg1"/>
              </a:solidFill>
              <a:prstDash val="solid"/>
              <a:round/>
            </a:ln>
          </p:spPr>
          <p:txBody>
            <a:bodyPr rtlCol="0" anchor="ctr"/>
            <a:lstStyle/>
            <a:p>
              <a:endParaRPr lang="fr-FR" sz="1400"/>
            </a:p>
          </p:txBody>
        </p:sp>
        <p:sp>
          <p:nvSpPr>
            <p:cNvPr id="153" name="Forme libre : forme 47">
              <a:extLst>
                <a:ext uri="{FF2B5EF4-FFF2-40B4-BE49-F238E27FC236}">
                  <a16:creationId xmlns:a16="http://schemas.microsoft.com/office/drawing/2014/main" id="{6488F36A-3A60-4ADA-A151-12E9E22FE7B6}"/>
                </a:ext>
              </a:extLst>
            </p:cNvPr>
            <p:cNvSpPr/>
            <p:nvPr/>
          </p:nvSpPr>
          <p:spPr>
            <a:xfrm>
              <a:off x="1802033" y="620362"/>
              <a:ext cx="333946" cy="9525"/>
            </a:xfrm>
            <a:custGeom>
              <a:avLst/>
              <a:gdLst>
                <a:gd name="connsiteX0" fmla="*/ 0 w 333946"/>
                <a:gd name="connsiteY0" fmla="*/ 0 h 9525"/>
                <a:gd name="connsiteX1" fmla="*/ 333947 w 333946"/>
                <a:gd name="connsiteY1" fmla="*/ 0 h 9525"/>
              </a:gdLst>
              <a:ahLst/>
              <a:cxnLst>
                <a:cxn ang="0">
                  <a:pos x="connsiteX0" y="connsiteY0"/>
                </a:cxn>
                <a:cxn ang="0">
                  <a:pos x="connsiteX1" y="connsiteY1"/>
                </a:cxn>
              </a:cxnLst>
              <a:rect l="l" t="t" r="r" b="b"/>
              <a:pathLst>
                <a:path w="333946" h="9525">
                  <a:moveTo>
                    <a:pt x="0" y="0"/>
                  </a:moveTo>
                  <a:lnTo>
                    <a:pt x="333947" y="0"/>
                  </a:lnTo>
                </a:path>
              </a:pathLst>
            </a:custGeom>
            <a:ln w="5715" cap="rnd">
              <a:solidFill>
                <a:schemeClr val="bg1"/>
              </a:solidFill>
              <a:prstDash val="solid"/>
              <a:round/>
            </a:ln>
          </p:spPr>
          <p:txBody>
            <a:bodyPr rtlCol="0" anchor="ctr"/>
            <a:lstStyle/>
            <a:p>
              <a:endParaRPr lang="fr-FR" sz="1400"/>
            </a:p>
          </p:txBody>
        </p:sp>
        <p:sp>
          <p:nvSpPr>
            <p:cNvPr id="154" name="Forme libre : forme 48">
              <a:extLst>
                <a:ext uri="{FF2B5EF4-FFF2-40B4-BE49-F238E27FC236}">
                  <a16:creationId xmlns:a16="http://schemas.microsoft.com/office/drawing/2014/main" id="{A6DD7B14-794F-406B-936E-3DB0CE48D0BC}"/>
                </a:ext>
              </a:extLst>
            </p:cNvPr>
            <p:cNvSpPr/>
            <p:nvPr/>
          </p:nvSpPr>
          <p:spPr>
            <a:xfrm>
              <a:off x="1961387" y="609409"/>
              <a:ext cx="5619" cy="9525"/>
            </a:xfrm>
            <a:custGeom>
              <a:avLst/>
              <a:gdLst>
                <a:gd name="connsiteX0" fmla="*/ 0 w 5619"/>
                <a:gd name="connsiteY0" fmla="*/ 0 h 9525"/>
                <a:gd name="connsiteX1" fmla="*/ 5620 w 5619"/>
                <a:gd name="connsiteY1" fmla="*/ 0 h 9525"/>
              </a:gdLst>
              <a:ahLst/>
              <a:cxnLst>
                <a:cxn ang="0">
                  <a:pos x="connsiteX0" y="connsiteY0"/>
                </a:cxn>
                <a:cxn ang="0">
                  <a:pos x="connsiteX1" y="connsiteY1"/>
                </a:cxn>
              </a:cxnLst>
              <a:rect l="l" t="t" r="r" b="b"/>
              <a:pathLst>
                <a:path w="5619" h="9525">
                  <a:moveTo>
                    <a:pt x="0" y="0"/>
                  </a:moveTo>
                  <a:lnTo>
                    <a:pt x="5620" y="0"/>
                  </a:lnTo>
                </a:path>
              </a:pathLst>
            </a:custGeom>
            <a:ln w="5715" cap="rnd">
              <a:solidFill>
                <a:schemeClr val="bg1"/>
              </a:solidFill>
              <a:prstDash val="solid"/>
              <a:round/>
            </a:ln>
          </p:spPr>
          <p:txBody>
            <a:bodyPr rtlCol="0" anchor="ctr"/>
            <a:lstStyle/>
            <a:p>
              <a:endParaRPr lang="fr-FR" sz="1400"/>
            </a:p>
          </p:txBody>
        </p:sp>
        <p:sp>
          <p:nvSpPr>
            <p:cNvPr id="155" name="Forme libre : forme 49">
              <a:extLst>
                <a:ext uri="{FF2B5EF4-FFF2-40B4-BE49-F238E27FC236}">
                  <a16:creationId xmlns:a16="http://schemas.microsoft.com/office/drawing/2014/main" id="{3E0F6907-A31C-437E-B77C-60E6CAE14921}"/>
                </a:ext>
              </a:extLst>
            </p:cNvPr>
            <p:cNvSpPr/>
            <p:nvPr/>
          </p:nvSpPr>
          <p:spPr>
            <a:xfrm>
              <a:off x="1786507" y="851248"/>
              <a:ext cx="366331" cy="47243"/>
            </a:xfrm>
            <a:custGeom>
              <a:avLst/>
              <a:gdLst>
                <a:gd name="connsiteX0" fmla="*/ 34004 w 366331"/>
                <a:gd name="connsiteY0" fmla="*/ 0 h 47243"/>
                <a:gd name="connsiteX1" fmla="*/ 331089 w 366331"/>
                <a:gd name="connsiteY1" fmla="*/ 0 h 47243"/>
                <a:gd name="connsiteX2" fmla="*/ 366332 w 366331"/>
                <a:gd name="connsiteY2" fmla="*/ 45625 h 47243"/>
                <a:gd name="connsiteX3" fmla="*/ 0 w 366331"/>
                <a:gd name="connsiteY3" fmla="*/ 47244 h 47243"/>
                <a:gd name="connsiteX4" fmla="*/ 20383 w 366331"/>
                <a:gd name="connsiteY4" fmla="*/ 17621 h 47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331" h="47243">
                  <a:moveTo>
                    <a:pt x="34004" y="0"/>
                  </a:moveTo>
                  <a:lnTo>
                    <a:pt x="331089" y="0"/>
                  </a:lnTo>
                  <a:lnTo>
                    <a:pt x="366332" y="45625"/>
                  </a:lnTo>
                  <a:lnTo>
                    <a:pt x="0" y="47244"/>
                  </a:lnTo>
                  <a:lnTo>
                    <a:pt x="20383" y="17621"/>
                  </a:lnTo>
                </a:path>
              </a:pathLst>
            </a:custGeom>
            <a:noFill/>
            <a:ln w="5715" cap="rnd">
              <a:solidFill>
                <a:schemeClr val="bg1"/>
              </a:solidFill>
              <a:prstDash val="solid"/>
              <a:round/>
            </a:ln>
          </p:spPr>
          <p:txBody>
            <a:bodyPr rtlCol="0" anchor="ctr"/>
            <a:lstStyle/>
            <a:p>
              <a:endParaRPr lang="fr-FR" sz="1400"/>
            </a:p>
          </p:txBody>
        </p:sp>
        <p:sp>
          <p:nvSpPr>
            <p:cNvPr id="156" name="Forme libre : forme 50">
              <a:extLst>
                <a:ext uri="{FF2B5EF4-FFF2-40B4-BE49-F238E27FC236}">
                  <a16:creationId xmlns:a16="http://schemas.microsoft.com/office/drawing/2014/main" id="{FDEB2BC5-478B-4305-BC30-231CEEDADC6A}"/>
                </a:ext>
              </a:extLst>
            </p:cNvPr>
            <p:cNvSpPr/>
            <p:nvPr/>
          </p:nvSpPr>
          <p:spPr>
            <a:xfrm>
              <a:off x="1901570" y="898778"/>
              <a:ext cx="12858" cy="43719"/>
            </a:xfrm>
            <a:custGeom>
              <a:avLst/>
              <a:gdLst>
                <a:gd name="connsiteX0" fmla="*/ 12859 w 12858"/>
                <a:gd name="connsiteY0" fmla="*/ 0 h 43719"/>
                <a:gd name="connsiteX1" fmla="*/ 0 w 12858"/>
                <a:gd name="connsiteY1" fmla="*/ 43720 h 43719"/>
              </a:gdLst>
              <a:ahLst/>
              <a:cxnLst>
                <a:cxn ang="0">
                  <a:pos x="connsiteX0" y="connsiteY0"/>
                </a:cxn>
                <a:cxn ang="0">
                  <a:pos x="connsiteX1" y="connsiteY1"/>
                </a:cxn>
              </a:cxnLst>
              <a:rect l="l" t="t" r="r" b="b"/>
              <a:pathLst>
                <a:path w="12858" h="43719">
                  <a:moveTo>
                    <a:pt x="12859" y="0"/>
                  </a:moveTo>
                  <a:lnTo>
                    <a:pt x="0" y="43720"/>
                  </a:lnTo>
                </a:path>
              </a:pathLst>
            </a:custGeom>
            <a:ln w="5715" cap="rnd">
              <a:solidFill>
                <a:schemeClr val="bg1"/>
              </a:solidFill>
              <a:prstDash val="solid"/>
              <a:round/>
            </a:ln>
          </p:spPr>
          <p:txBody>
            <a:bodyPr rtlCol="0" anchor="ctr"/>
            <a:lstStyle/>
            <a:p>
              <a:endParaRPr lang="fr-FR" sz="1400"/>
            </a:p>
          </p:txBody>
        </p:sp>
        <p:sp>
          <p:nvSpPr>
            <p:cNvPr id="157" name="Forme libre : forme 51">
              <a:extLst>
                <a:ext uri="{FF2B5EF4-FFF2-40B4-BE49-F238E27FC236}">
                  <a16:creationId xmlns:a16="http://schemas.microsoft.com/office/drawing/2014/main" id="{E514A6AD-7951-4B94-828A-8ED6F47C3008}"/>
                </a:ext>
              </a:extLst>
            </p:cNvPr>
            <p:cNvSpPr/>
            <p:nvPr/>
          </p:nvSpPr>
          <p:spPr>
            <a:xfrm>
              <a:off x="2024633" y="898492"/>
              <a:ext cx="16287" cy="44005"/>
            </a:xfrm>
            <a:custGeom>
              <a:avLst/>
              <a:gdLst>
                <a:gd name="connsiteX0" fmla="*/ 0 w 16287"/>
                <a:gd name="connsiteY0" fmla="*/ 0 h 44005"/>
                <a:gd name="connsiteX1" fmla="*/ 16288 w 16287"/>
                <a:gd name="connsiteY1" fmla="*/ 44006 h 44005"/>
              </a:gdLst>
              <a:ahLst/>
              <a:cxnLst>
                <a:cxn ang="0">
                  <a:pos x="connsiteX0" y="connsiteY0"/>
                </a:cxn>
                <a:cxn ang="0">
                  <a:pos x="connsiteX1" y="connsiteY1"/>
                </a:cxn>
              </a:cxnLst>
              <a:rect l="l" t="t" r="r" b="b"/>
              <a:pathLst>
                <a:path w="16287" h="44005">
                  <a:moveTo>
                    <a:pt x="0" y="0"/>
                  </a:moveTo>
                  <a:lnTo>
                    <a:pt x="16288" y="44006"/>
                  </a:lnTo>
                </a:path>
              </a:pathLst>
            </a:custGeom>
            <a:ln w="5715" cap="rnd">
              <a:solidFill>
                <a:schemeClr val="bg1"/>
              </a:solidFill>
              <a:prstDash val="solid"/>
              <a:round/>
            </a:ln>
          </p:spPr>
          <p:txBody>
            <a:bodyPr rtlCol="0" anchor="ctr"/>
            <a:lstStyle/>
            <a:p>
              <a:endParaRPr lang="fr-FR" sz="1400"/>
            </a:p>
          </p:txBody>
        </p:sp>
        <p:grpSp>
          <p:nvGrpSpPr>
            <p:cNvPr id="158" name="Graphique 1751">
              <a:extLst>
                <a:ext uri="{FF2B5EF4-FFF2-40B4-BE49-F238E27FC236}">
                  <a16:creationId xmlns:a16="http://schemas.microsoft.com/office/drawing/2014/main" id="{EEAB33C3-B035-482C-9864-26322D7F391B}"/>
                </a:ext>
              </a:extLst>
            </p:cNvPr>
            <p:cNvGrpSpPr/>
            <p:nvPr/>
          </p:nvGrpSpPr>
          <p:grpSpPr>
            <a:xfrm>
              <a:off x="1953195" y="643889"/>
              <a:ext cx="117348" cy="151638"/>
              <a:chOff x="1953195" y="643889"/>
              <a:chExt cx="117348" cy="151638"/>
            </a:xfrm>
          </p:grpSpPr>
          <p:sp>
            <p:nvSpPr>
              <p:cNvPr id="163" name="Forme libre : forme 53">
                <a:extLst>
                  <a:ext uri="{FF2B5EF4-FFF2-40B4-BE49-F238E27FC236}">
                    <a16:creationId xmlns:a16="http://schemas.microsoft.com/office/drawing/2014/main" id="{15A884F5-7F64-4F24-9872-DE0ABBC8C911}"/>
                  </a:ext>
                </a:extLst>
              </p:cNvPr>
              <p:cNvSpPr/>
              <p:nvPr/>
            </p:nvSpPr>
            <p:spPr>
              <a:xfrm>
                <a:off x="1953195" y="643889"/>
                <a:ext cx="117348" cy="151638"/>
              </a:xfrm>
              <a:custGeom>
                <a:avLst/>
                <a:gdLst>
                  <a:gd name="connsiteX0" fmla="*/ 117348 w 117348"/>
                  <a:gd name="connsiteY0" fmla="*/ 0 h 151638"/>
                  <a:gd name="connsiteX1" fmla="*/ 0 w 117348"/>
                  <a:gd name="connsiteY1" fmla="*/ 151638 h 151638"/>
                </a:gdLst>
                <a:ahLst/>
                <a:cxnLst>
                  <a:cxn ang="0">
                    <a:pos x="connsiteX0" y="connsiteY0"/>
                  </a:cxn>
                  <a:cxn ang="0">
                    <a:pos x="connsiteX1" y="connsiteY1"/>
                  </a:cxn>
                </a:cxnLst>
                <a:rect l="l" t="t" r="r" b="b"/>
                <a:pathLst>
                  <a:path w="117348" h="151638">
                    <a:moveTo>
                      <a:pt x="117348" y="0"/>
                    </a:moveTo>
                    <a:lnTo>
                      <a:pt x="0" y="151638"/>
                    </a:lnTo>
                  </a:path>
                </a:pathLst>
              </a:custGeom>
              <a:ln w="5715" cap="rnd">
                <a:solidFill>
                  <a:schemeClr val="bg1"/>
                </a:solidFill>
                <a:prstDash val="solid"/>
                <a:round/>
              </a:ln>
            </p:spPr>
            <p:txBody>
              <a:bodyPr rtlCol="0" anchor="ctr"/>
              <a:lstStyle/>
              <a:p>
                <a:endParaRPr lang="fr-FR" sz="1400"/>
              </a:p>
            </p:txBody>
          </p:sp>
          <p:sp>
            <p:nvSpPr>
              <p:cNvPr id="164" name="Forme libre : forme 54">
                <a:extLst>
                  <a:ext uri="{FF2B5EF4-FFF2-40B4-BE49-F238E27FC236}">
                    <a16:creationId xmlns:a16="http://schemas.microsoft.com/office/drawing/2014/main" id="{4CD3BF7A-3152-46D6-8604-EB40A6313F25}"/>
                  </a:ext>
                </a:extLst>
              </p:cNvPr>
              <p:cNvSpPr/>
              <p:nvPr/>
            </p:nvSpPr>
            <p:spPr>
              <a:xfrm>
                <a:off x="1988914" y="735996"/>
                <a:ext cx="40957" cy="52768"/>
              </a:xfrm>
              <a:custGeom>
                <a:avLst/>
                <a:gdLst>
                  <a:gd name="connsiteX0" fmla="*/ 40958 w 40957"/>
                  <a:gd name="connsiteY0" fmla="*/ 0 h 52768"/>
                  <a:gd name="connsiteX1" fmla="*/ 0 w 40957"/>
                  <a:gd name="connsiteY1" fmla="*/ 52768 h 52768"/>
                </a:gdLst>
                <a:ahLst/>
                <a:cxnLst>
                  <a:cxn ang="0">
                    <a:pos x="connsiteX0" y="connsiteY0"/>
                  </a:cxn>
                  <a:cxn ang="0">
                    <a:pos x="connsiteX1" y="connsiteY1"/>
                  </a:cxn>
                </a:cxnLst>
                <a:rect l="l" t="t" r="r" b="b"/>
                <a:pathLst>
                  <a:path w="40957" h="52768">
                    <a:moveTo>
                      <a:pt x="40958" y="0"/>
                    </a:moveTo>
                    <a:lnTo>
                      <a:pt x="0" y="52768"/>
                    </a:lnTo>
                  </a:path>
                </a:pathLst>
              </a:custGeom>
              <a:ln w="5715" cap="rnd">
                <a:solidFill>
                  <a:schemeClr val="bg1"/>
                </a:solidFill>
                <a:prstDash val="solid"/>
                <a:round/>
              </a:ln>
            </p:spPr>
            <p:txBody>
              <a:bodyPr rtlCol="0" anchor="ctr"/>
              <a:lstStyle/>
              <a:p>
                <a:endParaRPr lang="fr-FR" sz="1400"/>
              </a:p>
            </p:txBody>
          </p:sp>
          <p:sp>
            <p:nvSpPr>
              <p:cNvPr id="165" name="Forme libre : forme 55">
                <a:extLst>
                  <a:ext uri="{FF2B5EF4-FFF2-40B4-BE49-F238E27FC236}">
                    <a16:creationId xmlns:a16="http://schemas.microsoft.com/office/drawing/2014/main" id="{0D15B702-BC3E-446F-B1EA-2289EF910801}"/>
                  </a:ext>
                </a:extLst>
              </p:cNvPr>
              <p:cNvSpPr/>
              <p:nvPr/>
            </p:nvSpPr>
            <p:spPr>
              <a:xfrm>
                <a:off x="2046445" y="697896"/>
                <a:ext cx="12858" cy="16573"/>
              </a:xfrm>
              <a:custGeom>
                <a:avLst/>
                <a:gdLst>
                  <a:gd name="connsiteX0" fmla="*/ 12859 w 12858"/>
                  <a:gd name="connsiteY0" fmla="*/ 0 h 16573"/>
                  <a:gd name="connsiteX1" fmla="*/ 0 w 12858"/>
                  <a:gd name="connsiteY1" fmla="*/ 16574 h 16573"/>
                </a:gdLst>
                <a:ahLst/>
                <a:cxnLst>
                  <a:cxn ang="0">
                    <a:pos x="connsiteX0" y="connsiteY0"/>
                  </a:cxn>
                  <a:cxn ang="0">
                    <a:pos x="connsiteX1" y="connsiteY1"/>
                  </a:cxn>
                </a:cxnLst>
                <a:rect l="l" t="t" r="r" b="b"/>
                <a:pathLst>
                  <a:path w="12858" h="16573">
                    <a:moveTo>
                      <a:pt x="12859" y="0"/>
                    </a:moveTo>
                    <a:lnTo>
                      <a:pt x="0" y="16574"/>
                    </a:lnTo>
                  </a:path>
                </a:pathLst>
              </a:custGeom>
              <a:ln w="5715" cap="rnd">
                <a:solidFill>
                  <a:schemeClr val="bg1"/>
                </a:solidFill>
                <a:prstDash val="solid"/>
                <a:round/>
              </a:ln>
            </p:spPr>
            <p:txBody>
              <a:bodyPr rtlCol="0" anchor="ctr"/>
              <a:lstStyle/>
              <a:p>
                <a:endParaRPr lang="fr-FR" sz="1400"/>
              </a:p>
            </p:txBody>
          </p:sp>
        </p:grpSp>
        <p:sp>
          <p:nvSpPr>
            <p:cNvPr id="159" name="Forme libre : forme 56">
              <a:extLst>
                <a:ext uri="{FF2B5EF4-FFF2-40B4-BE49-F238E27FC236}">
                  <a16:creationId xmlns:a16="http://schemas.microsoft.com/office/drawing/2014/main" id="{846718DE-3DE2-4409-8210-62F6AA7E0FDD}"/>
                </a:ext>
              </a:extLst>
            </p:cNvPr>
            <p:cNvSpPr/>
            <p:nvPr/>
          </p:nvSpPr>
          <p:spPr>
            <a:xfrm>
              <a:off x="2215133" y="933354"/>
              <a:ext cx="9525" cy="17525"/>
            </a:xfrm>
            <a:custGeom>
              <a:avLst/>
              <a:gdLst>
                <a:gd name="connsiteX0" fmla="*/ 0 w 9525"/>
                <a:gd name="connsiteY0" fmla="*/ 0 h 17525"/>
                <a:gd name="connsiteX1" fmla="*/ 0 w 9525"/>
                <a:gd name="connsiteY1" fmla="*/ 17526 h 17525"/>
              </a:gdLst>
              <a:ahLst/>
              <a:cxnLst>
                <a:cxn ang="0">
                  <a:pos x="connsiteX0" y="connsiteY0"/>
                </a:cxn>
                <a:cxn ang="0">
                  <a:pos x="connsiteX1" y="connsiteY1"/>
                </a:cxn>
              </a:cxnLst>
              <a:rect l="l" t="t" r="r" b="b"/>
              <a:pathLst>
                <a:path w="9525" h="17525">
                  <a:moveTo>
                    <a:pt x="0" y="0"/>
                  </a:moveTo>
                  <a:lnTo>
                    <a:pt x="0" y="17526"/>
                  </a:lnTo>
                </a:path>
              </a:pathLst>
            </a:custGeom>
            <a:ln w="5715" cap="rnd">
              <a:solidFill>
                <a:schemeClr val="bg1"/>
              </a:solidFill>
              <a:prstDash val="solid"/>
              <a:round/>
            </a:ln>
          </p:spPr>
          <p:txBody>
            <a:bodyPr rtlCol="0" anchor="ctr"/>
            <a:lstStyle/>
            <a:p>
              <a:endParaRPr lang="fr-FR" sz="1400"/>
            </a:p>
          </p:txBody>
        </p:sp>
        <p:sp>
          <p:nvSpPr>
            <p:cNvPr id="160" name="Forme libre : forme 57">
              <a:extLst>
                <a:ext uri="{FF2B5EF4-FFF2-40B4-BE49-F238E27FC236}">
                  <a16:creationId xmlns:a16="http://schemas.microsoft.com/office/drawing/2014/main" id="{7313B662-23D2-4CDF-AA3B-980081033A30}"/>
                </a:ext>
              </a:extLst>
            </p:cNvPr>
            <p:cNvSpPr/>
            <p:nvPr/>
          </p:nvSpPr>
          <p:spPr>
            <a:xfrm>
              <a:off x="1727072" y="934116"/>
              <a:ext cx="9525" cy="13715"/>
            </a:xfrm>
            <a:custGeom>
              <a:avLst/>
              <a:gdLst>
                <a:gd name="connsiteX0" fmla="*/ 0 w 9525"/>
                <a:gd name="connsiteY0" fmla="*/ 0 h 13715"/>
                <a:gd name="connsiteX1" fmla="*/ 0 w 9525"/>
                <a:gd name="connsiteY1" fmla="*/ 13716 h 13715"/>
              </a:gdLst>
              <a:ahLst/>
              <a:cxnLst>
                <a:cxn ang="0">
                  <a:pos x="connsiteX0" y="connsiteY0"/>
                </a:cxn>
                <a:cxn ang="0">
                  <a:pos x="connsiteX1" y="connsiteY1"/>
                </a:cxn>
              </a:cxnLst>
              <a:rect l="l" t="t" r="r" b="b"/>
              <a:pathLst>
                <a:path w="9525" h="13715">
                  <a:moveTo>
                    <a:pt x="0" y="0"/>
                  </a:moveTo>
                  <a:lnTo>
                    <a:pt x="0" y="13716"/>
                  </a:lnTo>
                </a:path>
              </a:pathLst>
            </a:custGeom>
            <a:ln w="5715" cap="rnd">
              <a:solidFill>
                <a:schemeClr val="bg1"/>
              </a:solidFill>
              <a:prstDash val="solid"/>
              <a:round/>
            </a:ln>
          </p:spPr>
          <p:txBody>
            <a:bodyPr rtlCol="0" anchor="ctr"/>
            <a:lstStyle/>
            <a:p>
              <a:endParaRPr lang="fr-FR" sz="1400"/>
            </a:p>
          </p:txBody>
        </p:sp>
        <p:sp>
          <p:nvSpPr>
            <p:cNvPr id="161" name="Forme libre : forme 58">
              <a:extLst>
                <a:ext uri="{FF2B5EF4-FFF2-40B4-BE49-F238E27FC236}">
                  <a16:creationId xmlns:a16="http://schemas.microsoft.com/office/drawing/2014/main" id="{233CA09B-1390-420E-8C36-D19EF0C55396}"/>
                </a:ext>
              </a:extLst>
            </p:cNvPr>
            <p:cNvSpPr/>
            <p:nvPr/>
          </p:nvSpPr>
          <p:spPr>
            <a:xfrm>
              <a:off x="1880615" y="882776"/>
              <a:ext cx="258508" cy="9525"/>
            </a:xfrm>
            <a:custGeom>
              <a:avLst/>
              <a:gdLst>
                <a:gd name="connsiteX0" fmla="*/ 258509 w 258508"/>
                <a:gd name="connsiteY0" fmla="*/ 0 h 9525"/>
                <a:gd name="connsiteX1" fmla="*/ 0 w 258508"/>
                <a:gd name="connsiteY1" fmla="*/ 0 h 9525"/>
              </a:gdLst>
              <a:ahLst/>
              <a:cxnLst>
                <a:cxn ang="0">
                  <a:pos x="connsiteX0" y="connsiteY0"/>
                </a:cxn>
                <a:cxn ang="0">
                  <a:pos x="connsiteX1" y="connsiteY1"/>
                </a:cxn>
              </a:cxnLst>
              <a:rect l="l" t="t" r="r" b="b"/>
              <a:pathLst>
                <a:path w="258508" h="9525">
                  <a:moveTo>
                    <a:pt x="258509" y="0"/>
                  </a:moveTo>
                  <a:lnTo>
                    <a:pt x="0" y="0"/>
                  </a:lnTo>
                </a:path>
              </a:pathLst>
            </a:custGeom>
            <a:ln w="5715" cap="rnd">
              <a:solidFill>
                <a:schemeClr val="bg1"/>
              </a:solidFill>
              <a:prstDash val="solid"/>
              <a:round/>
            </a:ln>
          </p:spPr>
          <p:txBody>
            <a:bodyPr rtlCol="0" anchor="ctr"/>
            <a:lstStyle/>
            <a:p>
              <a:endParaRPr lang="fr-FR" sz="1400"/>
            </a:p>
          </p:txBody>
        </p:sp>
        <p:sp>
          <p:nvSpPr>
            <p:cNvPr id="162" name="Forme libre : forme 59">
              <a:extLst>
                <a:ext uri="{FF2B5EF4-FFF2-40B4-BE49-F238E27FC236}">
                  <a16:creationId xmlns:a16="http://schemas.microsoft.com/office/drawing/2014/main" id="{A13491E7-7A90-435C-9122-78ACDFC604BD}"/>
                </a:ext>
              </a:extLst>
            </p:cNvPr>
            <p:cNvSpPr/>
            <p:nvPr/>
          </p:nvSpPr>
          <p:spPr>
            <a:xfrm>
              <a:off x="1835371" y="866869"/>
              <a:ext cx="143351" cy="9525"/>
            </a:xfrm>
            <a:custGeom>
              <a:avLst/>
              <a:gdLst>
                <a:gd name="connsiteX0" fmla="*/ 0 w 143351"/>
                <a:gd name="connsiteY0" fmla="*/ 0 h 9525"/>
                <a:gd name="connsiteX1" fmla="*/ 143351 w 143351"/>
                <a:gd name="connsiteY1" fmla="*/ 0 h 9525"/>
              </a:gdLst>
              <a:ahLst/>
              <a:cxnLst>
                <a:cxn ang="0">
                  <a:pos x="connsiteX0" y="connsiteY0"/>
                </a:cxn>
                <a:cxn ang="0">
                  <a:pos x="connsiteX1" y="connsiteY1"/>
                </a:cxn>
              </a:cxnLst>
              <a:rect l="l" t="t" r="r" b="b"/>
              <a:pathLst>
                <a:path w="143351" h="9525">
                  <a:moveTo>
                    <a:pt x="0" y="0"/>
                  </a:moveTo>
                  <a:lnTo>
                    <a:pt x="143351" y="0"/>
                  </a:lnTo>
                </a:path>
              </a:pathLst>
            </a:custGeom>
            <a:ln w="5715" cap="rnd">
              <a:solidFill>
                <a:schemeClr val="bg1"/>
              </a:solidFill>
              <a:prstDash val="solid"/>
              <a:round/>
            </a:ln>
          </p:spPr>
          <p:txBody>
            <a:bodyPr rtlCol="0" anchor="ctr"/>
            <a:lstStyle/>
            <a:p>
              <a:endParaRPr lang="fr-FR" sz="1400"/>
            </a:p>
          </p:txBody>
        </p:sp>
      </p:grpSp>
      <p:grpSp>
        <p:nvGrpSpPr>
          <p:cNvPr id="166" name="Graphique 1881">
            <a:extLst>
              <a:ext uri="{FF2B5EF4-FFF2-40B4-BE49-F238E27FC236}">
                <a16:creationId xmlns:a16="http://schemas.microsoft.com/office/drawing/2014/main" id="{9E65D6D3-1023-436C-A865-BC6B2DFBB562}"/>
              </a:ext>
            </a:extLst>
          </p:cNvPr>
          <p:cNvGrpSpPr/>
          <p:nvPr/>
        </p:nvGrpSpPr>
        <p:grpSpPr>
          <a:xfrm>
            <a:off x="11525613" y="4742639"/>
            <a:ext cx="459563" cy="160873"/>
            <a:chOff x="1652586" y="6414950"/>
            <a:chExt cx="639431" cy="223837"/>
          </a:xfrm>
          <a:noFill/>
        </p:grpSpPr>
        <p:grpSp>
          <p:nvGrpSpPr>
            <p:cNvPr id="167" name="Graphique 1881">
              <a:extLst>
                <a:ext uri="{FF2B5EF4-FFF2-40B4-BE49-F238E27FC236}">
                  <a16:creationId xmlns:a16="http://schemas.microsoft.com/office/drawing/2014/main" id="{9E65D6D3-1023-436C-A865-BC6B2DFBB562}"/>
                </a:ext>
              </a:extLst>
            </p:cNvPr>
            <p:cNvGrpSpPr/>
            <p:nvPr/>
          </p:nvGrpSpPr>
          <p:grpSpPr>
            <a:xfrm>
              <a:off x="1655443" y="6491721"/>
              <a:ext cx="94106" cy="29432"/>
              <a:chOff x="1655443" y="6491721"/>
              <a:chExt cx="94106" cy="29432"/>
            </a:xfrm>
          </p:grpSpPr>
          <p:sp>
            <p:nvSpPr>
              <p:cNvPr id="181" name="Forme libre : forme 2886">
                <a:extLst>
                  <a:ext uri="{FF2B5EF4-FFF2-40B4-BE49-F238E27FC236}">
                    <a16:creationId xmlns:a16="http://schemas.microsoft.com/office/drawing/2014/main" id="{734CA666-8195-4822-94F9-A2E656528C97}"/>
                  </a:ext>
                </a:extLst>
              </p:cNvPr>
              <p:cNvSpPr/>
              <p:nvPr/>
            </p:nvSpPr>
            <p:spPr>
              <a:xfrm>
                <a:off x="1664397" y="6491721"/>
                <a:ext cx="3905" cy="9525"/>
              </a:xfrm>
              <a:custGeom>
                <a:avLst/>
                <a:gdLst>
                  <a:gd name="connsiteX0" fmla="*/ 0 w 3905"/>
                  <a:gd name="connsiteY0" fmla="*/ 0 h 9525"/>
                  <a:gd name="connsiteX1" fmla="*/ 3905 w 3905"/>
                  <a:gd name="connsiteY1" fmla="*/ 0 h 9525"/>
                </a:gdLst>
                <a:ahLst/>
                <a:cxnLst>
                  <a:cxn ang="0">
                    <a:pos x="connsiteX0" y="connsiteY0"/>
                  </a:cxn>
                  <a:cxn ang="0">
                    <a:pos x="connsiteX1" y="connsiteY1"/>
                  </a:cxn>
                </a:cxnLst>
                <a:rect l="l" t="t" r="r" b="b"/>
                <a:pathLst>
                  <a:path w="3905" h="9525">
                    <a:moveTo>
                      <a:pt x="0" y="0"/>
                    </a:moveTo>
                    <a:lnTo>
                      <a:pt x="3905" y="0"/>
                    </a:lnTo>
                  </a:path>
                </a:pathLst>
              </a:custGeom>
              <a:ln w="5715" cap="rnd">
                <a:solidFill>
                  <a:schemeClr val="bg1"/>
                </a:solidFill>
                <a:prstDash val="solid"/>
                <a:round/>
              </a:ln>
            </p:spPr>
            <p:txBody>
              <a:bodyPr rtlCol="0" anchor="ctr"/>
              <a:lstStyle/>
              <a:p>
                <a:endParaRPr lang="fr-FR" sz="1400"/>
              </a:p>
            </p:txBody>
          </p:sp>
          <p:sp>
            <p:nvSpPr>
              <p:cNvPr id="182" name="Forme libre : forme 2887">
                <a:extLst>
                  <a:ext uri="{FF2B5EF4-FFF2-40B4-BE49-F238E27FC236}">
                    <a16:creationId xmlns:a16="http://schemas.microsoft.com/office/drawing/2014/main" id="{148CAD42-3E96-48AD-8BA5-676BACCE1E78}"/>
                  </a:ext>
                </a:extLst>
              </p:cNvPr>
              <p:cNvSpPr/>
              <p:nvPr/>
            </p:nvSpPr>
            <p:spPr>
              <a:xfrm>
                <a:off x="1694972" y="6492293"/>
                <a:ext cx="54578" cy="9525"/>
              </a:xfrm>
              <a:custGeom>
                <a:avLst/>
                <a:gdLst>
                  <a:gd name="connsiteX0" fmla="*/ 0 w 54578"/>
                  <a:gd name="connsiteY0" fmla="*/ 0 h 9525"/>
                  <a:gd name="connsiteX1" fmla="*/ 54578 w 54578"/>
                  <a:gd name="connsiteY1" fmla="*/ 0 h 9525"/>
                </a:gdLst>
                <a:ahLst/>
                <a:cxnLst>
                  <a:cxn ang="0">
                    <a:pos x="connsiteX0" y="connsiteY0"/>
                  </a:cxn>
                  <a:cxn ang="0">
                    <a:pos x="connsiteX1" y="connsiteY1"/>
                  </a:cxn>
                </a:cxnLst>
                <a:rect l="l" t="t" r="r" b="b"/>
                <a:pathLst>
                  <a:path w="54578" h="9525">
                    <a:moveTo>
                      <a:pt x="0" y="0"/>
                    </a:moveTo>
                    <a:lnTo>
                      <a:pt x="54578" y="0"/>
                    </a:lnTo>
                  </a:path>
                </a:pathLst>
              </a:custGeom>
              <a:ln w="5715" cap="rnd">
                <a:solidFill>
                  <a:schemeClr val="bg1"/>
                </a:solidFill>
                <a:prstDash val="solid"/>
                <a:round/>
              </a:ln>
            </p:spPr>
            <p:txBody>
              <a:bodyPr rtlCol="0" anchor="ctr"/>
              <a:lstStyle/>
              <a:p>
                <a:endParaRPr lang="fr-FR" sz="1400"/>
              </a:p>
            </p:txBody>
          </p:sp>
          <p:sp>
            <p:nvSpPr>
              <p:cNvPr id="183" name="Forme libre : forme 2888">
                <a:extLst>
                  <a:ext uri="{FF2B5EF4-FFF2-40B4-BE49-F238E27FC236}">
                    <a16:creationId xmlns:a16="http://schemas.microsoft.com/office/drawing/2014/main" id="{FB19665A-69B5-48AE-BA15-70AF435B2C47}"/>
                  </a:ext>
                </a:extLst>
              </p:cNvPr>
              <p:cNvSpPr/>
              <p:nvPr/>
            </p:nvSpPr>
            <p:spPr>
              <a:xfrm>
                <a:off x="1655443" y="6521153"/>
                <a:ext cx="41433" cy="9525"/>
              </a:xfrm>
              <a:custGeom>
                <a:avLst/>
                <a:gdLst>
                  <a:gd name="connsiteX0" fmla="*/ 0 w 41433"/>
                  <a:gd name="connsiteY0" fmla="*/ 0 h 9525"/>
                  <a:gd name="connsiteX1" fmla="*/ 41434 w 41433"/>
                  <a:gd name="connsiteY1" fmla="*/ 0 h 9525"/>
                </a:gdLst>
                <a:ahLst/>
                <a:cxnLst>
                  <a:cxn ang="0">
                    <a:pos x="connsiteX0" y="connsiteY0"/>
                  </a:cxn>
                  <a:cxn ang="0">
                    <a:pos x="connsiteX1" y="connsiteY1"/>
                  </a:cxn>
                </a:cxnLst>
                <a:rect l="l" t="t" r="r" b="b"/>
                <a:pathLst>
                  <a:path w="41433" h="9525">
                    <a:moveTo>
                      <a:pt x="0" y="0"/>
                    </a:moveTo>
                    <a:lnTo>
                      <a:pt x="41434" y="0"/>
                    </a:lnTo>
                  </a:path>
                </a:pathLst>
              </a:custGeom>
              <a:ln w="5715" cap="rnd">
                <a:solidFill>
                  <a:schemeClr val="bg1"/>
                </a:solidFill>
                <a:prstDash val="solid"/>
                <a:round/>
              </a:ln>
            </p:spPr>
            <p:txBody>
              <a:bodyPr rtlCol="0" anchor="ctr"/>
              <a:lstStyle/>
              <a:p>
                <a:endParaRPr lang="fr-FR" sz="1400"/>
              </a:p>
            </p:txBody>
          </p:sp>
        </p:grpSp>
        <p:grpSp>
          <p:nvGrpSpPr>
            <p:cNvPr id="168" name="Graphique 1881">
              <a:extLst>
                <a:ext uri="{FF2B5EF4-FFF2-40B4-BE49-F238E27FC236}">
                  <a16:creationId xmlns:a16="http://schemas.microsoft.com/office/drawing/2014/main" id="{9E65D6D3-1023-436C-A865-BC6B2DFBB562}"/>
                </a:ext>
              </a:extLst>
            </p:cNvPr>
            <p:cNvGrpSpPr/>
            <p:nvPr/>
          </p:nvGrpSpPr>
          <p:grpSpPr>
            <a:xfrm>
              <a:off x="1652586" y="6414950"/>
              <a:ext cx="639431" cy="223837"/>
              <a:chOff x="1652586" y="6414950"/>
              <a:chExt cx="639431" cy="223837"/>
            </a:xfrm>
            <a:noFill/>
          </p:grpSpPr>
          <p:sp>
            <p:nvSpPr>
              <p:cNvPr id="169" name="Forme libre : forme 2890">
                <a:extLst>
                  <a:ext uri="{FF2B5EF4-FFF2-40B4-BE49-F238E27FC236}">
                    <a16:creationId xmlns:a16="http://schemas.microsoft.com/office/drawing/2014/main" id="{C926D9B0-9076-443A-B016-6BB7794DA1B8}"/>
                  </a:ext>
                </a:extLst>
              </p:cNvPr>
              <p:cNvSpPr/>
              <p:nvPr/>
            </p:nvSpPr>
            <p:spPr>
              <a:xfrm>
                <a:off x="1652586" y="6414950"/>
                <a:ext cx="9525" cy="9525"/>
              </a:xfrm>
              <a:custGeom>
                <a:avLst/>
                <a:gdLst/>
                <a:ahLst/>
                <a:cxnLst/>
                <a:rect l="l" t="t" r="r" b="b"/>
                <a:pathLst>
                  <a:path w="9525" h="9525"/>
                </a:pathLst>
              </a:custGeom>
              <a:noFill/>
              <a:ln w="5715" cap="rnd">
                <a:solidFill>
                  <a:schemeClr val="bg1"/>
                </a:solidFill>
                <a:prstDash val="solid"/>
                <a:round/>
              </a:ln>
            </p:spPr>
            <p:txBody>
              <a:bodyPr rtlCol="0" anchor="ctr"/>
              <a:lstStyle/>
              <a:p>
                <a:endParaRPr lang="fr-FR" sz="1400"/>
              </a:p>
            </p:txBody>
          </p:sp>
          <p:sp>
            <p:nvSpPr>
              <p:cNvPr id="170" name="Forme libre : forme 2891">
                <a:extLst>
                  <a:ext uri="{FF2B5EF4-FFF2-40B4-BE49-F238E27FC236}">
                    <a16:creationId xmlns:a16="http://schemas.microsoft.com/office/drawing/2014/main" id="{4E346D16-F4CA-4257-B034-829A6A62F965}"/>
                  </a:ext>
                </a:extLst>
              </p:cNvPr>
              <p:cNvSpPr/>
              <p:nvPr/>
            </p:nvSpPr>
            <p:spPr>
              <a:xfrm>
                <a:off x="1824702" y="6505628"/>
                <a:ext cx="208883" cy="37916"/>
              </a:xfrm>
              <a:custGeom>
                <a:avLst/>
                <a:gdLst>
                  <a:gd name="connsiteX0" fmla="*/ 208883 w 208883"/>
                  <a:gd name="connsiteY0" fmla="*/ 37909 h 37916"/>
                  <a:gd name="connsiteX1" fmla="*/ 78867 w 208883"/>
                  <a:gd name="connsiteY1" fmla="*/ 37909 h 37916"/>
                  <a:gd name="connsiteX2" fmla="*/ 0 w 208883"/>
                  <a:gd name="connsiteY2" fmla="*/ 0 h 37916"/>
                </a:gdLst>
                <a:ahLst/>
                <a:cxnLst>
                  <a:cxn ang="0">
                    <a:pos x="connsiteX0" y="connsiteY0"/>
                  </a:cxn>
                  <a:cxn ang="0">
                    <a:pos x="connsiteX1" y="connsiteY1"/>
                  </a:cxn>
                  <a:cxn ang="0">
                    <a:pos x="connsiteX2" y="connsiteY2"/>
                  </a:cxn>
                </a:cxnLst>
                <a:rect l="l" t="t" r="r" b="b"/>
                <a:pathLst>
                  <a:path w="208883" h="37916">
                    <a:moveTo>
                      <a:pt x="208883" y="37909"/>
                    </a:moveTo>
                    <a:cubicBezTo>
                      <a:pt x="189071" y="37909"/>
                      <a:pt x="78867" y="37909"/>
                      <a:pt x="78867" y="37909"/>
                    </a:cubicBezTo>
                    <a:cubicBezTo>
                      <a:pt x="78867" y="37909"/>
                      <a:pt x="32099" y="39338"/>
                      <a:pt x="0" y="0"/>
                    </a:cubicBezTo>
                  </a:path>
                </a:pathLst>
              </a:custGeom>
              <a:noFill/>
              <a:ln w="5715" cap="rnd">
                <a:solidFill>
                  <a:schemeClr val="bg1"/>
                </a:solidFill>
                <a:prstDash val="solid"/>
                <a:round/>
              </a:ln>
            </p:spPr>
            <p:txBody>
              <a:bodyPr rtlCol="0" anchor="ctr"/>
              <a:lstStyle/>
              <a:p>
                <a:endParaRPr lang="fr-FR" sz="1400"/>
              </a:p>
            </p:txBody>
          </p:sp>
          <p:sp>
            <p:nvSpPr>
              <p:cNvPr id="171" name="Forme libre : forme 2892">
                <a:extLst>
                  <a:ext uri="{FF2B5EF4-FFF2-40B4-BE49-F238E27FC236}">
                    <a16:creationId xmlns:a16="http://schemas.microsoft.com/office/drawing/2014/main" id="{8CAD1187-6717-4BF4-A4CB-56CF98CD4BC0}"/>
                  </a:ext>
                </a:extLst>
              </p:cNvPr>
              <p:cNvSpPr/>
              <p:nvPr/>
            </p:nvSpPr>
            <p:spPr>
              <a:xfrm>
                <a:off x="2110357" y="6483142"/>
                <a:ext cx="181660" cy="60394"/>
              </a:xfrm>
              <a:custGeom>
                <a:avLst/>
                <a:gdLst>
                  <a:gd name="connsiteX0" fmla="*/ 68961 w 181660"/>
                  <a:gd name="connsiteY0" fmla="*/ 6 h 60394"/>
                  <a:gd name="connsiteX1" fmla="*/ 84582 w 181660"/>
                  <a:gd name="connsiteY1" fmla="*/ 6 h 60394"/>
                  <a:gd name="connsiteX2" fmla="*/ 181547 w 181660"/>
                  <a:gd name="connsiteY2" fmla="*/ 43059 h 60394"/>
                  <a:gd name="connsiteX3" fmla="*/ 160306 w 181660"/>
                  <a:gd name="connsiteY3" fmla="*/ 60395 h 60394"/>
                  <a:gd name="connsiteX4" fmla="*/ 0 w 181660"/>
                  <a:gd name="connsiteY4" fmla="*/ 60395 h 60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660" h="60394">
                    <a:moveTo>
                      <a:pt x="68961" y="6"/>
                    </a:moveTo>
                    <a:lnTo>
                      <a:pt x="84582" y="6"/>
                    </a:lnTo>
                    <a:cubicBezTo>
                      <a:pt x="84582" y="6"/>
                      <a:pt x="179070" y="-1518"/>
                      <a:pt x="181547" y="43059"/>
                    </a:cubicBezTo>
                    <a:cubicBezTo>
                      <a:pt x="181547" y="43059"/>
                      <a:pt x="184499" y="60395"/>
                      <a:pt x="160306" y="60395"/>
                    </a:cubicBezTo>
                    <a:cubicBezTo>
                      <a:pt x="146875" y="60395"/>
                      <a:pt x="60865" y="60395"/>
                      <a:pt x="0" y="60395"/>
                    </a:cubicBezTo>
                  </a:path>
                </a:pathLst>
              </a:custGeom>
              <a:noFill/>
              <a:ln w="5715" cap="rnd">
                <a:solidFill>
                  <a:schemeClr val="bg1"/>
                </a:solidFill>
                <a:prstDash val="solid"/>
                <a:round/>
              </a:ln>
            </p:spPr>
            <p:txBody>
              <a:bodyPr rtlCol="0" anchor="ctr"/>
              <a:lstStyle/>
              <a:p>
                <a:endParaRPr lang="fr-FR" sz="1400"/>
              </a:p>
            </p:txBody>
          </p:sp>
          <p:sp>
            <p:nvSpPr>
              <p:cNvPr id="172" name="Forme libre : forme 2893">
                <a:extLst>
                  <a:ext uri="{FF2B5EF4-FFF2-40B4-BE49-F238E27FC236}">
                    <a16:creationId xmlns:a16="http://schemas.microsoft.com/office/drawing/2014/main" id="{90A4A68F-F12D-4258-9CB0-45E3E680CB9A}"/>
                  </a:ext>
                </a:extLst>
              </p:cNvPr>
              <p:cNvSpPr/>
              <p:nvPr/>
            </p:nvSpPr>
            <p:spPr>
              <a:xfrm>
                <a:off x="1851658" y="6483149"/>
                <a:ext cx="304895" cy="9525"/>
              </a:xfrm>
              <a:custGeom>
                <a:avLst/>
                <a:gdLst>
                  <a:gd name="connsiteX0" fmla="*/ 0 w 304895"/>
                  <a:gd name="connsiteY0" fmla="*/ 0 h 9525"/>
                  <a:gd name="connsiteX1" fmla="*/ 304895 w 304895"/>
                  <a:gd name="connsiteY1" fmla="*/ 0 h 9525"/>
                </a:gdLst>
                <a:ahLst/>
                <a:cxnLst>
                  <a:cxn ang="0">
                    <a:pos x="connsiteX0" y="connsiteY0"/>
                  </a:cxn>
                  <a:cxn ang="0">
                    <a:pos x="connsiteX1" y="connsiteY1"/>
                  </a:cxn>
                </a:cxnLst>
                <a:rect l="l" t="t" r="r" b="b"/>
                <a:pathLst>
                  <a:path w="304895" h="9525">
                    <a:moveTo>
                      <a:pt x="0" y="0"/>
                    </a:moveTo>
                    <a:lnTo>
                      <a:pt x="304895" y="0"/>
                    </a:lnTo>
                  </a:path>
                </a:pathLst>
              </a:custGeom>
              <a:ln w="5715" cap="rnd">
                <a:solidFill>
                  <a:schemeClr val="bg1"/>
                </a:solidFill>
                <a:prstDash val="solid"/>
                <a:round/>
              </a:ln>
            </p:spPr>
            <p:txBody>
              <a:bodyPr rtlCol="0" anchor="ctr"/>
              <a:lstStyle/>
              <a:p>
                <a:endParaRPr lang="fr-FR" sz="1400"/>
              </a:p>
            </p:txBody>
          </p:sp>
          <p:sp>
            <p:nvSpPr>
              <p:cNvPr id="173" name="Forme libre : forme 2894">
                <a:extLst>
                  <a:ext uri="{FF2B5EF4-FFF2-40B4-BE49-F238E27FC236}">
                    <a16:creationId xmlns:a16="http://schemas.microsoft.com/office/drawing/2014/main" id="{7E6F17AD-DF08-460E-B2EB-F77D8EBC08C3}"/>
                  </a:ext>
                </a:extLst>
              </p:cNvPr>
              <p:cNvSpPr/>
              <p:nvPr/>
            </p:nvSpPr>
            <p:spPr>
              <a:xfrm>
                <a:off x="1969590" y="6528678"/>
                <a:ext cx="137623" cy="110109"/>
              </a:xfrm>
              <a:custGeom>
                <a:avLst/>
                <a:gdLst>
                  <a:gd name="connsiteX0" fmla="*/ 137624 w 137623"/>
                  <a:gd name="connsiteY0" fmla="*/ 0 h 110109"/>
                  <a:gd name="connsiteX1" fmla="*/ 35515 w 137623"/>
                  <a:gd name="connsiteY1" fmla="*/ 99727 h 110109"/>
                  <a:gd name="connsiteX2" fmla="*/ 13227 w 137623"/>
                  <a:gd name="connsiteY2" fmla="*/ 110109 h 110109"/>
                  <a:gd name="connsiteX3" fmla="*/ 5321 w 137623"/>
                  <a:gd name="connsiteY3" fmla="*/ 92774 h 110109"/>
                  <a:gd name="connsiteX4" fmla="*/ 73806 w 137623"/>
                  <a:gd name="connsiteY4" fmla="*/ 1429 h 11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623" h="110109">
                    <a:moveTo>
                      <a:pt x="137624" y="0"/>
                    </a:moveTo>
                    <a:lnTo>
                      <a:pt x="35515" y="99727"/>
                    </a:lnTo>
                    <a:cubicBezTo>
                      <a:pt x="35515" y="99727"/>
                      <a:pt x="24657" y="110109"/>
                      <a:pt x="13227" y="110109"/>
                    </a:cubicBezTo>
                    <a:cubicBezTo>
                      <a:pt x="1797" y="110109"/>
                      <a:pt x="-5537" y="106109"/>
                      <a:pt x="5321" y="92774"/>
                    </a:cubicBezTo>
                    <a:cubicBezTo>
                      <a:pt x="16180" y="79439"/>
                      <a:pt x="73806" y="1429"/>
                      <a:pt x="73806" y="1429"/>
                    </a:cubicBezTo>
                  </a:path>
                </a:pathLst>
              </a:custGeom>
              <a:noFill/>
              <a:ln w="5715" cap="rnd">
                <a:solidFill>
                  <a:schemeClr val="bg1"/>
                </a:solidFill>
                <a:prstDash val="solid"/>
                <a:round/>
              </a:ln>
            </p:spPr>
            <p:txBody>
              <a:bodyPr rtlCol="0" anchor="ctr"/>
              <a:lstStyle/>
              <a:p>
                <a:endParaRPr lang="fr-FR" sz="1400"/>
              </a:p>
            </p:txBody>
          </p:sp>
          <p:sp>
            <p:nvSpPr>
              <p:cNvPr id="174" name="Forme libre : forme 2895">
                <a:extLst>
                  <a:ext uri="{FF2B5EF4-FFF2-40B4-BE49-F238E27FC236}">
                    <a16:creationId xmlns:a16="http://schemas.microsoft.com/office/drawing/2014/main" id="{2F979629-EB24-4BC3-BFF9-EA854D50AE06}"/>
                  </a:ext>
                </a:extLst>
              </p:cNvPr>
              <p:cNvSpPr/>
              <p:nvPr/>
            </p:nvSpPr>
            <p:spPr>
              <a:xfrm>
                <a:off x="1998694" y="6417712"/>
                <a:ext cx="91851" cy="63912"/>
              </a:xfrm>
              <a:custGeom>
                <a:avLst/>
                <a:gdLst>
                  <a:gd name="connsiteX0" fmla="*/ 91851 w 91851"/>
                  <a:gd name="connsiteY0" fmla="*/ 63913 h 63912"/>
                  <a:gd name="connsiteX1" fmla="*/ 34987 w 91851"/>
                  <a:gd name="connsiteY1" fmla="*/ 8954 h 63912"/>
                  <a:gd name="connsiteX2" fmla="*/ 11270 w 91851"/>
                  <a:gd name="connsiteY2" fmla="*/ 0 h 63912"/>
                  <a:gd name="connsiteX3" fmla="*/ 2316 w 91851"/>
                  <a:gd name="connsiteY3" fmla="*/ 13335 h 63912"/>
                  <a:gd name="connsiteX4" fmla="*/ 33558 w 91851"/>
                  <a:gd name="connsiteY4" fmla="*/ 53816 h 63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51" h="63912">
                    <a:moveTo>
                      <a:pt x="91851" y="63913"/>
                    </a:moveTo>
                    <a:lnTo>
                      <a:pt x="34987" y="8954"/>
                    </a:lnTo>
                    <a:cubicBezTo>
                      <a:pt x="34987" y="8954"/>
                      <a:pt x="25081" y="0"/>
                      <a:pt x="11270" y="0"/>
                    </a:cubicBezTo>
                    <a:cubicBezTo>
                      <a:pt x="-2542" y="0"/>
                      <a:pt x="-1113" y="8382"/>
                      <a:pt x="2316" y="13335"/>
                    </a:cubicBezTo>
                    <a:cubicBezTo>
                      <a:pt x="5745" y="18288"/>
                      <a:pt x="33558" y="53816"/>
                      <a:pt x="33558" y="53816"/>
                    </a:cubicBezTo>
                  </a:path>
                </a:pathLst>
              </a:custGeom>
              <a:noFill/>
              <a:ln w="5715" cap="rnd">
                <a:solidFill>
                  <a:schemeClr val="bg1"/>
                </a:solidFill>
                <a:prstDash val="solid"/>
                <a:round/>
              </a:ln>
            </p:spPr>
            <p:txBody>
              <a:bodyPr rtlCol="0" anchor="ctr"/>
              <a:lstStyle/>
              <a:p>
                <a:endParaRPr lang="fr-FR" sz="1400"/>
              </a:p>
            </p:txBody>
          </p:sp>
          <p:sp>
            <p:nvSpPr>
              <p:cNvPr id="175" name="Forme libre : forme 2896">
                <a:extLst>
                  <a:ext uri="{FF2B5EF4-FFF2-40B4-BE49-F238E27FC236}">
                    <a16:creationId xmlns:a16="http://schemas.microsoft.com/office/drawing/2014/main" id="{4A403A11-649C-4514-AB77-C28B979A3D1B}"/>
                  </a:ext>
                </a:extLst>
              </p:cNvPr>
              <p:cNvSpPr/>
              <p:nvPr/>
            </p:nvSpPr>
            <p:spPr>
              <a:xfrm>
                <a:off x="1785650" y="6432190"/>
                <a:ext cx="76009" cy="50482"/>
              </a:xfrm>
              <a:custGeom>
                <a:avLst/>
                <a:gdLst>
                  <a:gd name="connsiteX0" fmla="*/ 76010 w 76009"/>
                  <a:gd name="connsiteY0" fmla="*/ 50006 h 50482"/>
                  <a:gd name="connsiteX1" fmla="*/ 25622 w 76009"/>
                  <a:gd name="connsiteY1" fmla="*/ 0 h 50482"/>
                  <a:gd name="connsiteX2" fmla="*/ 0 w 76009"/>
                  <a:gd name="connsiteY2" fmla="*/ 0 h 50482"/>
                  <a:gd name="connsiteX3" fmla="*/ 26575 w 76009"/>
                  <a:gd name="connsiteY3" fmla="*/ 50483 h 50482"/>
                  <a:gd name="connsiteX4" fmla="*/ 50959 w 76009"/>
                  <a:gd name="connsiteY4" fmla="*/ 50483 h 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9" h="50482">
                    <a:moveTo>
                      <a:pt x="76010" y="50006"/>
                    </a:moveTo>
                    <a:lnTo>
                      <a:pt x="25622" y="0"/>
                    </a:lnTo>
                    <a:lnTo>
                      <a:pt x="0" y="0"/>
                    </a:lnTo>
                    <a:lnTo>
                      <a:pt x="26575" y="50483"/>
                    </a:lnTo>
                    <a:lnTo>
                      <a:pt x="50959" y="50483"/>
                    </a:lnTo>
                  </a:path>
                </a:pathLst>
              </a:custGeom>
              <a:noFill/>
              <a:ln w="5715" cap="rnd">
                <a:solidFill>
                  <a:schemeClr val="bg1"/>
                </a:solidFill>
                <a:prstDash val="solid"/>
                <a:round/>
              </a:ln>
            </p:spPr>
            <p:txBody>
              <a:bodyPr rtlCol="0" anchor="ctr"/>
              <a:lstStyle/>
              <a:p>
                <a:endParaRPr lang="fr-FR" sz="1400"/>
              </a:p>
            </p:txBody>
          </p:sp>
          <p:sp>
            <p:nvSpPr>
              <p:cNvPr id="176" name="Forme libre : forme 2897">
                <a:extLst>
                  <a:ext uri="{FF2B5EF4-FFF2-40B4-BE49-F238E27FC236}">
                    <a16:creationId xmlns:a16="http://schemas.microsoft.com/office/drawing/2014/main" id="{9E046D9E-3142-49AC-90F3-8D72A3E4AFB4}"/>
                  </a:ext>
                </a:extLst>
              </p:cNvPr>
              <p:cNvSpPr/>
              <p:nvPr/>
            </p:nvSpPr>
            <p:spPr>
              <a:xfrm>
                <a:off x="1767838" y="6482672"/>
                <a:ext cx="69151" cy="37623"/>
              </a:xfrm>
              <a:custGeom>
                <a:avLst/>
                <a:gdLst>
                  <a:gd name="connsiteX0" fmla="*/ 69152 w 69151"/>
                  <a:gd name="connsiteY0" fmla="*/ 14668 h 37623"/>
                  <a:gd name="connsiteX1" fmla="*/ 27146 w 69151"/>
                  <a:gd name="connsiteY1" fmla="*/ 37624 h 37623"/>
                  <a:gd name="connsiteX2" fmla="*/ 0 w 69151"/>
                  <a:gd name="connsiteY2" fmla="*/ 37624 h 37623"/>
                  <a:gd name="connsiteX3" fmla="*/ 43910 w 69151"/>
                  <a:gd name="connsiteY3" fmla="*/ 0 h 37623"/>
                </a:gdLst>
                <a:ahLst/>
                <a:cxnLst>
                  <a:cxn ang="0">
                    <a:pos x="connsiteX0" y="connsiteY0"/>
                  </a:cxn>
                  <a:cxn ang="0">
                    <a:pos x="connsiteX1" y="connsiteY1"/>
                  </a:cxn>
                  <a:cxn ang="0">
                    <a:pos x="connsiteX2" y="connsiteY2"/>
                  </a:cxn>
                  <a:cxn ang="0">
                    <a:pos x="connsiteX3" y="connsiteY3"/>
                  </a:cxn>
                </a:cxnLst>
                <a:rect l="l" t="t" r="r" b="b"/>
                <a:pathLst>
                  <a:path w="69151" h="37623">
                    <a:moveTo>
                      <a:pt x="69152" y="14668"/>
                    </a:moveTo>
                    <a:lnTo>
                      <a:pt x="27146" y="37624"/>
                    </a:lnTo>
                    <a:lnTo>
                      <a:pt x="0" y="37624"/>
                    </a:lnTo>
                    <a:lnTo>
                      <a:pt x="43910" y="0"/>
                    </a:lnTo>
                  </a:path>
                </a:pathLst>
              </a:custGeom>
              <a:noFill/>
              <a:ln w="5715" cap="rnd">
                <a:solidFill>
                  <a:schemeClr val="bg1"/>
                </a:solidFill>
                <a:prstDash val="solid"/>
                <a:round/>
              </a:ln>
            </p:spPr>
            <p:txBody>
              <a:bodyPr rtlCol="0" anchor="ctr"/>
              <a:lstStyle/>
              <a:p>
                <a:endParaRPr lang="fr-FR" sz="1400"/>
              </a:p>
            </p:txBody>
          </p:sp>
          <p:sp>
            <p:nvSpPr>
              <p:cNvPr id="177" name="Forme libre : forme 2898">
                <a:extLst>
                  <a:ext uri="{FF2B5EF4-FFF2-40B4-BE49-F238E27FC236}">
                    <a16:creationId xmlns:a16="http://schemas.microsoft.com/office/drawing/2014/main" id="{E63AFC60-22F9-4D5D-9F71-9C0D066E6539}"/>
                  </a:ext>
                </a:extLst>
              </p:cNvPr>
              <p:cNvSpPr/>
              <p:nvPr/>
            </p:nvSpPr>
            <p:spPr>
              <a:xfrm>
                <a:off x="2224657" y="6503913"/>
                <a:ext cx="54387" cy="9525"/>
              </a:xfrm>
              <a:custGeom>
                <a:avLst/>
                <a:gdLst>
                  <a:gd name="connsiteX0" fmla="*/ 54388 w 54387"/>
                  <a:gd name="connsiteY0" fmla="*/ 0 h 9525"/>
                  <a:gd name="connsiteX1" fmla="*/ 0 w 54387"/>
                  <a:gd name="connsiteY1" fmla="*/ 0 h 9525"/>
                </a:gdLst>
                <a:ahLst/>
                <a:cxnLst>
                  <a:cxn ang="0">
                    <a:pos x="connsiteX0" y="connsiteY0"/>
                  </a:cxn>
                  <a:cxn ang="0">
                    <a:pos x="connsiteX1" y="connsiteY1"/>
                  </a:cxn>
                </a:cxnLst>
                <a:rect l="l" t="t" r="r" b="b"/>
                <a:pathLst>
                  <a:path w="54387" h="9525">
                    <a:moveTo>
                      <a:pt x="54388" y="0"/>
                    </a:moveTo>
                    <a:lnTo>
                      <a:pt x="0" y="0"/>
                    </a:lnTo>
                  </a:path>
                </a:pathLst>
              </a:custGeom>
              <a:ln w="5715" cap="rnd">
                <a:solidFill>
                  <a:schemeClr val="bg1"/>
                </a:solidFill>
                <a:prstDash val="solid"/>
                <a:round/>
              </a:ln>
            </p:spPr>
            <p:txBody>
              <a:bodyPr rtlCol="0" anchor="ctr"/>
              <a:lstStyle/>
              <a:p>
                <a:endParaRPr lang="fr-FR" sz="1400"/>
              </a:p>
            </p:txBody>
          </p:sp>
          <p:sp>
            <p:nvSpPr>
              <p:cNvPr id="178" name="Forme libre : forme 2899">
                <a:extLst>
                  <a:ext uri="{FF2B5EF4-FFF2-40B4-BE49-F238E27FC236}">
                    <a16:creationId xmlns:a16="http://schemas.microsoft.com/office/drawing/2014/main" id="{2685E88D-BC2F-4A15-88A4-BFF3D50CFFB5}"/>
                  </a:ext>
                </a:extLst>
              </p:cNvPr>
              <p:cNvSpPr/>
              <p:nvPr/>
            </p:nvSpPr>
            <p:spPr>
              <a:xfrm>
                <a:off x="2197225" y="6529154"/>
                <a:ext cx="12382" cy="9525"/>
              </a:xfrm>
              <a:custGeom>
                <a:avLst/>
                <a:gdLst>
                  <a:gd name="connsiteX0" fmla="*/ 12382 w 12382"/>
                  <a:gd name="connsiteY0" fmla="*/ 0 h 9525"/>
                  <a:gd name="connsiteX1" fmla="*/ 0 w 12382"/>
                  <a:gd name="connsiteY1" fmla="*/ 0 h 9525"/>
                </a:gdLst>
                <a:ahLst/>
                <a:cxnLst>
                  <a:cxn ang="0">
                    <a:pos x="connsiteX0" y="connsiteY0"/>
                  </a:cxn>
                  <a:cxn ang="0">
                    <a:pos x="connsiteX1" y="connsiteY1"/>
                  </a:cxn>
                </a:cxnLst>
                <a:rect l="l" t="t" r="r" b="b"/>
                <a:pathLst>
                  <a:path w="12382" h="9525">
                    <a:moveTo>
                      <a:pt x="12382" y="0"/>
                    </a:moveTo>
                    <a:lnTo>
                      <a:pt x="0" y="0"/>
                    </a:lnTo>
                  </a:path>
                </a:pathLst>
              </a:custGeom>
              <a:ln w="5715" cap="rnd">
                <a:solidFill>
                  <a:schemeClr val="bg1"/>
                </a:solidFill>
                <a:prstDash val="solid"/>
                <a:round/>
              </a:ln>
            </p:spPr>
            <p:txBody>
              <a:bodyPr rtlCol="0" anchor="ctr"/>
              <a:lstStyle/>
              <a:p>
                <a:endParaRPr lang="fr-FR" sz="1400"/>
              </a:p>
            </p:txBody>
          </p:sp>
          <p:sp>
            <p:nvSpPr>
              <p:cNvPr id="179" name="Forme libre : forme 2900">
                <a:extLst>
                  <a:ext uri="{FF2B5EF4-FFF2-40B4-BE49-F238E27FC236}">
                    <a16:creationId xmlns:a16="http://schemas.microsoft.com/office/drawing/2014/main" id="{F00A5947-8282-4AD3-B308-FF713DDF0ED8}"/>
                  </a:ext>
                </a:extLst>
              </p:cNvPr>
              <p:cNvSpPr/>
              <p:nvPr/>
            </p:nvSpPr>
            <p:spPr>
              <a:xfrm>
                <a:off x="2134932" y="6529154"/>
                <a:ext cx="45434" cy="9525"/>
              </a:xfrm>
              <a:custGeom>
                <a:avLst/>
                <a:gdLst>
                  <a:gd name="connsiteX0" fmla="*/ 45434 w 45434"/>
                  <a:gd name="connsiteY0" fmla="*/ 0 h 9525"/>
                  <a:gd name="connsiteX1" fmla="*/ 0 w 45434"/>
                  <a:gd name="connsiteY1" fmla="*/ 0 h 9525"/>
                </a:gdLst>
                <a:ahLst/>
                <a:cxnLst>
                  <a:cxn ang="0">
                    <a:pos x="connsiteX0" y="connsiteY0"/>
                  </a:cxn>
                  <a:cxn ang="0">
                    <a:pos x="connsiteX1" y="connsiteY1"/>
                  </a:cxn>
                </a:cxnLst>
                <a:rect l="l" t="t" r="r" b="b"/>
                <a:pathLst>
                  <a:path w="45434" h="9525">
                    <a:moveTo>
                      <a:pt x="45434" y="0"/>
                    </a:moveTo>
                    <a:lnTo>
                      <a:pt x="0" y="0"/>
                    </a:lnTo>
                  </a:path>
                </a:pathLst>
              </a:custGeom>
              <a:ln w="5715" cap="rnd">
                <a:solidFill>
                  <a:schemeClr val="bg1"/>
                </a:solidFill>
                <a:prstDash val="solid"/>
                <a:round/>
              </a:ln>
            </p:spPr>
            <p:txBody>
              <a:bodyPr rtlCol="0" anchor="ctr"/>
              <a:lstStyle/>
              <a:p>
                <a:endParaRPr lang="fr-FR" sz="1400"/>
              </a:p>
            </p:txBody>
          </p:sp>
          <p:sp>
            <p:nvSpPr>
              <p:cNvPr id="180" name="Forme libre : forme 2901">
                <a:extLst>
                  <a:ext uri="{FF2B5EF4-FFF2-40B4-BE49-F238E27FC236}">
                    <a16:creationId xmlns:a16="http://schemas.microsoft.com/office/drawing/2014/main" id="{E2B5AAD2-223B-4097-A4CB-73776C8DF349}"/>
                  </a:ext>
                </a:extLst>
              </p:cNvPr>
              <p:cNvSpPr/>
              <p:nvPr/>
            </p:nvSpPr>
            <p:spPr>
              <a:xfrm>
                <a:off x="1899188" y="6527726"/>
                <a:ext cx="128111" cy="9525"/>
              </a:xfrm>
              <a:custGeom>
                <a:avLst/>
                <a:gdLst>
                  <a:gd name="connsiteX0" fmla="*/ 128111 w 128111"/>
                  <a:gd name="connsiteY0" fmla="*/ 0 h 9525"/>
                  <a:gd name="connsiteX1" fmla="*/ 0 w 128111"/>
                  <a:gd name="connsiteY1" fmla="*/ 0 h 9525"/>
                </a:gdLst>
                <a:ahLst/>
                <a:cxnLst>
                  <a:cxn ang="0">
                    <a:pos x="connsiteX0" y="connsiteY0"/>
                  </a:cxn>
                  <a:cxn ang="0">
                    <a:pos x="connsiteX1" y="connsiteY1"/>
                  </a:cxn>
                </a:cxnLst>
                <a:rect l="l" t="t" r="r" b="b"/>
                <a:pathLst>
                  <a:path w="128111" h="9525">
                    <a:moveTo>
                      <a:pt x="128111" y="0"/>
                    </a:moveTo>
                    <a:lnTo>
                      <a:pt x="0" y="0"/>
                    </a:lnTo>
                  </a:path>
                </a:pathLst>
              </a:custGeom>
              <a:ln w="5715" cap="rnd">
                <a:solidFill>
                  <a:schemeClr val="bg1"/>
                </a:solidFill>
                <a:prstDash val="solid"/>
                <a:round/>
              </a:ln>
            </p:spPr>
            <p:txBody>
              <a:bodyPr rtlCol="0" anchor="ctr"/>
              <a:lstStyle/>
              <a:p>
                <a:endParaRPr lang="fr-FR" sz="1400"/>
              </a:p>
            </p:txBody>
          </p:sp>
        </p:grpSp>
      </p:grpSp>
      <p:pic>
        <p:nvPicPr>
          <p:cNvPr id="7182" name="Picture 14" descr="Add icon"/>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454123" y="5382044"/>
            <a:ext cx="612176" cy="612176"/>
          </a:xfrm>
          <a:prstGeom prst="rect">
            <a:avLst/>
          </a:prstGeom>
          <a:noFill/>
          <a:extLst>
            <a:ext uri="{909E8E84-426E-40DD-AFC4-6F175D3DCCD1}">
              <a14:hiddenFill xmlns:a14="http://schemas.microsoft.com/office/drawing/2010/main">
                <a:solidFill>
                  <a:srgbClr val="FFFFFF"/>
                </a:solidFill>
              </a14:hiddenFill>
            </a:ext>
          </a:extLst>
        </p:spPr>
      </p:pic>
      <p:sp>
        <p:nvSpPr>
          <p:cNvPr id="80" name="ZoneTexte 79"/>
          <p:cNvSpPr txBox="1"/>
          <p:nvPr/>
        </p:nvSpPr>
        <p:spPr>
          <a:xfrm>
            <a:off x="1038440" y="2917301"/>
            <a:ext cx="3735394" cy="369332"/>
          </a:xfrm>
          <a:prstGeom prst="rect">
            <a:avLst/>
          </a:prstGeom>
          <a:solidFill>
            <a:schemeClr val="bg1"/>
          </a:solidFill>
        </p:spPr>
        <p:txBody>
          <a:bodyPr wrap="square" rtlCol="0">
            <a:spAutoFit/>
          </a:bodyPr>
          <a:lstStyle/>
          <a:p>
            <a:pPr algn="ctr"/>
            <a:r>
              <a:rPr lang="fr-FR" b="1" dirty="0" smtClean="0">
                <a:solidFill>
                  <a:schemeClr val="accent4">
                    <a:lumMod val="75000"/>
                  </a:schemeClr>
                </a:solidFill>
              </a:rPr>
              <a:t>Les avantages prix</a:t>
            </a:r>
            <a:endParaRPr lang="fr-FR" b="1" dirty="0">
              <a:solidFill>
                <a:schemeClr val="accent4">
                  <a:lumMod val="75000"/>
                </a:schemeClr>
              </a:solidFill>
            </a:endParaRPr>
          </a:p>
        </p:txBody>
      </p:sp>
      <p:pic>
        <p:nvPicPr>
          <p:cNvPr id="5122" name="Picture 2" descr="Homme d'affaires élégant avec des poses différentes Vecteur Premium"/>
          <p:cNvPicPr>
            <a:picLocks noChangeAspect="1" noChangeArrowheads="1"/>
          </p:cNvPicPr>
          <p:nvPr/>
        </p:nvPicPr>
        <p:blipFill rotWithShape="1">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l="30377" r="55301"/>
          <a:stretch/>
        </p:blipFill>
        <p:spPr bwMode="auto">
          <a:xfrm>
            <a:off x="334912" y="1486071"/>
            <a:ext cx="854015" cy="3714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979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20"/>
                                        </p:tgtEl>
                                        <p:attrNameLst>
                                          <p:attrName>style.visibility</p:attrName>
                                        </p:attrNameLst>
                                      </p:cBhvr>
                                      <p:to>
                                        <p:strVal val="visible"/>
                                      </p:to>
                                    </p:set>
                                    <p:animEffect transition="in" filter="fade">
                                      <p:cBhvr>
                                        <p:cTn id="18" dur="500"/>
                                        <p:tgtEl>
                                          <p:spTgt spid="12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1"/>
                                        </p:tgtEl>
                                        <p:attrNameLst>
                                          <p:attrName>style.visibility</p:attrName>
                                        </p:attrNameLst>
                                      </p:cBhvr>
                                      <p:to>
                                        <p:strVal val="visible"/>
                                      </p:to>
                                    </p:set>
                                    <p:animEffect transition="in" filter="fade">
                                      <p:cBhvr>
                                        <p:cTn id="21" dur="500"/>
                                        <p:tgtEl>
                                          <p:spTgt spid="121"/>
                                        </p:tgtEl>
                                      </p:cBhvr>
                                    </p:animEffect>
                                  </p:childTnLst>
                                </p:cTn>
                              </p:par>
                              <p:par>
                                <p:cTn id="22" presetID="10" presetClass="entr" presetSubtype="0" fill="hold" nodeType="withEffect">
                                  <p:stCondLst>
                                    <p:cond delay="0"/>
                                  </p:stCondLst>
                                  <p:childTnLst>
                                    <p:set>
                                      <p:cBhvr>
                                        <p:cTn id="23" dur="1" fill="hold">
                                          <p:stCondLst>
                                            <p:cond delay="0"/>
                                          </p:stCondLst>
                                        </p:cTn>
                                        <p:tgtEl>
                                          <p:spTgt spid="7170"/>
                                        </p:tgtEl>
                                        <p:attrNameLst>
                                          <p:attrName>style.visibility</p:attrName>
                                        </p:attrNameLst>
                                      </p:cBhvr>
                                      <p:to>
                                        <p:strVal val="visible"/>
                                      </p:to>
                                    </p:set>
                                    <p:animEffect transition="in" filter="fade">
                                      <p:cBhvr>
                                        <p:cTn id="24" dur="500"/>
                                        <p:tgtEl>
                                          <p:spTgt spid="7170"/>
                                        </p:tgtEl>
                                      </p:cBhvr>
                                    </p:animEffect>
                                  </p:childTnLst>
                                </p:cTn>
                              </p:par>
                              <p:par>
                                <p:cTn id="25" presetID="10" presetClass="entr" presetSubtype="0" fill="hold" nodeType="withEffect">
                                  <p:stCondLst>
                                    <p:cond delay="0"/>
                                  </p:stCondLst>
                                  <p:childTnLst>
                                    <p:set>
                                      <p:cBhvr>
                                        <p:cTn id="26" dur="1" fill="hold">
                                          <p:stCondLst>
                                            <p:cond delay="0"/>
                                          </p:stCondLst>
                                        </p:cTn>
                                        <p:tgtEl>
                                          <p:spTgt spid="7174"/>
                                        </p:tgtEl>
                                        <p:attrNameLst>
                                          <p:attrName>style.visibility</p:attrName>
                                        </p:attrNameLst>
                                      </p:cBhvr>
                                      <p:to>
                                        <p:strVal val="visible"/>
                                      </p:to>
                                    </p:set>
                                    <p:animEffect transition="in" filter="fade">
                                      <p:cBhvr>
                                        <p:cTn id="27" dur="500"/>
                                        <p:tgtEl>
                                          <p:spTgt spid="7174"/>
                                        </p:tgtEl>
                                      </p:cBhvr>
                                    </p:animEffect>
                                  </p:childTnLst>
                                </p:cTn>
                              </p:par>
                              <p:par>
                                <p:cTn id="28" presetID="10" presetClass="entr" presetSubtype="0" fill="hold" nodeType="withEffect">
                                  <p:stCondLst>
                                    <p:cond delay="0"/>
                                  </p:stCondLst>
                                  <p:childTnLst>
                                    <p:set>
                                      <p:cBhvr>
                                        <p:cTn id="29" dur="1" fill="hold">
                                          <p:stCondLst>
                                            <p:cond delay="0"/>
                                          </p:stCondLst>
                                        </p:cTn>
                                        <p:tgtEl>
                                          <p:spTgt spid="7176"/>
                                        </p:tgtEl>
                                        <p:attrNameLst>
                                          <p:attrName>style.visibility</p:attrName>
                                        </p:attrNameLst>
                                      </p:cBhvr>
                                      <p:to>
                                        <p:strVal val="visible"/>
                                      </p:to>
                                    </p:set>
                                    <p:animEffect transition="in" filter="fade">
                                      <p:cBhvr>
                                        <p:cTn id="30" dur="500"/>
                                        <p:tgtEl>
                                          <p:spTgt spid="7176"/>
                                        </p:tgtEl>
                                      </p:cBhvr>
                                    </p:animEffect>
                                  </p:childTnLst>
                                </p:cTn>
                              </p:par>
                              <p:par>
                                <p:cTn id="31" presetID="10" presetClass="entr" presetSubtype="0" fill="hold" nodeType="withEffect">
                                  <p:stCondLst>
                                    <p:cond delay="0"/>
                                  </p:stCondLst>
                                  <p:childTnLst>
                                    <p:set>
                                      <p:cBhvr>
                                        <p:cTn id="32" dur="1" fill="hold">
                                          <p:stCondLst>
                                            <p:cond delay="0"/>
                                          </p:stCondLst>
                                        </p:cTn>
                                        <p:tgtEl>
                                          <p:spTgt spid="7178"/>
                                        </p:tgtEl>
                                        <p:attrNameLst>
                                          <p:attrName>style.visibility</p:attrName>
                                        </p:attrNameLst>
                                      </p:cBhvr>
                                      <p:to>
                                        <p:strVal val="visible"/>
                                      </p:to>
                                    </p:set>
                                    <p:animEffect transition="in" filter="fade">
                                      <p:cBhvr>
                                        <p:cTn id="33" dur="500"/>
                                        <p:tgtEl>
                                          <p:spTgt spid="7178"/>
                                        </p:tgtEl>
                                      </p:cBhvr>
                                    </p:animEffect>
                                  </p:childTnLst>
                                </p:cTn>
                              </p:par>
                              <p:par>
                                <p:cTn id="34" presetID="10" presetClass="entr" presetSubtype="0" fill="hold" nodeType="withEffect">
                                  <p:stCondLst>
                                    <p:cond delay="0"/>
                                  </p:stCondLst>
                                  <p:childTnLst>
                                    <p:set>
                                      <p:cBhvr>
                                        <p:cTn id="35" dur="1" fill="hold">
                                          <p:stCondLst>
                                            <p:cond delay="0"/>
                                          </p:stCondLst>
                                        </p:cTn>
                                        <p:tgtEl>
                                          <p:spTgt spid="7180"/>
                                        </p:tgtEl>
                                        <p:attrNameLst>
                                          <p:attrName>style.visibility</p:attrName>
                                        </p:attrNameLst>
                                      </p:cBhvr>
                                      <p:to>
                                        <p:strVal val="visible"/>
                                      </p:to>
                                    </p:set>
                                    <p:animEffect transition="in" filter="fade">
                                      <p:cBhvr>
                                        <p:cTn id="36" dur="500"/>
                                        <p:tgtEl>
                                          <p:spTgt spid="718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fade">
                                      <p:cBhvr>
                                        <p:cTn id="39" dur="500"/>
                                        <p:tgtEl>
                                          <p:spTgt spid="8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500"/>
                                        <p:tgtEl>
                                          <p:spTgt spid="3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fade">
                                      <p:cBhvr>
                                        <p:cTn id="59" dur="500"/>
                                        <p:tgtEl>
                                          <p:spTgt spid="3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28"/>
                                        </p:tgtEl>
                                        <p:attrNameLst>
                                          <p:attrName>style.visibility</p:attrName>
                                        </p:attrNameLst>
                                      </p:cBhvr>
                                      <p:to>
                                        <p:strVal val="visible"/>
                                      </p:to>
                                    </p:set>
                                    <p:animEffect transition="in" filter="fade">
                                      <p:cBhvr>
                                        <p:cTn id="62" dur="500"/>
                                        <p:tgtEl>
                                          <p:spTgt spid="128"/>
                                        </p:tgtEl>
                                      </p:cBhvr>
                                    </p:animEffect>
                                  </p:childTnLst>
                                </p:cTn>
                              </p:par>
                              <p:par>
                                <p:cTn id="63" presetID="10" presetClass="entr" presetSubtype="0" fill="hold" nodeType="withEffect">
                                  <p:stCondLst>
                                    <p:cond delay="0"/>
                                  </p:stCondLst>
                                  <p:childTnLst>
                                    <p:set>
                                      <p:cBhvr>
                                        <p:cTn id="64" dur="1" fill="hold">
                                          <p:stCondLst>
                                            <p:cond delay="0"/>
                                          </p:stCondLst>
                                        </p:cTn>
                                        <p:tgtEl>
                                          <p:spTgt spid="129"/>
                                        </p:tgtEl>
                                        <p:attrNameLst>
                                          <p:attrName>style.visibility</p:attrName>
                                        </p:attrNameLst>
                                      </p:cBhvr>
                                      <p:to>
                                        <p:strVal val="visible"/>
                                      </p:to>
                                    </p:set>
                                    <p:animEffect transition="in" filter="fade">
                                      <p:cBhvr>
                                        <p:cTn id="65" dur="500"/>
                                        <p:tgtEl>
                                          <p:spTgt spid="129"/>
                                        </p:tgtEl>
                                      </p:cBhvr>
                                    </p:animEffect>
                                  </p:childTnLst>
                                </p:cTn>
                              </p:par>
                              <p:par>
                                <p:cTn id="66" presetID="10" presetClass="entr" presetSubtype="0" fill="hold" nodeType="withEffect">
                                  <p:stCondLst>
                                    <p:cond delay="0"/>
                                  </p:stCondLst>
                                  <p:childTnLst>
                                    <p:set>
                                      <p:cBhvr>
                                        <p:cTn id="67" dur="1" fill="hold">
                                          <p:stCondLst>
                                            <p:cond delay="0"/>
                                          </p:stCondLst>
                                        </p:cTn>
                                        <p:tgtEl>
                                          <p:spTgt spid="148"/>
                                        </p:tgtEl>
                                        <p:attrNameLst>
                                          <p:attrName>style.visibility</p:attrName>
                                        </p:attrNameLst>
                                      </p:cBhvr>
                                      <p:to>
                                        <p:strVal val="visible"/>
                                      </p:to>
                                    </p:set>
                                    <p:animEffect transition="in" filter="fade">
                                      <p:cBhvr>
                                        <p:cTn id="68" dur="500"/>
                                        <p:tgtEl>
                                          <p:spTgt spid="148"/>
                                        </p:tgtEl>
                                      </p:cBhvr>
                                    </p:animEffect>
                                  </p:childTnLst>
                                </p:cTn>
                              </p:par>
                              <p:par>
                                <p:cTn id="69" presetID="10" presetClass="entr" presetSubtype="0" fill="hold" nodeType="withEffect">
                                  <p:stCondLst>
                                    <p:cond delay="0"/>
                                  </p:stCondLst>
                                  <p:childTnLst>
                                    <p:set>
                                      <p:cBhvr>
                                        <p:cTn id="70" dur="1" fill="hold">
                                          <p:stCondLst>
                                            <p:cond delay="0"/>
                                          </p:stCondLst>
                                        </p:cTn>
                                        <p:tgtEl>
                                          <p:spTgt spid="166"/>
                                        </p:tgtEl>
                                        <p:attrNameLst>
                                          <p:attrName>style.visibility</p:attrName>
                                        </p:attrNameLst>
                                      </p:cBhvr>
                                      <p:to>
                                        <p:strVal val="visible"/>
                                      </p:to>
                                    </p:set>
                                    <p:animEffect transition="in" filter="fade">
                                      <p:cBhvr>
                                        <p:cTn id="71" dur="500"/>
                                        <p:tgtEl>
                                          <p:spTgt spid="166"/>
                                        </p:tgtEl>
                                      </p:cBhvr>
                                    </p:animEffect>
                                  </p:childTnLst>
                                </p:cTn>
                              </p:par>
                              <p:par>
                                <p:cTn id="72" presetID="10" presetClass="entr" presetSubtype="0" fill="hold" nodeType="withEffect">
                                  <p:stCondLst>
                                    <p:cond delay="0"/>
                                  </p:stCondLst>
                                  <p:childTnLst>
                                    <p:set>
                                      <p:cBhvr>
                                        <p:cTn id="73" dur="1" fill="hold">
                                          <p:stCondLst>
                                            <p:cond delay="0"/>
                                          </p:stCondLst>
                                        </p:cTn>
                                        <p:tgtEl>
                                          <p:spTgt spid="7182"/>
                                        </p:tgtEl>
                                        <p:attrNameLst>
                                          <p:attrName>style.visibility</p:attrName>
                                        </p:attrNameLst>
                                      </p:cBhvr>
                                      <p:to>
                                        <p:strVal val="visible"/>
                                      </p:to>
                                    </p:set>
                                    <p:animEffect transition="in" filter="fade">
                                      <p:cBhvr>
                                        <p:cTn id="74" dur="500"/>
                                        <p:tgtEl>
                                          <p:spTgt spid="7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12" grpId="0" animBg="1"/>
      <p:bldP spid="15" grpId="0" animBg="1"/>
      <p:bldP spid="16" grpId="0"/>
      <p:bldP spid="17" grpId="0" animBg="1"/>
      <p:bldP spid="35" grpId="0" animBg="1"/>
      <p:bldP spid="36" grpId="0" animBg="1"/>
      <p:bldP spid="121" grpId="0"/>
      <p:bldP spid="128" grpId="0" animBg="1"/>
      <p:bldP spid="8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052423" y="3114308"/>
            <a:ext cx="3666226" cy="313436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Clr>
                <a:schemeClr val="accent4">
                  <a:lumMod val="75000"/>
                </a:schemeClr>
              </a:buClr>
            </a:pPr>
            <a:endParaRPr lang="fr-FR" sz="1400" dirty="0"/>
          </a:p>
        </p:txBody>
      </p:sp>
      <p:sp>
        <p:nvSpPr>
          <p:cNvPr id="6" name="Espace réservé du texte 5"/>
          <p:cNvSpPr>
            <a:spLocks noGrp="1"/>
          </p:cNvSpPr>
          <p:nvPr>
            <p:ph type="body" sz="quarter" idx="12"/>
          </p:nvPr>
        </p:nvSpPr>
        <p:spPr/>
        <p:txBody>
          <a:bodyPr/>
          <a:lstStyle/>
          <a:p>
            <a:r>
              <a:rPr lang="fr-FR" dirty="0" smtClean="0"/>
              <a:t>Comment parler de complémentaire Santé ? </a:t>
            </a:r>
            <a:endParaRPr lang="fr-FR" dirty="0"/>
          </a:p>
        </p:txBody>
      </p:sp>
      <p:sp>
        <p:nvSpPr>
          <p:cNvPr id="7" name="Espace réservé du texte 6"/>
          <p:cNvSpPr>
            <a:spLocks noGrp="1"/>
          </p:cNvSpPr>
          <p:nvPr>
            <p:ph type="body" sz="quarter" idx="14"/>
          </p:nvPr>
        </p:nvSpPr>
        <p:spPr/>
        <p:txBody>
          <a:bodyPr/>
          <a:lstStyle/>
          <a:p>
            <a:r>
              <a:rPr lang="fr-FR" dirty="0" smtClean="0"/>
              <a:t>Nos offres et les astuces pour en parler</a:t>
            </a:r>
            <a:endParaRPr lang="fr-FR" dirty="0"/>
          </a:p>
        </p:txBody>
      </p:sp>
      <p:sp>
        <p:nvSpPr>
          <p:cNvPr id="8" name="Espace réservé du texte 7"/>
          <p:cNvSpPr>
            <a:spLocks noGrp="1"/>
          </p:cNvSpPr>
          <p:nvPr>
            <p:ph type="body" sz="quarter" idx="16"/>
          </p:nvPr>
        </p:nvSpPr>
        <p:spPr/>
        <p:txBody>
          <a:bodyPr/>
          <a:lstStyle/>
          <a:p>
            <a:r>
              <a:rPr lang="fr-FR" dirty="0" smtClean="0"/>
              <a:t>7</a:t>
            </a:r>
            <a:endParaRPr lang="fr-FR" dirty="0"/>
          </a:p>
        </p:txBody>
      </p:sp>
      <p:sp>
        <p:nvSpPr>
          <p:cNvPr id="2" name="Rectangle à coins arrondis 1"/>
          <p:cNvSpPr/>
          <p:nvPr/>
        </p:nvSpPr>
        <p:spPr>
          <a:xfrm>
            <a:off x="1664898" y="1388669"/>
            <a:ext cx="3053751" cy="708647"/>
          </a:xfrm>
          <a:prstGeom prst="wedgeRoundRectCallout">
            <a:avLst>
              <a:gd name="adj1" fmla="val -66036"/>
              <a:gd name="adj2" fmla="val 44883"/>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latin typeface="Ink Free" panose="03080402000500000000" pitchFamily="66" charset="0"/>
              </a:rPr>
              <a:t>C</a:t>
            </a:r>
            <a:r>
              <a:rPr lang="fr-FR" sz="1400" dirty="0" smtClean="0">
                <a:solidFill>
                  <a:schemeClr val="tx1">
                    <a:lumMod val="75000"/>
                    <a:lumOff val="25000"/>
                  </a:schemeClr>
                </a:solidFill>
                <a:latin typeface="Ink Free" panose="03080402000500000000" pitchFamily="66" charset="0"/>
              </a:rPr>
              <a:t>omment tout rembourser si vous avez en plus des dépenses de santé importantes à payer ? </a:t>
            </a:r>
            <a:endParaRPr lang="fr-FR" sz="1400" dirty="0">
              <a:solidFill>
                <a:schemeClr val="tx1">
                  <a:lumMod val="75000"/>
                  <a:lumOff val="25000"/>
                </a:schemeClr>
              </a:solidFill>
              <a:latin typeface="Ink Free" panose="03080402000500000000" pitchFamily="66" charset="0"/>
            </a:endParaRPr>
          </a:p>
        </p:txBody>
      </p:sp>
      <p:sp>
        <p:nvSpPr>
          <p:cNvPr id="12" name="Rectangle à coins arrondis 11"/>
          <p:cNvSpPr/>
          <p:nvPr/>
        </p:nvSpPr>
        <p:spPr>
          <a:xfrm>
            <a:off x="1664897" y="2187293"/>
            <a:ext cx="3053751" cy="623330"/>
          </a:xfrm>
          <a:prstGeom prst="wedgeRoundRectCallout">
            <a:avLst>
              <a:gd name="adj1" fmla="val -66883"/>
              <a:gd name="adj2" fmla="val -40068"/>
              <a:gd name="adj3" fmla="val 16667"/>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latin typeface="Ink Free" panose="03080402000500000000" pitchFamily="66" charset="0"/>
              </a:rPr>
              <a:t>C</a:t>
            </a:r>
            <a:r>
              <a:rPr lang="fr-FR" sz="1400" dirty="0" smtClean="0">
                <a:solidFill>
                  <a:schemeClr val="tx1">
                    <a:lumMod val="75000"/>
                    <a:lumOff val="25000"/>
                  </a:schemeClr>
                </a:solidFill>
                <a:latin typeface="Ink Free" panose="03080402000500000000" pitchFamily="66" charset="0"/>
              </a:rPr>
              <a:t>omment gérer votre budget en cas de pépin de santé ? </a:t>
            </a:r>
            <a:endParaRPr lang="fr-FR" sz="1400" dirty="0">
              <a:solidFill>
                <a:schemeClr val="tx1">
                  <a:lumMod val="75000"/>
                  <a:lumOff val="25000"/>
                </a:schemeClr>
              </a:solidFill>
              <a:latin typeface="Ink Free" panose="03080402000500000000" pitchFamily="66" charset="0"/>
            </a:endParaRPr>
          </a:p>
        </p:txBody>
      </p:sp>
      <p:pic>
        <p:nvPicPr>
          <p:cNvPr id="14" name="Picture 4" descr="Argent Et Investissement Commercial Vecteur gratuit"/>
          <p:cNvPicPr>
            <a:picLocks noChangeAspect="1" noChangeArrowheads="1"/>
          </p:cNvPicPr>
          <p:nvPr/>
        </p:nvPicPr>
        <p:blipFill rotWithShape="1">
          <a:blip r:embed="rId2" cstate="print">
            <a:clrChange>
              <a:clrFrom>
                <a:srgbClr val="0C3853"/>
              </a:clrFrom>
              <a:clrTo>
                <a:srgbClr val="0C3853">
                  <a:alpha val="0"/>
                </a:srgbClr>
              </a:clrTo>
            </a:clrChange>
            <a:extLst>
              <a:ext uri="{BEBA8EAE-BF5A-486C-A8C5-ECC9F3942E4B}">
                <a14:imgProps xmlns:a14="http://schemas.microsoft.com/office/drawing/2010/main">
                  <a14:imgLayer r:embed="rId3">
                    <a14:imgEffect>
                      <a14:backgroundRemoval t="37649" b="81845" l="0" r="92173"/>
                    </a14:imgEffect>
                    <a14:imgEffect>
                      <a14:colorTemperature colorTemp="4700"/>
                    </a14:imgEffect>
                  </a14:imgLayer>
                </a14:imgProps>
              </a:ext>
              <a:ext uri="{28A0092B-C50C-407E-A947-70E740481C1C}">
                <a14:useLocalDpi xmlns:a14="http://schemas.microsoft.com/office/drawing/2010/main" val="0"/>
              </a:ext>
            </a:extLst>
          </a:blip>
          <a:srcRect t="36915" b="17397"/>
          <a:stretch/>
        </p:blipFill>
        <p:spPr bwMode="auto">
          <a:xfrm>
            <a:off x="1046711" y="5826549"/>
            <a:ext cx="1008756" cy="494740"/>
          </a:xfrm>
          <a:prstGeom prst="rect">
            <a:avLst/>
          </a:prstGeom>
          <a:noFill/>
          <a:extLst>
            <a:ext uri="{909E8E84-426E-40DD-AFC4-6F175D3DCCD1}">
              <a14:hiddenFill xmlns:a14="http://schemas.microsoft.com/office/drawing/2010/main">
                <a:solidFill>
                  <a:srgbClr val="FFFFFF"/>
                </a:solidFill>
              </a14:hiddenFill>
            </a:ext>
          </a:extLst>
        </p:spPr>
      </p:pic>
      <p:sp>
        <p:nvSpPr>
          <p:cNvPr id="15" name="Espace réservé du contenu 8"/>
          <p:cNvSpPr txBox="1">
            <a:spLocks/>
          </p:cNvSpPr>
          <p:nvPr/>
        </p:nvSpPr>
        <p:spPr>
          <a:xfrm>
            <a:off x="612475" y="3337185"/>
            <a:ext cx="4106173" cy="241674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200" dirty="0" smtClean="0"/>
              <a:t>Pour les moins de 20 ans : un </a:t>
            </a:r>
            <a:r>
              <a:rPr lang="fr-FR" sz="1200" dirty="0" smtClean="0">
                <a:solidFill>
                  <a:schemeClr val="accent4">
                    <a:lumMod val="75000"/>
                  </a:schemeClr>
                </a:solidFill>
              </a:rPr>
              <a:t>tarif national unique très compétitif</a:t>
            </a:r>
            <a:r>
              <a:rPr lang="fr-FR" sz="1200" dirty="0" smtClean="0"/>
              <a:t> de </a:t>
            </a:r>
            <a:r>
              <a:rPr lang="fr-FR" sz="1200" dirty="0" smtClean="0">
                <a:solidFill>
                  <a:schemeClr val="accent4">
                    <a:lumMod val="75000"/>
                  </a:schemeClr>
                </a:solidFill>
              </a:rPr>
              <a:t>14,99 €/mois </a:t>
            </a:r>
            <a:r>
              <a:rPr lang="fr-FR" sz="1200" dirty="0" smtClean="0"/>
              <a:t>pour une formule 1 côté JE (Alsace Moselle à 9,25 €/mois).</a:t>
            </a:r>
          </a:p>
          <a:p>
            <a:pPr lvl="1"/>
            <a:r>
              <a:rPr lang="fr-FR" sz="1200" dirty="0" smtClean="0">
                <a:sym typeface="Wingdings" panose="05000000000000000000" pitchFamily="2" charset="2"/>
              </a:rPr>
              <a:t>Les </a:t>
            </a:r>
            <a:r>
              <a:rPr lang="fr-FR" sz="1200" dirty="0" smtClean="0">
                <a:solidFill>
                  <a:schemeClr val="accent4">
                    <a:lumMod val="75000"/>
                  </a:schemeClr>
                </a:solidFill>
                <a:sym typeface="Wingdings" panose="05000000000000000000" pitchFamily="2" charset="2"/>
              </a:rPr>
              <a:t>« paniers 100 % Santé » </a:t>
            </a:r>
            <a:r>
              <a:rPr lang="fr-FR" sz="1200" dirty="0" smtClean="0">
                <a:sym typeface="Wingdings" panose="05000000000000000000" pitchFamily="2" charset="2"/>
              </a:rPr>
              <a:t>regroupant une sélection de lunettes, prothèses dentaires sans aucun reste à charge pour le client. </a:t>
            </a:r>
          </a:p>
          <a:p>
            <a:pPr lvl="1"/>
            <a:r>
              <a:rPr lang="fr-FR" sz="1200" dirty="0" smtClean="0">
                <a:sym typeface="Wingdings" panose="05000000000000000000" pitchFamily="2" charset="2"/>
              </a:rPr>
              <a:t>Le </a:t>
            </a:r>
            <a:r>
              <a:rPr lang="fr-FR" sz="1200" dirty="0" smtClean="0">
                <a:solidFill>
                  <a:schemeClr val="accent4">
                    <a:lumMod val="75000"/>
                  </a:schemeClr>
                </a:solidFill>
                <a:sym typeface="Wingdings" panose="05000000000000000000" pitchFamily="2" charset="2"/>
              </a:rPr>
              <a:t>tiers payant </a:t>
            </a:r>
            <a:r>
              <a:rPr lang="fr-FR" sz="1200" dirty="0" smtClean="0">
                <a:sym typeface="Wingdings" panose="05000000000000000000" pitchFamily="2" charset="2"/>
              </a:rPr>
              <a:t>pour ne pas avoir à avancer de frais. </a:t>
            </a:r>
          </a:p>
          <a:p>
            <a:pPr lvl="1"/>
            <a:r>
              <a:rPr lang="fr-FR" sz="1200" dirty="0" smtClean="0">
                <a:sym typeface="Wingdings" panose="05000000000000000000" pitchFamily="2" charset="2"/>
              </a:rPr>
              <a:t>La </a:t>
            </a:r>
            <a:r>
              <a:rPr lang="fr-FR" sz="1200" dirty="0" smtClean="0">
                <a:solidFill>
                  <a:schemeClr val="accent4">
                    <a:lumMod val="75000"/>
                  </a:schemeClr>
                </a:solidFill>
                <a:sym typeface="Wingdings" panose="05000000000000000000" pitchFamily="2" charset="2"/>
              </a:rPr>
              <a:t>téléconsultation</a:t>
            </a:r>
            <a:r>
              <a:rPr lang="fr-FR" sz="1200" dirty="0" smtClean="0">
                <a:sym typeface="Wingdings" panose="05000000000000000000" pitchFamily="2" charset="2"/>
              </a:rPr>
              <a:t> pour avoir un diagnostic de médecins (5 téléconsultations prises en charge par an).</a:t>
            </a:r>
            <a:endParaRPr lang="fr-FR" sz="1000" dirty="0" smtClean="0">
              <a:sym typeface="Wingdings" panose="05000000000000000000" pitchFamily="2" charset="2"/>
            </a:endParaRPr>
          </a:p>
          <a:p>
            <a:endParaRPr lang="fr-FR" sz="500" dirty="0" smtClean="0">
              <a:sym typeface="Wingdings" panose="05000000000000000000" pitchFamily="2" charset="2"/>
            </a:endParaRPr>
          </a:p>
        </p:txBody>
      </p:sp>
      <p:sp>
        <p:nvSpPr>
          <p:cNvPr id="22" name="Rectangle 21"/>
          <p:cNvSpPr/>
          <p:nvPr/>
        </p:nvSpPr>
        <p:spPr>
          <a:xfrm>
            <a:off x="4959547" y="1797146"/>
            <a:ext cx="6824136" cy="4451521"/>
          </a:xfrm>
          <a:prstGeom prst="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p:cNvSpPr txBox="1"/>
          <p:nvPr/>
        </p:nvSpPr>
        <p:spPr>
          <a:xfrm>
            <a:off x="7291437" y="1595229"/>
            <a:ext cx="2287806" cy="369332"/>
          </a:xfrm>
          <a:prstGeom prst="rect">
            <a:avLst/>
          </a:prstGeom>
          <a:solidFill>
            <a:schemeClr val="bg1"/>
          </a:solidFill>
        </p:spPr>
        <p:txBody>
          <a:bodyPr wrap="none" rtlCol="0">
            <a:spAutoFit/>
          </a:bodyPr>
          <a:lstStyle/>
          <a:p>
            <a:r>
              <a:rPr lang="fr-FR" b="1" dirty="0" smtClean="0">
                <a:solidFill>
                  <a:schemeClr val="accent4">
                    <a:lumMod val="75000"/>
                  </a:schemeClr>
                </a:solidFill>
              </a:rPr>
              <a:t>La prise en charge </a:t>
            </a:r>
            <a:endParaRPr lang="fr-FR" b="1" dirty="0">
              <a:solidFill>
                <a:schemeClr val="accent4">
                  <a:lumMod val="75000"/>
                </a:schemeClr>
              </a:solidFill>
            </a:endParaRPr>
          </a:p>
        </p:txBody>
      </p:sp>
      <p:sp>
        <p:nvSpPr>
          <p:cNvPr id="24" name="Espace réservé du contenu 8"/>
          <p:cNvSpPr txBox="1">
            <a:spLocks/>
          </p:cNvSpPr>
          <p:nvPr/>
        </p:nvSpPr>
        <p:spPr>
          <a:xfrm>
            <a:off x="5100176" y="2375643"/>
            <a:ext cx="6322940" cy="413519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smtClean="0">
                <a:solidFill>
                  <a:schemeClr val="accent4">
                    <a:lumMod val="75000"/>
                  </a:schemeClr>
                </a:solidFill>
              </a:rPr>
              <a:t>« Vous avez un problème de dos et devez consulter un ostéopathe » </a:t>
            </a:r>
            <a:r>
              <a:rPr lang="fr-FR" sz="1400" dirty="0" smtClean="0">
                <a:sym typeface="Wingdings" panose="05000000000000000000" pitchFamily="2" charset="2"/>
              </a:rPr>
              <a:t> Vous bénéficiez d’un forfait annuel pour une prise en charge de vos consultations chez un ostéopathe, dès la formule 3. </a:t>
            </a:r>
            <a:endParaRPr lang="fr-FR" sz="1400" dirty="0" smtClean="0"/>
          </a:p>
          <a:p>
            <a:r>
              <a:rPr lang="fr-FR" sz="1400" dirty="0" smtClean="0">
                <a:solidFill>
                  <a:schemeClr val="accent4">
                    <a:lumMod val="75000"/>
                  </a:schemeClr>
                </a:solidFill>
              </a:rPr>
              <a:t>« Vous voulez vous procurer en pharmacie un traitement contre le rhume, sans aller chez le médecin » </a:t>
            </a:r>
            <a:r>
              <a:rPr lang="fr-FR" sz="1400" dirty="0" smtClean="0">
                <a:sym typeface="Wingdings" panose="05000000000000000000" pitchFamily="2" charset="2"/>
              </a:rPr>
              <a:t> Vous bénéficiez d’un forfait annuel pour une prise en charge des médicaments non remboursés et non prescrits par un médecin, dès la formule 2.</a:t>
            </a:r>
          </a:p>
          <a:p>
            <a:endParaRPr lang="fr-FR" sz="500" dirty="0" smtClean="0">
              <a:sym typeface="Wingdings" panose="05000000000000000000" pitchFamily="2" charset="2"/>
            </a:endParaRPr>
          </a:p>
          <a:p>
            <a:r>
              <a:rPr lang="fr-FR" sz="1400" dirty="0" smtClean="0">
                <a:solidFill>
                  <a:schemeClr val="accent4">
                    <a:lumMod val="75000"/>
                  </a:schemeClr>
                </a:solidFill>
                <a:sym typeface="Wingdings" panose="05000000000000000000" pitchFamily="2" charset="2"/>
              </a:rPr>
              <a:t>« Vous partez régulièrement au ski » </a:t>
            </a:r>
            <a:r>
              <a:rPr lang="fr-FR" sz="1400" dirty="0" smtClean="0">
                <a:sym typeface="Wingdings" panose="05000000000000000000" pitchFamily="2" charset="2"/>
              </a:rPr>
              <a:t> Garanties Santé prend en charge les frais de secours sur piste. </a:t>
            </a:r>
          </a:p>
          <a:p>
            <a:endParaRPr lang="fr-FR" sz="500" dirty="0" smtClean="0">
              <a:sym typeface="Wingdings" panose="05000000000000000000" pitchFamily="2" charset="2"/>
            </a:endParaRPr>
          </a:p>
        </p:txBody>
      </p:sp>
      <p:sp>
        <p:nvSpPr>
          <p:cNvPr id="25" name="Ellipse 24"/>
          <p:cNvSpPr/>
          <p:nvPr/>
        </p:nvSpPr>
        <p:spPr>
          <a:xfrm>
            <a:off x="11473934" y="2386006"/>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p:cNvSpPr/>
          <p:nvPr/>
        </p:nvSpPr>
        <p:spPr>
          <a:xfrm>
            <a:off x="11489980" y="3171249"/>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p:cNvSpPr/>
          <p:nvPr/>
        </p:nvSpPr>
        <p:spPr>
          <a:xfrm>
            <a:off x="11489980" y="4067026"/>
            <a:ext cx="565880" cy="56588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2" descr="La conception d'arrière-plan médical Vecteur gratuit"/>
          <p:cNvPicPr>
            <a:picLocks noChangeAspect="1" noChangeArrowheads="1"/>
          </p:cNvPicPr>
          <p:nvPr/>
        </p:nvPicPr>
        <p:blipFill rotWithShape="1">
          <a:blip r:embed="rId4" cstate="print">
            <a:clrChange>
              <a:clrFrom>
                <a:srgbClr val="81BAD8"/>
              </a:clrFrom>
              <a:clrTo>
                <a:srgbClr val="81BAD8">
                  <a:alpha val="0"/>
                </a:srgbClr>
              </a:clrTo>
            </a:clrChange>
            <a:extLst>
              <a:ext uri="{28A0092B-C50C-407E-A947-70E740481C1C}">
                <a14:useLocalDpi xmlns:a14="http://schemas.microsoft.com/office/drawing/2010/main" val="0"/>
              </a:ext>
            </a:extLst>
          </a:blip>
          <a:srcRect r="1928"/>
          <a:stretch/>
        </p:blipFill>
        <p:spPr bwMode="auto">
          <a:xfrm>
            <a:off x="10127753" y="603257"/>
            <a:ext cx="1701349" cy="1734785"/>
          </a:xfrm>
          <a:prstGeom prst="rect">
            <a:avLst/>
          </a:prstGeom>
          <a:noFill/>
          <a:extLst>
            <a:ext uri="{909E8E84-426E-40DD-AFC4-6F175D3DCCD1}">
              <a14:hiddenFill xmlns:a14="http://schemas.microsoft.com/office/drawing/2010/main">
                <a:solidFill>
                  <a:srgbClr val="FFFFFF"/>
                </a:solidFill>
              </a14:hiddenFill>
            </a:ext>
          </a:extLst>
        </p:spPr>
      </p:pic>
      <p:sp>
        <p:nvSpPr>
          <p:cNvPr id="85" name="Rectangle 84"/>
          <p:cNvSpPr/>
          <p:nvPr/>
        </p:nvSpPr>
        <p:spPr>
          <a:xfrm>
            <a:off x="5193367" y="5048531"/>
            <a:ext cx="6424098" cy="10589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accent4">
                  <a:lumMod val="75000"/>
                </a:schemeClr>
              </a:buClr>
            </a:pPr>
            <a:r>
              <a:rPr lang="fr-FR" sz="1400" dirty="0" smtClean="0">
                <a:solidFill>
                  <a:schemeClr val="tx1">
                    <a:lumMod val="75000"/>
                    <a:lumOff val="25000"/>
                  </a:schemeClr>
                </a:solidFill>
              </a:rPr>
              <a:t>Vous n’êtes pas très à l’aise avec le principe de remboursement de la santé   en France (fonctionnement de la Sécurité sociale + complémentaire santé) ? Nous organiserons prochainement un Atelier des décodeurs sur cette thématique, n’hésitez pas à vous y inscrire ! </a:t>
            </a:r>
            <a:endParaRPr lang="fr-FR" sz="1400" dirty="0">
              <a:solidFill>
                <a:schemeClr val="tx1">
                  <a:lumMod val="75000"/>
                  <a:lumOff val="25000"/>
                </a:schemeClr>
              </a:solidFill>
            </a:endParaRPr>
          </a:p>
        </p:txBody>
      </p:sp>
      <p:pic>
        <p:nvPicPr>
          <p:cNvPr id="86" name="Picture 14" descr="Add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54123" y="5278531"/>
            <a:ext cx="612176" cy="612176"/>
          </a:xfrm>
          <a:prstGeom prst="rect">
            <a:avLst/>
          </a:prstGeom>
          <a:noFill/>
          <a:extLst>
            <a:ext uri="{909E8E84-426E-40DD-AFC4-6F175D3DCCD1}">
              <a14:hiddenFill xmlns:a14="http://schemas.microsoft.com/office/drawing/2010/main">
                <a:solidFill>
                  <a:srgbClr val="FFFFFF"/>
                </a:solidFill>
              </a14:hiddenFill>
            </a:ext>
          </a:extLst>
        </p:spPr>
      </p:pic>
      <p:grpSp>
        <p:nvGrpSpPr>
          <p:cNvPr id="87" name="Graphique 1797">
            <a:extLst>
              <a:ext uri="{FF2B5EF4-FFF2-40B4-BE49-F238E27FC236}">
                <a16:creationId xmlns:a16="http://schemas.microsoft.com/office/drawing/2014/main" id="{E203BDFA-F4D2-4D96-857F-3A687D8CD7D4}"/>
              </a:ext>
            </a:extLst>
          </p:cNvPr>
          <p:cNvGrpSpPr/>
          <p:nvPr/>
        </p:nvGrpSpPr>
        <p:grpSpPr>
          <a:xfrm>
            <a:off x="11519607" y="4181686"/>
            <a:ext cx="434911" cy="303279"/>
            <a:chOff x="5372093" y="2266950"/>
            <a:chExt cx="434911" cy="303279"/>
          </a:xfrm>
          <a:noFill/>
        </p:grpSpPr>
        <p:sp>
          <p:nvSpPr>
            <p:cNvPr id="88" name="Forme libre : forme 3631">
              <a:extLst>
                <a:ext uri="{FF2B5EF4-FFF2-40B4-BE49-F238E27FC236}">
                  <a16:creationId xmlns:a16="http://schemas.microsoft.com/office/drawing/2014/main" id="{CC6BDFEA-7F82-4648-89CC-B8A582F14C2C}"/>
                </a:ext>
              </a:extLst>
            </p:cNvPr>
            <p:cNvSpPr/>
            <p:nvPr/>
          </p:nvSpPr>
          <p:spPr>
            <a:xfrm>
              <a:off x="5438291" y="2288571"/>
              <a:ext cx="198215" cy="47625"/>
            </a:xfrm>
            <a:custGeom>
              <a:avLst/>
              <a:gdLst>
                <a:gd name="connsiteX0" fmla="*/ 198215 w 198215"/>
                <a:gd name="connsiteY0" fmla="*/ 47625 h 47625"/>
                <a:gd name="connsiteX1" fmla="*/ 0 w 198215"/>
                <a:gd name="connsiteY1" fmla="*/ 0 h 47625"/>
              </a:gdLst>
              <a:ahLst/>
              <a:cxnLst>
                <a:cxn ang="0">
                  <a:pos x="connsiteX0" y="connsiteY0"/>
                </a:cxn>
                <a:cxn ang="0">
                  <a:pos x="connsiteX1" y="connsiteY1"/>
                </a:cxn>
              </a:cxnLst>
              <a:rect l="l" t="t" r="r" b="b"/>
              <a:pathLst>
                <a:path w="198215" h="47625">
                  <a:moveTo>
                    <a:pt x="198215" y="47625"/>
                  </a:moveTo>
                  <a:lnTo>
                    <a:pt x="0" y="0"/>
                  </a:lnTo>
                </a:path>
              </a:pathLst>
            </a:custGeom>
            <a:grpFill/>
            <a:ln w="5606" cap="rnd">
              <a:solidFill>
                <a:schemeClr val="bg1"/>
              </a:solidFill>
              <a:prstDash val="solid"/>
              <a:round/>
            </a:ln>
          </p:spPr>
          <p:txBody>
            <a:bodyPr rtlCol="0" anchor="ctr"/>
            <a:lstStyle/>
            <a:p>
              <a:endParaRPr lang="fr-FR" sz="1400"/>
            </a:p>
          </p:txBody>
        </p:sp>
        <p:sp>
          <p:nvSpPr>
            <p:cNvPr id="89" name="Forme libre : forme 3632">
              <a:extLst>
                <a:ext uri="{FF2B5EF4-FFF2-40B4-BE49-F238E27FC236}">
                  <a16:creationId xmlns:a16="http://schemas.microsoft.com/office/drawing/2014/main" id="{60060AF6-3B4A-4DD6-AFA5-52314B15621A}"/>
                </a:ext>
              </a:extLst>
            </p:cNvPr>
            <p:cNvSpPr/>
            <p:nvPr/>
          </p:nvSpPr>
          <p:spPr>
            <a:xfrm>
              <a:off x="5680607" y="2346864"/>
              <a:ext cx="59912" cy="14382"/>
            </a:xfrm>
            <a:custGeom>
              <a:avLst/>
              <a:gdLst>
                <a:gd name="connsiteX0" fmla="*/ 59912 w 59912"/>
                <a:gd name="connsiteY0" fmla="*/ 14383 h 14382"/>
                <a:gd name="connsiteX1" fmla="*/ 0 w 59912"/>
                <a:gd name="connsiteY1" fmla="*/ 0 h 14382"/>
              </a:gdLst>
              <a:ahLst/>
              <a:cxnLst>
                <a:cxn ang="0">
                  <a:pos x="connsiteX0" y="connsiteY0"/>
                </a:cxn>
                <a:cxn ang="0">
                  <a:pos x="connsiteX1" y="connsiteY1"/>
                </a:cxn>
              </a:cxnLst>
              <a:rect l="l" t="t" r="r" b="b"/>
              <a:pathLst>
                <a:path w="59912" h="14382">
                  <a:moveTo>
                    <a:pt x="59912" y="14383"/>
                  </a:moveTo>
                  <a:lnTo>
                    <a:pt x="0" y="0"/>
                  </a:lnTo>
                </a:path>
              </a:pathLst>
            </a:custGeom>
            <a:grpFill/>
            <a:ln w="5606" cap="rnd">
              <a:solidFill>
                <a:schemeClr val="bg1"/>
              </a:solidFill>
              <a:prstDash val="solid"/>
              <a:round/>
            </a:ln>
          </p:spPr>
          <p:txBody>
            <a:bodyPr rtlCol="0" anchor="ctr"/>
            <a:lstStyle/>
            <a:p>
              <a:endParaRPr lang="fr-FR" sz="1400"/>
            </a:p>
          </p:txBody>
        </p:sp>
        <p:sp>
          <p:nvSpPr>
            <p:cNvPr id="90" name="Forme libre : forme 3633">
              <a:extLst>
                <a:ext uri="{FF2B5EF4-FFF2-40B4-BE49-F238E27FC236}">
                  <a16:creationId xmlns:a16="http://schemas.microsoft.com/office/drawing/2014/main" id="{0E23C61F-E704-49A5-B7C8-6F0FD2AAF94A}"/>
                </a:ext>
              </a:extLst>
            </p:cNvPr>
            <p:cNvSpPr/>
            <p:nvPr/>
          </p:nvSpPr>
          <p:spPr>
            <a:xfrm>
              <a:off x="5454293" y="2281904"/>
              <a:ext cx="5238" cy="22764"/>
            </a:xfrm>
            <a:custGeom>
              <a:avLst/>
              <a:gdLst>
                <a:gd name="connsiteX0" fmla="*/ 5239 w 5238"/>
                <a:gd name="connsiteY0" fmla="*/ 0 h 22764"/>
                <a:gd name="connsiteX1" fmla="*/ 0 w 5238"/>
                <a:gd name="connsiteY1" fmla="*/ 22765 h 22764"/>
              </a:gdLst>
              <a:ahLst/>
              <a:cxnLst>
                <a:cxn ang="0">
                  <a:pos x="connsiteX0" y="connsiteY0"/>
                </a:cxn>
                <a:cxn ang="0">
                  <a:pos x="connsiteX1" y="connsiteY1"/>
                </a:cxn>
              </a:cxnLst>
              <a:rect l="l" t="t" r="r" b="b"/>
              <a:pathLst>
                <a:path w="5238" h="22764">
                  <a:moveTo>
                    <a:pt x="5239" y="0"/>
                  </a:moveTo>
                  <a:lnTo>
                    <a:pt x="0" y="22765"/>
                  </a:lnTo>
                </a:path>
              </a:pathLst>
            </a:custGeom>
            <a:grpFill/>
            <a:ln w="5606" cap="rnd">
              <a:solidFill>
                <a:schemeClr val="bg1"/>
              </a:solidFill>
              <a:prstDash val="solid"/>
              <a:round/>
            </a:ln>
          </p:spPr>
          <p:txBody>
            <a:bodyPr rtlCol="0" anchor="ctr"/>
            <a:lstStyle/>
            <a:p>
              <a:endParaRPr lang="fr-FR" sz="1400"/>
            </a:p>
          </p:txBody>
        </p:sp>
        <p:sp>
          <p:nvSpPr>
            <p:cNvPr id="91" name="Forme libre : forme 3634">
              <a:extLst>
                <a:ext uri="{FF2B5EF4-FFF2-40B4-BE49-F238E27FC236}">
                  <a16:creationId xmlns:a16="http://schemas.microsoft.com/office/drawing/2014/main" id="{A5CEFF18-A042-4AEF-8FBE-4295F1A29115}"/>
                </a:ext>
              </a:extLst>
            </p:cNvPr>
            <p:cNvSpPr/>
            <p:nvPr/>
          </p:nvSpPr>
          <p:spPr>
            <a:xfrm>
              <a:off x="5528112" y="2328862"/>
              <a:ext cx="116205" cy="27144"/>
            </a:xfrm>
            <a:custGeom>
              <a:avLst/>
              <a:gdLst>
                <a:gd name="connsiteX0" fmla="*/ 0 w 116205"/>
                <a:gd name="connsiteY0" fmla="*/ 0 h 27144"/>
                <a:gd name="connsiteX1" fmla="*/ 116205 w 116205"/>
                <a:gd name="connsiteY1" fmla="*/ 25146 h 27144"/>
              </a:gdLst>
              <a:ahLst/>
              <a:cxnLst>
                <a:cxn ang="0">
                  <a:pos x="connsiteX0" y="connsiteY0"/>
                </a:cxn>
                <a:cxn ang="0">
                  <a:pos x="connsiteX1" y="connsiteY1"/>
                </a:cxn>
              </a:cxnLst>
              <a:rect l="l" t="t" r="r" b="b"/>
              <a:pathLst>
                <a:path w="116205" h="27144">
                  <a:moveTo>
                    <a:pt x="0" y="0"/>
                  </a:moveTo>
                  <a:cubicBezTo>
                    <a:pt x="22289" y="11716"/>
                    <a:pt x="72390" y="33909"/>
                    <a:pt x="116205" y="25146"/>
                  </a:cubicBezTo>
                </a:path>
              </a:pathLst>
            </a:custGeom>
            <a:grpFill/>
            <a:ln w="5606" cap="rnd">
              <a:solidFill>
                <a:schemeClr val="bg1"/>
              </a:solidFill>
              <a:prstDash val="solid"/>
              <a:round/>
            </a:ln>
          </p:spPr>
          <p:txBody>
            <a:bodyPr rtlCol="0" anchor="ctr"/>
            <a:lstStyle/>
            <a:p>
              <a:endParaRPr lang="fr-FR" sz="1400"/>
            </a:p>
          </p:txBody>
        </p:sp>
        <p:sp>
          <p:nvSpPr>
            <p:cNvPr id="92" name="Forme libre : forme 3635">
              <a:extLst>
                <a:ext uri="{FF2B5EF4-FFF2-40B4-BE49-F238E27FC236}">
                  <a16:creationId xmlns:a16="http://schemas.microsoft.com/office/drawing/2014/main" id="{A42F64F2-F463-4BE1-B33D-2050ED820409}"/>
                </a:ext>
              </a:extLst>
            </p:cNvPr>
            <p:cNvSpPr/>
            <p:nvPr/>
          </p:nvSpPr>
          <p:spPr>
            <a:xfrm>
              <a:off x="5372093" y="2266950"/>
              <a:ext cx="9525" cy="9525"/>
            </a:xfrm>
            <a:custGeom>
              <a:avLst/>
              <a:gdLst/>
              <a:ahLst/>
              <a:cxnLst/>
              <a:rect l="l" t="t" r="r" b="b"/>
              <a:pathLst>
                <a:path w="9525" h="9525"/>
              </a:pathLst>
            </a:custGeom>
            <a:grpFill/>
            <a:ln w="5606" cap="rnd">
              <a:solidFill>
                <a:schemeClr val="bg1"/>
              </a:solidFill>
              <a:prstDash val="solid"/>
              <a:round/>
            </a:ln>
          </p:spPr>
          <p:txBody>
            <a:bodyPr rtlCol="0" anchor="ctr"/>
            <a:lstStyle/>
            <a:p>
              <a:endParaRPr lang="fr-FR" sz="1400"/>
            </a:p>
          </p:txBody>
        </p:sp>
        <p:sp>
          <p:nvSpPr>
            <p:cNvPr id="93" name="Forme libre : forme 3636">
              <a:extLst>
                <a:ext uri="{FF2B5EF4-FFF2-40B4-BE49-F238E27FC236}">
                  <a16:creationId xmlns:a16="http://schemas.microsoft.com/office/drawing/2014/main" id="{37EE333E-3AE1-4668-B13C-D9EC5FFCAA98}"/>
                </a:ext>
              </a:extLst>
            </p:cNvPr>
            <p:cNvSpPr/>
            <p:nvPr/>
          </p:nvSpPr>
          <p:spPr>
            <a:xfrm>
              <a:off x="5516301" y="2282299"/>
              <a:ext cx="226123" cy="124096"/>
            </a:xfrm>
            <a:custGeom>
              <a:avLst/>
              <a:gdLst>
                <a:gd name="connsiteX0" fmla="*/ 114490 w 226123"/>
                <a:gd name="connsiteY0" fmla="*/ 43229 h 124096"/>
                <a:gd name="connsiteX1" fmla="*/ 157448 w 226123"/>
                <a:gd name="connsiteY1" fmla="*/ 124097 h 124096"/>
                <a:gd name="connsiteX2" fmla="*/ 226124 w 226123"/>
                <a:gd name="connsiteY2" fmla="*/ 103523 h 124096"/>
                <a:gd name="connsiteX3" fmla="*/ 220028 w 226123"/>
                <a:gd name="connsiteY3" fmla="*/ 95141 h 124096"/>
                <a:gd name="connsiteX4" fmla="*/ 170498 w 226123"/>
                <a:gd name="connsiteY4" fmla="*/ 99332 h 124096"/>
                <a:gd name="connsiteX5" fmla="*/ 156972 w 226123"/>
                <a:gd name="connsiteY5" fmla="*/ 22751 h 124096"/>
                <a:gd name="connsiteX6" fmla="*/ 0 w 226123"/>
                <a:gd name="connsiteY6" fmla="*/ 39991 h 12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123" h="124096">
                  <a:moveTo>
                    <a:pt x="114490" y="43229"/>
                  </a:moveTo>
                  <a:lnTo>
                    <a:pt x="157448" y="124097"/>
                  </a:lnTo>
                  <a:lnTo>
                    <a:pt x="226124" y="103523"/>
                  </a:lnTo>
                  <a:lnTo>
                    <a:pt x="220028" y="95141"/>
                  </a:lnTo>
                  <a:lnTo>
                    <a:pt x="170498" y="99332"/>
                  </a:lnTo>
                  <a:lnTo>
                    <a:pt x="156972" y="22751"/>
                  </a:lnTo>
                  <a:cubicBezTo>
                    <a:pt x="156972" y="22751"/>
                    <a:pt x="74771" y="-38495"/>
                    <a:pt x="0" y="39991"/>
                  </a:cubicBezTo>
                </a:path>
              </a:pathLst>
            </a:custGeom>
            <a:grpFill/>
            <a:ln w="5606" cap="rnd">
              <a:solidFill>
                <a:schemeClr val="bg1"/>
              </a:solidFill>
              <a:prstDash val="solid"/>
              <a:round/>
            </a:ln>
          </p:spPr>
          <p:txBody>
            <a:bodyPr rtlCol="0" anchor="ctr"/>
            <a:lstStyle/>
            <a:p>
              <a:endParaRPr lang="fr-FR" sz="1400"/>
            </a:p>
          </p:txBody>
        </p:sp>
        <p:sp>
          <p:nvSpPr>
            <p:cNvPr id="94" name="Forme libre : forme 3637">
              <a:extLst>
                <a:ext uri="{FF2B5EF4-FFF2-40B4-BE49-F238E27FC236}">
                  <a16:creationId xmlns:a16="http://schemas.microsoft.com/office/drawing/2014/main" id="{5DDBA271-D780-43F8-8C57-26E72701B737}"/>
                </a:ext>
              </a:extLst>
            </p:cNvPr>
            <p:cNvSpPr/>
            <p:nvPr/>
          </p:nvSpPr>
          <p:spPr>
            <a:xfrm>
              <a:off x="5501551" y="2322195"/>
              <a:ext cx="107809" cy="113823"/>
            </a:xfrm>
            <a:custGeom>
              <a:avLst/>
              <a:gdLst>
                <a:gd name="connsiteX0" fmla="*/ 14845 w 107809"/>
                <a:gd name="connsiteY0" fmla="*/ 0 h 113823"/>
                <a:gd name="connsiteX1" fmla="*/ 25990 w 107809"/>
                <a:gd name="connsiteY1" fmla="*/ 58007 h 113823"/>
                <a:gd name="connsiteX2" fmla="*/ 107809 w 107809"/>
                <a:gd name="connsiteY2" fmla="*/ 66389 h 113823"/>
                <a:gd name="connsiteX3" fmla="*/ 74567 w 107809"/>
                <a:gd name="connsiteY3" fmla="*/ 113824 h 113823"/>
              </a:gdLst>
              <a:ahLst/>
              <a:cxnLst>
                <a:cxn ang="0">
                  <a:pos x="connsiteX0" y="connsiteY0"/>
                </a:cxn>
                <a:cxn ang="0">
                  <a:pos x="connsiteX1" y="connsiteY1"/>
                </a:cxn>
                <a:cxn ang="0">
                  <a:pos x="connsiteX2" y="connsiteY2"/>
                </a:cxn>
                <a:cxn ang="0">
                  <a:pos x="connsiteX3" y="connsiteY3"/>
                </a:cxn>
              </a:cxnLst>
              <a:rect l="l" t="t" r="r" b="b"/>
              <a:pathLst>
                <a:path w="107809" h="113823">
                  <a:moveTo>
                    <a:pt x="14845" y="0"/>
                  </a:moveTo>
                  <a:cubicBezTo>
                    <a:pt x="14845" y="0"/>
                    <a:pt x="-25064" y="41243"/>
                    <a:pt x="25990" y="58007"/>
                  </a:cubicBezTo>
                  <a:cubicBezTo>
                    <a:pt x="70757" y="72676"/>
                    <a:pt x="107809" y="66389"/>
                    <a:pt x="107809" y="66389"/>
                  </a:cubicBezTo>
                  <a:cubicBezTo>
                    <a:pt x="107809" y="66389"/>
                    <a:pt x="85616" y="73628"/>
                    <a:pt x="74567" y="113824"/>
                  </a:cubicBezTo>
                </a:path>
              </a:pathLst>
            </a:custGeom>
            <a:grpFill/>
            <a:ln w="5606" cap="rnd">
              <a:solidFill>
                <a:schemeClr val="bg1"/>
              </a:solidFill>
              <a:prstDash val="solid"/>
              <a:round/>
            </a:ln>
          </p:spPr>
          <p:txBody>
            <a:bodyPr rtlCol="0" anchor="ctr"/>
            <a:lstStyle/>
            <a:p>
              <a:endParaRPr lang="fr-FR" sz="1400"/>
            </a:p>
          </p:txBody>
        </p:sp>
        <p:sp>
          <p:nvSpPr>
            <p:cNvPr id="95" name="Forme libre : forme 3638">
              <a:extLst>
                <a:ext uri="{FF2B5EF4-FFF2-40B4-BE49-F238E27FC236}">
                  <a16:creationId xmlns:a16="http://schemas.microsoft.com/office/drawing/2014/main" id="{516BFC98-FC19-40DC-A91D-A4D6D071D993}"/>
                </a:ext>
              </a:extLst>
            </p:cNvPr>
            <p:cNvSpPr/>
            <p:nvPr/>
          </p:nvSpPr>
          <p:spPr>
            <a:xfrm>
              <a:off x="5601169" y="2376963"/>
              <a:ext cx="56197" cy="67818"/>
            </a:xfrm>
            <a:custGeom>
              <a:avLst/>
              <a:gdLst>
                <a:gd name="connsiteX0" fmla="*/ 56198 w 56197"/>
                <a:gd name="connsiteY0" fmla="*/ 0 h 67818"/>
                <a:gd name="connsiteX1" fmla="*/ 0 w 56197"/>
                <a:gd name="connsiteY1" fmla="*/ 67818 h 67818"/>
              </a:gdLst>
              <a:ahLst/>
              <a:cxnLst>
                <a:cxn ang="0">
                  <a:pos x="connsiteX0" y="connsiteY0"/>
                </a:cxn>
                <a:cxn ang="0">
                  <a:pos x="connsiteX1" y="connsiteY1"/>
                </a:cxn>
              </a:cxnLst>
              <a:rect l="l" t="t" r="r" b="b"/>
              <a:pathLst>
                <a:path w="56197" h="67818">
                  <a:moveTo>
                    <a:pt x="56198" y="0"/>
                  </a:moveTo>
                  <a:lnTo>
                    <a:pt x="0" y="67818"/>
                  </a:lnTo>
                </a:path>
              </a:pathLst>
            </a:custGeom>
            <a:grpFill/>
            <a:ln w="5606" cap="rnd">
              <a:solidFill>
                <a:schemeClr val="bg1"/>
              </a:solidFill>
              <a:prstDash val="solid"/>
              <a:round/>
            </a:ln>
          </p:spPr>
          <p:txBody>
            <a:bodyPr rtlCol="0" anchor="ctr"/>
            <a:lstStyle/>
            <a:p>
              <a:endParaRPr lang="fr-FR" sz="1400"/>
            </a:p>
          </p:txBody>
        </p:sp>
        <p:sp>
          <p:nvSpPr>
            <p:cNvPr id="96" name="Forme libre : forme 3639">
              <a:extLst>
                <a:ext uri="{FF2B5EF4-FFF2-40B4-BE49-F238E27FC236}">
                  <a16:creationId xmlns:a16="http://schemas.microsoft.com/office/drawing/2014/main" id="{18132BE9-BE45-4FD4-9F8B-DDD43DCFDC3D}"/>
                </a:ext>
              </a:extLst>
            </p:cNvPr>
            <p:cNvSpPr/>
            <p:nvPr/>
          </p:nvSpPr>
          <p:spPr>
            <a:xfrm>
              <a:off x="5372093" y="2266950"/>
              <a:ext cx="9525" cy="9525"/>
            </a:xfrm>
            <a:custGeom>
              <a:avLst/>
              <a:gdLst/>
              <a:ahLst/>
              <a:cxnLst/>
              <a:rect l="l" t="t" r="r" b="b"/>
              <a:pathLst>
                <a:path w="9525" h="9525"/>
              </a:pathLst>
            </a:custGeom>
            <a:grpFill/>
            <a:ln w="5606" cap="rnd">
              <a:solidFill>
                <a:schemeClr val="bg1"/>
              </a:solidFill>
              <a:prstDash val="solid"/>
              <a:round/>
            </a:ln>
          </p:spPr>
          <p:txBody>
            <a:bodyPr rtlCol="0" anchor="ctr"/>
            <a:lstStyle/>
            <a:p>
              <a:endParaRPr lang="fr-FR" sz="1400"/>
            </a:p>
          </p:txBody>
        </p:sp>
        <p:sp>
          <p:nvSpPr>
            <p:cNvPr id="97" name="Forme libre : forme 3640">
              <a:extLst>
                <a:ext uri="{FF2B5EF4-FFF2-40B4-BE49-F238E27FC236}">
                  <a16:creationId xmlns:a16="http://schemas.microsoft.com/office/drawing/2014/main" id="{C635E3C4-43AB-4905-B47E-075395979174}"/>
                </a:ext>
              </a:extLst>
            </p:cNvPr>
            <p:cNvSpPr/>
            <p:nvPr/>
          </p:nvSpPr>
          <p:spPr>
            <a:xfrm>
              <a:off x="5610218" y="2355627"/>
              <a:ext cx="42195" cy="10953"/>
            </a:xfrm>
            <a:custGeom>
              <a:avLst/>
              <a:gdLst>
                <a:gd name="connsiteX0" fmla="*/ 0 w 42195"/>
                <a:gd name="connsiteY0" fmla="*/ 0 h 10953"/>
                <a:gd name="connsiteX1" fmla="*/ 42196 w 42195"/>
                <a:gd name="connsiteY1" fmla="*/ 10954 h 10953"/>
              </a:gdLst>
              <a:ahLst/>
              <a:cxnLst>
                <a:cxn ang="0">
                  <a:pos x="connsiteX0" y="connsiteY0"/>
                </a:cxn>
                <a:cxn ang="0">
                  <a:pos x="connsiteX1" y="connsiteY1"/>
                </a:cxn>
              </a:cxnLst>
              <a:rect l="l" t="t" r="r" b="b"/>
              <a:pathLst>
                <a:path w="42195" h="10953">
                  <a:moveTo>
                    <a:pt x="0" y="0"/>
                  </a:moveTo>
                  <a:lnTo>
                    <a:pt x="42196" y="10954"/>
                  </a:lnTo>
                </a:path>
              </a:pathLst>
            </a:custGeom>
            <a:grpFill/>
            <a:ln w="5606" cap="rnd">
              <a:solidFill>
                <a:schemeClr val="bg1"/>
              </a:solidFill>
              <a:prstDash val="solid"/>
              <a:round/>
            </a:ln>
          </p:spPr>
          <p:txBody>
            <a:bodyPr rtlCol="0" anchor="ctr"/>
            <a:lstStyle/>
            <a:p>
              <a:endParaRPr lang="fr-FR" sz="1400"/>
            </a:p>
          </p:txBody>
        </p:sp>
        <p:sp>
          <p:nvSpPr>
            <p:cNvPr id="98" name="Forme libre : forme 3641">
              <a:extLst>
                <a:ext uri="{FF2B5EF4-FFF2-40B4-BE49-F238E27FC236}">
                  <a16:creationId xmlns:a16="http://schemas.microsoft.com/office/drawing/2014/main" id="{C4B2A916-5552-4224-8D53-344FB4E1B708}"/>
                </a:ext>
              </a:extLst>
            </p:cNvPr>
            <p:cNvSpPr/>
            <p:nvPr/>
          </p:nvSpPr>
          <p:spPr>
            <a:xfrm>
              <a:off x="5539637" y="2435256"/>
              <a:ext cx="77809" cy="80771"/>
            </a:xfrm>
            <a:custGeom>
              <a:avLst/>
              <a:gdLst>
                <a:gd name="connsiteX0" fmla="*/ 0 w 77809"/>
                <a:gd name="connsiteY0" fmla="*/ 57721 h 80771"/>
                <a:gd name="connsiteX1" fmla="*/ 32290 w 77809"/>
                <a:gd name="connsiteY1" fmla="*/ 0 h 80771"/>
                <a:gd name="connsiteX2" fmla="*/ 64580 w 77809"/>
                <a:gd name="connsiteY2" fmla="*/ 11716 h 80771"/>
                <a:gd name="connsiteX3" fmla="*/ 55626 w 77809"/>
                <a:gd name="connsiteY3" fmla="*/ 46196 h 80771"/>
                <a:gd name="connsiteX4" fmla="*/ 74771 w 77809"/>
                <a:gd name="connsiteY4" fmla="*/ 80772 h 80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09" h="80771">
                  <a:moveTo>
                    <a:pt x="0" y="57721"/>
                  </a:moveTo>
                  <a:cubicBezTo>
                    <a:pt x="2762" y="31528"/>
                    <a:pt x="32290" y="0"/>
                    <a:pt x="32290" y="0"/>
                  </a:cubicBezTo>
                  <a:lnTo>
                    <a:pt x="64580" y="11716"/>
                  </a:lnTo>
                  <a:cubicBezTo>
                    <a:pt x="64580" y="11716"/>
                    <a:pt x="46292" y="34100"/>
                    <a:pt x="55626" y="46196"/>
                  </a:cubicBezTo>
                  <a:cubicBezTo>
                    <a:pt x="64960" y="58388"/>
                    <a:pt x="85534" y="66770"/>
                    <a:pt x="74771" y="80772"/>
                  </a:cubicBezTo>
                </a:path>
              </a:pathLst>
            </a:custGeom>
            <a:grpFill/>
            <a:ln w="5606" cap="rnd">
              <a:solidFill>
                <a:schemeClr val="bg1"/>
              </a:solidFill>
              <a:prstDash val="solid"/>
              <a:round/>
            </a:ln>
          </p:spPr>
          <p:txBody>
            <a:bodyPr rtlCol="0" anchor="ctr"/>
            <a:lstStyle/>
            <a:p>
              <a:endParaRPr lang="fr-FR" sz="1400"/>
            </a:p>
          </p:txBody>
        </p:sp>
        <p:grpSp>
          <p:nvGrpSpPr>
            <p:cNvPr id="99" name="Graphique 1797">
              <a:extLst>
                <a:ext uri="{FF2B5EF4-FFF2-40B4-BE49-F238E27FC236}">
                  <a16:creationId xmlns:a16="http://schemas.microsoft.com/office/drawing/2014/main" id="{E203BDFA-F4D2-4D96-857F-3A687D8CD7D4}"/>
                </a:ext>
              </a:extLst>
            </p:cNvPr>
            <p:cNvGrpSpPr/>
            <p:nvPr/>
          </p:nvGrpSpPr>
          <p:grpSpPr>
            <a:xfrm>
              <a:off x="5522397" y="2390489"/>
              <a:ext cx="57721" cy="95630"/>
              <a:chOff x="5522397" y="2390489"/>
              <a:chExt cx="57721" cy="95630"/>
            </a:xfrm>
            <a:grpFill/>
          </p:grpSpPr>
          <p:sp>
            <p:nvSpPr>
              <p:cNvPr id="109" name="Forme libre : forme 3643">
                <a:extLst>
                  <a:ext uri="{FF2B5EF4-FFF2-40B4-BE49-F238E27FC236}">
                    <a16:creationId xmlns:a16="http://schemas.microsoft.com/office/drawing/2014/main" id="{98A99E20-3C09-4BB5-87A6-39E23B88F8A4}"/>
                  </a:ext>
                </a:extLst>
              </p:cNvPr>
              <p:cNvSpPr/>
              <p:nvPr/>
            </p:nvSpPr>
            <p:spPr>
              <a:xfrm>
                <a:off x="5558878" y="2390489"/>
                <a:ext cx="21240" cy="38766"/>
              </a:xfrm>
              <a:custGeom>
                <a:avLst/>
                <a:gdLst>
                  <a:gd name="connsiteX0" fmla="*/ 21241 w 21240"/>
                  <a:gd name="connsiteY0" fmla="*/ 0 h 38766"/>
                  <a:gd name="connsiteX1" fmla="*/ 0 w 21240"/>
                  <a:gd name="connsiteY1" fmla="*/ 38767 h 38766"/>
                </a:gdLst>
                <a:ahLst/>
                <a:cxnLst>
                  <a:cxn ang="0">
                    <a:pos x="connsiteX0" y="connsiteY0"/>
                  </a:cxn>
                  <a:cxn ang="0">
                    <a:pos x="connsiteX1" y="connsiteY1"/>
                  </a:cxn>
                </a:cxnLst>
                <a:rect l="l" t="t" r="r" b="b"/>
                <a:pathLst>
                  <a:path w="21240" h="38766">
                    <a:moveTo>
                      <a:pt x="21241" y="0"/>
                    </a:moveTo>
                    <a:cubicBezTo>
                      <a:pt x="14097" y="6667"/>
                      <a:pt x="5810" y="17526"/>
                      <a:pt x="0" y="38767"/>
                    </a:cubicBezTo>
                  </a:path>
                </a:pathLst>
              </a:custGeom>
              <a:grpFill/>
              <a:ln w="5606" cap="rnd">
                <a:solidFill>
                  <a:schemeClr val="bg1"/>
                </a:solidFill>
                <a:prstDash val="solid"/>
                <a:round/>
              </a:ln>
            </p:spPr>
            <p:txBody>
              <a:bodyPr rtlCol="0" anchor="ctr"/>
              <a:lstStyle/>
              <a:p>
                <a:endParaRPr lang="fr-FR" sz="1400"/>
              </a:p>
            </p:txBody>
          </p:sp>
          <p:sp>
            <p:nvSpPr>
              <p:cNvPr id="110" name="Forme libre : forme 3644">
                <a:extLst>
                  <a:ext uri="{FF2B5EF4-FFF2-40B4-BE49-F238E27FC236}">
                    <a16:creationId xmlns:a16="http://schemas.microsoft.com/office/drawing/2014/main" id="{110EAF33-D8D3-4887-8031-DCE0EB19E4C1}"/>
                  </a:ext>
                </a:extLst>
              </p:cNvPr>
              <p:cNvSpPr/>
              <p:nvPr/>
            </p:nvSpPr>
            <p:spPr>
              <a:xfrm>
                <a:off x="5522397" y="2428398"/>
                <a:ext cx="42005" cy="57721"/>
              </a:xfrm>
              <a:custGeom>
                <a:avLst/>
                <a:gdLst>
                  <a:gd name="connsiteX0" fmla="*/ 0 w 42005"/>
                  <a:gd name="connsiteY0" fmla="*/ 57721 h 57721"/>
                  <a:gd name="connsiteX1" fmla="*/ 32290 w 42005"/>
                  <a:gd name="connsiteY1" fmla="*/ 0 h 57721"/>
                  <a:gd name="connsiteX2" fmla="*/ 42005 w 42005"/>
                  <a:gd name="connsiteY2" fmla="*/ 3429 h 57721"/>
                </a:gdLst>
                <a:ahLst/>
                <a:cxnLst>
                  <a:cxn ang="0">
                    <a:pos x="connsiteX0" y="connsiteY0"/>
                  </a:cxn>
                  <a:cxn ang="0">
                    <a:pos x="connsiteX1" y="connsiteY1"/>
                  </a:cxn>
                  <a:cxn ang="0">
                    <a:pos x="connsiteX2" y="connsiteY2"/>
                  </a:cxn>
                </a:cxnLst>
                <a:rect l="l" t="t" r="r" b="b"/>
                <a:pathLst>
                  <a:path w="42005" h="57721">
                    <a:moveTo>
                      <a:pt x="0" y="57721"/>
                    </a:moveTo>
                    <a:cubicBezTo>
                      <a:pt x="2762" y="31528"/>
                      <a:pt x="32290" y="0"/>
                      <a:pt x="32290" y="0"/>
                    </a:cubicBezTo>
                    <a:lnTo>
                      <a:pt x="42005" y="3429"/>
                    </a:lnTo>
                  </a:path>
                </a:pathLst>
              </a:custGeom>
              <a:grpFill/>
              <a:ln w="5606" cap="rnd">
                <a:solidFill>
                  <a:schemeClr val="bg1"/>
                </a:solidFill>
                <a:prstDash val="solid"/>
                <a:round/>
              </a:ln>
            </p:spPr>
            <p:txBody>
              <a:bodyPr rtlCol="0" anchor="ctr"/>
              <a:lstStyle/>
              <a:p>
                <a:endParaRPr lang="fr-FR" sz="1400"/>
              </a:p>
            </p:txBody>
          </p:sp>
        </p:grpSp>
        <p:sp>
          <p:nvSpPr>
            <p:cNvPr id="100" name="Forme libre : forme 3645">
              <a:extLst>
                <a:ext uri="{FF2B5EF4-FFF2-40B4-BE49-F238E27FC236}">
                  <a16:creationId xmlns:a16="http://schemas.microsoft.com/office/drawing/2014/main" id="{69EC75AA-2A61-4EA8-9238-0161FDBBBDB1}"/>
                </a:ext>
              </a:extLst>
            </p:cNvPr>
            <p:cNvSpPr/>
            <p:nvPr/>
          </p:nvSpPr>
          <p:spPr>
            <a:xfrm>
              <a:off x="5374950" y="2442876"/>
              <a:ext cx="432053" cy="127352"/>
            </a:xfrm>
            <a:custGeom>
              <a:avLst/>
              <a:gdLst>
                <a:gd name="connsiteX0" fmla="*/ 432054 w 432053"/>
                <a:gd name="connsiteY0" fmla="*/ 119253 h 127352"/>
                <a:gd name="connsiteX1" fmla="*/ 405003 w 432053"/>
                <a:gd name="connsiteY1" fmla="*/ 124873 h 127352"/>
                <a:gd name="connsiteX2" fmla="*/ 0 w 432053"/>
                <a:gd name="connsiteY2" fmla="*/ 0 h 127352"/>
              </a:gdLst>
              <a:ahLst/>
              <a:cxnLst>
                <a:cxn ang="0">
                  <a:pos x="connsiteX0" y="connsiteY0"/>
                </a:cxn>
                <a:cxn ang="0">
                  <a:pos x="connsiteX1" y="connsiteY1"/>
                </a:cxn>
                <a:cxn ang="0">
                  <a:pos x="connsiteX2" y="connsiteY2"/>
                </a:cxn>
              </a:cxnLst>
              <a:rect l="l" t="t" r="r" b="b"/>
              <a:pathLst>
                <a:path w="432053" h="127352">
                  <a:moveTo>
                    <a:pt x="432054" y="119253"/>
                  </a:moveTo>
                  <a:cubicBezTo>
                    <a:pt x="432054" y="119253"/>
                    <a:pt x="428816" y="132779"/>
                    <a:pt x="405003" y="124873"/>
                  </a:cubicBezTo>
                  <a:cubicBezTo>
                    <a:pt x="381191" y="116967"/>
                    <a:pt x="0" y="0"/>
                    <a:pt x="0" y="0"/>
                  </a:cubicBezTo>
                </a:path>
              </a:pathLst>
            </a:custGeom>
            <a:grpFill/>
            <a:ln w="5606" cap="rnd">
              <a:solidFill>
                <a:schemeClr val="bg1"/>
              </a:solidFill>
              <a:prstDash val="solid"/>
              <a:round/>
            </a:ln>
          </p:spPr>
          <p:txBody>
            <a:bodyPr rtlCol="0" anchor="ctr"/>
            <a:lstStyle/>
            <a:p>
              <a:endParaRPr lang="fr-FR" sz="1400"/>
            </a:p>
          </p:txBody>
        </p:sp>
        <p:sp>
          <p:nvSpPr>
            <p:cNvPr id="101" name="Forme libre : forme 3646">
              <a:extLst>
                <a:ext uri="{FF2B5EF4-FFF2-40B4-BE49-F238E27FC236}">
                  <a16:creationId xmlns:a16="http://schemas.microsoft.com/office/drawing/2014/main" id="{71AFB0D4-2D5D-44CA-B6FD-C9FE406F9BF2}"/>
                </a:ext>
              </a:extLst>
            </p:cNvPr>
            <p:cNvSpPr/>
            <p:nvPr/>
          </p:nvSpPr>
          <p:spPr>
            <a:xfrm>
              <a:off x="5736389" y="2356936"/>
              <a:ext cx="33770" cy="28790"/>
            </a:xfrm>
            <a:custGeom>
              <a:avLst/>
              <a:gdLst>
                <a:gd name="connsiteX0" fmla="*/ 35 w 33770"/>
                <a:gd name="connsiteY0" fmla="*/ 20408 h 28790"/>
                <a:gd name="connsiteX1" fmla="*/ 7084 w 33770"/>
                <a:gd name="connsiteY1" fmla="*/ 12979 h 28790"/>
                <a:gd name="connsiteX2" fmla="*/ 2416 w 33770"/>
                <a:gd name="connsiteY2" fmla="*/ 3644 h 28790"/>
                <a:gd name="connsiteX3" fmla="*/ 32801 w 33770"/>
                <a:gd name="connsiteY3" fmla="*/ 6406 h 28790"/>
                <a:gd name="connsiteX4" fmla="*/ 6131 w 33770"/>
                <a:gd name="connsiteY4" fmla="*/ 28790 h 28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70" h="28790">
                  <a:moveTo>
                    <a:pt x="35" y="20408"/>
                  </a:moveTo>
                  <a:cubicBezTo>
                    <a:pt x="35" y="20408"/>
                    <a:pt x="-917" y="12979"/>
                    <a:pt x="7084" y="12979"/>
                  </a:cubicBezTo>
                  <a:cubicBezTo>
                    <a:pt x="14989" y="12979"/>
                    <a:pt x="2416" y="3644"/>
                    <a:pt x="2416" y="3644"/>
                  </a:cubicBezTo>
                  <a:cubicBezTo>
                    <a:pt x="2416" y="3644"/>
                    <a:pt x="25753" y="-6167"/>
                    <a:pt x="32801" y="6406"/>
                  </a:cubicBezTo>
                  <a:cubicBezTo>
                    <a:pt x="39850" y="18979"/>
                    <a:pt x="6131" y="28790"/>
                    <a:pt x="6131" y="28790"/>
                  </a:cubicBezTo>
                </a:path>
              </a:pathLst>
            </a:custGeom>
            <a:grpFill/>
            <a:ln w="5606" cap="rnd">
              <a:solidFill>
                <a:schemeClr val="bg1"/>
              </a:solidFill>
              <a:prstDash val="solid"/>
              <a:round/>
            </a:ln>
          </p:spPr>
          <p:txBody>
            <a:bodyPr rtlCol="0" anchor="ctr"/>
            <a:lstStyle/>
            <a:p>
              <a:endParaRPr lang="fr-FR" sz="1400"/>
            </a:p>
          </p:txBody>
        </p:sp>
        <p:sp>
          <p:nvSpPr>
            <p:cNvPr id="102" name="Forme libre : forme 3647">
              <a:extLst>
                <a:ext uri="{FF2B5EF4-FFF2-40B4-BE49-F238E27FC236}">
                  <a16:creationId xmlns:a16="http://schemas.microsoft.com/office/drawing/2014/main" id="{07CC60CC-FECF-4AE5-8C4C-7F2E3A597C66}"/>
                </a:ext>
              </a:extLst>
            </p:cNvPr>
            <p:cNvSpPr/>
            <p:nvPr/>
          </p:nvSpPr>
          <p:spPr>
            <a:xfrm>
              <a:off x="5665082" y="2269724"/>
              <a:ext cx="79506" cy="77139"/>
            </a:xfrm>
            <a:custGeom>
              <a:avLst/>
              <a:gdLst>
                <a:gd name="connsiteX0" fmla="*/ 0 w 79506"/>
                <a:gd name="connsiteY0" fmla="*/ 28467 h 77139"/>
                <a:gd name="connsiteX1" fmla="*/ 31623 w 79506"/>
                <a:gd name="connsiteY1" fmla="*/ 654 h 77139"/>
                <a:gd name="connsiteX2" fmla="*/ 78867 w 79506"/>
                <a:gd name="connsiteY2" fmla="*/ 33515 h 77139"/>
                <a:gd name="connsiteX3" fmla="*/ 57055 w 79506"/>
                <a:gd name="connsiteY3" fmla="*/ 77140 h 77139"/>
                <a:gd name="connsiteX4" fmla="*/ 15145 w 79506"/>
                <a:gd name="connsiteY4" fmla="*/ 25991 h 77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06" h="77139">
                  <a:moveTo>
                    <a:pt x="0" y="28467"/>
                  </a:moveTo>
                  <a:cubicBezTo>
                    <a:pt x="4381" y="14465"/>
                    <a:pt x="16192" y="3416"/>
                    <a:pt x="31623" y="654"/>
                  </a:cubicBezTo>
                  <a:cubicBezTo>
                    <a:pt x="53721" y="-3346"/>
                    <a:pt x="74866" y="11417"/>
                    <a:pt x="78867" y="33515"/>
                  </a:cubicBezTo>
                  <a:cubicBezTo>
                    <a:pt x="82106" y="51708"/>
                    <a:pt x="72771" y="69234"/>
                    <a:pt x="57055" y="77140"/>
                  </a:cubicBezTo>
                  <a:lnTo>
                    <a:pt x="15145" y="25991"/>
                  </a:lnTo>
                </a:path>
              </a:pathLst>
            </a:custGeom>
            <a:grpFill/>
            <a:ln w="5606" cap="rnd">
              <a:solidFill>
                <a:schemeClr val="bg1"/>
              </a:solidFill>
              <a:prstDash val="solid"/>
              <a:round/>
            </a:ln>
          </p:spPr>
          <p:txBody>
            <a:bodyPr rtlCol="0" anchor="ctr"/>
            <a:lstStyle/>
            <a:p>
              <a:endParaRPr lang="fr-FR" sz="1400"/>
            </a:p>
          </p:txBody>
        </p:sp>
        <p:sp>
          <p:nvSpPr>
            <p:cNvPr id="103" name="Forme libre : forme 3648">
              <a:extLst>
                <a:ext uri="{FF2B5EF4-FFF2-40B4-BE49-F238E27FC236}">
                  <a16:creationId xmlns:a16="http://schemas.microsoft.com/office/drawing/2014/main" id="{C6BF0C2F-CFA9-4D4C-80FB-EE14715990DF}"/>
                </a:ext>
              </a:extLst>
            </p:cNvPr>
            <p:cNvSpPr/>
            <p:nvPr/>
          </p:nvSpPr>
          <p:spPr>
            <a:xfrm>
              <a:off x="5658890" y="2310860"/>
              <a:ext cx="56768" cy="33515"/>
            </a:xfrm>
            <a:custGeom>
              <a:avLst/>
              <a:gdLst>
                <a:gd name="connsiteX0" fmla="*/ 0 w 56768"/>
                <a:gd name="connsiteY0" fmla="*/ 0 h 33515"/>
                <a:gd name="connsiteX1" fmla="*/ 47244 w 56768"/>
                <a:gd name="connsiteY1" fmla="*/ 32861 h 33515"/>
                <a:gd name="connsiteX2" fmla="*/ 56769 w 56768"/>
                <a:gd name="connsiteY2" fmla="*/ 29432 h 33515"/>
              </a:gdLst>
              <a:ahLst/>
              <a:cxnLst>
                <a:cxn ang="0">
                  <a:pos x="connsiteX0" y="connsiteY0"/>
                </a:cxn>
                <a:cxn ang="0">
                  <a:pos x="connsiteX1" y="connsiteY1"/>
                </a:cxn>
                <a:cxn ang="0">
                  <a:pos x="connsiteX2" y="connsiteY2"/>
                </a:cxn>
              </a:cxnLst>
              <a:rect l="l" t="t" r="r" b="b"/>
              <a:pathLst>
                <a:path w="56768" h="33515">
                  <a:moveTo>
                    <a:pt x="0" y="0"/>
                  </a:moveTo>
                  <a:cubicBezTo>
                    <a:pt x="4001" y="22098"/>
                    <a:pt x="25146" y="36862"/>
                    <a:pt x="47244" y="32861"/>
                  </a:cubicBezTo>
                  <a:cubicBezTo>
                    <a:pt x="51149" y="32194"/>
                    <a:pt x="53340" y="31051"/>
                    <a:pt x="56769" y="29432"/>
                  </a:cubicBezTo>
                </a:path>
              </a:pathLst>
            </a:custGeom>
            <a:grpFill/>
            <a:ln w="5606" cap="rnd">
              <a:solidFill>
                <a:schemeClr val="bg1"/>
              </a:solidFill>
              <a:prstDash val="solid"/>
              <a:round/>
            </a:ln>
          </p:spPr>
          <p:txBody>
            <a:bodyPr rtlCol="0" anchor="ctr"/>
            <a:lstStyle/>
            <a:p>
              <a:endParaRPr lang="fr-FR" sz="1400"/>
            </a:p>
          </p:txBody>
        </p:sp>
        <p:sp>
          <p:nvSpPr>
            <p:cNvPr id="104" name="Forme libre : forme 3649">
              <a:extLst>
                <a:ext uri="{FF2B5EF4-FFF2-40B4-BE49-F238E27FC236}">
                  <a16:creationId xmlns:a16="http://schemas.microsoft.com/office/drawing/2014/main" id="{CCD0C26B-54C3-45CB-A837-ACC6DBF05EBE}"/>
                </a:ext>
              </a:extLst>
            </p:cNvPr>
            <p:cNvSpPr/>
            <p:nvPr/>
          </p:nvSpPr>
          <p:spPr>
            <a:xfrm>
              <a:off x="5372093" y="2266950"/>
              <a:ext cx="9525" cy="9525"/>
            </a:xfrm>
            <a:custGeom>
              <a:avLst/>
              <a:gdLst/>
              <a:ahLst/>
              <a:cxnLst/>
              <a:rect l="l" t="t" r="r" b="b"/>
              <a:pathLst>
                <a:path w="9525" h="9525"/>
              </a:pathLst>
            </a:custGeom>
            <a:grpFill/>
            <a:ln w="5606" cap="rnd">
              <a:solidFill>
                <a:schemeClr val="bg1"/>
              </a:solidFill>
              <a:prstDash val="solid"/>
              <a:round/>
            </a:ln>
          </p:spPr>
          <p:txBody>
            <a:bodyPr rtlCol="0" anchor="ctr"/>
            <a:lstStyle/>
            <a:p>
              <a:endParaRPr lang="fr-FR" sz="1400"/>
            </a:p>
          </p:txBody>
        </p:sp>
        <p:sp>
          <p:nvSpPr>
            <p:cNvPr id="105" name="Forme libre : forme 3650">
              <a:extLst>
                <a:ext uri="{FF2B5EF4-FFF2-40B4-BE49-F238E27FC236}">
                  <a16:creationId xmlns:a16="http://schemas.microsoft.com/office/drawing/2014/main" id="{62DFE41A-C38B-450A-BF2B-AD9EF2385CE2}"/>
                </a:ext>
              </a:extLst>
            </p:cNvPr>
            <p:cNvSpPr/>
            <p:nvPr/>
          </p:nvSpPr>
          <p:spPr>
            <a:xfrm>
              <a:off x="5687560" y="2275046"/>
              <a:ext cx="54864" cy="43624"/>
            </a:xfrm>
            <a:custGeom>
              <a:avLst/>
              <a:gdLst>
                <a:gd name="connsiteX0" fmla="*/ 54864 w 54864"/>
                <a:gd name="connsiteY0" fmla="*/ 43625 h 43624"/>
                <a:gd name="connsiteX1" fmla="*/ 0 w 54864"/>
                <a:gd name="connsiteY1" fmla="*/ 0 h 43624"/>
              </a:gdLst>
              <a:ahLst/>
              <a:cxnLst>
                <a:cxn ang="0">
                  <a:pos x="connsiteX0" y="connsiteY0"/>
                </a:cxn>
                <a:cxn ang="0">
                  <a:pos x="connsiteX1" y="connsiteY1"/>
                </a:cxn>
              </a:cxnLst>
              <a:rect l="l" t="t" r="r" b="b"/>
              <a:pathLst>
                <a:path w="54864" h="43624">
                  <a:moveTo>
                    <a:pt x="54864" y="43625"/>
                  </a:moveTo>
                  <a:cubicBezTo>
                    <a:pt x="54864" y="43625"/>
                    <a:pt x="24098" y="30004"/>
                    <a:pt x="0" y="0"/>
                  </a:cubicBezTo>
                </a:path>
              </a:pathLst>
            </a:custGeom>
            <a:grpFill/>
            <a:ln w="5606" cap="rnd">
              <a:solidFill>
                <a:schemeClr val="bg1"/>
              </a:solidFill>
              <a:prstDash val="solid"/>
              <a:round/>
            </a:ln>
          </p:spPr>
          <p:txBody>
            <a:bodyPr rtlCol="0" anchor="ctr"/>
            <a:lstStyle/>
            <a:p>
              <a:endParaRPr lang="fr-FR" sz="1400"/>
            </a:p>
          </p:txBody>
        </p:sp>
        <p:sp>
          <p:nvSpPr>
            <p:cNvPr id="106" name="Forme libre : forme 3651">
              <a:extLst>
                <a:ext uri="{FF2B5EF4-FFF2-40B4-BE49-F238E27FC236}">
                  <a16:creationId xmlns:a16="http://schemas.microsoft.com/office/drawing/2014/main" id="{326A22B0-CCE7-4B80-BC29-ACBD552B27C3}"/>
                </a:ext>
              </a:extLst>
            </p:cNvPr>
            <p:cNvSpPr/>
            <p:nvPr/>
          </p:nvSpPr>
          <p:spPr>
            <a:xfrm>
              <a:off x="5684036" y="2303160"/>
              <a:ext cx="32861" cy="15796"/>
            </a:xfrm>
            <a:custGeom>
              <a:avLst/>
              <a:gdLst>
                <a:gd name="connsiteX0" fmla="*/ 32861 w 32861"/>
                <a:gd name="connsiteY0" fmla="*/ 80 h 15796"/>
                <a:gd name="connsiteX1" fmla="*/ 14954 w 32861"/>
                <a:gd name="connsiteY1" fmla="*/ 15225 h 15796"/>
                <a:gd name="connsiteX2" fmla="*/ 0 w 32861"/>
                <a:gd name="connsiteY2" fmla="*/ 15796 h 15796"/>
              </a:gdLst>
              <a:ahLst/>
              <a:cxnLst>
                <a:cxn ang="0">
                  <a:pos x="connsiteX0" y="connsiteY0"/>
                </a:cxn>
                <a:cxn ang="0">
                  <a:pos x="connsiteX1" y="connsiteY1"/>
                </a:cxn>
                <a:cxn ang="0">
                  <a:pos x="connsiteX2" y="connsiteY2"/>
                </a:cxn>
              </a:cxnLst>
              <a:rect l="l" t="t" r="r" b="b"/>
              <a:pathLst>
                <a:path w="32861" h="15796">
                  <a:moveTo>
                    <a:pt x="32861" y="80"/>
                  </a:moveTo>
                  <a:cubicBezTo>
                    <a:pt x="32861" y="80"/>
                    <a:pt x="21241" y="-2015"/>
                    <a:pt x="14954" y="15225"/>
                  </a:cubicBezTo>
                  <a:lnTo>
                    <a:pt x="0" y="15796"/>
                  </a:lnTo>
                </a:path>
              </a:pathLst>
            </a:custGeom>
            <a:grpFill/>
            <a:ln w="5606" cap="rnd">
              <a:solidFill>
                <a:schemeClr val="bg1"/>
              </a:solidFill>
              <a:prstDash val="solid"/>
              <a:round/>
            </a:ln>
          </p:spPr>
          <p:txBody>
            <a:bodyPr rtlCol="0" anchor="ctr"/>
            <a:lstStyle/>
            <a:p>
              <a:endParaRPr lang="fr-FR" sz="1400"/>
            </a:p>
          </p:txBody>
        </p:sp>
        <p:sp>
          <p:nvSpPr>
            <p:cNvPr id="107" name="Forme libre : forme 3652">
              <a:extLst>
                <a:ext uri="{FF2B5EF4-FFF2-40B4-BE49-F238E27FC236}">
                  <a16:creationId xmlns:a16="http://schemas.microsoft.com/office/drawing/2014/main" id="{EF57C5C0-7D87-4F77-80F3-5E58F7516676}"/>
                </a:ext>
              </a:extLst>
            </p:cNvPr>
            <p:cNvSpPr/>
            <p:nvPr/>
          </p:nvSpPr>
          <p:spPr>
            <a:xfrm>
              <a:off x="5542971" y="2483167"/>
              <a:ext cx="73818" cy="23907"/>
            </a:xfrm>
            <a:custGeom>
              <a:avLst/>
              <a:gdLst>
                <a:gd name="connsiteX0" fmla="*/ 73819 w 73818"/>
                <a:gd name="connsiteY0" fmla="*/ 23908 h 23907"/>
                <a:gd name="connsiteX1" fmla="*/ 0 w 73818"/>
                <a:gd name="connsiteY1" fmla="*/ 0 h 23907"/>
              </a:gdLst>
              <a:ahLst/>
              <a:cxnLst>
                <a:cxn ang="0">
                  <a:pos x="connsiteX0" y="connsiteY0"/>
                </a:cxn>
                <a:cxn ang="0">
                  <a:pos x="connsiteX1" y="connsiteY1"/>
                </a:cxn>
              </a:cxnLst>
              <a:rect l="l" t="t" r="r" b="b"/>
              <a:pathLst>
                <a:path w="73818" h="23907">
                  <a:moveTo>
                    <a:pt x="73819" y="23908"/>
                  </a:moveTo>
                  <a:lnTo>
                    <a:pt x="0" y="0"/>
                  </a:lnTo>
                </a:path>
              </a:pathLst>
            </a:custGeom>
            <a:grpFill/>
            <a:ln w="5606" cap="rnd">
              <a:solidFill>
                <a:schemeClr val="bg1"/>
              </a:solidFill>
              <a:prstDash val="solid"/>
              <a:round/>
            </a:ln>
          </p:spPr>
          <p:txBody>
            <a:bodyPr rtlCol="0" anchor="ctr"/>
            <a:lstStyle/>
            <a:p>
              <a:endParaRPr lang="fr-FR" sz="1400"/>
            </a:p>
          </p:txBody>
        </p:sp>
        <p:sp>
          <p:nvSpPr>
            <p:cNvPr id="108" name="Forme libre : forme 3653">
              <a:extLst>
                <a:ext uri="{FF2B5EF4-FFF2-40B4-BE49-F238E27FC236}">
                  <a16:creationId xmlns:a16="http://schemas.microsoft.com/office/drawing/2014/main" id="{F1A6A8FD-CEBB-4298-968A-A5694B6580F0}"/>
                </a:ext>
              </a:extLst>
            </p:cNvPr>
            <p:cNvSpPr/>
            <p:nvPr/>
          </p:nvSpPr>
          <p:spPr>
            <a:xfrm>
              <a:off x="5558021" y="2454116"/>
              <a:ext cx="34766" cy="11906"/>
            </a:xfrm>
            <a:custGeom>
              <a:avLst/>
              <a:gdLst>
                <a:gd name="connsiteX0" fmla="*/ 34766 w 34766"/>
                <a:gd name="connsiteY0" fmla="*/ 11906 h 11906"/>
                <a:gd name="connsiteX1" fmla="*/ 0 w 34766"/>
                <a:gd name="connsiteY1" fmla="*/ 0 h 11906"/>
              </a:gdLst>
              <a:ahLst/>
              <a:cxnLst>
                <a:cxn ang="0">
                  <a:pos x="connsiteX0" y="connsiteY0"/>
                </a:cxn>
                <a:cxn ang="0">
                  <a:pos x="connsiteX1" y="connsiteY1"/>
                </a:cxn>
              </a:cxnLst>
              <a:rect l="l" t="t" r="r" b="b"/>
              <a:pathLst>
                <a:path w="34766" h="11906">
                  <a:moveTo>
                    <a:pt x="34766" y="11906"/>
                  </a:moveTo>
                  <a:lnTo>
                    <a:pt x="0" y="0"/>
                  </a:lnTo>
                </a:path>
              </a:pathLst>
            </a:custGeom>
            <a:grpFill/>
            <a:ln w="5606" cap="rnd">
              <a:solidFill>
                <a:schemeClr val="bg1"/>
              </a:solidFill>
              <a:prstDash val="solid"/>
              <a:round/>
            </a:ln>
          </p:spPr>
          <p:txBody>
            <a:bodyPr rtlCol="0" anchor="ctr"/>
            <a:lstStyle/>
            <a:p>
              <a:endParaRPr lang="fr-FR" sz="1400"/>
            </a:p>
          </p:txBody>
        </p:sp>
      </p:grpSp>
      <p:grpSp>
        <p:nvGrpSpPr>
          <p:cNvPr id="111" name="Graphique 1791">
            <a:extLst>
              <a:ext uri="{FF2B5EF4-FFF2-40B4-BE49-F238E27FC236}">
                <a16:creationId xmlns:a16="http://schemas.microsoft.com/office/drawing/2014/main" id="{2762648D-18EC-4D28-82B0-FE862382DFAE}"/>
              </a:ext>
            </a:extLst>
          </p:cNvPr>
          <p:cNvGrpSpPr/>
          <p:nvPr/>
        </p:nvGrpSpPr>
        <p:grpSpPr>
          <a:xfrm rot="568022">
            <a:off x="11606983" y="2519191"/>
            <a:ext cx="314640" cy="327945"/>
            <a:chOff x="1888751" y="2179320"/>
            <a:chExt cx="314640" cy="327945"/>
          </a:xfrm>
          <a:noFill/>
        </p:grpSpPr>
        <p:grpSp>
          <p:nvGrpSpPr>
            <p:cNvPr id="112" name="Graphique 1791">
              <a:extLst>
                <a:ext uri="{FF2B5EF4-FFF2-40B4-BE49-F238E27FC236}">
                  <a16:creationId xmlns:a16="http://schemas.microsoft.com/office/drawing/2014/main" id="{2762648D-18EC-4D28-82B0-FE862382DFAE}"/>
                </a:ext>
              </a:extLst>
            </p:cNvPr>
            <p:cNvGrpSpPr/>
            <p:nvPr/>
          </p:nvGrpSpPr>
          <p:grpSpPr>
            <a:xfrm>
              <a:off x="1888751" y="2179320"/>
              <a:ext cx="68800" cy="187642"/>
              <a:chOff x="1888751" y="2179320"/>
              <a:chExt cx="68800" cy="187642"/>
            </a:xfrm>
            <a:grpFill/>
          </p:grpSpPr>
          <p:sp>
            <p:nvSpPr>
              <p:cNvPr id="125" name="Forme libre : forme 3500">
                <a:extLst>
                  <a:ext uri="{FF2B5EF4-FFF2-40B4-BE49-F238E27FC236}">
                    <a16:creationId xmlns:a16="http://schemas.microsoft.com/office/drawing/2014/main" id="{8EC46FBA-6F50-4827-8993-67CF55B0BF96}"/>
                  </a:ext>
                </a:extLst>
              </p:cNvPr>
              <p:cNvSpPr/>
              <p:nvPr/>
            </p:nvSpPr>
            <p:spPr>
              <a:xfrm>
                <a:off x="1888751" y="2195893"/>
                <a:ext cx="68800" cy="171069"/>
              </a:xfrm>
              <a:custGeom>
                <a:avLst/>
                <a:gdLst>
                  <a:gd name="connsiteX0" fmla="*/ 25938 w 68800"/>
                  <a:gd name="connsiteY0" fmla="*/ 0 h 171069"/>
                  <a:gd name="connsiteX1" fmla="*/ 9078 w 68800"/>
                  <a:gd name="connsiteY1" fmla="*/ 7715 h 171069"/>
                  <a:gd name="connsiteX2" fmla="*/ 125 w 68800"/>
                  <a:gd name="connsiteY2" fmla="*/ 23717 h 171069"/>
                  <a:gd name="connsiteX3" fmla="*/ 68800 w 68800"/>
                  <a:gd name="connsiteY3" fmla="*/ 171069 h 171069"/>
                </a:gdLst>
                <a:ahLst/>
                <a:cxnLst>
                  <a:cxn ang="0">
                    <a:pos x="connsiteX0" y="connsiteY0"/>
                  </a:cxn>
                  <a:cxn ang="0">
                    <a:pos x="connsiteX1" y="connsiteY1"/>
                  </a:cxn>
                  <a:cxn ang="0">
                    <a:pos x="connsiteX2" y="connsiteY2"/>
                  </a:cxn>
                  <a:cxn ang="0">
                    <a:pos x="connsiteX3" y="connsiteY3"/>
                  </a:cxn>
                </a:cxnLst>
                <a:rect l="l" t="t" r="r" b="b"/>
                <a:pathLst>
                  <a:path w="68800" h="171069">
                    <a:moveTo>
                      <a:pt x="25938" y="0"/>
                    </a:moveTo>
                    <a:lnTo>
                      <a:pt x="9078" y="7715"/>
                    </a:lnTo>
                    <a:cubicBezTo>
                      <a:pt x="2887" y="10573"/>
                      <a:pt x="-732" y="17050"/>
                      <a:pt x="125" y="23717"/>
                    </a:cubicBezTo>
                    <a:cubicBezTo>
                      <a:pt x="3649" y="52292"/>
                      <a:pt x="17556" y="128111"/>
                      <a:pt x="68800" y="171069"/>
                    </a:cubicBezTo>
                  </a:path>
                </a:pathLst>
              </a:custGeom>
              <a:grpFill/>
              <a:ln w="5715" cap="rnd">
                <a:solidFill>
                  <a:schemeClr val="bg1"/>
                </a:solidFill>
                <a:prstDash val="solid"/>
                <a:round/>
              </a:ln>
            </p:spPr>
            <p:txBody>
              <a:bodyPr rtlCol="0" anchor="ctr"/>
              <a:lstStyle/>
              <a:p>
                <a:endParaRPr lang="fr-FR" sz="1400"/>
              </a:p>
            </p:txBody>
          </p:sp>
          <p:sp>
            <p:nvSpPr>
              <p:cNvPr id="126" name="Forme libre : forme 3501">
                <a:extLst>
                  <a:ext uri="{FF2B5EF4-FFF2-40B4-BE49-F238E27FC236}">
                    <a16:creationId xmlns:a16="http://schemas.microsoft.com/office/drawing/2014/main" id="{5D81ACB4-97E5-4561-97FF-EEFEEC36ABC8}"/>
                  </a:ext>
                </a:extLst>
              </p:cNvPr>
              <p:cNvSpPr/>
              <p:nvPr/>
            </p:nvSpPr>
            <p:spPr>
              <a:xfrm>
                <a:off x="1914213" y="2179320"/>
                <a:ext cx="25336" cy="25336"/>
              </a:xfrm>
              <a:custGeom>
                <a:avLst/>
                <a:gdLst>
                  <a:gd name="connsiteX0" fmla="*/ 25337 w 25336"/>
                  <a:gd name="connsiteY0" fmla="*/ 12668 h 25336"/>
                  <a:gd name="connsiteX1" fmla="*/ 12668 w 25336"/>
                  <a:gd name="connsiteY1" fmla="*/ 25337 h 25336"/>
                  <a:gd name="connsiteX2" fmla="*/ 0 w 25336"/>
                  <a:gd name="connsiteY2" fmla="*/ 12668 h 25336"/>
                  <a:gd name="connsiteX3" fmla="*/ 12668 w 25336"/>
                  <a:gd name="connsiteY3" fmla="*/ 0 h 25336"/>
                  <a:gd name="connsiteX4" fmla="*/ 25337 w 25336"/>
                  <a:gd name="connsiteY4" fmla="*/ 12668 h 25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36" h="25336">
                    <a:moveTo>
                      <a:pt x="25337" y="12668"/>
                    </a:moveTo>
                    <a:cubicBezTo>
                      <a:pt x="25337" y="19665"/>
                      <a:pt x="19665" y="25337"/>
                      <a:pt x="12668" y="25337"/>
                    </a:cubicBezTo>
                    <a:cubicBezTo>
                      <a:pt x="5672" y="25337"/>
                      <a:pt x="0" y="19665"/>
                      <a:pt x="0" y="12668"/>
                    </a:cubicBezTo>
                    <a:cubicBezTo>
                      <a:pt x="0" y="5672"/>
                      <a:pt x="5672" y="0"/>
                      <a:pt x="12668" y="0"/>
                    </a:cubicBezTo>
                    <a:cubicBezTo>
                      <a:pt x="19665" y="0"/>
                      <a:pt x="25337" y="5672"/>
                      <a:pt x="25337" y="12668"/>
                    </a:cubicBezTo>
                    <a:close/>
                  </a:path>
                </a:pathLst>
              </a:custGeom>
              <a:grpFill/>
              <a:ln w="5715" cap="rnd">
                <a:solidFill>
                  <a:schemeClr val="bg1"/>
                </a:solidFill>
                <a:prstDash val="solid"/>
                <a:round/>
              </a:ln>
            </p:spPr>
            <p:txBody>
              <a:bodyPr rtlCol="0" anchor="ctr"/>
              <a:lstStyle/>
              <a:p>
                <a:endParaRPr lang="fr-FR" sz="1400"/>
              </a:p>
            </p:txBody>
          </p:sp>
        </p:grpSp>
        <p:grpSp>
          <p:nvGrpSpPr>
            <p:cNvPr id="113" name="Graphique 1791">
              <a:extLst>
                <a:ext uri="{FF2B5EF4-FFF2-40B4-BE49-F238E27FC236}">
                  <a16:creationId xmlns:a16="http://schemas.microsoft.com/office/drawing/2014/main" id="{2762648D-18EC-4D28-82B0-FE862382DFAE}"/>
                </a:ext>
              </a:extLst>
            </p:cNvPr>
            <p:cNvGrpSpPr/>
            <p:nvPr/>
          </p:nvGrpSpPr>
          <p:grpSpPr>
            <a:xfrm>
              <a:off x="1997938" y="2179320"/>
              <a:ext cx="68800" cy="187737"/>
              <a:chOff x="1997938" y="2179320"/>
              <a:chExt cx="68800" cy="187737"/>
            </a:xfrm>
            <a:grpFill/>
          </p:grpSpPr>
          <p:sp>
            <p:nvSpPr>
              <p:cNvPr id="123" name="Forme libre : forme 3503">
                <a:extLst>
                  <a:ext uri="{FF2B5EF4-FFF2-40B4-BE49-F238E27FC236}">
                    <a16:creationId xmlns:a16="http://schemas.microsoft.com/office/drawing/2014/main" id="{3A6E35F3-B712-43AD-92AD-76DF86850697}"/>
                  </a:ext>
                </a:extLst>
              </p:cNvPr>
              <p:cNvSpPr/>
              <p:nvPr/>
            </p:nvSpPr>
            <p:spPr>
              <a:xfrm>
                <a:off x="1997938" y="2195893"/>
                <a:ext cx="68800" cy="171164"/>
              </a:xfrm>
              <a:custGeom>
                <a:avLst/>
                <a:gdLst>
                  <a:gd name="connsiteX0" fmla="*/ 42863 w 68800"/>
                  <a:gd name="connsiteY0" fmla="*/ 0 h 171164"/>
                  <a:gd name="connsiteX1" fmla="*/ 59722 w 68800"/>
                  <a:gd name="connsiteY1" fmla="*/ 7810 h 171164"/>
                  <a:gd name="connsiteX2" fmla="*/ 68675 w 68800"/>
                  <a:gd name="connsiteY2" fmla="*/ 23813 h 171164"/>
                  <a:gd name="connsiteX3" fmla="*/ 0 w 68800"/>
                  <a:gd name="connsiteY3" fmla="*/ 171164 h 171164"/>
                </a:gdLst>
                <a:ahLst/>
                <a:cxnLst>
                  <a:cxn ang="0">
                    <a:pos x="connsiteX0" y="connsiteY0"/>
                  </a:cxn>
                  <a:cxn ang="0">
                    <a:pos x="connsiteX1" y="connsiteY1"/>
                  </a:cxn>
                  <a:cxn ang="0">
                    <a:pos x="connsiteX2" y="connsiteY2"/>
                  </a:cxn>
                  <a:cxn ang="0">
                    <a:pos x="connsiteX3" y="connsiteY3"/>
                  </a:cxn>
                </a:cxnLst>
                <a:rect l="l" t="t" r="r" b="b"/>
                <a:pathLst>
                  <a:path w="68800" h="171164">
                    <a:moveTo>
                      <a:pt x="42863" y="0"/>
                    </a:moveTo>
                    <a:lnTo>
                      <a:pt x="59722" y="7810"/>
                    </a:lnTo>
                    <a:cubicBezTo>
                      <a:pt x="65913" y="10668"/>
                      <a:pt x="69532" y="17145"/>
                      <a:pt x="68675" y="23813"/>
                    </a:cubicBezTo>
                    <a:cubicBezTo>
                      <a:pt x="65151" y="52388"/>
                      <a:pt x="51244" y="128207"/>
                      <a:pt x="0" y="171164"/>
                    </a:cubicBezTo>
                  </a:path>
                </a:pathLst>
              </a:custGeom>
              <a:grpFill/>
              <a:ln w="5715" cap="rnd">
                <a:solidFill>
                  <a:schemeClr val="bg1"/>
                </a:solidFill>
                <a:prstDash val="solid"/>
                <a:round/>
              </a:ln>
            </p:spPr>
            <p:txBody>
              <a:bodyPr rtlCol="0" anchor="ctr"/>
              <a:lstStyle/>
              <a:p>
                <a:endParaRPr lang="fr-FR" sz="1400"/>
              </a:p>
            </p:txBody>
          </p:sp>
          <p:sp>
            <p:nvSpPr>
              <p:cNvPr id="124" name="Forme libre : forme 3504">
                <a:extLst>
                  <a:ext uri="{FF2B5EF4-FFF2-40B4-BE49-F238E27FC236}">
                    <a16:creationId xmlns:a16="http://schemas.microsoft.com/office/drawing/2014/main" id="{43DD003F-31D0-4AE3-AC4F-1C03C3998A87}"/>
                  </a:ext>
                </a:extLst>
              </p:cNvPr>
              <p:cNvSpPr/>
              <p:nvPr/>
            </p:nvSpPr>
            <p:spPr>
              <a:xfrm>
                <a:off x="2016035" y="2179320"/>
                <a:ext cx="25336" cy="25336"/>
              </a:xfrm>
              <a:custGeom>
                <a:avLst/>
                <a:gdLst>
                  <a:gd name="connsiteX0" fmla="*/ 25336 w 25336"/>
                  <a:gd name="connsiteY0" fmla="*/ 12668 h 25336"/>
                  <a:gd name="connsiteX1" fmla="*/ 12668 w 25336"/>
                  <a:gd name="connsiteY1" fmla="*/ 25337 h 25336"/>
                  <a:gd name="connsiteX2" fmla="*/ 0 w 25336"/>
                  <a:gd name="connsiteY2" fmla="*/ 12668 h 25336"/>
                  <a:gd name="connsiteX3" fmla="*/ 12668 w 25336"/>
                  <a:gd name="connsiteY3" fmla="*/ 0 h 25336"/>
                  <a:gd name="connsiteX4" fmla="*/ 25336 w 25336"/>
                  <a:gd name="connsiteY4" fmla="*/ 12668 h 25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36" h="25336">
                    <a:moveTo>
                      <a:pt x="25336" y="12668"/>
                    </a:moveTo>
                    <a:cubicBezTo>
                      <a:pt x="25336" y="19665"/>
                      <a:pt x="19665" y="25337"/>
                      <a:pt x="12668" y="25337"/>
                    </a:cubicBezTo>
                    <a:cubicBezTo>
                      <a:pt x="5672" y="25337"/>
                      <a:pt x="0" y="19665"/>
                      <a:pt x="0" y="12668"/>
                    </a:cubicBezTo>
                    <a:cubicBezTo>
                      <a:pt x="0" y="5672"/>
                      <a:pt x="5672" y="0"/>
                      <a:pt x="12668" y="0"/>
                    </a:cubicBezTo>
                    <a:cubicBezTo>
                      <a:pt x="19665" y="0"/>
                      <a:pt x="25336" y="5672"/>
                      <a:pt x="25336" y="12668"/>
                    </a:cubicBezTo>
                    <a:close/>
                  </a:path>
                </a:pathLst>
              </a:custGeom>
              <a:grpFill/>
              <a:ln w="5715" cap="rnd">
                <a:solidFill>
                  <a:schemeClr val="bg1"/>
                </a:solidFill>
                <a:prstDash val="solid"/>
                <a:round/>
              </a:ln>
            </p:spPr>
            <p:txBody>
              <a:bodyPr rtlCol="0" anchor="ctr"/>
              <a:lstStyle/>
              <a:p>
                <a:endParaRPr lang="fr-FR" sz="1400"/>
              </a:p>
            </p:txBody>
          </p:sp>
        </p:grpSp>
        <p:sp>
          <p:nvSpPr>
            <p:cNvPr id="114" name="Forme libre : forme 3505">
              <a:extLst>
                <a:ext uri="{FF2B5EF4-FFF2-40B4-BE49-F238E27FC236}">
                  <a16:creationId xmlns:a16="http://schemas.microsoft.com/office/drawing/2014/main" id="{4A700C47-66BB-40CB-88CC-3C88EA78F397}"/>
                </a:ext>
              </a:extLst>
            </p:cNvPr>
            <p:cNvSpPr/>
            <p:nvPr/>
          </p:nvSpPr>
          <p:spPr>
            <a:xfrm>
              <a:off x="1956384" y="2364486"/>
              <a:ext cx="42864" cy="47815"/>
            </a:xfrm>
            <a:custGeom>
              <a:avLst/>
              <a:gdLst>
                <a:gd name="connsiteX0" fmla="*/ 8883 w 42864"/>
                <a:gd name="connsiteY0" fmla="*/ 0 h 47815"/>
                <a:gd name="connsiteX1" fmla="*/ 34124 w 42864"/>
                <a:gd name="connsiteY1" fmla="*/ 0 h 47815"/>
                <a:gd name="connsiteX2" fmla="*/ 42792 w 42864"/>
                <a:gd name="connsiteY2" fmla="*/ 9906 h 47815"/>
                <a:gd name="connsiteX3" fmla="*/ 21075 w 42864"/>
                <a:gd name="connsiteY3" fmla="*/ 47816 h 47815"/>
                <a:gd name="connsiteX4" fmla="*/ 25 w 42864"/>
                <a:gd name="connsiteY4" fmla="*/ 9525 h 47815"/>
                <a:gd name="connsiteX5" fmla="*/ 8883 w 42864"/>
                <a:gd name="connsiteY5" fmla="*/ 0 h 47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64" h="47815">
                  <a:moveTo>
                    <a:pt x="8883" y="0"/>
                  </a:moveTo>
                  <a:lnTo>
                    <a:pt x="34124" y="0"/>
                  </a:lnTo>
                  <a:cubicBezTo>
                    <a:pt x="39458" y="0"/>
                    <a:pt x="43459" y="4667"/>
                    <a:pt x="42792" y="9906"/>
                  </a:cubicBezTo>
                  <a:cubicBezTo>
                    <a:pt x="41173" y="22860"/>
                    <a:pt x="36220" y="44291"/>
                    <a:pt x="21075" y="47816"/>
                  </a:cubicBezTo>
                  <a:cubicBezTo>
                    <a:pt x="21075" y="47816"/>
                    <a:pt x="3073" y="43910"/>
                    <a:pt x="25" y="9525"/>
                  </a:cubicBezTo>
                  <a:cubicBezTo>
                    <a:pt x="-356" y="4477"/>
                    <a:pt x="3739" y="0"/>
                    <a:pt x="8883" y="0"/>
                  </a:cubicBezTo>
                  <a:close/>
                </a:path>
              </a:pathLst>
            </a:custGeom>
            <a:grpFill/>
            <a:ln w="5715" cap="rnd">
              <a:solidFill>
                <a:schemeClr val="bg1"/>
              </a:solidFill>
              <a:prstDash val="solid"/>
              <a:round/>
            </a:ln>
          </p:spPr>
          <p:txBody>
            <a:bodyPr rtlCol="0" anchor="ctr"/>
            <a:lstStyle/>
            <a:p>
              <a:endParaRPr lang="fr-FR" sz="1400"/>
            </a:p>
          </p:txBody>
        </p:sp>
        <p:sp>
          <p:nvSpPr>
            <p:cNvPr id="115" name="Forme libre : forme 3506">
              <a:extLst>
                <a:ext uri="{FF2B5EF4-FFF2-40B4-BE49-F238E27FC236}">
                  <a16:creationId xmlns:a16="http://schemas.microsoft.com/office/drawing/2014/main" id="{547BFC25-91B6-40B7-96EE-85EFEDC050F1}"/>
                </a:ext>
              </a:extLst>
            </p:cNvPr>
            <p:cNvSpPr/>
            <p:nvPr/>
          </p:nvSpPr>
          <p:spPr>
            <a:xfrm>
              <a:off x="1976411" y="2412587"/>
              <a:ext cx="189356" cy="94678"/>
            </a:xfrm>
            <a:custGeom>
              <a:avLst/>
              <a:gdLst>
                <a:gd name="connsiteX0" fmla="*/ 189357 w 189356"/>
                <a:gd name="connsiteY0" fmla="*/ 0 h 94678"/>
                <a:gd name="connsiteX1" fmla="*/ 94679 w 189356"/>
                <a:gd name="connsiteY1" fmla="*/ 94678 h 94678"/>
                <a:gd name="connsiteX2" fmla="*/ 0 w 189356"/>
                <a:gd name="connsiteY2" fmla="*/ 0 h 94678"/>
              </a:gdLst>
              <a:ahLst/>
              <a:cxnLst>
                <a:cxn ang="0">
                  <a:pos x="connsiteX0" y="connsiteY0"/>
                </a:cxn>
                <a:cxn ang="0">
                  <a:pos x="connsiteX1" y="connsiteY1"/>
                </a:cxn>
                <a:cxn ang="0">
                  <a:pos x="connsiteX2" y="connsiteY2"/>
                </a:cxn>
              </a:cxnLst>
              <a:rect l="l" t="t" r="r" b="b"/>
              <a:pathLst>
                <a:path w="189356" h="94678">
                  <a:moveTo>
                    <a:pt x="189357" y="0"/>
                  </a:moveTo>
                  <a:cubicBezTo>
                    <a:pt x="189357" y="52292"/>
                    <a:pt x="146971" y="94678"/>
                    <a:pt x="94679" y="94678"/>
                  </a:cubicBezTo>
                  <a:cubicBezTo>
                    <a:pt x="42386" y="94678"/>
                    <a:pt x="0" y="52292"/>
                    <a:pt x="0" y="0"/>
                  </a:cubicBezTo>
                </a:path>
              </a:pathLst>
            </a:custGeom>
            <a:grpFill/>
            <a:ln w="5715" cap="rnd">
              <a:solidFill>
                <a:schemeClr val="bg1"/>
              </a:solidFill>
              <a:prstDash val="solid"/>
              <a:round/>
            </a:ln>
          </p:spPr>
          <p:txBody>
            <a:bodyPr rtlCol="0" anchor="ctr"/>
            <a:lstStyle/>
            <a:p>
              <a:endParaRPr lang="fr-FR" sz="1400"/>
            </a:p>
          </p:txBody>
        </p:sp>
        <p:grpSp>
          <p:nvGrpSpPr>
            <p:cNvPr id="116" name="Graphique 1791">
              <a:extLst>
                <a:ext uri="{FF2B5EF4-FFF2-40B4-BE49-F238E27FC236}">
                  <a16:creationId xmlns:a16="http://schemas.microsoft.com/office/drawing/2014/main" id="{2762648D-18EC-4D28-82B0-FE862382DFAE}"/>
                </a:ext>
              </a:extLst>
            </p:cNvPr>
            <p:cNvGrpSpPr/>
            <p:nvPr/>
          </p:nvGrpSpPr>
          <p:grpSpPr>
            <a:xfrm>
              <a:off x="2126620" y="2334387"/>
              <a:ext cx="76771" cy="76771"/>
              <a:chOff x="2126620" y="2334387"/>
              <a:chExt cx="76771" cy="76771"/>
            </a:xfrm>
            <a:grpFill/>
          </p:grpSpPr>
          <p:sp>
            <p:nvSpPr>
              <p:cNvPr id="121" name="Forme libre : forme 3508">
                <a:extLst>
                  <a:ext uri="{FF2B5EF4-FFF2-40B4-BE49-F238E27FC236}">
                    <a16:creationId xmlns:a16="http://schemas.microsoft.com/office/drawing/2014/main" id="{B8D0C6A5-F4DA-4566-BED2-0B55520B4FCF}"/>
                  </a:ext>
                </a:extLst>
              </p:cNvPr>
              <p:cNvSpPr/>
              <p:nvPr/>
            </p:nvSpPr>
            <p:spPr>
              <a:xfrm>
                <a:off x="2126620" y="2334387"/>
                <a:ext cx="76771" cy="76771"/>
              </a:xfrm>
              <a:custGeom>
                <a:avLst/>
                <a:gdLst>
                  <a:gd name="connsiteX0" fmla="*/ 76772 w 76771"/>
                  <a:gd name="connsiteY0" fmla="*/ 38386 h 76771"/>
                  <a:gd name="connsiteX1" fmla="*/ 38386 w 76771"/>
                  <a:gd name="connsiteY1" fmla="*/ 76772 h 76771"/>
                  <a:gd name="connsiteX2" fmla="*/ 0 w 76771"/>
                  <a:gd name="connsiteY2" fmla="*/ 38386 h 76771"/>
                  <a:gd name="connsiteX3" fmla="*/ 38386 w 76771"/>
                  <a:gd name="connsiteY3" fmla="*/ 0 h 76771"/>
                  <a:gd name="connsiteX4" fmla="*/ 76772 w 76771"/>
                  <a:gd name="connsiteY4" fmla="*/ 38386 h 76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1" h="76771">
                    <a:moveTo>
                      <a:pt x="76772" y="38386"/>
                    </a:moveTo>
                    <a:cubicBezTo>
                      <a:pt x="76772" y="59586"/>
                      <a:pt x="59586" y="76772"/>
                      <a:pt x="38386" y="76772"/>
                    </a:cubicBezTo>
                    <a:cubicBezTo>
                      <a:pt x="17186" y="76772"/>
                      <a:pt x="0" y="59586"/>
                      <a:pt x="0" y="38386"/>
                    </a:cubicBezTo>
                    <a:cubicBezTo>
                      <a:pt x="0" y="17186"/>
                      <a:pt x="17186" y="0"/>
                      <a:pt x="38386" y="0"/>
                    </a:cubicBezTo>
                    <a:cubicBezTo>
                      <a:pt x="59586" y="0"/>
                      <a:pt x="76772" y="17186"/>
                      <a:pt x="76772" y="38386"/>
                    </a:cubicBezTo>
                    <a:close/>
                  </a:path>
                </a:pathLst>
              </a:custGeom>
              <a:grpFill/>
              <a:ln w="5715" cap="rnd">
                <a:solidFill>
                  <a:schemeClr val="bg1"/>
                </a:solidFill>
                <a:prstDash val="solid"/>
                <a:round/>
              </a:ln>
            </p:spPr>
            <p:txBody>
              <a:bodyPr rtlCol="0" anchor="ctr"/>
              <a:lstStyle/>
              <a:p>
                <a:endParaRPr lang="fr-FR" sz="1400"/>
              </a:p>
            </p:txBody>
          </p:sp>
          <p:sp>
            <p:nvSpPr>
              <p:cNvPr id="122" name="Forme libre : forme 3509">
                <a:extLst>
                  <a:ext uri="{FF2B5EF4-FFF2-40B4-BE49-F238E27FC236}">
                    <a16:creationId xmlns:a16="http://schemas.microsoft.com/office/drawing/2014/main" id="{69FCBCAC-7A32-4B65-9E28-677482914F08}"/>
                  </a:ext>
                </a:extLst>
              </p:cNvPr>
              <p:cNvSpPr/>
              <p:nvPr/>
            </p:nvSpPr>
            <p:spPr>
              <a:xfrm>
                <a:off x="2145194" y="2352961"/>
                <a:ext cx="39624" cy="39623"/>
              </a:xfrm>
              <a:custGeom>
                <a:avLst/>
                <a:gdLst>
                  <a:gd name="connsiteX0" fmla="*/ 39624 w 39624"/>
                  <a:gd name="connsiteY0" fmla="*/ 19812 h 39623"/>
                  <a:gd name="connsiteX1" fmla="*/ 19812 w 39624"/>
                  <a:gd name="connsiteY1" fmla="*/ 39624 h 39623"/>
                  <a:gd name="connsiteX2" fmla="*/ 0 w 39624"/>
                  <a:gd name="connsiteY2" fmla="*/ 19812 h 39623"/>
                  <a:gd name="connsiteX3" fmla="*/ 19812 w 39624"/>
                  <a:gd name="connsiteY3" fmla="*/ 0 h 39623"/>
                  <a:gd name="connsiteX4" fmla="*/ 39624 w 39624"/>
                  <a:gd name="connsiteY4" fmla="*/ 19812 h 39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4" h="39623">
                    <a:moveTo>
                      <a:pt x="39624" y="19812"/>
                    </a:moveTo>
                    <a:cubicBezTo>
                      <a:pt x="39624" y="30754"/>
                      <a:pt x="30754" y="39624"/>
                      <a:pt x="19812" y="39624"/>
                    </a:cubicBezTo>
                    <a:cubicBezTo>
                      <a:pt x="8870" y="39624"/>
                      <a:pt x="0" y="30754"/>
                      <a:pt x="0" y="19812"/>
                    </a:cubicBezTo>
                    <a:cubicBezTo>
                      <a:pt x="0" y="8870"/>
                      <a:pt x="8870" y="0"/>
                      <a:pt x="19812" y="0"/>
                    </a:cubicBezTo>
                    <a:cubicBezTo>
                      <a:pt x="30754" y="0"/>
                      <a:pt x="39624" y="8870"/>
                      <a:pt x="39624" y="19812"/>
                    </a:cubicBezTo>
                    <a:close/>
                  </a:path>
                </a:pathLst>
              </a:custGeom>
              <a:grpFill/>
              <a:ln w="5715" cap="rnd">
                <a:solidFill>
                  <a:schemeClr val="bg1"/>
                </a:solidFill>
                <a:prstDash val="solid"/>
                <a:round/>
              </a:ln>
            </p:spPr>
            <p:txBody>
              <a:bodyPr rtlCol="0" anchor="ctr"/>
              <a:lstStyle/>
              <a:p>
                <a:endParaRPr lang="fr-FR" sz="1400"/>
              </a:p>
            </p:txBody>
          </p:sp>
        </p:grpSp>
        <p:grpSp>
          <p:nvGrpSpPr>
            <p:cNvPr id="117" name="Graphique 1791">
              <a:extLst>
                <a:ext uri="{FF2B5EF4-FFF2-40B4-BE49-F238E27FC236}">
                  <a16:creationId xmlns:a16="http://schemas.microsoft.com/office/drawing/2014/main" id="{2762648D-18EC-4D28-82B0-FE862382DFAE}"/>
                </a:ext>
              </a:extLst>
            </p:cNvPr>
            <p:cNvGrpSpPr/>
            <p:nvPr/>
          </p:nvGrpSpPr>
          <p:grpSpPr>
            <a:xfrm>
              <a:off x="1922497" y="2220158"/>
              <a:ext cx="105733" cy="92797"/>
              <a:chOff x="1922497" y="2220158"/>
              <a:chExt cx="105733" cy="92797"/>
            </a:xfrm>
            <a:grpFill/>
          </p:grpSpPr>
          <p:sp>
            <p:nvSpPr>
              <p:cNvPr id="118" name="Forme libre : forme 3511">
                <a:extLst>
                  <a:ext uri="{FF2B5EF4-FFF2-40B4-BE49-F238E27FC236}">
                    <a16:creationId xmlns:a16="http://schemas.microsoft.com/office/drawing/2014/main" id="{30C01381-33A5-452D-A009-050E2DB4FAD1}"/>
                  </a:ext>
                </a:extLst>
              </p:cNvPr>
              <p:cNvSpPr/>
              <p:nvPr/>
            </p:nvSpPr>
            <p:spPr>
              <a:xfrm>
                <a:off x="1922497" y="2220158"/>
                <a:ext cx="52009" cy="68794"/>
              </a:xfrm>
              <a:custGeom>
                <a:avLst/>
                <a:gdLst>
                  <a:gd name="connsiteX0" fmla="*/ 19434 w 52009"/>
                  <a:gd name="connsiteY0" fmla="*/ 68795 h 68794"/>
                  <a:gd name="connsiteX1" fmla="*/ 3 w 52009"/>
                  <a:gd name="connsiteY1" fmla="*/ 28980 h 68794"/>
                  <a:gd name="connsiteX2" fmla="*/ 52009 w 52009"/>
                  <a:gd name="connsiteY2" fmla="*/ 15741 h 68794"/>
                </a:gdLst>
                <a:ahLst/>
                <a:cxnLst>
                  <a:cxn ang="0">
                    <a:pos x="connsiteX0" y="connsiteY0"/>
                  </a:cxn>
                  <a:cxn ang="0">
                    <a:pos x="connsiteX1" y="connsiteY1"/>
                  </a:cxn>
                  <a:cxn ang="0">
                    <a:pos x="connsiteX2" y="connsiteY2"/>
                  </a:cxn>
                </a:cxnLst>
                <a:rect l="l" t="t" r="r" b="b"/>
                <a:pathLst>
                  <a:path w="52009" h="68794">
                    <a:moveTo>
                      <a:pt x="19434" y="68795"/>
                    </a:moveTo>
                    <a:cubicBezTo>
                      <a:pt x="8861" y="58127"/>
                      <a:pt x="-188" y="44506"/>
                      <a:pt x="3" y="28980"/>
                    </a:cubicBezTo>
                    <a:cubicBezTo>
                      <a:pt x="479" y="-8548"/>
                      <a:pt x="44961" y="-5881"/>
                      <a:pt x="52009" y="15741"/>
                    </a:cubicBezTo>
                  </a:path>
                </a:pathLst>
              </a:custGeom>
              <a:grpFill/>
              <a:ln w="5715" cap="rnd">
                <a:solidFill>
                  <a:schemeClr val="bg1"/>
                </a:solidFill>
                <a:prstDash val="solid"/>
                <a:round/>
              </a:ln>
            </p:spPr>
            <p:txBody>
              <a:bodyPr rtlCol="0" anchor="ctr"/>
              <a:lstStyle/>
              <a:p>
                <a:endParaRPr lang="fr-FR" sz="1400"/>
              </a:p>
            </p:txBody>
          </p:sp>
          <p:sp>
            <p:nvSpPr>
              <p:cNvPr id="119" name="Forme libre : forme 3512">
                <a:extLst>
                  <a:ext uri="{FF2B5EF4-FFF2-40B4-BE49-F238E27FC236}">
                    <a16:creationId xmlns:a16="http://schemas.microsoft.com/office/drawing/2014/main" id="{0E84775D-C9A6-4FE0-BC14-096C355F80C0}"/>
                  </a:ext>
                </a:extLst>
              </p:cNvPr>
              <p:cNvSpPr/>
              <p:nvPr/>
            </p:nvSpPr>
            <p:spPr>
              <a:xfrm>
                <a:off x="1959647" y="2303621"/>
                <a:ext cx="15240" cy="9334"/>
              </a:xfrm>
              <a:custGeom>
                <a:avLst/>
                <a:gdLst>
                  <a:gd name="connsiteX0" fmla="*/ 15240 w 15240"/>
                  <a:gd name="connsiteY0" fmla="*/ 9334 h 9334"/>
                  <a:gd name="connsiteX1" fmla="*/ 0 w 15240"/>
                  <a:gd name="connsiteY1" fmla="*/ 0 h 9334"/>
                </a:gdLst>
                <a:ahLst/>
                <a:cxnLst>
                  <a:cxn ang="0">
                    <a:pos x="connsiteX0" y="connsiteY0"/>
                  </a:cxn>
                  <a:cxn ang="0">
                    <a:pos x="connsiteX1" y="connsiteY1"/>
                  </a:cxn>
                </a:cxnLst>
                <a:rect l="l" t="t" r="r" b="b"/>
                <a:pathLst>
                  <a:path w="15240" h="9334">
                    <a:moveTo>
                      <a:pt x="15240" y="9334"/>
                    </a:moveTo>
                    <a:cubicBezTo>
                      <a:pt x="15240" y="9334"/>
                      <a:pt x="8573" y="6001"/>
                      <a:pt x="0" y="0"/>
                    </a:cubicBezTo>
                  </a:path>
                </a:pathLst>
              </a:custGeom>
              <a:grpFill/>
              <a:ln w="5715" cap="rnd">
                <a:solidFill>
                  <a:schemeClr val="bg1"/>
                </a:solidFill>
                <a:prstDash val="solid"/>
                <a:round/>
              </a:ln>
            </p:spPr>
            <p:txBody>
              <a:bodyPr rtlCol="0" anchor="ctr"/>
              <a:lstStyle/>
              <a:p>
                <a:endParaRPr lang="fr-FR" sz="1400"/>
              </a:p>
            </p:txBody>
          </p:sp>
          <p:sp>
            <p:nvSpPr>
              <p:cNvPr id="120" name="Forme libre : forme 3513">
                <a:extLst>
                  <a:ext uri="{FF2B5EF4-FFF2-40B4-BE49-F238E27FC236}">
                    <a16:creationId xmlns:a16="http://schemas.microsoft.com/office/drawing/2014/main" id="{2FE33FCE-F97E-4C9F-8336-7C91975E2BD0}"/>
                  </a:ext>
                </a:extLst>
              </p:cNvPr>
              <p:cNvSpPr/>
              <p:nvPr/>
            </p:nvSpPr>
            <p:spPr>
              <a:xfrm>
                <a:off x="1975839" y="2220229"/>
                <a:ext cx="52390" cy="92726"/>
              </a:xfrm>
              <a:custGeom>
                <a:avLst/>
                <a:gdLst>
                  <a:gd name="connsiteX0" fmla="*/ 0 w 52390"/>
                  <a:gd name="connsiteY0" fmla="*/ 92727 h 92726"/>
                  <a:gd name="connsiteX1" fmla="*/ 52388 w 52390"/>
                  <a:gd name="connsiteY1" fmla="*/ 28909 h 92726"/>
                  <a:gd name="connsiteX2" fmla="*/ 381 w 52390"/>
                  <a:gd name="connsiteY2" fmla="*/ 15670 h 92726"/>
                </a:gdLst>
                <a:ahLst/>
                <a:cxnLst>
                  <a:cxn ang="0">
                    <a:pos x="connsiteX0" y="connsiteY0"/>
                  </a:cxn>
                  <a:cxn ang="0">
                    <a:pos x="connsiteX1" y="connsiteY1"/>
                  </a:cxn>
                  <a:cxn ang="0">
                    <a:pos x="connsiteX2" y="connsiteY2"/>
                  </a:cxn>
                </a:cxnLst>
                <a:rect l="l" t="t" r="r" b="b"/>
                <a:pathLst>
                  <a:path w="52390" h="92726">
                    <a:moveTo>
                      <a:pt x="0" y="92727"/>
                    </a:moveTo>
                    <a:cubicBezTo>
                      <a:pt x="0" y="92727"/>
                      <a:pt x="52864" y="66343"/>
                      <a:pt x="52388" y="28909"/>
                    </a:cubicBezTo>
                    <a:cubicBezTo>
                      <a:pt x="51911" y="-8524"/>
                      <a:pt x="7430" y="-5857"/>
                      <a:pt x="381" y="15670"/>
                    </a:cubicBezTo>
                  </a:path>
                </a:pathLst>
              </a:custGeom>
              <a:grpFill/>
              <a:ln w="5715" cap="rnd">
                <a:solidFill>
                  <a:schemeClr val="bg1"/>
                </a:solidFill>
                <a:prstDash val="solid"/>
                <a:round/>
              </a:ln>
            </p:spPr>
            <p:txBody>
              <a:bodyPr rtlCol="0" anchor="ctr"/>
              <a:lstStyle/>
              <a:p>
                <a:endParaRPr lang="fr-FR" sz="1400"/>
              </a:p>
            </p:txBody>
          </p:sp>
        </p:grpSp>
      </p:grpSp>
      <p:grpSp>
        <p:nvGrpSpPr>
          <p:cNvPr id="127" name="Graphique 1770">
            <a:extLst>
              <a:ext uri="{FF2B5EF4-FFF2-40B4-BE49-F238E27FC236}">
                <a16:creationId xmlns:a16="http://schemas.microsoft.com/office/drawing/2014/main" id="{1DAFD513-3716-4A57-8843-8EDE5E932C6D}"/>
              </a:ext>
            </a:extLst>
          </p:cNvPr>
          <p:cNvGrpSpPr/>
          <p:nvPr/>
        </p:nvGrpSpPr>
        <p:grpSpPr>
          <a:xfrm>
            <a:off x="11610036" y="3229353"/>
            <a:ext cx="336431" cy="373555"/>
            <a:chOff x="1223962" y="1323975"/>
            <a:chExt cx="336430" cy="373554"/>
          </a:xfrm>
          <a:noFill/>
        </p:grpSpPr>
        <p:sp>
          <p:nvSpPr>
            <p:cNvPr id="128" name="Forme libre : forme 2318">
              <a:extLst>
                <a:ext uri="{FF2B5EF4-FFF2-40B4-BE49-F238E27FC236}">
                  <a16:creationId xmlns:a16="http://schemas.microsoft.com/office/drawing/2014/main" id="{C8E2FC88-D6B0-4BCB-9293-ED975CC69270}"/>
                </a:ext>
              </a:extLst>
            </p:cNvPr>
            <p:cNvSpPr/>
            <p:nvPr/>
          </p:nvSpPr>
          <p:spPr>
            <a:xfrm>
              <a:off x="1226819" y="1691544"/>
              <a:ext cx="6667" cy="9525"/>
            </a:xfrm>
            <a:custGeom>
              <a:avLst/>
              <a:gdLst>
                <a:gd name="connsiteX0" fmla="*/ 6668 w 6667"/>
                <a:gd name="connsiteY0" fmla="*/ 0 h 9525"/>
                <a:gd name="connsiteX1" fmla="*/ 0 w 6667"/>
                <a:gd name="connsiteY1" fmla="*/ 0 h 9525"/>
              </a:gdLst>
              <a:ahLst/>
              <a:cxnLst>
                <a:cxn ang="0">
                  <a:pos x="connsiteX0" y="connsiteY0"/>
                </a:cxn>
                <a:cxn ang="0">
                  <a:pos x="connsiteX1" y="connsiteY1"/>
                </a:cxn>
              </a:cxnLst>
              <a:rect l="l" t="t" r="r" b="b"/>
              <a:pathLst>
                <a:path w="6667" h="9525">
                  <a:moveTo>
                    <a:pt x="6668" y="0"/>
                  </a:moveTo>
                  <a:lnTo>
                    <a:pt x="0" y="0"/>
                  </a:lnTo>
                </a:path>
              </a:pathLst>
            </a:custGeom>
            <a:ln w="5715" cap="rnd">
              <a:solidFill>
                <a:schemeClr val="bg1"/>
              </a:solidFill>
              <a:prstDash val="solid"/>
              <a:round/>
            </a:ln>
          </p:spPr>
          <p:txBody>
            <a:bodyPr rtlCol="0" anchor="ctr"/>
            <a:lstStyle/>
            <a:p>
              <a:endParaRPr lang="fr-FR" sz="1400"/>
            </a:p>
          </p:txBody>
        </p:sp>
        <p:sp>
          <p:nvSpPr>
            <p:cNvPr id="129" name="Forme libre : forme 2319">
              <a:extLst>
                <a:ext uri="{FF2B5EF4-FFF2-40B4-BE49-F238E27FC236}">
                  <a16:creationId xmlns:a16="http://schemas.microsoft.com/office/drawing/2014/main" id="{A3A5E175-58D6-486D-A04D-3A8832F0DFF3}"/>
                </a:ext>
              </a:extLst>
            </p:cNvPr>
            <p:cNvSpPr/>
            <p:nvPr/>
          </p:nvSpPr>
          <p:spPr>
            <a:xfrm>
              <a:off x="1226819" y="1551908"/>
              <a:ext cx="55340" cy="139731"/>
            </a:xfrm>
            <a:custGeom>
              <a:avLst/>
              <a:gdLst>
                <a:gd name="connsiteX0" fmla="*/ 0 w 55340"/>
                <a:gd name="connsiteY0" fmla="*/ 0 h 139731"/>
                <a:gd name="connsiteX1" fmla="*/ 50578 w 55340"/>
                <a:gd name="connsiteY1" fmla="*/ 0 h 139731"/>
                <a:gd name="connsiteX2" fmla="*/ 55340 w 55340"/>
                <a:gd name="connsiteY2" fmla="*/ 4763 h 139731"/>
                <a:gd name="connsiteX3" fmla="*/ 55340 w 55340"/>
                <a:gd name="connsiteY3" fmla="*/ 134969 h 139731"/>
                <a:gd name="connsiteX4" fmla="*/ 50578 w 55340"/>
                <a:gd name="connsiteY4" fmla="*/ 139732 h 139731"/>
                <a:gd name="connsiteX5" fmla="*/ 23908 w 55340"/>
                <a:gd name="connsiteY5"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 h="139731">
                  <a:moveTo>
                    <a:pt x="0" y="0"/>
                  </a:moveTo>
                  <a:lnTo>
                    <a:pt x="50578" y="0"/>
                  </a:lnTo>
                  <a:cubicBezTo>
                    <a:pt x="53150" y="0"/>
                    <a:pt x="55340" y="2095"/>
                    <a:pt x="55340" y="4763"/>
                  </a:cubicBezTo>
                  <a:lnTo>
                    <a:pt x="55340" y="134969"/>
                  </a:lnTo>
                  <a:cubicBezTo>
                    <a:pt x="55340" y="137541"/>
                    <a:pt x="53245" y="139732"/>
                    <a:pt x="50578" y="139732"/>
                  </a:cubicBezTo>
                  <a:lnTo>
                    <a:pt x="23908" y="139732"/>
                  </a:lnTo>
                </a:path>
              </a:pathLst>
            </a:custGeom>
            <a:noFill/>
            <a:ln w="5715" cap="rnd">
              <a:solidFill>
                <a:schemeClr val="bg1"/>
              </a:solidFill>
              <a:prstDash val="solid"/>
              <a:round/>
            </a:ln>
          </p:spPr>
          <p:txBody>
            <a:bodyPr rtlCol="0" anchor="ctr"/>
            <a:lstStyle/>
            <a:p>
              <a:endParaRPr lang="fr-FR" sz="1400"/>
            </a:p>
          </p:txBody>
        </p:sp>
        <p:sp>
          <p:nvSpPr>
            <p:cNvPr id="130" name="Forme libre : forme 2320">
              <a:extLst>
                <a:ext uri="{FF2B5EF4-FFF2-40B4-BE49-F238E27FC236}">
                  <a16:creationId xmlns:a16="http://schemas.microsoft.com/office/drawing/2014/main" id="{0DF6C4D4-00D2-4711-8FA1-864C7A2E8134}"/>
                </a:ext>
              </a:extLst>
            </p:cNvPr>
            <p:cNvSpPr/>
            <p:nvPr/>
          </p:nvSpPr>
          <p:spPr>
            <a:xfrm>
              <a:off x="1284255" y="1638585"/>
              <a:ext cx="20764" cy="36004"/>
            </a:xfrm>
            <a:custGeom>
              <a:avLst/>
              <a:gdLst>
                <a:gd name="connsiteX0" fmla="*/ 20765 w 20764"/>
                <a:gd name="connsiteY0" fmla="*/ 0 h 36004"/>
                <a:gd name="connsiteX1" fmla="*/ 20765 w 20764"/>
                <a:gd name="connsiteY1" fmla="*/ 31242 h 36004"/>
                <a:gd name="connsiteX2" fmla="*/ 16002 w 20764"/>
                <a:gd name="connsiteY2" fmla="*/ 36005 h 36004"/>
                <a:gd name="connsiteX3" fmla="*/ 0 w 20764"/>
                <a:gd name="connsiteY3" fmla="*/ 36005 h 36004"/>
              </a:gdLst>
              <a:ahLst/>
              <a:cxnLst>
                <a:cxn ang="0">
                  <a:pos x="connsiteX0" y="connsiteY0"/>
                </a:cxn>
                <a:cxn ang="0">
                  <a:pos x="connsiteX1" y="connsiteY1"/>
                </a:cxn>
                <a:cxn ang="0">
                  <a:pos x="connsiteX2" y="connsiteY2"/>
                </a:cxn>
                <a:cxn ang="0">
                  <a:pos x="connsiteX3" y="connsiteY3"/>
                </a:cxn>
              </a:cxnLst>
              <a:rect l="l" t="t" r="r" b="b"/>
              <a:pathLst>
                <a:path w="20764" h="36004">
                  <a:moveTo>
                    <a:pt x="20765" y="0"/>
                  </a:moveTo>
                  <a:lnTo>
                    <a:pt x="20765" y="31242"/>
                  </a:lnTo>
                  <a:cubicBezTo>
                    <a:pt x="20765" y="33814"/>
                    <a:pt x="18669" y="36005"/>
                    <a:pt x="16002" y="36005"/>
                  </a:cubicBezTo>
                  <a:lnTo>
                    <a:pt x="0" y="36005"/>
                  </a:lnTo>
                </a:path>
              </a:pathLst>
            </a:custGeom>
            <a:noFill/>
            <a:ln w="5715" cap="rnd">
              <a:solidFill>
                <a:schemeClr val="bg1"/>
              </a:solidFill>
              <a:prstDash val="solid"/>
              <a:round/>
            </a:ln>
          </p:spPr>
          <p:txBody>
            <a:bodyPr rtlCol="0" anchor="ctr"/>
            <a:lstStyle/>
            <a:p>
              <a:endParaRPr lang="fr-FR" sz="1400"/>
            </a:p>
          </p:txBody>
        </p:sp>
        <p:sp>
          <p:nvSpPr>
            <p:cNvPr id="131" name="Forme libre : forme 2321">
              <a:extLst>
                <a:ext uri="{FF2B5EF4-FFF2-40B4-BE49-F238E27FC236}">
                  <a16:creationId xmlns:a16="http://schemas.microsoft.com/office/drawing/2014/main" id="{43394C66-616F-4CDB-BB57-4AF682858AAF}"/>
                </a:ext>
              </a:extLst>
            </p:cNvPr>
            <p:cNvSpPr/>
            <p:nvPr/>
          </p:nvSpPr>
          <p:spPr>
            <a:xfrm>
              <a:off x="1282540" y="1563528"/>
              <a:ext cx="22574" cy="54292"/>
            </a:xfrm>
            <a:custGeom>
              <a:avLst/>
              <a:gdLst>
                <a:gd name="connsiteX0" fmla="*/ 0 w 22574"/>
                <a:gd name="connsiteY0" fmla="*/ 0 h 54292"/>
                <a:gd name="connsiteX1" fmla="*/ 17812 w 22574"/>
                <a:gd name="connsiteY1" fmla="*/ 0 h 54292"/>
                <a:gd name="connsiteX2" fmla="*/ 22574 w 22574"/>
                <a:gd name="connsiteY2" fmla="*/ 4763 h 54292"/>
                <a:gd name="connsiteX3" fmla="*/ 22574 w 22574"/>
                <a:gd name="connsiteY3" fmla="*/ 54293 h 54292"/>
              </a:gdLst>
              <a:ahLst/>
              <a:cxnLst>
                <a:cxn ang="0">
                  <a:pos x="connsiteX0" y="connsiteY0"/>
                </a:cxn>
                <a:cxn ang="0">
                  <a:pos x="connsiteX1" y="connsiteY1"/>
                </a:cxn>
                <a:cxn ang="0">
                  <a:pos x="connsiteX2" y="connsiteY2"/>
                </a:cxn>
                <a:cxn ang="0">
                  <a:pos x="connsiteX3" y="connsiteY3"/>
                </a:cxn>
              </a:cxnLst>
              <a:rect l="l" t="t" r="r" b="b"/>
              <a:pathLst>
                <a:path w="22574" h="54292">
                  <a:moveTo>
                    <a:pt x="0" y="0"/>
                  </a:moveTo>
                  <a:lnTo>
                    <a:pt x="17812" y="0"/>
                  </a:lnTo>
                  <a:cubicBezTo>
                    <a:pt x="20383" y="0"/>
                    <a:pt x="22574" y="2096"/>
                    <a:pt x="22574" y="4763"/>
                  </a:cubicBezTo>
                  <a:lnTo>
                    <a:pt x="22574" y="54293"/>
                  </a:lnTo>
                </a:path>
              </a:pathLst>
            </a:custGeom>
            <a:noFill/>
            <a:ln w="5715" cap="rnd">
              <a:solidFill>
                <a:schemeClr val="bg1"/>
              </a:solidFill>
              <a:prstDash val="solid"/>
              <a:round/>
            </a:ln>
          </p:spPr>
          <p:txBody>
            <a:bodyPr rtlCol="0" anchor="ctr"/>
            <a:lstStyle/>
            <a:p>
              <a:endParaRPr lang="fr-FR" sz="1400"/>
            </a:p>
          </p:txBody>
        </p:sp>
        <p:sp>
          <p:nvSpPr>
            <p:cNvPr id="132" name="Forme libre : forme 2322">
              <a:extLst>
                <a:ext uri="{FF2B5EF4-FFF2-40B4-BE49-F238E27FC236}">
                  <a16:creationId xmlns:a16="http://schemas.microsoft.com/office/drawing/2014/main" id="{7ACFB18B-1780-4870-89FC-AC26E116FCE9}"/>
                </a:ext>
              </a:extLst>
            </p:cNvPr>
            <p:cNvSpPr/>
            <p:nvPr/>
          </p:nvSpPr>
          <p:spPr>
            <a:xfrm>
              <a:off x="1305019" y="1575871"/>
              <a:ext cx="158019" cy="65762"/>
            </a:xfrm>
            <a:custGeom>
              <a:avLst/>
              <a:gdLst>
                <a:gd name="connsiteX0" fmla="*/ 0 w 158019"/>
                <a:gd name="connsiteY0" fmla="*/ 612 h 65762"/>
                <a:gd name="connsiteX1" fmla="*/ 88011 w 158019"/>
                <a:gd name="connsiteY1" fmla="*/ 18995 h 65762"/>
                <a:gd name="connsiteX2" fmla="*/ 140970 w 158019"/>
                <a:gd name="connsiteY2" fmla="*/ 18995 h 65762"/>
                <a:gd name="connsiteX3" fmla="*/ 158020 w 158019"/>
                <a:gd name="connsiteY3" fmla="*/ 35283 h 65762"/>
                <a:gd name="connsiteX4" fmla="*/ 139637 w 158019"/>
                <a:gd name="connsiteY4" fmla="*/ 50713 h 65762"/>
                <a:gd name="connsiteX5" fmla="*/ 96679 w 158019"/>
                <a:gd name="connsiteY5" fmla="*/ 50713 h 65762"/>
                <a:gd name="connsiteX6" fmla="*/ 82963 w 158019"/>
                <a:gd name="connsiteY6" fmla="*/ 65763 h 6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019" h="65762">
                  <a:moveTo>
                    <a:pt x="0" y="612"/>
                  </a:moveTo>
                  <a:cubicBezTo>
                    <a:pt x="0" y="612"/>
                    <a:pt x="55054" y="-5199"/>
                    <a:pt x="88011" y="18995"/>
                  </a:cubicBezTo>
                  <a:lnTo>
                    <a:pt x="140970" y="18995"/>
                  </a:lnTo>
                  <a:cubicBezTo>
                    <a:pt x="140970" y="18995"/>
                    <a:pt x="158020" y="18138"/>
                    <a:pt x="158020" y="35283"/>
                  </a:cubicBezTo>
                  <a:cubicBezTo>
                    <a:pt x="158020" y="52332"/>
                    <a:pt x="139637" y="50713"/>
                    <a:pt x="139637" y="50713"/>
                  </a:cubicBezTo>
                  <a:lnTo>
                    <a:pt x="96679" y="50713"/>
                  </a:lnTo>
                  <a:lnTo>
                    <a:pt x="82963" y="65763"/>
                  </a:lnTo>
                </a:path>
              </a:pathLst>
            </a:custGeom>
            <a:noFill/>
            <a:ln w="5715" cap="rnd">
              <a:solidFill>
                <a:schemeClr val="bg1"/>
              </a:solidFill>
              <a:prstDash val="solid"/>
              <a:round/>
            </a:ln>
          </p:spPr>
          <p:txBody>
            <a:bodyPr rtlCol="0" anchor="ctr"/>
            <a:lstStyle/>
            <a:p>
              <a:endParaRPr lang="fr-FR" sz="1400"/>
            </a:p>
          </p:txBody>
        </p:sp>
        <p:sp>
          <p:nvSpPr>
            <p:cNvPr id="133" name="Forme libre : forme 2323">
              <a:extLst>
                <a:ext uri="{FF2B5EF4-FFF2-40B4-BE49-F238E27FC236}">
                  <a16:creationId xmlns:a16="http://schemas.microsoft.com/office/drawing/2014/main" id="{F2CB21DF-C278-4E8F-A70A-1703D814CEF4}"/>
                </a:ext>
              </a:extLst>
            </p:cNvPr>
            <p:cNvSpPr/>
            <p:nvPr/>
          </p:nvSpPr>
          <p:spPr>
            <a:xfrm>
              <a:off x="1306734" y="1657731"/>
              <a:ext cx="120491" cy="39798"/>
            </a:xfrm>
            <a:custGeom>
              <a:avLst/>
              <a:gdLst>
                <a:gd name="connsiteX0" fmla="*/ 120491 w 120491"/>
                <a:gd name="connsiteY0" fmla="*/ 38767 h 39798"/>
                <a:gd name="connsiteX1" fmla="*/ 99251 w 120491"/>
                <a:gd name="connsiteY1" fmla="*/ 35814 h 39798"/>
                <a:gd name="connsiteX2" fmla="*/ 31337 w 120491"/>
                <a:gd name="connsiteY2" fmla="*/ 0 h 39798"/>
                <a:gd name="connsiteX3" fmla="*/ 0 w 120491"/>
                <a:gd name="connsiteY3" fmla="*/ 0 h 39798"/>
              </a:gdLst>
              <a:ahLst/>
              <a:cxnLst>
                <a:cxn ang="0">
                  <a:pos x="connsiteX0" y="connsiteY0"/>
                </a:cxn>
                <a:cxn ang="0">
                  <a:pos x="connsiteX1" y="connsiteY1"/>
                </a:cxn>
                <a:cxn ang="0">
                  <a:pos x="connsiteX2" y="connsiteY2"/>
                </a:cxn>
                <a:cxn ang="0">
                  <a:pos x="connsiteX3" y="connsiteY3"/>
                </a:cxn>
              </a:cxnLst>
              <a:rect l="l" t="t" r="r" b="b"/>
              <a:pathLst>
                <a:path w="120491" h="39798">
                  <a:moveTo>
                    <a:pt x="120491" y="38767"/>
                  </a:moveTo>
                  <a:cubicBezTo>
                    <a:pt x="120491" y="38767"/>
                    <a:pt x="112109" y="42481"/>
                    <a:pt x="99251" y="35814"/>
                  </a:cubicBezTo>
                  <a:cubicBezTo>
                    <a:pt x="86297" y="29146"/>
                    <a:pt x="31337" y="0"/>
                    <a:pt x="31337" y="0"/>
                  </a:cubicBezTo>
                  <a:lnTo>
                    <a:pt x="0" y="0"/>
                  </a:lnTo>
                </a:path>
              </a:pathLst>
            </a:custGeom>
            <a:noFill/>
            <a:ln w="5715" cap="rnd">
              <a:solidFill>
                <a:schemeClr val="bg1"/>
              </a:solidFill>
              <a:prstDash val="solid"/>
              <a:round/>
            </a:ln>
          </p:spPr>
          <p:txBody>
            <a:bodyPr rtlCol="0" anchor="ctr"/>
            <a:lstStyle/>
            <a:p>
              <a:endParaRPr lang="fr-FR" sz="1400"/>
            </a:p>
          </p:txBody>
        </p:sp>
        <p:sp>
          <p:nvSpPr>
            <p:cNvPr id="134" name="Forme libre : forme 2324">
              <a:extLst>
                <a:ext uri="{FF2B5EF4-FFF2-40B4-BE49-F238E27FC236}">
                  <a16:creationId xmlns:a16="http://schemas.microsoft.com/office/drawing/2014/main" id="{523DEC86-001A-42FF-B4B8-D9F5D09ECD32}"/>
                </a:ext>
              </a:extLst>
            </p:cNvPr>
            <p:cNvSpPr/>
            <p:nvPr/>
          </p:nvSpPr>
          <p:spPr>
            <a:xfrm>
              <a:off x="1441513" y="1606204"/>
              <a:ext cx="118879" cy="83911"/>
            </a:xfrm>
            <a:custGeom>
              <a:avLst/>
              <a:gdLst>
                <a:gd name="connsiteX0" fmla="*/ 44101 w 118879"/>
                <a:gd name="connsiteY0" fmla="*/ 19046 h 83911"/>
                <a:gd name="connsiteX1" fmla="*/ 117443 w 118879"/>
                <a:gd name="connsiteY1" fmla="*/ 6092 h 83911"/>
                <a:gd name="connsiteX2" fmla="*/ 0 w 118879"/>
                <a:gd name="connsiteY2" fmla="*/ 83911 h 83911"/>
              </a:gdLst>
              <a:ahLst/>
              <a:cxnLst>
                <a:cxn ang="0">
                  <a:pos x="connsiteX0" y="connsiteY0"/>
                </a:cxn>
                <a:cxn ang="0">
                  <a:pos x="connsiteX1" y="connsiteY1"/>
                </a:cxn>
                <a:cxn ang="0">
                  <a:pos x="connsiteX2" y="connsiteY2"/>
                </a:cxn>
              </a:cxnLst>
              <a:rect l="l" t="t" r="r" b="b"/>
              <a:pathLst>
                <a:path w="118879" h="83911">
                  <a:moveTo>
                    <a:pt x="44101" y="19046"/>
                  </a:moveTo>
                  <a:cubicBezTo>
                    <a:pt x="44101" y="19046"/>
                    <a:pt x="100013" y="-13053"/>
                    <a:pt x="117443" y="6092"/>
                  </a:cubicBezTo>
                  <a:cubicBezTo>
                    <a:pt x="131636" y="21618"/>
                    <a:pt x="36862" y="67052"/>
                    <a:pt x="0" y="83911"/>
                  </a:cubicBezTo>
                </a:path>
              </a:pathLst>
            </a:custGeom>
            <a:noFill/>
            <a:ln w="5715" cap="rnd">
              <a:solidFill>
                <a:schemeClr val="bg1"/>
              </a:solidFill>
              <a:prstDash val="solid"/>
              <a:round/>
            </a:ln>
          </p:spPr>
          <p:txBody>
            <a:bodyPr rtlCol="0" anchor="ctr"/>
            <a:lstStyle/>
            <a:p>
              <a:endParaRPr lang="fr-FR" sz="1400"/>
            </a:p>
          </p:txBody>
        </p:sp>
        <p:grpSp>
          <p:nvGrpSpPr>
            <p:cNvPr id="135" name="Graphique 1770">
              <a:extLst>
                <a:ext uri="{FF2B5EF4-FFF2-40B4-BE49-F238E27FC236}">
                  <a16:creationId xmlns:a16="http://schemas.microsoft.com/office/drawing/2014/main" id="{1DAFD513-3716-4A57-8843-8EDE5E932C6D}"/>
                </a:ext>
              </a:extLst>
            </p:cNvPr>
            <p:cNvGrpSpPr/>
            <p:nvPr/>
          </p:nvGrpSpPr>
          <p:grpSpPr>
            <a:xfrm>
              <a:off x="1223962" y="1323975"/>
              <a:ext cx="278796" cy="251936"/>
              <a:chOff x="1223962" y="1323975"/>
              <a:chExt cx="278796" cy="251936"/>
            </a:xfrm>
            <a:noFill/>
          </p:grpSpPr>
          <p:sp>
            <p:nvSpPr>
              <p:cNvPr id="140" name="Forme libre : forme 2326">
                <a:extLst>
                  <a:ext uri="{FF2B5EF4-FFF2-40B4-BE49-F238E27FC236}">
                    <a16:creationId xmlns:a16="http://schemas.microsoft.com/office/drawing/2014/main" id="{FC0F0D7F-50A9-473E-B5D8-F1E8F1918C6C}"/>
                  </a:ext>
                </a:extLst>
              </p:cNvPr>
              <p:cNvSpPr/>
              <p:nvPr/>
            </p:nvSpPr>
            <p:spPr>
              <a:xfrm>
                <a:off x="1401317" y="1388554"/>
                <a:ext cx="101155" cy="37719"/>
              </a:xfrm>
              <a:custGeom>
                <a:avLst/>
                <a:gdLst>
                  <a:gd name="connsiteX0" fmla="*/ 101156 w 101155"/>
                  <a:gd name="connsiteY0" fmla="*/ 18860 h 37719"/>
                  <a:gd name="connsiteX1" fmla="*/ 50578 w 101155"/>
                  <a:gd name="connsiteY1" fmla="*/ 37719 h 37719"/>
                  <a:gd name="connsiteX2" fmla="*/ 0 w 101155"/>
                  <a:gd name="connsiteY2" fmla="*/ 18860 h 37719"/>
                  <a:gd name="connsiteX3" fmla="*/ 50578 w 101155"/>
                  <a:gd name="connsiteY3" fmla="*/ 0 h 37719"/>
                  <a:gd name="connsiteX4" fmla="*/ 101156 w 101155"/>
                  <a:gd name="connsiteY4" fmla="*/ 18860 h 3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37719">
                    <a:moveTo>
                      <a:pt x="101156" y="18860"/>
                    </a:moveTo>
                    <a:cubicBezTo>
                      <a:pt x="101156" y="29275"/>
                      <a:pt x="78511" y="37719"/>
                      <a:pt x="50578" y="37719"/>
                    </a:cubicBezTo>
                    <a:cubicBezTo>
                      <a:pt x="22644" y="37719"/>
                      <a:pt x="0" y="29275"/>
                      <a:pt x="0" y="18860"/>
                    </a:cubicBezTo>
                    <a:cubicBezTo>
                      <a:pt x="0" y="8444"/>
                      <a:pt x="22644" y="0"/>
                      <a:pt x="50578" y="0"/>
                    </a:cubicBezTo>
                    <a:cubicBezTo>
                      <a:pt x="78511" y="0"/>
                      <a:pt x="101156" y="8444"/>
                      <a:pt x="101156" y="18860"/>
                    </a:cubicBezTo>
                    <a:close/>
                  </a:path>
                </a:pathLst>
              </a:custGeom>
              <a:noFill/>
              <a:ln w="5715" cap="rnd">
                <a:solidFill>
                  <a:schemeClr val="bg1"/>
                </a:solidFill>
                <a:prstDash val="solid"/>
                <a:round/>
              </a:ln>
            </p:spPr>
            <p:txBody>
              <a:bodyPr rtlCol="0" anchor="ctr"/>
              <a:lstStyle/>
              <a:p>
                <a:endParaRPr lang="fr-FR" sz="1400"/>
              </a:p>
            </p:txBody>
          </p:sp>
          <p:grpSp>
            <p:nvGrpSpPr>
              <p:cNvPr id="141" name="Graphique 1770">
                <a:extLst>
                  <a:ext uri="{FF2B5EF4-FFF2-40B4-BE49-F238E27FC236}">
                    <a16:creationId xmlns:a16="http://schemas.microsoft.com/office/drawing/2014/main" id="{1DAFD513-3716-4A57-8843-8EDE5E932C6D}"/>
                  </a:ext>
                </a:extLst>
              </p:cNvPr>
              <p:cNvGrpSpPr/>
              <p:nvPr/>
            </p:nvGrpSpPr>
            <p:grpSpPr>
              <a:xfrm>
                <a:off x="1401127" y="1407128"/>
                <a:ext cx="101631" cy="104775"/>
                <a:chOff x="1401127" y="1407128"/>
                <a:chExt cx="101631" cy="104775"/>
              </a:xfrm>
              <a:noFill/>
            </p:grpSpPr>
            <p:grpSp>
              <p:nvGrpSpPr>
                <p:cNvPr id="149" name="Graphique 1770">
                  <a:extLst>
                    <a:ext uri="{FF2B5EF4-FFF2-40B4-BE49-F238E27FC236}">
                      <a16:creationId xmlns:a16="http://schemas.microsoft.com/office/drawing/2014/main" id="{1DAFD513-3716-4A57-8843-8EDE5E932C6D}"/>
                    </a:ext>
                  </a:extLst>
                </p:cNvPr>
                <p:cNvGrpSpPr/>
                <p:nvPr/>
              </p:nvGrpSpPr>
              <p:grpSpPr>
                <a:xfrm>
                  <a:off x="1401127" y="1407128"/>
                  <a:ext cx="101155" cy="61912"/>
                  <a:chOff x="1401127" y="1407128"/>
                  <a:chExt cx="101155" cy="61912"/>
                </a:xfrm>
                <a:noFill/>
              </p:grpSpPr>
              <p:sp>
                <p:nvSpPr>
                  <p:cNvPr id="154" name="Forme libre : forme 2329">
                    <a:extLst>
                      <a:ext uri="{FF2B5EF4-FFF2-40B4-BE49-F238E27FC236}">
                        <a16:creationId xmlns:a16="http://schemas.microsoft.com/office/drawing/2014/main" id="{15B28B4C-55DA-436B-A9EF-027DFFAD3F64}"/>
                      </a:ext>
                    </a:extLst>
                  </p:cNvPr>
                  <p:cNvSpPr/>
                  <p:nvPr/>
                </p:nvSpPr>
                <p:spPr>
                  <a:xfrm>
                    <a:off x="1401127" y="1407128"/>
                    <a:ext cx="14001" cy="34480"/>
                  </a:xfrm>
                  <a:custGeom>
                    <a:avLst/>
                    <a:gdLst>
                      <a:gd name="connsiteX0" fmla="*/ 14002 w 14001"/>
                      <a:gd name="connsiteY0" fmla="*/ 34481 h 34480"/>
                      <a:gd name="connsiteX1" fmla="*/ 0 w 14001"/>
                      <a:gd name="connsiteY1" fmla="*/ 21431 h 34480"/>
                      <a:gd name="connsiteX2" fmla="*/ 0 w 14001"/>
                      <a:gd name="connsiteY2" fmla="*/ 0 h 34480"/>
                    </a:gdLst>
                    <a:ahLst/>
                    <a:cxnLst>
                      <a:cxn ang="0">
                        <a:pos x="connsiteX0" y="connsiteY0"/>
                      </a:cxn>
                      <a:cxn ang="0">
                        <a:pos x="connsiteX1" y="connsiteY1"/>
                      </a:cxn>
                      <a:cxn ang="0">
                        <a:pos x="connsiteX2" y="connsiteY2"/>
                      </a:cxn>
                    </a:cxnLst>
                    <a:rect l="l" t="t" r="r" b="b"/>
                    <a:pathLst>
                      <a:path w="14001" h="34480">
                        <a:moveTo>
                          <a:pt x="14002" y="34481"/>
                        </a:moveTo>
                        <a:cubicBezTo>
                          <a:pt x="5334" y="31052"/>
                          <a:pt x="0" y="26480"/>
                          <a:pt x="0" y="21431"/>
                        </a:cubicBezTo>
                        <a:lnTo>
                          <a:pt x="0" y="0"/>
                        </a:lnTo>
                      </a:path>
                    </a:pathLst>
                  </a:custGeom>
                  <a:noFill/>
                  <a:ln w="5715" cap="rnd">
                    <a:solidFill>
                      <a:schemeClr val="bg1"/>
                    </a:solidFill>
                    <a:prstDash val="solid"/>
                    <a:round/>
                  </a:ln>
                </p:spPr>
                <p:txBody>
                  <a:bodyPr rtlCol="0" anchor="ctr"/>
                  <a:lstStyle/>
                  <a:p>
                    <a:endParaRPr lang="fr-FR" sz="1400"/>
                  </a:p>
                </p:txBody>
              </p:sp>
              <p:sp>
                <p:nvSpPr>
                  <p:cNvPr id="155" name="Forme libre : forme 2330">
                    <a:extLst>
                      <a:ext uri="{FF2B5EF4-FFF2-40B4-BE49-F238E27FC236}">
                        <a16:creationId xmlns:a16="http://schemas.microsoft.com/office/drawing/2014/main" id="{CABA46D5-7C22-4919-B999-3DFC990AECBC}"/>
                      </a:ext>
                    </a:extLst>
                  </p:cNvPr>
                  <p:cNvSpPr/>
                  <p:nvPr/>
                </p:nvSpPr>
                <p:spPr>
                  <a:xfrm>
                    <a:off x="1436464" y="1407414"/>
                    <a:ext cx="65817" cy="40004"/>
                  </a:xfrm>
                  <a:custGeom>
                    <a:avLst/>
                    <a:gdLst>
                      <a:gd name="connsiteX0" fmla="*/ 65818 w 65817"/>
                      <a:gd name="connsiteY0" fmla="*/ 0 h 40004"/>
                      <a:gd name="connsiteX1" fmla="*/ 65818 w 65817"/>
                      <a:gd name="connsiteY1" fmla="*/ 21145 h 40004"/>
                      <a:gd name="connsiteX2" fmla="*/ 15240 w 65817"/>
                      <a:gd name="connsiteY2" fmla="*/ 40005 h 40004"/>
                      <a:gd name="connsiteX3" fmla="*/ 0 w 65817"/>
                      <a:gd name="connsiteY3" fmla="*/ 39148 h 40004"/>
                    </a:gdLst>
                    <a:ahLst/>
                    <a:cxnLst>
                      <a:cxn ang="0">
                        <a:pos x="connsiteX0" y="connsiteY0"/>
                      </a:cxn>
                      <a:cxn ang="0">
                        <a:pos x="connsiteX1" y="connsiteY1"/>
                      </a:cxn>
                      <a:cxn ang="0">
                        <a:pos x="connsiteX2" y="connsiteY2"/>
                      </a:cxn>
                      <a:cxn ang="0">
                        <a:pos x="connsiteX3" y="connsiteY3"/>
                      </a:cxn>
                    </a:cxnLst>
                    <a:rect l="l" t="t" r="r" b="b"/>
                    <a:pathLst>
                      <a:path w="65817" h="40004">
                        <a:moveTo>
                          <a:pt x="65818" y="0"/>
                        </a:moveTo>
                        <a:lnTo>
                          <a:pt x="65818" y="21145"/>
                        </a:lnTo>
                        <a:cubicBezTo>
                          <a:pt x="65818" y="31528"/>
                          <a:pt x="43148" y="40005"/>
                          <a:pt x="15240" y="40005"/>
                        </a:cubicBezTo>
                        <a:cubicBezTo>
                          <a:pt x="9906" y="40005"/>
                          <a:pt x="4763" y="39719"/>
                          <a:pt x="0" y="39148"/>
                        </a:cubicBezTo>
                      </a:path>
                    </a:pathLst>
                  </a:custGeom>
                  <a:noFill/>
                  <a:ln w="5715" cap="rnd">
                    <a:solidFill>
                      <a:schemeClr val="bg1"/>
                    </a:solidFill>
                    <a:prstDash val="solid"/>
                    <a:round/>
                  </a:ln>
                </p:spPr>
                <p:txBody>
                  <a:bodyPr rtlCol="0" anchor="ctr"/>
                  <a:lstStyle/>
                  <a:p>
                    <a:endParaRPr lang="fr-FR" sz="1400"/>
                  </a:p>
                </p:txBody>
              </p:sp>
              <p:sp>
                <p:nvSpPr>
                  <p:cNvPr id="156" name="Forme libre : forme 2331">
                    <a:extLst>
                      <a:ext uri="{FF2B5EF4-FFF2-40B4-BE49-F238E27FC236}">
                        <a16:creationId xmlns:a16="http://schemas.microsoft.com/office/drawing/2014/main" id="{81856155-BFC8-4EA3-9D4A-B802ACA46073}"/>
                      </a:ext>
                    </a:extLst>
                  </p:cNvPr>
                  <p:cNvSpPr/>
                  <p:nvPr/>
                </p:nvSpPr>
                <p:spPr>
                  <a:xfrm>
                    <a:off x="1401127" y="1428750"/>
                    <a:ext cx="101155" cy="40290"/>
                  </a:xfrm>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5" y="286"/>
                        </a:moveTo>
                        <a:lnTo>
                          <a:pt x="101155" y="21431"/>
                        </a:lnTo>
                        <a:cubicBezTo>
                          <a:pt x="101155" y="31814"/>
                          <a:pt x="78486" y="40291"/>
                          <a:pt x="50578" y="40291"/>
                        </a:cubicBezTo>
                        <a:cubicBezTo>
                          <a:pt x="22669" y="40291"/>
                          <a:pt x="0" y="31814"/>
                          <a:pt x="0" y="21431"/>
                        </a:cubicBezTo>
                        <a:lnTo>
                          <a:pt x="0" y="0"/>
                        </a:lnTo>
                      </a:path>
                    </a:pathLst>
                  </a:custGeom>
                  <a:noFill/>
                  <a:ln w="5715" cap="rnd">
                    <a:solidFill>
                      <a:schemeClr val="bg1"/>
                    </a:solidFill>
                    <a:prstDash val="solid"/>
                    <a:round/>
                  </a:ln>
                </p:spPr>
                <p:txBody>
                  <a:bodyPr rtlCol="0" anchor="ctr"/>
                  <a:lstStyle/>
                  <a:p>
                    <a:endParaRPr lang="fr-FR" sz="1400"/>
                  </a:p>
                </p:txBody>
              </p:sp>
            </p:grpSp>
            <p:grpSp>
              <p:nvGrpSpPr>
                <p:cNvPr id="150" name="Graphique 1770">
                  <a:extLst>
                    <a:ext uri="{FF2B5EF4-FFF2-40B4-BE49-F238E27FC236}">
                      <a16:creationId xmlns:a16="http://schemas.microsoft.com/office/drawing/2014/main" id="{1DAFD513-3716-4A57-8843-8EDE5E932C6D}"/>
                    </a:ext>
                  </a:extLst>
                </p:cNvPr>
                <p:cNvGrpSpPr/>
                <p:nvPr/>
              </p:nvGrpSpPr>
              <p:grpSpPr>
                <a:xfrm>
                  <a:off x="1401603" y="1449990"/>
                  <a:ext cx="101155" cy="61912"/>
                  <a:chOff x="1401603" y="1449990"/>
                  <a:chExt cx="101155" cy="61912"/>
                </a:xfrm>
                <a:noFill/>
              </p:grpSpPr>
              <p:sp>
                <p:nvSpPr>
                  <p:cNvPr id="151" name="Forme libre : forme 2333">
                    <a:extLst>
                      <a:ext uri="{FF2B5EF4-FFF2-40B4-BE49-F238E27FC236}">
                        <a16:creationId xmlns:a16="http://schemas.microsoft.com/office/drawing/2014/main" id="{C0CF3D61-B52C-46DC-B14D-7292B68E718A}"/>
                      </a:ext>
                    </a:extLst>
                  </p:cNvPr>
                  <p:cNvSpPr/>
                  <p:nvPr/>
                </p:nvSpPr>
                <p:spPr>
                  <a:xfrm>
                    <a:off x="1401603" y="1449990"/>
                    <a:ext cx="37338" cy="39623"/>
                  </a:xfrm>
                  <a:custGeom>
                    <a:avLst/>
                    <a:gdLst>
                      <a:gd name="connsiteX0" fmla="*/ 37338 w 37338"/>
                      <a:gd name="connsiteY0" fmla="*/ 39624 h 39623"/>
                      <a:gd name="connsiteX1" fmla="*/ 0 w 37338"/>
                      <a:gd name="connsiteY1" fmla="*/ 21431 h 39623"/>
                      <a:gd name="connsiteX2" fmla="*/ 0 w 37338"/>
                      <a:gd name="connsiteY2" fmla="*/ 0 h 39623"/>
                    </a:gdLst>
                    <a:ahLst/>
                    <a:cxnLst>
                      <a:cxn ang="0">
                        <a:pos x="connsiteX0" y="connsiteY0"/>
                      </a:cxn>
                      <a:cxn ang="0">
                        <a:pos x="connsiteX1" y="connsiteY1"/>
                      </a:cxn>
                      <a:cxn ang="0">
                        <a:pos x="connsiteX2" y="connsiteY2"/>
                      </a:cxn>
                    </a:cxnLst>
                    <a:rect l="l" t="t" r="r" b="b"/>
                    <a:pathLst>
                      <a:path w="37338" h="39623">
                        <a:moveTo>
                          <a:pt x="37338" y="39624"/>
                        </a:moveTo>
                        <a:cubicBezTo>
                          <a:pt x="15811" y="37433"/>
                          <a:pt x="0" y="30099"/>
                          <a:pt x="0" y="21431"/>
                        </a:cubicBezTo>
                        <a:lnTo>
                          <a:pt x="0" y="0"/>
                        </a:lnTo>
                      </a:path>
                    </a:pathLst>
                  </a:custGeom>
                  <a:noFill/>
                  <a:ln w="5715" cap="rnd">
                    <a:solidFill>
                      <a:schemeClr val="bg1"/>
                    </a:solidFill>
                    <a:prstDash val="solid"/>
                    <a:round/>
                  </a:ln>
                </p:spPr>
                <p:txBody>
                  <a:bodyPr rtlCol="0" anchor="ctr"/>
                  <a:lstStyle/>
                  <a:p>
                    <a:endParaRPr lang="fr-FR" sz="1400"/>
                  </a:p>
                </p:txBody>
              </p:sp>
              <p:sp>
                <p:nvSpPr>
                  <p:cNvPr id="152" name="Forme libre : forme 2334">
                    <a:extLst>
                      <a:ext uri="{FF2B5EF4-FFF2-40B4-BE49-F238E27FC236}">
                        <a16:creationId xmlns:a16="http://schemas.microsoft.com/office/drawing/2014/main" id="{2BFDD448-9950-440C-8917-C5D252B0CAD8}"/>
                      </a:ext>
                    </a:extLst>
                  </p:cNvPr>
                  <p:cNvSpPr/>
                  <p:nvPr/>
                </p:nvSpPr>
                <p:spPr>
                  <a:xfrm>
                    <a:off x="1461705" y="1450181"/>
                    <a:ext cx="41052" cy="39623"/>
                  </a:xfrm>
                  <a:custGeom>
                    <a:avLst/>
                    <a:gdLst>
                      <a:gd name="connsiteX0" fmla="*/ 41053 w 41052"/>
                      <a:gd name="connsiteY0" fmla="*/ 0 h 39623"/>
                      <a:gd name="connsiteX1" fmla="*/ 41053 w 41052"/>
                      <a:gd name="connsiteY1" fmla="*/ 21146 h 39623"/>
                      <a:gd name="connsiteX2" fmla="*/ 0 w 41052"/>
                      <a:gd name="connsiteY2" fmla="*/ 39624 h 39623"/>
                    </a:gdLst>
                    <a:ahLst/>
                    <a:cxnLst>
                      <a:cxn ang="0">
                        <a:pos x="connsiteX0" y="connsiteY0"/>
                      </a:cxn>
                      <a:cxn ang="0">
                        <a:pos x="connsiteX1" y="connsiteY1"/>
                      </a:cxn>
                      <a:cxn ang="0">
                        <a:pos x="connsiteX2" y="connsiteY2"/>
                      </a:cxn>
                    </a:cxnLst>
                    <a:rect l="l" t="t" r="r" b="b"/>
                    <a:pathLst>
                      <a:path w="41052" h="39623">
                        <a:moveTo>
                          <a:pt x="41053" y="0"/>
                        </a:moveTo>
                        <a:lnTo>
                          <a:pt x="41053" y="21146"/>
                        </a:lnTo>
                        <a:cubicBezTo>
                          <a:pt x="41053" y="30290"/>
                          <a:pt x="23432" y="38005"/>
                          <a:pt x="0" y="39624"/>
                        </a:cubicBezTo>
                      </a:path>
                    </a:pathLst>
                  </a:custGeom>
                  <a:noFill/>
                  <a:ln w="5715" cap="rnd">
                    <a:solidFill>
                      <a:schemeClr val="bg1"/>
                    </a:solidFill>
                    <a:prstDash val="solid"/>
                    <a:round/>
                  </a:ln>
                </p:spPr>
                <p:txBody>
                  <a:bodyPr rtlCol="0" anchor="ctr"/>
                  <a:lstStyle/>
                  <a:p>
                    <a:endParaRPr lang="fr-FR" sz="1400"/>
                  </a:p>
                </p:txBody>
              </p:sp>
              <p:sp>
                <p:nvSpPr>
                  <p:cNvPr id="153" name="Forme libre : forme 2335">
                    <a:extLst>
                      <a:ext uri="{FF2B5EF4-FFF2-40B4-BE49-F238E27FC236}">
                        <a16:creationId xmlns:a16="http://schemas.microsoft.com/office/drawing/2014/main" id="{88F49444-3612-4828-96B8-F1B8A28F608C}"/>
                      </a:ext>
                    </a:extLst>
                  </p:cNvPr>
                  <p:cNvSpPr/>
                  <p:nvPr/>
                </p:nvSpPr>
                <p:spPr>
                  <a:xfrm>
                    <a:off x="1401603" y="1471612"/>
                    <a:ext cx="101155" cy="40290"/>
                  </a:xfrm>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6" y="286"/>
                        </a:moveTo>
                        <a:lnTo>
                          <a:pt x="101156" y="21431"/>
                        </a:lnTo>
                        <a:cubicBezTo>
                          <a:pt x="101156" y="31814"/>
                          <a:pt x="78486" y="40291"/>
                          <a:pt x="50578" y="40291"/>
                        </a:cubicBezTo>
                        <a:cubicBezTo>
                          <a:pt x="22670" y="40291"/>
                          <a:pt x="0" y="31814"/>
                          <a:pt x="0" y="21431"/>
                        </a:cubicBezTo>
                        <a:lnTo>
                          <a:pt x="0" y="0"/>
                        </a:lnTo>
                      </a:path>
                    </a:pathLst>
                  </a:custGeom>
                  <a:noFill/>
                  <a:ln w="5715" cap="rnd">
                    <a:solidFill>
                      <a:schemeClr val="bg1"/>
                    </a:solidFill>
                    <a:prstDash val="solid"/>
                    <a:round/>
                  </a:ln>
                </p:spPr>
                <p:txBody>
                  <a:bodyPr rtlCol="0" anchor="ctr"/>
                  <a:lstStyle/>
                  <a:p>
                    <a:endParaRPr lang="fr-FR" sz="1400"/>
                  </a:p>
                </p:txBody>
              </p:sp>
            </p:grpSp>
          </p:grpSp>
          <p:grpSp>
            <p:nvGrpSpPr>
              <p:cNvPr id="142" name="Graphique 1770">
                <a:extLst>
                  <a:ext uri="{FF2B5EF4-FFF2-40B4-BE49-F238E27FC236}">
                    <a16:creationId xmlns:a16="http://schemas.microsoft.com/office/drawing/2014/main" id="{1DAFD513-3716-4A57-8843-8EDE5E932C6D}"/>
                  </a:ext>
                </a:extLst>
              </p:cNvPr>
              <p:cNvGrpSpPr/>
              <p:nvPr/>
            </p:nvGrpSpPr>
            <p:grpSpPr>
              <a:xfrm>
                <a:off x="1401031" y="1492757"/>
                <a:ext cx="101727" cy="83153"/>
                <a:chOff x="1401031" y="1492757"/>
                <a:chExt cx="101727" cy="83153"/>
              </a:xfrm>
              <a:noFill/>
            </p:grpSpPr>
            <p:grpSp>
              <p:nvGrpSpPr>
                <p:cNvPr id="144" name="Graphique 1770">
                  <a:extLst>
                    <a:ext uri="{FF2B5EF4-FFF2-40B4-BE49-F238E27FC236}">
                      <a16:creationId xmlns:a16="http://schemas.microsoft.com/office/drawing/2014/main" id="{1DAFD513-3716-4A57-8843-8EDE5E932C6D}"/>
                    </a:ext>
                  </a:extLst>
                </p:cNvPr>
                <p:cNvGrpSpPr/>
                <p:nvPr/>
              </p:nvGrpSpPr>
              <p:grpSpPr>
                <a:xfrm>
                  <a:off x="1401031" y="1492757"/>
                  <a:ext cx="101250" cy="62007"/>
                  <a:chOff x="1401031" y="1492757"/>
                  <a:chExt cx="101250" cy="62007"/>
                </a:xfrm>
                <a:noFill/>
              </p:grpSpPr>
              <p:sp>
                <p:nvSpPr>
                  <p:cNvPr id="146" name="Forme libre : forme 2338">
                    <a:extLst>
                      <a:ext uri="{FF2B5EF4-FFF2-40B4-BE49-F238E27FC236}">
                        <a16:creationId xmlns:a16="http://schemas.microsoft.com/office/drawing/2014/main" id="{694915B2-4FB0-4FAB-8F9E-808E35100543}"/>
                      </a:ext>
                    </a:extLst>
                  </p:cNvPr>
                  <p:cNvSpPr/>
                  <p:nvPr/>
                </p:nvSpPr>
                <p:spPr>
                  <a:xfrm>
                    <a:off x="1401127" y="1492757"/>
                    <a:ext cx="101155" cy="40290"/>
                  </a:xfrm>
                  <a:custGeom>
                    <a:avLst/>
                    <a:gdLst>
                      <a:gd name="connsiteX0" fmla="*/ 101155 w 101155"/>
                      <a:gd name="connsiteY0" fmla="*/ 286 h 40290"/>
                      <a:gd name="connsiteX1" fmla="*/ 101155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5" y="286"/>
                        </a:moveTo>
                        <a:lnTo>
                          <a:pt x="101155" y="21431"/>
                        </a:lnTo>
                        <a:cubicBezTo>
                          <a:pt x="101155" y="31814"/>
                          <a:pt x="78486" y="40291"/>
                          <a:pt x="50578" y="40291"/>
                        </a:cubicBezTo>
                        <a:cubicBezTo>
                          <a:pt x="22669" y="40291"/>
                          <a:pt x="0" y="31814"/>
                          <a:pt x="0" y="21431"/>
                        </a:cubicBezTo>
                        <a:lnTo>
                          <a:pt x="0" y="0"/>
                        </a:lnTo>
                      </a:path>
                    </a:pathLst>
                  </a:custGeom>
                  <a:noFill/>
                  <a:ln w="5715" cap="rnd">
                    <a:solidFill>
                      <a:schemeClr val="bg1"/>
                    </a:solidFill>
                    <a:prstDash val="solid"/>
                    <a:round/>
                  </a:ln>
                </p:spPr>
                <p:txBody>
                  <a:bodyPr rtlCol="0" anchor="ctr"/>
                  <a:lstStyle/>
                  <a:p>
                    <a:endParaRPr lang="fr-FR" sz="1400"/>
                  </a:p>
                </p:txBody>
              </p:sp>
              <p:sp>
                <p:nvSpPr>
                  <p:cNvPr id="147" name="Forme libre : forme 2339">
                    <a:extLst>
                      <a:ext uri="{FF2B5EF4-FFF2-40B4-BE49-F238E27FC236}">
                        <a16:creationId xmlns:a16="http://schemas.microsoft.com/office/drawing/2014/main" id="{1A2B4FDD-F22F-422B-867F-96DD23FCC598}"/>
                      </a:ext>
                    </a:extLst>
                  </p:cNvPr>
                  <p:cNvSpPr/>
                  <p:nvPr/>
                </p:nvSpPr>
                <p:spPr>
                  <a:xfrm>
                    <a:off x="1401031" y="1514475"/>
                    <a:ext cx="64960" cy="40290"/>
                  </a:xfrm>
                  <a:custGeom>
                    <a:avLst/>
                    <a:gdLst>
                      <a:gd name="connsiteX0" fmla="*/ 64960 w 64960"/>
                      <a:gd name="connsiteY0" fmla="*/ 39529 h 40290"/>
                      <a:gd name="connsiteX1" fmla="*/ 50578 w 64960"/>
                      <a:gd name="connsiteY1" fmla="*/ 40291 h 40290"/>
                      <a:gd name="connsiteX2" fmla="*/ 0 w 64960"/>
                      <a:gd name="connsiteY2" fmla="*/ 21431 h 40290"/>
                      <a:gd name="connsiteX3" fmla="*/ 0 w 64960"/>
                      <a:gd name="connsiteY3" fmla="*/ 0 h 40290"/>
                    </a:gdLst>
                    <a:ahLst/>
                    <a:cxnLst>
                      <a:cxn ang="0">
                        <a:pos x="connsiteX0" y="connsiteY0"/>
                      </a:cxn>
                      <a:cxn ang="0">
                        <a:pos x="connsiteX1" y="connsiteY1"/>
                      </a:cxn>
                      <a:cxn ang="0">
                        <a:pos x="connsiteX2" y="connsiteY2"/>
                      </a:cxn>
                      <a:cxn ang="0">
                        <a:pos x="connsiteX3" y="connsiteY3"/>
                      </a:cxn>
                    </a:cxnLst>
                    <a:rect l="l" t="t" r="r" b="b"/>
                    <a:pathLst>
                      <a:path w="64960" h="40290">
                        <a:moveTo>
                          <a:pt x="64960" y="39529"/>
                        </a:moveTo>
                        <a:cubicBezTo>
                          <a:pt x="60389" y="40005"/>
                          <a:pt x="55626" y="40291"/>
                          <a:pt x="50578" y="40291"/>
                        </a:cubicBezTo>
                        <a:cubicBezTo>
                          <a:pt x="22669" y="40291"/>
                          <a:pt x="0" y="31814"/>
                          <a:pt x="0" y="21431"/>
                        </a:cubicBezTo>
                        <a:lnTo>
                          <a:pt x="0" y="0"/>
                        </a:lnTo>
                      </a:path>
                    </a:pathLst>
                  </a:custGeom>
                  <a:noFill/>
                  <a:ln w="5715" cap="rnd">
                    <a:solidFill>
                      <a:schemeClr val="bg1"/>
                    </a:solidFill>
                    <a:prstDash val="solid"/>
                    <a:round/>
                  </a:ln>
                </p:spPr>
                <p:txBody>
                  <a:bodyPr rtlCol="0" anchor="ctr"/>
                  <a:lstStyle/>
                  <a:p>
                    <a:endParaRPr lang="fr-FR" sz="1400"/>
                  </a:p>
                </p:txBody>
              </p:sp>
              <p:sp>
                <p:nvSpPr>
                  <p:cNvPr id="148" name="Forme libre : forme 2340">
                    <a:extLst>
                      <a:ext uri="{FF2B5EF4-FFF2-40B4-BE49-F238E27FC236}">
                        <a16:creationId xmlns:a16="http://schemas.microsoft.com/office/drawing/2014/main" id="{E780DDBD-1D5B-4BC4-8825-36F288BF4DBC}"/>
                      </a:ext>
                    </a:extLst>
                  </p:cNvPr>
                  <p:cNvSpPr/>
                  <p:nvPr/>
                </p:nvSpPr>
                <p:spPr>
                  <a:xfrm>
                    <a:off x="1486185" y="1514760"/>
                    <a:ext cx="16097" cy="34956"/>
                  </a:xfrm>
                  <a:custGeom>
                    <a:avLst/>
                    <a:gdLst>
                      <a:gd name="connsiteX0" fmla="*/ 16097 w 16097"/>
                      <a:gd name="connsiteY0" fmla="*/ 0 h 34956"/>
                      <a:gd name="connsiteX1" fmla="*/ 16097 w 16097"/>
                      <a:gd name="connsiteY1" fmla="*/ 21145 h 34956"/>
                      <a:gd name="connsiteX2" fmla="*/ 0 w 16097"/>
                      <a:gd name="connsiteY2" fmla="*/ 34957 h 34956"/>
                    </a:gdLst>
                    <a:ahLst/>
                    <a:cxnLst>
                      <a:cxn ang="0">
                        <a:pos x="connsiteX0" y="connsiteY0"/>
                      </a:cxn>
                      <a:cxn ang="0">
                        <a:pos x="connsiteX1" y="connsiteY1"/>
                      </a:cxn>
                      <a:cxn ang="0">
                        <a:pos x="connsiteX2" y="connsiteY2"/>
                      </a:cxn>
                    </a:cxnLst>
                    <a:rect l="l" t="t" r="r" b="b"/>
                    <a:pathLst>
                      <a:path w="16097" h="34956">
                        <a:moveTo>
                          <a:pt x="16097" y="0"/>
                        </a:moveTo>
                        <a:lnTo>
                          <a:pt x="16097" y="21145"/>
                        </a:lnTo>
                        <a:cubicBezTo>
                          <a:pt x="16097" y="26575"/>
                          <a:pt x="9906" y="31432"/>
                          <a:pt x="0" y="34957"/>
                        </a:cubicBezTo>
                      </a:path>
                    </a:pathLst>
                  </a:custGeom>
                  <a:noFill/>
                  <a:ln w="5715" cap="rnd">
                    <a:solidFill>
                      <a:schemeClr val="bg1"/>
                    </a:solidFill>
                    <a:prstDash val="solid"/>
                    <a:round/>
                  </a:ln>
                </p:spPr>
                <p:txBody>
                  <a:bodyPr rtlCol="0" anchor="ctr"/>
                  <a:lstStyle/>
                  <a:p>
                    <a:endParaRPr lang="fr-FR" sz="1400"/>
                  </a:p>
                </p:txBody>
              </p:sp>
            </p:grpSp>
            <p:sp>
              <p:nvSpPr>
                <p:cNvPr id="145" name="Forme libre : forme 2341">
                  <a:extLst>
                    <a:ext uri="{FF2B5EF4-FFF2-40B4-BE49-F238E27FC236}">
                      <a16:creationId xmlns:a16="http://schemas.microsoft.com/office/drawing/2014/main" id="{0449CB04-D227-4CCD-8E75-8FEA58FA397D}"/>
                    </a:ext>
                  </a:extLst>
                </p:cNvPr>
                <p:cNvSpPr/>
                <p:nvPr/>
              </p:nvSpPr>
              <p:spPr>
                <a:xfrm>
                  <a:off x="1401603" y="1535620"/>
                  <a:ext cx="101155" cy="40290"/>
                </a:xfrm>
                <a:custGeom>
                  <a:avLst/>
                  <a:gdLst>
                    <a:gd name="connsiteX0" fmla="*/ 101156 w 101155"/>
                    <a:gd name="connsiteY0" fmla="*/ 286 h 40290"/>
                    <a:gd name="connsiteX1" fmla="*/ 101156 w 101155"/>
                    <a:gd name="connsiteY1" fmla="*/ 21431 h 40290"/>
                    <a:gd name="connsiteX2" fmla="*/ 50578 w 101155"/>
                    <a:gd name="connsiteY2" fmla="*/ 40291 h 40290"/>
                    <a:gd name="connsiteX3" fmla="*/ 0 w 101155"/>
                    <a:gd name="connsiteY3" fmla="*/ 21431 h 40290"/>
                    <a:gd name="connsiteX4" fmla="*/ 0 w 101155"/>
                    <a:gd name="connsiteY4" fmla="*/ 0 h 40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 h="40290">
                      <a:moveTo>
                        <a:pt x="101156" y="286"/>
                      </a:moveTo>
                      <a:lnTo>
                        <a:pt x="101156" y="21431"/>
                      </a:lnTo>
                      <a:cubicBezTo>
                        <a:pt x="101156" y="31814"/>
                        <a:pt x="78486" y="40291"/>
                        <a:pt x="50578" y="40291"/>
                      </a:cubicBezTo>
                      <a:cubicBezTo>
                        <a:pt x="22670" y="40291"/>
                        <a:pt x="0" y="31814"/>
                        <a:pt x="0" y="21431"/>
                      </a:cubicBezTo>
                      <a:lnTo>
                        <a:pt x="0" y="0"/>
                      </a:lnTo>
                    </a:path>
                  </a:pathLst>
                </a:custGeom>
                <a:noFill/>
                <a:ln w="5715" cap="rnd">
                  <a:solidFill>
                    <a:schemeClr val="bg1"/>
                  </a:solidFill>
                  <a:prstDash val="solid"/>
                  <a:round/>
                </a:ln>
              </p:spPr>
              <p:txBody>
                <a:bodyPr rtlCol="0" anchor="ctr"/>
                <a:lstStyle/>
                <a:p>
                  <a:endParaRPr lang="fr-FR" sz="1400"/>
                </a:p>
              </p:txBody>
            </p:sp>
          </p:grpSp>
          <p:sp>
            <p:nvSpPr>
              <p:cNvPr id="143" name="Forme libre : forme 2342">
                <a:extLst>
                  <a:ext uri="{FF2B5EF4-FFF2-40B4-BE49-F238E27FC236}">
                    <a16:creationId xmlns:a16="http://schemas.microsoft.com/office/drawing/2014/main" id="{E3163179-C507-4269-B4F2-827DD4D421C0}"/>
                  </a:ext>
                </a:extLst>
              </p:cNvPr>
              <p:cNvSpPr/>
              <p:nvPr/>
            </p:nvSpPr>
            <p:spPr>
              <a:xfrm>
                <a:off x="1223962" y="1323975"/>
                <a:ext cx="9525" cy="9525"/>
              </a:xfrm>
              <a:custGeom>
                <a:avLst/>
                <a:gdLst/>
                <a:ahLst/>
                <a:cxnLst/>
                <a:rect l="l" t="t" r="r" b="b"/>
                <a:pathLst>
                  <a:path w="9525" h="9525"/>
                </a:pathLst>
              </a:custGeom>
              <a:noFill/>
              <a:ln w="5715" cap="rnd">
                <a:solidFill>
                  <a:schemeClr val="bg1"/>
                </a:solidFill>
                <a:prstDash val="solid"/>
                <a:round/>
              </a:ln>
            </p:spPr>
            <p:txBody>
              <a:bodyPr rtlCol="0" anchor="ctr"/>
              <a:lstStyle/>
              <a:p>
                <a:endParaRPr lang="fr-FR" sz="1400"/>
              </a:p>
            </p:txBody>
          </p:sp>
        </p:grpSp>
        <p:grpSp>
          <p:nvGrpSpPr>
            <p:cNvPr id="136" name="Graphique 1770">
              <a:extLst>
                <a:ext uri="{FF2B5EF4-FFF2-40B4-BE49-F238E27FC236}">
                  <a16:creationId xmlns:a16="http://schemas.microsoft.com/office/drawing/2014/main" id="{1DAFD513-3716-4A57-8843-8EDE5E932C6D}"/>
                </a:ext>
              </a:extLst>
            </p:cNvPr>
            <p:cNvGrpSpPr/>
            <p:nvPr/>
          </p:nvGrpSpPr>
          <p:grpSpPr>
            <a:xfrm>
              <a:off x="1396555" y="1326832"/>
              <a:ext cx="106394" cy="42957"/>
              <a:chOff x="1396555" y="1326832"/>
              <a:chExt cx="106394" cy="42957"/>
            </a:xfrm>
          </p:grpSpPr>
          <p:sp>
            <p:nvSpPr>
              <p:cNvPr id="137" name="Forme libre : forme 2344">
                <a:extLst>
                  <a:ext uri="{FF2B5EF4-FFF2-40B4-BE49-F238E27FC236}">
                    <a16:creationId xmlns:a16="http://schemas.microsoft.com/office/drawing/2014/main" id="{ECEAA6BA-BDD8-420D-AE38-19280BEEC03D}"/>
                  </a:ext>
                </a:extLst>
              </p:cNvPr>
              <p:cNvSpPr/>
              <p:nvPr/>
            </p:nvSpPr>
            <p:spPr>
              <a:xfrm>
                <a:off x="1450942" y="1326832"/>
                <a:ext cx="9525" cy="35623"/>
              </a:xfrm>
              <a:custGeom>
                <a:avLst/>
                <a:gdLst>
                  <a:gd name="connsiteX0" fmla="*/ 0 w 9525"/>
                  <a:gd name="connsiteY0" fmla="*/ 0 h 35623"/>
                  <a:gd name="connsiteX1" fmla="*/ 0 w 9525"/>
                  <a:gd name="connsiteY1" fmla="*/ 35624 h 35623"/>
                </a:gdLst>
                <a:ahLst/>
                <a:cxnLst>
                  <a:cxn ang="0">
                    <a:pos x="connsiteX0" y="connsiteY0"/>
                  </a:cxn>
                  <a:cxn ang="0">
                    <a:pos x="connsiteX1" y="connsiteY1"/>
                  </a:cxn>
                </a:cxnLst>
                <a:rect l="l" t="t" r="r" b="b"/>
                <a:pathLst>
                  <a:path w="9525" h="35623">
                    <a:moveTo>
                      <a:pt x="0" y="0"/>
                    </a:moveTo>
                    <a:lnTo>
                      <a:pt x="0" y="35624"/>
                    </a:lnTo>
                  </a:path>
                </a:pathLst>
              </a:custGeom>
              <a:ln w="5715" cap="rnd">
                <a:solidFill>
                  <a:schemeClr val="bg1"/>
                </a:solidFill>
                <a:prstDash val="solid"/>
                <a:round/>
              </a:ln>
            </p:spPr>
            <p:txBody>
              <a:bodyPr rtlCol="0" anchor="ctr"/>
              <a:lstStyle/>
              <a:p>
                <a:endParaRPr lang="fr-FR" sz="1400"/>
              </a:p>
            </p:txBody>
          </p:sp>
          <p:sp>
            <p:nvSpPr>
              <p:cNvPr id="138" name="Forme libre : forme 2345">
                <a:extLst>
                  <a:ext uri="{FF2B5EF4-FFF2-40B4-BE49-F238E27FC236}">
                    <a16:creationId xmlns:a16="http://schemas.microsoft.com/office/drawing/2014/main" id="{52443F46-FC74-4A21-82AE-7396C5B935B4}"/>
                  </a:ext>
                </a:extLst>
              </p:cNvPr>
              <p:cNvSpPr/>
              <p:nvPr/>
            </p:nvSpPr>
            <p:spPr>
              <a:xfrm>
                <a:off x="1396555" y="1346644"/>
                <a:ext cx="14192" cy="23145"/>
              </a:xfrm>
              <a:custGeom>
                <a:avLst/>
                <a:gdLst>
                  <a:gd name="connsiteX0" fmla="*/ 0 w 14192"/>
                  <a:gd name="connsiteY0" fmla="*/ 0 h 23145"/>
                  <a:gd name="connsiteX1" fmla="*/ 14192 w 14192"/>
                  <a:gd name="connsiteY1" fmla="*/ 23146 h 23145"/>
                </a:gdLst>
                <a:ahLst/>
                <a:cxnLst>
                  <a:cxn ang="0">
                    <a:pos x="connsiteX0" y="connsiteY0"/>
                  </a:cxn>
                  <a:cxn ang="0">
                    <a:pos x="connsiteX1" y="connsiteY1"/>
                  </a:cxn>
                </a:cxnLst>
                <a:rect l="l" t="t" r="r" b="b"/>
                <a:pathLst>
                  <a:path w="14192" h="23145">
                    <a:moveTo>
                      <a:pt x="0" y="0"/>
                    </a:moveTo>
                    <a:lnTo>
                      <a:pt x="14192" y="23146"/>
                    </a:lnTo>
                  </a:path>
                </a:pathLst>
              </a:custGeom>
              <a:ln w="5715" cap="rnd">
                <a:solidFill>
                  <a:schemeClr val="bg1"/>
                </a:solidFill>
                <a:prstDash val="solid"/>
                <a:round/>
              </a:ln>
            </p:spPr>
            <p:txBody>
              <a:bodyPr rtlCol="0" anchor="ctr"/>
              <a:lstStyle/>
              <a:p>
                <a:endParaRPr lang="fr-FR" sz="1400"/>
              </a:p>
            </p:txBody>
          </p:sp>
          <p:sp>
            <p:nvSpPr>
              <p:cNvPr id="139" name="Forme libre : forme 2346">
                <a:extLst>
                  <a:ext uri="{FF2B5EF4-FFF2-40B4-BE49-F238E27FC236}">
                    <a16:creationId xmlns:a16="http://schemas.microsoft.com/office/drawing/2014/main" id="{19EF187E-39D6-4D4F-9731-01D712568026}"/>
                  </a:ext>
                </a:extLst>
              </p:cNvPr>
              <p:cNvSpPr/>
              <p:nvPr/>
            </p:nvSpPr>
            <p:spPr>
              <a:xfrm>
                <a:off x="1493043" y="1353597"/>
                <a:ext cx="9905" cy="15144"/>
              </a:xfrm>
              <a:custGeom>
                <a:avLst/>
                <a:gdLst>
                  <a:gd name="connsiteX0" fmla="*/ 9906 w 9905"/>
                  <a:gd name="connsiteY0" fmla="*/ 0 h 15144"/>
                  <a:gd name="connsiteX1" fmla="*/ 0 w 9905"/>
                  <a:gd name="connsiteY1" fmla="*/ 15145 h 15144"/>
                </a:gdLst>
                <a:ahLst/>
                <a:cxnLst>
                  <a:cxn ang="0">
                    <a:pos x="connsiteX0" y="connsiteY0"/>
                  </a:cxn>
                  <a:cxn ang="0">
                    <a:pos x="connsiteX1" y="connsiteY1"/>
                  </a:cxn>
                </a:cxnLst>
                <a:rect l="l" t="t" r="r" b="b"/>
                <a:pathLst>
                  <a:path w="9905" h="15144">
                    <a:moveTo>
                      <a:pt x="9906" y="0"/>
                    </a:moveTo>
                    <a:lnTo>
                      <a:pt x="0" y="15145"/>
                    </a:lnTo>
                  </a:path>
                </a:pathLst>
              </a:custGeom>
              <a:ln w="5715" cap="rnd">
                <a:solidFill>
                  <a:schemeClr val="bg1"/>
                </a:solidFill>
                <a:prstDash val="solid"/>
                <a:round/>
              </a:ln>
            </p:spPr>
            <p:txBody>
              <a:bodyPr rtlCol="0" anchor="ctr"/>
              <a:lstStyle/>
              <a:p>
                <a:endParaRPr lang="fr-FR" sz="1400"/>
              </a:p>
            </p:txBody>
          </p:sp>
        </p:grpSp>
      </p:grpSp>
      <p:sp>
        <p:nvSpPr>
          <p:cNvPr id="157" name="ZoneTexte 156"/>
          <p:cNvSpPr txBox="1"/>
          <p:nvPr/>
        </p:nvSpPr>
        <p:spPr>
          <a:xfrm>
            <a:off x="1038440" y="2917301"/>
            <a:ext cx="3735394" cy="369332"/>
          </a:xfrm>
          <a:prstGeom prst="rect">
            <a:avLst/>
          </a:prstGeom>
          <a:solidFill>
            <a:schemeClr val="bg1"/>
          </a:solidFill>
        </p:spPr>
        <p:txBody>
          <a:bodyPr wrap="square" rtlCol="0">
            <a:spAutoFit/>
          </a:bodyPr>
          <a:lstStyle/>
          <a:p>
            <a:pPr algn="ctr"/>
            <a:r>
              <a:rPr lang="fr-FR" b="1" dirty="0" smtClean="0">
                <a:solidFill>
                  <a:schemeClr val="accent4">
                    <a:lumMod val="75000"/>
                  </a:schemeClr>
                </a:solidFill>
              </a:rPr>
              <a:t>Les avantages prix</a:t>
            </a:r>
            <a:endParaRPr lang="fr-FR" b="1" dirty="0">
              <a:solidFill>
                <a:schemeClr val="accent4">
                  <a:lumMod val="75000"/>
                </a:schemeClr>
              </a:solidFill>
            </a:endParaRPr>
          </a:p>
        </p:txBody>
      </p:sp>
      <p:pic>
        <p:nvPicPr>
          <p:cNvPr id="5122" name="Picture 2" descr="Homme d'affaires élégant avec des poses différentes Vecteur Premium"/>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0377" r="55301"/>
          <a:stretch/>
        </p:blipFill>
        <p:spPr bwMode="auto">
          <a:xfrm>
            <a:off x="334912" y="1486071"/>
            <a:ext cx="854015" cy="3714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386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7"/>
                                        </p:tgtEl>
                                        <p:attrNameLst>
                                          <p:attrName>style.visibility</p:attrName>
                                        </p:attrNameLst>
                                      </p:cBhvr>
                                      <p:to>
                                        <p:strVal val="visible"/>
                                      </p:to>
                                    </p:set>
                                    <p:animEffect transition="in" filter="fade">
                                      <p:cBhvr>
                                        <p:cTn id="27" dur="500"/>
                                        <p:tgtEl>
                                          <p:spTgt spid="15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fade">
                                      <p:cBhvr>
                                        <p:cTn id="50" dur="500"/>
                                        <p:tgtEl>
                                          <p:spTgt spid="85"/>
                                        </p:tgtEl>
                                      </p:cBhvr>
                                    </p:animEffect>
                                  </p:childTnLst>
                                </p:cTn>
                              </p:par>
                              <p:par>
                                <p:cTn id="51" presetID="10" presetClass="entr" presetSubtype="0" fill="hold" nodeType="withEffect">
                                  <p:stCondLst>
                                    <p:cond delay="0"/>
                                  </p:stCondLst>
                                  <p:childTnLst>
                                    <p:set>
                                      <p:cBhvr>
                                        <p:cTn id="52" dur="1" fill="hold">
                                          <p:stCondLst>
                                            <p:cond delay="0"/>
                                          </p:stCondLst>
                                        </p:cTn>
                                        <p:tgtEl>
                                          <p:spTgt spid="86"/>
                                        </p:tgtEl>
                                        <p:attrNameLst>
                                          <p:attrName>style.visibility</p:attrName>
                                        </p:attrNameLst>
                                      </p:cBhvr>
                                      <p:to>
                                        <p:strVal val="visible"/>
                                      </p:to>
                                    </p:set>
                                    <p:animEffect transition="in" filter="fade">
                                      <p:cBhvr>
                                        <p:cTn id="53" dur="500"/>
                                        <p:tgtEl>
                                          <p:spTgt spid="86"/>
                                        </p:tgtEl>
                                      </p:cBhvr>
                                    </p:animEffect>
                                  </p:childTnLst>
                                </p:cTn>
                              </p:par>
                              <p:par>
                                <p:cTn id="54" presetID="10" presetClass="entr" presetSubtype="0" fill="hold" nodeType="withEffect">
                                  <p:stCondLst>
                                    <p:cond delay="0"/>
                                  </p:stCondLst>
                                  <p:childTnLst>
                                    <p:set>
                                      <p:cBhvr>
                                        <p:cTn id="55" dur="1" fill="hold">
                                          <p:stCondLst>
                                            <p:cond delay="0"/>
                                          </p:stCondLst>
                                        </p:cTn>
                                        <p:tgtEl>
                                          <p:spTgt spid="87"/>
                                        </p:tgtEl>
                                        <p:attrNameLst>
                                          <p:attrName>style.visibility</p:attrName>
                                        </p:attrNameLst>
                                      </p:cBhvr>
                                      <p:to>
                                        <p:strVal val="visible"/>
                                      </p:to>
                                    </p:set>
                                    <p:animEffect transition="in" filter="fade">
                                      <p:cBhvr>
                                        <p:cTn id="56" dur="500"/>
                                        <p:tgtEl>
                                          <p:spTgt spid="87"/>
                                        </p:tgtEl>
                                      </p:cBhvr>
                                    </p:animEffect>
                                  </p:childTnLst>
                                </p:cTn>
                              </p:par>
                              <p:par>
                                <p:cTn id="57" presetID="10" presetClass="entr" presetSubtype="0" fill="hold" nodeType="withEffect">
                                  <p:stCondLst>
                                    <p:cond delay="0"/>
                                  </p:stCondLst>
                                  <p:childTnLst>
                                    <p:set>
                                      <p:cBhvr>
                                        <p:cTn id="58" dur="1" fill="hold">
                                          <p:stCondLst>
                                            <p:cond delay="0"/>
                                          </p:stCondLst>
                                        </p:cTn>
                                        <p:tgtEl>
                                          <p:spTgt spid="111"/>
                                        </p:tgtEl>
                                        <p:attrNameLst>
                                          <p:attrName>style.visibility</p:attrName>
                                        </p:attrNameLst>
                                      </p:cBhvr>
                                      <p:to>
                                        <p:strVal val="visible"/>
                                      </p:to>
                                    </p:set>
                                    <p:animEffect transition="in" filter="fade">
                                      <p:cBhvr>
                                        <p:cTn id="59" dur="500"/>
                                        <p:tgtEl>
                                          <p:spTgt spid="111"/>
                                        </p:tgtEl>
                                      </p:cBhvr>
                                    </p:animEffect>
                                  </p:childTnLst>
                                </p:cTn>
                              </p:par>
                              <p:par>
                                <p:cTn id="60" presetID="10" presetClass="entr" presetSubtype="0" fill="hold" nodeType="withEffect">
                                  <p:stCondLst>
                                    <p:cond delay="0"/>
                                  </p:stCondLst>
                                  <p:childTnLst>
                                    <p:set>
                                      <p:cBhvr>
                                        <p:cTn id="61" dur="1" fill="hold">
                                          <p:stCondLst>
                                            <p:cond delay="0"/>
                                          </p:stCondLst>
                                        </p:cTn>
                                        <p:tgtEl>
                                          <p:spTgt spid="127"/>
                                        </p:tgtEl>
                                        <p:attrNameLst>
                                          <p:attrName>style.visibility</p:attrName>
                                        </p:attrNameLst>
                                      </p:cBhvr>
                                      <p:to>
                                        <p:strVal val="visible"/>
                                      </p:to>
                                    </p:set>
                                    <p:animEffect transition="in" filter="fade">
                                      <p:cBhvr>
                                        <p:cTn id="6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12" grpId="0" animBg="1"/>
      <p:bldP spid="15" grpId="0"/>
      <p:bldP spid="22" grpId="0" animBg="1"/>
      <p:bldP spid="23" grpId="0" animBg="1"/>
      <p:bldP spid="24" grpId="0"/>
      <p:bldP spid="25" grpId="0" animBg="1"/>
      <p:bldP spid="26" grpId="0" animBg="1"/>
      <p:bldP spid="27" grpId="0" animBg="1"/>
      <p:bldP spid="85" grpId="0" animBg="1"/>
      <p:bldP spid="15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Contexte</a:t>
            </a:r>
          </a:p>
          <a:p>
            <a:r>
              <a:rPr lang="fr-FR" dirty="0" smtClean="0"/>
              <a:t>Nos offres et les astuces pour en parler</a:t>
            </a:r>
          </a:p>
          <a:p>
            <a:r>
              <a:rPr lang="fr-FR" b="1" dirty="0" smtClean="0">
                <a:solidFill>
                  <a:schemeClr val="accent4">
                    <a:lumMod val="75000"/>
                  </a:schemeClr>
                </a:solidFill>
              </a:rPr>
              <a:t>Les cibles &amp; les actions marketing </a:t>
            </a:r>
          </a:p>
          <a:p>
            <a:r>
              <a:rPr lang="fr-FR" dirty="0" smtClean="0"/>
              <a:t>Les outils à votre disposition</a:t>
            </a:r>
            <a:endParaRPr lang="fr-FR" dirty="0"/>
          </a:p>
        </p:txBody>
      </p:sp>
      <p:grpSp>
        <p:nvGrpSpPr>
          <p:cNvPr id="3" name="Groupe 2"/>
          <p:cNvGrpSpPr/>
          <p:nvPr/>
        </p:nvGrpSpPr>
        <p:grpSpPr>
          <a:xfrm>
            <a:off x="7962481" y="2542468"/>
            <a:ext cx="3496498" cy="4342871"/>
            <a:chOff x="5362931" y="2630643"/>
            <a:chExt cx="3496498" cy="4342871"/>
          </a:xfrm>
        </p:grpSpPr>
        <p:pic>
          <p:nvPicPr>
            <p:cNvPr id="4" name="Image 3"/>
            <p:cNvPicPr>
              <a:picLocks noChangeAspect="1"/>
            </p:cNvPicPr>
            <p:nvPr/>
          </p:nvPicPr>
          <p:blipFill>
            <a:blip r:embed="rId2">
              <a:clrChange>
                <a:clrFrom>
                  <a:srgbClr val="FFFFFF"/>
                </a:clrFrom>
                <a:clrTo>
                  <a:srgbClr val="FFFFFF">
                    <a:alpha val="0"/>
                  </a:srgbClr>
                </a:clrTo>
              </a:clrChange>
            </a:blip>
            <a:stretch>
              <a:fillRect/>
            </a:stretch>
          </p:blipFill>
          <p:spPr>
            <a:xfrm>
              <a:off x="5439411" y="3445270"/>
              <a:ext cx="2153375" cy="2121074"/>
            </a:xfrm>
            <a:prstGeom prst="rect">
              <a:avLst/>
            </a:prstGeom>
          </p:spPr>
        </p:pic>
        <p:pic>
          <p:nvPicPr>
            <p:cNvPr id="5" name="Picture 4" descr="Icône de gens de dessin animé drôle de mauvais temps venteux pluvieux. Vecteur Premium"/>
            <p:cNvPicPr>
              <a:picLocks noChangeAspect="1" noChangeArrowheads="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2077" b="52716" l="9921" r="89881">
                          <a14:foregroundMark x1="42460" y1="47604" x2="42460" y2="47604"/>
                          <a14:foregroundMark x1="48611" y1="25080" x2="48611" y2="25080"/>
                          <a14:foregroundMark x1="49603" y1="17252" x2="49603" y2="17252"/>
                          <a14:backgroundMark x1="65278" y1="20288" x2="51984" y2="30671"/>
                          <a14:backgroundMark x1="54762" y1="18690" x2="65278" y2="21565"/>
                          <a14:backgroundMark x1="57540" y1="27157" x2="57937" y2="51597"/>
                          <a14:backgroundMark x1="46429" y1="43291" x2="53175" y2="47923"/>
                        </a14:backgroundRemoval>
                      </a14:imgEffect>
                    </a14:imgLayer>
                  </a14:imgProps>
                </a:ext>
                <a:ext uri="{28A0092B-C50C-407E-A947-70E740481C1C}">
                  <a14:useLocalDpi xmlns:a14="http://schemas.microsoft.com/office/drawing/2010/main" val="0"/>
                </a:ext>
              </a:extLst>
            </a:blip>
            <a:srcRect/>
            <a:stretch>
              <a:fillRect/>
            </a:stretch>
          </p:blipFill>
          <p:spPr bwMode="auto">
            <a:xfrm rot="2103368">
              <a:off x="5362931" y="2630643"/>
              <a:ext cx="3496498" cy="434287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712387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Image 6" descr="image004">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4130" y="4143375"/>
            <a:ext cx="3027374" cy="1971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5"/>
          <p:cNvSpPr>
            <a:spLocks noGrp="1"/>
          </p:cNvSpPr>
          <p:nvPr>
            <p:ph type="body" sz="quarter" idx="12"/>
          </p:nvPr>
        </p:nvSpPr>
        <p:spPr/>
        <p:txBody>
          <a:bodyPr/>
          <a:lstStyle/>
          <a:p>
            <a:r>
              <a:rPr lang="fr-FR" dirty="0" smtClean="0"/>
              <a:t>Des cibles et des actions marketing sont à votre disposition pour vous aider à atteindre vos objectifs</a:t>
            </a:r>
            <a:endParaRPr lang="fr-FR" dirty="0"/>
          </a:p>
        </p:txBody>
      </p:sp>
      <p:sp>
        <p:nvSpPr>
          <p:cNvPr id="7" name="Espace réservé du texte 6"/>
          <p:cNvSpPr>
            <a:spLocks noGrp="1"/>
          </p:cNvSpPr>
          <p:nvPr>
            <p:ph type="body" sz="quarter" idx="14"/>
          </p:nvPr>
        </p:nvSpPr>
        <p:spPr/>
        <p:txBody>
          <a:bodyPr/>
          <a:lstStyle/>
          <a:p>
            <a:r>
              <a:rPr lang="fr-FR" dirty="0" smtClean="0"/>
              <a:t>Les cibles et les actions marketing</a:t>
            </a:r>
            <a:endParaRPr lang="fr-FR" dirty="0"/>
          </a:p>
        </p:txBody>
      </p:sp>
      <p:sp>
        <p:nvSpPr>
          <p:cNvPr id="8" name="Espace réservé du texte 7"/>
          <p:cNvSpPr>
            <a:spLocks noGrp="1"/>
          </p:cNvSpPr>
          <p:nvPr>
            <p:ph type="body" sz="quarter" idx="16"/>
          </p:nvPr>
        </p:nvSpPr>
        <p:spPr/>
        <p:txBody>
          <a:bodyPr/>
          <a:lstStyle/>
          <a:p>
            <a:r>
              <a:rPr lang="fr-FR" dirty="0" smtClean="0"/>
              <a:t>1</a:t>
            </a:r>
            <a:endParaRPr lang="fr-FR" dirty="0"/>
          </a:p>
        </p:txBody>
      </p:sp>
      <p:sp>
        <p:nvSpPr>
          <p:cNvPr id="10" name="Espace réservé du contenu 8"/>
          <p:cNvSpPr txBox="1">
            <a:spLocks/>
          </p:cNvSpPr>
          <p:nvPr/>
        </p:nvSpPr>
        <p:spPr>
          <a:xfrm>
            <a:off x="695325" y="4143375"/>
            <a:ext cx="7146348" cy="210529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b="1" dirty="0" smtClean="0">
                <a:solidFill>
                  <a:schemeClr val="accent4">
                    <a:lumMod val="75000"/>
                  </a:schemeClr>
                </a:solidFill>
              </a:rPr>
              <a:t>Une campagne télévisée contre le cyber-harcèlement :                 </a:t>
            </a:r>
            <a:r>
              <a:rPr lang="fr-FR" b="1" dirty="0" smtClean="0">
                <a:solidFill>
                  <a:schemeClr val="bg1"/>
                </a:solidFill>
              </a:rPr>
              <a:t>n</a:t>
            </a:r>
            <a:r>
              <a:rPr lang="fr-FR" b="1" dirty="0" smtClean="0">
                <a:solidFill>
                  <a:schemeClr val="accent4">
                    <a:lumMod val="75000"/>
                  </a:schemeClr>
                </a:solidFill>
              </a:rPr>
              <a:t>                       </a:t>
            </a:r>
            <a:r>
              <a:rPr lang="fr-FR" dirty="0"/>
              <a:t>C</a:t>
            </a:r>
            <a:r>
              <a:rPr lang="fr-FR" dirty="0" smtClean="0"/>
              <a:t>ette communication a pour but de déclencher une prise de conscience sur ce risque qui est bien réel puisque près d’un enfant sur 4 est concerné. L’objectif est également d’aider les victimes à sortir de l’isolement pour demander de l’aide. Être utile en tant que </a:t>
            </a:r>
            <a:r>
              <a:rPr lang="fr-FR" dirty="0" err="1" smtClean="0"/>
              <a:t>bancassureur</a:t>
            </a:r>
            <a:r>
              <a:rPr lang="fr-FR" dirty="0" smtClean="0"/>
              <a:t> en 2021, c’est aussi contribuer à protéger nos assurés des risques de cyber-harcèlement.  Cliquez ci-contre pour visualiser la campagne de com. </a:t>
            </a:r>
          </a:p>
          <a:p>
            <a:pPr lvl="2" algn="just"/>
            <a:endParaRPr lang="fr-FR" dirty="0"/>
          </a:p>
        </p:txBody>
      </p:sp>
      <p:pic>
        <p:nvPicPr>
          <p:cNvPr id="3074" name="Picture 2" descr="Red logo, jeu vidéo Vecteur gratuit">
            <a:hlinkClick r:id="rId2"/>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6997" b="63898" l="21885" r="77636">
                        <a14:foregroundMark x1="53834" y1="36581" x2="40735" y2="50160"/>
                        <a14:foregroundMark x1="42492" y1="48403" x2="55112" y2="51917"/>
                      </a14:backgroundRemoval>
                    </a14:imgEffect>
                  </a14:imgLayer>
                </a14:imgProps>
              </a:ext>
              <a:ext uri="{28A0092B-C50C-407E-A947-70E740481C1C}">
                <a14:useLocalDpi xmlns:a14="http://schemas.microsoft.com/office/drawing/2010/main" val="0"/>
              </a:ext>
            </a:extLst>
          </a:blip>
          <a:srcRect l="20626" t="25849" r="22447" b="36044"/>
          <a:stretch/>
        </p:blipFill>
        <p:spPr bwMode="auto">
          <a:xfrm>
            <a:off x="10058400" y="3928796"/>
            <a:ext cx="974452" cy="652286"/>
          </a:xfrm>
          <a:prstGeom prst="rect">
            <a:avLst/>
          </a:prstGeom>
          <a:noFill/>
          <a:extLst>
            <a:ext uri="{909E8E84-426E-40DD-AFC4-6F175D3DCCD1}">
              <a14:hiddenFill xmlns:a14="http://schemas.microsoft.com/office/drawing/2010/main">
                <a:solidFill>
                  <a:srgbClr val="FFFFFF"/>
                </a:solidFill>
              </a14:hiddenFill>
            </a:ext>
          </a:extLst>
        </p:spPr>
      </p:pic>
      <p:pic>
        <p:nvPicPr>
          <p:cNvPr id="8194" name="Image 8" descr="image003">
            <a:hlinkClick r:id="rId6" action="ppaction://hlinkfile"/>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148"/>
          <a:stretch/>
        </p:blipFill>
        <p:spPr bwMode="auto">
          <a:xfrm rot="20731516">
            <a:off x="485753" y="1879056"/>
            <a:ext cx="2821892" cy="1565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space réservé du contenu 8"/>
          <p:cNvSpPr txBox="1">
            <a:spLocks/>
          </p:cNvSpPr>
          <p:nvPr/>
        </p:nvSpPr>
        <p:spPr>
          <a:xfrm>
            <a:off x="3732846" y="1689223"/>
            <a:ext cx="7300006" cy="210529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b="1" dirty="0" smtClean="0">
                <a:solidFill>
                  <a:schemeClr val="accent4">
                    <a:lumMod val="75000"/>
                  </a:schemeClr>
                </a:solidFill>
              </a:rPr>
              <a:t>Cible GERC « JEUNES Equipement MRH »</a:t>
            </a:r>
          </a:p>
          <a:p>
            <a:pPr lvl="1" algn="just"/>
            <a:r>
              <a:rPr lang="fr-FR" dirty="0" smtClean="0"/>
              <a:t>Critères : 18 / 29 ans, locataires sans MRH, relation non vue cette année</a:t>
            </a:r>
          </a:p>
          <a:p>
            <a:pPr lvl="1" algn="just"/>
            <a:r>
              <a:rPr lang="fr-FR" dirty="0" smtClean="0"/>
              <a:t>Cible traitée à hauteur de 13 % actuellement.</a:t>
            </a:r>
          </a:p>
          <a:p>
            <a:pPr lvl="1" algn="just"/>
            <a:r>
              <a:rPr lang="fr-FR" dirty="0" smtClean="0"/>
              <a:t>Cliquez sur l’image pour accéder au Book </a:t>
            </a:r>
            <a:r>
              <a:rPr lang="fr-FR" dirty="0" err="1" smtClean="0"/>
              <a:t>Gerc</a:t>
            </a:r>
            <a:r>
              <a:rPr lang="fr-FR" dirty="0" smtClean="0"/>
              <a:t> (dia 7) </a:t>
            </a:r>
          </a:p>
          <a:p>
            <a:r>
              <a:rPr lang="fr-FR" b="1" dirty="0" err="1">
                <a:solidFill>
                  <a:schemeClr val="accent4">
                    <a:lumMod val="75000"/>
                  </a:schemeClr>
                </a:solidFill>
              </a:rPr>
              <a:t>MyPortfolio</a:t>
            </a:r>
            <a:endParaRPr lang="fr-FR" b="1" dirty="0">
              <a:solidFill>
                <a:schemeClr val="accent4">
                  <a:lumMod val="75000"/>
                </a:schemeClr>
              </a:solidFill>
            </a:endParaRPr>
          </a:p>
          <a:p>
            <a:pPr lvl="1"/>
            <a:r>
              <a:rPr lang="fr-FR" dirty="0"/>
              <a:t>Sélectionnez les clients de 18 à 28 ans, non détenteurs de l’univers Assurance</a:t>
            </a:r>
          </a:p>
          <a:p>
            <a:pPr marL="0" indent="0" algn="just">
              <a:buNone/>
            </a:pPr>
            <a:endParaRPr lang="fr-FR" dirty="0" smtClean="0"/>
          </a:p>
          <a:p>
            <a:pPr lvl="2" algn="just"/>
            <a:endParaRPr lang="fr-FR" dirty="0"/>
          </a:p>
        </p:txBody>
      </p:sp>
      <p:pic>
        <p:nvPicPr>
          <p:cNvPr id="13" name="Image 20"/>
          <p:cNvPicPr>
            <a:picLocks noChangeAspect="1"/>
          </p:cNvPicPr>
          <p:nvPr/>
        </p:nvPicPr>
        <p:blipFill>
          <a:blip r:embed="rId8" cstate="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rot="13630887" flipV="1">
            <a:off x="3023305" y="1879047"/>
            <a:ext cx="870362" cy="1193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20"/>
          <p:cNvPicPr>
            <a:picLocks noChangeAspect="1"/>
          </p:cNvPicPr>
          <p:nvPr/>
        </p:nvPicPr>
        <p:blipFill>
          <a:blip r:embed="rId8" cstate="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rot="16771792">
            <a:off x="7691565" y="4846724"/>
            <a:ext cx="981199" cy="134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96402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smtClean="0"/>
              <a:t>Des cibles et des actions marketing sont à votre disposition pour vous aider à atteindre vos objectifs</a:t>
            </a:r>
            <a:endParaRPr lang="fr-FR" dirty="0"/>
          </a:p>
        </p:txBody>
      </p:sp>
      <p:sp>
        <p:nvSpPr>
          <p:cNvPr id="7" name="Espace réservé du texte 6"/>
          <p:cNvSpPr>
            <a:spLocks noGrp="1"/>
          </p:cNvSpPr>
          <p:nvPr>
            <p:ph type="body" sz="quarter" idx="14"/>
          </p:nvPr>
        </p:nvSpPr>
        <p:spPr/>
        <p:txBody>
          <a:bodyPr/>
          <a:lstStyle/>
          <a:p>
            <a:r>
              <a:rPr lang="fr-FR" dirty="0" smtClean="0"/>
              <a:t>Les cibles et les actions marketing</a:t>
            </a:r>
            <a:endParaRPr lang="fr-FR" dirty="0"/>
          </a:p>
        </p:txBody>
      </p:sp>
      <p:sp>
        <p:nvSpPr>
          <p:cNvPr id="8" name="Espace réservé du texte 7"/>
          <p:cNvSpPr>
            <a:spLocks noGrp="1"/>
          </p:cNvSpPr>
          <p:nvPr>
            <p:ph type="body" sz="quarter" idx="16"/>
          </p:nvPr>
        </p:nvSpPr>
        <p:spPr/>
        <p:txBody>
          <a:bodyPr/>
          <a:lstStyle/>
          <a:p>
            <a:r>
              <a:rPr lang="fr-FR" dirty="0" smtClean="0"/>
              <a:t>1</a:t>
            </a:r>
            <a:endParaRPr lang="fr-FR" dirty="0"/>
          </a:p>
        </p:txBody>
      </p:sp>
      <p:sp>
        <p:nvSpPr>
          <p:cNvPr id="12" name="Espace réservé du contenu 8"/>
          <p:cNvSpPr txBox="1">
            <a:spLocks/>
          </p:cNvSpPr>
          <p:nvPr/>
        </p:nvSpPr>
        <p:spPr>
          <a:xfrm>
            <a:off x="4376058" y="1967628"/>
            <a:ext cx="6818416" cy="210529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smtClean="0">
                <a:solidFill>
                  <a:schemeClr val="accent4">
                    <a:lumMod val="75000"/>
                  </a:schemeClr>
                </a:solidFill>
              </a:rPr>
              <a:t>Une campagne de communication « double sens »</a:t>
            </a:r>
            <a:r>
              <a:rPr lang="fr-FR" dirty="0" smtClean="0"/>
              <a:t>, tout en sous-entendus et graphiquement percutante pour maximiser son efficacité auprès de notre cible : les 18/28 ans. </a:t>
            </a:r>
          </a:p>
          <a:p>
            <a:endParaRPr lang="fr-FR" dirty="0" smtClean="0"/>
          </a:p>
          <a:p>
            <a:r>
              <a:rPr lang="fr-FR" b="1" dirty="0" smtClean="0">
                <a:solidFill>
                  <a:schemeClr val="accent4">
                    <a:lumMod val="75000"/>
                  </a:schemeClr>
                </a:solidFill>
              </a:rPr>
              <a:t>Un plan média innovant et puissant </a:t>
            </a:r>
            <a:r>
              <a:rPr lang="fr-FR" dirty="0" smtClean="0"/>
              <a:t>pour attirer de nouveaux prospects et séduire nos clients appétents aux offres jeunes : affichage agence, encart relevé de comptes et dépliant agence, affichage centre commerciaux, campagne digital, campagne réseaux sociaux (Facebook, Instagram, Snapchat, YouTube). </a:t>
            </a:r>
          </a:p>
          <a:p>
            <a:endParaRPr lang="fr-FR" dirty="0" smtClean="0"/>
          </a:p>
          <a:p>
            <a:r>
              <a:rPr lang="fr-FR" b="1" dirty="0" smtClean="0">
                <a:solidFill>
                  <a:schemeClr val="accent4">
                    <a:lumMod val="75000"/>
                  </a:schemeClr>
                </a:solidFill>
              </a:rPr>
              <a:t>Un dispositif inédits de communication est déployé, </a:t>
            </a:r>
            <a:r>
              <a:rPr lang="fr-FR" dirty="0" smtClean="0"/>
              <a:t>comme une première campagne TV pour la CEGEE (TF1 / M6) ou un partenariat avec le média Brut. </a:t>
            </a:r>
          </a:p>
          <a:p>
            <a:pPr marL="0" indent="0">
              <a:buNone/>
            </a:pPr>
            <a:endParaRPr lang="fr-FR" dirty="0"/>
          </a:p>
          <a:p>
            <a:pPr lvl="1"/>
            <a:endParaRPr lang="fr-FR" dirty="0"/>
          </a:p>
          <a:p>
            <a:endParaRPr lang="fr-FR" dirty="0"/>
          </a:p>
          <a:p>
            <a:endParaRPr lang="fr-FR" dirty="0" smtClean="0"/>
          </a:p>
          <a:p>
            <a:pPr lvl="2"/>
            <a:endParaRPr lang="fr-FR" dirty="0"/>
          </a:p>
        </p:txBody>
      </p:sp>
      <p:pic>
        <p:nvPicPr>
          <p:cNvPr id="15" name="Image 14"/>
          <p:cNvPicPr>
            <a:picLocks noChangeAspect="1"/>
          </p:cNvPicPr>
          <p:nvPr/>
        </p:nvPicPr>
        <p:blipFill>
          <a:blip r:embed="rId2"/>
          <a:stretch>
            <a:fillRect/>
          </a:stretch>
        </p:blipFill>
        <p:spPr>
          <a:xfrm>
            <a:off x="960151" y="1745956"/>
            <a:ext cx="3241939" cy="4303332"/>
          </a:xfrm>
          <a:prstGeom prst="rect">
            <a:avLst/>
          </a:prstGeom>
          <a:ln>
            <a:solidFill>
              <a:schemeClr val="bg1">
                <a:lumMod val="95000"/>
              </a:schemeClr>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2298396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smtClean="0"/>
              <a:t>Des cibles et des actions marketing sont à votre disposition pour vous aider à atteindre vos objectifs</a:t>
            </a:r>
            <a:endParaRPr lang="fr-FR" dirty="0"/>
          </a:p>
        </p:txBody>
      </p:sp>
      <p:sp>
        <p:nvSpPr>
          <p:cNvPr id="7" name="Espace réservé du texte 6"/>
          <p:cNvSpPr>
            <a:spLocks noGrp="1"/>
          </p:cNvSpPr>
          <p:nvPr>
            <p:ph type="body" sz="quarter" idx="14"/>
          </p:nvPr>
        </p:nvSpPr>
        <p:spPr/>
        <p:txBody>
          <a:bodyPr/>
          <a:lstStyle/>
          <a:p>
            <a:r>
              <a:rPr lang="fr-FR" dirty="0" smtClean="0"/>
              <a:t>Les cibles et les actions marketing</a:t>
            </a:r>
            <a:endParaRPr lang="fr-FR" dirty="0"/>
          </a:p>
        </p:txBody>
      </p:sp>
      <p:sp>
        <p:nvSpPr>
          <p:cNvPr id="8" name="Espace réservé du texte 7"/>
          <p:cNvSpPr>
            <a:spLocks noGrp="1"/>
          </p:cNvSpPr>
          <p:nvPr>
            <p:ph type="body" sz="quarter" idx="16"/>
          </p:nvPr>
        </p:nvSpPr>
        <p:spPr/>
        <p:txBody>
          <a:bodyPr/>
          <a:lstStyle/>
          <a:p>
            <a:r>
              <a:rPr lang="fr-FR" dirty="0" smtClean="0"/>
              <a:t>1</a:t>
            </a:r>
            <a:endParaRPr lang="fr-FR" dirty="0"/>
          </a:p>
        </p:txBody>
      </p:sp>
      <p:pic>
        <p:nvPicPr>
          <p:cNvPr id="5" name="B8A48EB4">
            <a:hlinkClick r:id="" action="ppaction://media"/>
          </p:cNvPr>
          <p:cNvPicPr>
            <a:picLocks noChangeAspect="1"/>
          </p:cNvPicPr>
          <p:nvPr>
            <a:videoFile r:link="rId1"/>
            <p:extLst>
              <p:ext uri="{DAA4B4D4-6D71-4841-9C94-3DE7FCFB9230}">
                <p14:media xmlns:p14="http://schemas.microsoft.com/office/powerpoint/2010/main" r:embed="rId2">
                  <p14:trim st="60"/>
                </p14:media>
              </p:ext>
            </p:extLst>
          </p:nvPr>
        </p:nvPicPr>
        <p:blipFill>
          <a:blip r:embed="rId4"/>
          <a:stretch>
            <a:fillRect/>
          </a:stretch>
        </p:blipFill>
        <p:spPr>
          <a:xfrm>
            <a:off x="1551709" y="1411715"/>
            <a:ext cx="8169275" cy="4595217"/>
          </a:xfrm>
          <a:prstGeom prst="rect">
            <a:avLst/>
          </a:prstGeom>
        </p:spPr>
      </p:pic>
    </p:spTree>
    <p:extLst>
      <p:ext uri="{BB962C8B-B14F-4D97-AF65-F5344CB8AC3E}">
        <p14:creationId xmlns:p14="http://schemas.microsoft.com/office/powerpoint/2010/main" val="1903843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99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smtClean="0"/>
              <a:t>Des cibles et des actions marketing sont à votre disposition pour vous aider à atteindre vos objectifs</a:t>
            </a:r>
            <a:endParaRPr lang="fr-FR" dirty="0"/>
          </a:p>
        </p:txBody>
      </p:sp>
      <p:sp>
        <p:nvSpPr>
          <p:cNvPr id="7" name="Espace réservé du texte 6"/>
          <p:cNvSpPr>
            <a:spLocks noGrp="1"/>
          </p:cNvSpPr>
          <p:nvPr>
            <p:ph type="body" sz="quarter" idx="14"/>
          </p:nvPr>
        </p:nvSpPr>
        <p:spPr/>
        <p:txBody>
          <a:bodyPr/>
          <a:lstStyle/>
          <a:p>
            <a:r>
              <a:rPr lang="fr-FR" dirty="0" smtClean="0"/>
              <a:t>Les cibles et les actions marketing</a:t>
            </a:r>
            <a:endParaRPr lang="fr-FR" dirty="0"/>
          </a:p>
        </p:txBody>
      </p:sp>
      <p:sp>
        <p:nvSpPr>
          <p:cNvPr id="8" name="Espace réservé du texte 7"/>
          <p:cNvSpPr>
            <a:spLocks noGrp="1"/>
          </p:cNvSpPr>
          <p:nvPr>
            <p:ph type="body" sz="quarter" idx="16"/>
          </p:nvPr>
        </p:nvSpPr>
        <p:spPr/>
        <p:txBody>
          <a:bodyPr/>
          <a:lstStyle/>
          <a:p>
            <a:r>
              <a:rPr lang="fr-FR" dirty="0" smtClean="0"/>
              <a:t>1</a:t>
            </a:r>
            <a:endParaRPr lang="fr-FR" dirty="0"/>
          </a:p>
        </p:txBody>
      </p:sp>
      <p:sp>
        <p:nvSpPr>
          <p:cNvPr id="9" name="Espace réservé du contenu 8"/>
          <p:cNvSpPr txBox="1">
            <a:spLocks/>
          </p:cNvSpPr>
          <p:nvPr/>
        </p:nvSpPr>
        <p:spPr>
          <a:xfrm>
            <a:off x="334912" y="1469841"/>
            <a:ext cx="11341151" cy="210529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t>Vous avez toujours à disposition les </a:t>
            </a:r>
            <a:r>
              <a:rPr lang="fr-FR" b="1" dirty="0" smtClean="0">
                <a:solidFill>
                  <a:schemeClr val="accent4">
                    <a:lumMod val="75000"/>
                  </a:schemeClr>
                </a:solidFill>
              </a:rPr>
              <a:t>questionnaires relationnels </a:t>
            </a:r>
            <a:r>
              <a:rPr lang="fr-FR" dirty="0" smtClean="0"/>
              <a:t>que vous pouvez envoyer à vos clients :</a:t>
            </a:r>
          </a:p>
          <a:p>
            <a:pPr lvl="1"/>
            <a:r>
              <a:rPr lang="fr-FR" dirty="0" smtClean="0"/>
              <a:t>Version digitale / Interactive</a:t>
            </a:r>
            <a:r>
              <a:rPr lang="fr-FR" dirty="0"/>
              <a:t> </a:t>
            </a:r>
            <a:r>
              <a:rPr lang="fr-FR" dirty="0" smtClean="0"/>
              <a:t>ou version papier</a:t>
            </a:r>
          </a:p>
          <a:p>
            <a:pPr lvl="1"/>
            <a:r>
              <a:rPr lang="fr-FR" dirty="0" smtClean="0"/>
              <a:t>Vous pouvez envoyer un email avec le questionnaire à vos clients via les modèles d’emails dans la bibliothèque de votre messagerie Outlook &gt; Nouveau message électronique &gt; Choix modèle &gt; BDD part – Questionnaires relationnels</a:t>
            </a:r>
          </a:p>
          <a:p>
            <a:pPr lvl="1"/>
            <a:r>
              <a:rPr lang="fr-FR" dirty="0" smtClean="0"/>
              <a:t>Vous pouvez également ajouter le questionnaire relationnel au bas d’un email envoyé à un client avec votre signature.  </a:t>
            </a:r>
          </a:p>
        </p:txBody>
      </p:sp>
      <p:grpSp>
        <p:nvGrpSpPr>
          <p:cNvPr id="13" name="Groupe 12"/>
          <p:cNvGrpSpPr/>
          <p:nvPr/>
        </p:nvGrpSpPr>
        <p:grpSpPr>
          <a:xfrm>
            <a:off x="1254283" y="3217339"/>
            <a:ext cx="4113010" cy="2863993"/>
            <a:chOff x="893672" y="3217339"/>
            <a:chExt cx="4113010" cy="2863993"/>
          </a:xfrm>
        </p:grpSpPr>
        <p:pic>
          <p:nvPicPr>
            <p:cNvPr id="2" name="Image 1">
              <a:hlinkClick r:id="rId2"/>
            </p:cNvPr>
            <p:cNvPicPr>
              <a:picLocks noChangeAspect="1"/>
            </p:cNvPicPr>
            <p:nvPr/>
          </p:nvPicPr>
          <p:blipFill>
            <a:blip r:embed="rId3"/>
            <a:stretch>
              <a:fillRect/>
            </a:stretch>
          </p:blipFill>
          <p:spPr>
            <a:xfrm>
              <a:off x="893672" y="3217339"/>
              <a:ext cx="3346923" cy="1884080"/>
            </a:xfrm>
            <a:prstGeom prst="rect">
              <a:avLst/>
            </a:prstGeom>
            <a:ln>
              <a:solidFill>
                <a:schemeClr val="bg1">
                  <a:lumMod val="95000"/>
                </a:schemeClr>
              </a:solidFill>
            </a:ln>
            <a:effectLst>
              <a:outerShdw blurRad="50800" dist="38100" dir="8100000" algn="tr" rotWithShape="0">
                <a:prstClr val="black">
                  <a:alpha val="40000"/>
                </a:prstClr>
              </a:outerShdw>
            </a:effectLst>
          </p:spPr>
        </p:pic>
        <p:pic>
          <p:nvPicPr>
            <p:cNvPr id="10" name="Image 9">
              <a:hlinkClick r:id="rId4"/>
            </p:cNvPr>
            <p:cNvPicPr>
              <a:picLocks noChangeAspect="1"/>
            </p:cNvPicPr>
            <p:nvPr/>
          </p:nvPicPr>
          <p:blipFill>
            <a:blip r:embed="rId5"/>
            <a:stretch>
              <a:fillRect/>
            </a:stretch>
          </p:blipFill>
          <p:spPr>
            <a:xfrm>
              <a:off x="2701835" y="4440789"/>
              <a:ext cx="2304847" cy="1640543"/>
            </a:xfrm>
            <a:prstGeom prst="rect">
              <a:avLst/>
            </a:prstGeom>
            <a:ln>
              <a:solidFill>
                <a:schemeClr val="bg1">
                  <a:lumMod val="95000"/>
                </a:schemeClr>
              </a:solidFill>
            </a:ln>
            <a:effectLst>
              <a:outerShdw blurRad="50800" dist="38100" dir="8100000" algn="tr" rotWithShape="0">
                <a:prstClr val="black">
                  <a:alpha val="40000"/>
                </a:prstClr>
              </a:outerShdw>
            </a:effectLst>
          </p:spPr>
        </p:pic>
      </p:grpSp>
      <p:grpSp>
        <p:nvGrpSpPr>
          <p:cNvPr id="14" name="Groupe 13"/>
          <p:cNvGrpSpPr/>
          <p:nvPr/>
        </p:nvGrpSpPr>
        <p:grpSpPr>
          <a:xfrm>
            <a:off x="6895237" y="3224142"/>
            <a:ext cx="3743777" cy="2857190"/>
            <a:chOff x="6834270" y="3217339"/>
            <a:chExt cx="3743777" cy="2857190"/>
          </a:xfrm>
        </p:grpSpPr>
        <p:pic>
          <p:nvPicPr>
            <p:cNvPr id="3" name="Image 2">
              <a:hlinkClick r:id="rId6"/>
            </p:cNvPr>
            <p:cNvPicPr>
              <a:picLocks noChangeAspect="1"/>
            </p:cNvPicPr>
            <p:nvPr/>
          </p:nvPicPr>
          <p:blipFill>
            <a:blip r:embed="rId7"/>
            <a:stretch>
              <a:fillRect/>
            </a:stretch>
          </p:blipFill>
          <p:spPr>
            <a:xfrm>
              <a:off x="6834270" y="3217339"/>
              <a:ext cx="3367400" cy="1885865"/>
            </a:xfrm>
            <a:prstGeom prst="rect">
              <a:avLst/>
            </a:prstGeom>
            <a:ln>
              <a:solidFill>
                <a:schemeClr val="bg1">
                  <a:lumMod val="95000"/>
                </a:schemeClr>
              </a:solidFill>
            </a:ln>
            <a:effectLst>
              <a:outerShdw blurRad="50800" dist="38100" dir="8100000" algn="tr" rotWithShape="0">
                <a:prstClr val="black">
                  <a:alpha val="40000"/>
                </a:prstClr>
              </a:outerShdw>
            </a:effectLst>
          </p:spPr>
        </p:pic>
        <p:grpSp>
          <p:nvGrpSpPr>
            <p:cNvPr id="4" name="Groupe 3"/>
            <p:cNvGrpSpPr/>
            <p:nvPr/>
          </p:nvGrpSpPr>
          <p:grpSpPr>
            <a:xfrm>
              <a:off x="8925610" y="4390982"/>
              <a:ext cx="1652437" cy="1683547"/>
              <a:chOff x="7267076" y="3451198"/>
              <a:chExt cx="2250411" cy="2292779"/>
            </a:xfrm>
            <a:effectLst>
              <a:outerShdw blurRad="50800" dist="38100" dir="8100000" algn="tr" rotWithShape="0">
                <a:prstClr val="black">
                  <a:alpha val="40000"/>
                </a:prstClr>
              </a:outerShdw>
            </a:effectLst>
          </p:grpSpPr>
          <p:pic>
            <p:nvPicPr>
              <p:cNvPr id="11" name="Image 10">
                <a:hlinkClick r:id="rId8"/>
              </p:cNvPr>
              <p:cNvPicPr>
                <a:picLocks noChangeAspect="1"/>
              </p:cNvPicPr>
              <p:nvPr/>
            </p:nvPicPr>
            <p:blipFill rotWithShape="1">
              <a:blip r:embed="rId9"/>
              <a:srcRect r="53731"/>
              <a:stretch/>
            </p:blipFill>
            <p:spPr>
              <a:xfrm>
                <a:off x="7267076" y="3451198"/>
                <a:ext cx="2250411" cy="2053587"/>
              </a:xfrm>
              <a:prstGeom prst="rect">
                <a:avLst/>
              </a:prstGeom>
              <a:ln>
                <a:solidFill>
                  <a:schemeClr val="bg1">
                    <a:lumMod val="95000"/>
                  </a:schemeClr>
                </a:solidFill>
              </a:ln>
            </p:spPr>
          </p:pic>
          <p:pic>
            <p:nvPicPr>
              <p:cNvPr id="12" name="Image 11">
                <a:hlinkClick r:id="rId8"/>
              </p:cNvPr>
              <p:cNvPicPr>
                <a:picLocks noChangeAspect="1"/>
              </p:cNvPicPr>
              <p:nvPr/>
            </p:nvPicPr>
            <p:blipFill rotWithShape="1">
              <a:blip r:embed="rId9"/>
              <a:srcRect l="47107" r="6888" b="83284"/>
              <a:stretch/>
            </p:blipFill>
            <p:spPr>
              <a:xfrm>
                <a:off x="7267077" y="5400703"/>
                <a:ext cx="2237532" cy="343274"/>
              </a:xfrm>
              <a:prstGeom prst="rect">
                <a:avLst/>
              </a:prstGeom>
              <a:ln>
                <a:solidFill>
                  <a:schemeClr val="bg1">
                    <a:lumMod val="95000"/>
                  </a:schemeClr>
                </a:solidFill>
              </a:ln>
            </p:spPr>
          </p:pic>
        </p:grpSp>
      </p:grpSp>
      <p:pic>
        <p:nvPicPr>
          <p:cNvPr id="15" name="Picture 4" descr="Taille du moniteur Vecteur gratuit"/>
          <p:cNvPicPr>
            <a:picLocks noChangeAspect="1" noChangeArrowheads="1"/>
          </p:cNvPicPr>
          <p:nvPr/>
        </p:nvPicPr>
        <p:blipFill rotWithShape="1">
          <a:blip r:embed="rId10" cstate="print">
            <a:duotone>
              <a:prstClr val="black"/>
              <a:schemeClr val="accent5">
                <a:tint val="45000"/>
                <a:satMod val="400000"/>
              </a:schemeClr>
            </a:duotone>
            <a:extLst>
              <a:ext uri="{BEBA8EAE-BF5A-486C-A8C5-ECC9F3942E4B}">
                <a14:imgProps xmlns:a14="http://schemas.microsoft.com/office/drawing/2010/main">
                  <a14:imgLayer r:embed="rId11">
                    <a14:imgEffect>
                      <a14:backgroundRemoval t="24267" b="93067" l="9425" r="47125">
                        <a14:foregroundMark x1="18690" y1="61600" x2="18690" y2="61600"/>
                        <a14:foregroundMark x1="14377" y1="50400" x2="14377" y2="50400"/>
                        <a14:foregroundMark x1="17093" y1="36267" x2="17093" y2="36267"/>
                        <a14:foregroundMark x1="25559" y1="30667" x2="25559" y2="30667"/>
                        <a14:foregroundMark x1="32748" y1="37867" x2="32748" y2="37867"/>
                        <a14:backgroundMark x1="25719" y1="42933" x2="18690" y2="25600"/>
                        <a14:backgroundMark x1="22045" y1="46933" x2="11022" y2="38400"/>
                        <a14:backgroundMark x1="21086" y1="49600" x2="13578" y2="63200"/>
                        <a14:backgroundMark x1="21725" y1="51200" x2="24281" y2="82133"/>
                        <a14:backgroundMark x1="44089" y1="61333" x2="24760" y2="41867"/>
                        <a14:backgroundMark x1="31310" y1="25867" x2="27636" y2="42933"/>
                        <a14:backgroundMark x1="40575" y1="31467" x2="35783" y2="50400"/>
                        <a14:backgroundMark x1="38978" y1="32000" x2="31150" y2="28533"/>
                        <a14:backgroundMark x1="19968" y1="28267" x2="12300" y2="29867"/>
                      </a14:backgroundRemoval>
                    </a14:imgEffect>
                  </a14:imgLayer>
                </a14:imgProps>
              </a:ext>
              <a:ext uri="{28A0092B-C50C-407E-A947-70E740481C1C}">
                <a14:useLocalDpi xmlns:a14="http://schemas.microsoft.com/office/drawing/2010/main" val="0"/>
              </a:ext>
            </a:extLst>
          </a:blip>
          <a:srcRect l="9238" t="21258" r="52190" b="6209"/>
          <a:stretch/>
        </p:blipFill>
        <p:spPr bwMode="auto">
          <a:xfrm flipH="1">
            <a:off x="8026060" y="4798790"/>
            <a:ext cx="1177830" cy="106129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Taille du moniteur Vecteur gratuit"/>
          <p:cNvPicPr>
            <a:picLocks noChangeAspect="1" noChangeArrowheads="1"/>
          </p:cNvPicPr>
          <p:nvPr/>
        </p:nvPicPr>
        <p:blipFill rotWithShape="1">
          <a:blip r:embed="rId10" cstate="print">
            <a:duotone>
              <a:prstClr val="black"/>
              <a:schemeClr val="accent5">
                <a:tint val="45000"/>
                <a:satMod val="400000"/>
              </a:schemeClr>
            </a:duotone>
            <a:extLst>
              <a:ext uri="{BEBA8EAE-BF5A-486C-A8C5-ECC9F3942E4B}">
                <a14:imgProps xmlns:a14="http://schemas.microsoft.com/office/drawing/2010/main">
                  <a14:imgLayer r:embed="rId11">
                    <a14:imgEffect>
                      <a14:backgroundRemoval t="24267" b="93067" l="9425" r="47125">
                        <a14:foregroundMark x1="18690" y1="61600" x2="18690" y2="61600"/>
                        <a14:foregroundMark x1="14377" y1="50400" x2="14377" y2="50400"/>
                        <a14:foregroundMark x1="17093" y1="36267" x2="17093" y2="36267"/>
                        <a14:foregroundMark x1="25559" y1="30667" x2="25559" y2="30667"/>
                        <a14:foregroundMark x1="32748" y1="37867" x2="32748" y2="37867"/>
                        <a14:backgroundMark x1="25719" y1="42933" x2="18690" y2="25600"/>
                        <a14:backgroundMark x1="22045" y1="46933" x2="11022" y2="38400"/>
                        <a14:backgroundMark x1="21086" y1="49600" x2="13578" y2="63200"/>
                        <a14:backgroundMark x1="21725" y1="51200" x2="24281" y2="82133"/>
                        <a14:backgroundMark x1="44089" y1="61333" x2="24760" y2="41867"/>
                        <a14:backgroundMark x1="31310" y1="25867" x2="27636" y2="42933"/>
                        <a14:backgroundMark x1="40575" y1="31467" x2="35783" y2="50400"/>
                        <a14:backgroundMark x1="38978" y1="32000" x2="31150" y2="28533"/>
                        <a14:backgroundMark x1="19968" y1="28267" x2="12300" y2="29867"/>
                      </a14:backgroundRemoval>
                    </a14:imgEffect>
                  </a14:imgLayer>
                </a14:imgProps>
              </a:ext>
              <a:ext uri="{28A0092B-C50C-407E-A947-70E740481C1C}">
                <a14:useLocalDpi xmlns:a14="http://schemas.microsoft.com/office/drawing/2010/main" val="0"/>
              </a:ext>
            </a:extLst>
          </a:blip>
          <a:srcRect l="9238" t="21258" r="52190" b="6209"/>
          <a:stretch/>
        </p:blipFill>
        <p:spPr bwMode="auto">
          <a:xfrm flipH="1">
            <a:off x="2228421" y="4791987"/>
            <a:ext cx="1177830" cy="1061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7291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Contexte</a:t>
            </a:r>
          </a:p>
          <a:p>
            <a:r>
              <a:rPr lang="fr-FR" dirty="0" smtClean="0"/>
              <a:t>Nos offres et les astuces pour en parler</a:t>
            </a:r>
          </a:p>
          <a:p>
            <a:r>
              <a:rPr lang="fr-FR" dirty="0" smtClean="0"/>
              <a:t>Les cibles &amp; les actions marketing </a:t>
            </a:r>
          </a:p>
          <a:p>
            <a:r>
              <a:rPr lang="fr-FR" b="1" dirty="0" smtClean="0">
                <a:solidFill>
                  <a:schemeClr val="accent4">
                    <a:lumMod val="75000"/>
                  </a:schemeClr>
                </a:solidFill>
              </a:rPr>
              <a:t>Les outils à votre disposition</a:t>
            </a:r>
            <a:endParaRPr lang="fr-FR" b="1" dirty="0">
              <a:solidFill>
                <a:schemeClr val="accent4">
                  <a:lumMod val="75000"/>
                </a:schemeClr>
              </a:solidFill>
            </a:endParaRPr>
          </a:p>
        </p:txBody>
      </p:sp>
      <p:grpSp>
        <p:nvGrpSpPr>
          <p:cNvPr id="3" name="Groupe 2"/>
          <p:cNvGrpSpPr/>
          <p:nvPr/>
        </p:nvGrpSpPr>
        <p:grpSpPr>
          <a:xfrm>
            <a:off x="7962481" y="2542468"/>
            <a:ext cx="3496498" cy="4342871"/>
            <a:chOff x="5362931" y="2630643"/>
            <a:chExt cx="3496498" cy="4342871"/>
          </a:xfrm>
        </p:grpSpPr>
        <p:pic>
          <p:nvPicPr>
            <p:cNvPr id="4" name="Image 3"/>
            <p:cNvPicPr>
              <a:picLocks noChangeAspect="1"/>
            </p:cNvPicPr>
            <p:nvPr/>
          </p:nvPicPr>
          <p:blipFill>
            <a:blip r:embed="rId2">
              <a:clrChange>
                <a:clrFrom>
                  <a:srgbClr val="FFFFFF"/>
                </a:clrFrom>
                <a:clrTo>
                  <a:srgbClr val="FFFFFF">
                    <a:alpha val="0"/>
                  </a:srgbClr>
                </a:clrTo>
              </a:clrChange>
            </a:blip>
            <a:stretch>
              <a:fillRect/>
            </a:stretch>
          </p:blipFill>
          <p:spPr>
            <a:xfrm>
              <a:off x="5439411" y="3445270"/>
              <a:ext cx="2153375" cy="2121074"/>
            </a:xfrm>
            <a:prstGeom prst="rect">
              <a:avLst/>
            </a:prstGeom>
          </p:spPr>
        </p:pic>
        <p:pic>
          <p:nvPicPr>
            <p:cNvPr id="5" name="Picture 4" descr="Icône de gens de dessin animé drôle de mauvais temps venteux pluvieux. Vecteur Premium"/>
            <p:cNvPicPr>
              <a:picLocks noChangeAspect="1" noChangeArrowheads="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2077" b="52716" l="9921" r="89881">
                          <a14:foregroundMark x1="42460" y1="47604" x2="42460" y2="47604"/>
                          <a14:foregroundMark x1="48611" y1="25080" x2="48611" y2="25080"/>
                          <a14:foregroundMark x1="49603" y1="17252" x2="49603" y2="17252"/>
                          <a14:backgroundMark x1="65278" y1="20288" x2="51984" y2="30671"/>
                          <a14:backgroundMark x1="54762" y1="18690" x2="65278" y2="21565"/>
                          <a14:backgroundMark x1="57540" y1="27157" x2="57937" y2="51597"/>
                          <a14:backgroundMark x1="46429" y1="43291" x2="53175" y2="47923"/>
                        </a14:backgroundRemoval>
                      </a14:imgEffect>
                    </a14:imgLayer>
                  </a14:imgProps>
                </a:ext>
                <a:ext uri="{28A0092B-C50C-407E-A947-70E740481C1C}">
                  <a14:useLocalDpi xmlns:a14="http://schemas.microsoft.com/office/drawing/2010/main" val="0"/>
                </a:ext>
              </a:extLst>
            </a:blip>
            <a:srcRect/>
            <a:stretch>
              <a:fillRect/>
            </a:stretch>
          </p:blipFill>
          <p:spPr bwMode="auto">
            <a:xfrm rot="2103368">
              <a:off x="5362931" y="2630643"/>
              <a:ext cx="3496498" cy="434287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953650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smtClean="0"/>
              <a:t>Retrouvez tous les liens concernant l’IARD &amp; la Prévoyance des Jeunes dans la boîte à outils.</a:t>
            </a:r>
            <a:endParaRPr lang="fr-FR" dirty="0"/>
          </a:p>
        </p:txBody>
      </p:sp>
      <p:sp>
        <p:nvSpPr>
          <p:cNvPr id="7" name="Espace réservé du texte 6"/>
          <p:cNvSpPr>
            <a:spLocks noGrp="1"/>
          </p:cNvSpPr>
          <p:nvPr>
            <p:ph type="body" sz="quarter" idx="14"/>
          </p:nvPr>
        </p:nvSpPr>
        <p:spPr/>
        <p:txBody>
          <a:bodyPr/>
          <a:lstStyle/>
          <a:p>
            <a:r>
              <a:rPr lang="fr-FR" dirty="0" smtClean="0"/>
              <a:t>Les outils à votre disposition</a:t>
            </a:r>
            <a:endParaRPr lang="fr-FR" dirty="0"/>
          </a:p>
        </p:txBody>
      </p:sp>
      <p:pic>
        <p:nvPicPr>
          <p:cNvPr id="4098" name="Picture 2" descr="Tool box ic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3927" y="5120658"/>
            <a:ext cx="1545155" cy="1545155"/>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hlinkClick r:id="rId3" action="ppaction://hlinkfile"/>
          </p:cNvPr>
          <p:cNvPicPr>
            <a:picLocks noChangeAspect="1"/>
          </p:cNvPicPr>
          <p:nvPr/>
        </p:nvPicPr>
        <p:blipFill>
          <a:blip r:embed="rId4"/>
          <a:stretch>
            <a:fillRect/>
          </a:stretch>
        </p:blipFill>
        <p:spPr>
          <a:xfrm>
            <a:off x="861579" y="2554370"/>
            <a:ext cx="1584504" cy="2090036"/>
          </a:xfrm>
          <a:prstGeom prst="rect">
            <a:avLst/>
          </a:prstGeom>
          <a:ln>
            <a:solidFill>
              <a:schemeClr val="bg1">
                <a:lumMod val="95000"/>
              </a:schemeClr>
            </a:solidFill>
          </a:ln>
          <a:effectLst>
            <a:outerShdw blurRad="50800" dist="38100" dir="8100000" algn="tr" rotWithShape="0">
              <a:prstClr val="black">
                <a:alpha val="40000"/>
              </a:prstClr>
            </a:outerShdw>
          </a:effectLst>
        </p:spPr>
      </p:pic>
      <p:sp>
        <p:nvSpPr>
          <p:cNvPr id="10" name="Espace réservé du contenu 8"/>
          <p:cNvSpPr txBox="1">
            <a:spLocks/>
          </p:cNvSpPr>
          <p:nvPr/>
        </p:nvSpPr>
        <p:spPr>
          <a:xfrm>
            <a:off x="750739" y="2114206"/>
            <a:ext cx="2161948" cy="66214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dirty="0" smtClean="0"/>
              <a:t>Book de l’Assureur</a:t>
            </a:r>
            <a:endParaRPr lang="fr-FR" dirty="0"/>
          </a:p>
        </p:txBody>
      </p:sp>
      <p:sp>
        <p:nvSpPr>
          <p:cNvPr id="11" name="Espace réservé du contenu 8"/>
          <p:cNvSpPr txBox="1">
            <a:spLocks/>
          </p:cNvSpPr>
          <p:nvPr/>
        </p:nvSpPr>
        <p:spPr>
          <a:xfrm>
            <a:off x="2886770" y="2114206"/>
            <a:ext cx="2693294" cy="66214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dirty="0" smtClean="0"/>
              <a:t>Book de l’Assureur Jeunes</a:t>
            </a:r>
            <a:endParaRPr lang="fr-FR" dirty="0"/>
          </a:p>
        </p:txBody>
      </p:sp>
      <p:pic>
        <p:nvPicPr>
          <p:cNvPr id="4" name="Image 3">
            <a:hlinkClick r:id="rId5" action="ppaction://hlinkfile"/>
          </p:cNvPr>
          <p:cNvPicPr>
            <a:picLocks noChangeAspect="1"/>
          </p:cNvPicPr>
          <p:nvPr/>
        </p:nvPicPr>
        <p:blipFill>
          <a:blip r:embed="rId6"/>
          <a:stretch>
            <a:fillRect/>
          </a:stretch>
        </p:blipFill>
        <p:spPr>
          <a:xfrm>
            <a:off x="2886769" y="2554370"/>
            <a:ext cx="2710295" cy="2011414"/>
          </a:xfrm>
          <a:prstGeom prst="rect">
            <a:avLst/>
          </a:prstGeom>
          <a:ln>
            <a:solidFill>
              <a:schemeClr val="bg1">
                <a:lumMod val="95000"/>
              </a:schemeClr>
            </a:solidFill>
          </a:ln>
          <a:effectLst>
            <a:outerShdw blurRad="50800" dist="38100" dir="8100000" algn="tr" rotWithShape="0">
              <a:prstClr val="black">
                <a:alpha val="40000"/>
              </a:prstClr>
            </a:outerShdw>
          </a:effectLst>
        </p:spPr>
      </p:pic>
      <p:sp>
        <p:nvSpPr>
          <p:cNvPr id="12" name="Espace réservé du contenu 8"/>
          <p:cNvSpPr txBox="1">
            <a:spLocks/>
          </p:cNvSpPr>
          <p:nvPr/>
        </p:nvSpPr>
        <p:spPr>
          <a:xfrm>
            <a:off x="5939736" y="2114206"/>
            <a:ext cx="2696827" cy="66214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smtClean="0"/>
              <a:t>Vidéo Temps Fort Jeunes (garanties phares de nos offres dédiées aux Jeunes)</a:t>
            </a:r>
            <a:endParaRPr lang="fr-FR" dirty="0"/>
          </a:p>
        </p:txBody>
      </p:sp>
      <p:pic>
        <p:nvPicPr>
          <p:cNvPr id="5" name="Image 4">
            <a:hlinkClick r:id="rId7"/>
          </p:cNvPr>
          <p:cNvPicPr>
            <a:picLocks noChangeAspect="1"/>
          </p:cNvPicPr>
          <p:nvPr/>
        </p:nvPicPr>
        <p:blipFill>
          <a:blip r:embed="rId8"/>
          <a:stretch>
            <a:fillRect/>
          </a:stretch>
        </p:blipFill>
        <p:spPr>
          <a:xfrm>
            <a:off x="5921538" y="3016546"/>
            <a:ext cx="2715025" cy="1586634"/>
          </a:xfrm>
          <a:prstGeom prst="rect">
            <a:avLst/>
          </a:prstGeom>
          <a:effectLst>
            <a:outerShdw blurRad="50800" dist="38100" dir="8100000" algn="tr" rotWithShape="0">
              <a:prstClr val="black">
                <a:alpha val="40000"/>
              </a:prstClr>
            </a:outerShdw>
          </a:effectLst>
        </p:spPr>
      </p:pic>
      <p:sp>
        <p:nvSpPr>
          <p:cNvPr id="13" name="Espace réservé du contenu 8"/>
          <p:cNvSpPr txBox="1">
            <a:spLocks/>
          </p:cNvSpPr>
          <p:nvPr/>
        </p:nvSpPr>
        <p:spPr>
          <a:xfrm>
            <a:off x="8964511" y="2088467"/>
            <a:ext cx="2696827" cy="66214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smtClean="0"/>
              <a:t>Documents d’informations DDA sur tous les contrats d’Assurances</a:t>
            </a:r>
            <a:endParaRPr lang="fr-FR" dirty="0"/>
          </a:p>
        </p:txBody>
      </p:sp>
      <p:pic>
        <p:nvPicPr>
          <p:cNvPr id="8" name="Image 7">
            <a:hlinkClick r:id="rId9"/>
          </p:cNvPr>
          <p:cNvPicPr>
            <a:picLocks noChangeAspect="1"/>
          </p:cNvPicPr>
          <p:nvPr/>
        </p:nvPicPr>
        <p:blipFill>
          <a:blip r:embed="rId10"/>
          <a:stretch>
            <a:fillRect/>
          </a:stretch>
        </p:blipFill>
        <p:spPr>
          <a:xfrm>
            <a:off x="8961038" y="3041302"/>
            <a:ext cx="2715025" cy="1575301"/>
          </a:xfrm>
          <a:prstGeom prst="rect">
            <a:avLst/>
          </a:prstGeom>
          <a:effectLst>
            <a:outerShdw blurRad="50800" dist="38100" dir="8100000" algn="tr" rotWithShape="0">
              <a:prstClr val="black">
                <a:alpha val="40000"/>
              </a:prstClr>
            </a:outerShdw>
          </a:effectLst>
        </p:spPr>
      </p:pic>
      <p:sp>
        <p:nvSpPr>
          <p:cNvPr id="2" name="Rectangle 1"/>
          <p:cNvSpPr/>
          <p:nvPr/>
        </p:nvSpPr>
        <p:spPr>
          <a:xfrm>
            <a:off x="1011475" y="4709714"/>
            <a:ext cx="1284711" cy="369332"/>
          </a:xfrm>
          <a:prstGeom prst="rect">
            <a:avLst/>
          </a:prstGeom>
        </p:spPr>
        <p:txBody>
          <a:bodyPr wrap="none">
            <a:spAutoFit/>
          </a:bodyPr>
          <a:lstStyle/>
          <a:p>
            <a:r>
              <a:rPr lang="fr-FR" u="sng" dirty="0" smtClean="0">
                <a:solidFill>
                  <a:srgbClr val="1F497D"/>
                </a:solidFill>
                <a:latin typeface="Calibri" panose="020F0502020204030204" pitchFamily="34" charset="0"/>
                <a:ea typeface="Calibri" panose="020F0502020204030204" pitchFamily="34" charset="0"/>
                <a:hlinkClick r:id="rId11"/>
              </a:rPr>
              <a:t>Book digital</a:t>
            </a:r>
            <a:endParaRPr lang="fr-FR" dirty="0"/>
          </a:p>
        </p:txBody>
      </p:sp>
      <p:pic>
        <p:nvPicPr>
          <p:cNvPr id="9218" name="Picture 2" descr="Robinet Icons gratuit"/>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888500" y="4990257"/>
            <a:ext cx="502163" cy="502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6400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1"/>
            <a:ext cx="12192000" cy="5417127"/>
          </a:xfrm>
          <a:prstGeom prst="rect">
            <a:avLst/>
          </a:prstGeom>
          <a:solidFill>
            <a:srgbClr val="EE1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p:cNvSpPr/>
          <p:nvPr/>
        </p:nvSpPr>
        <p:spPr>
          <a:xfrm>
            <a:off x="0" y="5417126"/>
            <a:ext cx="12192000" cy="14961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p:nvPicPr>
        <p:blipFill rotWithShape="1">
          <a:blip r:embed="rId2"/>
          <a:srcRect l="878" r="2051"/>
          <a:stretch/>
        </p:blipFill>
        <p:spPr>
          <a:xfrm>
            <a:off x="816629" y="4562219"/>
            <a:ext cx="1770581" cy="1877426"/>
          </a:xfrm>
          <a:prstGeom prst="rect">
            <a:avLst/>
          </a:prstGeom>
        </p:spPr>
      </p:pic>
      <p:sp>
        <p:nvSpPr>
          <p:cNvPr id="15" name="ZoneTexte 14"/>
          <p:cNvSpPr txBox="1"/>
          <p:nvPr/>
        </p:nvSpPr>
        <p:spPr>
          <a:xfrm>
            <a:off x="789670" y="678477"/>
            <a:ext cx="8443230" cy="2554545"/>
          </a:xfrm>
          <a:prstGeom prst="rect">
            <a:avLst/>
          </a:prstGeom>
          <a:noFill/>
        </p:spPr>
        <p:txBody>
          <a:bodyPr wrap="square" rtlCol="0">
            <a:spAutoFit/>
          </a:bodyPr>
          <a:lstStyle/>
          <a:p>
            <a:r>
              <a:rPr lang="fr-FR" sz="4000" b="1" dirty="0" smtClean="0">
                <a:solidFill>
                  <a:schemeClr val="bg1"/>
                </a:solidFill>
                <a:latin typeface="Arial Black" panose="020B0A04020102020204" pitchFamily="34" charset="0"/>
              </a:rPr>
              <a:t>Il ne</a:t>
            </a:r>
          </a:p>
          <a:p>
            <a:r>
              <a:rPr lang="fr-FR" sz="4000" b="1" dirty="0">
                <a:solidFill>
                  <a:schemeClr val="bg1"/>
                </a:solidFill>
                <a:latin typeface="Arial Black" panose="020B0A04020102020204" pitchFamily="34" charset="0"/>
              </a:rPr>
              <a:t>f</a:t>
            </a:r>
            <a:r>
              <a:rPr lang="fr-FR" sz="4000" b="1" dirty="0" smtClean="0">
                <a:solidFill>
                  <a:schemeClr val="bg1"/>
                </a:solidFill>
                <a:latin typeface="Arial Black" panose="020B0A04020102020204" pitchFamily="34" charset="0"/>
              </a:rPr>
              <a:t>aut pas</a:t>
            </a:r>
          </a:p>
          <a:p>
            <a:r>
              <a:rPr lang="fr-FR" sz="4000" b="1" dirty="0">
                <a:solidFill>
                  <a:schemeClr val="bg1"/>
                </a:solidFill>
                <a:latin typeface="Arial Black" panose="020B0A04020102020204" pitchFamily="34" charset="0"/>
              </a:rPr>
              <a:t>o</a:t>
            </a:r>
            <a:r>
              <a:rPr lang="fr-FR" sz="4000" b="1" dirty="0" smtClean="0">
                <a:solidFill>
                  <a:schemeClr val="bg1"/>
                </a:solidFill>
                <a:latin typeface="Arial Black" panose="020B0A04020102020204" pitchFamily="34" charset="0"/>
              </a:rPr>
              <a:t>ublier la</a:t>
            </a:r>
          </a:p>
          <a:p>
            <a:r>
              <a:rPr lang="fr-FR" sz="4000" b="1" dirty="0" smtClean="0">
                <a:solidFill>
                  <a:schemeClr val="bg1"/>
                </a:solidFill>
                <a:latin typeface="Arial Black" panose="020B0A04020102020204" pitchFamily="34" charset="0"/>
              </a:rPr>
              <a:t>protection…</a:t>
            </a:r>
            <a:endParaRPr lang="fr-FR" sz="4000" b="1" dirty="0">
              <a:solidFill>
                <a:schemeClr val="bg1"/>
              </a:solidFill>
              <a:latin typeface="Arial Black" panose="020B0A04020102020204" pitchFamily="34" charset="0"/>
            </a:endParaRPr>
          </a:p>
        </p:txBody>
      </p:sp>
      <p:sp>
        <p:nvSpPr>
          <p:cNvPr id="16" name="ZoneTexte 15"/>
          <p:cNvSpPr txBox="1"/>
          <p:nvPr/>
        </p:nvSpPr>
        <p:spPr>
          <a:xfrm>
            <a:off x="848713" y="3549690"/>
            <a:ext cx="2795032" cy="400110"/>
          </a:xfrm>
          <a:prstGeom prst="rect">
            <a:avLst/>
          </a:prstGeom>
          <a:solidFill>
            <a:schemeClr val="bg1"/>
          </a:solidFill>
        </p:spPr>
        <p:txBody>
          <a:bodyPr wrap="square" rtlCol="0">
            <a:spAutoFit/>
          </a:bodyPr>
          <a:lstStyle/>
          <a:p>
            <a:r>
              <a:rPr lang="fr-FR" sz="2000" b="1" dirty="0" smtClean="0">
                <a:solidFill>
                  <a:srgbClr val="ED1D2E"/>
                </a:solidFill>
                <a:latin typeface="Bahnschrift" panose="020B0502040204020203" pitchFamily="34" charset="0"/>
              </a:rPr>
              <a:t>QUAND ON S’INSTALLE</a:t>
            </a:r>
            <a:endParaRPr lang="fr-FR" sz="2000" b="1" dirty="0">
              <a:solidFill>
                <a:srgbClr val="ED1D2E"/>
              </a:solidFill>
              <a:latin typeface="Bahnschrift" panose="020B0502040204020203" pitchFamily="34" charset="0"/>
            </a:endParaRPr>
          </a:p>
        </p:txBody>
      </p:sp>
      <p:sp>
        <p:nvSpPr>
          <p:cNvPr id="17" name="ZoneTexte 16"/>
          <p:cNvSpPr txBox="1"/>
          <p:nvPr/>
        </p:nvSpPr>
        <p:spPr>
          <a:xfrm>
            <a:off x="848713" y="3919022"/>
            <a:ext cx="4291323" cy="400110"/>
          </a:xfrm>
          <a:prstGeom prst="rect">
            <a:avLst/>
          </a:prstGeom>
          <a:solidFill>
            <a:schemeClr val="bg1"/>
          </a:solidFill>
        </p:spPr>
        <p:txBody>
          <a:bodyPr wrap="square" rtlCol="0">
            <a:spAutoFit/>
          </a:bodyPr>
          <a:lstStyle/>
          <a:p>
            <a:r>
              <a:rPr lang="fr-FR" sz="2000" b="1" dirty="0" smtClean="0">
                <a:solidFill>
                  <a:srgbClr val="ED1D2E"/>
                </a:solidFill>
                <a:latin typeface="Bahnschrift" panose="020B0502040204020203" pitchFamily="34" charset="0"/>
              </a:rPr>
              <a:t>DANS SON PREMIER APPARTEMENT</a:t>
            </a:r>
            <a:endParaRPr lang="fr-FR" sz="2000" b="1" dirty="0">
              <a:solidFill>
                <a:srgbClr val="ED1D2E"/>
              </a:solidFill>
              <a:latin typeface="Bahnschrift" panose="020B0502040204020203" pitchFamily="34" charset="0"/>
            </a:endParaRPr>
          </a:p>
        </p:txBody>
      </p:sp>
      <p:sp>
        <p:nvSpPr>
          <p:cNvPr id="18" name="ZoneTexte 17"/>
          <p:cNvSpPr txBox="1"/>
          <p:nvPr/>
        </p:nvSpPr>
        <p:spPr>
          <a:xfrm>
            <a:off x="8679188" y="5977980"/>
            <a:ext cx="3259226" cy="461665"/>
          </a:xfrm>
          <a:prstGeom prst="rect">
            <a:avLst/>
          </a:prstGeom>
          <a:noFill/>
        </p:spPr>
        <p:txBody>
          <a:bodyPr wrap="none" rtlCol="0">
            <a:spAutoFit/>
          </a:bodyPr>
          <a:lstStyle/>
          <a:p>
            <a:pPr algn="r"/>
            <a:r>
              <a:rPr lang="fr-FR" sz="2400" b="1" dirty="0" smtClean="0">
                <a:solidFill>
                  <a:srgbClr val="FF0000"/>
                </a:solidFill>
                <a:latin typeface="Bahnschrift SemiBold Condensed" panose="020B0502040204020203" pitchFamily="34" charset="0"/>
              </a:rPr>
              <a:t>Heure du Jeudi </a:t>
            </a:r>
            <a:r>
              <a:rPr lang="fr-FR" sz="2400" b="1" dirty="0" smtClean="0">
                <a:solidFill>
                  <a:srgbClr val="8D8E8F"/>
                </a:solidFill>
                <a:latin typeface="Bahnschrift SemiBold Condensed" panose="020B0502040204020203" pitchFamily="34" charset="0"/>
              </a:rPr>
              <a:t>du 8 juillet 2021</a:t>
            </a:r>
          </a:p>
        </p:txBody>
      </p:sp>
      <p:cxnSp>
        <p:nvCxnSpPr>
          <p:cNvPr id="20" name="Connecteur droit 19"/>
          <p:cNvCxnSpPr/>
          <p:nvPr/>
        </p:nvCxnSpPr>
        <p:spPr>
          <a:xfrm>
            <a:off x="886813" y="1185269"/>
            <a:ext cx="10514612"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886813" y="1794871"/>
            <a:ext cx="10514612"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919559" y="2404904"/>
            <a:ext cx="10514612"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886813" y="3014070"/>
            <a:ext cx="10514612" cy="0"/>
          </a:xfrm>
          <a:prstGeom prst="line">
            <a:avLst/>
          </a:prstGeom>
          <a:ln w="3175">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60589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AB1515AA-57AE-4459-BE05-37022DA03708}">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402bd0e2-1d78-4f7d-9dde-91cd55d66e87"/>
    <ds:schemaRef ds:uri="http://www.w3.org/XML/1998/namespace"/>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6090</TotalTime>
  <Words>3098</Words>
  <Application>Microsoft Office PowerPoint</Application>
  <PresentationFormat>Grand écran</PresentationFormat>
  <Paragraphs>282</Paragraphs>
  <Slides>24</Slides>
  <Notes>0</Notes>
  <HiddenSlides>2</HiddenSlides>
  <MMClips>1</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24</vt:i4>
      </vt:variant>
    </vt:vector>
  </HeadingPairs>
  <TitlesOfParts>
    <vt:vector size="34" baseType="lpstr">
      <vt:lpstr>Arial</vt:lpstr>
      <vt:lpstr>Arial Black</vt:lpstr>
      <vt:lpstr>Bahnschrift</vt:lpstr>
      <vt:lpstr>Bahnschrift SemiBold Condensed</vt:lpstr>
      <vt:lpstr>Calibri</vt:lpstr>
      <vt:lpstr>Helvetica Neue Medium</vt:lpstr>
      <vt:lpstr>Ink Free</vt:lpstr>
      <vt:lpstr>Montserrat Black</vt:lpstr>
      <vt:lpstr>Wingdings</vt:lpstr>
      <vt:lpstr>Thème Office</vt:lpstr>
      <vt:lpstr>Savoir vendre l’IARD et la Prévoyance aux Jeunes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WEISS Michel [CEGEE]</cp:lastModifiedBy>
  <cp:revision>353</cp:revision>
  <dcterms:created xsi:type="dcterms:W3CDTF">2020-06-24T09:20:11Z</dcterms:created>
  <dcterms:modified xsi:type="dcterms:W3CDTF">2021-07-06T12:28:52Z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