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4"/>
  </p:sldMasterIdLst>
  <p:notesMasterIdLst>
    <p:notesMasterId r:id="rId16"/>
  </p:notesMasterIdLst>
  <p:handoutMasterIdLst>
    <p:handoutMasterId r:id="rId17"/>
  </p:handoutMasterIdLst>
  <p:sldIdLst>
    <p:sldId id="289" r:id="rId5"/>
    <p:sldId id="359" r:id="rId6"/>
    <p:sldId id="353" r:id="rId7"/>
    <p:sldId id="354" r:id="rId8"/>
    <p:sldId id="358" r:id="rId9"/>
    <p:sldId id="346" r:id="rId10"/>
    <p:sldId id="352" r:id="rId11"/>
    <p:sldId id="357" r:id="rId12"/>
    <p:sldId id="361" r:id="rId13"/>
    <p:sldId id="362" r:id="rId14"/>
    <p:sldId id="363" r:id="rId1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F2D"/>
    <a:srgbClr val="DE6225"/>
    <a:srgbClr val="EA9922"/>
    <a:srgbClr val="581D41"/>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494" autoAdjust="0"/>
  </p:normalViewPr>
  <p:slideViewPr>
    <p:cSldViewPr snapToGrid="0">
      <p:cViewPr varScale="1">
        <p:scale>
          <a:sx n="79" d="100"/>
          <a:sy n="79" d="100"/>
        </p:scale>
        <p:origin x="1598" y="67"/>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4020" y="-102"/>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24/06/2021</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24/06/2021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dirty="0"/>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dirty="0"/>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dirty="0"/>
          </a:p>
        </p:txBody>
      </p:sp>
    </p:spTree>
    <p:extLst>
      <p:ext uri="{BB962C8B-B14F-4D97-AF65-F5344CB8AC3E}">
        <p14:creationId xmlns:p14="http://schemas.microsoft.com/office/powerpoint/2010/main" val="3843983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4163625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3998915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1061625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F277C36-D6F3-479F-A21B-AAA0DCE13452}" type="datetimeFigureOut">
              <a:rPr lang="fr-FR" smtClean="0"/>
              <a:t>24/06/2021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373804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F277C36-D6F3-479F-A21B-AAA0DCE13452}" type="datetimeFigureOut">
              <a:rPr lang="fr-FR" smtClean="0"/>
              <a:t>24/06/2021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3514964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F277C36-D6F3-479F-A21B-AAA0DCE13452}" type="datetimeFigureOut">
              <a:rPr lang="fr-FR" smtClean="0"/>
              <a:t>24/06/2021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2930457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277C36-D6F3-479F-A21B-AAA0DCE13452}" type="datetimeFigureOut">
              <a:rPr lang="fr-FR" smtClean="0"/>
              <a:t>24/06/2021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1443842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F277C36-D6F3-479F-A21B-AAA0DCE13452}" type="datetimeFigureOut">
              <a:rPr lang="fr-FR" smtClean="0"/>
              <a:t>24/06/2021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1580378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F277C36-D6F3-479F-A21B-AAA0DCE13452}" type="datetimeFigureOut">
              <a:rPr lang="fr-FR" smtClean="0"/>
              <a:t>24/06/2021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158256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3440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A9ABFB8-E44B-4E26-A111-25B628937135}" type="slidenum">
              <a:rPr lang="fr-FR" smtClean="0"/>
              <a:t>‹N°›</a:t>
            </a:fld>
            <a:endParaRPr lang="fr-FR"/>
          </a:p>
        </p:txBody>
      </p:sp>
    </p:spTree>
    <p:extLst>
      <p:ext uri="{BB962C8B-B14F-4D97-AF65-F5344CB8AC3E}">
        <p14:creationId xmlns:p14="http://schemas.microsoft.com/office/powerpoint/2010/main" val="2955681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412110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264938" y="6356176"/>
            <a:ext cx="1551517" cy="348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3"/>
          <p:cNvSpPr txBox="1">
            <a:spLocks noChangeAspect="1" noChangeArrowheads="1"/>
          </p:cNvSpPr>
          <p:nvPr userDrawn="1"/>
        </p:nvSpPr>
        <p:spPr bwMode="auto">
          <a:xfrm>
            <a:off x="400490" y="6491813"/>
            <a:ext cx="212494" cy="212493"/>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Tree>
    <p:extLst>
      <p:ext uri="{BB962C8B-B14F-4D97-AF65-F5344CB8AC3E}">
        <p14:creationId xmlns:p14="http://schemas.microsoft.com/office/powerpoint/2010/main" val="225307607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TRAJECTOIRE COMPETENCES - RECLAMATIONS - NOV 2020</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722463" cy="584864"/>
          </a:xfrm>
        </p:spPr>
        <p:txBody>
          <a:bodyPr/>
          <a:lstStyle>
            <a:lvl1pPr marL="108000" indent="-108000">
              <a:spcBef>
                <a:spcPts val="225"/>
              </a:spcBef>
              <a:spcAft>
                <a:spcPts val="900"/>
              </a:spcAft>
              <a:buClr>
                <a:schemeClr val="accent1"/>
              </a:buClr>
              <a:buFontTx/>
              <a:buBlip>
                <a:blip r:embed="rId2"/>
              </a:buBlip>
              <a:defRPr sz="9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7722463" cy="4032448"/>
          </a:xfrm>
        </p:spPr>
        <p:txBody>
          <a:bodyPr/>
          <a:lstStyle>
            <a:lvl1pPr marL="108000">
              <a:lnSpc>
                <a:spcPts val="1200"/>
              </a:lnSpc>
              <a:spcAft>
                <a:spcPts val="0"/>
              </a:spcAft>
              <a:defRPr sz="9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5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4109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77C36-D6F3-479F-A21B-AAA0DCE13452}" type="datetimeFigureOut">
              <a:rPr lang="fr-FR" smtClean="0"/>
              <a:t>24/06/2021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ABFB8-E44B-4E26-A111-25B628937135}" type="slidenum">
              <a:rPr lang="fr-FR" smtClean="0"/>
              <a:t>‹N°›</a:t>
            </a:fld>
            <a:endParaRPr lang="fr-FR"/>
          </a:p>
        </p:txBody>
      </p:sp>
      <p:grpSp>
        <p:nvGrpSpPr>
          <p:cNvPr id="7" name="Groupe 6"/>
          <p:cNvGrpSpPr/>
          <p:nvPr userDrawn="1"/>
        </p:nvGrpSpPr>
        <p:grpSpPr>
          <a:xfrm>
            <a:off x="231382" y="357376"/>
            <a:ext cx="8595012" cy="709424"/>
            <a:chOff x="231382" y="357376"/>
            <a:chExt cx="8595012" cy="709424"/>
          </a:xfrm>
        </p:grpSpPr>
        <p:sp>
          <p:nvSpPr>
            <p:cNvPr id="8" name="Rectangle 7"/>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9" name="Rectangle 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0" name="Rectangle 9"/>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cxnSp>
        <p:nvCxnSpPr>
          <p:cNvPr id="11" name="Connecteur droit 10"/>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 name="Image 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7347568" y="6423996"/>
            <a:ext cx="1532281" cy="34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3"/>
          <p:cNvSpPr txBox="1">
            <a:spLocks noChangeAspect="1" noChangeArrowheads="1"/>
          </p:cNvSpPr>
          <p:nvPr userDrawn="1"/>
        </p:nvSpPr>
        <p:spPr bwMode="auto">
          <a:xfrm>
            <a:off x="283184" y="6423995"/>
            <a:ext cx="212494" cy="212493"/>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Tree>
    <p:extLst>
      <p:ext uri="{BB962C8B-B14F-4D97-AF65-F5344CB8AC3E}">
        <p14:creationId xmlns:p14="http://schemas.microsoft.com/office/powerpoint/2010/main" val="2611232522"/>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61" r:id="rId12"/>
    <p:sldLayoutId id="2147483769" r:id="rId13"/>
    <p:sldLayoutId id="2147483912" r:id="rId14"/>
    <p:sldLayoutId id="2147483881" r:id="rId15"/>
    <p:sldLayoutId id="21474839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kern="1400" dirty="0" smtClean="0">
                <a:effectLst>
                  <a:outerShdw blurRad="38100" dist="38100" dir="2700000" algn="tl">
                    <a:srgbClr val="000000">
                      <a:alpha val="43137"/>
                    </a:srgbClr>
                  </a:outerShdw>
                </a:effectLst>
              </a:rPr>
              <a:t>Nombre au 30RIL 2019</a:t>
            </a:r>
            <a:r>
              <a:rPr lang="fr-FR" kern="1400" dirty="0">
                <a:effectLst>
                  <a:outerShdw blurRad="38100" dist="38100" dir="2700000" algn="tl">
                    <a:srgbClr val="000000">
                      <a:alpha val="43137"/>
                    </a:srgbClr>
                  </a:outerShdw>
                </a:effectLst>
              </a:rPr>
              <a:t/>
            </a:r>
            <a:br>
              <a:rPr lang="fr-FR" kern="1400" dirty="0">
                <a:effectLst>
                  <a:outerShdw blurRad="38100" dist="38100" dir="2700000" algn="tl">
                    <a:srgbClr val="000000">
                      <a:alpha val="43137"/>
                    </a:srgbClr>
                  </a:outerShdw>
                </a:effectLst>
              </a:rPr>
            </a:br>
            <a:endParaRPr lang="fr-FR" dirty="0"/>
          </a:p>
        </p:txBody>
      </p:sp>
      <p:pic>
        <p:nvPicPr>
          <p:cNvPr id="6" name="Espace réservé pour une image  2"/>
          <p:cNvPicPr>
            <a:picLocks noChangeAspect="1"/>
          </p:cNvPicPr>
          <p:nvPr/>
        </p:nvPicPr>
        <p:blipFill rotWithShape="1">
          <a:blip r:embed="rId3" cstate="print">
            <a:extLst>
              <a:ext uri="{28A0092B-C50C-407E-A947-70E740481C1C}">
                <a14:useLocalDpi xmlns:a14="http://schemas.microsoft.com/office/drawing/2010/main" val="0"/>
              </a:ext>
            </a:extLst>
          </a:blip>
          <a:srcRect t="223" b="223"/>
          <a:stretch/>
        </p:blipFill>
        <p:spPr>
          <a:xfrm>
            <a:off x="132072" y="265112"/>
            <a:ext cx="8684382" cy="5173472"/>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
        <p:nvSpPr>
          <p:cNvPr id="2" name="ZoneTexte 1"/>
          <p:cNvSpPr txBox="1"/>
          <p:nvPr/>
        </p:nvSpPr>
        <p:spPr>
          <a:xfrm>
            <a:off x="1889185" y="2924355"/>
            <a:ext cx="5986732" cy="461665"/>
          </a:xfrm>
          <a:prstGeom prst="rect">
            <a:avLst/>
          </a:prstGeom>
          <a:noFill/>
        </p:spPr>
        <p:txBody>
          <a:bodyPr wrap="square" rtlCol="0">
            <a:spAutoFit/>
          </a:bodyPr>
          <a:lstStyle/>
          <a:p>
            <a:pPr algn="ctr"/>
            <a:r>
              <a:rPr lang="fr-FR" sz="2400" b="1" dirty="0" smtClean="0">
                <a:solidFill>
                  <a:schemeClr val="bg1"/>
                </a:solidFill>
              </a:rPr>
              <a:t>AQUAREL AGENCE : LES BONNES PRATIQUES</a:t>
            </a:r>
            <a:endParaRPr lang="fr-FR" sz="2400" b="1" dirty="0">
              <a:solidFill>
                <a:schemeClr val="bg1"/>
              </a:solidFill>
            </a:endParaRPr>
          </a:p>
        </p:txBody>
      </p:sp>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535021" y="1754813"/>
            <a:ext cx="8141435" cy="4286063"/>
          </a:xfrm>
        </p:spPr>
        <p:txBody>
          <a:bodyPr>
            <a:normAutofit fontScale="92500" lnSpcReduction="20000"/>
          </a:bodyPr>
          <a:lstStyle/>
          <a:p>
            <a:endParaRPr lang="fr-FR" dirty="0"/>
          </a:p>
          <a:p>
            <a:pPr marL="0" indent="0">
              <a:buNone/>
            </a:pPr>
            <a:r>
              <a:rPr lang="fr-FR" sz="2100" b="1" dirty="0"/>
              <a:t>Toute demande exprimée par un client : </a:t>
            </a:r>
          </a:p>
          <a:p>
            <a:pPr>
              <a:lnSpc>
                <a:spcPct val="100000"/>
              </a:lnSpc>
            </a:pPr>
            <a:endParaRPr lang="fr-FR" sz="2100" dirty="0"/>
          </a:p>
          <a:p>
            <a:pPr marL="236588" indent="-128588">
              <a:lnSpc>
                <a:spcPct val="100000"/>
              </a:lnSpc>
              <a:buClr>
                <a:srgbClr val="C00000"/>
              </a:buClr>
              <a:buFont typeface="Wingdings" panose="05000000000000000000" pitchFamily="2" charset="2"/>
              <a:buChar char="§"/>
            </a:pPr>
            <a:r>
              <a:rPr lang="fr-FR" sz="2100" dirty="0"/>
              <a:t> par téléphone </a:t>
            </a:r>
          </a:p>
          <a:p>
            <a:pPr marL="236588" indent="-128588">
              <a:lnSpc>
                <a:spcPct val="100000"/>
              </a:lnSpc>
              <a:buClr>
                <a:srgbClr val="C00000"/>
              </a:buClr>
              <a:buFont typeface="Wingdings" panose="05000000000000000000" pitchFamily="2" charset="2"/>
              <a:buChar char="§"/>
            </a:pPr>
            <a:r>
              <a:rPr lang="fr-FR" sz="2100" dirty="0"/>
              <a:t> par email </a:t>
            </a:r>
          </a:p>
          <a:p>
            <a:pPr marL="236588" indent="-128588">
              <a:lnSpc>
                <a:spcPct val="100000"/>
              </a:lnSpc>
              <a:buClr>
                <a:srgbClr val="C00000"/>
              </a:buClr>
              <a:buFont typeface="Wingdings" panose="05000000000000000000" pitchFamily="2" charset="2"/>
              <a:buChar char="§"/>
            </a:pPr>
            <a:r>
              <a:rPr lang="fr-FR" sz="2100" dirty="0"/>
              <a:t> par courrier </a:t>
            </a:r>
          </a:p>
          <a:p>
            <a:pPr marL="236588" indent="-128588">
              <a:lnSpc>
                <a:spcPct val="100000"/>
              </a:lnSpc>
              <a:buClr>
                <a:srgbClr val="C00000"/>
              </a:buClr>
              <a:buFont typeface="Wingdings" panose="05000000000000000000" pitchFamily="2" charset="2"/>
              <a:buChar char="§"/>
            </a:pPr>
            <a:r>
              <a:rPr lang="fr-FR" sz="2100" dirty="0"/>
              <a:t> en face à face</a:t>
            </a:r>
          </a:p>
          <a:p>
            <a:pPr>
              <a:buClr>
                <a:srgbClr val="C00000"/>
              </a:buClr>
            </a:pPr>
            <a:endParaRPr lang="fr-FR" sz="2100" dirty="0"/>
          </a:p>
          <a:p>
            <a:endParaRPr lang="fr-FR" sz="2100" dirty="0">
              <a:solidFill>
                <a:srgbClr val="C00000"/>
              </a:solidFill>
            </a:endParaRPr>
          </a:p>
          <a:p>
            <a:pPr marL="0" indent="0">
              <a:buNone/>
            </a:pPr>
            <a:r>
              <a:rPr lang="fr-FR" sz="2100" b="1" dirty="0">
                <a:solidFill>
                  <a:srgbClr val="C00000"/>
                </a:solidFill>
              </a:rPr>
              <a:t>…non traitée…. </a:t>
            </a:r>
          </a:p>
          <a:p>
            <a:pPr marL="0" indent="0">
              <a:buNone/>
            </a:pPr>
            <a:endParaRPr lang="fr-FR" sz="2100" dirty="0">
              <a:solidFill>
                <a:srgbClr val="C00000"/>
              </a:solidFill>
            </a:endParaRPr>
          </a:p>
          <a:p>
            <a:pPr marL="0" indent="0">
              <a:buNone/>
            </a:pPr>
            <a:r>
              <a:rPr lang="fr-FR" sz="2100" b="1" i="1" dirty="0">
                <a:solidFill>
                  <a:srgbClr val="C00000"/>
                </a:solidFill>
              </a:rPr>
              <a:t>		risque d’évoluer… </a:t>
            </a:r>
          </a:p>
          <a:p>
            <a:pPr marL="0" indent="0">
              <a:buNone/>
            </a:pPr>
            <a:endParaRPr lang="fr-FR" sz="2100" dirty="0">
              <a:solidFill>
                <a:srgbClr val="C00000"/>
              </a:solidFill>
            </a:endParaRPr>
          </a:p>
          <a:p>
            <a:pPr marL="0" indent="0">
              <a:buNone/>
            </a:pPr>
            <a:r>
              <a:rPr lang="fr-FR" sz="2100" b="1" i="1" dirty="0">
                <a:solidFill>
                  <a:srgbClr val="C00000"/>
                </a:solidFill>
              </a:rPr>
              <a:t>				...en RECLAMATION </a:t>
            </a:r>
          </a:p>
          <a:p>
            <a:pPr marL="0" indent="0">
              <a:buNone/>
            </a:pPr>
            <a:endParaRPr lang="fr-FR" sz="2100" b="1" i="1" dirty="0">
              <a:solidFill>
                <a:schemeClr val="tx1">
                  <a:lumMod val="65000"/>
                  <a:lumOff val="35000"/>
                </a:schemeClr>
              </a:solidFill>
            </a:endParaRPr>
          </a:p>
          <a:p>
            <a:pPr marL="0" indent="0">
              <a:buNone/>
            </a:pPr>
            <a:endParaRPr lang="fr-FR" sz="2100" b="1" i="1" dirty="0"/>
          </a:p>
          <a:p>
            <a:pPr marL="0" indent="0" algn="just">
              <a:buNone/>
            </a:pPr>
            <a:r>
              <a:rPr lang="fr-FR" sz="2100" b="1" i="1" dirty="0"/>
              <a:t>Il est donc important d’être à l’écoute, de reformuler le cas échéant et de </a:t>
            </a:r>
            <a:r>
              <a:rPr lang="fr-FR" sz="2100" b="1" i="1" dirty="0" smtClean="0"/>
              <a:t>bien</a:t>
            </a:r>
          </a:p>
          <a:p>
            <a:pPr marL="0" indent="0" algn="just">
              <a:buNone/>
            </a:pPr>
            <a:r>
              <a:rPr lang="fr-FR" sz="2100" b="1" i="1" dirty="0" smtClean="0"/>
              <a:t>traiter </a:t>
            </a:r>
            <a:r>
              <a:rPr lang="fr-FR" sz="2100" b="1" i="1" dirty="0"/>
              <a:t>les demandes formulées par les clients </a:t>
            </a:r>
            <a:endParaRPr lang="fr-FR" sz="2100" b="1" dirty="0"/>
          </a:p>
        </p:txBody>
      </p:sp>
      <p:sp>
        <p:nvSpPr>
          <p:cNvPr id="6" name="Titre 5"/>
          <p:cNvSpPr>
            <a:spLocks noGrp="1"/>
          </p:cNvSpPr>
          <p:nvPr>
            <p:ph type="title"/>
          </p:nvPr>
        </p:nvSpPr>
        <p:spPr>
          <a:xfrm>
            <a:off x="1115616" y="201168"/>
            <a:ext cx="7141416" cy="795528"/>
          </a:xfrm>
        </p:spPr>
        <p:txBody>
          <a:bodyPr>
            <a:normAutofit/>
          </a:bodyPr>
          <a:lstStyle/>
          <a:p>
            <a:r>
              <a:rPr lang="fr-FR" sz="2800" dirty="0" smtClean="0"/>
              <a:t>De la demande… à la réclamation…</a:t>
            </a:r>
            <a:endParaRPr lang="fr-FR" sz="2800" dirty="0"/>
          </a:p>
        </p:txBody>
      </p:sp>
    </p:spTree>
    <p:extLst>
      <p:ext uri="{BB962C8B-B14F-4D97-AF65-F5344CB8AC3E}">
        <p14:creationId xmlns:p14="http://schemas.microsoft.com/office/powerpoint/2010/main" val="943978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000" b="1" kern="1400" dirty="0" smtClean="0"/>
              <a:t>RECLAMATIONS SIMPLES – TRAITEMENT </a:t>
            </a:r>
            <a:r>
              <a:rPr lang="fr-FR" sz="2000" b="1" kern="1400" dirty="0" smtClean="0"/>
              <a:t>AGENCE</a:t>
            </a:r>
            <a:br>
              <a:rPr lang="fr-FR" sz="2000" b="1" kern="1400" dirty="0" smtClean="0"/>
            </a:br>
            <a:r>
              <a:rPr lang="fr-FR" sz="2000" b="1" kern="1400" dirty="0" smtClean="0"/>
              <a:t>les bonnes pratiques</a:t>
            </a:r>
            <a:r>
              <a:rPr lang="fr-FR" sz="2000" b="1" kern="1400" dirty="0"/>
              <a:t/>
            </a:r>
            <a:br>
              <a:rPr lang="fr-FR" sz="2000" b="1" kern="1400" dirty="0"/>
            </a:br>
            <a:endParaRPr lang="fr-FR" sz="2000" b="1" dirty="0"/>
          </a:p>
        </p:txBody>
      </p:sp>
      <p:sp>
        <p:nvSpPr>
          <p:cNvPr id="2" name="ZoneTexte 1"/>
          <p:cNvSpPr txBox="1"/>
          <p:nvPr/>
        </p:nvSpPr>
        <p:spPr>
          <a:xfrm>
            <a:off x="293298" y="1431985"/>
            <a:ext cx="8514272" cy="4524315"/>
          </a:xfrm>
          <a:prstGeom prst="rect">
            <a:avLst/>
          </a:prstGeom>
          <a:noFill/>
        </p:spPr>
        <p:txBody>
          <a:bodyPr wrap="square" rtlCol="0">
            <a:spAutoFit/>
          </a:bodyPr>
          <a:lstStyle/>
          <a:p>
            <a:pPr algn="ctr"/>
            <a:r>
              <a:rPr lang="fr-FR" b="1" dirty="0"/>
              <a:t>Je </a:t>
            </a:r>
            <a:r>
              <a:rPr lang="fr-FR" b="1" dirty="0" smtClean="0"/>
              <a:t>prends en </a:t>
            </a:r>
            <a:r>
              <a:rPr lang="fr-FR" b="1" dirty="0"/>
              <a:t>charge l’insatisfaction de mon client dès </a:t>
            </a:r>
            <a:r>
              <a:rPr lang="fr-FR" b="1" dirty="0" smtClean="0"/>
              <a:t>la première </a:t>
            </a:r>
            <a:r>
              <a:rPr lang="fr-FR" b="1" dirty="0"/>
              <a:t>manifestation </a:t>
            </a:r>
            <a:r>
              <a:rPr lang="fr-FR" b="1" dirty="0" smtClean="0"/>
              <a:t>de son mécontentement</a:t>
            </a:r>
          </a:p>
          <a:p>
            <a:endParaRPr lang="fr-FR" dirty="0"/>
          </a:p>
          <a:p>
            <a:pPr marL="285750" lvl="0" indent="-285750">
              <a:buFont typeface="Courier New" panose="02070309020205020404" pitchFamily="49" charset="0"/>
              <a:buChar char="o"/>
            </a:pPr>
            <a:r>
              <a:rPr lang="fr-FR" dirty="0" smtClean="0"/>
              <a:t>J’accuse </a:t>
            </a:r>
            <a:r>
              <a:rPr lang="fr-FR" dirty="0"/>
              <a:t>réception à mon client de sa demande et lui indique un </a:t>
            </a:r>
            <a:r>
              <a:rPr lang="fr-FR" b="1" dirty="0"/>
              <a:t>délai de réponse</a:t>
            </a:r>
            <a:r>
              <a:rPr lang="fr-FR" dirty="0"/>
              <a:t> </a:t>
            </a:r>
            <a:r>
              <a:rPr lang="fr-FR" dirty="0" smtClean="0"/>
              <a:t>:</a:t>
            </a:r>
          </a:p>
          <a:p>
            <a:pPr marL="742950" lvl="1" indent="-285750">
              <a:buFont typeface="Wingdings" panose="05000000000000000000" pitchFamily="2" charset="2"/>
              <a:buChar char="Ø"/>
            </a:pPr>
            <a:r>
              <a:rPr lang="fr-FR" b="1" dirty="0" smtClean="0">
                <a:solidFill>
                  <a:srgbClr val="FF0000"/>
                </a:solidFill>
              </a:rPr>
              <a:t> </a:t>
            </a:r>
            <a:r>
              <a:rPr lang="fr-FR" b="1" dirty="0">
                <a:solidFill>
                  <a:srgbClr val="FF0000"/>
                </a:solidFill>
              </a:rPr>
              <a:t>je respecte cet engagement auprès de mon client</a:t>
            </a:r>
          </a:p>
          <a:p>
            <a:pPr marL="285750" lvl="0" indent="-285750">
              <a:buFont typeface="Courier New" panose="02070309020205020404" pitchFamily="49" charset="0"/>
              <a:buChar char="o"/>
            </a:pPr>
            <a:r>
              <a:rPr lang="fr-FR" dirty="0"/>
              <a:t>J’en parle rapidement avec mon Directeur </a:t>
            </a:r>
            <a:r>
              <a:rPr lang="fr-FR" dirty="0" smtClean="0"/>
              <a:t>d’Agence, le responsable satisfaction  et/ ou le Promoteur de l’Excellence de mon Territoire afin </a:t>
            </a:r>
            <a:r>
              <a:rPr lang="fr-FR" dirty="0"/>
              <a:t>de prendre une décision, de recevoir éventuellement le client et d’éteindre son </a:t>
            </a:r>
            <a:r>
              <a:rPr lang="fr-FR" dirty="0" smtClean="0"/>
              <a:t>mécontentement dans les meilleurs délais</a:t>
            </a:r>
            <a:endParaRPr lang="fr-FR" dirty="0"/>
          </a:p>
          <a:p>
            <a:pPr marL="285750" lvl="0" indent="-285750">
              <a:buFont typeface="Courier New" panose="02070309020205020404" pitchFamily="49" charset="0"/>
              <a:buChar char="o"/>
            </a:pPr>
            <a:r>
              <a:rPr lang="fr-FR" dirty="0"/>
              <a:t>Je réponds à mon client et </a:t>
            </a:r>
            <a:r>
              <a:rPr lang="fr-FR" dirty="0" smtClean="0"/>
              <a:t>saisis un CRE</a:t>
            </a:r>
            <a:endParaRPr lang="fr-FR" dirty="0"/>
          </a:p>
          <a:p>
            <a:pPr marL="285750" lvl="0" indent="-285750">
              <a:buFont typeface="Courier New" panose="02070309020205020404" pitchFamily="49" charset="0"/>
              <a:buChar char="o"/>
            </a:pPr>
            <a:r>
              <a:rPr lang="fr-FR" dirty="0"/>
              <a:t>Si je ne connais pas le délai, </a:t>
            </a:r>
            <a:r>
              <a:rPr lang="fr-FR" dirty="0" smtClean="0"/>
              <a:t>je confirme </a:t>
            </a:r>
            <a:r>
              <a:rPr lang="fr-FR" dirty="0"/>
              <a:t>la prise en charge </a:t>
            </a:r>
            <a:r>
              <a:rPr lang="fr-FR" dirty="0" smtClean="0"/>
              <a:t>et le tiens informé régulièrement </a:t>
            </a:r>
          </a:p>
          <a:p>
            <a:pPr marL="285750" lvl="0" indent="-285750">
              <a:buFont typeface="Courier New" panose="02070309020205020404" pitchFamily="49" charset="0"/>
              <a:buChar char="o"/>
            </a:pPr>
            <a:r>
              <a:rPr lang="fr-FR" dirty="0" smtClean="0"/>
              <a:t>Je ne parviens pas à déterminer s’il s’agit ou non d’une réclamation simple : </a:t>
            </a:r>
            <a:r>
              <a:rPr lang="fr-FR" dirty="0" smtClean="0"/>
              <a:t>je contacte </a:t>
            </a:r>
            <a:r>
              <a:rPr lang="fr-FR" dirty="0" smtClean="0"/>
              <a:t>les collaborateurs du service Réclamations </a:t>
            </a:r>
            <a:r>
              <a:rPr lang="fr-FR" dirty="0" smtClean="0"/>
              <a:t>Clients par téléphone ou mail.</a:t>
            </a:r>
            <a:endParaRPr lang="fr-FR" dirty="0"/>
          </a:p>
          <a:p>
            <a:endParaRPr lang="fr-FR" dirty="0"/>
          </a:p>
          <a:p>
            <a:endParaRPr lang="fr-FR" dirty="0"/>
          </a:p>
        </p:txBody>
      </p:sp>
    </p:spTree>
    <p:extLst>
      <p:ext uri="{BB962C8B-B14F-4D97-AF65-F5344CB8AC3E}">
        <p14:creationId xmlns:p14="http://schemas.microsoft.com/office/powerpoint/2010/main" val="3699488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000" b="1" kern="1400" dirty="0" smtClean="0"/>
              <a:t>Quelques exemples de réclamations simples</a:t>
            </a:r>
            <a:r>
              <a:rPr lang="fr-FR" sz="2000" b="1" kern="1400" dirty="0"/>
              <a:t/>
            </a:r>
            <a:br>
              <a:rPr lang="fr-FR" sz="2000" b="1" kern="1400" dirty="0"/>
            </a:br>
            <a:endParaRPr lang="fr-FR" sz="2000" b="1" dirty="0"/>
          </a:p>
        </p:txBody>
      </p:sp>
      <p:sp>
        <p:nvSpPr>
          <p:cNvPr id="5" name="ZoneTexte 4"/>
          <p:cNvSpPr txBox="1"/>
          <p:nvPr/>
        </p:nvSpPr>
        <p:spPr>
          <a:xfrm>
            <a:off x="378941" y="1359243"/>
            <a:ext cx="8443783" cy="3970318"/>
          </a:xfrm>
          <a:prstGeom prst="rect">
            <a:avLst/>
          </a:prstGeom>
          <a:noFill/>
        </p:spPr>
        <p:txBody>
          <a:bodyPr wrap="square" rtlCol="0">
            <a:spAutoFit/>
          </a:bodyPr>
          <a:lstStyle/>
          <a:p>
            <a:pPr marL="285750" indent="-285750">
              <a:buFont typeface="Courier New" panose="02070309020205020404" pitchFamily="49" charset="0"/>
              <a:buChar char="o"/>
            </a:pPr>
            <a:r>
              <a:rPr lang="fr-FR" dirty="0" smtClean="0"/>
              <a:t>Accord/ refus remise tarifaire </a:t>
            </a:r>
          </a:p>
          <a:p>
            <a:pPr marL="285750" indent="-285750">
              <a:buFont typeface="Courier New" panose="02070309020205020404" pitchFamily="49" charset="0"/>
              <a:buChar char="o"/>
            </a:pPr>
            <a:r>
              <a:rPr lang="fr-FR" dirty="0" smtClean="0"/>
              <a:t>Rappel fonctionnement compte</a:t>
            </a:r>
          </a:p>
          <a:p>
            <a:pPr marL="285750" indent="-285750">
              <a:buFont typeface="Courier New" panose="02070309020205020404" pitchFamily="49" charset="0"/>
              <a:buChar char="o"/>
            </a:pPr>
            <a:r>
              <a:rPr lang="fr-FR" dirty="0" smtClean="0"/>
              <a:t>Augmentation / refus du découvert autorisé</a:t>
            </a:r>
          </a:p>
          <a:p>
            <a:pPr marL="285750" indent="-285750">
              <a:buFont typeface="Courier New" panose="02070309020205020404" pitchFamily="49" charset="0"/>
              <a:buChar char="o"/>
            </a:pPr>
            <a:r>
              <a:rPr lang="fr-FR" dirty="0" smtClean="0"/>
              <a:t>Demande / Confirmation de Clôture </a:t>
            </a:r>
          </a:p>
          <a:p>
            <a:pPr marL="285750" indent="-285750">
              <a:buFont typeface="Courier New" panose="02070309020205020404" pitchFamily="49" charset="0"/>
              <a:buChar char="o"/>
            </a:pPr>
            <a:r>
              <a:rPr lang="fr-FR" dirty="0" smtClean="0"/>
              <a:t>Confirmation refus de prêt</a:t>
            </a:r>
          </a:p>
          <a:p>
            <a:pPr marL="285750" indent="-285750">
              <a:buFont typeface="Courier New" panose="02070309020205020404" pitchFamily="49" charset="0"/>
              <a:buChar char="o"/>
            </a:pPr>
            <a:r>
              <a:rPr lang="fr-FR" dirty="0" smtClean="0"/>
              <a:t>Refus prise en charge IRA</a:t>
            </a:r>
          </a:p>
          <a:p>
            <a:pPr marL="285750" indent="-285750">
              <a:buFont typeface="Courier New" panose="02070309020205020404" pitchFamily="49" charset="0"/>
              <a:buChar char="o"/>
            </a:pPr>
            <a:r>
              <a:rPr lang="fr-FR" dirty="0" smtClean="0"/>
              <a:t>Prise en compte remarques client</a:t>
            </a:r>
          </a:p>
          <a:p>
            <a:pPr marL="285750" indent="-285750">
              <a:buFont typeface="Courier New" panose="02070309020205020404" pitchFamily="49" charset="0"/>
              <a:buChar char="o"/>
            </a:pPr>
            <a:r>
              <a:rPr lang="fr-FR" dirty="0" smtClean="0"/>
              <a:t>Envoi duplicata </a:t>
            </a:r>
            <a:r>
              <a:rPr lang="fr-FR" dirty="0" smtClean="0"/>
              <a:t>relevé……</a:t>
            </a:r>
            <a:endParaRPr lang="fr-FR" dirty="0" smtClean="0"/>
          </a:p>
          <a:p>
            <a:pPr marL="285750" indent="-285750">
              <a:buFont typeface="Courier New" panose="02070309020205020404" pitchFamily="49" charset="0"/>
              <a:buChar char="o"/>
            </a:pPr>
            <a:endParaRPr lang="fr-FR" dirty="0"/>
          </a:p>
          <a:p>
            <a:pPr marL="285750" indent="-285750">
              <a:buFont typeface="Courier New" panose="02070309020205020404" pitchFamily="49" charset="0"/>
              <a:buChar char="o"/>
            </a:pPr>
            <a:endParaRPr lang="fr-FR" dirty="0" smtClean="0"/>
          </a:p>
          <a:p>
            <a:pPr marL="285750" indent="-285750" algn="ctr">
              <a:buFont typeface="Courier New" panose="02070309020205020404" pitchFamily="49" charset="0"/>
              <a:buChar char="o"/>
            </a:pPr>
            <a:endParaRPr lang="fr-FR" i="1" dirty="0" smtClean="0">
              <a:solidFill>
                <a:schemeClr val="bg1">
                  <a:lumMod val="50000"/>
                </a:schemeClr>
              </a:solidFill>
            </a:endParaRPr>
          </a:p>
          <a:p>
            <a:pPr algn="ctr"/>
            <a:r>
              <a:rPr lang="fr-FR" i="1" dirty="0" smtClean="0">
                <a:solidFill>
                  <a:schemeClr val="bg1">
                    <a:lumMod val="50000"/>
                  </a:schemeClr>
                </a:solidFill>
              </a:rPr>
              <a:t>J’utilise les courriers à ma disposition sous </a:t>
            </a:r>
            <a:r>
              <a:rPr lang="fr-FR" i="1" dirty="0" err="1" smtClean="0">
                <a:solidFill>
                  <a:schemeClr val="bg1">
                    <a:lumMod val="50000"/>
                  </a:schemeClr>
                </a:solidFill>
              </a:rPr>
              <a:t>Agil</a:t>
            </a:r>
            <a:r>
              <a:rPr lang="fr-FR" i="1" dirty="0" smtClean="0">
                <a:solidFill>
                  <a:schemeClr val="bg1">
                    <a:lumMod val="50000"/>
                  </a:schemeClr>
                </a:solidFill>
              </a:rPr>
              <a:t> en enregistrant au préalable la réclamation sous </a:t>
            </a:r>
            <a:r>
              <a:rPr lang="fr-FR" i="1" dirty="0" err="1" smtClean="0">
                <a:solidFill>
                  <a:schemeClr val="bg1">
                    <a:lumMod val="50000"/>
                  </a:schemeClr>
                </a:solidFill>
              </a:rPr>
              <a:t>Aquarel</a:t>
            </a:r>
            <a:r>
              <a:rPr lang="fr-FR" i="1" dirty="0" smtClean="0">
                <a:solidFill>
                  <a:schemeClr val="bg1">
                    <a:lumMod val="50000"/>
                  </a:schemeClr>
                </a:solidFill>
              </a:rPr>
              <a:t> </a:t>
            </a:r>
          </a:p>
          <a:p>
            <a:endParaRPr lang="fr-FR" dirty="0"/>
          </a:p>
        </p:txBody>
      </p:sp>
    </p:spTree>
    <p:extLst>
      <p:ext uri="{BB962C8B-B14F-4D97-AF65-F5344CB8AC3E}">
        <p14:creationId xmlns:p14="http://schemas.microsoft.com/office/powerpoint/2010/main" val="40473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9808" y="402336"/>
            <a:ext cx="7589520" cy="548640"/>
          </a:xfrm>
        </p:spPr>
        <p:txBody>
          <a:bodyPr>
            <a:noAutofit/>
          </a:bodyPr>
          <a:lstStyle/>
          <a:p>
            <a:r>
              <a:rPr lang="fr-FR" sz="2400" dirty="0" smtClean="0"/>
              <a:t>Qu’est ce qu’une réclamation complexe qui sera traitée par le SRC?</a:t>
            </a:r>
            <a:endParaRPr lang="fr-FR" sz="2400" dirty="0"/>
          </a:p>
        </p:txBody>
      </p:sp>
      <p:sp>
        <p:nvSpPr>
          <p:cNvPr id="3" name="Espace réservé du contenu 2"/>
          <p:cNvSpPr>
            <a:spLocks noGrp="1"/>
          </p:cNvSpPr>
          <p:nvPr>
            <p:ph idx="1"/>
          </p:nvPr>
        </p:nvSpPr>
        <p:spPr>
          <a:xfrm>
            <a:off x="350196" y="950976"/>
            <a:ext cx="8336604" cy="6052939"/>
          </a:xfrm>
        </p:spPr>
        <p:txBody>
          <a:bodyPr>
            <a:normAutofit fontScale="32500" lnSpcReduction="20000"/>
          </a:bodyPr>
          <a:lstStyle/>
          <a:p>
            <a:pPr marL="0" indent="0">
              <a:buNone/>
            </a:pPr>
            <a:r>
              <a:rPr lang="fr-FR" dirty="0"/>
              <a:t> </a:t>
            </a:r>
          </a:p>
          <a:p>
            <a:pPr marL="0" indent="0">
              <a:buNone/>
            </a:pPr>
            <a:r>
              <a:rPr lang="fr-FR" sz="4300" b="1" i="1" dirty="0"/>
              <a:t>Une réclamation est une déclaration actant le mécontentement d’un client envers un professionnel ou un dysfonctionnement de l’Entreprise. </a:t>
            </a:r>
            <a:endParaRPr lang="fr-FR" sz="4300" i="1" dirty="0"/>
          </a:p>
          <a:p>
            <a:pPr marL="0" indent="0">
              <a:buNone/>
            </a:pPr>
            <a:r>
              <a:rPr lang="fr-FR" sz="4300" b="1" i="1" dirty="0"/>
              <a:t>Une demande de service ou de prestation ( clôture de comptes, demande de remboursement de frais) , une demande d’information, de clarification, une demande d’avis ne sont pas des réclamations </a:t>
            </a:r>
            <a:r>
              <a:rPr lang="fr-FR" sz="4300" b="1" i="1" dirty="0" smtClean="0"/>
              <a:t>»</a:t>
            </a:r>
            <a:endParaRPr lang="fr-FR" sz="4300" i="1" dirty="0"/>
          </a:p>
          <a:p>
            <a:pPr marL="0" indent="0">
              <a:buNone/>
            </a:pPr>
            <a:r>
              <a:rPr lang="fr-FR" sz="4300" dirty="0"/>
              <a:t> </a:t>
            </a:r>
            <a:r>
              <a:rPr lang="fr-FR" sz="4300" b="1" dirty="0" smtClean="0">
                <a:solidFill>
                  <a:srgbClr val="FF0000"/>
                </a:solidFill>
              </a:rPr>
              <a:t>La </a:t>
            </a:r>
            <a:r>
              <a:rPr lang="fr-FR" sz="4300" b="1" dirty="0">
                <a:solidFill>
                  <a:srgbClr val="FF0000"/>
                </a:solidFill>
              </a:rPr>
              <a:t>remise commerciale reste du ressort de l’agence. Le département Réclamation prend uniquement en charge les indemnisations liées à un préjudice ou un dysfonctionnement .</a:t>
            </a:r>
            <a:endParaRPr lang="fr-FR" sz="4300" dirty="0">
              <a:solidFill>
                <a:srgbClr val="FF0000"/>
              </a:solidFill>
            </a:endParaRPr>
          </a:p>
          <a:p>
            <a:pPr marL="0" indent="0">
              <a:buNone/>
            </a:pPr>
            <a:endParaRPr lang="fr-FR" sz="4300" dirty="0"/>
          </a:p>
          <a:p>
            <a:pPr marL="0" indent="0">
              <a:buNone/>
            </a:pPr>
            <a:r>
              <a:rPr lang="fr-FR" sz="4300" b="1" i="1" dirty="0">
                <a:solidFill>
                  <a:schemeClr val="bg1">
                    <a:lumMod val="50000"/>
                  </a:schemeClr>
                </a:solidFill>
              </a:rPr>
              <a:t>Quand saisir ou nous transmettre une réclamation via </a:t>
            </a:r>
            <a:r>
              <a:rPr lang="fr-FR" sz="4300" b="1" i="1" dirty="0" smtClean="0">
                <a:solidFill>
                  <a:schemeClr val="bg1">
                    <a:lumMod val="50000"/>
                  </a:schemeClr>
                </a:solidFill>
              </a:rPr>
              <a:t>AQUAREL ?</a:t>
            </a:r>
            <a:r>
              <a:rPr lang="fr-FR" sz="4300" b="1" i="1" dirty="0">
                <a:solidFill>
                  <a:schemeClr val="bg1">
                    <a:lumMod val="50000"/>
                  </a:schemeClr>
                </a:solidFill>
              </a:rPr>
              <a:t> :</a:t>
            </a:r>
            <a:endParaRPr lang="fr-FR" sz="4300" dirty="0">
              <a:solidFill>
                <a:schemeClr val="bg1">
                  <a:lumMod val="50000"/>
                </a:schemeClr>
              </a:solidFill>
            </a:endParaRPr>
          </a:p>
          <a:p>
            <a:pPr lvl="0">
              <a:buFont typeface="Wingdings" panose="05000000000000000000" pitchFamily="2" charset="2"/>
              <a:buChar char="q"/>
            </a:pPr>
            <a:r>
              <a:rPr lang="fr-FR" sz="4300" dirty="0">
                <a:solidFill>
                  <a:schemeClr val="bg1">
                    <a:lumMod val="50000"/>
                  </a:schemeClr>
                </a:solidFill>
              </a:rPr>
              <a:t>Courriers d’avocat, associations de consommateurs , courriers clients ou d’élus que l’agence/ le service  ne peux traiter lui -même</a:t>
            </a:r>
          </a:p>
          <a:p>
            <a:pPr lvl="0">
              <a:buFont typeface="Wingdings" panose="05000000000000000000" pitchFamily="2" charset="2"/>
              <a:buChar char="q"/>
            </a:pPr>
            <a:r>
              <a:rPr lang="fr-FR" sz="4300" dirty="0">
                <a:solidFill>
                  <a:schemeClr val="bg1">
                    <a:lumMod val="50000"/>
                  </a:schemeClr>
                </a:solidFill>
              </a:rPr>
              <a:t>Si l’agence/ le service est confronté à les risques d’image ou autres, induits par la réponse,</a:t>
            </a:r>
          </a:p>
          <a:p>
            <a:pPr lvl="0">
              <a:buFont typeface="Wingdings" panose="05000000000000000000" pitchFamily="2" charset="2"/>
              <a:buChar char="q"/>
            </a:pPr>
            <a:r>
              <a:rPr lang="fr-FR" sz="4300" dirty="0">
                <a:solidFill>
                  <a:schemeClr val="bg1">
                    <a:lumMod val="50000"/>
                  </a:schemeClr>
                </a:solidFill>
              </a:rPr>
              <a:t>Si l’agence/ le service ne connait pas les répercussions juridiques</a:t>
            </a:r>
          </a:p>
          <a:p>
            <a:pPr marL="0" indent="0">
              <a:buNone/>
            </a:pPr>
            <a:r>
              <a:rPr lang="fr-FR" sz="4300" dirty="0"/>
              <a:t> </a:t>
            </a:r>
          </a:p>
          <a:p>
            <a:pPr marL="0" indent="0">
              <a:buNone/>
            </a:pPr>
            <a:r>
              <a:rPr lang="fr-FR" sz="4300" dirty="0"/>
              <a:t> </a:t>
            </a:r>
            <a:r>
              <a:rPr lang="fr-FR" sz="4300" b="1" i="1" dirty="0" smtClean="0">
                <a:solidFill>
                  <a:srgbClr val="C00000"/>
                </a:solidFill>
              </a:rPr>
              <a:t>Quelques </a:t>
            </a:r>
            <a:r>
              <a:rPr lang="fr-FR" sz="4300" b="1" i="1" dirty="0">
                <a:solidFill>
                  <a:srgbClr val="C00000"/>
                </a:solidFill>
              </a:rPr>
              <a:t>questions à se poser avant d’envoyer la demande au SRC </a:t>
            </a:r>
            <a:r>
              <a:rPr lang="fr-FR" sz="4300" b="1" i="1" dirty="0" smtClean="0">
                <a:solidFill>
                  <a:srgbClr val="C00000"/>
                </a:solidFill>
              </a:rPr>
              <a:t>:</a:t>
            </a:r>
          </a:p>
          <a:p>
            <a:pPr marL="0" indent="0">
              <a:buNone/>
            </a:pPr>
            <a:endParaRPr lang="fr-FR" sz="4300" dirty="0">
              <a:solidFill>
                <a:srgbClr val="C00000"/>
              </a:solidFill>
            </a:endParaRPr>
          </a:p>
          <a:p>
            <a:pPr marL="0" lvl="0" indent="0">
              <a:buNone/>
            </a:pPr>
            <a:r>
              <a:rPr lang="fr-FR" sz="4300" i="1" dirty="0"/>
              <a:t>La demande /question est-elle liée à la relation commerciale (question sur  tarification ou remise de frais, calculs d’intérêts livrets….) ?</a:t>
            </a:r>
            <a:endParaRPr lang="fr-FR" sz="4300" dirty="0"/>
          </a:p>
          <a:p>
            <a:pPr marL="0" indent="0">
              <a:buNone/>
            </a:pPr>
            <a:r>
              <a:rPr lang="fr-FR" sz="4300" b="1" i="1" dirty="0" smtClean="0">
                <a:sym typeface="Wingdings" panose="05000000000000000000" pitchFamily="2" charset="2"/>
              </a:rPr>
              <a:t> </a:t>
            </a:r>
            <a:r>
              <a:rPr lang="fr-FR" sz="4300" b="1" i="1" dirty="0" smtClean="0"/>
              <a:t>Si </a:t>
            </a:r>
            <a:r>
              <a:rPr lang="fr-FR" sz="4300" b="1" i="1" dirty="0"/>
              <a:t>oui : cela ne relève pas du SRC mais est du ressort du réseau</a:t>
            </a:r>
            <a:endParaRPr lang="fr-FR" sz="4300" dirty="0"/>
          </a:p>
          <a:p>
            <a:pPr marL="0" indent="0">
              <a:buNone/>
            </a:pPr>
            <a:r>
              <a:rPr lang="fr-FR" sz="4300" dirty="0"/>
              <a:t> </a:t>
            </a:r>
          </a:p>
          <a:p>
            <a:pPr marL="0" lvl="0" indent="0">
              <a:buNone/>
            </a:pPr>
            <a:r>
              <a:rPr lang="fr-FR" sz="4300" dirty="0"/>
              <a:t> </a:t>
            </a:r>
            <a:r>
              <a:rPr lang="fr-FR" sz="4300" i="1" dirty="0"/>
              <a:t>La demande /question est-elle liée à une erreur de l’agence/service qui entraine un préjudice pour le client ? ( ex: virement effectué par un tiers sans procuration)</a:t>
            </a:r>
            <a:endParaRPr lang="fr-FR" sz="4300" dirty="0"/>
          </a:p>
          <a:p>
            <a:pPr marL="0" indent="0">
              <a:buNone/>
            </a:pPr>
            <a:r>
              <a:rPr lang="fr-FR" sz="4300" b="1" i="1" dirty="0" smtClean="0">
                <a:sym typeface="Wingdings" panose="05000000000000000000" pitchFamily="2" charset="2"/>
              </a:rPr>
              <a:t> </a:t>
            </a:r>
            <a:r>
              <a:rPr lang="fr-FR" sz="4300" b="1" i="1" dirty="0" smtClean="0"/>
              <a:t>Si </a:t>
            </a:r>
            <a:r>
              <a:rPr lang="fr-FR" sz="4300" b="1" i="1" dirty="0"/>
              <a:t>oui : cela  relève  du SRC </a:t>
            </a:r>
            <a:endParaRPr lang="fr-FR" sz="4300" dirty="0"/>
          </a:p>
          <a:p>
            <a:pPr marL="0" indent="0">
              <a:buNone/>
            </a:pPr>
            <a:r>
              <a:rPr lang="fr-FR" sz="4300" dirty="0"/>
              <a:t> </a:t>
            </a:r>
          </a:p>
          <a:p>
            <a:pPr marL="0" lvl="0" indent="0">
              <a:buNone/>
            </a:pPr>
            <a:r>
              <a:rPr lang="fr-FR" sz="4300" dirty="0"/>
              <a:t> Toutes les démarches utiles au traitement de l’insatisfaction du client </a:t>
            </a:r>
            <a:r>
              <a:rPr lang="fr-FR" sz="4300" dirty="0" err="1"/>
              <a:t>ont-elles</a:t>
            </a:r>
            <a:r>
              <a:rPr lang="fr-FR" sz="4300" dirty="0"/>
              <a:t> été effectuées  par le service/ l’agence ? (envoi d’un </a:t>
            </a:r>
            <a:r>
              <a:rPr lang="fr-FR" sz="4300" dirty="0" err="1"/>
              <a:t>Myflow</a:t>
            </a:r>
            <a:r>
              <a:rPr lang="fr-FR" sz="4300" dirty="0"/>
              <a:t>, appel à l’ assistance…)</a:t>
            </a:r>
          </a:p>
          <a:p>
            <a:pPr marL="0" indent="0">
              <a:buNone/>
            </a:pPr>
            <a:r>
              <a:rPr lang="fr-FR" sz="4300" b="1" i="1" dirty="0" smtClean="0">
                <a:sym typeface="Wingdings" panose="05000000000000000000" pitchFamily="2" charset="2"/>
              </a:rPr>
              <a:t> </a:t>
            </a:r>
            <a:r>
              <a:rPr lang="fr-FR" sz="4300" b="1" i="1" dirty="0" smtClean="0"/>
              <a:t>Si </a:t>
            </a:r>
            <a:r>
              <a:rPr lang="fr-FR" sz="4300" b="1" i="1" dirty="0"/>
              <a:t>oui : cela  relève  du SRC </a:t>
            </a:r>
            <a:endParaRPr lang="fr-FR" sz="4300" dirty="0"/>
          </a:p>
          <a:p>
            <a:pPr marL="0" indent="0">
              <a:buNone/>
            </a:pPr>
            <a:r>
              <a:rPr lang="fr-FR" sz="3700" dirty="0"/>
              <a:t> </a:t>
            </a:r>
          </a:p>
          <a:p>
            <a:endParaRPr lang="fr-FR" dirty="0"/>
          </a:p>
        </p:txBody>
      </p:sp>
    </p:spTree>
    <p:extLst>
      <p:ext uri="{BB962C8B-B14F-4D97-AF65-F5344CB8AC3E}">
        <p14:creationId xmlns:p14="http://schemas.microsoft.com/office/powerpoint/2010/main" val="3142593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000" dirty="0" smtClean="0"/>
              <a:t/>
            </a:r>
            <a:br>
              <a:rPr lang="fr-FR" sz="2000" dirty="0" smtClean="0"/>
            </a:br>
            <a:endParaRPr lang="fr-FR" sz="2000" dirty="0"/>
          </a:p>
        </p:txBody>
      </p:sp>
      <p:sp>
        <p:nvSpPr>
          <p:cNvPr id="2" name="ZoneTexte 1"/>
          <p:cNvSpPr txBox="1"/>
          <p:nvPr/>
        </p:nvSpPr>
        <p:spPr>
          <a:xfrm>
            <a:off x="774357" y="494270"/>
            <a:ext cx="7949513" cy="369332"/>
          </a:xfrm>
          <a:prstGeom prst="rect">
            <a:avLst/>
          </a:prstGeom>
          <a:noFill/>
        </p:spPr>
        <p:txBody>
          <a:bodyPr wrap="square" rtlCol="0">
            <a:spAutoFit/>
          </a:bodyPr>
          <a:lstStyle/>
          <a:p>
            <a:pPr algn="ctr"/>
            <a:r>
              <a:rPr lang="fr-FR" b="1" dirty="0" smtClean="0"/>
              <a:t>RECLAMATION S COMPLEXES – TRAITEMENT PAR LE SERVICE RECLAMATIONS</a:t>
            </a:r>
            <a:endParaRPr lang="fr-FR" b="1" dirty="0"/>
          </a:p>
        </p:txBody>
      </p:sp>
      <p:sp>
        <p:nvSpPr>
          <p:cNvPr id="4" name="ZoneTexte 3"/>
          <p:cNvSpPr txBox="1"/>
          <p:nvPr/>
        </p:nvSpPr>
        <p:spPr>
          <a:xfrm>
            <a:off x="321276" y="1449859"/>
            <a:ext cx="8493210" cy="4678204"/>
          </a:xfrm>
          <a:prstGeom prst="rect">
            <a:avLst/>
          </a:prstGeom>
          <a:noFill/>
        </p:spPr>
        <p:txBody>
          <a:bodyPr wrap="square" rtlCol="0">
            <a:spAutoFit/>
          </a:bodyPr>
          <a:lstStyle/>
          <a:p>
            <a:r>
              <a:rPr lang="fr-FR" u="sng" dirty="0" smtClean="0"/>
              <a:t>Comment transmettre mon dossier au service Réclamations ?</a:t>
            </a:r>
          </a:p>
          <a:p>
            <a:r>
              <a:rPr lang="fr-FR" dirty="0" smtClean="0"/>
              <a:t>J’utilise le code transaction 0940 à partir de la synthèse-client</a:t>
            </a:r>
          </a:p>
          <a:p>
            <a:pPr lvl="1"/>
            <a:r>
              <a:rPr lang="fr-FR" sz="1400" dirty="0" smtClean="0"/>
              <a:t>Exemples : partir </a:t>
            </a:r>
            <a:r>
              <a:rPr lang="fr-FR" sz="1400" dirty="0"/>
              <a:t>de la </a:t>
            </a:r>
            <a:r>
              <a:rPr lang="fr-FR" sz="1400" dirty="0" smtClean="0"/>
              <a:t>synthèse de </a:t>
            </a:r>
            <a:r>
              <a:rPr lang="fr-FR" sz="1400" dirty="0"/>
              <a:t>la personne concernée par la réclamation (s’il s’agit d’une personne décédée, créer le dossier au nom du défunt / s’il s’agit d’un mineur, procéder de façon identique</a:t>
            </a:r>
            <a:r>
              <a:rPr lang="fr-FR" sz="1400" dirty="0" smtClean="0"/>
              <a:t>)</a:t>
            </a:r>
          </a:p>
          <a:p>
            <a:pPr lvl="1"/>
            <a:endParaRPr lang="fr-FR" dirty="0"/>
          </a:p>
          <a:p>
            <a:r>
              <a:rPr lang="fr-FR" dirty="0" smtClean="0"/>
              <a:t>Si mon client a déjà saisi le SRC: je visualise ses précédentes réclamations ; je crée alors une nouvelle réclamation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a:p>
          <a:p>
            <a:endParaRPr lang="fr-FR" dirty="0"/>
          </a:p>
          <a:p>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222" y="3355976"/>
            <a:ext cx="7579952" cy="2484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avec flèche 7"/>
          <p:cNvCxnSpPr/>
          <p:nvPr/>
        </p:nvCxnSpPr>
        <p:spPr>
          <a:xfrm>
            <a:off x="2776151" y="3179805"/>
            <a:ext cx="2108887" cy="22406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45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313038" y="1334530"/>
            <a:ext cx="8460259" cy="4555093"/>
          </a:xfrm>
          <a:prstGeom prst="rect">
            <a:avLst/>
          </a:prstGeom>
          <a:noFill/>
        </p:spPr>
        <p:txBody>
          <a:bodyPr wrap="square" rtlCol="0">
            <a:spAutoFit/>
          </a:bodyPr>
          <a:lstStyle/>
          <a:p>
            <a:r>
              <a:rPr lang="fr-FR" sz="1400" b="1" dirty="0"/>
              <a:t>L’étape 1 : rechercher un client : </a:t>
            </a:r>
            <a:r>
              <a:rPr lang="fr-FR" sz="1400" b="1" dirty="0" smtClean="0"/>
              <a:t> </a:t>
            </a:r>
            <a:r>
              <a:rPr lang="fr-FR" sz="1400" dirty="0" smtClean="0"/>
              <a:t>vous </a:t>
            </a:r>
            <a:r>
              <a:rPr lang="fr-FR" sz="1400" dirty="0"/>
              <a:t>n’avez rien à faire si vous êtes partis du profil du client : interface du </a:t>
            </a:r>
            <a:r>
              <a:rPr lang="fr-FR" sz="1400" dirty="0" smtClean="0"/>
              <a:t>SI</a:t>
            </a:r>
          </a:p>
          <a:p>
            <a:pPr algn="ctr"/>
            <a:endParaRPr lang="fr-FR" dirty="0" smtClean="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sz="800" dirty="0" smtClean="0"/>
          </a:p>
          <a:p>
            <a:r>
              <a:rPr lang="fr-FR" sz="1400" b="1" dirty="0" smtClean="0"/>
              <a:t>Etape </a:t>
            </a:r>
            <a:r>
              <a:rPr lang="fr-FR" sz="1400" b="1" dirty="0"/>
              <a:t>2 : créer la réclamation</a:t>
            </a:r>
            <a:r>
              <a:rPr lang="fr-FR" sz="1400" dirty="0"/>
              <a:t> : </a:t>
            </a:r>
            <a:r>
              <a:rPr lang="fr-FR" sz="1400" dirty="0" smtClean="0"/>
              <a:t> les données inscrites </a:t>
            </a:r>
            <a:r>
              <a:rPr lang="fr-FR" sz="1400" dirty="0"/>
              <a:t>en « </a:t>
            </a:r>
            <a:r>
              <a:rPr lang="fr-FR" sz="1400" dirty="0">
                <a:solidFill>
                  <a:srgbClr val="FF0000"/>
                </a:solidFill>
              </a:rPr>
              <a:t>rouge avec *</a:t>
            </a:r>
            <a:r>
              <a:rPr lang="fr-FR" sz="1400" dirty="0"/>
              <a:t> » doivent être </a:t>
            </a:r>
            <a:r>
              <a:rPr lang="fr-FR" sz="1400" dirty="0" smtClean="0"/>
              <a:t>complétées </a:t>
            </a:r>
            <a:r>
              <a:rPr lang="fr-FR" sz="1400" dirty="0"/>
              <a:t>(5 au total : date de réception, domaine, produit, motif, Observations)</a:t>
            </a:r>
          </a:p>
          <a:p>
            <a:r>
              <a:rPr lang="fr-FR" sz="1400" dirty="0">
                <a:solidFill>
                  <a:srgbClr val="FF0000"/>
                </a:solidFill>
              </a:rPr>
              <a:t>Point d’attention : attention de bien insérer le courriel, courrier dans « Documents Joints »</a:t>
            </a:r>
          </a:p>
          <a:p>
            <a:endParaRPr lang="fr-FR" dirty="0" smtClean="0"/>
          </a:p>
          <a:p>
            <a:endParaRPr lang="fr-FR" dirty="0"/>
          </a:p>
          <a:p>
            <a:endParaRPr lang="fr-FR" dirty="0" smtClean="0"/>
          </a:p>
          <a:p>
            <a:endParaRPr lang="fr-FR" dirty="0"/>
          </a:p>
          <a:p>
            <a:pPr algn="ctr"/>
            <a:endParaRPr lang="fr-FR" dirty="0"/>
          </a:p>
          <a:p>
            <a:endParaRPr lang="fr-FR" dirty="0"/>
          </a:p>
        </p:txBody>
      </p:sp>
      <p:pic>
        <p:nvPicPr>
          <p:cNvPr id="9" name="Image 8"/>
          <p:cNvPicPr/>
          <p:nvPr/>
        </p:nvPicPr>
        <p:blipFill>
          <a:blip r:embed="rId2"/>
          <a:stretch>
            <a:fillRect/>
          </a:stretch>
        </p:blipFill>
        <p:spPr>
          <a:xfrm>
            <a:off x="447726" y="1618186"/>
            <a:ext cx="5760720" cy="1595120"/>
          </a:xfrm>
          <a:prstGeom prst="rect">
            <a:avLst/>
          </a:prstGeom>
        </p:spPr>
      </p:pic>
      <p:pic>
        <p:nvPicPr>
          <p:cNvPr id="11" name="Image 10"/>
          <p:cNvPicPr/>
          <p:nvPr/>
        </p:nvPicPr>
        <p:blipFill>
          <a:blip r:embed="rId3"/>
          <a:stretch>
            <a:fillRect/>
          </a:stretch>
        </p:blipFill>
        <p:spPr>
          <a:xfrm>
            <a:off x="447726" y="4178652"/>
            <a:ext cx="5829505" cy="1680193"/>
          </a:xfrm>
          <a:prstGeom prst="rect">
            <a:avLst/>
          </a:prstGeom>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4323" y="4617437"/>
            <a:ext cx="1924050"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Connecteur droit avec flèche 12"/>
          <p:cNvCxnSpPr/>
          <p:nvPr/>
        </p:nvCxnSpPr>
        <p:spPr>
          <a:xfrm flipH="1">
            <a:off x="4543167" y="5156886"/>
            <a:ext cx="2491947" cy="6425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1614617" y="4802659"/>
            <a:ext cx="4885037" cy="9967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790831" y="527222"/>
            <a:ext cx="7875373" cy="369332"/>
          </a:xfrm>
          <a:prstGeom prst="rect">
            <a:avLst/>
          </a:prstGeom>
          <a:noFill/>
        </p:spPr>
        <p:txBody>
          <a:bodyPr wrap="square" rtlCol="0">
            <a:spAutoFit/>
          </a:bodyPr>
          <a:lstStyle/>
          <a:p>
            <a:pPr algn="ctr"/>
            <a:r>
              <a:rPr lang="fr-FR" b="1" dirty="0" smtClean="0"/>
              <a:t>VUES AQUAREL </a:t>
            </a:r>
            <a:endParaRPr lang="fr-FR" b="1" dirty="0"/>
          </a:p>
        </p:txBody>
      </p:sp>
    </p:spTree>
    <p:extLst>
      <p:ext uri="{BB962C8B-B14F-4D97-AF65-F5344CB8AC3E}">
        <p14:creationId xmlns:p14="http://schemas.microsoft.com/office/powerpoint/2010/main" val="4231257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984819"/>
          </a:xfrm>
        </p:spPr>
        <p:txBody>
          <a:bodyPr>
            <a:normAutofit/>
          </a:bodyPr>
          <a:lstStyle/>
          <a:p>
            <a:r>
              <a:rPr lang="fr-FR" sz="2000" b="1" dirty="0" smtClean="0"/>
              <a:t> </a:t>
            </a:r>
            <a:endParaRPr lang="fr-FR" sz="2000" b="1" dirty="0"/>
          </a:p>
        </p:txBody>
      </p:sp>
      <p:sp>
        <p:nvSpPr>
          <p:cNvPr id="4" name="ZoneTexte 3"/>
          <p:cNvSpPr txBox="1"/>
          <p:nvPr/>
        </p:nvSpPr>
        <p:spPr>
          <a:xfrm>
            <a:off x="313038" y="1285103"/>
            <a:ext cx="8484973" cy="800219"/>
          </a:xfrm>
          <a:prstGeom prst="rect">
            <a:avLst/>
          </a:prstGeom>
          <a:noFill/>
        </p:spPr>
        <p:txBody>
          <a:bodyPr wrap="square" rtlCol="0">
            <a:spAutoFit/>
          </a:bodyPr>
          <a:lstStyle/>
          <a:p>
            <a:r>
              <a:rPr lang="fr-FR" sz="1400" b="1" dirty="0"/>
              <a:t>Etape </a:t>
            </a:r>
            <a:r>
              <a:rPr lang="fr-FR" sz="1400" b="1" dirty="0" smtClean="0"/>
              <a:t>3</a:t>
            </a:r>
            <a:r>
              <a:rPr lang="fr-FR" sz="1400" b="1" dirty="0"/>
              <a:t> : </a:t>
            </a:r>
            <a:r>
              <a:rPr lang="fr-FR" sz="1400" b="1" dirty="0" smtClean="0"/>
              <a:t>Traiter la réclamation : Je transmets la </a:t>
            </a:r>
            <a:r>
              <a:rPr lang="fr-FR" sz="1400" b="1" dirty="0"/>
              <a:t>réclamation au service Réclamations  : </a:t>
            </a:r>
            <a:r>
              <a:rPr lang="fr-FR" sz="1400" b="1" dirty="0" smtClean="0"/>
              <a:t>je clique sur «</a:t>
            </a:r>
            <a:r>
              <a:rPr lang="fr-FR" sz="1400" b="1" dirty="0"/>
              <a:t> transférer au SRC </a:t>
            </a:r>
            <a:r>
              <a:rPr lang="fr-FR" sz="1400" b="1" dirty="0" smtClean="0"/>
              <a:t> »</a:t>
            </a:r>
          </a:p>
          <a:p>
            <a:endParaRPr lang="fr-FR" dirty="0"/>
          </a:p>
        </p:txBody>
      </p:sp>
      <p:pic>
        <p:nvPicPr>
          <p:cNvPr id="5" name="Image 4"/>
          <p:cNvPicPr/>
          <p:nvPr/>
        </p:nvPicPr>
        <p:blipFill>
          <a:blip r:embed="rId2"/>
          <a:stretch>
            <a:fillRect/>
          </a:stretch>
        </p:blipFill>
        <p:spPr>
          <a:xfrm>
            <a:off x="321276" y="2257554"/>
            <a:ext cx="6507892" cy="1304925"/>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168" y="2444193"/>
            <a:ext cx="2222205" cy="465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3575222" y="540263"/>
            <a:ext cx="1525161" cy="369332"/>
          </a:xfrm>
          <a:prstGeom prst="rect">
            <a:avLst/>
          </a:prstGeom>
          <a:noFill/>
        </p:spPr>
        <p:txBody>
          <a:bodyPr wrap="none" rtlCol="0">
            <a:spAutoFit/>
          </a:bodyPr>
          <a:lstStyle/>
          <a:p>
            <a:r>
              <a:rPr lang="fr-FR" dirty="0" smtClean="0"/>
              <a:t>VUE AQUAREL</a:t>
            </a:r>
            <a:endParaRPr lang="fr-FR" dirty="0"/>
          </a:p>
        </p:txBody>
      </p:sp>
    </p:spTree>
    <p:extLst>
      <p:ext uri="{BB962C8B-B14F-4D97-AF65-F5344CB8AC3E}">
        <p14:creationId xmlns:p14="http://schemas.microsoft.com/office/powerpoint/2010/main" val="247417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1556426" y="1459150"/>
            <a:ext cx="6147922" cy="4503906"/>
          </a:xfrm>
        </p:spPr>
        <p:txBody>
          <a:bodyPr>
            <a:normAutofit/>
          </a:bodyPr>
          <a:lstStyle/>
          <a:p>
            <a:pPr marL="365175" indent="-257175">
              <a:lnSpc>
                <a:spcPct val="150000"/>
              </a:lnSpc>
              <a:buClr>
                <a:srgbClr val="C00000"/>
              </a:buClr>
              <a:buFont typeface="Wingdings" panose="05000000000000000000" pitchFamily="2" charset="2"/>
              <a:buChar char="§"/>
            </a:pPr>
            <a:r>
              <a:rPr lang="fr-FR" sz="1500" b="1" dirty="0"/>
              <a:t>R</a:t>
            </a:r>
            <a:r>
              <a:rPr lang="fr-FR" sz="1500" dirty="0"/>
              <a:t>assurer le client. </a:t>
            </a:r>
          </a:p>
          <a:p>
            <a:pPr marL="365175" indent="-257175">
              <a:lnSpc>
                <a:spcPct val="150000"/>
              </a:lnSpc>
              <a:buClr>
                <a:srgbClr val="C00000"/>
              </a:buClr>
              <a:buFont typeface="Wingdings" panose="05000000000000000000" pitchFamily="2" charset="2"/>
              <a:buChar char="§"/>
            </a:pPr>
            <a:r>
              <a:rPr lang="fr-FR" sz="1500" b="1" dirty="0"/>
              <a:t>E</a:t>
            </a:r>
            <a:r>
              <a:rPr lang="fr-FR" sz="1500" dirty="0"/>
              <a:t>couter ses griefs. </a:t>
            </a:r>
          </a:p>
          <a:p>
            <a:pPr marL="365175" indent="-257175">
              <a:lnSpc>
                <a:spcPct val="150000"/>
              </a:lnSpc>
              <a:buClr>
                <a:srgbClr val="C00000"/>
              </a:buClr>
              <a:buFont typeface="Wingdings" panose="05000000000000000000" pitchFamily="2" charset="2"/>
              <a:buChar char="§"/>
            </a:pPr>
            <a:r>
              <a:rPr lang="fr-FR" sz="1500" b="1" dirty="0"/>
              <a:t>C</a:t>
            </a:r>
            <a:r>
              <a:rPr lang="fr-FR" sz="1500" dirty="0"/>
              <a:t>omprendre son point de vue en se mettant à sa place. </a:t>
            </a:r>
          </a:p>
          <a:p>
            <a:pPr marL="365175" indent="-257175">
              <a:lnSpc>
                <a:spcPct val="150000"/>
              </a:lnSpc>
              <a:buClr>
                <a:srgbClr val="C00000"/>
              </a:buClr>
              <a:buFont typeface="Wingdings" panose="05000000000000000000" pitchFamily="2" charset="2"/>
              <a:buChar char="§"/>
            </a:pPr>
            <a:r>
              <a:rPr lang="fr-FR" sz="1500" b="1" dirty="0"/>
              <a:t>L</a:t>
            </a:r>
            <a:r>
              <a:rPr lang="fr-FR" sz="1500" dirty="0"/>
              <a:t>’encourager à s’exprimer. </a:t>
            </a:r>
          </a:p>
          <a:p>
            <a:pPr marL="365175" indent="-257175">
              <a:lnSpc>
                <a:spcPct val="150000"/>
              </a:lnSpc>
              <a:buClr>
                <a:srgbClr val="C00000"/>
              </a:buClr>
              <a:buFont typeface="Wingdings" panose="05000000000000000000" pitchFamily="2" charset="2"/>
              <a:buChar char="§"/>
            </a:pPr>
            <a:r>
              <a:rPr lang="fr-FR" sz="1500" b="1" dirty="0"/>
              <a:t>A</a:t>
            </a:r>
            <a:r>
              <a:rPr lang="fr-FR" sz="1500" dirty="0"/>
              <a:t>gir immédiatement pour réunir les informations </a:t>
            </a:r>
          </a:p>
          <a:p>
            <a:pPr marL="365175" indent="-257175">
              <a:lnSpc>
                <a:spcPct val="150000"/>
              </a:lnSpc>
              <a:buClr>
                <a:srgbClr val="C00000"/>
              </a:buClr>
              <a:buFont typeface="Wingdings" panose="05000000000000000000" pitchFamily="2" charset="2"/>
              <a:buChar char="§"/>
            </a:pPr>
            <a:r>
              <a:rPr lang="fr-FR" sz="1500" b="1" dirty="0"/>
              <a:t>M</a:t>
            </a:r>
            <a:r>
              <a:rPr lang="fr-FR" sz="1500" dirty="0"/>
              <a:t>esurer les enjeux : pécuniaires, médiatiques, juridiques… </a:t>
            </a:r>
          </a:p>
          <a:p>
            <a:pPr marL="365175" indent="-257175">
              <a:lnSpc>
                <a:spcPct val="150000"/>
              </a:lnSpc>
              <a:buClr>
                <a:srgbClr val="C00000"/>
              </a:buClr>
              <a:buFont typeface="Wingdings" panose="05000000000000000000" pitchFamily="2" charset="2"/>
              <a:buChar char="§"/>
            </a:pPr>
            <a:r>
              <a:rPr lang="fr-FR" sz="1500" b="1" dirty="0"/>
              <a:t>A</a:t>
            </a:r>
            <a:r>
              <a:rPr lang="fr-FR" sz="1500" dirty="0"/>
              <a:t>dapter la solution avec les intervenants concernés. </a:t>
            </a:r>
          </a:p>
          <a:p>
            <a:pPr marL="365175" indent="-257175">
              <a:lnSpc>
                <a:spcPct val="150000"/>
              </a:lnSpc>
              <a:buClr>
                <a:srgbClr val="C00000"/>
              </a:buClr>
              <a:buFont typeface="Wingdings" panose="05000000000000000000" pitchFamily="2" charset="2"/>
              <a:buChar char="§"/>
            </a:pPr>
            <a:r>
              <a:rPr lang="fr-FR" sz="1500" b="1" dirty="0"/>
              <a:t>T</a:t>
            </a:r>
            <a:r>
              <a:rPr lang="fr-FR" sz="1500" dirty="0"/>
              <a:t>enir le client informé du suivi de son dossier. </a:t>
            </a:r>
          </a:p>
          <a:p>
            <a:pPr marL="365175" indent="-257175">
              <a:lnSpc>
                <a:spcPct val="150000"/>
              </a:lnSpc>
              <a:buClr>
                <a:srgbClr val="C00000"/>
              </a:buClr>
              <a:buFont typeface="Wingdings" panose="05000000000000000000" pitchFamily="2" charset="2"/>
              <a:buChar char="§"/>
            </a:pPr>
            <a:r>
              <a:rPr lang="fr-FR" sz="1500" b="1" dirty="0"/>
              <a:t>I</a:t>
            </a:r>
            <a:r>
              <a:rPr lang="fr-FR" sz="1500" dirty="0"/>
              <a:t>dentifier un dysfonctionnement. </a:t>
            </a:r>
          </a:p>
          <a:p>
            <a:pPr marL="365175" indent="-257175">
              <a:lnSpc>
                <a:spcPct val="150000"/>
              </a:lnSpc>
              <a:buClr>
                <a:srgbClr val="C00000"/>
              </a:buClr>
              <a:buFont typeface="Wingdings" panose="05000000000000000000" pitchFamily="2" charset="2"/>
              <a:buChar char="§"/>
            </a:pPr>
            <a:r>
              <a:rPr lang="fr-FR" sz="1500" b="1" dirty="0"/>
              <a:t>O</a:t>
            </a:r>
            <a:r>
              <a:rPr lang="fr-FR" sz="1500" dirty="0"/>
              <a:t>ffrir la garantie d’une réponse personnalisée et rapide. </a:t>
            </a:r>
          </a:p>
          <a:p>
            <a:pPr marL="365175" indent="-257175">
              <a:lnSpc>
                <a:spcPct val="150000"/>
              </a:lnSpc>
              <a:buClr>
                <a:srgbClr val="C00000"/>
              </a:buClr>
              <a:buFont typeface="Wingdings" panose="05000000000000000000" pitchFamily="2" charset="2"/>
              <a:buChar char="§"/>
            </a:pPr>
            <a:r>
              <a:rPr lang="fr-FR" sz="1500" b="1" dirty="0"/>
              <a:t>N</a:t>
            </a:r>
            <a:r>
              <a:rPr lang="fr-FR" sz="1500" dirty="0"/>
              <a:t>ouer ou renouer une relation satisfaisante avec le client </a:t>
            </a:r>
          </a:p>
          <a:p>
            <a:pPr>
              <a:lnSpc>
                <a:spcPct val="150000"/>
              </a:lnSpc>
            </a:pPr>
            <a:endParaRPr lang="fr-FR" dirty="0"/>
          </a:p>
        </p:txBody>
      </p:sp>
      <p:sp>
        <p:nvSpPr>
          <p:cNvPr id="6" name="Titre 5"/>
          <p:cNvSpPr>
            <a:spLocks noGrp="1"/>
          </p:cNvSpPr>
          <p:nvPr>
            <p:ph type="title"/>
          </p:nvPr>
        </p:nvSpPr>
        <p:spPr>
          <a:xfrm>
            <a:off x="1169622" y="310897"/>
            <a:ext cx="5057442" cy="585215"/>
          </a:xfrm>
        </p:spPr>
        <p:txBody>
          <a:bodyPr>
            <a:noAutofit/>
          </a:bodyPr>
          <a:lstStyle/>
          <a:p>
            <a:r>
              <a:rPr lang="fr-FR" sz="2400" dirty="0" smtClean="0"/>
              <a:t>LES ENJEUX D’UNE Réclamation</a:t>
            </a:r>
            <a:endParaRPr lang="fr-FR" sz="2400" dirty="0"/>
          </a:p>
        </p:txBody>
      </p:sp>
    </p:spTree>
    <p:extLst>
      <p:ext uri="{BB962C8B-B14F-4D97-AF65-F5344CB8AC3E}">
        <p14:creationId xmlns:p14="http://schemas.microsoft.com/office/powerpoint/2010/main" val="321571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fade">
                                      <p:cBhvr>
                                        <p:cTn id="77" dur="1000"/>
                                        <p:tgtEl>
                                          <p:spTgt spid="5">
                                            <p:txEl>
                                              <p:pRg st="10" end="10"/>
                                            </p:txEl>
                                          </p:spTgt>
                                        </p:tgtEl>
                                      </p:cBhvr>
                                    </p:animEffect>
                                    <p:anim calcmode="lin" valueType="num">
                                      <p:cBhvr>
                                        <p:cTn id="7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603115" y="1449421"/>
            <a:ext cx="8440301" cy="3977801"/>
          </a:xfrm>
        </p:spPr>
        <p:txBody>
          <a:bodyPr>
            <a:noAutofit/>
          </a:bodyPr>
          <a:lstStyle/>
          <a:p>
            <a:pPr algn="just">
              <a:lnSpc>
                <a:spcPct val="100000"/>
              </a:lnSpc>
            </a:pPr>
            <a:r>
              <a:rPr lang="fr-FR" sz="1600" dirty="0"/>
              <a:t>Les réclamations traitées en agence, immédiatement par le collaborateur qui la reçoit ou de manière différée par le Directeur de Territoire, le Directeur d’Agence, et qui font l’objet d’une réponse orale,  peuvent être prises en charge par l’agence sans avoir recours à un tiers, sont donc considérées comme simples, et </a:t>
            </a:r>
            <a:r>
              <a:rPr lang="fr-FR" sz="1600" b="1" dirty="0"/>
              <a:t>doivent faire l’objet d’une réponse sous 10 jours. </a:t>
            </a:r>
          </a:p>
          <a:p>
            <a:pPr algn="just">
              <a:lnSpc>
                <a:spcPct val="100000"/>
              </a:lnSpc>
            </a:pPr>
            <a:endParaRPr lang="fr-FR" sz="1600" dirty="0"/>
          </a:p>
          <a:p>
            <a:pPr algn="just">
              <a:lnSpc>
                <a:spcPct val="100000"/>
              </a:lnSpc>
            </a:pPr>
            <a:endParaRPr lang="fr-FR" sz="1600" dirty="0"/>
          </a:p>
          <a:p>
            <a:pPr algn="just">
              <a:lnSpc>
                <a:spcPct val="100000"/>
              </a:lnSpc>
              <a:buClr>
                <a:srgbClr val="C00000"/>
              </a:buClr>
            </a:pPr>
            <a:r>
              <a:rPr lang="fr-FR" sz="1600" i="1" dirty="0"/>
              <a:t>Les réclamations écrites reçues en agence peuvent faire l’objet d’une réponse orale, sous deux conditions : </a:t>
            </a:r>
          </a:p>
          <a:p>
            <a:pPr algn="just">
              <a:lnSpc>
                <a:spcPct val="100000"/>
              </a:lnSpc>
              <a:buClr>
                <a:srgbClr val="C00000"/>
              </a:buClr>
            </a:pPr>
            <a:endParaRPr lang="fr-FR" sz="1600" i="1" dirty="0"/>
          </a:p>
          <a:p>
            <a:pPr marL="365175" indent="-257175" algn="just">
              <a:lnSpc>
                <a:spcPct val="100000"/>
              </a:lnSpc>
              <a:buClr>
                <a:srgbClr val="C00000"/>
              </a:buClr>
              <a:buFont typeface="Wingdings" panose="05000000000000000000" pitchFamily="2" charset="2"/>
              <a:buChar char="§"/>
            </a:pPr>
            <a:r>
              <a:rPr lang="fr-FR" sz="1600" i="1" dirty="0"/>
              <a:t>elles ne sont pas susceptibles de prendre une tournure contentieuse, </a:t>
            </a:r>
          </a:p>
          <a:p>
            <a:pPr marL="365175" indent="-257175" algn="just">
              <a:lnSpc>
                <a:spcPct val="100000"/>
              </a:lnSpc>
              <a:buClr>
                <a:srgbClr val="C00000"/>
              </a:buClr>
              <a:buFont typeface="Wingdings" panose="05000000000000000000" pitchFamily="2" charset="2"/>
              <a:buChar char="§"/>
            </a:pPr>
            <a:r>
              <a:rPr lang="fr-FR" sz="1600" i="1" dirty="0"/>
              <a:t>la réponse apportée est matérialisée par une écriture (remboursement de frais, octroi d’un geste commercial). </a:t>
            </a:r>
          </a:p>
          <a:p>
            <a:pPr marL="365175" indent="-257175">
              <a:lnSpc>
                <a:spcPct val="100000"/>
              </a:lnSpc>
              <a:buClr>
                <a:srgbClr val="C00000"/>
              </a:buClr>
              <a:buFont typeface="Wingdings" panose="05000000000000000000" pitchFamily="2" charset="2"/>
              <a:buChar char="§"/>
            </a:pPr>
            <a:endParaRPr lang="fr-FR" sz="1600" dirty="0"/>
          </a:p>
          <a:p>
            <a:pPr marL="365175" indent="-257175">
              <a:lnSpc>
                <a:spcPct val="100000"/>
              </a:lnSpc>
              <a:buClr>
                <a:srgbClr val="C00000"/>
              </a:buClr>
              <a:buFont typeface="Wingdings" panose="05000000000000000000" pitchFamily="2" charset="2"/>
              <a:buChar char="§"/>
            </a:pPr>
            <a:endParaRPr lang="fr-FR" sz="1600" dirty="0"/>
          </a:p>
          <a:p>
            <a:pPr>
              <a:lnSpc>
                <a:spcPct val="100000"/>
              </a:lnSpc>
            </a:pPr>
            <a:r>
              <a:rPr lang="fr-FR" sz="1600" b="1" i="1" dirty="0">
                <a:solidFill>
                  <a:srgbClr val="C00000"/>
                </a:solidFill>
              </a:rPr>
              <a:t>Si une réponse écrite s’avère nécessaire la réclamation doit être </a:t>
            </a:r>
            <a:r>
              <a:rPr lang="fr-FR" sz="1600" b="1" i="1" dirty="0" smtClean="0">
                <a:solidFill>
                  <a:srgbClr val="C00000"/>
                </a:solidFill>
              </a:rPr>
              <a:t>transférée</a:t>
            </a:r>
          </a:p>
          <a:p>
            <a:pPr marL="0" indent="0">
              <a:lnSpc>
                <a:spcPct val="100000"/>
              </a:lnSpc>
              <a:buNone/>
            </a:pPr>
            <a:r>
              <a:rPr lang="fr-FR" sz="1600" b="1" i="1" dirty="0" smtClean="0">
                <a:solidFill>
                  <a:srgbClr val="C00000"/>
                </a:solidFill>
              </a:rPr>
              <a:t> </a:t>
            </a:r>
            <a:r>
              <a:rPr lang="fr-FR" sz="1600" b="1" i="1" dirty="0">
                <a:solidFill>
                  <a:srgbClr val="C00000"/>
                </a:solidFill>
              </a:rPr>
              <a:t>au </a:t>
            </a:r>
            <a:r>
              <a:rPr lang="fr-FR" sz="1600" b="1" i="1" dirty="0" smtClean="0">
                <a:solidFill>
                  <a:srgbClr val="C00000"/>
                </a:solidFill>
              </a:rPr>
              <a:t>S.R.C </a:t>
            </a:r>
            <a:r>
              <a:rPr lang="fr-FR" sz="1600" b="1" i="1" u="sng" dirty="0" smtClean="0">
                <a:solidFill>
                  <a:srgbClr val="C00000"/>
                </a:solidFill>
              </a:rPr>
              <a:t>sans délai </a:t>
            </a:r>
            <a:r>
              <a:rPr lang="fr-FR" sz="1600" b="1" u="sng" dirty="0" smtClean="0">
                <a:solidFill>
                  <a:srgbClr val="C00000"/>
                </a:solidFill>
              </a:rPr>
              <a:t>. </a:t>
            </a:r>
            <a:endParaRPr lang="fr-FR" sz="1600" u="sng" dirty="0">
              <a:solidFill>
                <a:srgbClr val="C00000"/>
              </a:solidFill>
            </a:endParaRPr>
          </a:p>
        </p:txBody>
      </p:sp>
      <p:sp>
        <p:nvSpPr>
          <p:cNvPr id="6" name="Titre 5"/>
          <p:cNvSpPr>
            <a:spLocks noGrp="1"/>
          </p:cNvSpPr>
          <p:nvPr>
            <p:ph type="title"/>
          </p:nvPr>
        </p:nvSpPr>
        <p:spPr>
          <a:xfrm>
            <a:off x="1115616" y="347473"/>
            <a:ext cx="6976824" cy="586226"/>
          </a:xfrm>
        </p:spPr>
        <p:txBody>
          <a:bodyPr>
            <a:noAutofit/>
          </a:bodyPr>
          <a:lstStyle/>
          <a:p>
            <a:r>
              <a:rPr lang="fr-FR" sz="2400" dirty="0"/>
              <a:t>Les préconisations de l’ACPR et de </a:t>
            </a:r>
            <a:r>
              <a:rPr lang="fr-FR" sz="2400" dirty="0" smtClean="0"/>
              <a:t>l’AMF: </a:t>
            </a:r>
            <a:br>
              <a:rPr lang="fr-FR" sz="2400" dirty="0" smtClean="0"/>
            </a:br>
            <a:r>
              <a:rPr lang="fr-FR" sz="2400" dirty="0" smtClean="0"/>
              <a:t>les principes fondamentaux</a:t>
            </a:r>
            <a:endParaRPr lang="fr-FR" sz="2400" dirty="0"/>
          </a:p>
        </p:txBody>
      </p:sp>
    </p:spTree>
    <p:extLst>
      <p:ext uri="{BB962C8B-B14F-4D97-AF65-F5344CB8AC3E}">
        <p14:creationId xmlns:p14="http://schemas.microsoft.com/office/powerpoint/2010/main" val="353588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animEffect transition="in" filter="fade">
                                      <p:cBhvr>
                                        <p:cTn id="19" dur="1000"/>
                                        <p:tgtEl>
                                          <p:spTgt spid="5">
                                            <p:txEl>
                                              <p:pRg st="9" end="9"/>
                                            </p:txEl>
                                          </p:spTgt>
                                        </p:tgtEl>
                                      </p:cBhvr>
                                    </p:animEffect>
                                    <p:anim calcmode="lin" valueType="num">
                                      <p:cBhvr>
                                        <p:cTn id="20"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10" end="10"/>
                                            </p:txEl>
                                          </p:spTgt>
                                        </p:tgtEl>
                                        <p:attrNameLst>
                                          <p:attrName>style.visibility</p:attrName>
                                        </p:attrNameLst>
                                      </p:cBhvr>
                                      <p:to>
                                        <p:strVal val="visible"/>
                                      </p:to>
                                    </p:set>
                                    <p:animEffect transition="in" filter="fade">
                                      <p:cBhvr>
                                        <p:cTn id="26" dur="1000"/>
                                        <p:tgtEl>
                                          <p:spTgt spid="5">
                                            <p:txEl>
                                              <p:pRg st="10" end="10"/>
                                            </p:txEl>
                                          </p:spTgt>
                                        </p:tgtEl>
                                      </p:cBhvr>
                                    </p:animEffect>
                                    <p:anim calcmode="lin" valueType="num">
                                      <p:cBhvr>
                                        <p:cTn id="2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369651" y="1264596"/>
            <a:ext cx="8198793" cy="3973605"/>
          </a:xfrm>
        </p:spPr>
        <p:txBody>
          <a:bodyPr/>
          <a:lstStyle/>
          <a:p>
            <a:endParaRPr lang="fr-FR" dirty="0"/>
          </a:p>
          <a:p>
            <a:endParaRPr lang="fr-FR" sz="1800" b="1" i="1" dirty="0"/>
          </a:p>
          <a:p>
            <a:r>
              <a:rPr lang="fr-FR" sz="1800" b="1" i="1" dirty="0"/>
              <a:t>Une réclamation est avant tout l’occasion d’un contact avec notre client. </a:t>
            </a:r>
          </a:p>
          <a:p>
            <a:endParaRPr lang="fr-FR" sz="1800" b="1" i="1" dirty="0"/>
          </a:p>
          <a:p>
            <a:endParaRPr lang="fr-FR" sz="1500" dirty="0"/>
          </a:p>
          <a:p>
            <a:pPr marL="365175" indent="-257175">
              <a:buClr>
                <a:srgbClr val="C00000"/>
              </a:buClr>
              <a:buFont typeface="Wingdings" panose="05000000000000000000" pitchFamily="2" charset="2"/>
              <a:buChar char="§"/>
            </a:pPr>
            <a:endParaRPr lang="fr-FR" sz="1500" dirty="0"/>
          </a:p>
          <a:p>
            <a:pPr marL="365175" indent="-257175">
              <a:buClr>
                <a:srgbClr val="C00000"/>
              </a:buClr>
              <a:buFont typeface="Wingdings" panose="05000000000000000000" pitchFamily="2" charset="2"/>
              <a:buChar char="§"/>
            </a:pPr>
            <a:r>
              <a:rPr lang="fr-FR" sz="1500" dirty="0"/>
              <a:t>Déclarer les dysfonctionnements identifiés permet leur prise en charge en vue de leur résolution. </a:t>
            </a:r>
          </a:p>
          <a:p>
            <a:pPr marL="365175" indent="-257175">
              <a:buClr>
                <a:srgbClr val="C00000"/>
              </a:buClr>
              <a:buFont typeface="Wingdings" panose="05000000000000000000" pitchFamily="2" charset="2"/>
              <a:buChar char="§"/>
            </a:pPr>
            <a:endParaRPr lang="fr-FR" sz="1500" dirty="0"/>
          </a:p>
          <a:p>
            <a:endParaRPr lang="fr-FR" sz="1500" dirty="0"/>
          </a:p>
          <a:p>
            <a:endParaRPr lang="fr-FR" dirty="0"/>
          </a:p>
          <a:p>
            <a:endParaRPr lang="fr-FR" sz="1800" dirty="0"/>
          </a:p>
          <a:p>
            <a:endParaRPr lang="fr-FR" sz="1800" dirty="0"/>
          </a:p>
        </p:txBody>
      </p:sp>
      <p:sp>
        <p:nvSpPr>
          <p:cNvPr id="6" name="Titre 5"/>
          <p:cNvSpPr>
            <a:spLocks noGrp="1"/>
          </p:cNvSpPr>
          <p:nvPr>
            <p:ph type="title"/>
          </p:nvPr>
        </p:nvSpPr>
        <p:spPr>
          <a:xfrm>
            <a:off x="1709928" y="448057"/>
            <a:ext cx="4041648" cy="475487"/>
          </a:xfrm>
        </p:spPr>
        <p:txBody>
          <a:bodyPr>
            <a:normAutofit fontScale="90000"/>
          </a:bodyPr>
          <a:lstStyle/>
          <a:p>
            <a:r>
              <a:rPr lang="fr-FR" dirty="0" smtClean="0"/>
              <a:t>Pour terminer</a:t>
            </a:r>
            <a:endParaRPr lang="fr-FR" dirty="0"/>
          </a:p>
        </p:txBody>
      </p:sp>
      <p:sp>
        <p:nvSpPr>
          <p:cNvPr id="7" name="Rectangle à coins arrondis 6"/>
          <p:cNvSpPr/>
          <p:nvPr/>
        </p:nvSpPr>
        <p:spPr>
          <a:xfrm>
            <a:off x="1810512" y="3511685"/>
            <a:ext cx="5677812" cy="1943409"/>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00" b="1" i="1" dirty="0">
                <a:solidFill>
                  <a:schemeClr val="tx1"/>
                </a:solidFill>
              </a:rPr>
              <a:t>Une réclamation bien prise en charge et traitée rapidement peut faire basculer un client de </a:t>
            </a:r>
          </a:p>
          <a:p>
            <a:r>
              <a:rPr lang="fr-FR" sz="2100" b="1" i="1" dirty="0">
                <a:solidFill>
                  <a:schemeClr val="tx1"/>
                </a:solidFill>
              </a:rPr>
              <a:t>« pas du tout satisfait » à « très satisfait </a:t>
            </a:r>
            <a:r>
              <a:rPr lang="fr-FR" sz="2100" b="1" i="1" dirty="0" smtClean="0">
                <a:solidFill>
                  <a:schemeClr val="tx1"/>
                </a:solidFill>
              </a:rPr>
              <a:t>».</a:t>
            </a:r>
          </a:p>
          <a:p>
            <a:r>
              <a:rPr lang="fr-FR" sz="2100" b="1" i="1" dirty="0" smtClean="0">
                <a:solidFill>
                  <a:schemeClr val="tx1"/>
                </a:solidFill>
                <a:sym typeface="Wingdings" panose="05000000000000000000" pitchFamily="2" charset="2"/>
              </a:rPr>
              <a:t>		</a:t>
            </a:r>
            <a:r>
              <a:rPr lang="fr-FR" sz="2100" b="1" i="1" dirty="0" smtClean="0">
                <a:solidFill>
                  <a:schemeClr val="tx1"/>
                </a:solidFill>
              </a:rPr>
              <a:t> </a:t>
            </a:r>
            <a:endParaRPr lang="fr-FR" sz="2100" dirty="0">
              <a:solidFill>
                <a:schemeClr val="tx1"/>
              </a:solidFill>
            </a:endParaRPr>
          </a:p>
        </p:txBody>
      </p:sp>
    </p:spTree>
    <p:extLst>
      <p:ext uri="{BB962C8B-B14F-4D97-AF65-F5344CB8AC3E}">
        <p14:creationId xmlns:p14="http://schemas.microsoft.com/office/powerpoint/2010/main" val="1202537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72358053497F4F98FD4E7A40106C61" ma:contentTypeVersion="0" ma:contentTypeDescription="Crée un document." ma:contentTypeScope="" ma:versionID="0fa3c54ea23fabaa5a2df06fdcfd1743">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2FB60B5-92A7-41C0-87BE-B42C693D3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3.xml><?xml version="1.0" encoding="utf-8"?>
<ds:datastoreItem xmlns:ds="http://schemas.openxmlformats.org/officeDocument/2006/customXml" ds:itemID="{1C925DB7-CCE4-48F1-BF80-9981159D6B98}">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8371</TotalTime>
  <Words>1084</Words>
  <Application>Microsoft Office PowerPoint</Application>
  <PresentationFormat>Affichage à l'écran (4:3)</PresentationFormat>
  <Paragraphs>137</Paragraphs>
  <Slides>11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Courier New</vt:lpstr>
      <vt:lpstr>Wingdings</vt:lpstr>
      <vt:lpstr>Thème Office</vt:lpstr>
      <vt:lpstr>Nombre au 30RIL 2019 </vt:lpstr>
      <vt:lpstr>De la demande… à la réclamation…</vt:lpstr>
      <vt:lpstr>RECLAMATIONS SIMPLES – TRAITEMENT AGENCE les bonnes pratiques </vt:lpstr>
      <vt:lpstr>Quelques exemples de réclamations simples </vt:lpstr>
      <vt:lpstr>Qu’est ce qu’une réclamation complexe qui sera traitée par le SRC?</vt:lpstr>
      <vt:lpstr> </vt:lpstr>
      <vt:lpstr>Présentation PowerPoint</vt:lpstr>
      <vt:lpstr> </vt:lpstr>
      <vt:lpstr>LES ENJEUX D’UNE Réclamation</vt:lpstr>
      <vt:lpstr>Les préconisations de l’ACPR et de l’AMF:  les principes fondamentaux</vt:lpstr>
      <vt:lpstr>Pour terminer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HOCHSTRASSER Elisabeth [CEGEE]</cp:lastModifiedBy>
  <cp:revision>461</cp:revision>
  <cp:lastPrinted>2019-05-21T07:56:45Z</cp:lastPrinted>
  <dcterms:created xsi:type="dcterms:W3CDTF">2016-06-03T08:10:53Z</dcterms:created>
  <dcterms:modified xsi:type="dcterms:W3CDTF">2021-06-24T09:02:10Z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0x010100A272358053497F4F98FD4E7A40106C61</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elisabeth.luck@cegee.caisse-epargne.fr</vt:lpwstr>
  </property>
  <property fmtid="{D5CDD505-2E9C-101B-9397-08002B2CF9AE}" pid="6" name="MSIP_Label_48a19f0c-bea1-442e-a475-ed109d9ec508_SetDate">
    <vt:lpwstr>2021-06-07T12:12:48.9408245Z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