
<file path=[Content_Types].xml><?xml version="1.0" encoding="utf-8"?>
<Types xmlns="http://schemas.openxmlformats.org/package/2006/content-types">
  <Default Extension="png" ContentType="image/png"/>
  <Default Extension="mov" ContentType="video/quicktime"/>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media/image89.jpg" ContentType="image/pn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 id="2147483672" r:id="rId2"/>
  </p:sldMasterIdLst>
  <p:notesMasterIdLst>
    <p:notesMasterId r:id="rId86"/>
  </p:notesMasterIdLst>
  <p:handoutMasterIdLst>
    <p:handoutMasterId r:id="rId87"/>
  </p:handoutMasterIdLst>
  <p:sldIdLst>
    <p:sldId id="402" r:id="rId3"/>
    <p:sldId id="513" r:id="rId4"/>
    <p:sldId id="544" r:id="rId5"/>
    <p:sldId id="587" r:id="rId6"/>
    <p:sldId id="512" r:id="rId7"/>
    <p:sldId id="529" r:id="rId8"/>
    <p:sldId id="538" r:id="rId9"/>
    <p:sldId id="530" r:id="rId10"/>
    <p:sldId id="543" r:id="rId11"/>
    <p:sldId id="549" r:id="rId12"/>
    <p:sldId id="554" r:id="rId13"/>
    <p:sldId id="588" r:id="rId14"/>
    <p:sldId id="532" r:id="rId15"/>
    <p:sldId id="555" r:id="rId16"/>
    <p:sldId id="550" r:id="rId17"/>
    <p:sldId id="551" r:id="rId18"/>
    <p:sldId id="552" r:id="rId19"/>
    <p:sldId id="590" r:id="rId20"/>
    <p:sldId id="556" r:id="rId21"/>
    <p:sldId id="539" r:id="rId22"/>
    <p:sldId id="540" r:id="rId23"/>
    <p:sldId id="591" r:id="rId24"/>
    <p:sldId id="506" r:id="rId25"/>
    <p:sldId id="542" r:id="rId26"/>
    <p:sldId id="557" r:id="rId27"/>
    <p:sldId id="559" r:id="rId28"/>
    <p:sldId id="381" r:id="rId29"/>
    <p:sldId id="472" r:id="rId30"/>
    <p:sldId id="522" r:id="rId31"/>
    <p:sldId id="523" r:id="rId32"/>
    <p:sldId id="524" r:id="rId33"/>
    <p:sldId id="525" r:id="rId34"/>
    <p:sldId id="526" r:id="rId35"/>
    <p:sldId id="527" r:id="rId36"/>
    <p:sldId id="429" r:id="rId37"/>
    <p:sldId id="521" r:id="rId38"/>
    <p:sldId id="528" r:id="rId39"/>
    <p:sldId id="415" r:id="rId40"/>
    <p:sldId id="480" r:id="rId41"/>
    <p:sldId id="478" r:id="rId42"/>
    <p:sldId id="479" r:id="rId43"/>
    <p:sldId id="485" r:id="rId44"/>
    <p:sldId id="486" r:id="rId45"/>
    <p:sldId id="484" r:id="rId46"/>
    <p:sldId id="560" r:id="rId47"/>
    <p:sldId id="589" r:id="rId48"/>
    <p:sldId id="561" r:id="rId49"/>
    <p:sldId id="562" r:id="rId50"/>
    <p:sldId id="563" r:id="rId51"/>
    <p:sldId id="564" r:id="rId52"/>
    <p:sldId id="565" r:id="rId53"/>
    <p:sldId id="567" r:id="rId54"/>
    <p:sldId id="568" r:id="rId55"/>
    <p:sldId id="569" r:id="rId56"/>
    <p:sldId id="571" r:id="rId57"/>
    <p:sldId id="573" r:id="rId58"/>
    <p:sldId id="575" r:id="rId59"/>
    <p:sldId id="283" r:id="rId60"/>
    <p:sldId id="438" r:id="rId61"/>
    <p:sldId id="586" r:id="rId62"/>
    <p:sldId id="514" r:id="rId63"/>
    <p:sldId id="515" r:id="rId64"/>
    <p:sldId id="516" r:id="rId65"/>
    <p:sldId id="517" r:id="rId66"/>
    <p:sldId id="518" r:id="rId67"/>
    <p:sldId id="519" r:id="rId68"/>
    <p:sldId id="520" r:id="rId69"/>
    <p:sldId id="500" r:id="rId70"/>
    <p:sldId id="501" r:id="rId71"/>
    <p:sldId id="502" r:id="rId72"/>
    <p:sldId id="579" r:id="rId73"/>
    <p:sldId id="580" r:id="rId74"/>
    <p:sldId id="581" r:id="rId75"/>
    <p:sldId id="582" r:id="rId76"/>
    <p:sldId id="583" r:id="rId77"/>
    <p:sldId id="584" r:id="rId78"/>
    <p:sldId id="493" r:id="rId79"/>
    <p:sldId id="494" r:id="rId80"/>
    <p:sldId id="473" r:id="rId81"/>
    <p:sldId id="474" r:id="rId82"/>
    <p:sldId id="475" r:id="rId83"/>
    <p:sldId id="476" r:id="rId84"/>
    <p:sldId id="435" r:id="rId85"/>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001722"/>
    <a:srgbClr val="FFFFCC"/>
    <a:srgbClr val="FFCC66"/>
    <a:srgbClr val="467D9B"/>
    <a:srgbClr val="3F82A4"/>
    <a:srgbClr val="FFFFFF"/>
    <a:srgbClr val="C00000"/>
    <a:srgbClr val="0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57" autoAdjust="0"/>
    <p:restoredTop sz="94015" autoAdjust="0"/>
  </p:normalViewPr>
  <p:slideViewPr>
    <p:cSldViewPr>
      <p:cViewPr varScale="1">
        <p:scale>
          <a:sx n="142" d="100"/>
          <a:sy n="142" d="100"/>
        </p:scale>
        <p:origin x="786" y="120"/>
      </p:cViewPr>
      <p:guideLst>
        <p:guide orient="horz" pos="1620"/>
        <p:guide pos="2880"/>
      </p:guideLst>
    </p:cSldViewPr>
  </p:slideViewPr>
  <p:notesTextViewPr>
    <p:cViewPr>
      <p:scale>
        <a:sx n="3" d="2"/>
        <a:sy n="3" d="2"/>
      </p:scale>
      <p:origin x="0" y="0"/>
    </p:cViewPr>
  </p:notesTextViewPr>
  <p:notesViewPr>
    <p:cSldViewPr>
      <p:cViewPr varScale="1">
        <p:scale>
          <a:sx n="43" d="100"/>
          <a:sy n="43" d="100"/>
        </p:scale>
        <p:origin x="2812" y="5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de_calcul_Microsoft_Excel.xlsx"/></Relationships>
</file>

<file path=ppt/charts/_rels/chart2.xml.rels><?xml version="1.0" encoding="UTF-8" standalone="yes"?>
<Relationships xmlns="http://schemas.openxmlformats.org/package/2006/relationships"><Relationship Id="rId3" Type="http://schemas.openxmlformats.org/officeDocument/2006/relationships/package" Target="../embeddings/Feuille_de_calcul_Microsoft_Excel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Feuille_de_calcul_Microsoft_Excel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Feuille_de_calcul_Microsoft_Excel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Feuille_de_calcul_Microsoft_Excel4.xlsx"/></Relationships>
</file>

<file path=ppt/charts/_rels/chart6.xml.rels><?xml version="1.0" encoding="UTF-8" standalone="yes"?>
<Relationships xmlns="http://schemas.openxmlformats.org/package/2006/relationships"><Relationship Id="rId3" Type="http://schemas.openxmlformats.org/officeDocument/2006/relationships/package" Target="../embeddings/Feuille_de_calcul_Microsoft_Excel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Feuille_de_calcul_Microsoft_Excel6.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Feuil1!$B$1</c:f>
              <c:strCache>
                <c:ptCount val="1"/>
                <c:pt idx="0">
                  <c:v>Série 1</c:v>
                </c:pt>
              </c:strCache>
            </c:strRef>
          </c:tx>
          <c:spPr>
            <a:solidFill>
              <a:schemeClr val="bg1"/>
            </a:solidFill>
            <a:ln>
              <a:solidFill>
                <a:schemeClr val="tx1">
                  <a:lumMod val="50000"/>
                  <a:lumOff val="50000"/>
                </a:schemeClr>
              </a:solidFill>
            </a:ln>
            <a:effectLst>
              <a:outerShdw blurRad="50800" dist="38100" dir="2700000" algn="tl" rotWithShape="0">
                <a:prstClr val="black">
                  <a:alpha val="40000"/>
                </a:prstClr>
              </a:outerShdw>
            </a:effectLst>
          </c:spPr>
          <c:invertIfNegative val="0"/>
          <c:dLbls>
            <c:dLbl>
              <c:idx val="0"/>
              <c:spPr/>
              <c:txPr>
                <a:bodyPr/>
                <a:lstStyle/>
                <a:p>
                  <a:pPr>
                    <a:defRPr sz="1200" b="1">
                      <a:solidFill>
                        <a:srgbClr val="C00000"/>
                      </a:solidFill>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0-4BE1-47F5-A988-447106519104}"/>
                </c:ext>
              </c:extLst>
            </c:dLbl>
            <c:dLbl>
              <c:idx val="7"/>
              <c:spPr/>
              <c:txPr>
                <a:bodyPr/>
                <a:lstStyle/>
                <a:p>
                  <a:pPr>
                    <a:defRPr sz="1200" b="1">
                      <a:solidFill>
                        <a:srgbClr val="C00000"/>
                      </a:solidFill>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1-4BE1-47F5-A988-447106519104}"/>
                </c:ext>
              </c:extLst>
            </c:dLbl>
            <c:spPr>
              <a:noFill/>
              <a:ln>
                <a:noFill/>
              </a:ln>
              <a:effectLst/>
            </c:spPr>
            <c:txPr>
              <a:bodyPr/>
              <a:lstStyle/>
              <a:p>
                <a:pPr>
                  <a:defRPr sz="1200" b="1">
                    <a:solidFill>
                      <a:srgbClr val="C00000"/>
                    </a:solidFill>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Feuil1!$A$2:$A$12</c:f>
              <c:strCache>
                <c:ptCount val="11"/>
                <c:pt idx="0">
                  <c:v>2011</c:v>
                </c:pt>
                <c:pt idx="1">
                  <c:v>2012</c:v>
                </c:pt>
                <c:pt idx="2">
                  <c:v>2013</c:v>
                </c:pt>
                <c:pt idx="3">
                  <c:v>2014</c:v>
                </c:pt>
                <c:pt idx="4">
                  <c:v>2015</c:v>
                </c:pt>
                <c:pt idx="5">
                  <c:v>2016</c:v>
                </c:pt>
                <c:pt idx="6">
                  <c:v>2017</c:v>
                </c:pt>
                <c:pt idx="7">
                  <c:v>2018</c:v>
                </c:pt>
                <c:pt idx="8">
                  <c:v>2019</c:v>
                </c:pt>
                <c:pt idx="9">
                  <c:v>2020</c:v>
                </c:pt>
                <c:pt idx="10">
                  <c:v>2021-07</c:v>
                </c:pt>
              </c:strCache>
            </c:strRef>
          </c:cat>
          <c:val>
            <c:numRef>
              <c:f>Feuil1!$B$2:$B$12</c:f>
              <c:numCache>
                <c:formatCode>#,##0</c:formatCode>
                <c:ptCount val="11"/>
                <c:pt idx="0">
                  <c:v>2270609</c:v>
                </c:pt>
                <c:pt idx="1">
                  <c:v>2216207</c:v>
                </c:pt>
                <c:pt idx="2">
                  <c:v>2154378</c:v>
                </c:pt>
                <c:pt idx="3">
                  <c:v>2108590</c:v>
                </c:pt>
                <c:pt idx="4">
                  <c:v>2075648</c:v>
                </c:pt>
                <c:pt idx="5">
                  <c:v>1715723</c:v>
                </c:pt>
                <c:pt idx="6">
                  <c:v>1653949</c:v>
                </c:pt>
                <c:pt idx="7">
                  <c:v>1539985</c:v>
                </c:pt>
                <c:pt idx="8">
                  <c:v>1446050</c:v>
                </c:pt>
                <c:pt idx="9">
                  <c:v>1420070</c:v>
                </c:pt>
                <c:pt idx="10">
                  <c:v>1397717</c:v>
                </c:pt>
              </c:numCache>
            </c:numRef>
          </c:val>
          <c:extLst>
            <c:ext xmlns:c16="http://schemas.microsoft.com/office/drawing/2014/chart" uri="{C3380CC4-5D6E-409C-BE32-E72D297353CC}">
              <c16:uniqueId val="{00000002-4BE1-47F5-A988-447106519104}"/>
            </c:ext>
          </c:extLst>
        </c:ser>
        <c:dLbls>
          <c:showLegendKey val="0"/>
          <c:showVal val="0"/>
          <c:showCatName val="0"/>
          <c:showSerName val="0"/>
          <c:showPercent val="0"/>
          <c:showBubbleSize val="0"/>
        </c:dLbls>
        <c:gapWidth val="0"/>
        <c:overlap val="100"/>
        <c:axId val="259565056"/>
        <c:axId val="259566592"/>
      </c:barChart>
      <c:catAx>
        <c:axId val="259565056"/>
        <c:scaling>
          <c:orientation val="minMax"/>
        </c:scaling>
        <c:delete val="0"/>
        <c:axPos val="b"/>
        <c:numFmt formatCode="General" sourceLinked="1"/>
        <c:majorTickMark val="out"/>
        <c:minorTickMark val="none"/>
        <c:tickLblPos val="nextTo"/>
        <c:txPr>
          <a:bodyPr/>
          <a:lstStyle/>
          <a:p>
            <a:pPr>
              <a:defRPr sz="1200" b="1">
                <a:solidFill>
                  <a:schemeClr val="bg1"/>
                </a:solidFill>
              </a:defRPr>
            </a:pPr>
            <a:endParaRPr lang="fr-FR"/>
          </a:p>
        </c:txPr>
        <c:crossAx val="259566592"/>
        <c:crosses val="autoZero"/>
        <c:auto val="1"/>
        <c:lblAlgn val="ctr"/>
        <c:lblOffset val="100"/>
        <c:noMultiLvlLbl val="0"/>
      </c:catAx>
      <c:valAx>
        <c:axId val="259566592"/>
        <c:scaling>
          <c:orientation val="minMax"/>
          <c:max val="2500000"/>
          <c:min val="0"/>
        </c:scaling>
        <c:delete val="0"/>
        <c:axPos val="l"/>
        <c:majorGridlines/>
        <c:numFmt formatCode="#,##0" sourceLinked="1"/>
        <c:majorTickMark val="out"/>
        <c:minorTickMark val="none"/>
        <c:tickLblPos val="nextTo"/>
        <c:txPr>
          <a:bodyPr/>
          <a:lstStyle/>
          <a:p>
            <a:pPr>
              <a:defRPr sz="1200">
                <a:solidFill>
                  <a:schemeClr val="bg1"/>
                </a:solidFill>
              </a:defRPr>
            </a:pPr>
            <a:endParaRPr lang="fr-FR"/>
          </a:p>
        </c:txPr>
        <c:crossAx val="259565056"/>
        <c:crosses val="autoZero"/>
        <c:crossBetween val="between"/>
        <c:majorUnit val="1000000"/>
        <c:dispUnits>
          <c:builtInUnit val="thousands"/>
        </c:dispUnits>
      </c:valAx>
      <c:spPr>
        <a:noFill/>
      </c:spPr>
    </c:plotArea>
    <c:plotVisOnly val="1"/>
    <c:dispBlanksAs val="gap"/>
    <c:showDLblsOverMax val="0"/>
  </c:chart>
  <c:txPr>
    <a:bodyPr/>
    <a:lstStyle/>
    <a:p>
      <a:pPr>
        <a:defRPr sz="1800"/>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287164116606704"/>
          <c:y val="4.3225084844119535E-2"/>
          <c:w val="0.49902203317924615"/>
          <c:h val="0.88113101667867122"/>
        </c:manualLayout>
      </c:layout>
      <c:barChart>
        <c:barDir val="bar"/>
        <c:grouping val="stacked"/>
        <c:varyColors val="0"/>
        <c:ser>
          <c:idx val="0"/>
          <c:order val="0"/>
          <c:tx>
            <c:strRef>
              <c:f>Feuil1!$B$1</c:f>
              <c:strCache>
                <c:ptCount val="1"/>
                <c:pt idx="0">
                  <c:v>Série 1</c:v>
                </c:pt>
              </c:strCache>
            </c:strRef>
          </c:tx>
          <c:spPr>
            <a:solidFill>
              <a:schemeClr val="accent1">
                <a:alpha val="70000"/>
              </a:schemeClr>
            </a:solidFill>
            <a:ln>
              <a:noFill/>
            </a:ln>
            <a:effectLst/>
          </c:spPr>
          <c:invertIfNegative val="0"/>
          <c:dPt>
            <c:idx val="0"/>
            <c:invertIfNegative val="0"/>
            <c:bubble3D val="0"/>
            <c:spPr>
              <a:solidFill>
                <a:srgbClr val="C00000">
                  <a:alpha val="50196"/>
                </a:srgbClr>
              </a:solidFill>
              <a:ln>
                <a:noFill/>
              </a:ln>
              <a:effectLst/>
            </c:spPr>
            <c:extLst>
              <c:ext xmlns:c16="http://schemas.microsoft.com/office/drawing/2014/chart" uri="{C3380CC4-5D6E-409C-BE32-E72D297353CC}">
                <c16:uniqueId val="{00000003-6A06-4ECB-B3CF-13DBB5064E8C}"/>
              </c:ext>
            </c:extLst>
          </c:dPt>
          <c:dPt>
            <c:idx val="1"/>
            <c:invertIfNegative val="0"/>
            <c:bubble3D val="0"/>
            <c:spPr>
              <a:solidFill>
                <a:srgbClr val="C00000">
                  <a:alpha val="50196"/>
                </a:srgbClr>
              </a:solidFill>
              <a:ln>
                <a:noFill/>
              </a:ln>
              <a:effectLst/>
            </c:spPr>
            <c:extLst>
              <c:ext xmlns:c16="http://schemas.microsoft.com/office/drawing/2014/chart" uri="{C3380CC4-5D6E-409C-BE32-E72D297353CC}">
                <c16:uniqueId val="{00000000-E2B5-4FC6-942D-53A161EA3276}"/>
              </c:ext>
            </c:extLst>
          </c:dPt>
          <c:dLbls>
            <c:dLbl>
              <c:idx val="0"/>
              <c:layout>
                <c:manualLayout>
                  <c:x val="0.10495925597386212"/>
                  <c:y val="-2.16125424220597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A06-4ECB-B3CF-13DBB5064E8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Feuil1!$A$2:$A$3</c:f>
              <c:strCache>
                <c:ptCount val="2"/>
                <c:pt idx="0">
                  <c:v>Client équipé</c:v>
                </c:pt>
                <c:pt idx="1">
                  <c:v>Client non équipé</c:v>
                </c:pt>
              </c:strCache>
            </c:strRef>
          </c:cat>
          <c:val>
            <c:numRef>
              <c:f>Feuil1!$B$2:$B$3</c:f>
              <c:numCache>
                <c:formatCode>0.0%</c:formatCode>
                <c:ptCount val="2"/>
                <c:pt idx="0">
                  <c:v>4.0440654467097078E-3</c:v>
                </c:pt>
                <c:pt idx="1">
                  <c:v>3.5357772939420225E-2</c:v>
                </c:pt>
              </c:numCache>
            </c:numRef>
          </c:val>
          <c:extLst>
            <c:ext xmlns:c16="http://schemas.microsoft.com/office/drawing/2014/chart" uri="{C3380CC4-5D6E-409C-BE32-E72D297353CC}">
              <c16:uniqueId val="{00000000-6A06-4ECB-B3CF-13DBB5064E8C}"/>
            </c:ext>
          </c:extLst>
        </c:ser>
        <c:dLbls>
          <c:showLegendKey val="0"/>
          <c:showVal val="0"/>
          <c:showCatName val="0"/>
          <c:showSerName val="0"/>
          <c:showPercent val="0"/>
          <c:showBubbleSize val="0"/>
        </c:dLbls>
        <c:gapWidth val="50"/>
        <c:overlap val="100"/>
        <c:axId val="1237773816"/>
        <c:axId val="1237774144"/>
      </c:barChart>
      <c:catAx>
        <c:axId val="1237773816"/>
        <c:scaling>
          <c:orientation val="minMax"/>
        </c:scaling>
        <c:delete val="0"/>
        <c:axPos val="l"/>
        <c:numFmt formatCode="General" sourceLinked="1"/>
        <c:majorTickMark val="none"/>
        <c:minorTickMark val="none"/>
        <c:tickLblPos val="nextTo"/>
        <c:spPr>
          <a:noFill/>
          <a:ln w="9525" cap="flat" cmpd="sng" algn="ctr">
            <a:solidFill>
              <a:schemeClr val="tx1">
                <a:lumMod val="25000"/>
                <a:lumOff val="75000"/>
              </a:schemeClr>
            </a:solidFill>
            <a:round/>
            <a:headEnd type="none" w="sm" len="sm"/>
            <a:tailEnd type="none" w="sm" len="sm"/>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fr-FR"/>
          </a:p>
        </c:txPr>
        <c:crossAx val="1237774144"/>
        <c:crosses val="autoZero"/>
        <c:auto val="1"/>
        <c:lblAlgn val="ctr"/>
        <c:lblOffset val="100"/>
        <c:noMultiLvlLbl val="0"/>
      </c:catAx>
      <c:valAx>
        <c:axId val="1237774144"/>
        <c:scaling>
          <c:orientation val="minMax"/>
        </c:scaling>
        <c:delete val="0"/>
        <c:axPos val="b"/>
        <c:majorGridlines>
          <c:spPr>
            <a:ln w="9525" cap="flat" cmpd="sng" algn="ctr">
              <a:gradFill>
                <a:gsLst>
                  <a:gs pos="0">
                    <a:schemeClr val="tx1">
                      <a:lumMod val="5000"/>
                      <a:lumOff val="95000"/>
                    </a:schemeClr>
                  </a:gs>
                  <a:gs pos="100000">
                    <a:schemeClr val="tx1">
                      <a:lumMod val="15000"/>
                      <a:lumOff val="85000"/>
                    </a:schemeClr>
                  </a:gs>
                </a:gsLst>
                <a:lin ang="5400000" scaled="0"/>
              </a:gra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fr-FR"/>
          </a:p>
        </c:txPr>
        <c:crossAx val="12377738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287164116606704"/>
          <c:y val="4.3225084844119535E-2"/>
          <c:w val="0.49902203317924615"/>
          <c:h val="0.88113101667867122"/>
        </c:manualLayout>
      </c:layout>
      <c:barChart>
        <c:barDir val="bar"/>
        <c:grouping val="stacked"/>
        <c:varyColors val="0"/>
        <c:dLbls>
          <c:showLegendKey val="0"/>
          <c:showVal val="0"/>
          <c:showCatName val="0"/>
          <c:showSerName val="0"/>
          <c:showPercent val="0"/>
          <c:showBubbleSize val="0"/>
        </c:dLbls>
        <c:gapWidth val="50"/>
        <c:overlap val="100"/>
        <c:axId val="1237773816"/>
        <c:axId val="1237774144"/>
      </c:barChart>
      <c:catAx>
        <c:axId val="1237773816"/>
        <c:scaling>
          <c:orientation val="minMax"/>
        </c:scaling>
        <c:delete val="1"/>
        <c:axPos val="l"/>
        <c:numFmt formatCode="General" sourceLinked="1"/>
        <c:majorTickMark val="none"/>
        <c:minorTickMark val="none"/>
        <c:tickLblPos val="nextTo"/>
        <c:crossAx val="1237774144"/>
        <c:crosses val="autoZero"/>
        <c:auto val="1"/>
        <c:lblAlgn val="ctr"/>
        <c:lblOffset val="100"/>
        <c:noMultiLvlLbl val="0"/>
      </c:catAx>
      <c:valAx>
        <c:axId val="1237774144"/>
        <c:scaling>
          <c:orientation val="minMax"/>
        </c:scaling>
        <c:delete val="0"/>
        <c:axPos val="b"/>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fr-FR"/>
          </a:p>
        </c:txPr>
        <c:crossAx val="123777381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300" b="1" i="0" u="none" strike="noStrike" kern="1200" baseline="0">
                <a:solidFill>
                  <a:schemeClr val="dk1">
                    <a:lumMod val="75000"/>
                    <a:lumOff val="25000"/>
                  </a:schemeClr>
                </a:solidFill>
                <a:latin typeface="+mn-lt"/>
                <a:ea typeface="+mn-ea"/>
                <a:cs typeface="+mn-cs"/>
              </a:defRPr>
            </a:pPr>
            <a:r>
              <a:rPr lang="fr-FR" sz="1300" b="0" i="0" baseline="0" dirty="0"/>
              <a:t>Clients actifs équipés </a:t>
            </a:r>
          </a:p>
        </c:rich>
      </c:tx>
      <c:layout>
        <c:manualLayout>
          <c:xMode val="edge"/>
          <c:yMode val="edge"/>
          <c:x val="0.18148248232417258"/>
          <c:y val="2.6113128653010801E-2"/>
        </c:manualLayout>
      </c:layout>
      <c:overlay val="0"/>
      <c:spPr>
        <a:noFill/>
        <a:ln>
          <a:noFill/>
        </a:ln>
        <a:effectLst/>
      </c:spPr>
      <c:txPr>
        <a:bodyPr rot="0" spcFirstLastPara="1" vertOverflow="ellipsis" vert="horz" wrap="square" anchor="ctr" anchorCtr="1"/>
        <a:lstStyle/>
        <a:p>
          <a:pPr>
            <a:defRPr sz="13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manualLayout>
          <c:layoutTarget val="inner"/>
          <c:xMode val="edge"/>
          <c:yMode val="edge"/>
          <c:x val="4.9206323502621295E-2"/>
          <c:y val="0.17635405919087704"/>
          <c:w val="0.9320331423867646"/>
          <c:h val="0.76495802059830242"/>
        </c:manualLayout>
      </c:layout>
      <c:barChart>
        <c:barDir val="bar"/>
        <c:grouping val="clustered"/>
        <c:varyColors val="0"/>
        <c:ser>
          <c:idx val="0"/>
          <c:order val="0"/>
          <c:tx>
            <c:strRef>
              <c:f>Feuil1!$C$37</c:f>
              <c:strCache>
                <c:ptCount val="1"/>
                <c:pt idx="0">
                  <c:v>serie 1</c:v>
                </c:pt>
              </c:strCache>
            </c:strRef>
          </c:tx>
          <c:spPr>
            <a:solidFill>
              <a:schemeClr val="accent1"/>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Feuil1!$B$38:$B$44</c:f>
              <c:numCache>
                <c:formatCode>General</c:formatCode>
                <c:ptCount val="7"/>
                <c:pt idx="0">
                  <c:v>2014</c:v>
                </c:pt>
                <c:pt idx="1">
                  <c:v>2015</c:v>
                </c:pt>
                <c:pt idx="2">
                  <c:v>2016</c:v>
                </c:pt>
                <c:pt idx="3">
                  <c:v>2017</c:v>
                </c:pt>
                <c:pt idx="4">
                  <c:v>2018</c:v>
                </c:pt>
                <c:pt idx="5">
                  <c:v>2019</c:v>
                </c:pt>
                <c:pt idx="6">
                  <c:v>2020</c:v>
                </c:pt>
              </c:numCache>
            </c:numRef>
          </c:cat>
          <c:val>
            <c:numRef>
              <c:f>Feuil1!$C$38:$C$44</c:f>
              <c:numCache>
                <c:formatCode>General</c:formatCode>
                <c:ptCount val="7"/>
                <c:pt idx="0">
                  <c:v>3283</c:v>
                </c:pt>
                <c:pt idx="1">
                  <c:v>3986</c:v>
                </c:pt>
                <c:pt idx="2">
                  <c:v>4374</c:v>
                </c:pt>
                <c:pt idx="3">
                  <c:v>4725</c:v>
                </c:pt>
                <c:pt idx="4">
                  <c:v>3839</c:v>
                </c:pt>
                <c:pt idx="5">
                  <c:v>4937</c:v>
                </c:pt>
                <c:pt idx="6">
                  <c:v>5731</c:v>
                </c:pt>
              </c:numCache>
            </c:numRef>
          </c:val>
          <c:extLst>
            <c:ext xmlns:c16="http://schemas.microsoft.com/office/drawing/2014/chart" uri="{C3380CC4-5D6E-409C-BE32-E72D297353CC}">
              <c16:uniqueId val="{00000000-C347-4C31-8FCB-B914B258B36B}"/>
            </c:ext>
          </c:extLst>
        </c:ser>
        <c:dLbls>
          <c:dLblPos val="inEnd"/>
          <c:showLegendKey val="0"/>
          <c:showVal val="1"/>
          <c:showCatName val="0"/>
          <c:showSerName val="0"/>
          <c:showPercent val="0"/>
          <c:showBubbleSize val="0"/>
        </c:dLbls>
        <c:gapWidth val="65"/>
        <c:axId val="336667952"/>
        <c:axId val="336668280"/>
      </c:barChart>
      <c:catAx>
        <c:axId val="336667952"/>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1" i="0" u="none" strike="noStrike" kern="1200" cap="all" baseline="0">
                <a:solidFill>
                  <a:schemeClr val="dk1">
                    <a:lumMod val="75000"/>
                    <a:lumOff val="25000"/>
                  </a:schemeClr>
                </a:solidFill>
                <a:latin typeface="+mn-lt"/>
                <a:ea typeface="+mn-ea"/>
                <a:cs typeface="+mn-cs"/>
              </a:defRPr>
            </a:pPr>
            <a:endParaRPr lang="fr-FR"/>
          </a:p>
        </c:txPr>
        <c:crossAx val="336668280"/>
        <c:crosses val="autoZero"/>
        <c:auto val="1"/>
        <c:lblAlgn val="ctr"/>
        <c:lblOffset val="100"/>
        <c:noMultiLvlLbl val="0"/>
      </c:catAx>
      <c:valAx>
        <c:axId val="336668280"/>
        <c:scaling>
          <c:orientation val="minMax"/>
        </c:scaling>
        <c:delete val="1"/>
        <c:axPos val="b"/>
        <c:numFmt formatCode="General" sourceLinked="1"/>
        <c:majorTickMark val="none"/>
        <c:minorTickMark val="none"/>
        <c:tickLblPos val="nextTo"/>
        <c:crossAx val="33666795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fr-FR"/>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fr-FR"/>
              <a:t>Fonds de Commerce Pro </a:t>
            </a:r>
          </a:p>
        </c:rich>
      </c:tx>
      <c:overlay val="0"/>
      <c:spPr>
        <a:noFill/>
        <a:ln>
          <a:noFill/>
        </a:ln>
        <a:effectLst/>
      </c:spPr>
      <c:txPr>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endParaRPr lang="fr-FR"/>
        </a:p>
      </c:txPr>
    </c:title>
    <c:autoTitleDeleted val="0"/>
    <c:plotArea>
      <c:layout>
        <c:manualLayout>
          <c:layoutTarget val="inner"/>
          <c:xMode val="edge"/>
          <c:yMode val="edge"/>
          <c:x val="8.3537912111553522E-2"/>
          <c:y val="0.16409356725146199"/>
          <c:w val="0.91478070915788745"/>
          <c:h val="0.76495802059830242"/>
        </c:manualLayout>
      </c:layout>
      <c:barChart>
        <c:barDir val="col"/>
        <c:grouping val="clustered"/>
        <c:varyColors val="0"/>
        <c:ser>
          <c:idx val="0"/>
          <c:order val="0"/>
          <c:tx>
            <c:strRef>
              <c:f>Feuil1!$C$3</c:f>
              <c:strCache>
                <c:ptCount val="1"/>
                <c:pt idx="0">
                  <c:v>Série 1</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lt1"/>
                    </a:solidFill>
                    <a:latin typeface="+mn-lt"/>
                    <a:ea typeface="+mn-ea"/>
                    <a:cs typeface="+mn-cs"/>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Feuil1!$B$4:$B$10</c:f>
              <c:numCache>
                <c:formatCode>General</c:formatCode>
                <c:ptCount val="7"/>
                <c:pt idx="0">
                  <c:v>2014</c:v>
                </c:pt>
                <c:pt idx="1">
                  <c:v>2015</c:v>
                </c:pt>
                <c:pt idx="2">
                  <c:v>2016</c:v>
                </c:pt>
                <c:pt idx="3">
                  <c:v>2017</c:v>
                </c:pt>
                <c:pt idx="4">
                  <c:v>2018</c:v>
                </c:pt>
                <c:pt idx="5">
                  <c:v>2019</c:v>
                </c:pt>
                <c:pt idx="6">
                  <c:v>2020</c:v>
                </c:pt>
              </c:numCache>
            </c:numRef>
          </c:cat>
          <c:val>
            <c:numRef>
              <c:f>Feuil1!$C$4:$C$10</c:f>
              <c:numCache>
                <c:formatCode>#,##0</c:formatCode>
                <c:ptCount val="7"/>
                <c:pt idx="0">
                  <c:v>20917</c:v>
                </c:pt>
                <c:pt idx="1">
                  <c:v>21928</c:v>
                </c:pt>
                <c:pt idx="2">
                  <c:v>22544</c:v>
                </c:pt>
                <c:pt idx="3">
                  <c:v>22063</c:v>
                </c:pt>
                <c:pt idx="4">
                  <c:v>22474</c:v>
                </c:pt>
                <c:pt idx="5">
                  <c:v>22683</c:v>
                </c:pt>
                <c:pt idx="6">
                  <c:v>23211</c:v>
                </c:pt>
              </c:numCache>
            </c:numRef>
          </c:val>
          <c:extLst>
            <c:ext xmlns:c16="http://schemas.microsoft.com/office/drawing/2014/chart" uri="{C3380CC4-5D6E-409C-BE32-E72D297353CC}">
              <c16:uniqueId val="{00000000-0472-464A-B241-0FF467277D89}"/>
            </c:ext>
          </c:extLst>
        </c:ser>
        <c:dLbls>
          <c:dLblPos val="inEnd"/>
          <c:showLegendKey val="0"/>
          <c:showVal val="1"/>
          <c:showCatName val="0"/>
          <c:showSerName val="0"/>
          <c:showPercent val="0"/>
          <c:showBubbleSize val="0"/>
        </c:dLbls>
        <c:gapWidth val="41"/>
        <c:axId val="569972544"/>
        <c:axId val="569973528"/>
      </c:barChart>
      <c:catAx>
        <c:axId val="5699725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dk1">
                    <a:lumMod val="65000"/>
                    <a:lumOff val="35000"/>
                  </a:schemeClr>
                </a:solidFill>
                <a:effectLst/>
                <a:latin typeface="+mn-lt"/>
                <a:ea typeface="+mn-ea"/>
                <a:cs typeface="+mn-cs"/>
              </a:defRPr>
            </a:pPr>
            <a:endParaRPr lang="fr-FR"/>
          </a:p>
        </c:txPr>
        <c:crossAx val="569973528"/>
        <c:crosses val="autoZero"/>
        <c:auto val="1"/>
        <c:lblAlgn val="ctr"/>
        <c:lblOffset val="100"/>
        <c:noMultiLvlLbl val="0"/>
      </c:catAx>
      <c:valAx>
        <c:axId val="569973528"/>
        <c:scaling>
          <c:orientation val="minMax"/>
        </c:scaling>
        <c:delete val="1"/>
        <c:axPos val="l"/>
        <c:numFmt formatCode="#,##0" sourceLinked="1"/>
        <c:majorTickMark val="none"/>
        <c:minorTickMark val="none"/>
        <c:tickLblPos val="nextTo"/>
        <c:crossAx val="569972544"/>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fr-FR"/>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2711140681338437"/>
          <c:y val="0.87754688216510435"/>
          <c:w val="0.46259790279663526"/>
          <c:h val="5.77236963592544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3971878379241989"/>
          <c:y val="0.10227659521566052"/>
          <c:w val="0.78523424382639695"/>
          <c:h val="0.65828780560855604"/>
        </c:manualLayout>
      </c:layout>
      <c:pieChart>
        <c:varyColors val="1"/>
        <c:ser>
          <c:idx val="0"/>
          <c:order val="0"/>
          <c:tx>
            <c:strRef>
              <c:f>Feuil1!$B$1</c:f>
              <c:strCache>
                <c:ptCount val="1"/>
                <c:pt idx="0">
                  <c:v>Clients</c:v>
                </c:pt>
              </c:strCache>
            </c:strRef>
          </c:tx>
          <c:spPr>
            <a:ln>
              <a:solidFill>
                <a:schemeClr val="bg1"/>
              </a:solidFill>
            </a:ln>
          </c:spPr>
          <c:dPt>
            <c:idx val="0"/>
            <c:bubble3D val="0"/>
            <c:spPr>
              <a:gradFill rotWithShape="1">
                <a:gsLst>
                  <a:gs pos="0">
                    <a:schemeClr val="accent3">
                      <a:shade val="76000"/>
                      <a:tint val="50000"/>
                      <a:satMod val="300000"/>
                    </a:schemeClr>
                  </a:gs>
                  <a:gs pos="35000">
                    <a:schemeClr val="accent3">
                      <a:shade val="76000"/>
                      <a:tint val="37000"/>
                      <a:satMod val="300000"/>
                    </a:schemeClr>
                  </a:gs>
                  <a:gs pos="100000">
                    <a:schemeClr val="accent3">
                      <a:shade val="76000"/>
                      <a:tint val="15000"/>
                      <a:satMod val="350000"/>
                    </a:schemeClr>
                  </a:gs>
                </a:gsLst>
                <a:lin ang="16200000" scaled="1"/>
              </a:gradFill>
              <a:ln w="9525" cap="flat" cmpd="sng" algn="ctr">
                <a:solidFill>
                  <a:schemeClr val="bg1"/>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1-7332-4E69-A788-63CAE708DC2C}"/>
              </c:ext>
            </c:extLst>
          </c:dPt>
          <c:dPt>
            <c:idx val="1"/>
            <c:bubble3D val="0"/>
            <c:spPr>
              <a:solidFill>
                <a:schemeClr val="accent2">
                  <a:lumMod val="60000"/>
                  <a:lumOff val="40000"/>
                </a:schemeClr>
              </a:solidFill>
              <a:ln w="9525" cap="flat" cmpd="sng" algn="ctr">
                <a:solidFill>
                  <a:schemeClr val="bg1"/>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3-7332-4E69-A788-63CAE708DC2C}"/>
              </c:ext>
            </c:extLst>
          </c:dPt>
          <c:dLbls>
            <c:dLbl>
              <c:idx val="0"/>
              <c:layout>
                <c:manualLayout>
                  <c:x val="-0.1990885656416867"/>
                  <c:y val="0.14616604949756232"/>
                </c:manualLayout>
              </c:layout>
              <c:tx>
                <c:rich>
                  <a:bodyPr rot="0" spcFirstLastPara="1" vertOverflow="ellipsis" vert="horz" wrap="square" lIns="38100" tIns="19050" rIns="38100" bIns="19050" anchor="ctr" anchorCtr="1">
                    <a:noAutofit/>
                  </a:bodyPr>
                  <a:lstStyle/>
                  <a:p>
                    <a:pPr>
                      <a:defRPr sz="1600" b="0" i="0" u="none" strike="noStrike" kern="1200" baseline="0">
                        <a:solidFill>
                          <a:srgbClr val="00B050"/>
                        </a:solidFill>
                        <a:latin typeface="+mn-lt"/>
                        <a:ea typeface="+mn-ea"/>
                        <a:cs typeface="+mn-cs"/>
                      </a:defRPr>
                    </a:pPr>
                    <a:r>
                      <a:rPr lang="en-US" sz="1600" dirty="0" smtClean="0">
                        <a:solidFill>
                          <a:srgbClr val="00B050"/>
                        </a:solidFill>
                      </a:rPr>
                      <a:t>6 628</a:t>
                    </a:r>
                    <a:endParaRPr lang="en-US" sz="1600" baseline="0" dirty="0">
                      <a:solidFill>
                        <a:srgbClr val="00B050"/>
                      </a:solidFill>
                    </a:endParaRPr>
                  </a:p>
                  <a:p>
                    <a:pPr>
                      <a:defRPr sz="1600">
                        <a:solidFill>
                          <a:srgbClr val="00B050"/>
                        </a:solidFill>
                      </a:defRPr>
                    </a:pPr>
                    <a:r>
                      <a:rPr lang="en-US" sz="2000" b="1" dirty="0" smtClean="0">
                        <a:solidFill>
                          <a:srgbClr val="00B050"/>
                        </a:solidFill>
                      </a:rPr>
                      <a:t>27%</a:t>
                    </a:r>
                  </a:p>
                  <a:p>
                    <a:pPr>
                      <a:defRPr sz="1600">
                        <a:solidFill>
                          <a:srgbClr val="00B050"/>
                        </a:solidFill>
                      </a:defRPr>
                    </a:pPr>
                    <a:r>
                      <a:rPr lang="en-US" sz="1000" b="1" dirty="0" smtClean="0">
                        <a:solidFill>
                          <a:srgbClr val="00B050"/>
                        </a:solidFill>
                      </a:rPr>
                      <a:t>(vs 23%) </a:t>
                    </a:r>
                    <a:endParaRPr lang="en-US" sz="1000" dirty="0"/>
                  </a:p>
                </c:rich>
              </c:tx>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rgbClr val="00B050"/>
                      </a:solidFill>
                      <a:latin typeface="+mn-lt"/>
                      <a:ea typeface="+mn-ea"/>
                      <a:cs typeface="+mn-cs"/>
                    </a:defRPr>
                  </a:pPr>
                  <a:endParaRPr lang="fr-FR"/>
                </a:p>
              </c:txPr>
              <c:showLegendKey val="0"/>
              <c:showVal val="1"/>
              <c:showCatName val="1"/>
              <c:showSerName val="0"/>
              <c:showPercent val="1"/>
              <c:showBubbleSize val="0"/>
              <c:separator>
</c:separator>
              <c:extLst>
                <c:ext xmlns:c15="http://schemas.microsoft.com/office/drawing/2012/chart" uri="{CE6537A1-D6FC-4f65-9D91-7224C49458BB}">
                  <c15:layout>
                    <c:manualLayout>
                      <c:w val="0.24888969458138049"/>
                      <c:h val="0.24169279525447115"/>
                    </c:manualLayout>
                  </c15:layout>
                </c:ext>
                <c:ext xmlns:c16="http://schemas.microsoft.com/office/drawing/2014/chart" uri="{C3380CC4-5D6E-409C-BE32-E72D297353CC}">
                  <c16:uniqueId val="{00000001-7332-4E69-A788-63CAE708DC2C}"/>
                </c:ext>
              </c:extLst>
            </c:dLbl>
            <c:dLbl>
              <c:idx val="1"/>
              <c:layout>
                <c:manualLayout>
                  <c:x val="0.22867988972558578"/>
                  <c:y val="-0.38395863323693546"/>
                </c:manualLayout>
              </c:layout>
              <c:tx>
                <c:rich>
                  <a:bodyPr rot="0" spcFirstLastPara="1" vertOverflow="ellipsis" vert="horz" wrap="square" lIns="38100" tIns="19050" rIns="38100" bIns="19050" anchor="ctr" anchorCtr="1">
                    <a:noAutofit/>
                  </a:bodyPr>
                  <a:lstStyle/>
                  <a:p>
                    <a:pPr>
                      <a:defRPr sz="1600" b="0" i="0" u="none" strike="noStrike" kern="1200" baseline="0">
                        <a:solidFill>
                          <a:srgbClr val="C00000"/>
                        </a:solidFill>
                        <a:latin typeface="+mn-lt"/>
                        <a:ea typeface="+mn-ea"/>
                        <a:cs typeface="+mn-cs"/>
                      </a:defRPr>
                    </a:pPr>
                    <a:r>
                      <a:rPr lang="en-US" sz="1600" dirty="0" smtClean="0">
                        <a:solidFill>
                          <a:srgbClr val="C00000"/>
                        </a:solidFill>
                      </a:rPr>
                      <a:t>17 840</a:t>
                    </a:r>
                  </a:p>
                  <a:p>
                    <a:pPr>
                      <a:defRPr sz="1600">
                        <a:solidFill>
                          <a:srgbClr val="C00000"/>
                        </a:solidFill>
                      </a:defRPr>
                    </a:pPr>
                    <a:r>
                      <a:rPr lang="en-US" sz="2000" b="1" dirty="0" smtClean="0">
                        <a:solidFill>
                          <a:srgbClr val="C00000"/>
                        </a:solidFill>
                      </a:rPr>
                      <a:t>73%</a:t>
                    </a:r>
                  </a:p>
                  <a:p>
                    <a:pPr>
                      <a:defRPr sz="1600">
                        <a:solidFill>
                          <a:srgbClr val="C00000"/>
                        </a:solidFill>
                      </a:defRPr>
                    </a:pPr>
                    <a:r>
                      <a:rPr lang="en-US" sz="1000" b="1" dirty="0" smtClean="0">
                        <a:solidFill>
                          <a:srgbClr val="C00000"/>
                        </a:solidFill>
                      </a:rPr>
                      <a:t>(vs 77%)</a:t>
                    </a:r>
                    <a:endParaRPr lang="en-US" sz="1000" dirty="0"/>
                  </a:p>
                </c:rich>
              </c:tx>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rgbClr val="C00000"/>
                      </a:solidFill>
                      <a:latin typeface="+mn-lt"/>
                      <a:ea typeface="+mn-ea"/>
                      <a:cs typeface="+mn-cs"/>
                    </a:defRPr>
                  </a:pPr>
                  <a:endParaRPr lang="fr-FR"/>
                </a:p>
              </c:txPr>
              <c:showLegendKey val="0"/>
              <c:showVal val="1"/>
              <c:showCatName val="1"/>
              <c:showSerName val="0"/>
              <c:showPercent val="1"/>
              <c:showBubbleSize val="0"/>
              <c:separator>
</c:separator>
              <c:extLst>
                <c:ext xmlns:c15="http://schemas.microsoft.com/office/drawing/2012/chart" uri="{CE6537A1-D6FC-4f65-9D91-7224C49458BB}">
                  <c15:layout>
                    <c:manualLayout>
                      <c:w val="0.27299719505119208"/>
                      <c:h val="0.26347019083228806"/>
                    </c:manualLayout>
                  </c15:layout>
                </c:ext>
                <c:ext xmlns:c16="http://schemas.microsoft.com/office/drawing/2014/chart" uri="{C3380CC4-5D6E-409C-BE32-E72D297353CC}">
                  <c16:uniqueId val="{00000003-7332-4E69-A788-63CAE708DC2C}"/>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65000"/>
                        <a:lumOff val="35000"/>
                      </a:schemeClr>
                    </a:solidFill>
                    <a:latin typeface="+mn-lt"/>
                    <a:ea typeface="+mn-ea"/>
                    <a:cs typeface="+mn-cs"/>
                  </a:defRPr>
                </a:pPr>
                <a:endParaRPr lang="fr-FR"/>
              </a:p>
            </c:txPr>
            <c:showLegendKey val="0"/>
            <c:showVal val="1"/>
            <c:showCatName val="1"/>
            <c:showSerName val="0"/>
            <c:showPercent val="1"/>
            <c:showBubbleSize val="0"/>
            <c:separator>
</c:separator>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Feuil1!$A$2:$A$3</c:f>
              <c:strCache>
                <c:ptCount val="2"/>
                <c:pt idx="0">
                  <c:v>Equipés</c:v>
                </c:pt>
                <c:pt idx="1">
                  <c:v>Non équipés</c:v>
                </c:pt>
              </c:strCache>
            </c:strRef>
          </c:cat>
          <c:val>
            <c:numRef>
              <c:f>Feuil1!$B$2:$B$3</c:f>
              <c:numCache>
                <c:formatCode>_-* #\ ##0_-;\-* #\ ##0_-;_-* "-"??_-;_-@_-</c:formatCode>
                <c:ptCount val="2"/>
                <c:pt idx="0">
                  <c:v>6628</c:v>
                </c:pt>
                <c:pt idx="1">
                  <c:v>17840</c:v>
                </c:pt>
              </c:numCache>
            </c:numRef>
          </c:val>
          <c:extLst>
            <c:ext xmlns:c16="http://schemas.microsoft.com/office/drawing/2014/chart" uri="{C3380CC4-5D6E-409C-BE32-E72D297353CC}">
              <c16:uniqueId val="{00000004-7332-4E69-A788-63CAE708DC2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30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fillRef idx="0">
      <cs:styleClr val="auto"/>
    </cs:fillRef>
    <cs:effectRef idx="0"/>
    <cs:fontRef idx="minor">
      <a:schemeClr val="tx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0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fillRef idx="0">
      <cs:styleClr val="auto"/>
    </cs:fillRef>
    <cs:effectRef idx="0"/>
    <cs:fontRef idx="minor">
      <a:schemeClr val="tx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D4AF868E-3F74-4B08-AEA1-985663FE250B}" type="datetimeFigureOut">
              <a:rPr lang="fr-FR" smtClean="0"/>
              <a:t>13/09/2021</a:t>
            </a:fld>
            <a:endParaRPr lang="fr-FR"/>
          </a:p>
        </p:txBody>
      </p:sp>
      <p:sp>
        <p:nvSpPr>
          <p:cNvPr id="6" name="Espace réservé du numéro de diapositive 5"/>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3D61E3C5-85D9-4627-AF79-E871BC1EB910}" type="slidenum">
              <a:rPr lang="fr-FR" smtClean="0"/>
              <a:t>‹N°›</a:t>
            </a:fld>
            <a:endParaRPr lang="fr-FR" dirty="0"/>
          </a:p>
        </p:txBody>
      </p:sp>
      <p:sp>
        <p:nvSpPr>
          <p:cNvPr id="2" name="Espace réservé du pied de page 1"/>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Tree>
    <p:extLst>
      <p:ext uri="{BB962C8B-B14F-4D97-AF65-F5344CB8AC3E}">
        <p14:creationId xmlns:p14="http://schemas.microsoft.com/office/powerpoint/2010/main" val="132678764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F07ABFF-CB98-4D9A-8B9A-ABE1C519D56C}" type="datetimeFigureOut">
              <a:rPr lang="fr-FR" smtClean="0"/>
              <a:t>13/09/2021</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954F53FF-25A4-4106-95B7-762043545A83}" type="slidenum">
              <a:rPr lang="fr-FR" smtClean="0"/>
              <a:t>‹N°›</a:t>
            </a:fld>
            <a:endParaRPr lang="fr-FR"/>
          </a:p>
        </p:txBody>
      </p:sp>
    </p:spTree>
    <p:extLst>
      <p:ext uri="{BB962C8B-B14F-4D97-AF65-F5344CB8AC3E}">
        <p14:creationId xmlns:p14="http://schemas.microsoft.com/office/powerpoint/2010/main" val="114241155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nivers">
    <p:spTree>
      <p:nvGrpSpPr>
        <p:cNvPr id="1" name=""/>
        <p:cNvGrpSpPr/>
        <p:nvPr/>
      </p:nvGrpSpPr>
      <p:grpSpPr>
        <a:xfrm>
          <a:off x="0" y="0"/>
          <a:ext cx="0" cy="0"/>
          <a:chOff x="0" y="0"/>
          <a:chExt cx="0" cy="0"/>
        </a:xfrm>
      </p:grpSpPr>
      <p:sp>
        <p:nvSpPr>
          <p:cNvPr id="3" name="Rectangle 2"/>
          <p:cNvSpPr/>
          <p:nvPr userDrawn="1"/>
        </p:nvSpPr>
        <p:spPr>
          <a:xfrm>
            <a:off x="0" y="-2"/>
            <a:ext cx="9144000" cy="48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1"/>
          <p:cNvSpPr>
            <a:spLocks noGrp="1"/>
          </p:cNvSpPr>
          <p:nvPr>
            <p:ph type="ctrTitle" hasCustomPrompt="1"/>
          </p:nvPr>
        </p:nvSpPr>
        <p:spPr>
          <a:xfrm>
            <a:off x="1375084" y="26028"/>
            <a:ext cx="7661412" cy="397073"/>
          </a:xfrm>
          <a:prstGeom prst="rect">
            <a:avLst/>
          </a:prstGeom>
        </p:spPr>
        <p:txBody>
          <a:bodyPr anchor="ctr"/>
          <a:lstStyle>
            <a:lvl1pPr>
              <a:defRPr sz="1800">
                <a:latin typeface="Montserrat" panose="00000500000000000000" pitchFamily="2" charset="0"/>
              </a:defRPr>
            </a:lvl1pPr>
          </a:lstStyle>
          <a:p>
            <a:r>
              <a:rPr lang="fr-FR" b="0" dirty="0" err="1" smtClean="0">
                <a:solidFill>
                  <a:srgbClr val="FF0000"/>
                </a:solidFill>
                <a:latin typeface="GillSans" pitchFamily="34" charset="0"/>
              </a:rPr>
              <a:t>Brief</a:t>
            </a:r>
            <a:r>
              <a:rPr lang="fr-FR" b="0" dirty="0" smtClean="0">
                <a:solidFill>
                  <a:srgbClr val="FF0000"/>
                </a:solidFill>
                <a:latin typeface="GillSans" pitchFamily="34" charset="0"/>
              </a:rPr>
              <a:t> du 4 mai 2017</a:t>
            </a:r>
            <a:r>
              <a:rPr lang="fr-FR" b="0" dirty="0" smtClean="0">
                <a:solidFill>
                  <a:srgbClr val="666666"/>
                </a:solidFill>
                <a:latin typeface="GillSans" pitchFamily="34" charset="0"/>
              </a:rPr>
              <a:t> </a:t>
            </a:r>
            <a:r>
              <a:rPr lang="fr-FR" sz="1800" dirty="0" smtClean="0">
                <a:solidFill>
                  <a:srgbClr val="666666"/>
                </a:solidFill>
                <a:latin typeface="GillSans Light" pitchFamily="34" charset="0"/>
              </a:rPr>
              <a:t>- Challenge du 9 mai 2017 au 8 juillet 2017 </a:t>
            </a:r>
            <a:endParaRPr lang="fr-FR" sz="1800" dirty="0">
              <a:solidFill>
                <a:srgbClr val="FF0000"/>
              </a:solidFill>
              <a:latin typeface="Gill Sans Ultra Bold Condensed" panose="020B0A06020104020203" pitchFamily="34" charset="0"/>
            </a:endParaRPr>
          </a:p>
        </p:txBody>
      </p:sp>
      <p:sp>
        <p:nvSpPr>
          <p:cNvPr id="6" name="Rectangle 5"/>
          <p:cNvSpPr/>
          <p:nvPr userDrawn="1"/>
        </p:nvSpPr>
        <p:spPr>
          <a:xfrm>
            <a:off x="0" y="4659980"/>
            <a:ext cx="9144000" cy="48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p:cNvPicPr>
            <a:picLocks noChangeAspect="1"/>
          </p:cNvPicPr>
          <p:nvPr userDrawn="1"/>
        </p:nvPicPr>
        <p:blipFill rotWithShape="1">
          <a:blip r:embed="rId2" cstate="print">
            <a:extLst>
              <a:ext uri="{28A0092B-C50C-407E-A947-70E740481C1C}">
                <a14:useLocalDpi xmlns:a14="http://schemas.microsoft.com/office/drawing/2010/main" val="0"/>
              </a:ext>
            </a:extLst>
          </a:blip>
          <a:srcRect b="25404"/>
          <a:stretch/>
        </p:blipFill>
        <p:spPr>
          <a:xfrm>
            <a:off x="3875479" y="4686871"/>
            <a:ext cx="1393041" cy="429737"/>
          </a:xfrm>
          <a:prstGeom prst="rect">
            <a:avLst/>
          </a:prstGeom>
        </p:spPr>
      </p:pic>
      <p:sp>
        <p:nvSpPr>
          <p:cNvPr id="14" name="Ellipse 13"/>
          <p:cNvSpPr/>
          <p:nvPr userDrawn="1"/>
        </p:nvSpPr>
        <p:spPr>
          <a:xfrm>
            <a:off x="179512" y="-346441"/>
            <a:ext cx="1117178" cy="116352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userDrawn="1"/>
        </p:nvPicPr>
        <p:blipFill rotWithShape="1">
          <a:blip r:embed="rId3">
            <a:extLst>
              <a:ext uri="{28A0092B-C50C-407E-A947-70E740481C1C}">
                <a14:useLocalDpi xmlns:a14="http://schemas.microsoft.com/office/drawing/2010/main" val="0"/>
              </a:ext>
            </a:extLst>
          </a:blip>
          <a:srcRect r="40922"/>
          <a:stretch/>
        </p:blipFill>
        <p:spPr>
          <a:xfrm>
            <a:off x="136957" y="16978"/>
            <a:ext cx="690627" cy="800102"/>
          </a:xfrm>
          <a:prstGeom prst="rect">
            <a:avLst/>
          </a:prstGeom>
        </p:spPr>
      </p:pic>
      <p:sp>
        <p:nvSpPr>
          <p:cNvPr id="17" name="Rectangle 16"/>
          <p:cNvSpPr/>
          <p:nvPr userDrawn="1"/>
        </p:nvSpPr>
        <p:spPr>
          <a:xfrm>
            <a:off x="791580" y="267494"/>
            <a:ext cx="45719" cy="3426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p:cNvSpPr txBox="1"/>
          <p:nvPr userDrawn="1"/>
        </p:nvSpPr>
        <p:spPr>
          <a:xfrm>
            <a:off x="713079" y="220073"/>
            <a:ext cx="792088" cy="415498"/>
          </a:xfrm>
          <a:prstGeom prst="rect">
            <a:avLst/>
          </a:prstGeom>
          <a:noFill/>
        </p:spPr>
        <p:txBody>
          <a:bodyPr wrap="square" rtlCol="0">
            <a:spAutoFit/>
          </a:bodyPr>
          <a:lstStyle/>
          <a:p>
            <a:r>
              <a:rPr lang="fr-FR" sz="600" dirty="0" smtClean="0">
                <a:solidFill>
                  <a:schemeClr val="tx1">
                    <a:lumMod val="65000"/>
                    <a:lumOff val="35000"/>
                  </a:schemeClr>
                </a:solidFill>
                <a:latin typeface="Century Gothic" panose="020B0502020202020204" pitchFamily="34" charset="0"/>
              </a:rPr>
              <a:t>CONQUÊTE</a:t>
            </a:r>
          </a:p>
          <a:p>
            <a:r>
              <a:rPr lang="fr-FR" sz="600" dirty="0" smtClean="0">
                <a:solidFill>
                  <a:schemeClr val="tx1">
                    <a:lumMod val="65000"/>
                    <a:lumOff val="35000"/>
                  </a:schemeClr>
                </a:solidFill>
                <a:latin typeface="Century Gothic" panose="020B0502020202020204" pitchFamily="34" charset="0"/>
              </a:rPr>
              <a:t>DES</a:t>
            </a:r>
            <a:r>
              <a:rPr lang="fr-FR" sz="600" dirty="0" smtClean="0">
                <a:solidFill>
                  <a:srgbClr val="FF0000"/>
                </a:solidFill>
                <a:latin typeface="Century Gothic" panose="020B0502020202020204" pitchFamily="34" charset="0"/>
              </a:rPr>
              <a:t>UNIVERS</a:t>
            </a:r>
          </a:p>
          <a:p>
            <a:r>
              <a:rPr lang="fr-FR" sz="900" b="1" dirty="0" smtClean="0">
                <a:solidFill>
                  <a:schemeClr val="tx1">
                    <a:lumMod val="65000"/>
                    <a:lumOff val="35000"/>
                  </a:schemeClr>
                </a:solidFill>
                <a:latin typeface="Brush Script MT" panose="03060802040406070304" pitchFamily="66" charset="0"/>
              </a:rPr>
              <a:t>Saison 2</a:t>
            </a:r>
            <a:endParaRPr lang="fr-FR" sz="900" b="1" dirty="0">
              <a:solidFill>
                <a:schemeClr val="tx1">
                  <a:lumMod val="65000"/>
                  <a:lumOff val="35000"/>
                </a:schemeClr>
              </a:solidFill>
              <a:latin typeface="Brush Script MT" panose="03060802040406070304" pitchFamily="66" charset="0"/>
            </a:endParaRPr>
          </a:p>
        </p:txBody>
      </p:sp>
      <p:sp>
        <p:nvSpPr>
          <p:cNvPr id="10" name="Espace réservé du numéro de diapositive 1"/>
          <p:cNvSpPr txBox="1">
            <a:spLocks/>
          </p:cNvSpPr>
          <p:nvPr userDrawn="1"/>
        </p:nvSpPr>
        <p:spPr>
          <a:xfrm>
            <a:off x="8510373" y="4779258"/>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Tree>
    <p:extLst>
      <p:ext uri="{BB962C8B-B14F-4D97-AF65-F5344CB8AC3E}">
        <p14:creationId xmlns:p14="http://schemas.microsoft.com/office/powerpoint/2010/main" val="156879517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vec titre">
    <p:spTree>
      <p:nvGrpSpPr>
        <p:cNvPr id="1" name=""/>
        <p:cNvGrpSpPr/>
        <p:nvPr/>
      </p:nvGrpSpPr>
      <p:grpSpPr>
        <a:xfrm>
          <a:off x="0" y="0"/>
          <a:ext cx="0" cy="0"/>
          <a:chOff x="0" y="0"/>
          <a:chExt cx="0" cy="0"/>
        </a:xfrm>
      </p:grpSpPr>
      <p:sp>
        <p:nvSpPr>
          <p:cNvPr id="10" name="Rectangle 9"/>
          <p:cNvSpPr/>
          <p:nvPr userDrawn="1"/>
        </p:nvSpPr>
        <p:spPr>
          <a:xfrm>
            <a:off x="0" y="-2"/>
            <a:ext cx="9144000" cy="48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userDrawn="1"/>
        </p:nvSpPr>
        <p:spPr>
          <a:xfrm>
            <a:off x="0" y="483518"/>
            <a:ext cx="9144000" cy="504056"/>
          </a:xfrm>
          <a:prstGeom prst="rect">
            <a:avLst/>
          </a:prstGeom>
          <a:solidFill>
            <a:srgbClr val="3F8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17"/>
          <p:cNvSpPr>
            <a:spLocks noGrp="1"/>
          </p:cNvSpPr>
          <p:nvPr>
            <p:ph type="body" sz="quarter" idx="13" hasCustomPrompt="1"/>
          </p:nvPr>
        </p:nvSpPr>
        <p:spPr>
          <a:xfrm>
            <a:off x="1547664" y="483518"/>
            <a:ext cx="7452320" cy="504056"/>
          </a:xfrm>
          <a:prstGeom prst="rect">
            <a:avLst/>
          </a:prstGeom>
          <a:noFill/>
        </p:spPr>
        <p:txBody>
          <a:bodyPr anchor="ctr"/>
          <a:lstStyle>
            <a:lvl1pPr marL="0" marR="0" indent="-1523365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179388" algn="l"/>
                <a:tab pos="898525" algn="l"/>
              </a:tabLst>
              <a:defRPr lang="fr-FR" sz="1400" kern="1200" baseline="0">
                <a:solidFill>
                  <a:schemeClr val="bg1"/>
                </a:solidFill>
                <a:latin typeface="+mj-lt"/>
                <a:ea typeface="+mn-ea"/>
                <a:cs typeface="+mn-cs"/>
              </a:defRPr>
            </a:lvl1pPr>
          </a:lstStyle>
          <a:p>
            <a:pPr marL="0" marR="0" lvl="0" indent="-1523365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179388" algn="l"/>
                <a:tab pos="898525" algn="l"/>
              </a:tabLst>
              <a:defRPr/>
            </a:pPr>
            <a:r>
              <a:rPr lang="fr-FR" dirty="0" smtClean="0"/>
              <a:t>Résumé de la diapositive</a:t>
            </a:r>
          </a:p>
        </p:txBody>
      </p:sp>
      <p:sp>
        <p:nvSpPr>
          <p:cNvPr id="13" name="Espace réservé du contenu 18"/>
          <p:cNvSpPr>
            <a:spLocks noGrp="1"/>
          </p:cNvSpPr>
          <p:nvPr>
            <p:ph sz="quarter" idx="15" hasCustomPrompt="1"/>
          </p:nvPr>
        </p:nvSpPr>
        <p:spPr>
          <a:xfrm>
            <a:off x="1547664" y="1"/>
            <a:ext cx="7345362" cy="483518"/>
          </a:xfrm>
          <a:prstGeom prst="rect">
            <a:avLst/>
          </a:prstGeom>
        </p:spPr>
        <p:txBody>
          <a:bodyPr anchor="ctr"/>
          <a:lstStyle>
            <a:lvl1pPr marL="0" indent="0">
              <a:buNone/>
              <a:defRPr lang="fr-FR" sz="1050" kern="1200" baseline="0" dirty="0" smtClean="0">
                <a:solidFill>
                  <a:schemeClr val="bg1">
                    <a:lumMod val="50000"/>
                  </a:schemeClr>
                </a:solidFill>
                <a:latin typeface="GillSans Light" pitchFamily="34" charset="0"/>
                <a:ea typeface="+mn-ea"/>
                <a:cs typeface="+mn-cs"/>
              </a:defRPr>
            </a:lvl1pPr>
          </a:lstStyle>
          <a:p>
            <a:r>
              <a:rPr lang="fr-FR" dirty="0" smtClean="0"/>
              <a:t>Modifiez le style du titre</a:t>
            </a:r>
            <a:endParaRPr lang="fr-FR" dirty="0"/>
          </a:p>
        </p:txBody>
      </p:sp>
      <p:sp>
        <p:nvSpPr>
          <p:cNvPr id="15" name="Espace réservé du contenu 16"/>
          <p:cNvSpPr>
            <a:spLocks noGrp="1"/>
          </p:cNvSpPr>
          <p:nvPr>
            <p:ph sz="quarter" idx="14" hasCustomPrompt="1"/>
          </p:nvPr>
        </p:nvSpPr>
        <p:spPr>
          <a:xfrm>
            <a:off x="250825" y="1203325"/>
            <a:ext cx="8569325" cy="3240088"/>
          </a:xfrm>
          <a:prstGeom prst="rect">
            <a:avLst/>
          </a:prstGeom>
        </p:spPr>
        <p:txBody>
          <a:bodyPr/>
          <a:lstStyle>
            <a:lvl1pPr marL="0" indent="0">
              <a:buNone/>
              <a:defRPr lang="fr-FR" sz="1200" kern="1200" dirty="0" err="1" smtClean="0">
                <a:solidFill>
                  <a:schemeClr val="bg1"/>
                </a:solidFill>
                <a:latin typeface="+mn-lt"/>
                <a:ea typeface="+mn-ea"/>
                <a:cs typeface="+mn-cs"/>
              </a:defRPr>
            </a:lvl1pPr>
          </a:lstStyle>
          <a:p>
            <a:pPr lvl="0"/>
            <a:r>
              <a:rPr lang="fr-FR" dirty="0" err="1" smtClean="0"/>
              <a:t>Nulla</a:t>
            </a:r>
            <a:r>
              <a:rPr lang="fr-FR" dirty="0" smtClean="0"/>
              <a:t> </a:t>
            </a:r>
            <a:r>
              <a:rPr lang="fr-FR" dirty="0" err="1" smtClean="0"/>
              <a:t>facilisi</a:t>
            </a:r>
            <a:r>
              <a:rPr lang="fr-FR" dirty="0" smtClean="0"/>
              <a:t>. </a:t>
            </a:r>
            <a:r>
              <a:rPr lang="fr-FR" dirty="0" err="1" smtClean="0"/>
              <a:t>Praesent</a:t>
            </a:r>
            <a:r>
              <a:rPr lang="fr-FR" dirty="0" smtClean="0"/>
              <a:t> </a:t>
            </a:r>
            <a:r>
              <a:rPr lang="fr-FR" dirty="0" err="1" smtClean="0"/>
              <a:t>at</a:t>
            </a:r>
            <a:r>
              <a:rPr lang="fr-FR" dirty="0" smtClean="0"/>
              <a:t> </a:t>
            </a:r>
            <a:r>
              <a:rPr lang="fr-FR" dirty="0" err="1" smtClean="0"/>
              <a:t>posuere</a:t>
            </a:r>
            <a:r>
              <a:rPr lang="fr-FR" dirty="0" smtClean="0"/>
              <a:t> </a:t>
            </a:r>
            <a:r>
              <a:rPr lang="fr-FR" dirty="0" err="1" smtClean="0"/>
              <a:t>enim</a:t>
            </a:r>
            <a:r>
              <a:rPr lang="fr-FR" dirty="0" smtClean="0"/>
              <a:t>. </a:t>
            </a:r>
            <a:r>
              <a:rPr lang="fr-FR" dirty="0" err="1" smtClean="0"/>
              <a:t>Integer</a:t>
            </a:r>
            <a:r>
              <a:rPr lang="fr-FR" dirty="0" smtClean="0"/>
              <a:t> ut </a:t>
            </a:r>
            <a:r>
              <a:rPr lang="fr-FR" dirty="0" err="1" smtClean="0"/>
              <a:t>porttitor</a:t>
            </a:r>
            <a:r>
              <a:rPr lang="fr-FR" dirty="0" smtClean="0"/>
              <a:t> </a:t>
            </a:r>
            <a:r>
              <a:rPr lang="fr-FR" dirty="0" err="1" smtClean="0"/>
              <a:t>metus</a:t>
            </a:r>
            <a:r>
              <a:rPr lang="fr-FR" dirty="0" smtClean="0"/>
              <a:t>. </a:t>
            </a:r>
            <a:r>
              <a:rPr lang="fr-FR" dirty="0" err="1" smtClean="0"/>
              <a:t>Vivamus</a:t>
            </a:r>
            <a:r>
              <a:rPr lang="fr-FR" dirty="0" smtClean="0"/>
              <a:t> </a:t>
            </a:r>
            <a:r>
              <a:rPr lang="fr-FR" dirty="0" err="1" smtClean="0"/>
              <a:t>ornare</a:t>
            </a:r>
            <a:r>
              <a:rPr lang="fr-FR" dirty="0" smtClean="0"/>
              <a:t> </a:t>
            </a:r>
            <a:r>
              <a:rPr lang="fr-FR" dirty="0" err="1" smtClean="0"/>
              <a:t>quam</a:t>
            </a:r>
            <a:r>
              <a:rPr lang="fr-FR" dirty="0" smtClean="0"/>
              <a:t> </a:t>
            </a:r>
            <a:r>
              <a:rPr lang="fr-FR" dirty="0" err="1" smtClean="0"/>
              <a:t>nisi</a:t>
            </a:r>
            <a:r>
              <a:rPr lang="fr-FR" dirty="0" smtClean="0"/>
              <a:t>, et </a:t>
            </a:r>
            <a:r>
              <a:rPr lang="fr-FR" dirty="0" err="1" smtClean="0"/>
              <a:t>ultrices</a:t>
            </a:r>
            <a:r>
              <a:rPr lang="fr-FR" dirty="0" smtClean="0"/>
              <a:t> </a:t>
            </a:r>
            <a:r>
              <a:rPr lang="fr-FR" dirty="0" err="1" smtClean="0"/>
              <a:t>sem</a:t>
            </a:r>
            <a:r>
              <a:rPr lang="fr-FR" dirty="0" smtClean="0"/>
              <a:t> tristique </a:t>
            </a:r>
            <a:r>
              <a:rPr lang="fr-FR" dirty="0" err="1" smtClean="0"/>
              <a:t>vel</a:t>
            </a:r>
            <a:r>
              <a:rPr lang="fr-FR" dirty="0" smtClean="0"/>
              <a:t>. </a:t>
            </a:r>
            <a:r>
              <a:rPr lang="fr-FR" dirty="0" err="1" smtClean="0"/>
              <a:t>Fusce</a:t>
            </a:r>
            <a:r>
              <a:rPr lang="fr-FR" dirty="0" smtClean="0"/>
              <a:t> </a:t>
            </a:r>
            <a:r>
              <a:rPr lang="fr-FR" dirty="0" err="1" smtClean="0"/>
              <a:t>vel</a:t>
            </a:r>
            <a:r>
              <a:rPr lang="fr-FR" dirty="0" smtClean="0"/>
              <a:t> </a:t>
            </a:r>
            <a:r>
              <a:rPr lang="fr-FR" dirty="0" err="1" smtClean="0"/>
              <a:t>turpis</a:t>
            </a:r>
            <a:r>
              <a:rPr lang="fr-FR" dirty="0" smtClean="0"/>
              <a:t> </a:t>
            </a:r>
            <a:r>
              <a:rPr lang="fr-FR" dirty="0" err="1" smtClean="0"/>
              <a:t>quis</a:t>
            </a:r>
            <a:r>
              <a:rPr lang="fr-FR" dirty="0" smtClean="0"/>
              <a:t> erat </a:t>
            </a:r>
            <a:r>
              <a:rPr lang="fr-FR" dirty="0" err="1" smtClean="0"/>
              <a:t>condimentum</a:t>
            </a:r>
            <a:r>
              <a:rPr lang="fr-FR" dirty="0" smtClean="0"/>
              <a:t> bibendum. </a:t>
            </a:r>
            <a:r>
              <a:rPr lang="fr-FR" dirty="0" err="1" smtClean="0"/>
              <a:t>Aenean</a:t>
            </a:r>
            <a:r>
              <a:rPr lang="fr-FR" dirty="0" smtClean="0"/>
              <a:t> </a:t>
            </a:r>
            <a:r>
              <a:rPr lang="fr-FR" dirty="0" err="1" smtClean="0"/>
              <a:t>felis</a:t>
            </a:r>
            <a:r>
              <a:rPr lang="fr-FR" dirty="0" smtClean="0"/>
              <a:t> </a:t>
            </a:r>
            <a:r>
              <a:rPr lang="fr-FR" dirty="0" err="1" smtClean="0"/>
              <a:t>orci</a:t>
            </a:r>
            <a:r>
              <a:rPr lang="fr-FR" dirty="0" smtClean="0"/>
              <a:t>, </a:t>
            </a:r>
            <a:r>
              <a:rPr lang="fr-FR" dirty="0" err="1" smtClean="0"/>
              <a:t>dignissim</a:t>
            </a:r>
            <a:r>
              <a:rPr lang="fr-FR" dirty="0" smtClean="0"/>
              <a:t> </a:t>
            </a:r>
            <a:r>
              <a:rPr lang="fr-FR" dirty="0" err="1" smtClean="0"/>
              <a:t>at</a:t>
            </a:r>
            <a:r>
              <a:rPr lang="fr-FR" dirty="0" smtClean="0"/>
              <a:t> </a:t>
            </a:r>
            <a:r>
              <a:rPr lang="fr-FR" dirty="0" err="1" smtClean="0"/>
              <a:t>mauris</a:t>
            </a:r>
            <a:r>
              <a:rPr lang="fr-FR" dirty="0" smtClean="0"/>
              <a:t> a, </a:t>
            </a:r>
            <a:r>
              <a:rPr lang="fr-FR" dirty="0" err="1" smtClean="0"/>
              <a:t>convallis</a:t>
            </a:r>
            <a:r>
              <a:rPr lang="fr-FR" dirty="0" smtClean="0"/>
              <a:t> </a:t>
            </a:r>
            <a:r>
              <a:rPr lang="fr-FR" dirty="0" err="1" smtClean="0"/>
              <a:t>congue</a:t>
            </a:r>
            <a:r>
              <a:rPr lang="fr-FR" dirty="0" smtClean="0"/>
              <a:t> diam. </a:t>
            </a:r>
            <a:r>
              <a:rPr lang="fr-FR" dirty="0" err="1" smtClean="0"/>
              <a:t>Mauris</a:t>
            </a:r>
            <a:r>
              <a:rPr lang="fr-FR" dirty="0" smtClean="0"/>
              <a:t> </a:t>
            </a:r>
            <a:r>
              <a:rPr lang="fr-FR" dirty="0" err="1" smtClean="0"/>
              <a:t>ac</a:t>
            </a:r>
            <a:r>
              <a:rPr lang="fr-FR" dirty="0" smtClean="0"/>
              <a:t> </a:t>
            </a:r>
            <a:r>
              <a:rPr lang="fr-FR" dirty="0" err="1" smtClean="0"/>
              <a:t>tellus</a:t>
            </a:r>
            <a:r>
              <a:rPr lang="fr-FR" dirty="0" smtClean="0"/>
              <a:t> </a:t>
            </a:r>
            <a:r>
              <a:rPr lang="fr-FR" dirty="0" err="1" smtClean="0"/>
              <a:t>ultricies</a:t>
            </a:r>
            <a:r>
              <a:rPr lang="fr-FR" dirty="0" smtClean="0"/>
              <a:t>, </a:t>
            </a:r>
            <a:r>
              <a:rPr lang="fr-FR" dirty="0" err="1" smtClean="0"/>
              <a:t>gravida</a:t>
            </a:r>
            <a:r>
              <a:rPr lang="fr-FR" dirty="0" smtClean="0"/>
              <a:t> mi in, </a:t>
            </a:r>
            <a:r>
              <a:rPr lang="fr-FR" dirty="0" err="1" smtClean="0"/>
              <a:t>vehicula</a:t>
            </a:r>
            <a:r>
              <a:rPr lang="fr-FR" dirty="0" smtClean="0"/>
              <a:t> </a:t>
            </a:r>
            <a:r>
              <a:rPr lang="fr-FR" dirty="0" err="1" smtClean="0"/>
              <a:t>ligula</a:t>
            </a:r>
            <a:r>
              <a:rPr lang="fr-FR" dirty="0" smtClean="0"/>
              <a:t>. </a:t>
            </a:r>
            <a:r>
              <a:rPr lang="fr-FR" dirty="0" err="1" smtClean="0"/>
              <a:t>Fusce</a:t>
            </a:r>
            <a:r>
              <a:rPr lang="fr-FR" dirty="0" smtClean="0"/>
              <a:t> </a:t>
            </a:r>
            <a:r>
              <a:rPr lang="fr-FR" dirty="0" err="1" smtClean="0"/>
              <a:t>dolor</a:t>
            </a:r>
            <a:r>
              <a:rPr lang="fr-FR" dirty="0" smtClean="0"/>
              <a:t> est, </a:t>
            </a:r>
            <a:r>
              <a:rPr lang="fr-FR" dirty="0" err="1" smtClean="0"/>
              <a:t>hendrerit</a:t>
            </a:r>
            <a:r>
              <a:rPr lang="fr-FR" dirty="0" smtClean="0"/>
              <a:t> ut </a:t>
            </a:r>
            <a:r>
              <a:rPr lang="fr-FR" dirty="0" err="1" smtClean="0"/>
              <a:t>eros</a:t>
            </a:r>
            <a:r>
              <a:rPr lang="fr-FR" dirty="0" smtClean="0"/>
              <a:t> et, </a:t>
            </a:r>
            <a:r>
              <a:rPr lang="fr-FR" dirty="0" err="1" smtClean="0"/>
              <a:t>laoreet</a:t>
            </a:r>
            <a:r>
              <a:rPr lang="fr-FR" dirty="0" smtClean="0"/>
              <a:t> </a:t>
            </a:r>
            <a:r>
              <a:rPr lang="fr-FR" dirty="0" err="1" smtClean="0"/>
              <a:t>aliquam</a:t>
            </a:r>
            <a:r>
              <a:rPr lang="fr-FR" dirty="0" smtClean="0"/>
              <a:t> </a:t>
            </a:r>
            <a:r>
              <a:rPr lang="fr-FR" dirty="0" err="1" smtClean="0"/>
              <a:t>orci</a:t>
            </a:r>
            <a:r>
              <a:rPr lang="fr-FR" dirty="0" smtClean="0"/>
              <a:t>. </a:t>
            </a:r>
            <a:r>
              <a:rPr lang="fr-FR" dirty="0" err="1" smtClean="0"/>
              <a:t>Vivamus</a:t>
            </a:r>
            <a:r>
              <a:rPr lang="fr-FR" dirty="0" smtClean="0"/>
              <a:t> cursus </a:t>
            </a:r>
            <a:r>
              <a:rPr lang="fr-FR" dirty="0" err="1" smtClean="0"/>
              <a:t>nisl</a:t>
            </a:r>
            <a:r>
              <a:rPr lang="fr-FR" dirty="0" smtClean="0"/>
              <a:t> </a:t>
            </a:r>
            <a:r>
              <a:rPr lang="fr-FR" dirty="0" err="1" smtClean="0"/>
              <a:t>tortor</a:t>
            </a:r>
            <a:r>
              <a:rPr lang="fr-FR" dirty="0" smtClean="0"/>
              <a:t>, non </a:t>
            </a:r>
            <a:r>
              <a:rPr lang="fr-FR" dirty="0" err="1" smtClean="0"/>
              <a:t>molestie</a:t>
            </a:r>
            <a:r>
              <a:rPr lang="fr-FR" dirty="0" smtClean="0"/>
              <a:t> </a:t>
            </a:r>
            <a:r>
              <a:rPr lang="fr-FR" dirty="0" err="1" smtClean="0"/>
              <a:t>augue</a:t>
            </a:r>
            <a:r>
              <a:rPr lang="fr-FR" dirty="0" smtClean="0"/>
              <a:t> </a:t>
            </a:r>
            <a:r>
              <a:rPr lang="fr-FR" dirty="0" err="1" smtClean="0"/>
              <a:t>efficitur</a:t>
            </a:r>
            <a:r>
              <a:rPr lang="fr-FR" dirty="0" smtClean="0"/>
              <a:t> et. </a:t>
            </a:r>
            <a:r>
              <a:rPr lang="fr-FR" dirty="0" err="1" smtClean="0"/>
              <a:t>Aliquam</a:t>
            </a:r>
            <a:r>
              <a:rPr lang="fr-FR" dirty="0" smtClean="0"/>
              <a:t> ut </a:t>
            </a:r>
            <a:r>
              <a:rPr lang="fr-FR" dirty="0" err="1" smtClean="0"/>
              <a:t>finibus</a:t>
            </a:r>
            <a:r>
              <a:rPr lang="fr-FR" dirty="0" smtClean="0"/>
              <a:t> </a:t>
            </a:r>
            <a:r>
              <a:rPr lang="fr-FR" dirty="0" err="1" smtClean="0"/>
              <a:t>lacus</a:t>
            </a:r>
            <a:r>
              <a:rPr lang="fr-FR" dirty="0" smtClean="0"/>
              <a:t>. </a:t>
            </a:r>
            <a:r>
              <a:rPr lang="fr-FR" dirty="0" err="1" smtClean="0"/>
              <a:t>Vestibulum</a:t>
            </a:r>
            <a:r>
              <a:rPr lang="fr-FR" dirty="0" smtClean="0"/>
              <a:t> </a:t>
            </a:r>
            <a:r>
              <a:rPr lang="fr-FR" dirty="0" err="1" smtClean="0"/>
              <a:t>tempus</a:t>
            </a:r>
            <a:r>
              <a:rPr lang="fr-FR" dirty="0" smtClean="0"/>
              <a:t> </a:t>
            </a:r>
            <a:r>
              <a:rPr lang="fr-FR" dirty="0" err="1" smtClean="0"/>
              <a:t>congue</a:t>
            </a:r>
            <a:r>
              <a:rPr lang="fr-FR" dirty="0" smtClean="0"/>
              <a:t> </a:t>
            </a:r>
            <a:r>
              <a:rPr lang="fr-FR" dirty="0" err="1" smtClean="0"/>
              <a:t>elementum</a:t>
            </a:r>
            <a:r>
              <a:rPr lang="fr-FR" dirty="0" smtClean="0"/>
              <a:t>.</a:t>
            </a:r>
          </a:p>
          <a:p>
            <a:pPr lvl="0"/>
            <a:endParaRPr lang="fr-FR" dirty="0" smtClean="0"/>
          </a:p>
        </p:txBody>
      </p:sp>
      <p:sp>
        <p:nvSpPr>
          <p:cNvPr id="17" name="Ellipse 16"/>
          <p:cNvSpPr/>
          <p:nvPr userDrawn="1"/>
        </p:nvSpPr>
        <p:spPr>
          <a:xfrm>
            <a:off x="179512" y="-346441"/>
            <a:ext cx="1117178" cy="116352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p:cNvPicPr>
            <a:picLocks noChangeAspect="1"/>
          </p:cNvPicPr>
          <p:nvPr userDrawn="1"/>
        </p:nvPicPr>
        <p:blipFill rotWithShape="1">
          <a:blip r:embed="rId2">
            <a:extLst>
              <a:ext uri="{28A0092B-C50C-407E-A947-70E740481C1C}">
                <a14:useLocalDpi xmlns:a14="http://schemas.microsoft.com/office/drawing/2010/main" val="0"/>
              </a:ext>
            </a:extLst>
          </a:blip>
          <a:srcRect r="40922"/>
          <a:stretch/>
        </p:blipFill>
        <p:spPr>
          <a:xfrm>
            <a:off x="136957" y="16978"/>
            <a:ext cx="690627" cy="800102"/>
          </a:xfrm>
          <a:prstGeom prst="rect">
            <a:avLst/>
          </a:prstGeom>
        </p:spPr>
      </p:pic>
      <p:sp>
        <p:nvSpPr>
          <p:cNvPr id="20" name="Rectangle 19"/>
          <p:cNvSpPr/>
          <p:nvPr userDrawn="1"/>
        </p:nvSpPr>
        <p:spPr>
          <a:xfrm>
            <a:off x="791580" y="267494"/>
            <a:ext cx="45719" cy="3426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p:cNvSpPr txBox="1"/>
          <p:nvPr userDrawn="1"/>
        </p:nvSpPr>
        <p:spPr>
          <a:xfrm>
            <a:off x="713079" y="220073"/>
            <a:ext cx="792088" cy="415498"/>
          </a:xfrm>
          <a:prstGeom prst="rect">
            <a:avLst/>
          </a:prstGeom>
          <a:noFill/>
        </p:spPr>
        <p:txBody>
          <a:bodyPr wrap="square" rtlCol="0">
            <a:spAutoFit/>
          </a:bodyPr>
          <a:lstStyle/>
          <a:p>
            <a:r>
              <a:rPr lang="fr-FR" sz="600" dirty="0" smtClean="0">
                <a:solidFill>
                  <a:schemeClr val="tx1">
                    <a:lumMod val="65000"/>
                    <a:lumOff val="35000"/>
                  </a:schemeClr>
                </a:solidFill>
                <a:latin typeface="Century Gothic" panose="020B0502020202020204" pitchFamily="34" charset="0"/>
              </a:rPr>
              <a:t>CONQUÊTE</a:t>
            </a:r>
          </a:p>
          <a:p>
            <a:r>
              <a:rPr lang="fr-FR" sz="600" dirty="0" smtClean="0">
                <a:solidFill>
                  <a:schemeClr val="tx1">
                    <a:lumMod val="65000"/>
                    <a:lumOff val="35000"/>
                  </a:schemeClr>
                </a:solidFill>
                <a:latin typeface="Century Gothic" panose="020B0502020202020204" pitchFamily="34" charset="0"/>
              </a:rPr>
              <a:t>DES</a:t>
            </a:r>
            <a:r>
              <a:rPr lang="fr-FR" sz="600" dirty="0" smtClean="0">
                <a:solidFill>
                  <a:srgbClr val="FF0000"/>
                </a:solidFill>
                <a:latin typeface="Century Gothic" panose="020B0502020202020204" pitchFamily="34" charset="0"/>
              </a:rPr>
              <a:t>UNIVERS</a:t>
            </a:r>
          </a:p>
          <a:p>
            <a:r>
              <a:rPr lang="fr-FR" sz="900" b="1" dirty="0" smtClean="0">
                <a:solidFill>
                  <a:schemeClr val="tx1">
                    <a:lumMod val="65000"/>
                    <a:lumOff val="35000"/>
                  </a:schemeClr>
                </a:solidFill>
                <a:latin typeface="Brush Script MT" panose="03060802040406070304" pitchFamily="66" charset="0"/>
              </a:rPr>
              <a:t>Saison 2</a:t>
            </a:r>
            <a:endParaRPr lang="fr-FR" sz="900" b="1" dirty="0">
              <a:solidFill>
                <a:schemeClr val="tx1">
                  <a:lumMod val="65000"/>
                  <a:lumOff val="35000"/>
                </a:schemeClr>
              </a:solidFill>
              <a:latin typeface="Brush Script MT" panose="03060802040406070304" pitchFamily="66" charset="0"/>
            </a:endParaRPr>
          </a:p>
        </p:txBody>
      </p:sp>
    </p:spTree>
    <p:extLst>
      <p:ext uri="{BB962C8B-B14F-4D97-AF65-F5344CB8AC3E}">
        <p14:creationId xmlns:p14="http://schemas.microsoft.com/office/powerpoint/2010/main" val="201820068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ans titre">
    <p:spTree>
      <p:nvGrpSpPr>
        <p:cNvPr id="1" name=""/>
        <p:cNvGrpSpPr/>
        <p:nvPr/>
      </p:nvGrpSpPr>
      <p:grpSpPr>
        <a:xfrm>
          <a:off x="0" y="0"/>
          <a:ext cx="0" cy="0"/>
          <a:chOff x="0" y="0"/>
          <a:chExt cx="0" cy="0"/>
        </a:xfrm>
      </p:grpSpPr>
      <p:sp>
        <p:nvSpPr>
          <p:cNvPr id="10" name="Rectangle 9"/>
          <p:cNvSpPr/>
          <p:nvPr userDrawn="1"/>
        </p:nvSpPr>
        <p:spPr>
          <a:xfrm>
            <a:off x="0" y="-2"/>
            <a:ext cx="9144000" cy="48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u contenu 18"/>
          <p:cNvSpPr>
            <a:spLocks noGrp="1"/>
          </p:cNvSpPr>
          <p:nvPr>
            <p:ph sz="quarter" idx="15" hasCustomPrompt="1"/>
          </p:nvPr>
        </p:nvSpPr>
        <p:spPr>
          <a:xfrm>
            <a:off x="1547664" y="1"/>
            <a:ext cx="7345362" cy="483518"/>
          </a:xfrm>
          <a:prstGeom prst="rect">
            <a:avLst/>
          </a:prstGeom>
        </p:spPr>
        <p:txBody>
          <a:bodyPr anchor="ctr"/>
          <a:lstStyle>
            <a:lvl1pPr marL="0" indent="0">
              <a:buNone/>
              <a:defRPr lang="fr-FR" sz="1050" kern="1200" baseline="0" dirty="0" smtClean="0">
                <a:solidFill>
                  <a:schemeClr val="bg1">
                    <a:lumMod val="50000"/>
                  </a:schemeClr>
                </a:solidFill>
                <a:latin typeface="GillSans Light" pitchFamily="34" charset="0"/>
                <a:ea typeface="+mn-ea"/>
                <a:cs typeface="+mn-cs"/>
              </a:defRPr>
            </a:lvl1pPr>
          </a:lstStyle>
          <a:p>
            <a:r>
              <a:rPr lang="fr-FR" dirty="0" smtClean="0"/>
              <a:t>Modifiez le style du titre</a:t>
            </a:r>
            <a:endParaRPr lang="fr-FR" dirty="0"/>
          </a:p>
        </p:txBody>
      </p:sp>
      <p:sp>
        <p:nvSpPr>
          <p:cNvPr id="7" name="Espace réservé du contenu 16"/>
          <p:cNvSpPr>
            <a:spLocks noGrp="1"/>
          </p:cNvSpPr>
          <p:nvPr>
            <p:ph sz="quarter" idx="14" hasCustomPrompt="1"/>
          </p:nvPr>
        </p:nvSpPr>
        <p:spPr>
          <a:xfrm>
            <a:off x="250825" y="1203325"/>
            <a:ext cx="8569325" cy="3240088"/>
          </a:xfrm>
          <a:prstGeom prst="rect">
            <a:avLst/>
          </a:prstGeom>
        </p:spPr>
        <p:txBody>
          <a:bodyPr/>
          <a:lstStyle>
            <a:lvl1pPr marL="0" indent="0">
              <a:buNone/>
              <a:defRPr lang="fr-FR" sz="1200" kern="1200" dirty="0" err="1" smtClean="0">
                <a:solidFill>
                  <a:schemeClr val="bg1"/>
                </a:solidFill>
                <a:latin typeface="+mn-lt"/>
                <a:ea typeface="+mn-ea"/>
                <a:cs typeface="+mn-cs"/>
              </a:defRPr>
            </a:lvl1pPr>
          </a:lstStyle>
          <a:p>
            <a:pPr lvl="0"/>
            <a:r>
              <a:rPr lang="fr-FR" dirty="0" err="1" smtClean="0"/>
              <a:t>Nulla</a:t>
            </a:r>
            <a:r>
              <a:rPr lang="fr-FR" dirty="0" smtClean="0"/>
              <a:t> </a:t>
            </a:r>
            <a:r>
              <a:rPr lang="fr-FR" dirty="0" err="1" smtClean="0"/>
              <a:t>facilisi</a:t>
            </a:r>
            <a:r>
              <a:rPr lang="fr-FR" dirty="0" smtClean="0"/>
              <a:t>. </a:t>
            </a:r>
            <a:r>
              <a:rPr lang="fr-FR" dirty="0" err="1" smtClean="0"/>
              <a:t>Praesent</a:t>
            </a:r>
            <a:r>
              <a:rPr lang="fr-FR" dirty="0" smtClean="0"/>
              <a:t> </a:t>
            </a:r>
            <a:r>
              <a:rPr lang="fr-FR" dirty="0" err="1" smtClean="0"/>
              <a:t>at</a:t>
            </a:r>
            <a:r>
              <a:rPr lang="fr-FR" dirty="0" smtClean="0"/>
              <a:t> </a:t>
            </a:r>
            <a:r>
              <a:rPr lang="fr-FR" dirty="0" err="1" smtClean="0"/>
              <a:t>posuere</a:t>
            </a:r>
            <a:r>
              <a:rPr lang="fr-FR" dirty="0" smtClean="0"/>
              <a:t> </a:t>
            </a:r>
            <a:r>
              <a:rPr lang="fr-FR" dirty="0" err="1" smtClean="0"/>
              <a:t>enim</a:t>
            </a:r>
            <a:r>
              <a:rPr lang="fr-FR" dirty="0" smtClean="0"/>
              <a:t>. </a:t>
            </a:r>
            <a:r>
              <a:rPr lang="fr-FR" dirty="0" err="1" smtClean="0"/>
              <a:t>Integer</a:t>
            </a:r>
            <a:r>
              <a:rPr lang="fr-FR" dirty="0" smtClean="0"/>
              <a:t> ut </a:t>
            </a:r>
            <a:r>
              <a:rPr lang="fr-FR" dirty="0" err="1" smtClean="0"/>
              <a:t>porttitor</a:t>
            </a:r>
            <a:r>
              <a:rPr lang="fr-FR" dirty="0" smtClean="0"/>
              <a:t> </a:t>
            </a:r>
            <a:r>
              <a:rPr lang="fr-FR" dirty="0" err="1" smtClean="0"/>
              <a:t>metus</a:t>
            </a:r>
            <a:r>
              <a:rPr lang="fr-FR" dirty="0" smtClean="0"/>
              <a:t>. </a:t>
            </a:r>
            <a:r>
              <a:rPr lang="fr-FR" dirty="0" err="1" smtClean="0"/>
              <a:t>Vivamus</a:t>
            </a:r>
            <a:r>
              <a:rPr lang="fr-FR" dirty="0" smtClean="0"/>
              <a:t> </a:t>
            </a:r>
            <a:r>
              <a:rPr lang="fr-FR" dirty="0" err="1" smtClean="0"/>
              <a:t>ornare</a:t>
            </a:r>
            <a:r>
              <a:rPr lang="fr-FR" dirty="0" smtClean="0"/>
              <a:t> </a:t>
            </a:r>
            <a:r>
              <a:rPr lang="fr-FR" dirty="0" err="1" smtClean="0"/>
              <a:t>quam</a:t>
            </a:r>
            <a:r>
              <a:rPr lang="fr-FR" dirty="0" smtClean="0"/>
              <a:t> </a:t>
            </a:r>
            <a:r>
              <a:rPr lang="fr-FR" dirty="0" err="1" smtClean="0"/>
              <a:t>nisi</a:t>
            </a:r>
            <a:r>
              <a:rPr lang="fr-FR" dirty="0" smtClean="0"/>
              <a:t>, et </a:t>
            </a:r>
            <a:r>
              <a:rPr lang="fr-FR" dirty="0" err="1" smtClean="0"/>
              <a:t>ultrices</a:t>
            </a:r>
            <a:r>
              <a:rPr lang="fr-FR" dirty="0" smtClean="0"/>
              <a:t> </a:t>
            </a:r>
            <a:r>
              <a:rPr lang="fr-FR" dirty="0" err="1" smtClean="0"/>
              <a:t>sem</a:t>
            </a:r>
            <a:r>
              <a:rPr lang="fr-FR" dirty="0" smtClean="0"/>
              <a:t> tristique </a:t>
            </a:r>
            <a:r>
              <a:rPr lang="fr-FR" dirty="0" err="1" smtClean="0"/>
              <a:t>vel</a:t>
            </a:r>
            <a:r>
              <a:rPr lang="fr-FR" dirty="0" smtClean="0"/>
              <a:t>. </a:t>
            </a:r>
            <a:r>
              <a:rPr lang="fr-FR" dirty="0" err="1" smtClean="0"/>
              <a:t>Fusce</a:t>
            </a:r>
            <a:r>
              <a:rPr lang="fr-FR" dirty="0" smtClean="0"/>
              <a:t> </a:t>
            </a:r>
            <a:r>
              <a:rPr lang="fr-FR" dirty="0" err="1" smtClean="0"/>
              <a:t>vel</a:t>
            </a:r>
            <a:r>
              <a:rPr lang="fr-FR" dirty="0" smtClean="0"/>
              <a:t> </a:t>
            </a:r>
            <a:r>
              <a:rPr lang="fr-FR" dirty="0" err="1" smtClean="0"/>
              <a:t>turpis</a:t>
            </a:r>
            <a:r>
              <a:rPr lang="fr-FR" dirty="0" smtClean="0"/>
              <a:t> </a:t>
            </a:r>
            <a:r>
              <a:rPr lang="fr-FR" dirty="0" err="1" smtClean="0"/>
              <a:t>quis</a:t>
            </a:r>
            <a:r>
              <a:rPr lang="fr-FR" dirty="0" smtClean="0"/>
              <a:t> erat </a:t>
            </a:r>
            <a:r>
              <a:rPr lang="fr-FR" dirty="0" err="1" smtClean="0"/>
              <a:t>condimentum</a:t>
            </a:r>
            <a:r>
              <a:rPr lang="fr-FR" dirty="0" smtClean="0"/>
              <a:t> bibendum. </a:t>
            </a:r>
            <a:r>
              <a:rPr lang="fr-FR" dirty="0" err="1" smtClean="0"/>
              <a:t>Aenean</a:t>
            </a:r>
            <a:r>
              <a:rPr lang="fr-FR" dirty="0" smtClean="0"/>
              <a:t> </a:t>
            </a:r>
            <a:r>
              <a:rPr lang="fr-FR" dirty="0" err="1" smtClean="0"/>
              <a:t>felis</a:t>
            </a:r>
            <a:r>
              <a:rPr lang="fr-FR" dirty="0" smtClean="0"/>
              <a:t> </a:t>
            </a:r>
            <a:r>
              <a:rPr lang="fr-FR" dirty="0" err="1" smtClean="0"/>
              <a:t>orci</a:t>
            </a:r>
            <a:r>
              <a:rPr lang="fr-FR" dirty="0" smtClean="0"/>
              <a:t>, </a:t>
            </a:r>
            <a:r>
              <a:rPr lang="fr-FR" dirty="0" err="1" smtClean="0"/>
              <a:t>dignissim</a:t>
            </a:r>
            <a:r>
              <a:rPr lang="fr-FR" dirty="0" smtClean="0"/>
              <a:t> </a:t>
            </a:r>
            <a:r>
              <a:rPr lang="fr-FR" dirty="0" err="1" smtClean="0"/>
              <a:t>at</a:t>
            </a:r>
            <a:r>
              <a:rPr lang="fr-FR" dirty="0" smtClean="0"/>
              <a:t> </a:t>
            </a:r>
            <a:r>
              <a:rPr lang="fr-FR" dirty="0" err="1" smtClean="0"/>
              <a:t>mauris</a:t>
            </a:r>
            <a:r>
              <a:rPr lang="fr-FR" dirty="0" smtClean="0"/>
              <a:t> a, </a:t>
            </a:r>
            <a:r>
              <a:rPr lang="fr-FR" dirty="0" err="1" smtClean="0"/>
              <a:t>convallis</a:t>
            </a:r>
            <a:r>
              <a:rPr lang="fr-FR" dirty="0" smtClean="0"/>
              <a:t> </a:t>
            </a:r>
            <a:r>
              <a:rPr lang="fr-FR" dirty="0" err="1" smtClean="0"/>
              <a:t>congue</a:t>
            </a:r>
            <a:r>
              <a:rPr lang="fr-FR" dirty="0" smtClean="0"/>
              <a:t> diam. </a:t>
            </a:r>
            <a:r>
              <a:rPr lang="fr-FR" dirty="0" err="1" smtClean="0"/>
              <a:t>Mauris</a:t>
            </a:r>
            <a:r>
              <a:rPr lang="fr-FR" dirty="0" smtClean="0"/>
              <a:t> </a:t>
            </a:r>
            <a:r>
              <a:rPr lang="fr-FR" dirty="0" err="1" smtClean="0"/>
              <a:t>ac</a:t>
            </a:r>
            <a:r>
              <a:rPr lang="fr-FR" dirty="0" smtClean="0"/>
              <a:t> </a:t>
            </a:r>
            <a:r>
              <a:rPr lang="fr-FR" dirty="0" err="1" smtClean="0"/>
              <a:t>tellus</a:t>
            </a:r>
            <a:r>
              <a:rPr lang="fr-FR" dirty="0" smtClean="0"/>
              <a:t> </a:t>
            </a:r>
            <a:r>
              <a:rPr lang="fr-FR" dirty="0" err="1" smtClean="0"/>
              <a:t>ultricies</a:t>
            </a:r>
            <a:r>
              <a:rPr lang="fr-FR" dirty="0" smtClean="0"/>
              <a:t>, </a:t>
            </a:r>
            <a:r>
              <a:rPr lang="fr-FR" dirty="0" err="1" smtClean="0"/>
              <a:t>gravida</a:t>
            </a:r>
            <a:r>
              <a:rPr lang="fr-FR" dirty="0" smtClean="0"/>
              <a:t> mi in, </a:t>
            </a:r>
            <a:r>
              <a:rPr lang="fr-FR" dirty="0" err="1" smtClean="0"/>
              <a:t>vehicula</a:t>
            </a:r>
            <a:r>
              <a:rPr lang="fr-FR" dirty="0" smtClean="0"/>
              <a:t> </a:t>
            </a:r>
            <a:r>
              <a:rPr lang="fr-FR" dirty="0" err="1" smtClean="0"/>
              <a:t>ligula</a:t>
            </a:r>
            <a:r>
              <a:rPr lang="fr-FR" dirty="0" smtClean="0"/>
              <a:t>. </a:t>
            </a:r>
            <a:r>
              <a:rPr lang="fr-FR" dirty="0" err="1" smtClean="0"/>
              <a:t>Fusce</a:t>
            </a:r>
            <a:r>
              <a:rPr lang="fr-FR" dirty="0" smtClean="0"/>
              <a:t> </a:t>
            </a:r>
            <a:r>
              <a:rPr lang="fr-FR" dirty="0" err="1" smtClean="0"/>
              <a:t>dolor</a:t>
            </a:r>
            <a:r>
              <a:rPr lang="fr-FR" dirty="0" smtClean="0"/>
              <a:t> est, </a:t>
            </a:r>
            <a:r>
              <a:rPr lang="fr-FR" dirty="0" err="1" smtClean="0"/>
              <a:t>hendrerit</a:t>
            </a:r>
            <a:r>
              <a:rPr lang="fr-FR" dirty="0" smtClean="0"/>
              <a:t> ut </a:t>
            </a:r>
            <a:r>
              <a:rPr lang="fr-FR" dirty="0" err="1" smtClean="0"/>
              <a:t>eros</a:t>
            </a:r>
            <a:r>
              <a:rPr lang="fr-FR" dirty="0" smtClean="0"/>
              <a:t> et, </a:t>
            </a:r>
            <a:r>
              <a:rPr lang="fr-FR" dirty="0" err="1" smtClean="0"/>
              <a:t>laoreet</a:t>
            </a:r>
            <a:r>
              <a:rPr lang="fr-FR" dirty="0" smtClean="0"/>
              <a:t> </a:t>
            </a:r>
            <a:r>
              <a:rPr lang="fr-FR" dirty="0" err="1" smtClean="0"/>
              <a:t>aliquam</a:t>
            </a:r>
            <a:r>
              <a:rPr lang="fr-FR" dirty="0" smtClean="0"/>
              <a:t> </a:t>
            </a:r>
            <a:r>
              <a:rPr lang="fr-FR" dirty="0" err="1" smtClean="0"/>
              <a:t>orci</a:t>
            </a:r>
            <a:r>
              <a:rPr lang="fr-FR" dirty="0" smtClean="0"/>
              <a:t>. </a:t>
            </a:r>
            <a:r>
              <a:rPr lang="fr-FR" dirty="0" err="1" smtClean="0"/>
              <a:t>Vivamus</a:t>
            </a:r>
            <a:r>
              <a:rPr lang="fr-FR" dirty="0" smtClean="0"/>
              <a:t> cursus </a:t>
            </a:r>
            <a:r>
              <a:rPr lang="fr-FR" dirty="0" err="1" smtClean="0"/>
              <a:t>nisl</a:t>
            </a:r>
            <a:r>
              <a:rPr lang="fr-FR" dirty="0" smtClean="0"/>
              <a:t> </a:t>
            </a:r>
            <a:r>
              <a:rPr lang="fr-FR" dirty="0" err="1" smtClean="0"/>
              <a:t>tortor</a:t>
            </a:r>
            <a:r>
              <a:rPr lang="fr-FR" dirty="0" smtClean="0"/>
              <a:t>, non </a:t>
            </a:r>
            <a:r>
              <a:rPr lang="fr-FR" dirty="0" err="1" smtClean="0"/>
              <a:t>molestie</a:t>
            </a:r>
            <a:r>
              <a:rPr lang="fr-FR" dirty="0" smtClean="0"/>
              <a:t> </a:t>
            </a:r>
            <a:r>
              <a:rPr lang="fr-FR" dirty="0" err="1" smtClean="0"/>
              <a:t>augue</a:t>
            </a:r>
            <a:r>
              <a:rPr lang="fr-FR" dirty="0" smtClean="0"/>
              <a:t> </a:t>
            </a:r>
            <a:r>
              <a:rPr lang="fr-FR" dirty="0" err="1" smtClean="0"/>
              <a:t>efficitur</a:t>
            </a:r>
            <a:r>
              <a:rPr lang="fr-FR" dirty="0" smtClean="0"/>
              <a:t> et. </a:t>
            </a:r>
            <a:r>
              <a:rPr lang="fr-FR" dirty="0" err="1" smtClean="0"/>
              <a:t>Aliquam</a:t>
            </a:r>
            <a:r>
              <a:rPr lang="fr-FR" dirty="0" smtClean="0"/>
              <a:t> ut </a:t>
            </a:r>
            <a:r>
              <a:rPr lang="fr-FR" dirty="0" err="1" smtClean="0"/>
              <a:t>finibus</a:t>
            </a:r>
            <a:r>
              <a:rPr lang="fr-FR" dirty="0" smtClean="0"/>
              <a:t> </a:t>
            </a:r>
            <a:r>
              <a:rPr lang="fr-FR" dirty="0" err="1" smtClean="0"/>
              <a:t>lacus</a:t>
            </a:r>
            <a:r>
              <a:rPr lang="fr-FR" dirty="0" smtClean="0"/>
              <a:t>. </a:t>
            </a:r>
            <a:r>
              <a:rPr lang="fr-FR" dirty="0" err="1" smtClean="0"/>
              <a:t>Vestibulum</a:t>
            </a:r>
            <a:r>
              <a:rPr lang="fr-FR" dirty="0" smtClean="0"/>
              <a:t> </a:t>
            </a:r>
            <a:r>
              <a:rPr lang="fr-FR" dirty="0" err="1" smtClean="0"/>
              <a:t>tempus</a:t>
            </a:r>
            <a:r>
              <a:rPr lang="fr-FR" dirty="0" smtClean="0"/>
              <a:t> </a:t>
            </a:r>
            <a:r>
              <a:rPr lang="fr-FR" dirty="0" err="1" smtClean="0"/>
              <a:t>congue</a:t>
            </a:r>
            <a:r>
              <a:rPr lang="fr-FR" dirty="0" smtClean="0"/>
              <a:t> </a:t>
            </a:r>
            <a:r>
              <a:rPr lang="fr-FR" dirty="0" err="1" smtClean="0"/>
              <a:t>elementum</a:t>
            </a:r>
            <a:r>
              <a:rPr lang="fr-FR" dirty="0" smtClean="0"/>
              <a:t>.</a:t>
            </a:r>
          </a:p>
          <a:p>
            <a:pPr lvl="0"/>
            <a:endParaRPr lang="fr-FR" dirty="0" smtClean="0"/>
          </a:p>
        </p:txBody>
      </p:sp>
      <p:sp>
        <p:nvSpPr>
          <p:cNvPr id="6" name="Ellipse 5"/>
          <p:cNvSpPr/>
          <p:nvPr userDrawn="1"/>
        </p:nvSpPr>
        <p:spPr>
          <a:xfrm>
            <a:off x="179512" y="-346441"/>
            <a:ext cx="1117178" cy="116352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p:cNvPicPr>
            <a:picLocks noChangeAspect="1"/>
          </p:cNvPicPr>
          <p:nvPr userDrawn="1"/>
        </p:nvPicPr>
        <p:blipFill rotWithShape="1">
          <a:blip r:embed="rId2">
            <a:extLst>
              <a:ext uri="{28A0092B-C50C-407E-A947-70E740481C1C}">
                <a14:useLocalDpi xmlns:a14="http://schemas.microsoft.com/office/drawing/2010/main" val="0"/>
              </a:ext>
            </a:extLst>
          </a:blip>
          <a:srcRect r="40922"/>
          <a:stretch/>
        </p:blipFill>
        <p:spPr>
          <a:xfrm>
            <a:off x="136957" y="16978"/>
            <a:ext cx="690627" cy="800102"/>
          </a:xfrm>
          <a:prstGeom prst="rect">
            <a:avLst/>
          </a:prstGeom>
        </p:spPr>
      </p:pic>
      <p:sp>
        <p:nvSpPr>
          <p:cNvPr id="2" name="Rectangle 1"/>
          <p:cNvSpPr/>
          <p:nvPr userDrawn="1"/>
        </p:nvSpPr>
        <p:spPr>
          <a:xfrm>
            <a:off x="791580" y="267494"/>
            <a:ext cx="45719" cy="3426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p:cNvSpPr txBox="1"/>
          <p:nvPr userDrawn="1"/>
        </p:nvSpPr>
        <p:spPr>
          <a:xfrm>
            <a:off x="713079" y="220073"/>
            <a:ext cx="792088" cy="415498"/>
          </a:xfrm>
          <a:prstGeom prst="rect">
            <a:avLst/>
          </a:prstGeom>
          <a:noFill/>
        </p:spPr>
        <p:txBody>
          <a:bodyPr wrap="square" rtlCol="0">
            <a:spAutoFit/>
          </a:bodyPr>
          <a:lstStyle/>
          <a:p>
            <a:r>
              <a:rPr lang="fr-FR" sz="600" dirty="0" smtClean="0">
                <a:solidFill>
                  <a:schemeClr val="tx1">
                    <a:lumMod val="65000"/>
                    <a:lumOff val="35000"/>
                  </a:schemeClr>
                </a:solidFill>
                <a:latin typeface="Century Gothic" panose="020B0502020202020204" pitchFamily="34" charset="0"/>
              </a:rPr>
              <a:t>CONQUÊTE</a:t>
            </a:r>
          </a:p>
          <a:p>
            <a:r>
              <a:rPr lang="fr-FR" sz="600" dirty="0" smtClean="0">
                <a:solidFill>
                  <a:schemeClr val="tx1">
                    <a:lumMod val="65000"/>
                    <a:lumOff val="35000"/>
                  </a:schemeClr>
                </a:solidFill>
                <a:latin typeface="Century Gothic" panose="020B0502020202020204" pitchFamily="34" charset="0"/>
              </a:rPr>
              <a:t>DES</a:t>
            </a:r>
            <a:r>
              <a:rPr lang="fr-FR" sz="600" dirty="0" smtClean="0">
                <a:solidFill>
                  <a:srgbClr val="FF0000"/>
                </a:solidFill>
                <a:latin typeface="Century Gothic" panose="020B0502020202020204" pitchFamily="34" charset="0"/>
              </a:rPr>
              <a:t>UNIVERS</a:t>
            </a:r>
          </a:p>
          <a:p>
            <a:r>
              <a:rPr lang="fr-FR" sz="900" b="1" dirty="0" smtClean="0">
                <a:solidFill>
                  <a:schemeClr val="tx1">
                    <a:lumMod val="65000"/>
                    <a:lumOff val="35000"/>
                  </a:schemeClr>
                </a:solidFill>
                <a:latin typeface="Brush Script MT" panose="03060802040406070304" pitchFamily="66" charset="0"/>
              </a:rPr>
              <a:t>Saison 2</a:t>
            </a:r>
            <a:endParaRPr lang="fr-FR" sz="900" b="1" dirty="0">
              <a:solidFill>
                <a:schemeClr val="tx1">
                  <a:lumMod val="65000"/>
                  <a:lumOff val="35000"/>
                </a:schemeClr>
              </a:solidFill>
              <a:latin typeface="Brush Script MT" panose="03060802040406070304" pitchFamily="66" charset="0"/>
            </a:endParaRPr>
          </a:p>
        </p:txBody>
      </p:sp>
    </p:spTree>
    <p:extLst>
      <p:ext uri="{BB962C8B-B14F-4D97-AF65-F5344CB8AC3E}">
        <p14:creationId xmlns:p14="http://schemas.microsoft.com/office/powerpoint/2010/main" val="354681615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ans titre">
    <p:spTree>
      <p:nvGrpSpPr>
        <p:cNvPr id="1" name=""/>
        <p:cNvGrpSpPr/>
        <p:nvPr/>
      </p:nvGrpSpPr>
      <p:grpSpPr>
        <a:xfrm>
          <a:off x="0" y="0"/>
          <a:ext cx="0" cy="0"/>
          <a:chOff x="0" y="0"/>
          <a:chExt cx="0" cy="0"/>
        </a:xfrm>
      </p:grpSpPr>
      <p:sp>
        <p:nvSpPr>
          <p:cNvPr id="10" name="Rectangle 9"/>
          <p:cNvSpPr/>
          <p:nvPr userDrawn="1"/>
        </p:nvSpPr>
        <p:spPr>
          <a:xfrm>
            <a:off x="0" y="-2"/>
            <a:ext cx="9144000" cy="48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u contenu 18"/>
          <p:cNvSpPr>
            <a:spLocks noGrp="1"/>
          </p:cNvSpPr>
          <p:nvPr>
            <p:ph sz="quarter" idx="15" hasCustomPrompt="1"/>
          </p:nvPr>
        </p:nvSpPr>
        <p:spPr>
          <a:xfrm>
            <a:off x="1547664" y="1"/>
            <a:ext cx="7345362" cy="483518"/>
          </a:xfrm>
          <a:prstGeom prst="rect">
            <a:avLst/>
          </a:prstGeom>
        </p:spPr>
        <p:txBody>
          <a:bodyPr anchor="ctr"/>
          <a:lstStyle>
            <a:lvl1pPr marL="0" indent="0">
              <a:buNone/>
              <a:defRPr lang="fr-FR" sz="1050" kern="1200" baseline="0" dirty="0" smtClean="0">
                <a:solidFill>
                  <a:schemeClr val="bg1">
                    <a:lumMod val="50000"/>
                  </a:schemeClr>
                </a:solidFill>
                <a:latin typeface="GillSans Light" pitchFamily="34" charset="0"/>
                <a:ea typeface="+mn-ea"/>
                <a:cs typeface="+mn-cs"/>
              </a:defRPr>
            </a:lvl1pPr>
          </a:lstStyle>
          <a:p>
            <a:r>
              <a:rPr lang="fr-FR" dirty="0" smtClean="0"/>
              <a:t>Modifiez le style du titre</a:t>
            </a:r>
            <a:endParaRPr lang="fr-FR" dirty="0"/>
          </a:p>
        </p:txBody>
      </p:sp>
      <p:sp>
        <p:nvSpPr>
          <p:cNvPr id="7" name="Espace réservé du contenu 16"/>
          <p:cNvSpPr>
            <a:spLocks noGrp="1"/>
          </p:cNvSpPr>
          <p:nvPr>
            <p:ph sz="quarter" idx="14" hasCustomPrompt="1"/>
          </p:nvPr>
        </p:nvSpPr>
        <p:spPr>
          <a:xfrm>
            <a:off x="250825" y="1203325"/>
            <a:ext cx="8569325" cy="3240088"/>
          </a:xfrm>
          <a:prstGeom prst="rect">
            <a:avLst/>
          </a:prstGeom>
        </p:spPr>
        <p:txBody>
          <a:bodyPr/>
          <a:lstStyle>
            <a:lvl1pPr marL="0" indent="0">
              <a:buNone/>
              <a:defRPr lang="fr-FR" sz="1200" kern="1200" dirty="0" err="1" smtClean="0">
                <a:solidFill>
                  <a:schemeClr val="bg1"/>
                </a:solidFill>
                <a:latin typeface="+mn-lt"/>
                <a:ea typeface="+mn-ea"/>
                <a:cs typeface="+mn-cs"/>
              </a:defRPr>
            </a:lvl1pPr>
          </a:lstStyle>
          <a:p>
            <a:pPr lvl="0"/>
            <a:r>
              <a:rPr lang="fr-FR" dirty="0" err="1" smtClean="0"/>
              <a:t>Nulla</a:t>
            </a:r>
            <a:r>
              <a:rPr lang="fr-FR" dirty="0" smtClean="0"/>
              <a:t> </a:t>
            </a:r>
            <a:r>
              <a:rPr lang="fr-FR" dirty="0" err="1" smtClean="0"/>
              <a:t>facilisi</a:t>
            </a:r>
            <a:r>
              <a:rPr lang="fr-FR" dirty="0" smtClean="0"/>
              <a:t>. </a:t>
            </a:r>
            <a:r>
              <a:rPr lang="fr-FR" dirty="0" err="1" smtClean="0"/>
              <a:t>Praesent</a:t>
            </a:r>
            <a:r>
              <a:rPr lang="fr-FR" dirty="0" smtClean="0"/>
              <a:t> </a:t>
            </a:r>
            <a:r>
              <a:rPr lang="fr-FR" dirty="0" err="1" smtClean="0"/>
              <a:t>at</a:t>
            </a:r>
            <a:r>
              <a:rPr lang="fr-FR" dirty="0" smtClean="0"/>
              <a:t> </a:t>
            </a:r>
            <a:r>
              <a:rPr lang="fr-FR" dirty="0" err="1" smtClean="0"/>
              <a:t>posuere</a:t>
            </a:r>
            <a:r>
              <a:rPr lang="fr-FR" dirty="0" smtClean="0"/>
              <a:t> </a:t>
            </a:r>
            <a:r>
              <a:rPr lang="fr-FR" dirty="0" err="1" smtClean="0"/>
              <a:t>enim</a:t>
            </a:r>
            <a:r>
              <a:rPr lang="fr-FR" dirty="0" smtClean="0"/>
              <a:t>. </a:t>
            </a:r>
            <a:r>
              <a:rPr lang="fr-FR" dirty="0" err="1" smtClean="0"/>
              <a:t>Integer</a:t>
            </a:r>
            <a:r>
              <a:rPr lang="fr-FR" dirty="0" smtClean="0"/>
              <a:t> ut </a:t>
            </a:r>
            <a:r>
              <a:rPr lang="fr-FR" dirty="0" err="1" smtClean="0"/>
              <a:t>porttitor</a:t>
            </a:r>
            <a:r>
              <a:rPr lang="fr-FR" dirty="0" smtClean="0"/>
              <a:t> </a:t>
            </a:r>
            <a:r>
              <a:rPr lang="fr-FR" dirty="0" err="1" smtClean="0"/>
              <a:t>metus</a:t>
            </a:r>
            <a:r>
              <a:rPr lang="fr-FR" dirty="0" smtClean="0"/>
              <a:t>. </a:t>
            </a:r>
            <a:r>
              <a:rPr lang="fr-FR" dirty="0" err="1" smtClean="0"/>
              <a:t>Vivamus</a:t>
            </a:r>
            <a:r>
              <a:rPr lang="fr-FR" dirty="0" smtClean="0"/>
              <a:t> </a:t>
            </a:r>
            <a:r>
              <a:rPr lang="fr-FR" dirty="0" err="1" smtClean="0"/>
              <a:t>ornare</a:t>
            </a:r>
            <a:r>
              <a:rPr lang="fr-FR" dirty="0" smtClean="0"/>
              <a:t> </a:t>
            </a:r>
            <a:r>
              <a:rPr lang="fr-FR" dirty="0" err="1" smtClean="0"/>
              <a:t>quam</a:t>
            </a:r>
            <a:r>
              <a:rPr lang="fr-FR" dirty="0" smtClean="0"/>
              <a:t> </a:t>
            </a:r>
            <a:r>
              <a:rPr lang="fr-FR" dirty="0" err="1" smtClean="0"/>
              <a:t>nisi</a:t>
            </a:r>
            <a:r>
              <a:rPr lang="fr-FR" dirty="0" smtClean="0"/>
              <a:t>, et </a:t>
            </a:r>
            <a:r>
              <a:rPr lang="fr-FR" dirty="0" err="1" smtClean="0"/>
              <a:t>ultrices</a:t>
            </a:r>
            <a:r>
              <a:rPr lang="fr-FR" dirty="0" smtClean="0"/>
              <a:t> </a:t>
            </a:r>
            <a:r>
              <a:rPr lang="fr-FR" dirty="0" err="1" smtClean="0"/>
              <a:t>sem</a:t>
            </a:r>
            <a:r>
              <a:rPr lang="fr-FR" dirty="0" smtClean="0"/>
              <a:t> tristique </a:t>
            </a:r>
            <a:r>
              <a:rPr lang="fr-FR" dirty="0" err="1" smtClean="0"/>
              <a:t>vel</a:t>
            </a:r>
            <a:r>
              <a:rPr lang="fr-FR" dirty="0" smtClean="0"/>
              <a:t>. </a:t>
            </a:r>
            <a:r>
              <a:rPr lang="fr-FR" dirty="0" err="1" smtClean="0"/>
              <a:t>Fusce</a:t>
            </a:r>
            <a:r>
              <a:rPr lang="fr-FR" dirty="0" smtClean="0"/>
              <a:t> </a:t>
            </a:r>
            <a:r>
              <a:rPr lang="fr-FR" dirty="0" err="1" smtClean="0"/>
              <a:t>vel</a:t>
            </a:r>
            <a:r>
              <a:rPr lang="fr-FR" dirty="0" smtClean="0"/>
              <a:t> </a:t>
            </a:r>
            <a:r>
              <a:rPr lang="fr-FR" dirty="0" err="1" smtClean="0"/>
              <a:t>turpis</a:t>
            </a:r>
            <a:r>
              <a:rPr lang="fr-FR" dirty="0" smtClean="0"/>
              <a:t> </a:t>
            </a:r>
            <a:r>
              <a:rPr lang="fr-FR" dirty="0" err="1" smtClean="0"/>
              <a:t>quis</a:t>
            </a:r>
            <a:r>
              <a:rPr lang="fr-FR" dirty="0" smtClean="0"/>
              <a:t> erat </a:t>
            </a:r>
            <a:r>
              <a:rPr lang="fr-FR" dirty="0" err="1" smtClean="0"/>
              <a:t>condimentum</a:t>
            </a:r>
            <a:r>
              <a:rPr lang="fr-FR" dirty="0" smtClean="0"/>
              <a:t> bibendum. </a:t>
            </a:r>
            <a:r>
              <a:rPr lang="fr-FR" dirty="0" err="1" smtClean="0"/>
              <a:t>Aenean</a:t>
            </a:r>
            <a:r>
              <a:rPr lang="fr-FR" dirty="0" smtClean="0"/>
              <a:t> </a:t>
            </a:r>
            <a:r>
              <a:rPr lang="fr-FR" dirty="0" err="1" smtClean="0"/>
              <a:t>felis</a:t>
            </a:r>
            <a:r>
              <a:rPr lang="fr-FR" dirty="0" smtClean="0"/>
              <a:t> </a:t>
            </a:r>
            <a:r>
              <a:rPr lang="fr-FR" dirty="0" err="1" smtClean="0"/>
              <a:t>orci</a:t>
            </a:r>
            <a:r>
              <a:rPr lang="fr-FR" dirty="0" smtClean="0"/>
              <a:t>, </a:t>
            </a:r>
            <a:r>
              <a:rPr lang="fr-FR" dirty="0" err="1" smtClean="0"/>
              <a:t>dignissim</a:t>
            </a:r>
            <a:r>
              <a:rPr lang="fr-FR" dirty="0" smtClean="0"/>
              <a:t> </a:t>
            </a:r>
            <a:r>
              <a:rPr lang="fr-FR" dirty="0" err="1" smtClean="0"/>
              <a:t>at</a:t>
            </a:r>
            <a:r>
              <a:rPr lang="fr-FR" dirty="0" smtClean="0"/>
              <a:t> </a:t>
            </a:r>
            <a:r>
              <a:rPr lang="fr-FR" dirty="0" err="1" smtClean="0"/>
              <a:t>mauris</a:t>
            </a:r>
            <a:r>
              <a:rPr lang="fr-FR" dirty="0" smtClean="0"/>
              <a:t> a, </a:t>
            </a:r>
            <a:r>
              <a:rPr lang="fr-FR" dirty="0" err="1" smtClean="0"/>
              <a:t>convallis</a:t>
            </a:r>
            <a:r>
              <a:rPr lang="fr-FR" dirty="0" smtClean="0"/>
              <a:t> </a:t>
            </a:r>
            <a:r>
              <a:rPr lang="fr-FR" dirty="0" err="1" smtClean="0"/>
              <a:t>congue</a:t>
            </a:r>
            <a:r>
              <a:rPr lang="fr-FR" dirty="0" smtClean="0"/>
              <a:t> diam. </a:t>
            </a:r>
            <a:r>
              <a:rPr lang="fr-FR" dirty="0" err="1" smtClean="0"/>
              <a:t>Mauris</a:t>
            </a:r>
            <a:r>
              <a:rPr lang="fr-FR" dirty="0" smtClean="0"/>
              <a:t> </a:t>
            </a:r>
            <a:r>
              <a:rPr lang="fr-FR" dirty="0" err="1" smtClean="0"/>
              <a:t>ac</a:t>
            </a:r>
            <a:r>
              <a:rPr lang="fr-FR" dirty="0" smtClean="0"/>
              <a:t> </a:t>
            </a:r>
            <a:r>
              <a:rPr lang="fr-FR" dirty="0" err="1" smtClean="0"/>
              <a:t>tellus</a:t>
            </a:r>
            <a:r>
              <a:rPr lang="fr-FR" dirty="0" smtClean="0"/>
              <a:t> </a:t>
            </a:r>
            <a:r>
              <a:rPr lang="fr-FR" dirty="0" err="1" smtClean="0"/>
              <a:t>ultricies</a:t>
            </a:r>
            <a:r>
              <a:rPr lang="fr-FR" dirty="0" smtClean="0"/>
              <a:t>, </a:t>
            </a:r>
            <a:r>
              <a:rPr lang="fr-FR" dirty="0" err="1" smtClean="0"/>
              <a:t>gravida</a:t>
            </a:r>
            <a:r>
              <a:rPr lang="fr-FR" dirty="0" smtClean="0"/>
              <a:t> mi in, </a:t>
            </a:r>
            <a:r>
              <a:rPr lang="fr-FR" dirty="0" err="1" smtClean="0"/>
              <a:t>vehicula</a:t>
            </a:r>
            <a:r>
              <a:rPr lang="fr-FR" dirty="0" smtClean="0"/>
              <a:t> </a:t>
            </a:r>
            <a:r>
              <a:rPr lang="fr-FR" dirty="0" err="1" smtClean="0"/>
              <a:t>ligula</a:t>
            </a:r>
            <a:r>
              <a:rPr lang="fr-FR" dirty="0" smtClean="0"/>
              <a:t>. </a:t>
            </a:r>
            <a:r>
              <a:rPr lang="fr-FR" dirty="0" err="1" smtClean="0"/>
              <a:t>Fusce</a:t>
            </a:r>
            <a:r>
              <a:rPr lang="fr-FR" dirty="0" smtClean="0"/>
              <a:t> </a:t>
            </a:r>
            <a:r>
              <a:rPr lang="fr-FR" dirty="0" err="1" smtClean="0"/>
              <a:t>dolor</a:t>
            </a:r>
            <a:r>
              <a:rPr lang="fr-FR" dirty="0" smtClean="0"/>
              <a:t> est, </a:t>
            </a:r>
            <a:r>
              <a:rPr lang="fr-FR" dirty="0" err="1" smtClean="0"/>
              <a:t>hendrerit</a:t>
            </a:r>
            <a:r>
              <a:rPr lang="fr-FR" dirty="0" smtClean="0"/>
              <a:t> ut </a:t>
            </a:r>
            <a:r>
              <a:rPr lang="fr-FR" dirty="0" err="1" smtClean="0"/>
              <a:t>eros</a:t>
            </a:r>
            <a:r>
              <a:rPr lang="fr-FR" dirty="0" smtClean="0"/>
              <a:t> et, </a:t>
            </a:r>
            <a:r>
              <a:rPr lang="fr-FR" dirty="0" err="1" smtClean="0"/>
              <a:t>laoreet</a:t>
            </a:r>
            <a:r>
              <a:rPr lang="fr-FR" dirty="0" smtClean="0"/>
              <a:t> </a:t>
            </a:r>
            <a:r>
              <a:rPr lang="fr-FR" dirty="0" err="1" smtClean="0"/>
              <a:t>aliquam</a:t>
            </a:r>
            <a:r>
              <a:rPr lang="fr-FR" dirty="0" smtClean="0"/>
              <a:t> </a:t>
            </a:r>
            <a:r>
              <a:rPr lang="fr-FR" dirty="0" err="1" smtClean="0"/>
              <a:t>orci</a:t>
            </a:r>
            <a:r>
              <a:rPr lang="fr-FR" dirty="0" smtClean="0"/>
              <a:t>. </a:t>
            </a:r>
            <a:r>
              <a:rPr lang="fr-FR" dirty="0" err="1" smtClean="0"/>
              <a:t>Vivamus</a:t>
            </a:r>
            <a:r>
              <a:rPr lang="fr-FR" dirty="0" smtClean="0"/>
              <a:t> cursus </a:t>
            </a:r>
            <a:r>
              <a:rPr lang="fr-FR" dirty="0" err="1" smtClean="0"/>
              <a:t>nisl</a:t>
            </a:r>
            <a:r>
              <a:rPr lang="fr-FR" dirty="0" smtClean="0"/>
              <a:t> </a:t>
            </a:r>
            <a:r>
              <a:rPr lang="fr-FR" dirty="0" err="1" smtClean="0"/>
              <a:t>tortor</a:t>
            </a:r>
            <a:r>
              <a:rPr lang="fr-FR" dirty="0" smtClean="0"/>
              <a:t>, non </a:t>
            </a:r>
            <a:r>
              <a:rPr lang="fr-FR" dirty="0" err="1" smtClean="0"/>
              <a:t>molestie</a:t>
            </a:r>
            <a:r>
              <a:rPr lang="fr-FR" dirty="0" smtClean="0"/>
              <a:t> </a:t>
            </a:r>
            <a:r>
              <a:rPr lang="fr-FR" dirty="0" err="1" smtClean="0"/>
              <a:t>augue</a:t>
            </a:r>
            <a:r>
              <a:rPr lang="fr-FR" dirty="0" smtClean="0"/>
              <a:t> </a:t>
            </a:r>
            <a:r>
              <a:rPr lang="fr-FR" dirty="0" err="1" smtClean="0"/>
              <a:t>efficitur</a:t>
            </a:r>
            <a:r>
              <a:rPr lang="fr-FR" dirty="0" smtClean="0"/>
              <a:t> et. </a:t>
            </a:r>
            <a:r>
              <a:rPr lang="fr-FR" dirty="0" err="1" smtClean="0"/>
              <a:t>Aliquam</a:t>
            </a:r>
            <a:r>
              <a:rPr lang="fr-FR" dirty="0" smtClean="0"/>
              <a:t> ut </a:t>
            </a:r>
            <a:r>
              <a:rPr lang="fr-FR" dirty="0" err="1" smtClean="0"/>
              <a:t>finibus</a:t>
            </a:r>
            <a:r>
              <a:rPr lang="fr-FR" dirty="0" smtClean="0"/>
              <a:t> </a:t>
            </a:r>
            <a:r>
              <a:rPr lang="fr-FR" dirty="0" err="1" smtClean="0"/>
              <a:t>lacus</a:t>
            </a:r>
            <a:r>
              <a:rPr lang="fr-FR" dirty="0" smtClean="0"/>
              <a:t>. </a:t>
            </a:r>
            <a:r>
              <a:rPr lang="fr-FR" dirty="0" err="1" smtClean="0"/>
              <a:t>Vestibulum</a:t>
            </a:r>
            <a:r>
              <a:rPr lang="fr-FR" dirty="0" smtClean="0"/>
              <a:t> </a:t>
            </a:r>
            <a:r>
              <a:rPr lang="fr-FR" dirty="0" err="1" smtClean="0"/>
              <a:t>tempus</a:t>
            </a:r>
            <a:r>
              <a:rPr lang="fr-FR" dirty="0" smtClean="0"/>
              <a:t> </a:t>
            </a:r>
            <a:r>
              <a:rPr lang="fr-FR" dirty="0" err="1" smtClean="0"/>
              <a:t>congue</a:t>
            </a:r>
            <a:r>
              <a:rPr lang="fr-FR" dirty="0" smtClean="0"/>
              <a:t> </a:t>
            </a:r>
            <a:r>
              <a:rPr lang="fr-FR" dirty="0" err="1" smtClean="0"/>
              <a:t>elementum</a:t>
            </a:r>
            <a:r>
              <a:rPr lang="fr-FR" dirty="0" smtClean="0"/>
              <a:t>.</a:t>
            </a:r>
          </a:p>
          <a:p>
            <a:pPr lvl="0"/>
            <a:endParaRPr lang="fr-FR" dirty="0" smtClean="0"/>
          </a:p>
        </p:txBody>
      </p:sp>
      <p:sp>
        <p:nvSpPr>
          <p:cNvPr id="6" name="Ellipse 5"/>
          <p:cNvSpPr/>
          <p:nvPr userDrawn="1"/>
        </p:nvSpPr>
        <p:spPr>
          <a:xfrm>
            <a:off x="179512" y="-346441"/>
            <a:ext cx="1117178" cy="116352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p:cNvPicPr>
            <a:picLocks noChangeAspect="1"/>
          </p:cNvPicPr>
          <p:nvPr userDrawn="1"/>
        </p:nvPicPr>
        <p:blipFill rotWithShape="1">
          <a:blip r:embed="rId2">
            <a:extLst>
              <a:ext uri="{28A0092B-C50C-407E-A947-70E740481C1C}">
                <a14:useLocalDpi xmlns:a14="http://schemas.microsoft.com/office/drawing/2010/main" val="0"/>
              </a:ext>
            </a:extLst>
          </a:blip>
          <a:srcRect r="40922"/>
          <a:stretch/>
        </p:blipFill>
        <p:spPr>
          <a:xfrm>
            <a:off x="136957" y="16978"/>
            <a:ext cx="690627" cy="800102"/>
          </a:xfrm>
          <a:prstGeom prst="rect">
            <a:avLst/>
          </a:prstGeom>
        </p:spPr>
      </p:pic>
      <p:sp>
        <p:nvSpPr>
          <p:cNvPr id="2" name="Rectangle 1"/>
          <p:cNvSpPr/>
          <p:nvPr userDrawn="1"/>
        </p:nvSpPr>
        <p:spPr>
          <a:xfrm>
            <a:off x="791580" y="267494"/>
            <a:ext cx="45719" cy="3426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p:cNvSpPr txBox="1"/>
          <p:nvPr userDrawn="1"/>
        </p:nvSpPr>
        <p:spPr>
          <a:xfrm>
            <a:off x="713079" y="220073"/>
            <a:ext cx="792088" cy="415498"/>
          </a:xfrm>
          <a:prstGeom prst="rect">
            <a:avLst/>
          </a:prstGeom>
          <a:noFill/>
        </p:spPr>
        <p:txBody>
          <a:bodyPr wrap="square" rtlCol="0">
            <a:spAutoFit/>
          </a:bodyPr>
          <a:lstStyle/>
          <a:p>
            <a:r>
              <a:rPr lang="fr-FR" sz="600" dirty="0" smtClean="0">
                <a:solidFill>
                  <a:schemeClr val="tx1">
                    <a:lumMod val="65000"/>
                    <a:lumOff val="35000"/>
                  </a:schemeClr>
                </a:solidFill>
                <a:latin typeface="Century Gothic" panose="020B0502020202020204" pitchFamily="34" charset="0"/>
              </a:rPr>
              <a:t>CONQUÊTE</a:t>
            </a:r>
          </a:p>
          <a:p>
            <a:r>
              <a:rPr lang="fr-FR" sz="600" dirty="0" smtClean="0">
                <a:solidFill>
                  <a:schemeClr val="tx1">
                    <a:lumMod val="65000"/>
                    <a:lumOff val="35000"/>
                  </a:schemeClr>
                </a:solidFill>
                <a:latin typeface="Century Gothic" panose="020B0502020202020204" pitchFamily="34" charset="0"/>
              </a:rPr>
              <a:t>DES</a:t>
            </a:r>
            <a:r>
              <a:rPr lang="fr-FR" sz="600" dirty="0" smtClean="0">
                <a:solidFill>
                  <a:srgbClr val="FF0000"/>
                </a:solidFill>
                <a:latin typeface="Century Gothic" panose="020B0502020202020204" pitchFamily="34" charset="0"/>
              </a:rPr>
              <a:t>UNIVERS</a:t>
            </a:r>
          </a:p>
          <a:p>
            <a:r>
              <a:rPr lang="fr-FR" sz="900" b="1" dirty="0" smtClean="0">
                <a:solidFill>
                  <a:schemeClr val="tx1">
                    <a:lumMod val="65000"/>
                    <a:lumOff val="35000"/>
                  </a:schemeClr>
                </a:solidFill>
                <a:latin typeface="Brush Script MT" panose="03060802040406070304" pitchFamily="66" charset="0"/>
              </a:rPr>
              <a:t>Saison 2</a:t>
            </a:r>
            <a:endParaRPr lang="fr-FR" sz="900" b="1" dirty="0">
              <a:solidFill>
                <a:schemeClr val="tx1">
                  <a:lumMod val="65000"/>
                  <a:lumOff val="35000"/>
                </a:schemeClr>
              </a:solidFill>
              <a:latin typeface="Brush Script MT" panose="03060802040406070304" pitchFamily="66" charset="0"/>
            </a:endParaRPr>
          </a:p>
        </p:txBody>
      </p:sp>
      <p:sp>
        <p:nvSpPr>
          <p:cNvPr id="14" name="Rectangle 13"/>
          <p:cNvSpPr/>
          <p:nvPr userDrawn="1"/>
        </p:nvSpPr>
        <p:spPr>
          <a:xfrm>
            <a:off x="0" y="4659980"/>
            <a:ext cx="9144000" cy="48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15" name="Image 14"/>
          <p:cNvPicPr>
            <a:picLocks noChangeAspect="1"/>
          </p:cNvPicPr>
          <p:nvPr userDrawn="1"/>
        </p:nvPicPr>
        <p:blipFill rotWithShape="1">
          <a:blip r:embed="rId3" cstate="print">
            <a:extLst>
              <a:ext uri="{28A0092B-C50C-407E-A947-70E740481C1C}">
                <a14:useLocalDpi xmlns:a14="http://schemas.microsoft.com/office/drawing/2010/main" val="0"/>
              </a:ext>
            </a:extLst>
          </a:blip>
          <a:srcRect b="25404"/>
          <a:stretch/>
        </p:blipFill>
        <p:spPr>
          <a:xfrm>
            <a:off x="3875479" y="4686871"/>
            <a:ext cx="1393041" cy="429737"/>
          </a:xfrm>
          <a:prstGeom prst="rect">
            <a:avLst/>
          </a:prstGeom>
        </p:spPr>
      </p:pic>
      <p:sp>
        <p:nvSpPr>
          <p:cNvPr id="18" name="Espace réservé du numéro de diapositive 1"/>
          <p:cNvSpPr txBox="1">
            <a:spLocks/>
          </p:cNvSpPr>
          <p:nvPr userDrawn="1"/>
        </p:nvSpPr>
        <p:spPr>
          <a:xfrm>
            <a:off x="8510373" y="4779258"/>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Tree>
    <p:extLst>
      <p:ext uri="{BB962C8B-B14F-4D97-AF65-F5344CB8AC3E}">
        <p14:creationId xmlns:p14="http://schemas.microsoft.com/office/powerpoint/2010/main" val="23171283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Accue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0" y="-2"/>
            <a:ext cx="9144000" cy="48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userDrawn="1"/>
        </p:nvSpPr>
        <p:spPr>
          <a:xfrm>
            <a:off x="0" y="4659980"/>
            <a:ext cx="9144000" cy="48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4" name="Image 3"/>
          <p:cNvPicPr>
            <a:picLocks noChangeAspect="1"/>
          </p:cNvPicPr>
          <p:nvPr userDrawn="1"/>
        </p:nvPicPr>
        <p:blipFill>
          <a:blip r:embed="rId3"/>
          <a:stretch>
            <a:fillRect/>
          </a:stretch>
        </p:blipFill>
        <p:spPr>
          <a:xfrm>
            <a:off x="5436096" y="2383466"/>
            <a:ext cx="1324160" cy="476316"/>
          </a:xfrm>
          <a:prstGeom prst="rect">
            <a:avLst/>
          </a:prstGeom>
        </p:spPr>
      </p:pic>
      <p:pic>
        <p:nvPicPr>
          <p:cNvPr id="13" name="Image 12"/>
          <p:cNvPicPr>
            <a:picLocks noChangeAspect="1"/>
          </p:cNvPicPr>
          <p:nvPr userDrawn="1"/>
        </p:nvPicPr>
        <p:blipFill rotWithShape="1">
          <a:blip r:embed="rId4" cstate="print">
            <a:extLst>
              <a:ext uri="{28A0092B-C50C-407E-A947-70E740481C1C}">
                <a14:useLocalDpi xmlns:a14="http://schemas.microsoft.com/office/drawing/2010/main" val="0"/>
              </a:ext>
            </a:extLst>
          </a:blip>
          <a:srcRect b="25404"/>
          <a:stretch/>
        </p:blipFill>
        <p:spPr>
          <a:xfrm>
            <a:off x="3875479" y="4686871"/>
            <a:ext cx="1393041" cy="429737"/>
          </a:xfrm>
          <a:prstGeom prst="rect">
            <a:avLst/>
          </a:prstGeom>
        </p:spPr>
      </p:pic>
      <p:sp>
        <p:nvSpPr>
          <p:cNvPr id="14" name="Ellipse 13"/>
          <p:cNvSpPr/>
          <p:nvPr userDrawn="1"/>
        </p:nvSpPr>
        <p:spPr>
          <a:xfrm>
            <a:off x="179512" y="-346441"/>
            <a:ext cx="1117178" cy="116352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userDrawn="1"/>
        </p:nvPicPr>
        <p:blipFill rotWithShape="1">
          <a:blip r:embed="rId5">
            <a:extLst>
              <a:ext uri="{28A0092B-C50C-407E-A947-70E740481C1C}">
                <a14:useLocalDpi xmlns:a14="http://schemas.microsoft.com/office/drawing/2010/main" val="0"/>
              </a:ext>
            </a:extLst>
          </a:blip>
          <a:srcRect r="40922"/>
          <a:stretch/>
        </p:blipFill>
        <p:spPr>
          <a:xfrm>
            <a:off x="136957" y="16978"/>
            <a:ext cx="690627" cy="800102"/>
          </a:xfrm>
          <a:prstGeom prst="rect">
            <a:avLst/>
          </a:prstGeom>
        </p:spPr>
      </p:pic>
      <p:sp>
        <p:nvSpPr>
          <p:cNvPr id="17" name="Rectangle 16"/>
          <p:cNvSpPr/>
          <p:nvPr userDrawn="1"/>
        </p:nvSpPr>
        <p:spPr>
          <a:xfrm>
            <a:off x="791580" y="267494"/>
            <a:ext cx="45719" cy="3426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p:cNvSpPr txBox="1"/>
          <p:nvPr userDrawn="1"/>
        </p:nvSpPr>
        <p:spPr>
          <a:xfrm>
            <a:off x="713079" y="220073"/>
            <a:ext cx="792088" cy="415498"/>
          </a:xfrm>
          <a:prstGeom prst="rect">
            <a:avLst/>
          </a:prstGeom>
          <a:noFill/>
        </p:spPr>
        <p:txBody>
          <a:bodyPr wrap="square" rtlCol="0">
            <a:spAutoFit/>
          </a:bodyPr>
          <a:lstStyle/>
          <a:p>
            <a:r>
              <a:rPr lang="fr-FR" sz="600" dirty="0" smtClean="0">
                <a:solidFill>
                  <a:schemeClr val="tx1">
                    <a:lumMod val="65000"/>
                    <a:lumOff val="35000"/>
                  </a:schemeClr>
                </a:solidFill>
                <a:latin typeface="Century Gothic" panose="020B0502020202020204" pitchFamily="34" charset="0"/>
              </a:rPr>
              <a:t>CONQUÊTE</a:t>
            </a:r>
          </a:p>
          <a:p>
            <a:r>
              <a:rPr lang="fr-FR" sz="600" dirty="0" smtClean="0">
                <a:solidFill>
                  <a:schemeClr val="tx1">
                    <a:lumMod val="65000"/>
                    <a:lumOff val="35000"/>
                  </a:schemeClr>
                </a:solidFill>
                <a:latin typeface="Century Gothic" panose="020B0502020202020204" pitchFamily="34" charset="0"/>
              </a:rPr>
              <a:t>DES</a:t>
            </a:r>
            <a:r>
              <a:rPr lang="fr-FR" sz="600" dirty="0" smtClean="0">
                <a:solidFill>
                  <a:srgbClr val="FF0000"/>
                </a:solidFill>
                <a:latin typeface="Century Gothic" panose="020B0502020202020204" pitchFamily="34" charset="0"/>
              </a:rPr>
              <a:t>UNIVERS</a:t>
            </a:r>
          </a:p>
          <a:p>
            <a:r>
              <a:rPr lang="fr-FR" sz="900" b="1" dirty="0" smtClean="0">
                <a:solidFill>
                  <a:schemeClr val="tx1">
                    <a:lumMod val="65000"/>
                    <a:lumOff val="35000"/>
                  </a:schemeClr>
                </a:solidFill>
                <a:latin typeface="Brush Script MT" panose="03060802040406070304" pitchFamily="66" charset="0"/>
              </a:rPr>
              <a:t>Saison 2</a:t>
            </a:r>
            <a:endParaRPr lang="fr-FR" sz="900" b="1" dirty="0">
              <a:solidFill>
                <a:schemeClr val="tx1">
                  <a:lumMod val="65000"/>
                  <a:lumOff val="35000"/>
                </a:schemeClr>
              </a:solidFill>
              <a:latin typeface="Brush Script MT" panose="03060802040406070304" pitchFamily="66" charset="0"/>
            </a:endParaRPr>
          </a:p>
        </p:txBody>
      </p:sp>
    </p:spTree>
    <p:extLst>
      <p:ext uri="{BB962C8B-B14F-4D97-AF65-F5344CB8AC3E}">
        <p14:creationId xmlns:p14="http://schemas.microsoft.com/office/powerpoint/2010/main" val="18779298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162259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4.jp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Espace réservé du numéro de diapositive 1"/>
          <p:cNvSpPr txBox="1">
            <a:spLocks/>
          </p:cNvSpPr>
          <p:nvPr userDrawn="1"/>
        </p:nvSpPr>
        <p:spPr>
          <a:xfrm>
            <a:off x="8510373" y="4876006"/>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bg1"/>
                </a:solidFill>
                <a:latin typeface="+mj-lt"/>
                <a:cs typeface="Helvetica Neue Medium"/>
              </a:rPr>
              <a:pPr algn="r"/>
              <a:t>‹N°›</a:t>
            </a:fld>
            <a:endParaRPr lang="fr-FR" sz="800" b="1" dirty="0">
              <a:solidFill>
                <a:schemeClr val="bg1"/>
              </a:solidFill>
              <a:latin typeface="+mj-lt"/>
              <a:cs typeface="Helvetica Neue Medium"/>
            </a:endParaRPr>
          </a:p>
        </p:txBody>
      </p:sp>
    </p:spTree>
    <p:extLst>
      <p:ext uri="{BB962C8B-B14F-4D97-AF65-F5344CB8AC3E}">
        <p14:creationId xmlns:p14="http://schemas.microsoft.com/office/powerpoint/2010/main" val="3003674871"/>
      </p:ext>
    </p:extLst>
  </p:cSld>
  <p:clrMap bg1="lt1" tx1="dk1" bg2="lt2" tx2="dk2" accent1="accent1" accent2="accent2" accent3="accent3" accent4="accent4" accent5="accent5" accent6="accent6" hlink="hlink" folHlink="folHlink"/>
  <p:sldLayoutIdLst>
    <p:sldLayoutId id="2147483675" r:id="rId1"/>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Espace réservé du numéro de diapositive 1"/>
          <p:cNvSpPr txBox="1">
            <a:spLocks/>
          </p:cNvSpPr>
          <p:nvPr userDrawn="1"/>
        </p:nvSpPr>
        <p:spPr>
          <a:xfrm>
            <a:off x="8510373" y="4876006"/>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bg1"/>
                </a:solidFill>
                <a:latin typeface="+mj-lt"/>
                <a:cs typeface="Helvetica Neue Medium"/>
              </a:rPr>
              <a:pPr algn="r"/>
              <a:t>‹N°›</a:t>
            </a:fld>
            <a:endParaRPr lang="fr-FR" sz="800" b="1" dirty="0">
              <a:solidFill>
                <a:schemeClr val="bg1"/>
              </a:solidFill>
              <a:latin typeface="+mj-lt"/>
              <a:cs typeface="Helvetica Neue Medium"/>
            </a:endParaRPr>
          </a:p>
        </p:txBody>
      </p:sp>
    </p:spTree>
    <p:extLst>
      <p:ext uri="{BB962C8B-B14F-4D97-AF65-F5344CB8AC3E}">
        <p14:creationId xmlns:p14="http://schemas.microsoft.com/office/powerpoint/2010/main" val="2972261021"/>
      </p:ext>
    </p:extLst>
  </p:cSld>
  <p:clrMap bg1="lt1" tx1="dk1" bg2="lt2" tx2="dk2" accent1="accent1" accent2="accent2" accent3="accent3" accent4="accent4" accent5="accent5" accent6="accent6" hlink="hlink" folHlink="folHlink"/>
  <p:sldLayoutIdLst>
    <p:sldLayoutId id="2147483674" r:id="rId1"/>
    <p:sldLayoutId id="2147483677" r:id="rId2"/>
    <p:sldLayoutId id="2147483684" r:id="rId3"/>
    <p:sldLayoutId id="2147483682" r:id="rId4"/>
    <p:sldLayoutId id="214748368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4.xml"/><Relationship Id="rId7" Type="http://schemas.microsoft.com/office/2007/relationships/hdphoto" Target="../media/hdphoto2.wdp"/><Relationship Id="rId2" Type="http://schemas.microsoft.com/office/2007/relationships/media" Target="../media/media1.mov"/><Relationship Id="rId1" Type="http://schemas.openxmlformats.org/officeDocument/2006/relationships/video" Target="NULL" TargetMode="Externa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 Target="slide13.xml"/><Relationship Id="rId7" Type="http://schemas.openxmlformats.org/officeDocument/2006/relationships/hyperlink" Target="http://commerciaux.celca.caisse-epargne.fr/download/55/mon-portefeuille/18597/book-manager.pptx" TargetMode="External"/><Relationship Id="rId2" Type="http://schemas.openxmlformats.org/officeDocument/2006/relationships/slide" Target="slide5.xml"/><Relationship Id="rId1" Type="http://schemas.openxmlformats.org/officeDocument/2006/relationships/slideLayout" Target="../slideLayouts/slideLayout4.xml"/><Relationship Id="rId6" Type="http://schemas.openxmlformats.org/officeDocument/2006/relationships/slide" Target="slide20.xml"/><Relationship Id="rId5" Type="http://schemas.openxmlformats.org/officeDocument/2006/relationships/slide" Target="slide15.xml"/><Relationship Id="rId4" Type="http://schemas.openxmlformats.org/officeDocument/2006/relationships/slide" Target="slide12.xml"/><Relationship Id="rId9" Type="http://schemas.microsoft.com/office/2007/relationships/hdphoto" Target="../media/hdphoto3.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13" Type="http://schemas.microsoft.com/office/2007/relationships/hdphoto" Target="../media/hdphoto8.wdp"/><Relationship Id="rId3" Type="http://schemas.microsoft.com/office/2007/relationships/hdphoto" Target="../media/hdphoto2.wdp"/><Relationship Id="rId7" Type="http://schemas.microsoft.com/office/2007/relationships/hdphoto" Target="../media/hdphoto5.wdp"/><Relationship Id="rId12"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15.png"/><Relationship Id="rId11" Type="http://schemas.microsoft.com/office/2007/relationships/hdphoto" Target="../media/hdphoto7.wdp"/><Relationship Id="rId5" Type="http://schemas.microsoft.com/office/2007/relationships/hdphoto" Target="../media/hdphoto4.wdp"/><Relationship Id="rId15" Type="http://schemas.microsoft.com/office/2007/relationships/hdphoto" Target="../media/hdphoto9.wdp"/><Relationship Id="rId10" Type="http://schemas.openxmlformats.org/officeDocument/2006/relationships/image" Target="../media/image17.png"/><Relationship Id="rId4" Type="http://schemas.openxmlformats.org/officeDocument/2006/relationships/image" Target="../media/image14.png"/><Relationship Id="rId9" Type="http://schemas.microsoft.com/office/2007/relationships/hdphoto" Target="../media/hdphoto6.wdp"/><Relationship Id="rId1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3.xml"/><Relationship Id="rId4" Type="http://schemas.openxmlformats.org/officeDocument/2006/relationships/image" Target="../media/image23.emf"/></Relationships>
</file>

<file path=ppt/slides/_rels/slide1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3.xml"/><Relationship Id="rId4" Type="http://schemas.openxmlformats.org/officeDocument/2006/relationships/chart" Target="../charts/chart5.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hyperlink" Target="http://commerciaux.celca.caisse-epargne.fr/download/166/segmentation-activation/8760/segmentation_cegee.pdf" TargetMode="External"/><Relationship Id="rId2" Type="http://schemas.openxmlformats.org/officeDocument/2006/relationships/image" Target="../media/image28.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0.png"/><Relationship Id="rId7" Type="http://schemas.openxmlformats.org/officeDocument/2006/relationships/hyperlink" Target="http://commerciaux.celca.caisse-epargne.fr/download/55/mon-portefeuille/18597/book-manager.pptx" TargetMode="External"/><Relationship Id="rId2" Type="http://schemas.openxmlformats.org/officeDocument/2006/relationships/hyperlink" Target="http://commerciaux.celca.caisse-epargne.fr/download/55/mon-portefeuille/18598/book-gestion-de-mon-portefeuille.ppt" TargetMode="External"/><Relationship Id="rId1" Type="http://schemas.openxmlformats.org/officeDocument/2006/relationships/slideLayout" Target="../slideLayouts/slideLayout3.xml"/><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slide" Target="slide46.xml"/><Relationship Id="rId7" Type="http://schemas.microsoft.com/office/2007/relationships/hdphoto" Target="../media/hdphoto3.wdp"/><Relationship Id="rId2" Type="http://schemas.openxmlformats.org/officeDocument/2006/relationships/slide" Target="slide27.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hyperlink" Target="http://commerciaux.celca.caisse-epargne.fr/download/55/mon-portefeuille/18597/book-manager.pptx" TargetMode="External"/><Relationship Id="rId4" Type="http://schemas.openxmlformats.org/officeDocument/2006/relationships/slide" Target="slide4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17.png"/><Relationship Id="rId13" Type="http://schemas.microsoft.com/office/2007/relationships/hdphoto" Target="../media/hdphoto5.wdp"/><Relationship Id="rId3" Type="http://schemas.openxmlformats.org/officeDocument/2006/relationships/image" Target="../media/image10.png"/><Relationship Id="rId7" Type="http://schemas.microsoft.com/office/2007/relationships/hdphoto" Target="../media/hdphoto4.wdp"/><Relationship Id="rId12" Type="http://schemas.openxmlformats.org/officeDocument/2006/relationships/image" Target="../media/image15.png"/><Relationship Id="rId2" Type="http://schemas.openxmlformats.org/officeDocument/2006/relationships/image" Target="../media/image9.png"/><Relationship Id="rId16"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14.png"/><Relationship Id="rId11" Type="http://schemas.microsoft.com/office/2007/relationships/hdphoto" Target="../media/hdphoto8.wdp"/><Relationship Id="rId5" Type="http://schemas.microsoft.com/office/2007/relationships/hdphoto" Target="../media/hdphoto2.wdp"/><Relationship Id="rId15" Type="http://schemas.microsoft.com/office/2007/relationships/hdphoto" Target="../media/hdphoto6.wdp"/><Relationship Id="rId10" Type="http://schemas.openxmlformats.org/officeDocument/2006/relationships/image" Target="../media/image18.png"/><Relationship Id="rId4" Type="http://schemas.openxmlformats.org/officeDocument/2006/relationships/image" Target="../media/image11.png"/><Relationship Id="rId9" Type="http://schemas.microsoft.com/office/2007/relationships/hdphoto" Target="../media/hdphoto7.wdp"/><Relationship Id="rId14" Type="http://schemas.openxmlformats.org/officeDocument/2006/relationships/image" Target="../media/image16.png"/></Relationships>
</file>

<file path=ppt/slides/_rels/slide28.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hyperlink" Target="http://commerciaux.celca.caisse-epargne.fr/download/341/tarification/18447/offres-promos-en-cours.pdf" TargetMode="External"/><Relationship Id="rId3" Type="http://schemas.openxmlformats.org/officeDocument/2006/relationships/image" Target="../media/image17.png"/><Relationship Id="rId7" Type="http://schemas.openxmlformats.org/officeDocument/2006/relationships/image" Target="../media/image14.png"/><Relationship Id="rId12" Type="http://schemas.openxmlformats.org/officeDocument/2006/relationships/hyperlink" Target="http://service-portail-intranet-cegee.sigce.caisse-epargne.fr/Intranet/intranetcegee_prod/Orca/" TargetMode="External"/><Relationship Id="rId2" Type="http://schemas.openxmlformats.org/officeDocument/2006/relationships/hyperlink" Target="http://commerciaux.celca.caisse-epargne.fr/download/1873/2021/22246/hdj-du-29-avril-campagne-jeunes-2021.pptx" TargetMode="External"/><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hyperlink" Target="http://commerciaux.celca.caisse-epargne.fr/download/342/zoom-jeunes/4628/book-jeunes.pdf" TargetMode="External"/><Relationship Id="rId5" Type="http://schemas.openxmlformats.org/officeDocument/2006/relationships/image" Target="../media/image15.png"/><Relationship Id="rId15" Type="http://schemas.openxmlformats.org/officeDocument/2006/relationships/image" Target="../media/image13.png"/><Relationship Id="rId10" Type="http://schemas.openxmlformats.org/officeDocument/2006/relationships/hyperlink" Target="file:///C:\Users\A6700865\Downloads\segmentation_cegee%20(2).pdf" TargetMode="External"/><Relationship Id="rId4" Type="http://schemas.openxmlformats.org/officeDocument/2006/relationships/image" Target="../media/image18.png"/><Relationship Id="rId9" Type="http://schemas.openxmlformats.org/officeDocument/2006/relationships/image" Target="../media/image34.png"/><Relationship Id="rId14" Type="http://schemas.openxmlformats.org/officeDocument/2006/relationships/hyperlink" Target="http://commerciaux.celca.caisse-epargne.fr/download/1302/les-cibles-ponctuelles/15993/book-des-campagnes-gerc-1er-trimestre-2020.pdf"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39.png"/><Relationship Id="rId3" Type="http://schemas.openxmlformats.org/officeDocument/2006/relationships/image" Target="../media/image15.png"/><Relationship Id="rId7" Type="http://schemas.openxmlformats.org/officeDocument/2006/relationships/image" Target="../media/image16.png"/><Relationship Id="rId12" Type="http://schemas.openxmlformats.org/officeDocument/2006/relationships/image" Target="../media/image33.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37.jpeg"/><Relationship Id="rId11" Type="http://schemas.openxmlformats.org/officeDocument/2006/relationships/image" Target="../media/image18.png"/><Relationship Id="rId5" Type="http://schemas.openxmlformats.org/officeDocument/2006/relationships/image" Target="../media/image36.jpeg"/><Relationship Id="rId10" Type="http://schemas.openxmlformats.org/officeDocument/2006/relationships/slide" Target="slide38.xml"/><Relationship Id="rId4" Type="http://schemas.openxmlformats.org/officeDocument/2006/relationships/image" Target="../media/image35.jpeg"/><Relationship Id="rId9" Type="http://schemas.openxmlformats.org/officeDocument/2006/relationships/image" Target="../media/image38.jpeg"/><Relationship Id="rId14" Type="http://schemas.openxmlformats.org/officeDocument/2006/relationships/image" Target="../media/image40.jpeg"/></Relationships>
</file>

<file path=ppt/slides/_rels/slide30.xml.rels><?xml version="1.0" encoding="UTF-8" standalone="yes"?>
<Relationships xmlns="http://schemas.openxmlformats.org/package/2006/relationships"><Relationship Id="rId8" Type="http://schemas.microsoft.com/office/2007/relationships/hdphoto" Target="../media/hdphoto12.wdp"/><Relationship Id="rId13" Type="http://schemas.openxmlformats.org/officeDocument/2006/relationships/image" Target="../media/image47.png"/><Relationship Id="rId18" Type="http://schemas.openxmlformats.org/officeDocument/2006/relationships/hyperlink" Target="http://commerciaux.celca.caisse-epargne.fr/download/1302/les-cibles-ponctuelles/15993/book-des-campagnes-gerc-1er-trimestre-2020.pdf" TargetMode="External"/><Relationship Id="rId3" Type="http://schemas.openxmlformats.org/officeDocument/2006/relationships/image" Target="../media/image41.png"/><Relationship Id="rId7" Type="http://schemas.openxmlformats.org/officeDocument/2006/relationships/image" Target="../media/image43.png"/><Relationship Id="rId12" Type="http://schemas.openxmlformats.org/officeDocument/2006/relationships/image" Target="../media/image33.png"/><Relationship Id="rId17" Type="http://schemas.openxmlformats.org/officeDocument/2006/relationships/hyperlink" Target="http://commerciaux.celca.caisse-epargne.fr/download/341/tarification/18447/offres-promos-en-cours.pdf" TargetMode="External"/><Relationship Id="rId2" Type="http://schemas.openxmlformats.org/officeDocument/2006/relationships/image" Target="../media/image18.png"/><Relationship Id="rId16" Type="http://schemas.openxmlformats.org/officeDocument/2006/relationships/hyperlink" Target="http://service-portail-intranet-cegee.sigce.caisse-epargne.fr/Intranet/intranetcegee_prod/Orca/" TargetMode="External"/><Relationship Id="rId1" Type="http://schemas.openxmlformats.org/officeDocument/2006/relationships/slideLayout" Target="../slideLayouts/slideLayout3.xml"/><Relationship Id="rId6" Type="http://schemas.microsoft.com/office/2007/relationships/hdphoto" Target="../media/hdphoto11.wdp"/><Relationship Id="rId11" Type="http://schemas.openxmlformats.org/officeDocument/2006/relationships/image" Target="../media/image46.png"/><Relationship Id="rId5" Type="http://schemas.openxmlformats.org/officeDocument/2006/relationships/image" Target="../media/image42.png"/><Relationship Id="rId15" Type="http://schemas.openxmlformats.org/officeDocument/2006/relationships/hyperlink" Target="http://commerciaux.celca.caisse-epargne.fr/download/342/zoom-jeunes/4628/book-jeunes.pdf" TargetMode="External"/><Relationship Id="rId10" Type="http://schemas.openxmlformats.org/officeDocument/2006/relationships/image" Target="../media/image45.png"/><Relationship Id="rId19" Type="http://schemas.openxmlformats.org/officeDocument/2006/relationships/image" Target="../media/image13.png"/><Relationship Id="rId4" Type="http://schemas.microsoft.com/office/2007/relationships/hdphoto" Target="../media/hdphoto10.wdp"/><Relationship Id="rId9" Type="http://schemas.openxmlformats.org/officeDocument/2006/relationships/image" Target="../media/image44.png"/><Relationship Id="rId14" Type="http://schemas.openxmlformats.org/officeDocument/2006/relationships/hyperlink" Target="file:///C:\Users\A6700865\Downloads\segmentation_cegee%20(2).pdf"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slide" Target="slide58.xml"/><Relationship Id="rId18" Type="http://schemas.openxmlformats.org/officeDocument/2006/relationships/hyperlink" Target="http://commerciaux.celca.caisse-epargne.fr/download/341/tarification/18447/offres-promos-en-cours.pdf" TargetMode="External"/><Relationship Id="rId3" Type="http://schemas.microsoft.com/office/2007/relationships/hdphoto" Target="../media/hdphoto10.wdp"/><Relationship Id="rId7" Type="http://schemas.microsoft.com/office/2007/relationships/hdphoto" Target="../media/hdphoto12.wdp"/><Relationship Id="rId12" Type="http://schemas.openxmlformats.org/officeDocument/2006/relationships/image" Target="../media/image47.png"/><Relationship Id="rId17" Type="http://schemas.openxmlformats.org/officeDocument/2006/relationships/hyperlink" Target="http://service-portail-intranet-cegee.sigce.caisse-epargne.fr/Intranet/intranetcegee_prod/Orca/" TargetMode="External"/><Relationship Id="rId2" Type="http://schemas.openxmlformats.org/officeDocument/2006/relationships/image" Target="../media/image41.png"/><Relationship Id="rId16" Type="http://schemas.openxmlformats.org/officeDocument/2006/relationships/hyperlink" Target="http://commerciaux.celca.caisse-epargne.fr/download/342/zoom-jeunes/4628/book-jeunes.pdf" TargetMode="External"/><Relationship Id="rId20"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43.png"/><Relationship Id="rId11" Type="http://schemas.openxmlformats.org/officeDocument/2006/relationships/image" Target="../media/image33.png"/><Relationship Id="rId5" Type="http://schemas.microsoft.com/office/2007/relationships/hdphoto" Target="../media/hdphoto11.wdp"/><Relationship Id="rId15" Type="http://schemas.openxmlformats.org/officeDocument/2006/relationships/hyperlink" Target="file:///C:\Users\A6700865\Downloads\segmentation_cegee%20(2).pdf" TargetMode="External"/><Relationship Id="rId10" Type="http://schemas.openxmlformats.org/officeDocument/2006/relationships/image" Target="../media/image46.png"/><Relationship Id="rId19" Type="http://schemas.openxmlformats.org/officeDocument/2006/relationships/hyperlink" Target="http://commerciaux.celca.caisse-epargne.fr/download/1302/les-cibles-ponctuelles/15993/book-des-campagnes-gerc-1er-trimestre-2020.pdf" TargetMode="External"/><Relationship Id="rId4" Type="http://schemas.openxmlformats.org/officeDocument/2006/relationships/image" Target="../media/image42.png"/><Relationship Id="rId9" Type="http://schemas.openxmlformats.org/officeDocument/2006/relationships/image" Target="../media/image45.png"/><Relationship Id="rId14" Type="http://schemas.openxmlformats.org/officeDocument/2006/relationships/image" Target="../media/image15.png"/></Relationships>
</file>

<file path=ppt/slides/_rels/slide32.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hyperlink" Target="file:///C:\Users\A6700865\Downloads\segmentation_cegee%20(2).pdf" TargetMode="External"/><Relationship Id="rId18" Type="http://schemas.openxmlformats.org/officeDocument/2006/relationships/image" Target="../media/image13.png"/><Relationship Id="rId3" Type="http://schemas.microsoft.com/office/2007/relationships/hdphoto" Target="../media/hdphoto10.wdp"/><Relationship Id="rId7" Type="http://schemas.microsoft.com/office/2007/relationships/hdphoto" Target="../media/hdphoto12.wdp"/><Relationship Id="rId12" Type="http://schemas.openxmlformats.org/officeDocument/2006/relationships/image" Target="../media/image33.png"/><Relationship Id="rId17" Type="http://schemas.openxmlformats.org/officeDocument/2006/relationships/hyperlink" Target="http://commerciaux.celca.caisse-epargne.fr/download/1302/les-cibles-ponctuelles/15993/book-des-campagnes-gerc-1er-trimestre-2020.pdf" TargetMode="External"/><Relationship Id="rId2" Type="http://schemas.openxmlformats.org/officeDocument/2006/relationships/image" Target="../media/image41.png"/><Relationship Id="rId16" Type="http://schemas.openxmlformats.org/officeDocument/2006/relationships/hyperlink" Target="http://commerciaux.celca.caisse-epargne.fr/download/341/tarification/18447/offres-promos-en-cours.pdf" TargetMode="External"/><Relationship Id="rId1" Type="http://schemas.openxmlformats.org/officeDocument/2006/relationships/slideLayout" Target="../slideLayouts/slideLayout3.xml"/><Relationship Id="rId6" Type="http://schemas.openxmlformats.org/officeDocument/2006/relationships/image" Target="../media/image43.png"/><Relationship Id="rId11" Type="http://schemas.openxmlformats.org/officeDocument/2006/relationships/image" Target="../media/image17.png"/><Relationship Id="rId5" Type="http://schemas.microsoft.com/office/2007/relationships/hdphoto" Target="../media/hdphoto11.wdp"/><Relationship Id="rId15" Type="http://schemas.openxmlformats.org/officeDocument/2006/relationships/hyperlink" Target="http://service-portail-intranet-cegee.sigce.caisse-epargne.fr/Intranet/intranetcegee_prod/Orca/" TargetMode="External"/><Relationship Id="rId10" Type="http://schemas.openxmlformats.org/officeDocument/2006/relationships/image" Target="../media/image46.png"/><Relationship Id="rId19" Type="http://schemas.openxmlformats.org/officeDocument/2006/relationships/image" Target="../media/image40.jpeg"/><Relationship Id="rId4" Type="http://schemas.openxmlformats.org/officeDocument/2006/relationships/image" Target="../media/image42.png"/><Relationship Id="rId9" Type="http://schemas.openxmlformats.org/officeDocument/2006/relationships/image" Target="../media/image45.png"/><Relationship Id="rId14" Type="http://schemas.openxmlformats.org/officeDocument/2006/relationships/hyperlink" Target="http://commerciaux.celca.caisse-epargne.fr/download/342/zoom-jeunes/4628/book-jeunes.pdf"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16.png"/><Relationship Id="rId18" Type="http://schemas.openxmlformats.org/officeDocument/2006/relationships/hyperlink" Target="http://commerciaux.celca.caisse-epargne.fr/download/1302/les-cibles-ponctuelles/15993/book-des-campagnes-gerc-1er-trimestre-2020.pdf" TargetMode="External"/><Relationship Id="rId3" Type="http://schemas.microsoft.com/office/2007/relationships/hdphoto" Target="../media/hdphoto10.wdp"/><Relationship Id="rId7" Type="http://schemas.microsoft.com/office/2007/relationships/hdphoto" Target="../media/hdphoto12.wdp"/><Relationship Id="rId12" Type="http://schemas.openxmlformats.org/officeDocument/2006/relationships/image" Target="../media/image47.png"/><Relationship Id="rId17" Type="http://schemas.openxmlformats.org/officeDocument/2006/relationships/hyperlink" Target="http://commerciaux.celca.caisse-epargne.fr/download/341/tarification/18447/offres-promos-en-cours.pdf" TargetMode="External"/><Relationship Id="rId2" Type="http://schemas.openxmlformats.org/officeDocument/2006/relationships/image" Target="../media/image41.png"/><Relationship Id="rId16" Type="http://schemas.openxmlformats.org/officeDocument/2006/relationships/hyperlink" Target="http://service-portail-intranet-cegee.sigce.caisse-epargne.fr/Intranet/intranetcegee_prod/Orca/" TargetMode="External"/><Relationship Id="rId1" Type="http://schemas.openxmlformats.org/officeDocument/2006/relationships/slideLayout" Target="../slideLayouts/slideLayout3.xml"/><Relationship Id="rId6" Type="http://schemas.openxmlformats.org/officeDocument/2006/relationships/image" Target="../media/image43.png"/><Relationship Id="rId11" Type="http://schemas.openxmlformats.org/officeDocument/2006/relationships/image" Target="../media/image33.png"/><Relationship Id="rId5" Type="http://schemas.microsoft.com/office/2007/relationships/hdphoto" Target="../media/hdphoto11.wdp"/><Relationship Id="rId15" Type="http://schemas.openxmlformats.org/officeDocument/2006/relationships/hyperlink" Target="http://commerciaux.celca.caisse-epargne.fr/download/342/zoom-jeunes/4628/book-jeunes.pdf" TargetMode="External"/><Relationship Id="rId10" Type="http://schemas.openxmlformats.org/officeDocument/2006/relationships/image" Target="../media/image46.png"/><Relationship Id="rId19" Type="http://schemas.openxmlformats.org/officeDocument/2006/relationships/image" Target="../media/image13.png"/><Relationship Id="rId4" Type="http://schemas.openxmlformats.org/officeDocument/2006/relationships/image" Target="../media/image42.png"/><Relationship Id="rId9" Type="http://schemas.openxmlformats.org/officeDocument/2006/relationships/image" Target="../media/image45.png"/><Relationship Id="rId14" Type="http://schemas.openxmlformats.org/officeDocument/2006/relationships/hyperlink" Target="file:///C:\Users\A6700865\Downloads\segmentation_cegee%20(2).pdf"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hyperlink" Target="file:///C:\Users\A6700865\Downloads\segmentation_cegee%20(2).pdf" TargetMode="External"/><Relationship Id="rId18" Type="http://schemas.openxmlformats.org/officeDocument/2006/relationships/image" Target="../media/image13.png"/><Relationship Id="rId3" Type="http://schemas.microsoft.com/office/2007/relationships/hdphoto" Target="../media/hdphoto10.wdp"/><Relationship Id="rId7" Type="http://schemas.microsoft.com/office/2007/relationships/hdphoto" Target="../media/hdphoto12.wdp"/><Relationship Id="rId12" Type="http://schemas.openxmlformats.org/officeDocument/2006/relationships/image" Target="../media/image39.png"/><Relationship Id="rId17" Type="http://schemas.openxmlformats.org/officeDocument/2006/relationships/hyperlink" Target="http://commerciaux.celca.caisse-epargne.fr/download/1302/les-cibles-ponctuelles/15993/book-des-campagnes-gerc-1er-trimestre-2020.pdf" TargetMode="External"/><Relationship Id="rId2" Type="http://schemas.openxmlformats.org/officeDocument/2006/relationships/image" Target="../media/image41.png"/><Relationship Id="rId16" Type="http://schemas.openxmlformats.org/officeDocument/2006/relationships/hyperlink" Target="http://commerciaux.celca.caisse-epargne.fr/download/341/tarification/18447/offres-promos-en-cours.pdf" TargetMode="External"/><Relationship Id="rId1" Type="http://schemas.openxmlformats.org/officeDocument/2006/relationships/slideLayout" Target="../slideLayouts/slideLayout3.xml"/><Relationship Id="rId6" Type="http://schemas.openxmlformats.org/officeDocument/2006/relationships/image" Target="../media/image43.png"/><Relationship Id="rId11" Type="http://schemas.openxmlformats.org/officeDocument/2006/relationships/image" Target="../media/image46.png"/><Relationship Id="rId5" Type="http://schemas.microsoft.com/office/2007/relationships/hdphoto" Target="../media/hdphoto11.wdp"/><Relationship Id="rId15" Type="http://schemas.openxmlformats.org/officeDocument/2006/relationships/hyperlink" Target="http://service-portail-intranet-cegee.sigce.caisse-epargne.fr/Intranet/intranetcegee_prod/Orca/" TargetMode="External"/><Relationship Id="rId10" Type="http://schemas.openxmlformats.org/officeDocument/2006/relationships/image" Target="../media/image14.png"/><Relationship Id="rId4" Type="http://schemas.openxmlformats.org/officeDocument/2006/relationships/image" Target="../media/image42.png"/><Relationship Id="rId9" Type="http://schemas.openxmlformats.org/officeDocument/2006/relationships/image" Target="../media/image45.png"/><Relationship Id="rId14" Type="http://schemas.openxmlformats.org/officeDocument/2006/relationships/hyperlink" Target="http://commerciaux.celca.caisse-epargne.fr/download/342/zoom-jeunes/4628/book-jeunes.pdf" TargetMode="External"/></Relationships>
</file>

<file path=ppt/slides/_rels/slide3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7.png"/><Relationship Id="rId7" Type="http://schemas.openxmlformats.org/officeDocument/2006/relationships/slide" Target="slide58.xml"/><Relationship Id="rId12" Type="http://schemas.openxmlformats.org/officeDocument/2006/relationships/image" Target="../media/image14.png"/><Relationship Id="rId2" Type="http://schemas.openxmlformats.org/officeDocument/2006/relationships/slide" Target="slide80.xml"/><Relationship Id="rId1" Type="http://schemas.openxmlformats.org/officeDocument/2006/relationships/slideLayout" Target="../slideLayouts/slideLayout4.xml"/><Relationship Id="rId6" Type="http://schemas.openxmlformats.org/officeDocument/2006/relationships/image" Target="../media/image18.png"/><Relationship Id="rId11" Type="http://schemas.openxmlformats.org/officeDocument/2006/relationships/slide" Target="slide37.xml"/><Relationship Id="rId5" Type="http://schemas.openxmlformats.org/officeDocument/2006/relationships/slide" Target="slide38.xml"/><Relationship Id="rId10" Type="http://schemas.openxmlformats.org/officeDocument/2006/relationships/image" Target="../media/image16.png"/><Relationship Id="rId4" Type="http://schemas.microsoft.com/office/2007/relationships/hdphoto" Target="../media/hdphoto7.wdp"/><Relationship Id="rId9" Type="http://schemas.openxmlformats.org/officeDocument/2006/relationships/slide" Target="slide83.xml"/></Relationships>
</file>

<file path=ppt/slides/_rels/slide3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slide" Target="slide82.xml"/><Relationship Id="rId3" Type="http://schemas.openxmlformats.org/officeDocument/2006/relationships/image" Target="../media/image10.png"/><Relationship Id="rId7" Type="http://schemas.openxmlformats.org/officeDocument/2006/relationships/slide" Target="slide81.xml"/><Relationship Id="rId12" Type="http://schemas.openxmlformats.org/officeDocument/2006/relationships/image" Target="../media/image15.png"/><Relationship Id="rId2" Type="http://schemas.openxmlformats.org/officeDocument/2006/relationships/image" Target="../media/image9.png"/><Relationship Id="rId16"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image" Target="../media/image14.png"/><Relationship Id="rId11" Type="http://schemas.openxmlformats.org/officeDocument/2006/relationships/slide" Target="slide80.xml"/><Relationship Id="rId5" Type="http://schemas.openxmlformats.org/officeDocument/2006/relationships/slide" Target="slide83.xml"/><Relationship Id="rId15" Type="http://schemas.openxmlformats.org/officeDocument/2006/relationships/image" Target="../media/image2.png"/><Relationship Id="rId10" Type="http://schemas.openxmlformats.org/officeDocument/2006/relationships/image" Target="../media/image18.png"/><Relationship Id="rId4" Type="http://schemas.openxmlformats.org/officeDocument/2006/relationships/image" Target="../media/image11.png"/><Relationship Id="rId9" Type="http://schemas.openxmlformats.org/officeDocument/2006/relationships/slide" Target="slide79.xml"/><Relationship Id="rId14" Type="http://schemas.openxmlformats.org/officeDocument/2006/relationships/image" Target="../media/image16.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 Id="rId5" Type="http://schemas.openxmlformats.org/officeDocument/2006/relationships/image" Target="../media/image51.jpeg"/><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 Id="rId6" Type="http://schemas.openxmlformats.org/officeDocument/2006/relationships/hyperlink" Target="http://commerciaux.celca.caisse-epargne.fr/particuliers/questionnaires-relationnels/" TargetMode="External"/><Relationship Id="rId5" Type="http://schemas.openxmlformats.org/officeDocument/2006/relationships/image" Target="../media/image44.png"/><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5.png"/><Relationship Id="rId7" Type="http://schemas.openxmlformats.org/officeDocument/2006/relationships/slide" Target="slide58.xml"/><Relationship Id="rId2" Type="http://schemas.openxmlformats.org/officeDocument/2006/relationships/hyperlink" Target="https://www.caisse-epargne.fr/grand-est-europe/particuliers/questionnaire-epargne" TargetMode="Externa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slide" Target="slide38.xml"/><Relationship Id="rId4" Type="http://schemas.openxmlformats.org/officeDocument/2006/relationships/image" Target="../media/image9.png"/><Relationship Id="rId9" Type="http://schemas.openxmlformats.org/officeDocument/2006/relationships/image" Target="../media/image56.png"/></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14.png"/><Relationship Id="rId2" Type="http://schemas.openxmlformats.org/officeDocument/2006/relationships/hyperlink" Target="https://www.caisse-epargne.fr/grand-est-europe/particuliers/formulaire-assurance" TargetMode="External"/><Relationship Id="rId1" Type="http://schemas.openxmlformats.org/officeDocument/2006/relationships/slideLayout" Target="../slideLayouts/slideLayout3.xml"/><Relationship Id="rId6" Type="http://schemas.openxmlformats.org/officeDocument/2006/relationships/slide" Target="slide37.xml"/><Relationship Id="rId5" Type="http://schemas.openxmlformats.org/officeDocument/2006/relationships/image" Target="../media/image56.png"/><Relationship Id="rId4" Type="http://schemas.openxmlformats.org/officeDocument/2006/relationships/image" Target="../media/image9.png"/></Relationships>
</file>

<file path=ppt/slides/_rels/slide41.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7.png"/><Relationship Id="rId3" Type="http://schemas.openxmlformats.org/officeDocument/2006/relationships/image" Target="../media/image58.png"/><Relationship Id="rId7" Type="http://schemas.openxmlformats.org/officeDocument/2006/relationships/slide" Target="slide58.xml"/><Relationship Id="rId12" Type="http://schemas.openxmlformats.org/officeDocument/2006/relationships/image" Target="../media/image16.png"/><Relationship Id="rId2" Type="http://schemas.openxmlformats.org/officeDocument/2006/relationships/hyperlink" Target="https://www.caisse-epargne.fr/grand-est-europe/particuliers/univers-jeunes/questionnaire-jeunes" TargetMode="External"/><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14.png"/><Relationship Id="rId5" Type="http://schemas.openxmlformats.org/officeDocument/2006/relationships/slide" Target="slide38.xml"/><Relationship Id="rId10" Type="http://schemas.openxmlformats.org/officeDocument/2006/relationships/slide" Target="slide37.xml"/><Relationship Id="rId4" Type="http://schemas.openxmlformats.org/officeDocument/2006/relationships/image" Target="../media/image9.png"/><Relationship Id="rId9" Type="http://schemas.openxmlformats.org/officeDocument/2006/relationships/image" Target="../media/image56.png"/><Relationship Id="rId14" Type="http://schemas.microsoft.com/office/2007/relationships/hdphoto" Target="../media/hdphoto7.wdp"/></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xml"/><Relationship Id="rId5" Type="http://schemas.openxmlformats.org/officeDocument/2006/relationships/image" Target="../media/image44.png"/><Relationship Id="rId4" Type="http://schemas.microsoft.com/office/2007/relationships/hdphoto" Target="../media/hdphoto13.wdp"/></Relationships>
</file>

<file path=ppt/slides/_rels/slide43.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hyperlink" Target="http://commerciaux.celca.caisse-epargne.fr/particuliers/offre-parents-ados/" TargetMode="External"/><Relationship Id="rId18" Type="http://schemas.openxmlformats.org/officeDocument/2006/relationships/image" Target="../media/image63.png"/><Relationship Id="rId3" Type="http://schemas.openxmlformats.org/officeDocument/2006/relationships/image" Target="../media/image18.png"/><Relationship Id="rId7" Type="http://schemas.openxmlformats.org/officeDocument/2006/relationships/hyperlink" Target="http://commerciaux.celca.caisse-epargne.fr/particuliers/atelier-des-decodeurs-banque-a-distance/" TargetMode="External"/><Relationship Id="rId12" Type="http://schemas.openxmlformats.org/officeDocument/2006/relationships/hyperlink" Target="http://commerciaux.celca.caisse-epargne.fr/particuliers/atelier-des-decodeurs-gerer-mon-budget/" TargetMode="External"/><Relationship Id="rId17" Type="http://schemas.openxmlformats.org/officeDocument/2006/relationships/hyperlink" Target="http://commerciaux.celca.caisse-epargne.fr/particuliers/modeles-demail-invitation-confirmation-remerciements/" TargetMode="External"/><Relationship Id="rId2" Type="http://schemas.openxmlformats.org/officeDocument/2006/relationships/image" Target="../media/image14.png"/><Relationship Id="rId16" Type="http://schemas.openxmlformats.org/officeDocument/2006/relationships/hyperlink" Target="http://commerciaux.celca.caisse-epargne.fr/particuliers/atelier-des-decodeurs-informations-utiles/" TargetMode="External"/><Relationship Id="rId1" Type="http://schemas.openxmlformats.org/officeDocument/2006/relationships/slideLayout" Target="../slideLayouts/slideLayout3.xml"/><Relationship Id="rId6" Type="http://schemas.openxmlformats.org/officeDocument/2006/relationships/image" Target="../media/image17.png"/><Relationship Id="rId11" Type="http://schemas.openxmlformats.org/officeDocument/2006/relationships/hyperlink" Target="http://commerciaux.celca.caisse-epargne.fr/particuliers/atelier-des-decodeurs-les-marches-financiers/" TargetMode="External"/><Relationship Id="rId5" Type="http://schemas.openxmlformats.org/officeDocument/2006/relationships/image" Target="../media/image44.png"/><Relationship Id="rId15" Type="http://schemas.openxmlformats.org/officeDocument/2006/relationships/image" Target="../media/image15.png"/><Relationship Id="rId10" Type="http://schemas.microsoft.com/office/2007/relationships/hdphoto" Target="../media/hdphoto14.wdp"/><Relationship Id="rId4" Type="http://schemas.openxmlformats.org/officeDocument/2006/relationships/image" Target="../media/image16.png"/><Relationship Id="rId9" Type="http://schemas.openxmlformats.org/officeDocument/2006/relationships/image" Target="../media/image62.png"/><Relationship Id="rId14" Type="http://schemas.openxmlformats.org/officeDocument/2006/relationships/hyperlink" Target="http://commerciaux.celca.caisse-epargne.fr/particuliers/ateliers-des-decodeurs-la-primo-accession/"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hyperlink" Target="http://commerciaux.celca.caisse-epargne.fr/download/1838/mon-portfolio/19304/guide-utilisateur-mon-portfolio.docx" TargetMode="External"/><Relationship Id="rId7" Type="http://schemas.openxmlformats.org/officeDocument/2006/relationships/hyperlink" Target="http://service-portail-intranet-cegee.sigce.caisse-epargne.fr/Intranet/intranetcegee_prod/Orca/" TargetMode="External"/><Relationship Id="rId2" Type="http://schemas.openxmlformats.org/officeDocument/2006/relationships/image" Target="../media/image64.png"/><Relationship Id="rId1" Type="http://schemas.openxmlformats.org/officeDocument/2006/relationships/slideLayout" Target="../slideLayouts/slideLayout3.xml"/><Relationship Id="rId6" Type="http://schemas.openxmlformats.org/officeDocument/2006/relationships/hyperlink" Target="http://commerciaux.celca.caisse-epargne.fr/download/1028/documents-hors-arbo-1/22145/manuel-utilisateur-orca-2.pdf" TargetMode="External"/><Relationship Id="rId5" Type="http://schemas.openxmlformats.org/officeDocument/2006/relationships/image" Target="../media/image65.png"/><Relationship Id="rId4" Type="http://schemas.openxmlformats.org/officeDocument/2006/relationships/hyperlink" Target="https://app.powerbi.com/groups/63c3fc08-21b3-48e6-a729-861738a5fb66/reports/fd6ef5bc-c686-466a-9d75-35a0b20c4f0d?ctid=d5bb6d35-8a82-4329-b49a-5030bd6497ab"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4.png"/><Relationship Id="rId4" Type="http://schemas.openxmlformats.org/officeDocument/2006/relationships/image" Target="../media/image11.png"/><Relationship Id="rId9" Type="http://schemas.openxmlformats.org/officeDocument/2006/relationships/image" Target="../media/image16.png"/></Relationships>
</file>

<file path=ppt/slides/_rels/slide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6.png"/><Relationship Id="rId4" Type="http://schemas.openxmlformats.org/officeDocument/2006/relationships/image" Target="../media/image15.png"/></Relationships>
</file>

<file path=ppt/slides/_rels/slide5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17.png"/><Relationship Id="rId7" Type="http://schemas.openxmlformats.org/officeDocument/2006/relationships/image" Target="../media/image45.png"/><Relationship Id="rId2" Type="http://schemas.openxmlformats.org/officeDocument/2006/relationships/image" Target="../media/image41.png"/><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png"/><Relationship Id="rId10" Type="http://schemas.microsoft.com/office/2007/relationships/hdphoto" Target="../media/hdphoto15.wdp"/><Relationship Id="rId4" Type="http://schemas.openxmlformats.org/officeDocument/2006/relationships/image" Target="../media/image42.png"/><Relationship Id="rId9" Type="http://schemas.openxmlformats.org/officeDocument/2006/relationships/image" Target="../media/image33.png"/></Relationships>
</file>

<file path=ppt/slides/_rels/slide5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15.png"/><Relationship Id="rId7" Type="http://schemas.openxmlformats.org/officeDocument/2006/relationships/image" Target="../media/image69.png"/><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4.png"/><Relationship Id="rId4" Type="http://schemas.openxmlformats.org/officeDocument/2006/relationships/image" Target="../media/image16.png"/></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8.png"/><Relationship Id="rId1" Type="http://schemas.openxmlformats.org/officeDocument/2006/relationships/slideLayout" Target="../slideLayouts/slideLayout3.xml"/><Relationship Id="rId5" Type="http://schemas.openxmlformats.org/officeDocument/2006/relationships/image" Target="../media/image44.png"/><Relationship Id="rId4" Type="http://schemas.openxmlformats.org/officeDocument/2006/relationships/image" Target="../media/image43.png"/></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8.png"/><Relationship Id="rId1" Type="http://schemas.openxmlformats.org/officeDocument/2006/relationships/slideLayout" Target="../slideLayouts/slideLayout3.xml"/><Relationship Id="rId5" Type="http://schemas.openxmlformats.org/officeDocument/2006/relationships/image" Target="../media/image44.png"/><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8.png"/><Relationship Id="rId1" Type="http://schemas.openxmlformats.org/officeDocument/2006/relationships/slideLayout" Target="../slideLayouts/slideLayout3.xml"/><Relationship Id="rId5" Type="http://schemas.openxmlformats.org/officeDocument/2006/relationships/image" Target="../media/image44.png"/><Relationship Id="rId4" Type="http://schemas.openxmlformats.org/officeDocument/2006/relationships/image" Target="../media/image43.png"/></Relationships>
</file>

<file path=ppt/slides/_rels/slide5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8.png"/><Relationship Id="rId1" Type="http://schemas.openxmlformats.org/officeDocument/2006/relationships/slideLayout" Target="../slideLayouts/slideLayout3.xml"/><Relationship Id="rId5" Type="http://schemas.openxmlformats.org/officeDocument/2006/relationships/image" Target="../media/image44.png"/><Relationship Id="rId4" Type="http://schemas.openxmlformats.org/officeDocument/2006/relationships/image" Target="../media/image43.png"/></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hyperlink" Target="file:///C:\Users\A6700865\Downloads\segmentation_cegee%20(2).pdf" TargetMode="External"/><Relationship Id="rId7" Type="http://schemas.openxmlformats.org/officeDocument/2006/relationships/image" Target="../media/image72.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hyperlink" Target="http://commerciaux.celca.caisse-epargne.fr/download/166/segmentation-activation/8760/segmentation_cegee.pdf" TargetMode="External"/><Relationship Id="rId5" Type="http://schemas.openxmlformats.org/officeDocument/2006/relationships/hyperlink" Target="http://commerciaux.celca.caisse-epargne.fr/global-bdd/experience-client/multicanal/" TargetMode="External"/><Relationship Id="rId4" Type="http://schemas.openxmlformats.org/officeDocument/2006/relationships/image" Target="../media/image71.png"/></Relationships>
</file>

<file path=ppt/slides/_rels/slide59.xml.rels><?xml version="1.0" encoding="UTF-8" standalone="yes"?>
<Relationships xmlns="http://schemas.openxmlformats.org/package/2006/relationships"><Relationship Id="rId3" Type="http://schemas.openxmlformats.org/officeDocument/2006/relationships/slide" Target="slide72.xml"/><Relationship Id="rId2" Type="http://schemas.openxmlformats.org/officeDocument/2006/relationships/slide" Target="slide61.xml"/><Relationship Id="rId1" Type="http://schemas.openxmlformats.org/officeDocument/2006/relationships/slideLayout" Target="../slideLayouts/slideLayout4.xml"/><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hyperlink" Target="http://commerciaux.celca.caisse-epargne.fr/download/55/mon-portefeuille/18597/book-manager.pptx"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16.png"/><Relationship Id="rId18" Type="http://schemas.openxmlformats.org/officeDocument/2006/relationships/hyperlink" Target="http://service-portail-intranet-cegee.sigce.caisse-epargne.fr/Intranet/intranetcegee_prod/Orca/" TargetMode="External"/><Relationship Id="rId3" Type="http://schemas.openxmlformats.org/officeDocument/2006/relationships/hyperlink" Target="http://commerciaux.celca.caisse-epargne.fr/download/1660/les-fonctionalites-selfcare-par-canal/14482/les-fonctionnalites-selfcare-par-canal-recapitulatif.pdf" TargetMode="External"/><Relationship Id="rId21" Type="http://schemas.openxmlformats.org/officeDocument/2006/relationships/image" Target="../media/image13.png"/><Relationship Id="rId7" Type="http://schemas.openxmlformats.org/officeDocument/2006/relationships/image" Target="../media/image74.png"/><Relationship Id="rId12" Type="http://schemas.openxmlformats.org/officeDocument/2006/relationships/image" Target="../media/image18.png"/><Relationship Id="rId17" Type="http://schemas.openxmlformats.org/officeDocument/2006/relationships/hyperlink" Target="http://commerciaux.celca.caisse-epargne.fr/download/342/zoom-jeunes/4628/book-jeunes.pdf" TargetMode="External"/><Relationship Id="rId2" Type="http://schemas.openxmlformats.org/officeDocument/2006/relationships/hyperlink" Target="http://commerciaux.celca.caisse-epargne.fr/download/1760/panorama-des-ventes-a-distance/17604/panorama_vendre-et-servir-a-distance.xlsx" TargetMode="External"/><Relationship Id="rId16" Type="http://schemas.openxmlformats.org/officeDocument/2006/relationships/hyperlink" Target="file:///C:\Users\A6700865\Downloads\segmentation_cegee%20(2).pdf" TargetMode="External"/><Relationship Id="rId20" Type="http://schemas.openxmlformats.org/officeDocument/2006/relationships/hyperlink" Target="http://commerciaux.celca.caisse-epargne.fr/download/1302/les-cibles-ponctuelles/15993/book-des-campagnes-gerc-1er-trimestre-2020.pdf" TargetMode="External"/><Relationship Id="rId1" Type="http://schemas.openxmlformats.org/officeDocument/2006/relationships/slideLayout" Target="../slideLayouts/slideLayout3.xml"/><Relationship Id="rId6" Type="http://schemas.openxmlformats.org/officeDocument/2006/relationships/hyperlink" Target="http://commerciaux.celca.caisse-epargne.fr/download/1669/le-site-demo-de-lappli-mobile/14454/le-site-demo-de-lappli-mobile.pdf" TargetMode="External"/><Relationship Id="rId11" Type="http://schemas.openxmlformats.org/officeDocument/2006/relationships/image" Target="../media/image17.png"/><Relationship Id="rId5" Type="http://schemas.openxmlformats.org/officeDocument/2006/relationships/hyperlink" Target="https://www.netdemo.caisse-epargne.fr/Portail.aspx" TargetMode="External"/><Relationship Id="rId15" Type="http://schemas.openxmlformats.org/officeDocument/2006/relationships/image" Target="../media/image14.png"/><Relationship Id="rId10" Type="http://schemas.openxmlformats.org/officeDocument/2006/relationships/image" Target="../media/image77.png"/><Relationship Id="rId19" Type="http://schemas.openxmlformats.org/officeDocument/2006/relationships/hyperlink" Target="http://commerciaux.celca.caisse-epargne.fr/download/341/tarification/18447/offres-promos-en-cours.pdf" TargetMode="External"/><Relationship Id="rId4" Type="http://schemas.openxmlformats.org/officeDocument/2006/relationships/hyperlink" Target="https://www.caisse-epargne.fr/particuliers/au-quotidien/services-banque-a-distance" TargetMode="External"/><Relationship Id="rId9" Type="http://schemas.openxmlformats.org/officeDocument/2006/relationships/image" Target="../media/image76.png"/><Relationship Id="rId14" Type="http://schemas.openxmlformats.org/officeDocument/2006/relationships/image" Target="../media/image15.png"/></Relationships>
</file>

<file path=ppt/slides/_rels/slide62.xml.rels><?xml version="1.0" encoding="UTF-8" standalone="yes"?>
<Relationships xmlns="http://schemas.openxmlformats.org/package/2006/relationships"><Relationship Id="rId8" Type="http://schemas.openxmlformats.org/officeDocument/2006/relationships/hyperlink" Target="http://commerciaux.celca.caisse-epargne.fr/download/236/oav/16261/fiche-pratique-mobilite-bancaire-012020.pdf" TargetMode="External"/><Relationship Id="rId13" Type="http://schemas.openxmlformats.org/officeDocument/2006/relationships/image" Target="../media/image76.png"/><Relationship Id="rId18" Type="http://schemas.openxmlformats.org/officeDocument/2006/relationships/hyperlink" Target="http://service-portail-intranet-cegee.sigce.caisse-epargne.fr/Intranet/intranetcegee_prod/Orca/" TargetMode="External"/><Relationship Id="rId3" Type="http://schemas.openxmlformats.org/officeDocument/2006/relationships/hyperlink" Target="http://commerciaux.celca.caisse-epargne.fr/download/1688/oav/15192/tutoriels-les-formules.html" TargetMode="External"/><Relationship Id="rId21" Type="http://schemas.openxmlformats.org/officeDocument/2006/relationships/image" Target="../media/image13.png"/><Relationship Id="rId7" Type="http://schemas.openxmlformats.org/officeDocument/2006/relationships/hyperlink" Target="http://commerciaux.celca.caisse-epargne.fr/download/236/oav/16430/tutoriel-mobilite-bancaire-reglementee.3gp" TargetMode="External"/><Relationship Id="rId12" Type="http://schemas.openxmlformats.org/officeDocument/2006/relationships/image" Target="../media/image75.png"/><Relationship Id="rId17" Type="http://schemas.openxmlformats.org/officeDocument/2006/relationships/hyperlink" Target="http://commerciaux.celca.caisse-epargne.fr/download/342/zoom-jeunes/4628/book-jeunes.pdf" TargetMode="External"/><Relationship Id="rId2" Type="http://schemas.openxmlformats.org/officeDocument/2006/relationships/hyperlink" Target="http://commerciaux.celca.caisse-epargne.fr/download/198/bancarisation/4624/book-bancarisation-2017-2.pptx" TargetMode="External"/><Relationship Id="rId16" Type="http://schemas.openxmlformats.org/officeDocument/2006/relationships/hyperlink" Target="file:///C:\Users\A6700865\Downloads\segmentation_cegee%20(2).pdf" TargetMode="External"/><Relationship Id="rId20" Type="http://schemas.openxmlformats.org/officeDocument/2006/relationships/hyperlink" Target="http://commerciaux.celca.caisse-epargne.fr/download/1302/les-cibles-ponctuelles/15993/book-des-campagnes-gerc-1er-trimestre-2020.pdf" TargetMode="External"/><Relationship Id="rId1" Type="http://schemas.openxmlformats.org/officeDocument/2006/relationships/slideLayout" Target="../slideLayouts/slideLayout3.xml"/><Relationship Id="rId6" Type="http://schemas.openxmlformats.org/officeDocument/2006/relationships/hyperlink" Target="http://commerciaux.celca.caisse-epargne.fr/particuliers/bancarisation-particuliers/cartes-bancaires/gamme-carte-bancaire/" TargetMode="External"/><Relationship Id="rId11" Type="http://schemas.openxmlformats.org/officeDocument/2006/relationships/image" Target="../media/image74.png"/><Relationship Id="rId5" Type="http://schemas.openxmlformats.org/officeDocument/2006/relationships/hyperlink" Target="http://commerciaux.celca.caisse-epargne.fr/particuliers/bancarisation-particuliers/les-formules/" TargetMode="External"/><Relationship Id="rId15" Type="http://schemas.openxmlformats.org/officeDocument/2006/relationships/image" Target="../media/image17.png"/><Relationship Id="rId10" Type="http://schemas.openxmlformats.org/officeDocument/2006/relationships/hyperlink" Target="http://commerciaux.celca.caisse-epargne.fr/particuliers/bancarisation-particuliers/cartes-bancaires/izicarte/izicarte/" TargetMode="External"/><Relationship Id="rId19" Type="http://schemas.openxmlformats.org/officeDocument/2006/relationships/hyperlink" Target="http://commerciaux.celca.caisse-epargne.fr/download/341/tarification/18447/offres-promos-en-cours.pdf" TargetMode="External"/><Relationship Id="rId4" Type="http://schemas.openxmlformats.org/officeDocument/2006/relationships/hyperlink" Target="http://commerciaux.celca.caisse-epargne.fr/download/1688/oav/15197/fiche-pratique-les-formules.pdf" TargetMode="External"/><Relationship Id="rId9" Type="http://schemas.openxmlformats.org/officeDocument/2006/relationships/hyperlink" Target="http://commerciaux.celca.caisse-epargne.fr/particuliers/bancarisation-particuliers/mobilite-bancaire-domilis/mobilite-bancaire-domilis/" TargetMode="External"/><Relationship Id="rId14" Type="http://schemas.openxmlformats.org/officeDocument/2006/relationships/image" Target="../media/image77.png"/></Relationships>
</file>

<file path=ppt/slides/_rels/slide63.xml.rels><?xml version="1.0" encoding="UTF-8" standalone="yes"?>
<Relationships xmlns="http://schemas.openxmlformats.org/package/2006/relationships"><Relationship Id="rId8" Type="http://schemas.openxmlformats.org/officeDocument/2006/relationships/hyperlink" Target="http://assurances.caisse-epargne.fr/static/admin/moxiemanager/data/files/7488_EdEp_CG_ServiceOpposition_50015_Master.pdf" TargetMode="External"/><Relationship Id="rId13" Type="http://schemas.openxmlformats.org/officeDocument/2006/relationships/hyperlink" Target="http://assurances.caisse-epargne.fr/static/admin/moxiemanager/data/files/7559_EdEp_Notices_PLATINUM_IZICARTE.PDF" TargetMode="External"/><Relationship Id="rId18" Type="http://schemas.openxmlformats.org/officeDocument/2006/relationships/image" Target="../media/image14.png"/><Relationship Id="rId26" Type="http://schemas.openxmlformats.org/officeDocument/2006/relationships/image" Target="../media/image13.png"/><Relationship Id="rId3" Type="http://schemas.openxmlformats.org/officeDocument/2006/relationships/hyperlink" Target="http://assurances.caisse-epargne.fr/static/admin/moxiemanager/data/files/Assurance_sur_Compte_080620_BD.pdf" TargetMode="External"/><Relationship Id="rId21" Type="http://schemas.openxmlformats.org/officeDocument/2006/relationships/hyperlink" Target="file:///C:\Users\A6700865\Downloads\segmentation_cegee%20(2).pdf" TargetMode="External"/><Relationship Id="rId7" Type="http://schemas.openxmlformats.org/officeDocument/2006/relationships/hyperlink" Target="http://assurances.caisse-epargne.fr/static/admin/moxiemanager/data/files/7488_EdEp_CG_Satellis_Assurance_50011_CE.pdf" TargetMode="External"/><Relationship Id="rId12" Type="http://schemas.openxmlformats.org/officeDocument/2006/relationships/hyperlink" Target="http://assurances.caisse-epargne.fr/static/admin/moxiemanager/data/files/7559_EdEp_Notices_ELECTRON.PDF" TargetMode="External"/><Relationship Id="rId17" Type="http://schemas.openxmlformats.org/officeDocument/2006/relationships/image" Target="../media/image76.png"/><Relationship Id="rId25" Type="http://schemas.openxmlformats.org/officeDocument/2006/relationships/hyperlink" Target="http://commerciaux.celca.caisse-epargne.fr/download/1302/les-cibles-ponctuelles/15993/book-des-campagnes-gerc-1er-trimestre-2020.pdf" TargetMode="External"/><Relationship Id="rId2" Type="http://schemas.openxmlformats.org/officeDocument/2006/relationships/hyperlink" Target="http://assurances.caisse-epargne.fr/static/admin/moxiemanager/data/files/fiche_prod_s%C3%A9cur'media.pdf" TargetMode="External"/><Relationship Id="rId16" Type="http://schemas.openxmlformats.org/officeDocument/2006/relationships/image" Target="../media/image75.png"/><Relationship Id="rId20" Type="http://schemas.openxmlformats.org/officeDocument/2006/relationships/image" Target="../media/image77.png"/><Relationship Id="rId1" Type="http://schemas.openxmlformats.org/officeDocument/2006/relationships/slideLayout" Target="../slideLayouts/slideLayout3.xml"/><Relationship Id="rId6" Type="http://schemas.openxmlformats.org/officeDocument/2006/relationships/hyperlink" Target="http://assurances.caisse-epargne.fr/static/admin/moxiemanager/data/files/7488_EdEp_Notice_Ass_perte_ou_vol_50025_CE.pdf" TargetMode="External"/><Relationship Id="rId11" Type="http://schemas.openxmlformats.org/officeDocument/2006/relationships/hyperlink" Target="http://assurances.caisse-epargne.fr/static/admin/moxiemanager/data/files/7559_EdEp_Notices_INFINITE.PDF" TargetMode="External"/><Relationship Id="rId24" Type="http://schemas.openxmlformats.org/officeDocument/2006/relationships/hyperlink" Target="http://commerciaux.celca.caisse-epargne.fr/download/341/tarification/18447/offres-promos-en-cours.pdf" TargetMode="External"/><Relationship Id="rId5" Type="http://schemas.openxmlformats.org/officeDocument/2006/relationships/hyperlink" Target="http://assurances.caisse-epargne.fr/static/admin/moxiemanager/data/files/7488_EdEp_CG_Assurance_Moyen_Paiement_MD50012.pdf" TargetMode="External"/><Relationship Id="rId15" Type="http://schemas.openxmlformats.org/officeDocument/2006/relationships/image" Target="../media/image74.png"/><Relationship Id="rId23" Type="http://schemas.openxmlformats.org/officeDocument/2006/relationships/hyperlink" Target="http://service-portail-intranet-cegee.sigce.caisse-epargne.fr/Intranet/intranetcegee_prod/Orca/" TargetMode="External"/><Relationship Id="rId10" Type="http://schemas.openxmlformats.org/officeDocument/2006/relationships/hyperlink" Target="http://assurances.caisse-epargne.fr/static/admin/moxiemanager/data/files/7559_EdEp_Notices_CLASSIC_PREMIER.PDF" TargetMode="External"/><Relationship Id="rId19" Type="http://schemas.openxmlformats.org/officeDocument/2006/relationships/image" Target="../media/image17.png"/><Relationship Id="rId4" Type="http://schemas.openxmlformats.org/officeDocument/2006/relationships/hyperlink" Target="http://assurances.caisse-epargne.fr/static/admin/moxiemanager/data/files/Assurance%20sur%20%C3%A9pargne.pdf" TargetMode="External"/><Relationship Id="rId9" Type="http://schemas.openxmlformats.org/officeDocument/2006/relationships/hyperlink" Target="http://assurances.caisse-epargne.fr/static/admin/moxiemanager/data/files/Pages%20de%20Book%20CE%20Natixis_CB.pdf" TargetMode="External"/><Relationship Id="rId14" Type="http://schemas.openxmlformats.org/officeDocument/2006/relationships/hyperlink" Target="http://assurances.caisse-epargne.fr/static/admin/moxiemanager/data/files/7559_EdEp_Notices_PLATINUM.PDF" TargetMode="External"/><Relationship Id="rId22" Type="http://schemas.openxmlformats.org/officeDocument/2006/relationships/hyperlink" Target="http://commerciaux.celca.caisse-epargne.fr/download/342/zoom-jeunes/4628/book-jeunes.pdf" TargetMode="External"/></Relationships>
</file>

<file path=ppt/slides/_rels/slide64.xml.rels><?xml version="1.0" encoding="UTF-8" standalone="yes"?>
<Relationships xmlns="http://schemas.openxmlformats.org/package/2006/relationships"><Relationship Id="rId8" Type="http://schemas.openxmlformats.org/officeDocument/2006/relationships/hyperlink" Target="http://commerciaux.celca.caisse-epargne.fr/download/342/zoom-jeunes/4628/book-jeunes.pdf" TargetMode="External"/><Relationship Id="rId13" Type="http://schemas.openxmlformats.org/officeDocument/2006/relationships/hyperlink" Target="http://commerciaux.celca.caisse-epargne.fr/global-bdd/referentiel-des-delegations-commerciales/" TargetMode="External"/><Relationship Id="rId18" Type="http://schemas.openxmlformats.org/officeDocument/2006/relationships/image" Target="../media/image77.png"/><Relationship Id="rId3" Type="http://schemas.openxmlformats.org/officeDocument/2006/relationships/image" Target="../media/image75.png"/><Relationship Id="rId7" Type="http://schemas.openxmlformats.org/officeDocument/2006/relationships/hyperlink" Target="file:///C:\Users\A6700865\Downloads\segmentation_cegee%20(2).pdf" TargetMode="External"/><Relationship Id="rId12" Type="http://schemas.openxmlformats.org/officeDocument/2006/relationships/image" Target="../media/image13.png"/><Relationship Id="rId17" Type="http://schemas.openxmlformats.org/officeDocument/2006/relationships/hyperlink" Target="http://commerciaux.celca.caisse-epargne.fr/download/261/taux-de-rendement/20859/les-rendements-assurance-vie-2020.pptx" TargetMode="External"/><Relationship Id="rId2" Type="http://schemas.openxmlformats.org/officeDocument/2006/relationships/image" Target="../media/image74.png"/><Relationship Id="rId16" Type="http://schemas.openxmlformats.org/officeDocument/2006/relationships/hyperlink" Target="https://www.caisse-epargne.fr/espace-opc/gamme-particuliers" TargetMode="External"/><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hyperlink" Target="http://commerciaux.celca.caisse-epargne.fr/download/1302/les-cibles-ponctuelles/15993/book-des-campagnes-gerc-1er-trimestre-2020.pdf" TargetMode="External"/><Relationship Id="rId5" Type="http://schemas.openxmlformats.org/officeDocument/2006/relationships/image" Target="../media/image15.png"/><Relationship Id="rId15" Type="http://schemas.openxmlformats.org/officeDocument/2006/relationships/hyperlink" Target="https://myeav.ecuvie.assurances.d.bbg/jcms/lch_24163/accueil" TargetMode="External"/><Relationship Id="rId10" Type="http://schemas.openxmlformats.org/officeDocument/2006/relationships/hyperlink" Target="http://commerciaux.celca.caisse-epargne.fr/download/341/tarification/18447/offres-promos-en-cours.pdf" TargetMode="External"/><Relationship Id="rId4" Type="http://schemas.openxmlformats.org/officeDocument/2006/relationships/image" Target="../media/image76.png"/><Relationship Id="rId9" Type="http://schemas.openxmlformats.org/officeDocument/2006/relationships/hyperlink" Target="http://service-portail-intranet-cegee.sigce.caisse-epargne.fr/Intranet/intranetcegee_prod/Orca/" TargetMode="External"/><Relationship Id="rId14" Type="http://schemas.openxmlformats.org/officeDocument/2006/relationships/hyperlink" Target="https://espacedefi.fr/saml/login" TargetMode="External"/></Relationships>
</file>

<file path=ppt/slides/_rels/slide65.xml.rels><?xml version="1.0" encoding="UTF-8" standalone="yes"?>
<Relationships xmlns="http://schemas.openxmlformats.org/package/2006/relationships"><Relationship Id="rId8" Type="http://schemas.openxmlformats.org/officeDocument/2006/relationships/hyperlink" Target="http://commerciaux.celca.caisse-epargne.fr/download/1728/la-location-avec-option-dachat/19027/loa-oav.pdf" TargetMode="External"/><Relationship Id="rId13" Type="http://schemas.openxmlformats.org/officeDocument/2006/relationships/image" Target="../media/image16.png"/><Relationship Id="rId18" Type="http://schemas.openxmlformats.org/officeDocument/2006/relationships/hyperlink" Target="http://commerciaux.celca.caisse-epargne.fr/download/1302/les-cibles-ponctuelles/15993/book-des-campagnes-gerc-1er-trimestre-2020.pdf" TargetMode="External"/><Relationship Id="rId3" Type="http://schemas.openxmlformats.org/officeDocument/2006/relationships/hyperlink" Target="http://commerciaux.celca.caisse-epargne.fr/download/1274/projet/22038/pret-projet-oav.pdf" TargetMode="External"/><Relationship Id="rId7" Type="http://schemas.openxmlformats.org/officeDocument/2006/relationships/hyperlink" Target="http://commerciaux.celca.caisse-epargne.fr/download/1885/vehicules/18406/pret-mobilite-urbaine-oav.pptx" TargetMode="External"/><Relationship Id="rId12" Type="http://schemas.openxmlformats.org/officeDocument/2006/relationships/image" Target="../media/image77.png"/><Relationship Id="rId17" Type="http://schemas.openxmlformats.org/officeDocument/2006/relationships/hyperlink" Target="http://commerciaux.celca.caisse-epargne.fr/download/341/tarification/18447/offres-promos-en-cours.pdf" TargetMode="External"/><Relationship Id="rId2" Type="http://schemas.openxmlformats.org/officeDocument/2006/relationships/hyperlink" Target="http://commerciaux.celca.caisse-epargne.fr/download/1083/tout-savoir-sur-le-credit-consommation/21976/potentiel-conso-oav.pdf" TargetMode="External"/><Relationship Id="rId16" Type="http://schemas.openxmlformats.org/officeDocument/2006/relationships/hyperlink" Target="http://service-portail-intranet-cegee.sigce.caisse-epargne.fr/Intranet/intranetcegee_prod/Orca/" TargetMode="External"/><Relationship Id="rId1" Type="http://schemas.openxmlformats.org/officeDocument/2006/relationships/slideLayout" Target="../slideLayouts/slideLayout3.xml"/><Relationship Id="rId6" Type="http://schemas.openxmlformats.org/officeDocument/2006/relationships/hyperlink" Target="http://commerciaux.celca.caisse-epargne.fr/download/1079/oav-credits-conso/12826/oav-pret-auto-prime-a-la-conversion.pdf" TargetMode="External"/><Relationship Id="rId11" Type="http://schemas.openxmlformats.org/officeDocument/2006/relationships/image" Target="../media/image76.png"/><Relationship Id="rId5" Type="http://schemas.openxmlformats.org/officeDocument/2006/relationships/hyperlink" Target="http://commerciaux.celca.caisse-epargne.fr/download/1083/tout-savoir-sur-le-credit-consommation/22045/offres-equipement-oav.pdf" TargetMode="External"/><Relationship Id="rId15" Type="http://schemas.openxmlformats.org/officeDocument/2006/relationships/hyperlink" Target="http://commerciaux.celca.caisse-epargne.fr/download/342/zoom-jeunes/4628/book-jeunes.pdf" TargetMode="External"/><Relationship Id="rId10" Type="http://schemas.openxmlformats.org/officeDocument/2006/relationships/image" Target="../media/image75.png"/><Relationship Id="rId19" Type="http://schemas.openxmlformats.org/officeDocument/2006/relationships/image" Target="../media/image13.png"/><Relationship Id="rId4" Type="http://schemas.openxmlformats.org/officeDocument/2006/relationships/hyperlink" Target="http://commerciaux.celca.caisse-epargne.fr/download/1083/tout-savoir-sur-le-credit-consommation/22046/offres-eco-oav.pdf" TargetMode="External"/><Relationship Id="rId9" Type="http://schemas.openxmlformats.org/officeDocument/2006/relationships/image" Target="../media/image74.png"/><Relationship Id="rId14" Type="http://schemas.openxmlformats.org/officeDocument/2006/relationships/hyperlink" Target="file:///C:\Users\A6700865\Downloads\segmentation_cegee%20(2).pdf" TargetMode="External"/></Relationships>
</file>

<file path=ppt/slides/_rels/slide66.xml.rels><?xml version="1.0" encoding="UTF-8" standalone="yes"?>
<Relationships xmlns="http://schemas.openxmlformats.org/package/2006/relationships"><Relationship Id="rId8" Type="http://schemas.openxmlformats.org/officeDocument/2006/relationships/hyperlink" Target="http://indispensable-myeav.ecuvie.caisse-epargne.fr/#/landing" TargetMode="External"/><Relationship Id="rId13" Type="http://schemas.openxmlformats.org/officeDocument/2006/relationships/image" Target="../media/image76.png"/><Relationship Id="rId18" Type="http://schemas.openxmlformats.org/officeDocument/2006/relationships/hyperlink" Target="http://commerciaux.celca.caisse-epargne.fr/download/342/zoom-jeunes/4628/book-jeunes.pdf" TargetMode="External"/><Relationship Id="rId3" Type="http://schemas.openxmlformats.org/officeDocument/2006/relationships/hyperlink" Target="https://bookassurance-nonvie.com/" TargetMode="External"/><Relationship Id="rId21" Type="http://schemas.openxmlformats.org/officeDocument/2006/relationships/hyperlink" Target="http://commerciaux.celca.caisse-epargne.fr/download/1302/les-cibles-ponctuelles/15993/book-des-campagnes-gerc-1er-trimestre-2020.pdf" TargetMode="External"/><Relationship Id="rId7" Type="http://schemas.openxmlformats.org/officeDocument/2006/relationships/hyperlink" Target="https://myeav.ecuvie.assurances.d.bbg/jcms/lch_24163/accueil" TargetMode="External"/><Relationship Id="rId12" Type="http://schemas.openxmlformats.org/officeDocument/2006/relationships/image" Target="../media/image75.png"/><Relationship Id="rId17" Type="http://schemas.openxmlformats.org/officeDocument/2006/relationships/hyperlink" Target="file:///C:\Users\A6700865\Downloads\segmentation_cegee%20(2).pdf" TargetMode="External"/><Relationship Id="rId2" Type="http://schemas.openxmlformats.org/officeDocument/2006/relationships/hyperlink" Target="http://assurances.caisse-epargne.fr/static/admin/moxiemanager/data/files/Book%20CE%20Natixis_BD_pages.pdf" TargetMode="External"/><Relationship Id="rId16" Type="http://schemas.openxmlformats.org/officeDocument/2006/relationships/image" Target="../media/image78.png"/><Relationship Id="rId20" Type="http://schemas.openxmlformats.org/officeDocument/2006/relationships/hyperlink" Target="http://commerciaux.celca.caisse-epargne.fr/download/341/tarification/18447/offres-promos-en-cours.pdf" TargetMode="External"/><Relationship Id="rId1" Type="http://schemas.openxmlformats.org/officeDocument/2006/relationships/slideLayout" Target="../slideLayouts/slideLayout3.xml"/><Relationship Id="rId6" Type="http://schemas.openxmlformats.org/officeDocument/2006/relationships/hyperlink" Target="https://www.caisse-epargne.fr/grand-est-europe/assurer/dois-je-le-quitter/" TargetMode="External"/><Relationship Id="rId11" Type="http://schemas.openxmlformats.org/officeDocument/2006/relationships/image" Target="../media/image74.png"/><Relationship Id="rId5" Type="http://schemas.openxmlformats.org/officeDocument/2006/relationships/hyperlink" Target="http://assurances.caisse-epargne.fr/static/admin/moxiemanager/data/files/FILM%20DEF%20COMPARATEUR%20ASSURANCES%20avec%20ss%20titres.mp4" TargetMode="External"/><Relationship Id="rId15" Type="http://schemas.openxmlformats.org/officeDocument/2006/relationships/image" Target="../media/image14.png"/><Relationship Id="rId10" Type="http://schemas.openxmlformats.org/officeDocument/2006/relationships/hyperlink" Target="https://www.caisse-epargne.fr/grand-est-europe/assurer/simulation-secur-famille-2/" TargetMode="External"/><Relationship Id="rId19" Type="http://schemas.openxmlformats.org/officeDocument/2006/relationships/hyperlink" Target="http://service-portail-intranet-cegee.sigce.caisse-epargne.fr/Intranet/intranetcegee_prod/Orca/" TargetMode="External"/><Relationship Id="rId4" Type="http://schemas.openxmlformats.org/officeDocument/2006/relationships/hyperlink" Target="http://comparateur-assurances.bpcea.caisse-epargne.fr/" TargetMode="External"/><Relationship Id="rId9" Type="http://schemas.openxmlformats.org/officeDocument/2006/relationships/hyperlink" Target="https://myeav.ecuvie.assurances.d.bbg/upload/docs/application/vnd.ms-excel.sheet.macroenabled.12/2020-07/simul_secur_famille2_ce_2020-06-30_16-29-41_561.xlsm" TargetMode="External"/><Relationship Id="rId14" Type="http://schemas.openxmlformats.org/officeDocument/2006/relationships/image" Target="../media/image77.png"/><Relationship Id="rId22" Type="http://schemas.openxmlformats.org/officeDocument/2006/relationships/image" Target="../media/image13.png"/></Relationships>
</file>

<file path=ppt/slides/_rels/slide6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commerciaux.celca.caisse-epargne.fr/download/342/zoom-jeunes/4628/book-jeunes.pdf" TargetMode="External"/><Relationship Id="rId3" Type="http://schemas.openxmlformats.org/officeDocument/2006/relationships/image" Target="../media/image74.png"/><Relationship Id="rId7" Type="http://schemas.openxmlformats.org/officeDocument/2006/relationships/image" Target="../media/image17.png"/><Relationship Id="rId12" Type="http://schemas.openxmlformats.org/officeDocument/2006/relationships/hyperlink" Target="file:///C:\Users\A6700865\Downloads\segmentation_cegee%20(2).pdf" TargetMode="External"/><Relationship Id="rId17" Type="http://schemas.openxmlformats.org/officeDocument/2006/relationships/image" Target="../media/image13.png"/><Relationship Id="rId2" Type="http://schemas.openxmlformats.org/officeDocument/2006/relationships/hyperlink" Target="http://commerciaux.celca.caisse-epargne.fr/global-bdd/excellence-relationnelle-professionnelle-manageriale/piloter/piloter/" TargetMode="External"/><Relationship Id="rId16" Type="http://schemas.openxmlformats.org/officeDocument/2006/relationships/hyperlink" Target="http://commerciaux.celca.caisse-epargne.fr/download/1302/les-cibles-ponctuelles/15993/book-des-campagnes-gerc-1er-trimestre-2020.pdf" TargetMode="External"/><Relationship Id="rId1" Type="http://schemas.openxmlformats.org/officeDocument/2006/relationships/slideLayout" Target="../slideLayouts/slideLayout3.xml"/><Relationship Id="rId6" Type="http://schemas.openxmlformats.org/officeDocument/2006/relationships/image" Target="../media/image77.png"/><Relationship Id="rId11" Type="http://schemas.openxmlformats.org/officeDocument/2006/relationships/image" Target="../media/image14.png"/><Relationship Id="rId5" Type="http://schemas.openxmlformats.org/officeDocument/2006/relationships/image" Target="../media/image76.png"/><Relationship Id="rId15" Type="http://schemas.openxmlformats.org/officeDocument/2006/relationships/hyperlink" Target="http://commerciaux.celca.caisse-epargne.fr/download/341/tarification/18447/offres-promos-en-cours.pdf" TargetMode="External"/><Relationship Id="rId10" Type="http://schemas.openxmlformats.org/officeDocument/2006/relationships/image" Target="../media/image15.png"/><Relationship Id="rId4" Type="http://schemas.openxmlformats.org/officeDocument/2006/relationships/image" Target="../media/image75.png"/><Relationship Id="rId9" Type="http://schemas.openxmlformats.org/officeDocument/2006/relationships/image" Target="../media/image16.png"/><Relationship Id="rId14" Type="http://schemas.openxmlformats.org/officeDocument/2006/relationships/hyperlink" Target="http://service-portail-intranet-cegee.sigce.caisse-epargne.fr/Intranet/intranetcegee_prod/Orca/" TargetMode="External"/></Relationships>
</file>

<file path=ppt/slides/_rels/slide6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hyperlink" Target="file:///C:\Users\A6700865\Downloads\segmentation_cegee%20(2).pdf" TargetMode="External"/><Relationship Id="rId18" Type="http://schemas.openxmlformats.org/officeDocument/2006/relationships/image" Target="../media/image13.png"/><Relationship Id="rId3" Type="http://schemas.openxmlformats.org/officeDocument/2006/relationships/hyperlink" Target="http://commerciaux.celca.caisse-epargne.fr/professionnels/gestion-des-flux-2/offre-monetique/carte-visa-platinum-business/carte-visa-platinum-business/" TargetMode="External"/><Relationship Id="rId7" Type="http://schemas.openxmlformats.org/officeDocument/2006/relationships/image" Target="../media/image77.png"/><Relationship Id="rId12" Type="http://schemas.openxmlformats.org/officeDocument/2006/relationships/image" Target="../media/image14.png"/><Relationship Id="rId17" Type="http://schemas.openxmlformats.org/officeDocument/2006/relationships/hyperlink" Target="http://commerciaux.celca.caisse-epargne.fr/download/1302/les-cibles-ponctuelles/15993/book-des-campagnes-gerc-1er-trimestre-2020.pdf" TargetMode="External"/><Relationship Id="rId2" Type="http://schemas.openxmlformats.org/officeDocument/2006/relationships/hyperlink" Target="http://commerciaux.celca.caisse-epargne.fr/download/371/bancarisation/19504/outil-daccompagnement_eer-prof-2020-10.xlsm" TargetMode="External"/><Relationship Id="rId16" Type="http://schemas.openxmlformats.org/officeDocument/2006/relationships/hyperlink" Target="http://commerciaux.celca.caisse-epargne.fr/download/341/tarification/18447/offres-promos-en-cours.pdf" TargetMode="External"/><Relationship Id="rId1" Type="http://schemas.openxmlformats.org/officeDocument/2006/relationships/slideLayout" Target="../slideLayouts/slideLayout3.xml"/><Relationship Id="rId6" Type="http://schemas.openxmlformats.org/officeDocument/2006/relationships/image" Target="../media/image76.png"/><Relationship Id="rId11" Type="http://schemas.openxmlformats.org/officeDocument/2006/relationships/image" Target="../media/image15.png"/><Relationship Id="rId5" Type="http://schemas.openxmlformats.org/officeDocument/2006/relationships/image" Target="../media/image75.png"/><Relationship Id="rId15" Type="http://schemas.openxmlformats.org/officeDocument/2006/relationships/hyperlink" Target="http://service-portail-intranet-cegee.sigce.caisse-epargne.fr/Intranet/intranetcegee_prod/Orca/" TargetMode="External"/><Relationship Id="rId10" Type="http://schemas.openxmlformats.org/officeDocument/2006/relationships/image" Target="../media/image16.png"/><Relationship Id="rId4" Type="http://schemas.openxmlformats.org/officeDocument/2006/relationships/image" Target="../media/image74.png"/><Relationship Id="rId9" Type="http://schemas.openxmlformats.org/officeDocument/2006/relationships/image" Target="../media/image18.png"/><Relationship Id="rId14" Type="http://schemas.openxmlformats.org/officeDocument/2006/relationships/hyperlink" Target="http://commerciaux.celca.caisse-epargne.fr/download/342/zoom-jeunes/4628/book-jeunes.pdf"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www.caisse-epargne.fr/grand-est-europe/professionnels/banque-au-quotidien-et-assurance/payplug" TargetMode="External"/><Relationship Id="rId13" Type="http://schemas.openxmlformats.org/officeDocument/2006/relationships/image" Target="../media/image77.png"/><Relationship Id="rId18" Type="http://schemas.openxmlformats.org/officeDocument/2006/relationships/image" Target="../media/image14.png"/><Relationship Id="rId3" Type="http://schemas.openxmlformats.org/officeDocument/2006/relationships/hyperlink" Target="https://www.ce-boost-pay.fr/" TargetMode="External"/><Relationship Id="rId21" Type="http://schemas.openxmlformats.org/officeDocument/2006/relationships/hyperlink" Target="http://service-portail-intranet-cegee.sigce.caisse-epargne.fr/Intranet/intranetcegee_prod/Orca/" TargetMode="External"/><Relationship Id="rId7" Type="http://schemas.openxmlformats.org/officeDocument/2006/relationships/hyperlink" Target="https://www.spplus.net/jcms/hen_6757/fr/accueil" TargetMode="External"/><Relationship Id="rId12" Type="http://schemas.openxmlformats.org/officeDocument/2006/relationships/image" Target="../media/image76.png"/><Relationship Id="rId17" Type="http://schemas.openxmlformats.org/officeDocument/2006/relationships/image" Target="../media/image15.png"/><Relationship Id="rId2" Type="http://schemas.openxmlformats.org/officeDocument/2006/relationships/hyperlink" Target="https://easytpe.d.bbg/" TargetMode="External"/><Relationship Id="rId16" Type="http://schemas.openxmlformats.org/officeDocument/2006/relationships/image" Target="../media/image16.png"/><Relationship Id="rId20" Type="http://schemas.openxmlformats.org/officeDocument/2006/relationships/hyperlink" Target="http://commerciaux.celca.caisse-epargne.fr/download/342/zoom-jeunes/4628/book-jeunes.pdf" TargetMode="External"/><Relationship Id="rId1" Type="http://schemas.openxmlformats.org/officeDocument/2006/relationships/slideLayout" Target="../slideLayouts/slideLayout3.xml"/><Relationship Id="rId6" Type="http://schemas.openxmlformats.org/officeDocument/2006/relationships/hyperlink" Target="http://commerciaux.celca.caisse-epargne.fr/download/448/simul-easy/21229/simuleasy_agence_cepls_decembre_2020.xlsm" TargetMode="External"/><Relationship Id="rId11" Type="http://schemas.openxmlformats.org/officeDocument/2006/relationships/image" Target="../media/image75.png"/><Relationship Id="rId24" Type="http://schemas.openxmlformats.org/officeDocument/2006/relationships/image" Target="../media/image13.png"/><Relationship Id="rId5" Type="http://schemas.openxmlformats.org/officeDocument/2006/relationships/hyperlink" Target="https://monexpert.d.bbg/" TargetMode="External"/><Relationship Id="rId15" Type="http://schemas.openxmlformats.org/officeDocument/2006/relationships/image" Target="../media/image18.png"/><Relationship Id="rId23" Type="http://schemas.openxmlformats.org/officeDocument/2006/relationships/hyperlink" Target="http://commerciaux.celca.caisse-epargne.fr/download/1302/les-cibles-ponctuelles/15993/book-des-campagnes-gerc-1er-trimestre-2020.pdf" TargetMode="External"/><Relationship Id="rId10" Type="http://schemas.openxmlformats.org/officeDocument/2006/relationships/image" Target="../media/image74.png"/><Relationship Id="rId19" Type="http://schemas.openxmlformats.org/officeDocument/2006/relationships/hyperlink" Target="file:///C:\Users\A6700865\Downloads\segmentation_cegee%20(2).pdf" TargetMode="External"/><Relationship Id="rId4" Type="http://schemas.openxmlformats.org/officeDocument/2006/relationships/hyperlink" Target="http://commerciaux.celca.caisse-epargne.fr/download/1836/gamme-tpe/20481/catalogue-tpe-2021.pdf" TargetMode="External"/><Relationship Id="rId9" Type="http://schemas.openxmlformats.org/officeDocument/2006/relationships/hyperlink" Target="http://commerciaux.celca.caisse-epargne.fr/download/1691/payplug/22314/argumentaires_payplug_valide20200422.pdf" TargetMode="External"/><Relationship Id="rId14" Type="http://schemas.openxmlformats.org/officeDocument/2006/relationships/image" Target="../media/image17.png"/><Relationship Id="rId22" Type="http://schemas.openxmlformats.org/officeDocument/2006/relationships/hyperlink" Target="http://commerciaux.celca.caisse-epargne.fr/download/341/tarification/18447/offres-promos-en-cours.pdf"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s://conseiller-simulateur-retraite-caisse-epargne.harvest.fr/efuturis/efuturis/enter" TargetMode="External"/><Relationship Id="rId13" Type="http://schemas.openxmlformats.org/officeDocument/2006/relationships/image" Target="../media/image74.png"/><Relationship Id="rId18" Type="http://schemas.openxmlformats.org/officeDocument/2006/relationships/image" Target="../media/image18.png"/><Relationship Id="rId26" Type="http://schemas.openxmlformats.org/officeDocument/2006/relationships/hyperlink" Target="http://commerciaux.celca.caisse-epargne.fr/download/1302/les-cibles-ponctuelles/15993/book-des-campagnes-gerc-1er-trimestre-2020.pdf" TargetMode="External"/><Relationship Id="rId3" Type="http://schemas.openxmlformats.org/officeDocument/2006/relationships/hyperlink" Target="http://commerciaux.celca.caisse-epargne.fr/download/362/iard-pro/21769/oora-mode-demploi-062020.pptx" TargetMode="External"/><Relationship Id="rId21" Type="http://schemas.openxmlformats.org/officeDocument/2006/relationships/image" Target="../media/image14.png"/><Relationship Id="rId7" Type="http://schemas.openxmlformats.org/officeDocument/2006/relationships/hyperlink" Target="https://myeav.ecuvie.assurances.d.bbg/jcms/rpn32_64533/lancement-du-per-individuel-grand-public/premium?hlText=peri" TargetMode="External"/><Relationship Id="rId12" Type="http://schemas.openxmlformats.org/officeDocument/2006/relationships/hyperlink" Target="http://commerciaux.celca.caisse-epargne.fr/download/365/documents-commerciaux/18202/ce-oav-auto-pro.pdf" TargetMode="External"/><Relationship Id="rId17" Type="http://schemas.openxmlformats.org/officeDocument/2006/relationships/image" Target="../media/image17.png"/><Relationship Id="rId25" Type="http://schemas.openxmlformats.org/officeDocument/2006/relationships/hyperlink" Target="http://commerciaux.celca.caisse-epargne.fr/download/341/tarification/18447/offres-promos-en-cours.pdf" TargetMode="External"/><Relationship Id="rId2" Type="http://schemas.openxmlformats.org/officeDocument/2006/relationships/hyperlink" Target="http://commerciaux.celca.caisse-epargne.fr/download/362/iard-pro/2930/book-de-lassureur-pro-2017.pdf" TargetMode="External"/><Relationship Id="rId16" Type="http://schemas.openxmlformats.org/officeDocument/2006/relationships/image" Target="../media/image77.png"/><Relationship Id="rId20" Type="http://schemas.openxmlformats.org/officeDocument/2006/relationships/image" Target="../media/image15.png"/><Relationship Id="rId1" Type="http://schemas.openxmlformats.org/officeDocument/2006/relationships/slideLayout" Target="../slideLayouts/slideLayout3.xml"/><Relationship Id="rId6" Type="http://schemas.openxmlformats.org/officeDocument/2006/relationships/hyperlink" Target="http://commerciaux.celca.caisse-epargne.fr/download/368/prevoyance/21859/presentation-outil-profideo-ce.pptx" TargetMode="External"/><Relationship Id="rId11" Type="http://schemas.openxmlformats.org/officeDocument/2006/relationships/hyperlink" Target="http://commerciaux.celca.caisse-epargne.fr/download/1125/documents-commerciaux/18733/20151126-bpcea-supportentretienmr-vf.pdf" TargetMode="External"/><Relationship Id="rId24" Type="http://schemas.openxmlformats.org/officeDocument/2006/relationships/hyperlink" Target="http://service-portail-intranet-cegee.sigce.caisse-epargne.fr/Intranet/intranetcegee_prod/Orca/" TargetMode="External"/><Relationship Id="rId5" Type="http://schemas.openxmlformats.org/officeDocument/2006/relationships/hyperlink" Target="http://commerciaux.celca.caisse-epargne.fr/download/370/pap/21727/comparatif-me-pro-pap-prev-pro-2021-03-3.pdf" TargetMode="External"/><Relationship Id="rId15" Type="http://schemas.openxmlformats.org/officeDocument/2006/relationships/image" Target="../media/image76.png"/><Relationship Id="rId23" Type="http://schemas.openxmlformats.org/officeDocument/2006/relationships/hyperlink" Target="http://commerciaux.celca.caisse-epargne.fr/download/342/zoom-jeunes/4628/book-jeunes.pdf" TargetMode="External"/><Relationship Id="rId10" Type="http://schemas.openxmlformats.org/officeDocument/2006/relationships/hyperlink" Target="https://myeav.ecuvie.assurances.d.bbg/jcms/rpn32_170212/millevie-per-adhesion-myassur" TargetMode="External"/><Relationship Id="rId19" Type="http://schemas.openxmlformats.org/officeDocument/2006/relationships/image" Target="../media/image16.png"/><Relationship Id="rId4" Type="http://schemas.openxmlformats.org/officeDocument/2006/relationships/hyperlink" Target="http://oora-assurances-pros.bpcea.caisse-epargne.fr/" TargetMode="External"/><Relationship Id="rId9" Type="http://schemas.openxmlformats.org/officeDocument/2006/relationships/hyperlink" Target="https://myeav.ecuvie.assurances.d.bbg/upload/docs/application/pdf/2020-06/oav-per_caisse_epargne2020-06.pdf" TargetMode="External"/><Relationship Id="rId14" Type="http://schemas.openxmlformats.org/officeDocument/2006/relationships/image" Target="../media/image75.png"/><Relationship Id="rId22" Type="http://schemas.openxmlformats.org/officeDocument/2006/relationships/hyperlink" Target="file:///C:\Users\A6700865\Downloads\segmentation_cegee%20(2).pdf" TargetMode="External"/><Relationship Id="rId27" Type="http://schemas.openxmlformats.org/officeDocument/2006/relationships/image" Target="../media/image1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hyperlink" Target="http://commerciaux.celca.caisse-epargne.fr/download/371/bancarisation/19005/argumentaire-univers-banca-2.pptx" TargetMode="External"/><Relationship Id="rId7" Type="http://schemas.openxmlformats.org/officeDocument/2006/relationships/image" Target="../media/image76.png"/><Relationship Id="rId2" Type="http://schemas.openxmlformats.org/officeDocument/2006/relationships/hyperlink" Target="http://commerciaux.celca.caisse-epargne.fr/download/371/bancarisation/19504/outil-daccompagnement_eer-prof-2020-10.xlsm" TargetMode="External"/><Relationship Id="rId1" Type="http://schemas.openxmlformats.org/officeDocument/2006/relationships/slideLayout" Target="../slideLayouts/slideLayout3.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hyperlink" Target="http://commerciaux.celca.caisse-epargne.fr/download/1302/les-cibles-ponctuelles/15993/book-des-campagnes-gerc-1er-trimestre-2020.pdf" TargetMode="External"/><Relationship Id="rId9" Type="http://schemas.openxmlformats.org/officeDocument/2006/relationships/image" Target="../media/image17.png"/></Relationships>
</file>

<file path=ppt/slides/_rels/slide73.xml.rels><?xml version="1.0" encoding="UTF-8" standalone="yes"?>
<Relationships xmlns="http://schemas.openxmlformats.org/package/2006/relationships"><Relationship Id="rId8" Type="http://schemas.openxmlformats.org/officeDocument/2006/relationships/hyperlink" Target="http://commerciaux.celca.caisse-epargne.fr/download/1836/gamme-tpe/20481/catalogue-tpe-2021.pdf" TargetMode="External"/><Relationship Id="rId13" Type="http://schemas.openxmlformats.org/officeDocument/2006/relationships/hyperlink" Target="https://www.youtube.com/watch?v=e7IL20iOvio&amp;t=2s" TargetMode="External"/><Relationship Id="rId18" Type="http://schemas.openxmlformats.org/officeDocument/2006/relationships/image" Target="../media/image79.png"/><Relationship Id="rId3" Type="http://schemas.openxmlformats.org/officeDocument/2006/relationships/hyperlink" Target="http://commerciaux.celca.caisse-epargne.fr/professionnels/gestion-des-flux-2/offre-monetique/reponsante/reponsante/" TargetMode="External"/><Relationship Id="rId21" Type="http://schemas.openxmlformats.org/officeDocument/2006/relationships/image" Target="../media/image17.png"/><Relationship Id="rId7" Type="http://schemas.openxmlformats.org/officeDocument/2006/relationships/hyperlink" Target="https://www.youtube.com/watch?v=9tEKvMaCIa8" TargetMode="External"/><Relationship Id="rId12" Type="http://schemas.openxmlformats.org/officeDocument/2006/relationships/hyperlink" Target="https://www.youtube.com/watch?v=cqqwDPi7ae0" TargetMode="External"/><Relationship Id="rId17" Type="http://schemas.openxmlformats.org/officeDocument/2006/relationships/image" Target="../media/image76.png"/><Relationship Id="rId2" Type="http://schemas.openxmlformats.org/officeDocument/2006/relationships/hyperlink" Target="http://commerciaux.celca.caisse-epargne.fr/download/166/segmentation-activation/8760/segmentation_cegee.pdf" TargetMode="External"/><Relationship Id="rId16" Type="http://schemas.openxmlformats.org/officeDocument/2006/relationships/image" Target="../media/image75.png"/><Relationship Id="rId20" Type="http://schemas.openxmlformats.org/officeDocument/2006/relationships/image" Target="../media/image81.png"/><Relationship Id="rId1" Type="http://schemas.openxmlformats.org/officeDocument/2006/relationships/slideLayout" Target="../slideLayouts/slideLayout3.xml"/><Relationship Id="rId6" Type="http://schemas.openxmlformats.org/officeDocument/2006/relationships/hyperlink" Target="http://commerciaux.celca.caisse-epargne.fr/professionnels/gestion-des-flux-2/payplug/" TargetMode="External"/><Relationship Id="rId11" Type="http://schemas.openxmlformats.org/officeDocument/2006/relationships/hyperlink" Target="https://portail.ce-boost-fid.izicap.com/" TargetMode="External"/><Relationship Id="rId5" Type="http://schemas.openxmlformats.org/officeDocument/2006/relationships/hyperlink" Target="https://www.spplus.net/jcms/hen_6757/fr/accueil" TargetMode="External"/><Relationship Id="rId15" Type="http://schemas.openxmlformats.org/officeDocument/2006/relationships/image" Target="../media/image74.png"/><Relationship Id="rId10" Type="http://schemas.openxmlformats.org/officeDocument/2006/relationships/hyperlink" Target="http://commerciaux.celca.caisse-epargne.fr/download/448/simul-easy/23428/simuleasy_agence_cepls_juin_2021.xlsm" TargetMode="External"/><Relationship Id="rId19" Type="http://schemas.openxmlformats.org/officeDocument/2006/relationships/image" Target="../media/image80.png"/><Relationship Id="rId4" Type="http://schemas.openxmlformats.org/officeDocument/2006/relationships/hyperlink" Target="https://monexpert.d.bbg/" TargetMode="External"/><Relationship Id="rId9" Type="http://schemas.openxmlformats.org/officeDocument/2006/relationships/hyperlink" Target="https://easytpe.d.bbg/" TargetMode="External"/><Relationship Id="rId14" Type="http://schemas.openxmlformats.org/officeDocument/2006/relationships/hyperlink" Target="http://commerciaux.celca.caisse-epargne.fr/download/1302/les-cibles-ponctuelles/15993/book-des-campagnes-gerc-1er-trimestre-2020.pdf" TargetMode="External"/></Relationships>
</file>

<file path=ppt/slides/_rels/slide74.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hyperlink" Target="https://conseiller-simulateur-retraite-caisse-epargne.harvest.fr/efuturis/efuturis/enter" TargetMode="External"/><Relationship Id="rId3" Type="http://schemas.openxmlformats.org/officeDocument/2006/relationships/hyperlink" Target="http://commerciaux.celca.caisse-epargne.fr/professionnels/assurances-iard-et-prevoyance/iard-pro/iard-pro/" TargetMode="External"/><Relationship Id="rId7" Type="http://schemas.openxmlformats.org/officeDocument/2006/relationships/image" Target="../media/image75.png"/><Relationship Id="rId12" Type="http://schemas.openxmlformats.org/officeDocument/2006/relationships/image" Target="../media/image82.png"/><Relationship Id="rId2" Type="http://schemas.openxmlformats.org/officeDocument/2006/relationships/hyperlink" Target="http://oora-assurances-pros.bpcea.caisse-epargne.fr/" TargetMode="External"/><Relationship Id="rId1" Type="http://schemas.openxmlformats.org/officeDocument/2006/relationships/slideLayout" Target="../slideLayouts/slideLayout3.xml"/><Relationship Id="rId6" Type="http://schemas.openxmlformats.org/officeDocument/2006/relationships/image" Target="../media/image74.png"/><Relationship Id="rId11" Type="http://schemas.openxmlformats.org/officeDocument/2006/relationships/hyperlink" Target="https://myeav.ecuvie.assurances.d.bbg/jcms/rpn32_64518/lancement-peri" TargetMode="External"/><Relationship Id="rId5" Type="http://schemas.openxmlformats.org/officeDocument/2006/relationships/hyperlink" Target="http://commerciaux.celca.caisse-epargne.fr/download/1302/les-cibles-ponctuelles/15993/book-des-campagnes-gerc-1er-trimestre-2020.pdf" TargetMode="External"/><Relationship Id="rId10" Type="http://schemas.openxmlformats.org/officeDocument/2006/relationships/image" Target="../media/image17.png"/><Relationship Id="rId4" Type="http://schemas.openxmlformats.org/officeDocument/2006/relationships/hyperlink" Target="http://commerciaux.celca.caisse-epargne.fr/download/358/assurances-iard-et-prevoyance/13186/mon-memo-pro-vf.pd" TargetMode="External"/><Relationship Id="rId9" Type="http://schemas.openxmlformats.org/officeDocument/2006/relationships/image" Target="../media/image77.png"/></Relationships>
</file>

<file path=ppt/slides/_rels/slide75.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hyperlink" Target="http://commerciaux.celca.caisse-epargne.fr/download/401/credit-bail/14909/check-list-mise-en-production-cbm-revised-16-7-2019.pdf" TargetMode="External"/><Relationship Id="rId7" Type="http://schemas.openxmlformats.org/officeDocument/2006/relationships/image" Target="../media/image74.png"/><Relationship Id="rId2" Type="http://schemas.openxmlformats.org/officeDocument/2006/relationships/hyperlink" Target="http://commerciaux.celca.caisse-epargne.fr/download/401/credit-bail/13181/memo_front_lease.pdf" TargetMode="External"/><Relationship Id="rId1" Type="http://schemas.openxmlformats.org/officeDocument/2006/relationships/slideLayout" Target="../slideLayouts/slideLayout3.xml"/><Relationship Id="rId6" Type="http://schemas.openxmlformats.org/officeDocument/2006/relationships/hyperlink" Target="http://commerciaux.celca.caisse-epargne.fr/download/1302/les-cibles-ponctuelles/15993/book-des-campagnes-gerc-1er-trimestre-2020.pdf" TargetMode="External"/><Relationship Id="rId11" Type="http://schemas.openxmlformats.org/officeDocument/2006/relationships/image" Target="../media/image17.png"/><Relationship Id="rId5" Type="http://schemas.openxmlformats.org/officeDocument/2006/relationships/hyperlink" Target="http://commerciaux.celca.caisse-epargne.fr/download/402/documents-commerciaux-front-lease/22298/2021-memo_parcours-client.pdf" TargetMode="External"/><Relationship Id="rId10" Type="http://schemas.openxmlformats.org/officeDocument/2006/relationships/image" Target="../media/image77.png"/><Relationship Id="rId4" Type="http://schemas.openxmlformats.org/officeDocument/2006/relationships/hyperlink" Target="http://commerciaux.celca.caisse-epargne.fr/download/1465/credits/22505/hebdopro-_s20_2021_-cbm-prof-lib_pge.pptx" TargetMode="External"/><Relationship Id="rId9" Type="http://schemas.openxmlformats.org/officeDocument/2006/relationships/image" Target="../media/image76.png"/></Relationships>
</file>

<file path=ppt/slides/_rels/slide7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commerciaux.celca.caisse-epargne.fr/download/1302/les-cibles-ponctuelles/15993/book-des-campagnes-gerc-1er-trimestre-2020.pdf" TargetMode="External"/><Relationship Id="rId7" Type="http://schemas.openxmlformats.org/officeDocument/2006/relationships/image" Target="../media/image77.png"/><Relationship Id="rId2" Type="http://schemas.openxmlformats.org/officeDocument/2006/relationships/hyperlink" Target="http://commerciaux.celca.caisse-epargne.fr/professionnels/professionnels/" TargetMode="External"/><Relationship Id="rId1" Type="http://schemas.openxmlformats.org/officeDocument/2006/relationships/slideLayout" Target="../slideLayouts/slideLayout3.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77.xml.rels><?xml version="1.0" encoding="UTF-8" standalone="yes"?>
<Relationships xmlns="http://schemas.openxmlformats.org/package/2006/relationships"><Relationship Id="rId8" Type="http://schemas.openxmlformats.org/officeDocument/2006/relationships/image" Target="../media/image86.png"/><Relationship Id="rId13" Type="http://schemas.microsoft.com/office/2007/relationships/hdphoto" Target="../media/hdphoto21.wdp"/><Relationship Id="rId18" Type="http://schemas.openxmlformats.org/officeDocument/2006/relationships/image" Target="../media/image14.png"/><Relationship Id="rId3" Type="http://schemas.microsoft.com/office/2007/relationships/hdphoto" Target="../media/hdphoto16.wdp"/><Relationship Id="rId7" Type="http://schemas.microsoft.com/office/2007/relationships/hdphoto" Target="../media/hdphoto18.wdp"/><Relationship Id="rId12" Type="http://schemas.openxmlformats.org/officeDocument/2006/relationships/image" Target="../media/image88.png"/><Relationship Id="rId17" Type="http://schemas.openxmlformats.org/officeDocument/2006/relationships/image" Target="../media/image16.png"/><Relationship Id="rId2" Type="http://schemas.openxmlformats.org/officeDocument/2006/relationships/image" Target="../media/image83.png"/><Relationship Id="rId16"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85.png"/><Relationship Id="rId11" Type="http://schemas.microsoft.com/office/2007/relationships/hdphoto" Target="../media/hdphoto20.wdp"/><Relationship Id="rId5" Type="http://schemas.microsoft.com/office/2007/relationships/hdphoto" Target="../media/hdphoto17.wdp"/><Relationship Id="rId15" Type="http://schemas.openxmlformats.org/officeDocument/2006/relationships/image" Target="../media/image18.png"/><Relationship Id="rId10" Type="http://schemas.openxmlformats.org/officeDocument/2006/relationships/image" Target="../media/image87.png"/><Relationship Id="rId4" Type="http://schemas.openxmlformats.org/officeDocument/2006/relationships/image" Target="../media/image84.png"/><Relationship Id="rId9" Type="http://schemas.microsoft.com/office/2007/relationships/hdphoto" Target="../media/hdphoto19.wdp"/><Relationship Id="rId14" Type="http://schemas.openxmlformats.org/officeDocument/2006/relationships/image" Target="../media/image17.png"/></Relationships>
</file>

<file path=ppt/slides/_rels/slide7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jpg"/><Relationship Id="rId1" Type="http://schemas.openxmlformats.org/officeDocument/2006/relationships/slideLayout" Target="../slideLayouts/slideLayout6.xml"/><Relationship Id="rId5" Type="http://schemas.openxmlformats.org/officeDocument/2006/relationships/image" Target="../media/image2.png"/><Relationship Id="rId4" Type="http://schemas.microsoft.com/office/2007/relationships/hdphoto" Target="../media/hdphoto22.wdp"/></Relationships>
</file>

<file path=ppt/slides/_rels/slide79.xml.rels><?xml version="1.0" encoding="UTF-8" standalone="yes"?>
<Relationships xmlns="http://schemas.openxmlformats.org/package/2006/relationships"><Relationship Id="rId8" Type="http://schemas.microsoft.com/office/2007/relationships/hdphoto" Target="../media/hdphoto23.wdp"/><Relationship Id="rId3" Type="http://schemas.openxmlformats.org/officeDocument/2006/relationships/image" Target="../media/image17.png"/><Relationship Id="rId7" Type="http://schemas.openxmlformats.org/officeDocument/2006/relationships/image" Target="../media/image69.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4.png"/><Relationship Id="rId11" Type="http://schemas.openxmlformats.org/officeDocument/2006/relationships/slide" Target="slide36.xml"/><Relationship Id="rId5" Type="http://schemas.openxmlformats.org/officeDocument/2006/relationships/image" Target="../media/image16.png"/><Relationship Id="rId10" Type="http://schemas.openxmlformats.org/officeDocument/2006/relationships/image" Target="../media/image18.png"/><Relationship Id="rId4" Type="http://schemas.openxmlformats.org/officeDocument/2006/relationships/image" Target="../media/image15.png"/><Relationship Id="rId9" Type="http://schemas.openxmlformats.org/officeDocument/2006/relationships/image" Target="../media/image70.png"/></Relationships>
</file>

<file path=ppt/slides/_rels/slide8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18.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slide" Target="slide36.xml"/><Relationship Id="rId5" Type="http://schemas.openxmlformats.org/officeDocument/2006/relationships/image" Target="../media/image15.png"/><Relationship Id="rId10" Type="http://schemas.openxmlformats.org/officeDocument/2006/relationships/image" Target="../media/image70.png"/><Relationship Id="rId4" Type="http://schemas.openxmlformats.org/officeDocument/2006/relationships/image" Target="../media/image17.png"/><Relationship Id="rId9" Type="http://schemas.microsoft.com/office/2007/relationships/hdphoto" Target="../media/hdphoto23.wdp"/></Relationships>
</file>

<file path=ppt/slides/_rels/slide81.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18.png"/><Relationship Id="rId7"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6.png"/><Relationship Id="rId10" Type="http://schemas.openxmlformats.org/officeDocument/2006/relationships/slide" Target="slide36.xml"/><Relationship Id="rId4" Type="http://schemas.openxmlformats.org/officeDocument/2006/relationships/image" Target="../media/image15.png"/><Relationship Id="rId9" Type="http://schemas.openxmlformats.org/officeDocument/2006/relationships/image" Target="../media/image70.png"/></Relationships>
</file>

<file path=ppt/slides/_rels/slide8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18.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slide" Target="slide36.xml"/><Relationship Id="rId4" Type="http://schemas.openxmlformats.org/officeDocument/2006/relationships/image" Target="../media/image17.png"/><Relationship Id="rId9" Type="http://schemas.openxmlformats.org/officeDocument/2006/relationships/image" Target="../media/image70.png"/></Relationships>
</file>

<file path=ppt/slides/_rels/slide8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16.png"/><Relationship Id="rId7" Type="http://schemas.openxmlformats.org/officeDocument/2006/relationships/image" Target="../media/image15.png"/><Relationship Id="rId12" Type="http://schemas.openxmlformats.org/officeDocument/2006/relationships/slide" Target="slide36.xml"/><Relationship Id="rId2" Type="http://schemas.openxmlformats.org/officeDocument/2006/relationships/image" Target="../media/image9.png"/><Relationship Id="rId1" Type="http://schemas.openxmlformats.org/officeDocument/2006/relationships/slideLayout" Target="../slideLayouts/slideLayout3.xml"/><Relationship Id="rId6" Type="http://schemas.microsoft.com/office/2007/relationships/hdphoto" Target="../media/hdphoto7.wdp"/><Relationship Id="rId11" Type="http://schemas.openxmlformats.org/officeDocument/2006/relationships/image" Target="../media/image14.png"/><Relationship Id="rId5" Type="http://schemas.openxmlformats.org/officeDocument/2006/relationships/image" Target="../media/image17.png"/><Relationship Id="rId10" Type="http://schemas.openxmlformats.org/officeDocument/2006/relationships/image" Target="../media/image70.png"/><Relationship Id="rId4" Type="http://schemas.openxmlformats.org/officeDocument/2006/relationships/image" Target="../media/image18.png"/><Relationship Id="rId9" Type="http://schemas.microsoft.com/office/2007/relationships/hdphoto" Target="../media/hdphoto2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1331640" y="106418"/>
            <a:ext cx="7661412" cy="397073"/>
          </a:xfrm>
          <a:prstGeom prst="rect">
            <a:avLst/>
          </a:prstGeom>
        </p:spPr>
        <p:txBody>
          <a:bodyPr/>
          <a:lstStyle/>
          <a:p>
            <a:r>
              <a:rPr lang="fr-FR" sz="1600" b="1" dirty="0" smtClean="0">
                <a:solidFill>
                  <a:srgbClr val="C00000"/>
                </a:solidFill>
                <a:latin typeface="GillSans" pitchFamily="34" charset="0"/>
              </a:rPr>
              <a:t>Heure du jeudi du 9 septembre 2021 </a:t>
            </a:r>
            <a:r>
              <a:rPr lang="fr-FR" sz="1600" b="1" dirty="0" smtClean="0">
                <a:solidFill>
                  <a:srgbClr val="C00000"/>
                </a:solidFill>
                <a:latin typeface="GillSans Light" pitchFamily="34" charset="0"/>
              </a:rPr>
              <a:t>–</a:t>
            </a:r>
            <a:r>
              <a:rPr lang="fr-FR" sz="1600" b="1" dirty="0" smtClean="0">
                <a:solidFill>
                  <a:srgbClr val="C00000"/>
                </a:solidFill>
                <a:latin typeface="GillSans" pitchFamily="34" charset="0"/>
              </a:rPr>
              <a:t> </a:t>
            </a:r>
            <a:r>
              <a:rPr lang="fr-FR" sz="1600" b="1" dirty="0" smtClean="0">
                <a:solidFill>
                  <a:srgbClr val="C00000"/>
                </a:solidFill>
                <a:latin typeface="GillSans Light" pitchFamily="34" charset="0"/>
              </a:rPr>
              <a:t>Temps Fort du 13 sept. au 17 oct. 2021 </a:t>
            </a:r>
            <a:endParaRPr lang="fr-FR" sz="1600" b="1" dirty="0">
              <a:solidFill>
                <a:srgbClr val="C00000"/>
              </a:solidFill>
              <a:latin typeface="GillSans Light" pitchFamily="34" charset="0"/>
            </a:endParaRPr>
          </a:p>
        </p:txBody>
      </p:sp>
      <p:pic>
        <p:nvPicPr>
          <p:cNvPr id="3" name="Image 2"/>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50417" y1="49086" x2="68333" y2="27937"/>
                        <a14:foregroundMark x1="51875" y1="55614" x2="67500" y2="35248"/>
                        <a14:foregroundMark x1="56667" y1="57963" x2="75000" y2="39164"/>
                        <a14:backgroundMark x1="35208" y1="33420" x2="21875" y2="59008"/>
                        <a14:backgroundMark x1="15000" y1="49086" x2="19167" y2="80418"/>
                        <a14:backgroundMark x1="48750" y1="63969" x2="40417" y2="57702"/>
                        <a14:backgroundMark x1="50417" y1="61097" x2="43542" y2="58747"/>
                      </a14:backgroundRemoval>
                    </a14:imgEffect>
                  </a14:imgLayer>
                </a14:imgProps>
              </a:ext>
              <a:ext uri="{28A0092B-C50C-407E-A947-70E740481C1C}">
                <a14:useLocalDpi xmlns:a14="http://schemas.microsoft.com/office/drawing/2010/main" val="0"/>
              </a:ext>
            </a:extLst>
          </a:blip>
          <a:stretch>
            <a:fillRect/>
          </a:stretch>
        </p:blipFill>
        <p:spPr>
          <a:xfrm rot="19465248">
            <a:off x="689181" y="1034311"/>
            <a:ext cx="5292687" cy="4422992"/>
          </a:xfrm>
          <a:prstGeom prst="rect">
            <a:avLst/>
          </a:prstGeom>
        </p:spPr>
      </p:pic>
      <p:pic>
        <p:nvPicPr>
          <p:cNvPr id="10" name="Image 9"/>
          <p:cNvPicPr>
            <a:picLocks noChangeAspect="1"/>
          </p:cNvPicPr>
          <p:nvPr/>
        </p:nvPicPr>
        <p:blipFill>
          <a:blip r:embed="rId4"/>
          <a:stretch>
            <a:fillRect/>
          </a:stretch>
        </p:blipFill>
        <p:spPr>
          <a:xfrm>
            <a:off x="4355976" y="1995686"/>
            <a:ext cx="2088232" cy="936104"/>
          </a:xfrm>
          <a:prstGeom prst="rect">
            <a:avLst/>
          </a:prstGeom>
        </p:spPr>
      </p:pic>
      <p:sp>
        <p:nvSpPr>
          <p:cNvPr id="11" name="ZoneTexte 10"/>
          <p:cNvSpPr txBox="1"/>
          <p:nvPr/>
        </p:nvSpPr>
        <p:spPr>
          <a:xfrm>
            <a:off x="4355976" y="2283718"/>
            <a:ext cx="2825004" cy="1200329"/>
          </a:xfrm>
          <a:prstGeom prst="rect">
            <a:avLst/>
          </a:prstGeom>
          <a:noFill/>
        </p:spPr>
        <p:txBody>
          <a:bodyPr wrap="none" lIns="0" rtlCol="0">
            <a:spAutoFit/>
          </a:bodyPr>
          <a:lstStyle/>
          <a:p>
            <a:pPr defTabSz="914400" rtl="0" eaLnBrk="1" latinLnBrk="0" hangingPunct="1">
              <a:spcBef>
                <a:spcPct val="20000"/>
              </a:spcBef>
              <a:buFont typeface="Arial" panose="020B0604020202020204" pitchFamily="34" charset="0"/>
              <a:buNone/>
            </a:pPr>
            <a:r>
              <a:rPr lang="fr-FR" sz="2400" kern="1200" dirty="0" smtClean="0">
                <a:solidFill>
                  <a:schemeClr val="bg1"/>
                </a:solidFill>
                <a:latin typeface="+mn-lt"/>
                <a:ea typeface="+mn-ea"/>
                <a:cs typeface="+mn-cs"/>
              </a:rPr>
              <a:t>Conquête des Univers</a:t>
            </a:r>
          </a:p>
          <a:p>
            <a:pPr defTabSz="914400" rtl="0" eaLnBrk="1" latinLnBrk="0" hangingPunct="1">
              <a:spcBef>
                <a:spcPct val="20000"/>
              </a:spcBef>
              <a:buFont typeface="Arial" panose="020B0604020202020204" pitchFamily="34" charset="0"/>
              <a:buNone/>
            </a:pPr>
            <a:r>
              <a:rPr lang="fr-FR" sz="4000" b="1" dirty="0" smtClean="0">
                <a:solidFill>
                  <a:schemeClr val="bg1"/>
                </a:solidFill>
                <a:latin typeface="Brush Script MT" panose="03060802040406070304" pitchFamily="66" charset="0"/>
              </a:rPr>
              <a:t>Saison 2</a:t>
            </a:r>
            <a:endParaRPr lang="fr-FR" sz="2400" b="1" kern="1200" dirty="0" smtClean="0">
              <a:solidFill>
                <a:schemeClr val="bg1"/>
              </a:solidFill>
              <a:latin typeface="Brush Script MT" panose="03060802040406070304" pitchFamily="66" charset="0"/>
            </a:endParaRPr>
          </a:p>
        </p:txBody>
      </p:sp>
      <p:sp>
        <p:nvSpPr>
          <p:cNvPr id="12" name="Rectangle 11"/>
          <p:cNvSpPr/>
          <p:nvPr/>
        </p:nvSpPr>
        <p:spPr>
          <a:xfrm>
            <a:off x="4355976" y="2119957"/>
            <a:ext cx="1020788" cy="307777"/>
          </a:xfrm>
          <a:prstGeom prst="rect">
            <a:avLst/>
          </a:prstGeom>
        </p:spPr>
        <p:txBody>
          <a:bodyPr wrap="none" lIns="0">
            <a:spAutoFit/>
          </a:bodyPr>
          <a:lstStyle/>
          <a:p>
            <a:pPr>
              <a:spcBef>
                <a:spcPct val="20000"/>
              </a:spcBef>
            </a:pPr>
            <a:r>
              <a:rPr lang="fr-FR" sz="1400" dirty="0">
                <a:solidFill>
                  <a:schemeClr val="bg1"/>
                </a:solidFill>
              </a:rPr>
              <a:t>Partons à la </a:t>
            </a:r>
          </a:p>
        </p:txBody>
      </p:sp>
      <p:cxnSp>
        <p:nvCxnSpPr>
          <p:cNvPr id="14" name="Connecteur droit 13"/>
          <p:cNvCxnSpPr/>
          <p:nvPr/>
        </p:nvCxnSpPr>
        <p:spPr>
          <a:xfrm>
            <a:off x="4355976" y="2067694"/>
            <a:ext cx="273630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4355976" y="2734352"/>
            <a:ext cx="273630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Espace réservé du texte 2"/>
          <p:cNvSpPr txBox="1">
            <a:spLocks/>
          </p:cNvSpPr>
          <p:nvPr/>
        </p:nvSpPr>
        <p:spPr>
          <a:xfrm>
            <a:off x="6084168" y="3790665"/>
            <a:ext cx="3846278" cy="304887"/>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1200" dirty="0" smtClean="0">
                <a:solidFill>
                  <a:schemeClr val="bg1"/>
                </a:solidFill>
              </a:rPr>
              <a:t>Particuliers | Gestion Privée | Professionnels </a:t>
            </a:r>
            <a:endParaRPr lang="fr-FR" sz="1200" dirty="0">
              <a:solidFill>
                <a:schemeClr val="bg1"/>
              </a:solidFill>
            </a:endParaRPr>
          </a:p>
        </p:txBody>
      </p:sp>
    </p:spTree>
    <p:extLst>
      <p:ext uri="{BB962C8B-B14F-4D97-AF65-F5344CB8AC3E}">
        <p14:creationId xmlns:p14="http://schemas.microsoft.com/office/powerpoint/2010/main" val="2393703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4"/>
          <a:srcRect l="23235"/>
          <a:stretch/>
        </p:blipFill>
        <p:spPr>
          <a:xfrm>
            <a:off x="1875" y="1968582"/>
            <a:ext cx="4828631" cy="2704843"/>
          </a:xfrm>
          <a:prstGeom prst="rect">
            <a:avLst/>
          </a:prstGeom>
        </p:spPr>
      </p:pic>
      <p:pic>
        <p:nvPicPr>
          <p:cNvPr id="6" name="Image 5"/>
          <p:cNvPicPr>
            <a:picLocks noChangeAspect="1"/>
          </p:cNvPicPr>
          <p:nvPr/>
        </p:nvPicPr>
        <p:blipFill>
          <a:blip r:embed="rId5"/>
          <a:stretch>
            <a:fillRect/>
          </a:stretch>
        </p:blipFill>
        <p:spPr>
          <a:xfrm>
            <a:off x="4273088" y="2495367"/>
            <a:ext cx="685622" cy="535438"/>
          </a:xfrm>
          <a:prstGeom prst="rect">
            <a:avLst/>
          </a:prstGeom>
        </p:spPr>
      </p:pic>
      <p:sp>
        <p:nvSpPr>
          <p:cNvPr id="9" name="Espace réservé du contenu 8"/>
          <p:cNvSpPr>
            <a:spLocks noGrp="1"/>
          </p:cNvSpPr>
          <p:nvPr>
            <p:ph sz="quarter" idx="15"/>
          </p:nvPr>
        </p:nvSpPr>
        <p:spPr/>
        <p:txBody>
          <a:bodyPr/>
          <a:lstStyle/>
          <a:p>
            <a:r>
              <a:rPr lang="fr-FR" sz="1400" b="1" dirty="0" smtClean="0">
                <a:solidFill>
                  <a:srgbClr val="C00000"/>
                </a:solidFill>
              </a:rPr>
              <a:t>Mikaël LE GALL</a:t>
            </a:r>
            <a:r>
              <a:rPr lang="fr-FR" sz="1400" b="1" dirty="0" smtClean="0"/>
              <a:t>, membre du Directoire, prend la parole sur l’</a:t>
            </a:r>
            <a:r>
              <a:rPr lang="fr-FR" sz="1400" b="1" dirty="0" smtClean="0">
                <a:solidFill>
                  <a:srgbClr val="C00000"/>
                </a:solidFill>
              </a:rPr>
              <a:t>aire de lancement</a:t>
            </a:r>
            <a:endParaRPr lang="fr-FR" sz="1400" b="1" dirty="0">
              <a:solidFill>
                <a:srgbClr val="C00000"/>
              </a:solidFill>
            </a:endParaRPr>
          </a:p>
        </p:txBody>
      </p:sp>
      <p:pic>
        <p:nvPicPr>
          <p:cNvPr id="17" name="Image 16"/>
          <p:cNvPicPr>
            <a:picLocks noChangeAspect="1"/>
          </p:cNvPicPr>
          <p:nvPr/>
        </p:nvPicPr>
        <p:blipFill>
          <a:blip r:embed="rId6">
            <a:extLst>
              <a:ext uri="{BEBA8EAE-BF5A-486C-A8C5-ECC9F3942E4B}">
                <a14:imgProps xmlns:a14="http://schemas.microsoft.com/office/drawing/2010/main">
                  <a14:imgLayer r:embed="rId7">
                    <a14:imgEffect>
                      <a14:backgroundRemoval t="0" b="99107" l="0" r="99107"/>
                    </a14:imgEffect>
                  </a14:imgLayer>
                </a14:imgProps>
              </a:ext>
            </a:extLst>
          </a:blip>
          <a:stretch>
            <a:fillRect/>
          </a:stretch>
        </p:blipFill>
        <p:spPr>
          <a:xfrm>
            <a:off x="2248077" y="3356472"/>
            <a:ext cx="276894" cy="276894"/>
          </a:xfrm>
          <a:prstGeom prst="rect">
            <a:avLst/>
          </a:prstGeom>
        </p:spPr>
      </p:pic>
      <p:pic>
        <p:nvPicPr>
          <p:cNvPr id="19" name="Image 18"/>
          <p:cNvPicPr>
            <a:picLocks noChangeAspect="1"/>
          </p:cNvPicPr>
          <p:nvPr/>
        </p:nvPicPr>
        <p:blipFill>
          <a:blip r:embed="rId6">
            <a:extLst>
              <a:ext uri="{BEBA8EAE-BF5A-486C-A8C5-ECC9F3942E4B}">
                <a14:imgProps xmlns:a14="http://schemas.microsoft.com/office/drawing/2010/main">
                  <a14:imgLayer r:embed="rId7">
                    <a14:imgEffect>
                      <a14:backgroundRemoval t="0" b="99107" l="0" r="99107"/>
                    </a14:imgEffect>
                  </a14:imgLayer>
                </a14:imgProps>
              </a:ext>
            </a:extLst>
          </a:blip>
          <a:stretch>
            <a:fillRect/>
          </a:stretch>
        </p:blipFill>
        <p:spPr>
          <a:xfrm>
            <a:off x="8709698" y="3405086"/>
            <a:ext cx="277906" cy="277906"/>
          </a:xfrm>
          <a:prstGeom prst="rect">
            <a:avLst/>
          </a:prstGeom>
        </p:spPr>
      </p:pic>
      <p:pic>
        <p:nvPicPr>
          <p:cNvPr id="20" name="Image 19"/>
          <p:cNvPicPr>
            <a:picLocks noChangeAspect="1"/>
          </p:cNvPicPr>
          <p:nvPr/>
        </p:nvPicPr>
        <p:blipFill>
          <a:blip r:embed="rId6">
            <a:extLst>
              <a:ext uri="{BEBA8EAE-BF5A-486C-A8C5-ECC9F3942E4B}">
                <a14:imgProps xmlns:a14="http://schemas.microsoft.com/office/drawing/2010/main">
                  <a14:imgLayer r:embed="rId7">
                    <a14:imgEffect>
                      <a14:backgroundRemoval t="0" b="99107" l="0" r="99107"/>
                    </a14:imgEffect>
                  </a14:imgLayer>
                </a14:imgProps>
              </a:ext>
            </a:extLst>
          </a:blip>
          <a:stretch>
            <a:fillRect/>
          </a:stretch>
        </p:blipFill>
        <p:spPr>
          <a:xfrm>
            <a:off x="161185" y="962938"/>
            <a:ext cx="277906" cy="277906"/>
          </a:xfrm>
          <a:prstGeom prst="rect">
            <a:avLst/>
          </a:prstGeom>
        </p:spPr>
      </p:pic>
      <p:pic>
        <p:nvPicPr>
          <p:cNvPr id="21" name="Image 20"/>
          <p:cNvPicPr>
            <a:picLocks noChangeAspect="1"/>
          </p:cNvPicPr>
          <p:nvPr/>
        </p:nvPicPr>
        <p:blipFill>
          <a:blip r:embed="rId6">
            <a:extLst>
              <a:ext uri="{BEBA8EAE-BF5A-486C-A8C5-ECC9F3942E4B}">
                <a14:imgProps xmlns:a14="http://schemas.microsoft.com/office/drawing/2010/main">
                  <a14:imgLayer r:embed="rId7">
                    <a14:imgEffect>
                      <a14:backgroundRemoval t="0" b="99107" l="0" r="99107"/>
                    </a14:imgEffect>
                  </a14:imgLayer>
                </a14:imgProps>
              </a:ext>
            </a:extLst>
          </a:blip>
          <a:stretch>
            <a:fillRect/>
          </a:stretch>
        </p:blipFill>
        <p:spPr>
          <a:xfrm>
            <a:off x="5232100" y="658886"/>
            <a:ext cx="188260" cy="188260"/>
          </a:xfrm>
          <a:prstGeom prst="rect">
            <a:avLst/>
          </a:prstGeom>
        </p:spPr>
      </p:pic>
      <p:pic>
        <p:nvPicPr>
          <p:cNvPr id="22" name="Image 21"/>
          <p:cNvPicPr>
            <a:picLocks noChangeAspect="1"/>
          </p:cNvPicPr>
          <p:nvPr/>
        </p:nvPicPr>
        <p:blipFill>
          <a:blip r:embed="rId6">
            <a:extLst>
              <a:ext uri="{BEBA8EAE-BF5A-486C-A8C5-ECC9F3942E4B}">
                <a14:imgProps xmlns:a14="http://schemas.microsoft.com/office/drawing/2010/main">
                  <a14:imgLayer r:embed="rId7">
                    <a14:imgEffect>
                      <a14:backgroundRemoval t="0" b="99107" l="0" r="99107"/>
                    </a14:imgEffect>
                  </a14:imgLayer>
                </a14:imgProps>
              </a:ext>
            </a:extLst>
          </a:blip>
          <a:stretch>
            <a:fillRect/>
          </a:stretch>
        </p:blipFill>
        <p:spPr>
          <a:xfrm>
            <a:off x="7712367" y="1192619"/>
            <a:ext cx="277906" cy="277906"/>
          </a:xfrm>
          <a:prstGeom prst="rect">
            <a:avLst/>
          </a:prstGeom>
        </p:spPr>
      </p:pic>
      <p:pic>
        <p:nvPicPr>
          <p:cNvPr id="18" name="Image 17"/>
          <p:cNvPicPr>
            <a:picLocks noChangeAspect="1"/>
          </p:cNvPicPr>
          <p:nvPr/>
        </p:nvPicPr>
        <p:blipFill>
          <a:blip r:embed="rId6">
            <a:extLst>
              <a:ext uri="{BEBA8EAE-BF5A-486C-A8C5-ECC9F3942E4B}">
                <a14:imgProps xmlns:a14="http://schemas.microsoft.com/office/drawing/2010/main">
                  <a14:imgLayer r:embed="rId7">
                    <a14:imgEffect>
                      <a14:backgroundRemoval t="0" b="99107" l="0" r="99107"/>
                    </a14:imgEffect>
                  </a14:imgLayer>
                </a14:imgProps>
              </a:ext>
            </a:extLst>
          </a:blip>
          <a:stretch>
            <a:fillRect/>
          </a:stretch>
        </p:blipFill>
        <p:spPr>
          <a:xfrm>
            <a:off x="8391311" y="1576084"/>
            <a:ext cx="213265" cy="213265"/>
          </a:xfrm>
          <a:prstGeom prst="rect">
            <a:avLst/>
          </a:prstGeom>
        </p:spPr>
      </p:pic>
      <p:sp>
        <p:nvSpPr>
          <p:cNvPr id="38" name="Rectangle 37"/>
          <p:cNvSpPr/>
          <p:nvPr/>
        </p:nvSpPr>
        <p:spPr>
          <a:xfrm>
            <a:off x="0" y="4659980"/>
            <a:ext cx="9144000" cy="48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9" name="Image 38"/>
          <p:cNvPicPr>
            <a:picLocks noChangeAspect="1"/>
          </p:cNvPicPr>
          <p:nvPr/>
        </p:nvPicPr>
        <p:blipFill rotWithShape="1">
          <a:blip r:embed="rId8" cstate="print">
            <a:extLst>
              <a:ext uri="{28A0092B-C50C-407E-A947-70E740481C1C}">
                <a14:useLocalDpi xmlns:a14="http://schemas.microsoft.com/office/drawing/2010/main" val="0"/>
              </a:ext>
            </a:extLst>
          </a:blip>
          <a:srcRect b="25404"/>
          <a:stretch/>
        </p:blipFill>
        <p:spPr>
          <a:xfrm>
            <a:off x="3875479" y="4686871"/>
            <a:ext cx="1393041" cy="429737"/>
          </a:xfrm>
          <a:prstGeom prst="rect">
            <a:avLst/>
          </a:prstGeom>
        </p:spPr>
      </p:pic>
      <p:sp>
        <p:nvSpPr>
          <p:cNvPr id="44" name="Espace réservé du numéro de diapositive 1"/>
          <p:cNvSpPr txBox="1">
            <a:spLocks/>
          </p:cNvSpPr>
          <p:nvPr/>
        </p:nvSpPr>
        <p:spPr>
          <a:xfrm>
            <a:off x="8510373" y="4779258"/>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2</a:t>
            </a:fld>
            <a:endParaRPr lang="fr-FR" sz="800" b="1" dirty="0">
              <a:solidFill>
                <a:schemeClr val="tx1">
                  <a:lumMod val="50000"/>
                  <a:lumOff val="50000"/>
                </a:schemeClr>
              </a:solidFill>
              <a:latin typeface="+mj-lt"/>
              <a:cs typeface="Helvetica Neue Medium"/>
            </a:endParaRPr>
          </a:p>
        </p:txBody>
      </p:sp>
      <p:pic>
        <p:nvPicPr>
          <p:cNvPr id="4" name="UNIVERS - OK (1) (1)">
            <a:hlinkClick r:id="" action="ppaction://media"/>
          </p:cNvPr>
          <p:cNvPicPr>
            <a:picLocks noChangeAspect="1"/>
          </p:cNvPicPr>
          <p:nvPr>
            <a:videoFile r:link="rId1"/>
            <p:extLst>
              <p:ext uri="{DAA4B4D4-6D71-4841-9C94-3DE7FCFB9230}">
                <p14:media xmlns:p14="http://schemas.microsoft.com/office/powerpoint/2010/main" r:embed="rId2">
                  <p14:trim st="1353"/>
                </p14:media>
              </p:ext>
            </p:extLst>
          </p:nvPr>
        </p:nvPicPr>
        <p:blipFill>
          <a:blip r:embed="rId9"/>
          <a:stretch>
            <a:fillRect/>
          </a:stretch>
        </p:blipFill>
        <p:spPr>
          <a:xfrm>
            <a:off x="2013332" y="618688"/>
            <a:ext cx="7020272" cy="3948903"/>
          </a:xfrm>
          <a:prstGeom prst="rect">
            <a:avLst/>
          </a:prstGeom>
        </p:spPr>
      </p:pic>
    </p:spTree>
    <p:extLst>
      <p:ext uri="{BB962C8B-B14F-4D97-AF65-F5344CB8AC3E}">
        <p14:creationId xmlns:p14="http://schemas.microsoft.com/office/powerpoint/2010/main" val="66644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699543"/>
            <a:ext cx="9144000" cy="1296144"/>
          </a:xfrm>
          <a:prstGeom prst="rect">
            <a:avLst/>
          </a:prstGeom>
          <a:solidFill>
            <a:srgbClr val="467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8"/>
          <p:cNvSpPr>
            <a:spLocks noGrp="1"/>
          </p:cNvSpPr>
          <p:nvPr>
            <p:ph sz="quarter" idx="15"/>
          </p:nvPr>
        </p:nvSpPr>
        <p:spPr/>
        <p:txBody>
          <a:bodyPr/>
          <a:lstStyle/>
          <a:p>
            <a:r>
              <a:rPr lang="fr-FR" sz="1600" b="1" dirty="0" smtClean="0"/>
              <a:t>Sommaire</a:t>
            </a:r>
            <a:endParaRPr lang="fr-FR" sz="1600" b="1" dirty="0"/>
          </a:p>
        </p:txBody>
      </p:sp>
      <p:sp>
        <p:nvSpPr>
          <p:cNvPr id="2" name="Ellipse 1"/>
          <p:cNvSpPr/>
          <p:nvPr/>
        </p:nvSpPr>
        <p:spPr>
          <a:xfrm>
            <a:off x="1457878" y="2355726"/>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1463806" y="3565354"/>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1464788" y="771550"/>
            <a:ext cx="144016" cy="144016"/>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1457878" y="2989290"/>
            <a:ext cx="144016" cy="144016"/>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contenu 3"/>
          <p:cNvSpPr>
            <a:spLocks noGrp="1"/>
          </p:cNvSpPr>
          <p:nvPr>
            <p:ph sz="quarter" idx="14"/>
          </p:nvPr>
        </p:nvSpPr>
        <p:spPr>
          <a:xfrm>
            <a:off x="1464788" y="699542"/>
            <a:ext cx="8424614" cy="3240088"/>
          </a:xfrm>
          <a:ln>
            <a:solidFill>
              <a:schemeClr val="bg1"/>
            </a:solidFill>
          </a:ln>
        </p:spPr>
        <p:txBody>
          <a:bodyPr/>
          <a:lstStyle/>
          <a:p>
            <a:pPr marL="179388"/>
            <a:r>
              <a:rPr lang="fr-FR" sz="1600" b="1" dirty="0">
                <a:ln w="3175">
                  <a:solidFill>
                    <a:schemeClr val="accent2"/>
                  </a:solidFill>
                  <a:prstDash val="solid"/>
                </a:ln>
                <a:solidFill>
                  <a:schemeClr val="accent2">
                    <a:lumMod val="40000"/>
                    <a:lumOff val="60000"/>
                  </a:schemeClr>
                </a:solidFill>
              </a:rPr>
              <a:t>Fonds de commerce &amp; équipement de nos clients</a:t>
            </a:r>
          </a:p>
          <a:p>
            <a:pPr marL="465138">
              <a:buFont typeface="Arial" panose="020B0604020202020204" pitchFamily="34" charset="0"/>
              <a:buChar char="•"/>
            </a:pPr>
            <a:r>
              <a:rPr lang="fr-FR" dirty="0">
                <a:hlinkClick r:id="rId2" action="ppaction://hlinksldjump"/>
              </a:rPr>
              <a:t> Le marché Grand Public  – Cliquez pour y accéder</a:t>
            </a:r>
            <a:endParaRPr lang="fr-FR" dirty="0"/>
          </a:p>
          <a:p>
            <a:pPr marL="465138">
              <a:buFont typeface="Arial" panose="020B0604020202020204" pitchFamily="34" charset="0"/>
              <a:buChar char="•"/>
            </a:pPr>
            <a:r>
              <a:rPr lang="fr-FR" dirty="0" smtClean="0">
                <a:hlinkClick r:id="rId3" action="ppaction://hlinksldjump"/>
              </a:rPr>
              <a:t> </a:t>
            </a:r>
            <a:r>
              <a:rPr lang="fr-FR" dirty="0" smtClean="0">
                <a:hlinkClick r:id="rId4" action="ppaction://hlinksldjump"/>
              </a:rPr>
              <a:t>Le marché Premium </a:t>
            </a:r>
            <a:r>
              <a:rPr lang="fr-FR" dirty="0">
                <a:hlinkClick r:id="rId4" action="ppaction://hlinksldjump"/>
              </a:rPr>
              <a:t> – Cliquez pour y accéder</a:t>
            </a:r>
            <a:endParaRPr lang="fr-FR" dirty="0"/>
          </a:p>
          <a:p>
            <a:pPr marL="465138">
              <a:buFont typeface="Arial" panose="020B0604020202020204" pitchFamily="34" charset="0"/>
              <a:buChar char="•"/>
            </a:pPr>
            <a:r>
              <a:rPr lang="fr-FR" dirty="0" smtClean="0">
                <a:hlinkClick r:id="rId5" action="ppaction://hlinksldjump"/>
              </a:rPr>
              <a:t> Le marché des Professionnels </a:t>
            </a:r>
            <a:r>
              <a:rPr lang="fr-FR" dirty="0">
                <a:hlinkClick r:id="rId5" action="ppaction://hlinksldjump"/>
              </a:rPr>
              <a:t> – Cliquez pour y accéder</a:t>
            </a:r>
            <a:endParaRPr lang="fr-FR" dirty="0"/>
          </a:p>
          <a:p>
            <a:pPr marL="465138">
              <a:buFont typeface="Arial" panose="020B0604020202020204" pitchFamily="34" charset="0"/>
              <a:buChar char="•"/>
            </a:pPr>
            <a:r>
              <a:rPr lang="fr-FR" dirty="0" smtClean="0">
                <a:hlinkClick r:id="rId6" action="ppaction://hlinksldjump"/>
              </a:rPr>
              <a:t> Le Bonus  « Synergie » et les précisions communes aux différents marchés </a:t>
            </a:r>
            <a:r>
              <a:rPr lang="fr-FR" dirty="0">
                <a:hlinkClick r:id="rId6" action="ppaction://hlinksldjump"/>
              </a:rPr>
              <a:t> – Cliquez pour y </a:t>
            </a:r>
            <a:r>
              <a:rPr lang="fr-FR" dirty="0" smtClean="0">
                <a:hlinkClick r:id="rId6" action="ppaction://hlinksldjump"/>
              </a:rPr>
              <a:t>accéder</a:t>
            </a:r>
            <a:endParaRPr lang="fr-FR" dirty="0" smtClean="0"/>
          </a:p>
          <a:p>
            <a:pPr marL="179388"/>
            <a:endParaRPr lang="fr-FR" dirty="0" smtClean="0"/>
          </a:p>
          <a:p>
            <a:pPr marL="179388"/>
            <a:endParaRPr lang="fr-FR" sz="800" dirty="0"/>
          </a:p>
          <a:p>
            <a:pPr marL="179388"/>
            <a:r>
              <a:rPr lang="fr-FR" sz="1600" dirty="0" smtClean="0"/>
              <a:t>Un accompagnement par l’excellence </a:t>
            </a:r>
          </a:p>
          <a:p>
            <a:pPr marL="179388"/>
            <a:endParaRPr lang="fr-FR" sz="1000" dirty="0" smtClean="0"/>
          </a:p>
          <a:p>
            <a:pPr marL="179388"/>
            <a:endParaRPr lang="fr-FR" sz="1000" dirty="0"/>
          </a:p>
          <a:p>
            <a:pPr marL="179388"/>
            <a:r>
              <a:rPr lang="fr-FR" sz="1600" dirty="0"/>
              <a:t>Des solutions et boosters pour conquérir les univers</a:t>
            </a:r>
          </a:p>
          <a:p>
            <a:pPr marL="179388"/>
            <a:endParaRPr lang="fr-FR" sz="1400" dirty="0"/>
          </a:p>
          <a:p>
            <a:pPr marL="179388"/>
            <a:r>
              <a:rPr lang="fr-FR" sz="1600" dirty="0" smtClean="0"/>
              <a:t>Une boîte à outils pour la réussite de ce challenge </a:t>
            </a:r>
            <a:endParaRPr lang="fr-FR" sz="1050" dirty="0" smtClean="0"/>
          </a:p>
        </p:txBody>
      </p:sp>
      <p:pic>
        <p:nvPicPr>
          <p:cNvPr id="11" name="Image 10">
            <a:hlinkClick r:id="rId7"/>
          </p:cNvPr>
          <p:cNvPicPr>
            <a:picLocks noChangeAspect="1"/>
          </p:cNvPicPr>
          <p:nvPr/>
        </p:nvPicPr>
        <p:blipFill>
          <a:blip r:embed="rId8">
            <a:extLst>
              <a:ext uri="{BEBA8EAE-BF5A-486C-A8C5-ECC9F3942E4B}">
                <a14:imgProps xmlns:a14="http://schemas.microsoft.com/office/drawing/2010/main">
                  <a14:imgLayer r:embed="rId9">
                    <a14:imgEffect>
                      <a14:backgroundRemoval t="557" b="96475" l="7285" r="93819">
                        <a14:foregroundMark x1="25166" y1="25232" x2="25166" y2="25232"/>
                        <a14:foregroundMark x1="13466" y1="27087" x2="13466" y2="27087"/>
                        <a14:foregroundMark x1="11258" y1="17440" x2="11258" y2="17440"/>
                        <a14:foregroundMark x1="12583" y1="8534" x2="12583" y2="8534"/>
                        <a14:foregroundMark x1="79249" y1="19109" x2="79249" y2="19109"/>
                      </a14:backgroundRemoval>
                    </a14:imgEffect>
                  </a14:imgLayer>
                </a14:imgProps>
              </a:ext>
            </a:extLst>
          </a:blip>
          <a:stretch>
            <a:fillRect/>
          </a:stretch>
        </p:blipFill>
        <p:spPr>
          <a:xfrm rot="18395294">
            <a:off x="5285121" y="1034256"/>
            <a:ext cx="234938" cy="279539"/>
          </a:xfrm>
          <a:prstGeom prst="rect">
            <a:avLst/>
          </a:prstGeom>
        </p:spPr>
      </p:pic>
      <p:pic>
        <p:nvPicPr>
          <p:cNvPr id="15" name="Image 14">
            <a:hlinkClick r:id="rId7"/>
          </p:cNvPr>
          <p:cNvPicPr>
            <a:picLocks noChangeAspect="1"/>
          </p:cNvPicPr>
          <p:nvPr/>
        </p:nvPicPr>
        <p:blipFill>
          <a:blip r:embed="rId8">
            <a:extLst>
              <a:ext uri="{BEBA8EAE-BF5A-486C-A8C5-ECC9F3942E4B}">
                <a14:imgProps xmlns:a14="http://schemas.microsoft.com/office/drawing/2010/main">
                  <a14:imgLayer r:embed="rId9">
                    <a14:imgEffect>
                      <a14:backgroundRemoval t="557" b="96475" l="7285" r="93819">
                        <a14:foregroundMark x1="25166" y1="25232" x2="25166" y2="25232"/>
                        <a14:foregroundMark x1="13466" y1="27087" x2="13466" y2="27087"/>
                        <a14:foregroundMark x1="11258" y1="17440" x2="11258" y2="17440"/>
                        <a14:foregroundMark x1="12583" y1="8534" x2="12583" y2="8534"/>
                        <a14:foregroundMark x1="79249" y1="19109" x2="79249" y2="19109"/>
                      </a14:backgroundRemoval>
                    </a14:imgEffect>
                  </a14:imgLayer>
                </a14:imgProps>
              </a:ext>
            </a:extLst>
          </a:blip>
          <a:stretch>
            <a:fillRect/>
          </a:stretch>
        </p:blipFill>
        <p:spPr>
          <a:xfrm rot="18395294">
            <a:off x="5068824" y="1214276"/>
            <a:ext cx="234938" cy="279539"/>
          </a:xfrm>
          <a:prstGeom prst="rect">
            <a:avLst/>
          </a:prstGeom>
        </p:spPr>
      </p:pic>
      <p:pic>
        <p:nvPicPr>
          <p:cNvPr id="16" name="Image 15">
            <a:hlinkClick r:id="rId7"/>
          </p:cNvPr>
          <p:cNvPicPr>
            <a:picLocks noChangeAspect="1"/>
          </p:cNvPicPr>
          <p:nvPr/>
        </p:nvPicPr>
        <p:blipFill>
          <a:blip r:embed="rId8">
            <a:extLst>
              <a:ext uri="{BEBA8EAE-BF5A-486C-A8C5-ECC9F3942E4B}">
                <a14:imgProps xmlns:a14="http://schemas.microsoft.com/office/drawing/2010/main">
                  <a14:imgLayer r:embed="rId9">
                    <a14:imgEffect>
                      <a14:backgroundRemoval t="557" b="96475" l="7285" r="93819">
                        <a14:foregroundMark x1="25166" y1="25232" x2="25166" y2="25232"/>
                        <a14:foregroundMark x1="13466" y1="27087" x2="13466" y2="27087"/>
                        <a14:foregroundMark x1="11258" y1="17440" x2="11258" y2="17440"/>
                        <a14:foregroundMark x1="12583" y1="8534" x2="12583" y2="8534"/>
                        <a14:foregroundMark x1="79249" y1="19109" x2="79249" y2="19109"/>
                      </a14:backgroundRemoval>
                    </a14:imgEffect>
                  </a14:imgLayer>
                </a14:imgProps>
              </a:ext>
            </a:extLst>
          </a:blip>
          <a:stretch>
            <a:fillRect/>
          </a:stretch>
        </p:blipFill>
        <p:spPr>
          <a:xfrm rot="18395294">
            <a:off x="5623771" y="1408772"/>
            <a:ext cx="234938" cy="279539"/>
          </a:xfrm>
          <a:prstGeom prst="rect">
            <a:avLst/>
          </a:prstGeom>
        </p:spPr>
      </p:pic>
      <p:pic>
        <p:nvPicPr>
          <p:cNvPr id="17" name="Image 16">
            <a:hlinkClick r:id="rId7"/>
          </p:cNvPr>
          <p:cNvPicPr>
            <a:picLocks noChangeAspect="1"/>
          </p:cNvPicPr>
          <p:nvPr/>
        </p:nvPicPr>
        <p:blipFill>
          <a:blip r:embed="rId8">
            <a:extLst>
              <a:ext uri="{BEBA8EAE-BF5A-486C-A8C5-ECC9F3942E4B}">
                <a14:imgProps xmlns:a14="http://schemas.microsoft.com/office/drawing/2010/main">
                  <a14:imgLayer r:embed="rId9">
                    <a14:imgEffect>
                      <a14:backgroundRemoval t="557" b="96475" l="7285" r="93819">
                        <a14:foregroundMark x1="25166" y1="25232" x2="25166" y2="25232"/>
                        <a14:foregroundMark x1="13466" y1="27087" x2="13466" y2="27087"/>
                        <a14:foregroundMark x1="11258" y1="17440" x2="11258" y2="17440"/>
                        <a14:foregroundMark x1="12583" y1="8534" x2="12583" y2="8534"/>
                        <a14:foregroundMark x1="79249" y1="19109" x2="79249" y2="19109"/>
                      </a14:backgroundRemoval>
                    </a14:imgEffect>
                  </a14:imgLayer>
                </a14:imgProps>
              </a:ext>
            </a:extLst>
          </a:blip>
          <a:stretch>
            <a:fillRect/>
          </a:stretch>
        </p:blipFill>
        <p:spPr>
          <a:xfrm rot="18395294">
            <a:off x="8381191" y="1680702"/>
            <a:ext cx="234938" cy="279539"/>
          </a:xfrm>
          <a:prstGeom prst="rect">
            <a:avLst/>
          </a:prstGeom>
        </p:spPr>
      </p:pic>
    </p:spTree>
    <p:extLst>
      <p:ext uri="{BB962C8B-B14F-4D97-AF65-F5344CB8AC3E}">
        <p14:creationId xmlns:p14="http://schemas.microsoft.com/office/powerpoint/2010/main" val="1935828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699543"/>
            <a:ext cx="9144000" cy="1296144"/>
          </a:xfrm>
          <a:prstGeom prst="rect">
            <a:avLst/>
          </a:prstGeom>
          <a:solidFill>
            <a:srgbClr val="467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8"/>
          <p:cNvSpPr>
            <a:spLocks noGrp="1"/>
          </p:cNvSpPr>
          <p:nvPr>
            <p:ph sz="quarter" idx="15"/>
          </p:nvPr>
        </p:nvSpPr>
        <p:spPr/>
        <p:txBody>
          <a:bodyPr/>
          <a:lstStyle/>
          <a:p>
            <a:r>
              <a:rPr lang="fr-FR" sz="1600" b="1" dirty="0" smtClean="0"/>
              <a:t>Sommaire</a:t>
            </a:r>
            <a:endParaRPr lang="fr-FR" sz="1600" b="1" dirty="0"/>
          </a:p>
        </p:txBody>
      </p:sp>
      <p:sp>
        <p:nvSpPr>
          <p:cNvPr id="2" name="Ellipse 1"/>
          <p:cNvSpPr/>
          <p:nvPr/>
        </p:nvSpPr>
        <p:spPr>
          <a:xfrm>
            <a:off x="1457878" y="2355726"/>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1463806" y="3363838"/>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1464788" y="771550"/>
            <a:ext cx="144016" cy="144016"/>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1457878" y="2787774"/>
            <a:ext cx="144016" cy="144016"/>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contenu 3"/>
          <p:cNvSpPr>
            <a:spLocks noGrp="1"/>
          </p:cNvSpPr>
          <p:nvPr>
            <p:ph sz="quarter" idx="14"/>
          </p:nvPr>
        </p:nvSpPr>
        <p:spPr>
          <a:xfrm>
            <a:off x="1464788" y="699542"/>
            <a:ext cx="8424614" cy="3240088"/>
          </a:xfrm>
          <a:ln>
            <a:solidFill>
              <a:schemeClr val="bg1"/>
            </a:solidFill>
          </a:ln>
        </p:spPr>
        <p:txBody>
          <a:bodyPr/>
          <a:lstStyle/>
          <a:p>
            <a:pPr marL="179388"/>
            <a:r>
              <a:rPr lang="fr-FR" sz="1600" b="1" dirty="0">
                <a:ln w="3175">
                  <a:solidFill>
                    <a:schemeClr val="accent2"/>
                  </a:solidFill>
                  <a:prstDash val="solid"/>
                </a:ln>
                <a:solidFill>
                  <a:schemeClr val="accent2">
                    <a:lumMod val="40000"/>
                    <a:lumOff val="60000"/>
                  </a:schemeClr>
                </a:solidFill>
              </a:rPr>
              <a:t>Fonds de commerce &amp; équipement de nos clients</a:t>
            </a:r>
          </a:p>
          <a:p>
            <a:pPr marL="465138">
              <a:buFont typeface="Arial" panose="020B0604020202020204" pitchFamily="34" charset="0"/>
              <a:buChar char="•"/>
            </a:pPr>
            <a:r>
              <a:rPr lang="fr-FR" b="1" dirty="0">
                <a:ln w="3175">
                  <a:solidFill>
                    <a:schemeClr val="accent2"/>
                  </a:solidFill>
                  <a:prstDash val="solid"/>
                </a:ln>
                <a:solidFill>
                  <a:schemeClr val="accent2">
                    <a:lumMod val="40000"/>
                    <a:lumOff val="60000"/>
                  </a:schemeClr>
                </a:solidFill>
              </a:rPr>
              <a:t> Le marché Grand Public</a:t>
            </a:r>
          </a:p>
          <a:p>
            <a:pPr marL="465138">
              <a:buFont typeface="Arial" panose="020B0604020202020204" pitchFamily="34" charset="0"/>
              <a:buChar char="•"/>
            </a:pPr>
            <a:r>
              <a:rPr lang="fr-FR" dirty="0"/>
              <a:t> Le marché Premium</a:t>
            </a:r>
          </a:p>
          <a:p>
            <a:pPr marL="465138">
              <a:buFont typeface="Arial" panose="020B0604020202020204" pitchFamily="34" charset="0"/>
              <a:buChar char="•"/>
            </a:pPr>
            <a:r>
              <a:rPr lang="fr-FR" dirty="0" smtClean="0"/>
              <a:t> Le marché des Professionnels</a:t>
            </a:r>
          </a:p>
          <a:p>
            <a:pPr marL="465138">
              <a:buFont typeface="Arial" panose="020B0604020202020204" pitchFamily="34" charset="0"/>
              <a:buChar char="•"/>
            </a:pPr>
            <a:r>
              <a:rPr lang="fr-FR" dirty="0" smtClean="0"/>
              <a:t> Le Bonus  « Synergie » et les précisions communes aux différents marchés </a:t>
            </a:r>
          </a:p>
          <a:p>
            <a:pPr marL="179388"/>
            <a:endParaRPr lang="fr-FR" dirty="0" smtClean="0"/>
          </a:p>
          <a:p>
            <a:pPr marL="179388"/>
            <a:endParaRPr lang="fr-FR" sz="800" dirty="0"/>
          </a:p>
          <a:p>
            <a:pPr marL="179388"/>
            <a:r>
              <a:rPr lang="fr-FR" sz="1600" dirty="0" smtClean="0"/>
              <a:t>Un accompagnement par l’excellence </a:t>
            </a:r>
          </a:p>
          <a:p>
            <a:pPr marL="179388"/>
            <a:endParaRPr lang="fr-FR" sz="1000" dirty="0"/>
          </a:p>
          <a:p>
            <a:pPr marL="179388"/>
            <a:r>
              <a:rPr lang="fr-FR" sz="1600" dirty="0"/>
              <a:t>Des solutions et boosters pour conquérir les univers</a:t>
            </a:r>
          </a:p>
          <a:p>
            <a:pPr marL="179388"/>
            <a:endParaRPr lang="fr-FR" sz="1400" dirty="0"/>
          </a:p>
          <a:p>
            <a:pPr marL="179388"/>
            <a:r>
              <a:rPr lang="fr-FR" sz="1600" dirty="0" smtClean="0"/>
              <a:t>Une boîte à outils pour la réussite de ce challenge </a:t>
            </a:r>
            <a:endParaRPr lang="fr-FR" sz="1050" dirty="0" smtClean="0"/>
          </a:p>
        </p:txBody>
      </p:sp>
    </p:spTree>
    <p:extLst>
      <p:ext uri="{BB962C8B-B14F-4D97-AF65-F5344CB8AC3E}">
        <p14:creationId xmlns:p14="http://schemas.microsoft.com/office/powerpoint/2010/main" val="3332969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sz="quarter" idx="15"/>
          </p:nvPr>
        </p:nvSpPr>
        <p:spPr/>
        <p:txBody>
          <a:bodyPr/>
          <a:lstStyle/>
          <a:p>
            <a:r>
              <a:rPr lang="fr-FR" sz="1600" b="1" dirty="0" smtClean="0">
                <a:solidFill>
                  <a:srgbClr val="666666"/>
                </a:solidFill>
              </a:rPr>
              <a:t>Durant 5 semaines, </a:t>
            </a:r>
            <a:r>
              <a:rPr lang="fr-FR" sz="1600" b="1" dirty="0" smtClean="0">
                <a:solidFill>
                  <a:srgbClr val="C00000"/>
                </a:solidFill>
                <a:latin typeface="GillSans" pitchFamily="34" charset="0"/>
              </a:rPr>
              <a:t>une galaxie de besoins à découvrir !</a:t>
            </a:r>
            <a:endParaRPr lang="fr-FR" sz="1600" b="1" dirty="0">
              <a:solidFill>
                <a:srgbClr val="C00000"/>
              </a:solidFill>
            </a:endParaRPr>
          </a:p>
        </p:txBody>
      </p:sp>
      <p:sp>
        <p:nvSpPr>
          <p:cNvPr id="19" name="Ellipse 18"/>
          <p:cNvSpPr/>
          <p:nvPr/>
        </p:nvSpPr>
        <p:spPr>
          <a:xfrm>
            <a:off x="2431982" y="1970977"/>
            <a:ext cx="4280036" cy="1417568"/>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p:cNvSpPr/>
          <p:nvPr/>
        </p:nvSpPr>
        <p:spPr>
          <a:xfrm>
            <a:off x="1708123" y="1690924"/>
            <a:ext cx="5649461" cy="1976043"/>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p:cNvSpPr/>
          <p:nvPr/>
        </p:nvSpPr>
        <p:spPr>
          <a:xfrm>
            <a:off x="1042495" y="1377919"/>
            <a:ext cx="6892667" cy="2596429"/>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p:cNvSpPr/>
          <p:nvPr/>
        </p:nvSpPr>
        <p:spPr>
          <a:xfrm>
            <a:off x="565482" y="1063054"/>
            <a:ext cx="7906165" cy="3261461"/>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p:cNvSpPr/>
          <p:nvPr/>
        </p:nvSpPr>
        <p:spPr>
          <a:xfrm>
            <a:off x="176381" y="790900"/>
            <a:ext cx="8716645" cy="3781533"/>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p:cNvPicPr>
            <a:picLocks noChangeAspect="1"/>
          </p:cNvPicPr>
          <p:nvPr/>
        </p:nvPicPr>
        <p:blipFill>
          <a:blip r:embed="rId2">
            <a:extLst>
              <a:ext uri="{BEBA8EAE-BF5A-486C-A8C5-ECC9F3942E4B}">
                <a14:imgProps xmlns:a14="http://schemas.microsoft.com/office/drawing/2010/main">
                  <a14:imgLayer r:embed="rId3">
                    <a14:imgEffect>
                      <a14:backgroundRemoval t="0" b="99107" l="0" r="99107"/>
                    </a14:imgEffect>
                  </a14:imgLayer>
                </a14:imgProps>
              </a:ext>
            </a:extLst>
          </a:blip>
          <a:stretch>
            <a:fillRect/>
          </a:stretch>
        </p:blipFill>
        <p:spPr>
          <a:xfrm>
            <a:off x="3131840" y="2426304"/>
            <a:ext cx="276894" cy="276894"/>
          </a:xfrm>
          <a:prstGeom prst="rect">
            <a:avLst/>
          </a:prstGeom>
        </p:spPr>
      </p:pic>
      <p:pic>
        <p:nvPicPr>
          <p:cNvPr id="25" name="Image 24"/>
          <p:cNvPicPr>
            <a:picLocks noChangeAspect="1"/>
          </p:cNvPicPr>
          <p:nvPr/>
        </p:nvPicPr>
        <p:blipFill>
          <a:blip r:embed="rId2">
            <a:extLst>
              <a:ext uri="{BEBA8EAE-BF5A-486C-A8C5-ECC9F3942E4B}">
                <a14:imgProps xmlns:a14="http://schemas.microsoft.com/office/drawing/2010/main">
                  <a14:imgLayer r:embed="rId3">
                    <a14:imgEffect>
                      <a14:backgroundRemoval t="0" b="99107" l="0" r="99107"/>
                    </a14:imgEffect>
                  </a14:imgLayer>
                </a14:imgProps>
              </a:ext>
            </a:extLst>
          </a:blip>
          <a:stretch>
            <a:fillRect/>
          </a:stretch>
        </p:blipFill>
        <p:spPr>
          <a:xfrm>
            <a:off x="8199039" y="4217882"/>
            <a:ext cx="213265" cy="213265"/>
          </a:xfrm>
          <a:prstGeom prst="rect">
            <a:avLst/>
          </a:prstGeom>
        </p:spPr>
      </p:pic>
      <p:pic>
        <p:nvPicPr>
          <p:cNvPr id="26" name="Image 25"/>
          <p:cNvPicPr>
            <a:picLocks noChangeAspect="1"/>
          </p:cNvPicPr>
          <p:nvPr/>
        </p:nvPicPr>
        <p:blipFill>
          <a:blip r:embed="rId2">
            <a:extLst>
              <a:ext uri="{BEBA8EAE-BF5A-486C-A8C5-ECC9F3942E4B}">
                <a14:imgProps xmlns:a14="http://schemas.microsoft.com/office/drawing/2010/main">
                  <a14:imgLayer r:embed="rId3">
                    <a14:imgEffect>
                      <a14:backgroundRemoval t="0" b="99107" l="0" r="99107"/>
                    </a14:imgEffect>
                  </a14:imgLayer>
                </a14:imgProps>
              </a:ext>
            </a:extLst>
          </a:blip>
          <a:stretch>
            <a:fillRect/>
          </a:stretch>
        </p:blipFill>
        <p:spPr>
          <a:xfrm>
            <a:off x="8709698" y="3405086"/>
            <a:ext cx="277906" cy="277906"/>
          </a:xfrm>
          <a:prstGeom prst="rect">
            <a:avLst/>
          </a:prstGeom>
        </p:spPr>
      </p:pic>
      <p:pic>
        <p:nvPicPr>
          <p:cNvPr id="27" name="Image 26"/>
          <p:cNvPicPr>
            <a:picLocks noChangeAspect="1"/>
          </p:cNvPicPr>
          <p:nvPr/>
        </p:nvPicPr>
        <p:blipFill>
          <a:blip r:embed="rId2">
            <a:extLst>
              <a:ext uri="{BEBA8EAE-BF5A-486C-A8C5-ECC9F3942E4B}">
                <a14:imgProps xmlns:a14="http://schemas.microsoft.com/office/drawing/2010/main">
                  <a14:imgLayer r:embed="rId3">
                    <a14:imgEffect>
                      <a14:backgroundRemoval t="0" b="99107" l="0" r="99107"/>
                    </a14:imgEffect>
                  </a14:imgLayer>
                </a14:imgProps>
              </a:ext>
            </a:extLst>
          </a:blip>
          <a:stretch>
            <a:fillRect/>
          </a:stretch>
        </p:blipFill>
        <p:spPr>
          <a:xfrm>
            <a:off x="294951" y="1551971"/>
            <a:ext cx="277906" cy="277906"/>
          </a:xfrm>
          <a:prstGeom prst="rect">
            <a:avLst/>
          </a:prstGeom>
        </p:spPr>
      </p:pic>
      <p:pic>
        <p:nvPicPr>
          <p:cNvPr id="28" name="Image 27"/>
          <p:cNvPicPr>
            <a:picLocks noChangeAspect="1"/>
          </p:cNvPicPr>
          <p:nvPr/>
        </p:nvPicPr>
        <p:blipFill>
          <a:blip r:embed="rId2">
            <a:extLst>
              <a:ext uri="{BEBA8EAE-BF5A-486C-A8C5-ECC9F3942E4B}">
                <a14:imgProps xmlns:a14="http://schemas.microsoft.com/office/drawing/2010/main">
                  <a14:imgLayer r:embed="rId3">
                    <a14:imgEffect>
                      <a14:backgroundRemoval t="0" b="99107" l="0" r="99107"/>
                    </a14:imgEffect>
                  </a14:imgLayer>
                </a14:imgProps>
              </a:ext>
            </a:extLst>
          </a:blip>
          <a:stretch>
            <a:fillRect/>
          </a:stretch>
        </p:blipFill>
        <p:spPr>
          <a:xfrm>
            <a:off x="4184153" y="3793670"/>
            <a:ext cx="188260" cy="188260"/>
          </a:xfrm>
          <a:prstGeom prst="rect">
            <a:avLst/>
          </a:prstGeom>
        </p:spPr>
      </p:pic>
      <p:pic>
        <p:nvPicPr>
          <p:cNvPr id="29" name="Image 28"/>
          <p:cNvPicPr>
            <a:picLocks noChangeAspect="1"/>
          </p:cNvPicPr>
          <p:nvPr/>
        </p:nvPicPr>
        <p:blipFill>
          <a:blip r:embed="rId2">
            <a:extLst>
              <a:ext uri="{BEBA8EAE-BF5A-486C-A8C5-ECC9F3942E4B}">
                <a14:imgProps xmlns:a14="http://schemas.microsoft.com/office/drawing/2010/main">
                  <a14:imgLayer r:embed="rId3">
                    <a14:imgEffect>
                      <a14:backgroundRemoval t="0" b="99107" l="0" r="99107"/>
                    </a14:imgEffect>
                  </a14:imgLayer>
                </a14:imgProps>
              </a:ext>
            </a:extLst>
          </a:blip>
          <a:stretch>
            <a:fillRect/>
          </a:stretch>
        </p:blipFill>
        <p:spPr>
          <a:xfrm>
            <a:off x="7649919" y="945479"/>
            <a:ext cx="277906" cy="277906"/>
          </a:xfrm>
          <a:prstGeom prst="rect">
            <a:avLst/>
          </a:prstGeom>
        </p:spPr>
      </p:pic>
      <p:grpSp>
        <p:nvGrpSpPr>
          <p:cNvPr id="30" name="Groupe 29"/>
          <p:cNvGrpSpPr/>
          <p:nvPr/>
        </p:nvGrpSpPr>
        <p:grpSpPr>
          <a:xfrm>
            <a:off x="742323" y="3542380"/>
            <a:ext cx="1742444" cy="873358"/>
            <a:chOff x="3903338" y="4334391"/>
            <a:chExt cx="1742444" cy="873358"/>
          </a:xfrm>
        </p:grpSpPr>
        <p:pic>
          <p:nvPicPr>
            <p:cNvPr id="31" name="Image 30"/>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20536" y1="86161" x2="10714" y2="72321"/>
                          <a14:foregroundMark x1="6250" y1="57143" x2="9375" y2="71875"/>
                          <a14:foregroundMark x1="22321" y1="15179" x2="12500" y2="26339"/>
                          <a14:foregroundMark x1="89286" y1="7589" x2="89286" y2="7589"/>
                          <a14:foregroundMark x1="9821" y1="88839" x2="9821" y2="88839"/>
                          <a14:foregroundMark x1="4911" y1="85268" x2="4911" y2="85268"/>
                          <a14:foregroundMark x1="16964" y1="96875" x2="16964" y2="96875"/>
                          <a14:foregroundMark x1="83482" y1="3571" x2="83482" y2="3571"/>
                          <a14:foregroundMark x1="93750" y1="13393" x2="93750" y2="13393"/>
                          <a14:foregroundMark x1="96875" y1="18750" x2="96875" y2="18750"/>
                        </a14:backgroundRemoval>
                      </a14:imgEffect>
                    </a14:imgLayer>
                  </a14:imgProps>
                </a:ext>
              </a:extLst>
            </a:blip>
            <a:stretch>
              <a:fillRect/>
            </a:stretch>
          </p:blipFill>
          <p:spPr>
            <a:xfrm>
              <a:off x="4553324" y="4334391"/>
              <a:ext cx="442471" cy="442471"/>
            </a:xfrm>
            <a:prstGeom prst="rect">
              <a:avLst/>
            </a:prstGeom>
          </p:spPr>
        </p:pic>
        <p:sp>
          <p:nvSpPr>
            <p:cNvPr id="32" name="ZoneTexte 31"/>
            <p:cNvSpPr txBox="1"/>
            <p:nvPr/>
          </p:nvSpPr>
          <p:spPr>
            <a:xfrm>
              <a:off x="3903338" y="4776862"/>
              <a:ext cx="1742444" cy="430887"/>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Assurance &amp; Prévoyance</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33" name="Groupe 32"/>
          <p:cNvGrpSpPr/>
          <p:nvPr/>
        </p:nvGrpSpPr>
        <p:grpSpPr>
          <a:xfrm>
            <a:off x="6126224" y="1448590"/>
            <a:ext cx="1742444" cy="826701"/>
            <a:chOff x="0" y="4976813"/>
            <a:chExt cx="1742444" cy="826701"/>
          </a:xfrm>
        </p:grpSpPr>
        <p:pic>
          <p:nvPicPr>
            <p:cNvPr id="34" name="Image 33"/>
            <p:cNvPicPr>
              <a:picLocks noChangeAspect="1"/>
            </p:cNvPicPr>
            <p:nvPr/>
          </p:nvPicPr>
          <p:blipFill>
            <a:blip r:embed="rId6">
              <a:extLst>
                <a:ext uri="{BEBA8EAE-BF5A-486C-A8C5-ECC9F3942E4B}">
                  <a14:imgProps xmlns:a14="http://schemas.microsoft.com/office/drawing/2010/main">
                    <a14:imgLayer r:embed="rId7">
                      <a14:imgEffect>
                        <a14:backgroundRemoval t="9375" b="89286" l="0" r="100000"/>
                      </a14:imgEffect>
                    </a14:imgLayer>
                  </a14:imgProps>
                </a:ext>
              </a:extLst>
            </a:blip>
            <a:stretch>
              <a:fillRect/>
            </a:stretch>
          </p:blipFill>
          <p:spPr>
            <a:xfrm>
              <a:off x="549838" y="4976813"/>
              <a:ext cx="642767" cy="642767"/>
            </a:xfrm>
            <a:prstGeom prst="rect">
              <a:avLst/>
            </a:prstGeom>
          </p:spPr>
        </p:pic>
        <p:sp>
          <p:nvSpPr>
            <p:cNvPr id="35" name="ZoneTexte 34"/>
            <p:cNvSpPr txBox="1"/>
            <p:nvPr/>
          </p:nvSpPr>
          <p:spPr>
            <a:xfrm>
              <a:off x="0" y="5541904"/>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Placement</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36" name="Groupe 35"/>
          <p:cNvGrpSpPr/>
          <p:nvPr/>
        </p:nvGrpSpPr>
        <p:grpSpPr>
          <a:xfrm>
            <a:off x="4477106" y="1855560"/>
            <a:ext cx="1742444" cy="768857"/>
            <a:chOff x="4281186" y="1874763"/>
            <a:chExt cx="1742444" cy="768857"/>
          </a:xfrm>
        </p:grpSpPr>
        <p:pic>
          <p:nvPicPr>
            <p:cNvPr id="37" name="Image 36"/>
            <p:cNvPicPr>
              <a:picLocks noChangeAspect="1"/>
            </p:cNvPicPr>
            <p:nvPr/>
          </p:nvPicPr>
          <p:blipFill>
            <a:blip r:embed="rId8">
              <a:extLst>
                <a:ext uri="{BEBA8EAE-BF5A-486C-A8C5-ECC9F3942E4B}">
                  <a14:imgProps xmlns:a14="http://schemas.microsoft.com/office/drawing/2010/main">
                    <a14:imgLayer r:embed="rId9">
                      <a14:imgEffect>
                        <a14:backgroundRemoval t="0" b="100000" l="0" r="100000"/>
                      </a14:imgEffect>
                    </a14:imgLayer>
                  </a14:imgProps>
                </a:ext>
              </a:extLst>
            </a:blip>
            <a:stretch>
              <a:fillRect/>
            </a:stretch>
          </p:blipFill>
          <p:spPr>
            <a:xfrm>
              <a:off x="4880136" y="1874763"/>
              <a:ext cx="498841" cy="498841"/>
            </a:xfrm>
            <a:prstGeom prst="rect">
              <a:avLst/>
            </a:prstGeom>
          </p:spPr>
        </p:pic>
        <p:sp>
          <p:nvSpPr>
            <p:cNvPr id="38" name="ZoneTexte 37"/>
            <p:cNvSpPr txBox="1"/>
            <p:nvPr/>
          </p:nvSpPr>
          <p:spPr>
            <a:xfrm>
              <a:off x="4281186" y="2382010"/>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Crédit </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39" name="Groupe 38"/>
          <p:cNvGrpSpPr/>
          <p:nvPr/>
        </p:nvGrpSpPr>
        <p:grpSpPr>
          <a:xfrm>
            <a:off x="1208864" y="805539"/>
            <a:ext cx="1742444" cy="863585"/>
            <a:chOff x="3373925" y="1812141"/>
            <a:chExt cx="1742444" cy="863585"/>
          </a:xfrm>
        </p:grpSpPr>
        <p:pic>
          <p:nvPicPr>
            <p:cNvPr id="40" name="Image 39"/>
            <p:cNvPicPr>
              <a:picLocks noChangeAspect="1"/>
            </p:cNvPicPr>
            <p:nvPr/>
          </p:nvPicPr>
          <p:blipFill>
            <a:blip r:embed="rId10">
              <a:extLst>
                <a:ext uri="{BEBA8EAE-BF5A-486C-A8C5-ECC9F3942E4B}">
                  <a14:imgProps xmlns:a14="http://schemas.microsoft.com/office/drawing/2010/main">
                    <a14:imgLayer r:embed="rId11">
                      <a14:imgEffect>
                        <a14:backgroundRemoval t="0" b="100000" l="0" r="100000">
                          <a14:foregroundMark x1="10714" y1="12946" x2="10714" y2="12946"/>
                          <a14:foregroundMark x1="22768" y1="3125" x2="22768" y2="3125"/>
                          <a14:foregroundMark x1="73214" y1="8036" x2="73214" y2="8036"/>
                          <a14:foregroundMark x1="94643" y1="5357" x2="94643" y2="5357"/>
                          <a14:foregroundMark x1="96429" y1="24554" x2="96429" y2="24554"/>
                          <a14:foregroundMark x1="89732" y1="16964" x2="89732" y2="16964"/>
                          <a14:foregroundMark x1="74554" y1="47768" x2="89286" y2="23214"/>
                          <a14:foregroundMark x1="70982" y1="55357" x2="37946" y2="81696"/>
                          <a14:foregroundMark x1="24107" y1="70982" x2="17857" y2="62946"/>
                          <a14:foregroundMark x1="16518" y1="36161" x2="14286" y2="55804"/>
                          <a14:foregroundMark x1="79018" y1="87500" x2="79018" y2="87500"/>
                          <a14:foregroundMark x1="69643" y1="96429" x2="69643" y2="96429"/>
                        </a14:backgroundRemoval>
                      </a14:imgEffect>
                    </a14:imgLayer>
                  </a14:imgProps>
                </a:ext>
              </a:extLst>
            </a:blip>
            <a:stretch>
              <a:fillRect/>
            </a:stretch>
          </p:blipFill>
          <p:spPr>
            <a:xfrm>
              <a:off x="3873184" y="1812141"/>
              <a:ext cx="587798" cy="587798"/>
            </a:xfrm>
            <a:prstGeom prst="rect">
              <a:avLst/>
            </a:prstGeom>
          </p:spPr>
        </p:pic>
        <p:sp>
          <p:nvSpPr>
            <p:cNvPr id="41" name="ZoneTexte 40"/>
            <p:cNvSpPr txBox="1"/>
            <p:nvPr/>
          </p:nvSpPr>
          <p:spPr>
            <a:xfrm>
              <a:off x="3373925" y="2414116"/>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Bancarisation</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42" name="Groupe 41"/>
          <p:cNvGrpSpPr/>
          <p:nvPr/>
        </p:nvGrpSpPr>
        <p:grpSpPr>
          <a:xfrm>
            <a:off x="6338999" y="3204540"/>
            <a:ext cx="1742444" cy="401092"/>
            <a:chOff x="4101592" y="2530967"/>
            <a:chExt cx="1742444" cy="401092"/>
          </a:xfrm>
        </p:grpSpPr>
        <p:pic>
          <p:nvPicPr>
            <p:cNvPr id="43" name="Image 42"/>
            <p:cNvPicPr>
              <a:picLocks noChangeAspect="1"/>
            </p:cNvPicPr>
            <p:nvPr/>
          </p:nvPicPr>
          <p:blipFill>
            <a:blip r:embed="rId12">
              <a:extLst>
                <a:ext uri="{BEBA8EAE-BF5A-486C-A8C5-ECC9F3942E4B}">
                  <a14:imgProps xmlns:a14="http://schemas.microsoft.com/office/drawing/2010/main">
                    <a14:imgLayer r:embed="rId13">
                      <a14:imgEffect>
                        <a14:backgroundRemoval t="0" b="100000" l="0" r="100000">
                          <a14:foregroundMark x1="57589" y1="4911" x2="40179" y2="15625"/>
                          <a14:foregroundMark x1="20089" y1="48661" x2="20536" y2="71429"/>
                          <a14:foregroundMark x1="33036" y1="85268" x2="40179" y2="95982"/>
                        </a14:backgroundRemoval>
                      </a14:imgEffect>
                    </a14:imgLayer>
                  </a14:imgProps>
                </a:ext>
              </a:extLst>
            </a:blip>
            <a:stretch>
              <a:fillRect/>
            </a:stretch>
          </p:blipFill>
          <p:spPr>
            <a:xfrm>
              <a:off x="4141215" y="2530967"/>
              <a:ext cx="401092" cy="401092"/>
            </a:xfrm>
            <a:prstGeom prst="rect">
              <a:avLst/>
            </a:prstGeom>
          </p:spPr>
        </p:pic>
        <p:sp>
          <p:nvSpPr>
            <p:cNvPr id="44" name="ZoneTexte 43"/>
            <p:cNvSpPr txBox="1"/>
            <p:nvPr/>
          </p:nvSpPr>
          <p:spPr>
            <a:xfrm>
              <a:off x="4101592" y="2577321"/>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Epargne</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pic>
        <p:nvPicPr>
          <p:cNvPr id="45" name="Image 44"/>
          <p:cNvPicPr>
            <a:picLocks noChangeAspect="1"/>
          </p:cNvPicPr>
          <p:nvPr/>
        </p:nvPicPr>
        <p:blipFill>
          <a:blip r:embed="rId14">
            <a:biLevel thresh="25000"/>
            <a:extLst>
              <a:ext uri="{BEBA8EAE-BF5A-486C-A8C5-ECC9F3942E4B}">
                <a14:imgProps xmlns:a14="http://schemas.microsoft.com/office/drawing/2010/main">
                  <a14:imgLayer r:embed="rId15">
                    <a14:imgEffect>
                      <a14:backgroundRemoval t="0" b="100000" l="0" r="100000"/>
                    </a14:imgEffect>
                  </a14:imgLayer>
                </a14:imgProps>
              </a:ext>
            </a:extLst>
          </a:blip>
          <a:stretch>
            <a:fillRect/>
          </a:stretch>
        </p:blipFill>
        <p:spPr>
          <a:xfrm>
            <a:off x="4307246" y="2427734"/>
            <a:ext cx="461928" cy="461928"/>
          </a:xfrm>
          <a:prstGeom prst="rect">
            <a:avLst/>
          </a:prstGeom>
          <a:ln>
            <a:noFill/>
          </a:ln>
          <a:effectLst>
            <a:outerShdw blurRad="292100" dist="139700" dir="2700000" algn="tl" rotWithShape="0">
              <a:srgbClr val="333333">
                <a:alpha val="65000"/>
              </a:srgbClr>
            </a:outerShdw>
          </a:effectLst>
        </p:spPr>
      </p:pic>
      <p:sp>
        <p:nvSpPr>
          <p:cNvPr id="46" name="ZoneTexte 45"/>
          <p:cNvSpPr txBox="1"/>
          <p:nvPr/>
        </p:nvSpPr>
        <p:spPr>
          <a:xfrm>
            <a:off x="4062308" y="2874985"/>
            <a:ext cx="912512" cy="307777"/>
          </a:xfrm>
          <a:prstGeom prst="rect">
            <a:avLst/>
          </a:prstGeom>
          <a:noFill/>
        </p:spPr>
        <p:txBody>
          <a:bodyPr wrap="square" rtlCol="0">
            <a:spAutoFit/>
          </a:bodyPr>
          <a:lstStyle/>
          <a:p>
            <a:pPr algn="ctr"/>
            <a:r>
              <a:rPr lang="fr-FR" sz="1400" b="1" dirty="0" smtClean="0">
                <a:solidFill>
                  <a:schemeClr val="bg1"/>
                </a:solidFill>
                <a:effectLst>
                  <a:outerShdw blurRad="38100" dist="38100" dir="2700000" algn="tl">
                    <a:srgbClr val="000000">
                      <a:alpha val="43137"/>
                    </a:srgbClr>
                  </a:outerShdw>
                </a:effectLst>
                <a:latin typeface="Century Gothic" panose="020B0502020202020204" pitchFamily="34" charset="0"/>
              </a:rPr>
              <a:t>CLIENT</a:t>
            </a:r>
            <a:endParaRPr lang="fr-FR" sz="14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2985937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2.22222E-6 -1.11111E-6 L -2.22222E-6 -1.11111E-6 L 0.00712 0.0037 C 0.00799 0.00432 0.00903 0.00463 0.0099 0.00494 C 0.01128 0.00586 0.01267 0.00679 0.01424 0.00741 C 0.02066 0.01049 0.01806 0.00895 0.02205 0.01142 C 0.02483 0.01636 0.02188 0.01173 0.02552 0.01512 C 0.02622 0.01574 0.02691 0.01697 0.0276 0.01759 C 0.03264 0.02253 0.03177 0.02191 0.03542 0.02407 C 0.03681 0.02562 0.03854 0.02685 0.03976 0.02901 C 0.04045 0.03025 0.04097 0.03179 0.04184 0.03272 C 0.04253 0.03333 0.04323 0.03333 0.04392 0.03395 C 0.04479 0.03457 0.04531 0.0358 0.04618 0.03642 C 0.0467 0.03704 0.04757 0.03704 0.04826 0.03765 C 0.05556 0.04506 0.04983 0.04136 0.05469 0.04414 C 0.05538 0.04506 0.05608 0.04568 0.05677 0.0466 C 0.05729 0.04722 0.05764 0.04846 0.05816 0.04907 C 0.05885 0.04969 0.05955 0.04969 0.06024 0.05031 C 0.06111 0.05093 0.06163 0.05216 0.0625 0.05278 C 0.06285 0.05432 0.06319 0.05556 0.06389 0.05679 C 0.06441 0.05772 0.06545 0.05802 0.06597 0.05926 C 0.06649 0.06018 0.06632 0.06173 0.06667 0.06296 C 0.06701 0.06389 0.06753 0.06481 0.06806 0.06543 C 0.06927 0.07222 0.06806 0.06667 0.07101 0.07315 C 0.07153 0.07438 0.0717 0.07593 0.0724 0.07685 C 0.07292 0.07809 0.07378 0.07839 0.07448 0.07932 C 0.08125 0.08981 0.07569 0.08148 0.07951 0.08951 C 0.08003 0.09074 0.0809 0.09197 0.0816 0.09321 C 0.08247 0.09506 0.08299 0.09753 0.08368 0.09969 C 0.08455 0.10216 0.08559 0.10463 0.08646 0.1071 L 0.08802 0.1108 C 0.09115 0.12809 0.08733 0.10679 0.0908 0.13117 C 0.09097 0.13272 0.09132 0.13426 0.09149 0.13611 C 0.09201 0.14167 0.09219 0.14599 0.09288 0.15123 C 0.09288 0.15123 0.09462 0.1608 0.09497 0.16265 L 0.09583 0.16636 C 0.09549 0.17593 0.09566 0.1858 0.09497 0.19537 C 0.09497 0.19815 0.0941 0.20031 0.09358 0.20278 C 0.0934 0.20432 0.0934 0.20556 0.09288 0.20679 L 0.0901 0.2142 C 0.0875 0.22809 0.09167 0.2071 0.08802 0.22191 C 0.08733 0.22438 0.08698 0.22685 0.08646 0.22932 C 0.08628 0.23056 0.08628 0.2321 0.08576 0.23302 L 0.08438 0.23704 C 0.0842 0.23827 0.08403 0.23951 0.08368 0.24074 C 0.08281 0.24383 0.08212 0.24475 0.0809 0.24691 C 0.08003 0.25093 0.07934 0.25586 0.07726 0.25833 C 0.07569 0.26018 0.075 0.2608 0.07378 0.26327 C 0.07101 0.26944 0.07378 0.26543 0.07014 0.26975 C 0.06927 0.27222 0.06875 0.27438 0.06736 0.27593 C 0.06597 0.27778 0.06458 0.27932 0.06319 0.28117 C 0.0625 0.28179 0.06163 0.28241 0.06094 0.28364 C 0.05938 0.28673 0.05781 0.28981 0.05538 0.29105 L 0.05313 0.29228 C 0.05174 0.29414 0.05052 0.2966 0.04896 0.29753 L 0.04462 0.3 C 0.04392 0.30031 0.04323 0.30062 0.04253 0.30123 C 0.03976 0.30463 0.04132 0.30339 0.03837 0.30494 C 0.03785 0.30617 0.0375 0.30772 0.03681 0.30895 C 0.03628 0.30957 0.03524 0.30926 0.03472 0.31018 C 0.0309 0.31667 0.03767 0.31173 0.03194 0.31512 C 0.02656 0.32469 0.03281 0.31481 0.0276 0.32006 C 0.02708 0.32068 0.02674 0.32191 0.02622 0.32253 C 0.02552 0.32346 0.02483 0.32315 0.02413 0.32407 C 0.02257 0.32531 0.02153 0.32809 0.01979 0.32901 C 0.01892 0.32932 0.01788 0.32963 0.01701 0.33025 C 0.01563 0.33086 0.01424 0.3321 0.01285 0.33272 C 0.01181 0.33302 0.01076 0.33333 0.0099 0.33395 C 0.00903 0.33457 0.00816 0.33611 0.00712 0.33642 C 0.00573 0.33735 0.00434 0.33735 0.00278 0.33765 C -0.00469 0.34012 0.00382 0.33796 -0.00573 0.34043 C -0.00642 0.34074 -0.00712 0.34105 -0.00781 0.34167 C -0.00885 0.34228 -0.00972 0.34352 -0.01059 0.34414 C -0.0125 0.34537 -0.01389 0.34506 -0.01562 0.3466 C -0.01632 0.34722 -0.01701 0.34846 -0.01771 0.34907 C -0.02361 0.35432 -0.01528 0.34506 -0.02274 0.35278 C -0.02413 0.35463 -0.02535 0.3571 -0.02691 0.35802 C -0.0276 0.35833 -0.02847 0.35864 -0.02899 0.35926 C -0.02986 0.35988 -0.03038 0.36111 -0.03125 0.36173 C -0.03229 0.36235 -0.03351 0.36265 -0.03472 0.36296 C -0.03576 0.36327 -0.03663 0.36389 -0.0375 0.3642 C -0.04115 0.36852 -0.03837 0.36574 -0.04323 0.3679 C -0.04392 0.36852 -0.04462 0.36883 -0.04531 0.36944 C -0.04635 0.36975 -0.04722 0.37006 -0.04826 0.37068 C -0.05035 0.3716 -0.05087 0.37253 -0.05312 0.37315 C -0.05538 0.37376 -0.05747 0.37407 -0.05955 0.37438 C -0.06024 0.37469 -0.06094 0.37531 -0.06163 0.37562 C -0.06615 0.37654 -0.07517 0.37809 -0.07517 0.37809 C -0.07604 0.37839 -0.07708 0.37901 -0.07795 0.37932 C -0.07917 0.37994 -0.08038 0.38025 -0.0816 0.38056 C -0.08316 0.38148 -0.08594 0.38364 -0.08715 0.38457 C -0.08785 0.38488 -0.08854 0.38549 -0.08941 0.3858 C -0.0908 0.38611 -0.09219 0.38642 -0.09358 0.38704 C -0.09861 0.39043 -0.09601 0.38889 -0.10139 0.39197 L -0.10573 0.39444 C -0.11198 0.39599 -0.10903 0.39537 -0.11493 0.39691 C -0.11562 0.39753 -0.11632 0.39784 -0.11701 0.39815 C -0.11788 0.39876 -0.11892 0.39907 -0.11979 0.39969 C -0.12083 0.40031 -0.1217 0.40154 -0.12274 0.40216 C -0.12431 0.40278 -0.12604 0.40278 -0.1276 0.40339 C -0.12951 0.40401 -0.13142 0.40525 -0.13333 0.40586 C -0.13472 0.40617 -0.13611 0.40648 -0.1375 0.4071 C -0.13837 0.40741 -0.13889 0.40833 -0.13976 0.40833 C -0.14201 0.40895 -0.15937 0.4108 -0.16094 0.4108 C -0.16233 0.41142 -0.16389 0.41173 -0.16528 0.41204 C -0.16753 0.41265 -0.16997 0.41265 -0.1724 0.41327 C -0.1901 0.41821 -0.16823 0.4142 -0.18715 0.41728 C -0.18837 0.41759 -0.18958 0.41821 -0.1908 0.41852 C -0.19358 0.41944 -0.19948 0.42068 -0.20208 0.42099 C -0.21198 0.42222 -0.21979 0.42253 -0.22986 0.42346 C -0.23316 0.42376 -0.23646 0.42438 -0.23976 0.42469 C -0.24514 0.42562 -0.25052 0.42716 -0.25608 0.42716 L -0.29149 0.4287 L -0.34531 0.42716 C -0.34792 0.42716 -0.35052 0.42654 -0.35312 0.42593 C -0.35434 0.42562 -0.35556 0.425 -0.35677 0.42469 C -0.35816 0.42438 -0.35955 0.42376 -0.36094 0.42346 C -0.36302 0.42315 -0.36528 0.42253 -0.36736 0.42222 C -0.37344 0.41944 -0.37066 0.42037 -0.3816 0.41975 C -0.3901 0.41914 -0.39861 0.41883 -0.40712 0.41852 C -0.41285 0.41512 -0.40625 0.41852 -0.4191 0.41605 C -0.41979 0.41574 -0.42049 0.41512 -0.42118 0.41481 C -0.42222 0.4142 -0.42309 0.41389 -0.42413 0.41327 C -0.42483 0.41296 -0.42552 0.41235 -0.42622 0.41204 C -0.43021 0.41049 -0.43194 0.4108 -0.43611 0.40957 C -0.43715 0.40926 -0.43802 0.40864 -0.43906 0.40833 C -0.44062 0.40772 -0.44236 0.40741 -0.44392 0.4071 C -0.44462 0.40679 -0.44531 0.40617 -0.44601 0.40586 C -0.45538 0.40339 -0.4559 0.40463 -0.46233 0.40216 C -0.46424 0.40123 -0.46615 0.40031 -0.46806 0.39969 C -0.4691 0.39907 -0.46997 0.39876 -0.47083 0.39815 C -0.47205 0.39784 -0.47326 0.39753 -0.47448 0.39691 C -0.47604 0.3963 -0.48125 0.39259 -0.48368 0.39197 C -0.48576 0.39136 -0.48785 0.39105 -0.4901 0.39074 C -0.49392 0.38858 -0.49062 0.39012 -0.49566 0.38827 C -0.4967 0.38796 -0.49757 0.38735 -0.49861 0.38704 C -0.50243 0.38549 -0.50243 0.38611 -0.50573 0.38457 C -0.50712 0.38364 -0.50851 0.38302 -0.5099 0.38179 C -0.51111 0.38117 -0.51215 0.37994 -0.51354 0.37932 C -0.51458 0.3787 -0.5158 0.37839 -0.51701 0.37809 C -0.51788 0.37716 -0.51892 0.37623 -0.51979 0.37562 C -0.52083 0.375 -0.5217 0.375 -0.52274 0.37438 C -0.52899 0.36944 -0.51927 0.37376 -0.5283 0.37068 C -0.53437 0.36327 -0.52674 0.37191 -0.53264 0.36667 C -0.53333 0.36605 -0.53403 0.36481 -0.53472 0.3642 C -0.53542 0.36358 -0.53611 0.36358 -0.53681 0.36296 C -0.53785 0.36235 -0.53872 0.36111 -0.53976 0.36049 C -0.54115 0.35988 -0.54253 0.35988 -0.54392 0.35926 C -0.54549 0.35864 -0.5467 0.35741 -0.54826 0.35679 L -0.55035 0.35556 C -0.55104 0.35494 -0.55174 0.35463 -0.55243 0.35432 C -0.55347 0.35339 -0.55434 0.35247 -0.55538 0.35154 C -0.55677 0.35062 -0.56042 0.34969 -0.56163 0.34907 C -0.56233 0.34876 -0.56302 0.34815 -0.56389 0.34784 C -0.56528 0.34722 -0.56667 0.34691 -0.56806 0.3466 C -0.56944 0.34568 -0.57118 0.34599 -0.5724 0.34414 C -0.57309 0.3429 -0.57361 0.34136 -0.57448 0.34043 C -0.57587 0.33858 -0.57743 0.33735 -0.57865 0.33518 C -0.57917 0.33457 -0.57951 0.33333 -0.58003 0.33272 C -0.58142 0.33148 -0.58299 0.33117 -0.58437 0.33025 L -0.58646 0.32901 C -0.58837 0.32685 -0.58976 0.32531 -0.59149 0.32253 C -0.59549 0.31667 -0.58976 0.32376 -0.59497 0.31759 C -0.5974 0.31111 -0.59514 0.31605 -0.59861 0.31142 C -0.59913 0.31049 -0.59948 0.30988 -0.6 0.30895 C -0.60052 0.30772 -0.60069 0.30586 -0.60139 0.30494 C -0.60191 0.30432 -0.60278 0.30432 -0.60347 0.3037 C -0.60642 0.2963 -0.6033 0.30278 -0.60712 0.29876 C -0.60764 0.29815 -0.60799 0.29691 -0.60851 0.2963 C -0.60955 0.29506 -0.61094 0.29444 -0.61198 0.29383 C -0.61701 0.28457 -0.61128 0.29444 -0.61632 0.28735 C -0.61684 0.28673 -0.61719 0.28549 -0.61771 0.28488 C -0.6191 0.28302 -0.62083 0.2821 -0.62205 0.27994 C -0.62465 0.275 -0.62309 0.27654 -0.62622 0.27469 C -0.62674 0.27407 -0.62708 0.27284 -0.6276 0.27222 C -0.6283 0.2713 -0.62917 0.27068 -0.62969 0.26975 C -0.63038 0.26852 -0.63056 0.26697 -0.63125 0.26605 C -0.63229 0.26358 -0.63351 0.26173 -0.63472 0.25957 L -0.63681 0.25586 C -0.63854 0.24691 -0.6375 0.25062 -0.63976 0.24444 C -0.6401 0.24197 -0.6408 0.23951 -0.64115 0.23704 C -0.64253 0.22407 -0.64115 0.2358 -0.64253 0.22685 C -0.64288 0.22531 -0.64288 0.22346 -0.64323 0.22191 C -0.64358 0.22037 -0.64427 0.21944 -0.64462 0.2179 L -0.64601 0.21049 C -0.64635 0.20926 -0.64635 0.20772 -0.6467 0.20679 L -0.64965 0.19907 C -0.65017 0.19784 -0.65069 0.19691 -0.65104 0.19537 C -0.65156 0.1929 -0.65156 0.19012 -0.65243 0.18765 C -0.65295 0.18642 -0.65347 0.18549 -0.65382 0.18395 C -0.65469 0.18148 -0.65503 0.17623 -0.65521 0.17407 C -0.65486 0.16142 -0.65538 0.15772 -0.65382 0.14876 C -0.65347 0.1463 -0.65347 0.1429 -0.65243 0.14105 L -0.65104 0.13858 C -0.65052 0.13611 -0.65052 0.13333 -0.64965 0.13117 C -0.64913 0.12994 -0.64861 0.1287 -0.64826 0.12716 C -0.64792 0.12623 -0.64774 0.12469 -0.64757 0.12346 C -0.64653 0.12037 -0.64601 0.11944 -0.64462 0.11728 C -0.64306 0.10864 -0.64427 0.11142 -0.64184 0.1071 C -0.64132 0.10463 -0.64115 0.10185 -0.64045 0.09969 C -0.63993 0.09815 -0.63941 0.09722 -0.63906 0.09568 C -0.63872 0.09444 -0.63872 0.0929 -0.63819 0.09197 C -0.63767 0.09074 -0.63681 0.09043 -0.63611 0.08951 C -0.63559 0.08827 -0.63524 0.08673 -0.63472 0.0858 C -0.63385 0.08395 -0.63264 0.08272 -0.63194 0.08056 C -0.63142 0.07932 -0.63108 0.07778 -0.63056 0.07685 C -0.62986 0.07593 -0.62899 0.07623 -0.6283 0.07562 C -0.6276 0.075 -0.62691 0.07376 -0.62622 0.07315 C -0.62552 0.07253 -0.62483 0.07222 -0.62413 0.07191 C -0.62309 0.07099 -0.62222 0.07037 -0.62118 0.06944 C -0.62049 0.06852 -0.61997 0.06728 -0.6191 0.06667 C -0.61823 0.06605 -0.61719 0.06605 -0.61632 0.06543 C -0.61111 0.05926 -0.61771 0.06697 -0.61128 0.06049 C -0.61059 0.05988 -0.6099 0.05864 -0.6092 0.05802 C -0.60851 0.05741 -0.60764 0.05741 -0.60712 0.05679 C -0.59983 0.04938 -0.60556 0.05339 -0.60069 0.05031 C -0.59635 0.04259 -0.6026 0.05309 -0.59722 0.0466 C -0.59635 0.04568 -0.59583 0.04383 -0.59497 0.0429 C -0.59444 0.04197 -0.59358 0.04228 -0.59288 0.04167 C -0.59219 0.04105 -0.59149 0.04012 -0.5908 0.0392 C -0.59028 0.03827 -0.58993 0.03704 -0.58941 0.03642 C -0.58872 0.0358 -0.58785 0.0358 -0.58715 0.03518 C -0.58108 0.02438 -0.58767 0.03488 -0.5816 0.02778 C -0.5776 0.02315 -0.58299 0.02685 -0.57795 0.02407 C -0.57656 0.02222 -0.57535 0.01975 -0.57378 0.01883 C -0.5724 0.0179 -0.57066 0.0179 -0.56944 0.01636 C -0.56875 0.01543 -0.56806 0.01451 -0.56736 0.01389 C -0.56736 0.01389 -0.56198 0.0108 -0.56094 0.01018 L -0.55677 0.00741 C -0.55573 0.0071 -0.55486 0.00679 -0.55382 0.00617 C -0.55312 0.00586 -0.55243 0.00525 -0.55174 0.00494 C -0.55087 0.00463 -0.54983 0.00432 -0.54896 0.0037 C -0.54757 0.00309 -0.54601 0.00216 -0.54462 0.00123 L -0.53819 -0.00247 L -0.53611 -0.0037 C -0.53542 -0.00432 -0.53472 -0.00494 -0.53403 -0.00494 C -0.53281 -0.00556 -0.5316 -0.00586 -0.53056 -0.00617 C -0.52899 -0.0071 -0.52622 -0.00895 -0.52622 -0.00895 C -0.52552 -0.00957 -0.52483 -0.0108 -0.52413 -0.01142 C -0.52274 -0.01235 -0.52118 -0.01296 -0.51979 -0.01389 L -0.51562 -0.01636 C -0.51493 -0.01698 -0.51424 -0.01728 -0.51354 -0.01759 C -0.51233 -0.01852 -0.51111 -0.01914 -0.5099 -0.02006 C -0.50903 -0.02099 -0.50799 -0.02191 -0.50712 -0.02284 C -0.50608 -0.02346 -0.50521 -0.02346 -0.50417 -0.02407 C -0.50208 -0.025 -0.5 -0.02624 -0.49792 -0.02778 C -0.49149 -0.0321 -0.49878 -0.02901 -0.49149 -0.03148 C -0.48958 -0.03333 -0.48785 -0.0358 -0.48576 -0.03673 C -0.48056 -0.03889 -0.48507 -0.03704 -0.47726 -0.0392 C -0.47587 -0.03951 -0.47448 -0.04012 -0.47309 -0.04043 C -0.47118 -0.04074 -0.46927 -0.04105 -0.46736 -0.04167 C -0.46615 -0.04198 -0.46493 -0.04259 -0.46389 -0.0429 C -0.46146 -0.04352 -0.45903 -0.04383 -0.45677 -0.04414 C -0.45608 -0.04444 -0.45538 -0.04506 -0.45451 -0.04537 C -0.45278 -0.0463 -0.45139 -0.04661 -0.44965 -0.04784 C -0.44861 -0.04877 -0.44774 -0.05 -0.44687 -0.05031 C -0.44549 -0.05124 -0.44392 -0.05124 -0.44253 -0.05185 C -0.44132 -0.05216 -0.4401 -0.05247 -0.43906 -0.05309 C -0.43507 -0.05463 -0.43733 -0.05556 -0.43125 -0.05679 C -0.42899 -0.0571 -0.42691 -0.05741 -0.42483 -0.05803 C -0.42361 -0.05833 -0.4224 -0.05895 -0.42118 -0.05926 C -0.41788 -0.05988 -0.41458 -0.06019 -0.41128 -0.06049 C -0.38924 -0.06296 -0.40868 -0.06049 -0.3901 -0.06296 C -0.38941 -0.06358 -0.38872 -0.06389 -0.38785 -0.0642 C -0.3842 -0.06605 -0.38125 -0.06636 -0.37726 -0.06698 C -0.37396 -0.06728 -0.37066 -0.06759 -0.36736 -0.06821 L -0.35885 -0.06944 C -0.35799 -0.06975 -0.35694 -0.07037 -0.35608 -0.07068 C -0.35139 -0.07222 -0.35278 -0.0713 -0.34896 -0.07315 C -0.34826 -0.07346 -0.34757 -0.07407 -0.34687 -0.07438 C -0.34566 -0.075 -0.34444 -0.075 -0.34323 -0.07562 C -0.34253 -0.07593 -0.34184 -0.07685 -0.34115 -0.07685 C -0.33698 -0.07809 -0.32656 -0.07901 -0.32344 -0.07932 C -0.30069 -0.08951 -0.31979 -0.08148 -0.25885 -0.07932 C -0.25451 -0.07932 -0.25035 -0.0787 -0.24601 -0.07809 C -0.23733 -0.07315 -0.24566 -0.07747 -0.22344 -0.07562 C -0.22031 -0.07531 -0.21719 -0.07469 -0.21424 -0.07438 C -0.20799 -0.07377 -0.20191 -0.07346 -0.19566 -0.07315 L -0.17934 -0.07191 L -0.15104 -0.06698 C -0.14965 -0.06667 -0.14826 -0.06574 -0.14687 -0.06543 C -0.14358 -0.06512 -0.1401 -0.06482 -0.13681 -0.0642 C -0.13524 -0.06389 -0.13351 -0.06327 -0.13194 -0.06296 C -0.12882 -0.06265 -0.12569 -0.06235 -0.12274 -0.06173 C -0.11719 -0.05926 -0.12135 -0.0608 -0.11198 -0.05926 C -0.1099 -0.05895 -0.10781 -0.05833 -0.10573 -0.05803 C -0.08924 -0.05062 -0.10972 -0.05957 -0.09497 -0.05432 C -0.09427 -0.05401 -0.09358 -0.0534 -0.09288 -0.05309 C -0.09201 -0.05247 -0.09097 -0.05216 -0.0901 -0.05185 C -0.08872 -0.05124 -0.08715 -0.05093 -0.08576 -0.05031 C -0.08507 -0.05031 -0.08437 -0.04938 -0.08368 -0.04907 C -0.07187 -0.04537 -0.08299 -0.05 -0.07448 -0.04661 C -0.06441 -0.04259 -0.0816 -0.04907 -0.06736 -0.0429 C -0.06181 -0.04043 -0.06111 -0.04012 -0.05538 -0.03796 C -0.05295 -0.03704 -0.04826 -0.03519 -0.04826 -0.03519 C -0.04392 -0.03025 -0.04844 -0.03488 -0.04323 -0.03148 C -0.04219 -0.03086 -0.04132 -0.02963 -0.04045 -0.02901 C -0.03976 -0.0284 -0.03906 -0.02809 -0.03837 -0.02778 C -0.03212 -0.02068 -0.03993 -0.02932 -0.03403 -0.02407 C -0.03333 -0.02315 -0.03264 -0.02191 -0.03194 -0.02161 C -0.03056 -0.02037 -0.02899 -0.02006 -0.0276 -0.01883 C -0.02674 -0.01821 -0.02587 -0.01698 -0.02483 -0.01636 C -0.02396 -0.01574 -0.02292 -0.01574 -0.02205 -0.01512 C -0.02101 -0.01451 -0.02014 -0.01327 -0.0191 -0.01265 C -0.01684 -0.01142 -0.01441 -0.01142 -0.01198 -0.01019 L -0.00573 -0.00617 L -2.22222E-6 -1.11111E-6 Z " pathEditMode="relative" ptsTypes="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cBhvr>
                                        <p:cTn id="6" dur="28000" fill="hold"/>
                                        <p:tgtEl>
                                          <p:spTgt spid="33"/>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4.72222E-6 -5.30864E-6 L 4.72222E-6 -5.30864E-6 C -0.00052 0.00154 -0.00313 0.00894 -0.00486 0.01141 C -0.00625 0.01326 -0.00747 0.01542 -0.0092 0.01635 C -0.01927 0.02252 -0.00868 0.01635 -0.01632 0.02036 C -0.01788 0.02098 -0.01962 0.02252 -0.02118 0.02283 C -0.0257 0.02345 -0.03021 0.02345 -0.03473 0.02407 C -0.03542 0.02438 -0.03611 0.02499 -0.03681 0.0253 C -0.03924 0.02623 -0.04393 0.02746 -0.0467 0.029 C -0.04827 0.02993 -0.04966 0.03086 -0.05104 0.03147 C -0.05174 0.03209 -0.05243 0.0324 -0.05313 0.03271 C -0.06302 0.03734 -0.04775 0.03055 -0.05955 0.03549 C -0.06146 0.0361 -0.0632 0.03765 -0.06528 0.03796 C -0.07535 0.0395 -0.07084 0.03857 -0.07865 0.04042 C -0.07934 0.04073 -0.08004 0.04135 -0.08073 0.04166 C -0.08403 0.04258 -0.0908 0.04413 -0.0908 0.04413 C -0.09323 0.04567 -0.09341 0.04598 -0.09636 0.0466 C -0.09861 0.04721 -0.1007 0.04752 -0.10278 0.04783 C -0.1165 0.05123 -0.09132 0.04845 -0.12552 0.05061 L -0.16806 0.05308 C -0.17101 0.054 -0.17257 0.054 -0.17518 0.05555 C -0.18056 0.05833 -0.17882 0.05833 -0.18507 0.06049 L -0.19219 0.06326 L -0.2816 0.06172 C -0.28386 0.06172 -0.28629 0.06079 -0.28854 0.06049 C -0.29202 0.06018 -0.29532 0.05987 -0.29861 0.05925 C -0.30018 0.05894 -0.30191 0.05833 -0.30348 0.05802 C -0.3066 0.0574 -0.30973 0.0574 -0.31268 0.05678 C -0.31354 0.05678 -0.31407 0.05586 -0.31493 0.05555 C -0.31667 0.05462 -0.31875 0.054 -0.32049 0.05308 C -0.32188 0.05215 -0.32327 0.05092 -0.32483 0.05061 L -0.33125 0.04938 C -0.33907 0.04475 -0.33038 0.04938 -0.35035 0.04536 L -0.35677 0.04413 C -0.36059 0.04197 -0.35782 0.0432 -0.36389 0.04166 C -0.37205 0.0395 -0.36372 0.04135 -0.37448 0.03919 C -0.38282 0.03549 -0.36962 0.04104 -0.38229 0.03672 C -0.38299 0.03641 -0.38368 0.03549 -0.38438 0.03549 C -0.38646 0.03487 -0.38872 0.03456 -0.3908 0.03425 C -0.39514 0.03147 -0.39115 0.03363 -0.39861 0.03147 C -0.40538 0.02962 -0.39948 0.03117 -0.40417 0.029 C -0.40782 0.02746 -0.41025 0.02746 -0.41424 0.02654 C -0.41511 0.02561 -0.41598 0.02468 -0.41702 0.02407 C -0.4191 0.02252 -0.42275 0.02221 -0.42483 0.0216 C -0.42657 0.02098 -0.42934 0.01975 -0.43125 0.01913 C -0.43195 0.01851 -0.43264 0.0182 -0.43334 0.01758 C -0.43941 0.01049 -0.43177 0.01913 -0.4375 0.01388 C -0.43837 0.01326 -0.43889 0.01203 -0.43976 0.01141 C -0.4408 0.01049 -0.44358 0.00956 -0.44462 0.00894 C -0.44532 0.00863 -0.44601 0.00803 -0.44688 0.00771 C -0.45556 0.00339 -0.44966 0.00678 -0.45452 0.0037 C -0.45538 0.00308 -0.45591 0.00184 -0.45677 0.00123 C -0.45816 0.0003 -0.45973 0.0003 -0.46094 -0.00124 C -0.4658 -0.00711 -0.46354 -0.00525 -0.46736 -0.00742 C -0.46788 -0.00834 -0.46823 -0.00958 -0.46875 -0.00988 C -0.47014 -0.01112 -0.47309 -0.01266 -0.47309 -0.01266 C -0.47379 -0.01328 -0.47431 -0.01451 -0.47518 -0.01513 C -0.47604 -0.01575 -0.47709 -0.01575 -0.47795 -0.01637 C -0.47865 -0.01667 -0.47934 -0.01729 -0.48021 -0.0176 C -0.48091 -0.01853 -0.48143 -0.01945 -0.48229 -0.02007 C -0.48368 -0.0213 -0.48646 -0.02254 -0.48646 -0.02254 C -0.48716 -0.02377 -0.48785 -0.02532 -0.48872 -0.02655 C -0.48959 -0.02748 -0.49063 -0.02809 -0.4915 -0.02902 C -0.49288 -0.03056 -0.49427 -0.03242 -0.49566 -0.03396 C -0.49636 -0.03488 -0.4974 -0.03519 -0.49792 -0.03643 C -0.49861 -0.03828 -0.49931 -0.03982 -0.5 -0.04167 C -0.50035 -0.0426 -0.50104 -0.04322 -0.50139 -0.04414 C -0.50191 -0.04538 -0.50226 -0.04661 -0.50278 -0.04785 C -0.50417 -0.05062 -0.50573 -0.05279 -0.50712 -0.05556 L -0.51424 -0.06791 L -0.51841 -0.07562 C -0.5191 -0.07686 -0.51997 -0.07779 -0.52049 -0.07933 C -0.52153 -0.0818 -0.52292 -0.08396 -0.52344 -0.08704 C -0.525 -0.09569 -0.52379 -0.0926 -0.52622 -0.09692 L -0.5283 -0.10834 L -0.529 -0.11204 L -0.52969 -0.11606 C -0.52952 -0.13242 -0.52969 -0.14877 -0.529 -0.16513 C -0.529 -0.16791 -0.52848 -0.17038 -0.52761 -0.17254 L -0.52483 -0.18025 C -0.52049 -0.19198 -0.52604 -0.17748 -0.52205 -0.18643 C -0.52136 -0.18766 -0.52118 -0.18951 -0.52049 -0.19044 C -0.51997 -0.19106 -0.5191 -0.19106 -0.51841 -0.19167 C -0.51563 -0.19908 -0.51875 -0.1926 -0.51493 -0.19661 C -0.51424 -0.19723 -0.51407 -0.19846 -0.51354 -0.19908 C -0.51285 -0.20001 -0.51216 -0.20093 -0.51129 -0.20155 C -0.50973 -0.20309 -0.50747 -0.20433 -0.50573 -0.20556 C -0.50521 -0.20618 -0.50486 -0.20742 -0.50417 -0.20803 C -0.50417 -0.20803 -0.49896 -0.21112 -0.49792 -0.21174 C -0.49723 -0.21204 -0.49636 -0.21235 -0.49566 -0.21297 C -0.48525 -0.22532 -0.49636 -0.21297 -0.48872 -0.22069 C -0.48473 -0.22439 -0.48837 -0.22192 -0.48438 -0.22439 C -0.47952 -0.23025 -0.48177 -0.2284 -0.47795 -0.23056 C -0.47188 -0.23797 -0.47969 -0.22933 -0.47379 -0.23458 C -0.47084 -0.23704 -0.4724 -0.23643 -0.47014 -0.23951 C -0.46823 -0.24229 -0.46823 -0.24198 -0.46598 -0.24322 C -0.4632 -0.24816 -0.46615 -0.24383 -0.46233 -0.24692 C -0.45695 -0.25186 -0.46354 -0.24754 -0.45816 -0.25093 C -0.45209 -0.25803 -0.45973 -0.24939 -0.45382 -0.25464 C -0.45313 -0.25525 -0.45261 -0.25649 -0.45174 -0.25711 C -0.45035 -0.25834 -0.44896 -0.25896 -0.44757 -0.25958 L -0.44323 -0.26204 L -0.43681 -0.26606 L -0.43473 -0.26729 C -0.43403 -0.2676 -0.43334 -0.26822 -0.43264 -0.26853 C -0.43125 -0.26883 -0.42969 -0.26945 -0.4283 -0.26976 C -0.42639 -0.27038 -0.42448 -0.27038 -0.42275 -0.271 C -0.42153 -0.2713 -0.42032 -0.27192 -0.4191 -0.27223 C -0.4158 -0.27285 -0.4125 -0.27316 -0.4092 -0.27346 C -0.40782 -0.27408 -0.40643 -0.27408 -0.40486 -0.2747 C -0.40348 -0.27532 -0.40209 -0.27655 -0.4007 -0.27748 C -0.4 -0.27779 -0.39931 -0.2784 -0.39861 -0.27871 L -0.39566 -0.27995 C -0.39341 -0.28396 -0.39532 -0.28118 -0.39219 -0.28365 C -0.3849 -0.28921 -0.39479 -0.28303 -0.38507 -0.28859 L -0.38299 -0.28982 C -0.38229 -0.29044 -0.3816 -0.29106 -0.38091 -0.29106 C -0.37969 -0.29167 -0.37848 -0.29198 -0.37726 -0.2926 C -0.37535 -0.29322 -0.37344 -0.29445 -0.37153 -0.29507 C -0.36979 -0.29569 -0.36788 -0.29569 -0.36598 -0.2963 C -0.36007 -0.2997 -0.36945 -0.29445 -0.35886 -0.29877 C -0.35747 -0.29939 -0.35608 -0.30062 -0.35452 -0.30124 C -0.35278 -0.30186 -0.35087 -0.30217 -0.34896 -0.30248 L -0.34393 -0.30371 C -0.34254 -0.30433 -0.34115 -0.30464 -0.33976 -0.30495 C -0.3375 -0.30556 -0.33542 -0.30587 -0.33334 -0.30618 C -0.33264 -0.3068 -0.33195 -0.30742 -0.33125 -0.30772 C -0.32795 -0.30865 -0.31997 -0.30958 -0.31702 -0.31019 C -0.31563 -0.3105 -0.31424 -0.31081 -0.31268 -0.31143 C -0.31163 -0.31174 -0.31042 -0.31266 -0.3092 -0.31266 C -0.29948 -0.31328 -0.28976 -0.31328 -0.28004 -0.3139 L -0.26233 -0.31513 C -0.25382 -0.31822 -0.26511 -0.31451 -0.24966 -0.3176 C -0.24861 -0.31791 -0.24775 -0.31883 -0.2467 -0.31883 C -0.24445 -0.31945 -0.24202 -0.31976 -0.23976 -0.32007 L -0.23334 -0.3213 L -0.18368 -0.32007 C -0.18143 -0.32007 -0.17934 -0.31914 -0.17726 -0.31883 C -0.17396 -0.31853 -0.17066 -0.31822 -0.16736 -0.3176 C -0.15035 -0.31482 -0.16875 -0.31791 -0.15886 -0.31513 C -0.15677 -0.31451 -0.15452 -0.31421 -0.15243 -0.3139 C -0.13993 -0.30834 -0.15139 -0.31297 -0.11979 -0.31019 L -0.09288 -0.30772 C -0.08004 -0.30587 -0.08629 -0.3068 -0.07448 -0.30495 C -0.07327 -0.30464 -0.07205 -0.30402 -0.07084 -0.30371 C -0.06893 -0.3034 -0.06702 -0.30309 -0.06528 -0.30248 C -0.05104 -0.29785 -0.06841 -0.30186 -0.05313 -0.29877 C -0.04844 -0.296 -0.05417 -0.29908 -0.0467 -0.2963 C -0.04601 -0.296 -0.04532 -0.29538 -0.04462 -0.29507 C -0.03351 -0.29044 -0.0415 -0.29476 -0.03334 -0.28982 C -0.02639 -0.28581 -0.03716 -0.29229 -0.0283 -0.28612 C -0.02691 -0.28519 -0.02413 -0.28365 -0.02413 -0.28365 C -0.01997 -0.27871 -0.02396 -0.28303 -0.01979 -0.27995 C -0.01875 -0.27902 -0.01788 -0.27809 -0.01702 -0.27748 C -0.01528 -0.27624 -0.01129 -0.27532 -0.0099 -0.2747 C -0.0092 -0.27439 -0.00851 -0.27377 -0.00782 -0.27346 C -0.00677 -0.27316 -0.00591 -0.27285 -0.00486 -0.27223 C -0.004 -0.27161 -0.00313 -0.27038 -0.00209 -0.26976 C 0.00017 -0.26822 0.00295 -0.26853 0.00503 -0.26606 C 0.00573 -0.26513 0.00642 -0.26421 0.00712 -0.26359 C 0.01423 -0.25803 0.00468 -0.26822 0.01423 -0.25958 C 0.01562 -0.25834 0.01701 -0.25711 0.01857 -0.25587 C 0.01979 -0.25495 0.02135 -0.25433 0.02274 -0.2534 C 0.02343 -0.25309 0.02413 -0.25279 0.02482 -0.25217 C 0.02587 -0.25124 0.02673 -0.25062 0.02777 -0.2497 C 0.02847 -0.24877 0.02916 -0.24785 0.02986 -0.24692 C 0.03055 -0.24661 0.03125 -0.2463 0.03194 -0.24569 C 0.03802 -0.24106 0.03194 -0.24507 0.03698 -0.24198 C 0.03837 -0.24044 0.03993 -0.23921 0.04114 -0.23704 L 0.04409 -0.2318 C 0.04479 -0.23056 0.04531 -0.22902 0.04618 -0.22809 C 0.04687 -0.22717 0.04757 -0.22655 0.04826 -0.22562 C 0.04878 -0.22501 0.04913 -0.22377 0.04965 -0.22316 C 0.05312 -0.21822 0.05052 -0.22254 0.05399 -0.21945 C 0.05468 -0.21853 0.05538 -0.2176 0.05607 -0.21667 C 0.05677 -0.21606 0.05746 -0.21606 0.05816 -0.21544 C 0.06371 -0.21081 0.05712 -0.21482 0.0625 -0.21174 C 0.06736 -0.20587 0.0651 -0.20772 0.06892 -0.20556 C 0.07448 -0.19877 0.06771 -0.20742 0.07239 -0.19908 C 0.07378 -0.19661 0.075 -0.1963 0.07673 -0.19538 C 0.07812 -0.19383 0.07968 -0.1926 0.0809 -0.19044 L 0.08368 -0.18519 C 0.08437 -0.18396 0.08524 -0.18303 0.08593 -0.18149 C 0.08663 -0.17995 0.08732 -0.17809 0.08802 -0.17655 C 0.08906 -0.17408 0.09027 -0.17192 0.0908 -0.16883 C 0.09271 -0.15927 0.09201 -0.1639 0.09305 -0.15495 C 0.09271 -0.14692 0.09271 -0.1389 0.09218 -0.13118 C 0.09218 -0.12964 0.09201 -0.1284 0.09149 -0.12717 C 0.09114 -0.12624 0.09062 -0.12562 0.0901 -0.1247 L 0.08732 -0.10958 C 0.08698 -0.10834 0.08698 -0.10711 0.08663 -0.10587 L 0.08368 -0.09816 C 0.08333 -0.09692 0.08298 -0.09569 0.08229 -0.09445 L 0.0809 -0.09198 C 0.07916 -0.08242 0.08177 -0.09383 0.07812 -0.08581 C 0.0776 -0.08458 0.07777 -0.08303 0.07743 -0.0818 C 0.07587 -0.07809 0.07448 -0.07686 0.07239 -0.07439 C 0.06996 -0.06791 0.07222 -0.07285 0.06892 -0.06791 C 0.0684 -0.06729 0.06788 -0.06637 0.06736 -0.06544 C 0.06684 -0.06421 0.06666 -0.06266 0.06597 -0.06174 C 0.06475 -0.05958 0.06319 -0.05834 0.0618 -0.0568 L 0.05955 -0.05402 L 0.05746 -0.05155 C 0.05712 -0.05032 0.05677 -0.04877 0.05607 -0.04785 C 0.05451 -0.04538 0.05139 -0.04476 0.04965 -0.04291 C 0.04774 -0.04075 0.04618 -0.03704 0.04409 -0.03519 C 0.04305 -0.03427 0.04218 -0.03334 0.04114 -0.03272 C 0.03854 -0.03056 0.03941 -0.03242 0.03698 -0.02902 C 0.03611 -0.02779 0.03559 -0.02624 0.03472 -0.02501 C 0.03298 -0.02223 0.03212 -0.02223 0.02986 -0.02007 C 0.02916 -0.01945 0.02847 -0.01822 0.02777 -0.0176 C 0.02673 -0.01667 0.02361 -0.01544 0.02274 -0.01513 C 0.02205 -0.01421 0.02135 -0.01328 0.02066 -0.01266 C 0.01979 -0.01174 0.01632 -0.00927 0.01493 -0.00865 C 0.01302 -0.00772 0.0092 -0.00618 0.0092 -0.00618 C 0.00764 -0.00433 0.00694 -0.00309 0.00503 -0.00248 C 0.00434 -0.00217 0.00087 -0.00032 4.72222E-6 -5.30864E-6 Z " pathEditMode="relative" ptsTypes="AAAAAAAAAAAAAAAAAAAAAAAAAAAAAAAAAAAAAAAAAAAAAAAAAAAAAAAAAAAAAAAAAAAAAAAAAAAAAAAAAAAAAAAAAAAAAAAAAAAAAAAAAAAAAAAAAAAAAAAAAAAAAAAAAAAAAAAAAAAAAAAAAAAAAAAAAAAAAAAAAAAAAAAAAAAAAAAAAAAAAAAAAAAAAAAAAAAAAAAAAAAAAAAAAAAAAAAAA">
                                      <p:cBhvr>
                                        <p:cTn id="8" dur="28000" fill="hold"/>
                                        <p:tgtEl>
                                          <p:spTgt spid="42"/>
                                        </p:tgtEl>
                                        <p:attrNameLst>
                                          <p:attrName>ppt_x</p:attrName>
                                          <p:attrName>ppt_y</p:attrName>
                                        </p:attrNameLst>
                                      </p:cBhvr>
                                    </p:animMotion>
                                  </p:childTnLst>
                                </p:cTn>
                              </p:par>
                              <p:par>
                                <p:cTn id="9" presetID="0" presetClass="path" presetSubtype="0" accel="50000" decel="50000" fill="hold" nodeType="withEffect">
                                  <p:stCondLst>
                                    <p:cond delay="0"/>
                                  </p:stCondLst>
                                  <p:childTnLst>
                                    <p:animMotion origin="layout" path="M -1.38889E-6 -6.17284E-7 L -1.38889E-6 -6.17284E-7 C 0.00191 0.00186 0.00347 0.00433 0.00555 0.00525 C 0.00903 0.00649 0.01267 0.00587 0.01632 0.00649 C 0.01892 0.00679 0.02153 0.0071 0.02413 0.00772 C 0.03159 0.01112 0.02031 0.00618 0.03264 0.01019 C 0.03333 0.0105 0.03403 0.01112 0.03472 0.01142 C 0.03663 0.01204 0.03854 0.01204 0.04045 0.01266 C 0.04722 0.01451 0.04114 0.01297 0.046 0.01513 C 0.05121 0.0176 0.04809 0.01544 0.05382 0.0176 C 0.05451 0.01791 0.05521 0.01883 0.0559 0.01883 C 0.06284 0.0213 0.06093 0.01883 0.06944 0.02284 L 0.07517 0.02531 C 0.07604 0.02562 0.07708 0.02593 0.07795 0.02655 C 0.07864 0.02686 0.07934 0.02747 0.08003 0.02778 C 0.08125 0.0284 0.08246 0.0284 0.08368 0.02902 C 0.08437 0.02933 0.08507 0.02994 0.08576 0.03025 C 0.08698 0.03087 0.08819 0.03118 0.08923 0.03149 C 0.09566 0.03396 0.08802 0.03149 0.09635 0.03396 C 0.09705 0.03457 0.09774 0.03488 0.09861 0.0355 C 0.10034 0.03612 0.10243 0.03673 0.10416 0.03797 C 0.10486 0.03828 0.10573 0.03858 0.10625 0.0392 C 0.1118 0.04414 0.10521 0.03982 0.11059 0.04291 C 0.11128 0.04414 0.11198 0.04568 0.11267 0.04661 C 0.11337 0.04754 0.11423 0.04815 0.11475 0.04908 C 0.11979 0.0571 0.11632 0.05433 0.12048 0.05679 C 0.12153 0.05834 0.12205 0.06112 0.12343 0.06173 C 0.12621 0.06358 0.12482 0.06235 0.1276 0.06575 C 0.12812 0.06698 0.12847 0.06821 0.12899 0.06945 C 0.12968 0.07037 0.13055 0.07068 0.13107 0.07192 C 0.13385 0.07809 0.12934 0.07408 0.13403 0.07686 C 0.13455 0.07778 0.13489 0.07871 0.13541 0.07933 C 0.13611 0.08025 0.13698 0.08087 0.1375 0.0821 C 0.13819 0.08303 0.13837 0.08457 0.13889 0.08581 C 0.14028 0.08828 0.14323 0.09321 0.14323 0.09321 L 0.14462 0.10093 C 0.14479 0.10216 0.14514 0.1034 0.14531 0.10463 C 0.14566 0.10679 0.14583 0.10896 0.146 0.11112 C 0.14618 0.11235 0.14653 0.11358 0.1467 0.11482 C 0.14739 0.11976 0.14774 0.125 0.14826 0.12994 C 0.1467 0.15186 0.14878 0.13241 0.146 0.14383 C 0.14409 0.15155 0.14566 0.1497 0.14323 0.15494 C 0.14271 0.15587 0.14218 0.15679 0.14184 0.15772 C 0.14045 0.16482 0.14218 0.15834 0.13889 0.16389 C 0.13837 0.16482 0.13802 0.16667 0.1375 0.1676 C 0.13663 0.16945 0.13541 0.17068 0.13472 0.17284 C 0.13281 0.17778 0.13403 0.17562 0.13107 0.17902 C 0.13073 0.18025 0.13021 0.18149 0.12968 0.18272 C 0.12864 0.1855 0.12778 0.18612 0.12621 0.18797 C 0.12569 0.1892 0.12552 0.19075 0.12482 0.19167 C 0.12413 0.1926 0.12326 0.19229 0.12257 0.19291 C 0.12205 0.19352 0.1217 0.19476 0.12118 0.19537 C 0.12048 0.1963 0.11979 0.19692 0.11909 0.19784 C 0.11788 0.2 0.11718 0.2034 0.11562 0.20433 C 0.11406 0.20494 0.1125 0.20525 0.11128 0.20679 C 0.11059 0.20772 0.10989 0.20865 0.1092 0.20926 C 0.10833 0.20988 0.10729 0.20988 0.10625 0.2105 C 0.10486 0.21142 0.10347 0.21235 0.10208 0.21297 L 0.1 0.2142 C 0.09653 0.21821 0.09861 0.21636 0.09357 0.21945 C 0.09288 0.21976 0.09201 0.21976 0.09149 0.22068 C 0.0908 0.2213 0.0901 0.22254 0.08923 0.22315 C 0.08819 0.22377 0.0809 0.22655 0.07934 0.22809 C 0.07864 0.22902 0.07795 0.22994 0.07725 0.23056 C 0.07587 0.23179 0.07448 0.23241 0.07291 0.23334 L 0.06875 0.23581 L 0.06024 0.24075 L 0.05816 0.24198 C 0.05746 0.2426 0.05677 0.24291 0.0559 0.24321 C 0.05503 0.24383 0.05399 0.24414 0.05312 0.24445 C 0.05243 0.24507 0.05173 0.24568 0.05104 0.24568 C 0.04913 0.2463 0.04722 0.24661 0.04531 0.24723 C 0.03837 0.25031 0.04462 0.24784 0.03038 0.2497 C 0.02812 0.25 0.02569 0.25031 0.02343 0.25093 C 0.01753 0.25433 0.02309 0.25124 0.01059 0.2534 C 0.0085 0.25371 0.00347 0.25525 0.00139 0.25587 C -0.00347 0.25865 0.00243 0.25556 -0.00573 0.25834 C -0.00643 0.25865 -0.00712 0.25957 -0.00782 0.25957 C -0.02188 0.2605 -0.03577 0.2605 -0.04966 0.26081 C -0.05278 0.26142 -0.05591 0.26235 -0.05886 0.26235 C -0.10886 0.26235 -0.10434 0.26235 -0.13629 0.25957 C -0.13854 0.25926 -0.14097 0.25865 -0.14341 0.25834 C -0.14809 0.25772 -0.15278 0.25772 -0.15747 0.2571 C -0.15868 0.2571 -0.1599 0.25618 -0.16111 0.25587 C -0.1632 0.25525 -0.16528 0.25494 -0.16736 0.25463 C -0.16806 0.25433 -0.16875 0.25371 -0.16962 0.2534 C -0.17275 0.25247 -0.18038 0.25124 -0.18299 0.25093 C -0.19115 0.24784 -0.18125 0.25124 -0.19514 0.24846 C -0.19636 0.24815 -0.1974 0.24723 -0.19861 0.24723 C -0.20226 0.2463 -0.20573 0.2463 -0.2092 0.24568 C -0.22136 0.2426 -0.20486 0.24661 -0.22413 0.24321 C -0.229 0.24229 -0.22726 0.24229 -0.23125 0.24075 C -0.23264 0.24013 -0.23403 0.23982 -0.23559 0.23951 C -0.23959 0.23704 -0.23559 0.2392 -0.24115 0.23704 C -0.24306 0.23612 -0.24497 0.23519 -0.24688 0.23457 C -0.25174 0.23272 -0.25643 0.23149 -0.26111 0.22809 C -0.26216 0.22747 -0.26337 0.22655 -0.26459 0.22562 C -0.26563 0.225 -0.2665 0.22377 -0.26736 0.22315 C -0.26806 0.22254 -0.26893 0.22254 -0.26962 0.22192 C -0.27032 0.2213 -0.27101 0.22007 -0.2717 0.21945 C -0.2724 0.21883 -0.27309 0.21852 -0.27379 0.21821 C -0.2783 0.21513 -0.27674 0.21575 -0.2816 0.21297 C -0.28247 0.21266 -0.28351 0.21235 -0.28438 0.21173 C -0.28594 0.21081 -0.28733 0.20926 -0.28872 0.20803 C -0.28941 0.20741 -0.29011 0.2071 -0.2908 0.20679 C -0.2941 0.20093 -0.29011 0.20741 -0.29445 0.20309 C -0.29549 0.20186 -0.29618 0.20031 -0.29722 0.19908 C -0.29861 0.19754 -0.30035 0.1963 -0.30157 0.19414 C -0.30226 0.19291 -0.30295 0.19167 -0.30365 0.19044 C -0.30469 0.18828 -0.30538 0.18612 -0.30643 0.18396 C -0.30712 0.18303 -0.30782 0.18241 -0.30851 0.18149 C -0.31111 0.16791 -0.30695 0.18858 -0.31077 0.17408 C -0.31129 0.17161 -0.31163 0.16883 -0.31216 0.16636 C -0.31233 0.16513 -0.31233 0.16389 -0.31285 0.16266 L -0.31424 0.15896 C -0.31632 0.14754 -0.31302 0.16544 -0.31563 0.14877 C -0.31597 0.1463 -0.31702 0.14136 -0.31702 0.14136 C -0.31841 0.12531 -0.31823 0.13149 -0.31702 0.1071 C -0.31702 0.10525 -0.31597 0.09784 -0.31563 0.09599 C -0.31545 0.09445 -0.31528 0.09321 -0.31493 0.09198 C -0.31354 0.08766 -0.31129 0.08426 -0.3092 0.08087 C -0.30764 0.07778 -0.30695 0.07624 -0.30504 0.07439 C -0.30434 0.07377 -0.30365 0.07346 -0.30295 0.07315 C -0.2974 0.06575 -0.30243 0.07192 -0.29792 0.06821 C -0.29601 0.06667 -0.29427 0.06389 -0.29219 0.06297 C -0.29115 0.06266 -0.28993 0.06235 -0.28872 0.06173 C -0.28507 0.06019 -0.28785 0.06112 -0.28438 0.05803 C -0.28334 0.0571 -0.28056 0.05618 -0.27952 0.05556 C -0.27882 0.05525 -0.27813 0.05463 -0.27743 0.05433 C -0.27639 0.05371 -0.27552 0.05371 -0.27448 0.05309 C -0.27361 0.05247 -0.27275 0.05124 -0.2717 0.05062 C -0.27032 0.04939 -0.26875 0.04908 -0.26736 0.04784 C -0.2665 0.04723 -0.26563 0.04599 -0.26459 0.04537 C -0.26268 0.04445 -0.26059 0.04445 -0.25886 0.04291 C -0.25799 0.04198 -0.25712 0.04105 -0.25608 0.04044 C -0.25521 0.03982 -0.25417 0.03951 -0.2533 0.0392 C -0.24809 0.03642 -0.25486 0.0392 -0.24757 0.03673 C -0.24375 0.0321 -0.24636 0.03457 -0.23976 0.03149 C -0.23889 0.03118 -0.23785 0.03056 -0.23698 0.03025 L -0.23264 0.02902 C -0.22084 0.02593 -0.23403 0.02963 -0.22344 0.02655 C -0.22275 0.02624 -0.22205 0.02562 -0.22136 0.02531 C -0.21841 0.02408 -0.21632 0.02408 -0.21354 0.02284 L -0.20712 0.01883 C -0.20643 0.01852 -0.20573 0.01791 -0.20504 0.0176 C -0.20313 0.01698 -0.20122 0.01575 -0.19931 0.01513 C -0.19792 0.01482 -0.19653 0.01451 -0.19514 0.01389 C -0.19445 0.01358 -0.19375 0.01297 -0.19288 0.01266 C -0.18959 0.01112 -0.18802 0.01112 -0.18438 0.01019 C -0.18334 0.00988 -0.18212 0.00896 -0.18091 0.00896 C -0.17761 0.00834 -0.17431 0.00803 -0.17101 0.00772 C -0.16459 0.00525 -0.16997 0.0071 -0.16111 0.00525 C -0.15938 0.00463 -0.15782 0.00402 -0.15608 0.00371 C -0.14966 0.00309 -0.14341 0.00309 -0.13698 0.00247 C -0.13438 0.00216 -0.13177 0.00155 -0.12917 0.00124 C -0.12066 0.00031 -0.09827 -0.00061 -0.0908 -0.00123 C -0.08924 -0.00154 -0.0875 -0.00216 -0.08594 -0.00246 C -0.05886 -0.00802 -0.03663 -0.00308 -0.00573 -0.00246 C 0.00104 -6.17284E-7 -0.00486 -0.00308 -1.38889E-6 0.00124 C 0.00312 0.00433 -1.38889E-6 0.00031 -1.38889E-6 -6.17284E-7 Z " pathEditMode="relative" ptsTypes="AAAAAAAAAAAAAAAAAAAAAAAAAAAAAAAAAAAAAAAAAAAAAAAAAAAAAAAAAAAAAAAAAAAAAAAAAAAAAAAAAAAAAAAAAAAAAAAAAAAAAAAAAAAAAAAAAAAAAAAAAAAAAAAAAAAAAAAAAAAAAAAAAAAAAAAAAAAAAAAA">
                                      <p:cBhvr>
                                        <p:cTn id="10" dur="28000" fill="hold"/>
                                        <p:tgtEl>
                                          <p:spTgt spid="36"/>
                                        </p:tgtEl>
                                        <p:attrNameLst>
                                          <p:attrName>ppt_x</p:attrName>
                                          <p:attrName>ppt_y</p:attrName>
                                        </p:attrNameLst>
                                      </p:cBhvr>
                                    </p:animMotion>
                                  </p:childTnLst>
                                </p:cTn>
                              </p:par>
                              <p:par>
                                <p:cTn id="11" presetID="0" presetClass="path" presetSubtype="0" accel="50000" decel="50000" fill="hold" nodeType="withEffect">
                                  <p:stCondLst>
                                    <p:cond delay="0"/>
                                  </p:stCondLst>
                                  <p:childTnLst>
                                    <p:animMotion origin="layout" path="M 0.00017 -8.64198E-7 L 0.00017 -8.64198E-7 C -0.00174 -0.00154 -0.00365 -0.00278 -0.00556 -0.00494 C -0.00643 -0.00586 -0.00677 -0.00772 -0.00764 -0.00864 C -0.00903 -0.00988 -0.01198 -0.01111 -0.01198 -0.01111 C -0.01493 -0.01667 -0.01181 -0.01204 -0.01893 -0.01636 L -0.02327 -0.01883 C -0.02396 -0.01914 -0.02466 -0.01944 -0.02535 -0.02006 L -0.02813 -0.02253 C -0.02865 -0.02346 -0.029 -0.02469 -0.02969 -0.025 C -0.03091 -0.02623 -0.03247 -0.02685 -0.03386 -0.02778 C -0.03455 -0.02809 -0.03542 -0.02809 -0.03594 -0.02901 C -0.04219 -0.03611 -0.03438 -0.02747 -0.04028 -0.03272 C -0.04097 -0.03333 -0.04167 -0.03457 -0.04236 -0.03519 C -0.04323 -0.03611 -0.04427 -0.03673 -0.04531 -0.03765 C -0.04913 -0.04167 -0.04566 -0.0392 -0.04948 -0.04136 C -0.05 -0.04228 -0.05035 -0.04321 -0.05087 -0.04414 C -0.05226 -0.04599 -0.05382 -0.04753 -0.05521 -0.04907 C -0.05591 -0.05 -0.0566 -0.05062 -0.05729 -0.05154 C -0.05799 -0.05278 -0.05886 -0.05401 -0.05938 -0.05525 C -0.0599 -0.05648 -0.06025 -0.05803 -0.06077 -0.05926 C -0.06129 -0.06019 -0.06181 -0.0608 -0.06233 -0.06173 C -0.06493 -0.0679 -0.06441 -0.06883 -0.06719 -0.07315 C -0.06788 -0.07407 -0.06875 -0.07469 -0.06927 -0.07562 C -0.06979 -0.07623 -0.07014 -0.07747 -0.07084 -0.07809 C -0.07205 -0.07994 -0.07379 -0.08086 -0.075 -0.08303 C -0.07604 -0.08488 -0.07709 -0.08611 -0.07778 -0.08827 C -0.0783 -0.08951 -0.07865 -0.09074 -0.07934 -0.09198 C -0.07986 -0.0929 -0.08073 -0.09352 -0.08143 -0.09444 C -0.08472 -0.1034 -0.08281 -0.10031 -0.08629 -0.10463 C -0.08768 -0.11111 -0.08629 -0.10586 -0.08924 -0.11204 C -0.08976 -0.11327 -0.09011 -0.11482 -0.09063 -0.11574 C -0.09132 -0.11728 -0.09219 -0.11821 -0.09271 -0.11975 C -0.09341 -0.1213 -0.09358 -0.12315 -0.0941 -0.12469 C -0.09479 -0.12623 -0.09566 -0.12716 -0.09636 -0.1284 C -0.09688 -0.12963 -0.09722 -0.13086 -0.09775 -0.13241 C -0.09792 -0.13364 -0.09792 -0.13488 -0.09844 -0.13611 C -0.1007 -0.14136 -0.10417 -0.14444 -0.10556 -0.15123 C -0.10868 -0.16852 -0.10521 -0.15093 -0.10834 -0.16389 C -0.10938 -0.1679 -0.10903 -0.16914 -0.10972 -0.17377 C -0.1099 -0.17531 -0.11025 -0.17654 -0.11042 -0.17778 C -0.11077 -0.18025 -0.11094 -0.18272 -0.11111 -0.18519 C -0.11146 -0.18735 -0.11181 -0.18951 -0.11181 -0.19167 C -0.11181 -0.20926 -0.11181 -0.21944 -0.11042 -0.23426 C -0.11025 -0.23642 -0.11007 -0.23858 -0.10972 -0.24074 C -0.10938 -0.24321 -0.10886 -0.24568 -0.10834 -0.24815 C -0.10816 -0.24938 -0.10799 -0.25093 -0.10764 -0.25216 C -0.10712 -0.2534 -0.1066 -0.25432 -0.10625 -0.25586 C -0.10625 -0.25586 -0.10452 -0.26512 -0.10417 -0.26728 C -0.10382 -0.26852 -0.10382 -0.26975 -0.1033 -0.27099 C -0.10295 -0.27222 -0.10226 -0.27346 -0.10191 -0.27469 C -0.10035 -0.28086 -0.10087 -0.28179 -0.09983 -0.28735 C -0.09948 -0.28982 -0.09896 -0.29228 -0.09844 -0.29475 L -0.09705 -0.30247 L -0.09566 -0.30494 C -0.09427 -0.31142 -0.09566 -0.30648 -0.09341 -0.31142 C -0.0908 -0.31728 -0.09358 -0.31327 -0.08993 -0.31759 C -0.08889 -0.32006 -0.0882 -0.32315 -0.08716 -0.32531 L -0.08212 -0.33395 C -0.08143 -0.33519 -0.08073 -0.33673 -0.08004 -0.33765 C -0.07934 -0.33858 -0.07847 -0.3392 -0.07778 -0.34043 C -0.07726 -0.34105 -0.07691 -0.34198 -0.07639 -0.3429 C -0.075 -0.34475 -0.07361 -0.3463 -0.07222 -0.34784 L -0.06788 -0.35278 C -0.06146 -0.3608 -0.06945 -0.35062 -0.06441 -0.35803 C -0.06302 -0.35988 -0.06094 -0.36204 -0.05938 -0.36296 C -0.05799 -0.36389 -0.05521 -0.36543 -0.05521 -0.36543 C -0.04983 -0.375 -0.05608 -0.36512 -0.05087 -0.37068 C -0.05035 -0.3713 -0.05 -0.37253 -0.04948 -0.37315 C -0.04879 -0.37377 -0.04809 -0.37377 -0.0474 -0.37438 C -0.04254 -0.3787 -0.04827 -0.37562 -0.04236 -0.37809 C -0.04097 -0.37994 -0.03976 -0.3821 -0.0382 -0.38303 C -0.03663 -0.38395 -0.03507 -0.38426 -0.03386 -0.3858 C -0.03091 -0.3892 -0.03264 -0.38796 -0.029 -0.38951 C -0.02813 -0.39043 -0.02761 -0.39136 -0.02674 -0.39198 C -0.02674 -0.39198 -0.02153 -0.39506 -0.02049 -0.39568 C -0.01962 -0.3963 -0.01893 -0.3963 -0.01823 -0.39691 C -0.01736 -0.39784 -0.0165 -0.39877 -0.01545 -0.39969 C -0.01406 -0.40062 -0.01198 -0.40154 -0.01042 -0.40216 C -0.01007 -0.40278 -0.00955 -0.40401 -0.00903 -0.40463 C -0.00729 -0.40679 -0.00452 -0.40803 -0.00261 -0.40957 C -0.00174 -0.41049 -0.0007 -0.41111 0.00017 -0.41204 C 0.00278 -0.41482 0.00208 -0.41512 0.00521 -0.41728 C 0.00607 -0.4179 0.00712 -0.4179 0.00798 -0.41852 C 0.00903 -0.41914 0.00989 -0.42006 0.01076 -0.42099 C 0.01232 -0.42253 0.01337 -0.425 0.0151 -0.42593 C 0.01996 -0.42901 0.01389 -0.425 0.01996 -0.42994 C 0.02066 -0.43025 0.02153 -0.43056 0.02222 -0.43117 C 0.02708 -0.43549 0.02118 -0.4321 0.02708 -0.43488 C 0.02778 -0.4358 0.02847 -0.43673 0.02916 -0.43735 C 0.03021 -0.43796 0.03107 -0.43827 0.03212 -0.43858 C 0.04323 -0.44444 0.02951 -0.43827 0.04062 -0.44228 C 0.04253 -0.44321 0.04427 -0.44444 0.04618 -0.44506 C 0.04791 -0.44537 0.04965 -0.44568 0.05121 -0.4463 C 0.05416 -0.44722 0.05694 -0.44877 0.05972 -0.45 C 0.06163 -0.45093 0.06354 -0.45185 0.06545 -0.45247 C 0.06666 -0.45278 0.06771 -0.45309 0.06892 -0.4537 C 0.06962 -0.45401 0.07031 -0.45463 0.071 -0.45494 C 0.07222 -0.45556 0.07344 -0.45586 0.07465 -0.45617 C 0.07604 -0.4571 0.07743 -0.45803 0.07882 -0.45895 C 0.08073 -0.45957 0.08264 -0.46019 0.08455 -0.46142 C 0.08594 -0.46204 0.0875 -0.46265 0.08889 -0.46389 C 0.09062 -0.46543 0.09184 -0.46698 0.09375 -0.46759 C 0.09514 -0.46821 0.0967 -0.46852 0.09809 -0.46883 C 0.10312 -0.47191 0.0967 -0.46821 0.10295 -0.4713 C 0.10364 -0.47191 0.10434 -0.47253 0.10521 -0.47253 C 0.10868 -0.47377 0.11215 -0.47407 0.1158 -0.47531 C 0.11666 -0.47531 0.11771 -0.47623 0.11857 -0.47654 C 0.12066 -0.47716 0.12291 -0.47716 0.125 -0.47778 C 0.13142 -0.48056 0.12361 -0.47716 0.1335 -0.48025 C 0.13437 -0.48056 0.13541 -0.48117 0.13628 -0.48148 C 0.13802 -0.4821 0.13958 -0.4821 0.14132 -0.48272 C 0.14219 -0.48303 0.14323 -0.48364 0.14409 -0.48395 C 0.14548 -0.48457 0.14705 -0.48488 0.14844 -0.48519 C 0.15 -0.4858 0.15173 -0.48673 0.1533 -0.48765 C 0.15451 -0.48858 0.15573 -0.48982 0.15694 -0.49043 C 0.15798 -0.49105 0.15937 -0.49105 0.16041 -0.49167 C 0.16163 -0.49228 0.16267 -0.49352 0.16406 -0.49414 C 0.16614 -0.49475 0.16823 -0.49506 0.17031 -0.49537 C 0.17899 -0.49907 0.17413 -0.49753 0.18524 -0.49907 C 0.19149 -0.50278 0.18524 -0.49938 0.19948 -0.50154 C 0.20364 -0.50247 0.20798 -0.5037 0.21215 -0.50432 C 0.21736 -0.50463 0.22916 -0.50586 0.23489 -0.50679 C 0.23663 -0.5071 0.23819 -0.50772 0.23993 -0.50803 C 0.24409 -0.50864 0.24844 -0.50895 0.2526 -0.50926 C 0.25955 -0.51235 0.25017 -0.50833 0.26319 -0.51173 C 0.26406 -0.51204 0.26475 -0.51265 0.26545 -0.51296 C 0.26701 -0.51358 0.26875 -0.51358 0.27031 -0.5142 C 0.27257 -0.51512 0.27465 -0.51636 0.27673 -0.51667 C 0.27986 -0.51759 0.28298 -0.51759 0.28594 -0.5179 L 0.33142 -0.51667 C 0.33298 -0.51667 0.33472 -0.51574 0.33628 -0.51543 C 0.33889 -0.51512 0.34149 -0.51482 0.34409 -0.5142 C 0.34583 -0.51389 0.34739 -0.51327 0.34913 -0.51296 C 0.35989 -0.51235 0.37083 -0.51204 0.38177 -0.51173 C 0.38455 -0.51142 0.38732 -0.5108 0.39028 -0.51049 C 0.39514 -0.50988 0.40017 -0.50988 0.40521 -0.50926 C 0.40625 -0.50895 0.40746 -0.50803 0.40868 -0.50803 C 0.41319 -0.50741 0.41771 -0.5071 0.42222 -0.50679 C 0.42639 -0.50586 0.43073 -0.50617 0.43489 -0.50432 C 0.4368 -0.5034 0.43871 -0.50216 0.44062 -0.50154 L 0.44774 -0.50031 C 0.45069 -0.5 0.45382 -0.49969 0.45694 -0.49907 C 0.45885 -0.49877 0.46059 -0.49815 0.4625 -0.49784 C 0.4658 -0.49722 0.46927 -0.49691 0.47257 -0.49661 C 0.47361 -0.4963 0.47482 -0.49568 0.47604 -0.49537 C 0.48159 -0.49414 0.48559 -0.49444 0.49097 -0.4929 C 0.51128 -0.48704 0.48663 -0.4929 0.50364 -0.4892 C 0.50434 -0.48858 0.50503 -0.48796 0.5059 -0.48765 C 0.50885 -0.48673 0.51423 -0.48611 0.51719 -0.48519 C 0.51857 -0.48488 0.51996 -0.48426 0.52135 -0.48395 C 0.52309 -0.48364 0.52482 -0.48333 0.52639 -0.48272 C 0.52882 -0.4821 0.53107 -0.48117 0.5335 -0.48025 C 0.53437 -0.47994 0.53541 -0.47932 0.53628 -0.47901 C 0.53802 -0.4784 0.53958 -0.47809 0.54132 -0.47778 C 0.54392 -0.47623 0.54566 -0.475 0.54844 -0.47407 C 0.54982 -0.47346 0.55121 -0.47315 0.5526 -0.47253 C 0.55364 -0.47222 0.55451 -0.47191 0.55555 -0.4713 C 0.55694 -0.47068 0.55833 -0.46944 0.55972 -0.46883 L 0.56406 -0.46759 C 0.57222 -0.46265 0.56406 -0.46759 0.57326 -0.46265 C 0.57396 -0.46235 0.57465 -0.46173 0.57534 -0.46142 C 0.57691 -0.46049 0.57864 -0.45957 0.58038 -0.45895 C 0.58107 -0.45833 0.58177 -0.45772 0.58246 -0.45741 C 0.58524 -0.45648 0.58802 -0.45586 0.59097 -0.45494 C 0.59444 -0.45309 0.59357 -0.4534 0.59878 -0.45123 C 0.60434 -0.44907 0.60034 -0.45123 0.60434 -0.44877 C 0.60955 -0.44259 0.60312 -0.45 0.60937 -0.44352 C 0.61007 -0.4429 0.61076 -0.44198 0.61146 -0.44105 C 0.61267 -0.44012 0.61389 -0.43982 0.6151 -0.43858 C 0.61614 -0.43765 0.61684 -0.43611 0.61788 -0.43488 C 0.61909 -0.43333 0.62031 -0.43241 0.62135 -0.43117 C 0.62222 -0.43025 0.62274 -0.42932 0.62361 -0.4284 C 0.6243 -0.42809 0.625 -0.42778 0.62569 -0.42716 C 0.62743 -0.42562 0.62916 -0.42407 0.63073 -0.42222 C 0.63142 -0.4213 0.63194 -0.41944 0.63281 -0.41852 C 0.63368 -0.41759 0.63472 -0.41759 0.63559 -0.41728 C 0.64409 -0.40586 0.63333 -0.41914 0.64132 -0.41204 C 0.64236 -0.41111 0.64323 -0.40957 0.64409 -0.40833 C 0.64861 -0.40278 0.64687 -0.40432 0.65052 -0.40216 C 0.65225 -0.4 0.65347 -0.39846 0.65555 -0.39691 C 0.65642 -0.3963 0.65729 -0.3963 0.65833 -0.39568 C 0.66024 -0.39352 0.66198 -0.39136 0.66406 -0.38951 C 0.6658 -0.38765 0.66788 -0.38642 0.66962 -0.38457 C 0.67031 -0.38364 0.671 -0.38272 0.6717 -0.38179 C 0.67239 -0.38117 0.67326 -0.38117 0.67396 -0.38056 C 0.67482 -0.37994 0.67587 -0.37901 0.67673 -0.37809 C 0.68941 -0.36821 0.68142 -0.37531 0.68802 -0.36914 C 0.6908 -0.36451 0.68802 -0.36883 0.69236 -0.3642 C 0.7 -0.35617 0.69357 -0.36235 0.69948 -0.35556 C 0.70052 -0.35401 0.70173 -0.35278 0.70295 -0.35154 C 0.70347 -0.35031 0.70382 -0.34877 0.70434 -0.34784 C 0.70503 -0.34691 0.70607 -0.34753 0.70659 -0.34661 C 0.70712 -0.34568 0.70694 -0.34414 0.70729 -0.3429 C 0.70903 -0.33673 0.70816 -0.34105 0.71007 -0.33642 C 0.71111 -0.33395 0.71215 -0.33179 0.71284 -0.32901 C 0.71337 -0.32716 0.71389 -0.32562 0.71441 -0.32377 C 0.71458 -0.32253 0.71458 -0.3213 0.7151 -0.32006 C 0.71545 -0.31914 0.71597 -0.31852 0.71649 -0.31759 C 0.71823 -0.30864 0.71701 -0.31235 0.71927 -0.30617 C 0.71962 -0.30463 0.71962 -0.30278 0.71996 -0.30123 C 0.72066 -0.29846 0.7217 -0.29691 0.72291 -0.29475 C 0.72326 -0.29228 0.72344 -0.28951 0.7243 -0.28735 C 0.72482 -0.28611 0.72534 -0.28488 0.72569 -0.28364 C 0.72864 -0.27315 0.72378 -0.28673 0.72778 -0.27593 C 0.72812 -0.27469 0.72795 -0.27315 0.72847 -0.27222 C 0.72899 -0.2713 0.73003 -0.27161 0.73073 -0.27099 C 0.73142 -0.27037 0.73194 -0.26914 0.73281 -0.26852 C 0.7335 -0.2679 0.7342 -0.2679 0.73489 -0.26728 C 0.73646 -0.26574 0.73923 -0.26204 0.73923 -0.26204 C 0.73941 -0.2608 0.73958 -0.25957 0.73993 -0.25833 C 0.74062 -0.25556 0.74219 -0.2537 0.74271 -0.25093 C 0.74444 -0.24167 0.74375 -0.24568 0.74479 -0.23827 C 0.74514 -0.23303 0.74531 -0.22809 0.74548 -0.22315 C 0.74566 -0.21914 0.746 -0.21543 0.74618 -0.21173 C 0.74653 -0.2071 0.7467 -0.20247 0.74705 -0.19784 C 0.7467 -0.18796 0.74687 -0.17253 0.74548 -0.16142 C 0.74531 -0.15988 0.74496 -0.15864 0.74479 -0.15741 C 0.74427 -0.15401 0.74409 -0.15062 0.7434 -0.14753 C 0.74323 -0.14599 0.74288 -0.14475 0.74271 -0.14352 C 0.74253 -0.14228 0.74184 -0.13642 0.74132 -0.13488 C 0.74045 -0.1321 0.73906 -0.13025 0.73837 -0.12716 C 0.7375 -0.12222 0.73819 -0.12438 0.73628 -0.12099 C 0.73594 -0.11852 0.73559 -0.11574 0.73489 -0.11327 C 0.7342 -0.11049 0.73264 -0.10864 0.73212 -0.10586 C 0.73125 -0.10185 0.73159 -0.10185 0.72986 -0.09815 C 0.72951 -0.09722 0.72899 -0.09661 0.72847 -0.09568 C 0.72587 -0.08951 0.72639 -0.08858 0.72361 -0.08426 C 0.72291 -0.08333 0.72222 -0.08241 0.72135 -0.08179 C 0.71857 -0.07932 0.71284 -0.07438 0.71284 -0.07438 C 0.71041 -0.06975 0.71215 -0.07222 0.70729 -0.06914 L 0.70503 -0.0679 C 0.70416 -0.06667 0.7033 -0.06512 0.70225 -0.0642 C 0.70156 -0.06358 0.70087 -0.06358 0.70017 -0.06296 C 0.6993 -0.06235 0.69878 -0.06111 0.69809 -0.06049 C 0.69705 -0.05957 0.696 -0.05895 0.69514 -0.05803 C 0.69444 -0.05679 0.69375 -0.05525 0.69305 -0.05401 C 0.69114 -0.05123 0.69097 -0.05154 0.68889 -0.05031 C 0.6875 -0.04784 0.68698 -0.04691 0.68524 -0.04537 C 0.68455 -0.04475 0.68385 -0.04444 0.68316 -0.04414 C 0.68159 -0.04136 0.68159 -0.04105 0.67951 -0.03889 C 0.67864 -0.03796 0.6776 -0.03735 0.67673 -0.03642 C 0.67604 -0.0358 0.67534 -0.03457 0.67465 -0.03395 C 0.67396 -0.03333 0.67309 -0.03333 0.67257 -0.03272 C 0.67014 -0.03056 0.66753 -0.02901 0.66545 -0.02623 C 0.66475 -0.02562 0.66406 -0.02438 0.66319 -0.02377 C 0.66267 -0.02315 0.6618 -0.02315 0.66111 -0.02253 C 0.66024 -0.02191 0.6592 -0.02068 0.65833 -0.02006 C 0.65712 -0.01914 0.6559 -0.01852 0.65469 -0.01759 C 0.65347 -0.01636 0.65243 -0.01512 0.65121 -0.01389 C 0.64948 -0.01173 0.64826 -0.00988 0.64618 -0.00864 C 0.64444 -0.00772 0.64062 -0.00617 0.64062 -0.00617 C 0.63958 -0.00525 0.63871 -0.00463 0.63767 -0.0037 C 0.63698 -0.00278 0.63646 -0.00185 0.63559 -0.00123 C 0.63472 -0.00062 0.63368 -0.00062 0.63281 -8.64198E-7 C 0.62291 0.00741 0.63073 0.0037 0.6243 0.00648 C 0.62361 0.0071 0.62291 0.00833 0.62222 0.00895 C 0.62083 0.00988 0.61909 0.00988 0.61788 0.01142 C 0.61059 0.02006 0.62187 0.00679 0.61284 0.01636 C 0.61146 0.01821 0.61024 0.02068 0.60868 0.0216 C 0.60729 0.02253 0.60573 0.02284 0.60434 0.02407 C 0.6026 0.02562 0.60069 0.02778 0.59878 0.02901 C 0.59809 0.02963 0.59722 0.02963 0.59653 0.03025 C 0.59583 0.03117 0.59531 0.03241 0.59444 0.03302 C 0.59305 0.03395 0.59149 0.03395 0.59028 0.03549 C 0.58958 0.03611 0.58889 0.03735 0.58802 0.03796 C 0.5868 0.03889 0.58507 0.03889 0.58385 0.04043 C 0.58003 0.04475 0.5835 0.04167 0.57882 0.04414 C 0.57187 0.04846 0.57882 0.04568 0.5717 0.04815 C 0.571 0.04877 0.57048 0.05 0.56962 0.05062 C 0.56875 0.05123 0.56771 0.05123 0.56684 0.05185 C 0.56614 0.05216 0.56545 0.05278 0.56475 0.05309 C 0.56354 0.0537 0.56232 0.0537 0.56111 0.05432 C 0.55451 0.05741 0.56614 0.0537 0.55399 0.05679 C 0.54028 0.06389 0.5592 0.05463 0.54271 0.06049 C 0.53212 0.06451 0.54271 0.06204 0.53628 0.06451 L 0.52986 0.06697 C 0.5276 0.0679 0.52517 0.06852 0.52291 0.06944 C 0.52205 0.06975 0.52153 0.07037 0.52066 0.07068 C 0.51962 0.0713 0.5184 0.0716 0.51719 0.07191 C 0.51649 0.07222 0.5158 0.07315 0.5151 0.07315 C 0.51302 0.07377 0.51076 0.07407 0.50868 0.07438 L 0.50295 0.07562 C 0.49896 0.07809 0.50295 0.07593 0.49809 0.07839 C 0.49635 0.07901 0.49479 0.08025 0.49305 0.08086 C 0.4908 0.08148 0.48837 0.08179 0.48594 0.0821 C 0.47725 0.08642 0.48455 0.08302 0.47743 0.0858 C 0.47656 0.08611 0.47552 0.08704 0.47465 0.08704 C 0.47153 0.08765 0.4684 0.08796 0.46545 0.08827 C 0.45573 0.09136 0.46771 0.08796 0.45399 0.09074 C 0.4526 0.09105 0.45121 0.09167 0.44982 0.09228 C 0.44774 0.09259 0.44548 0.0929 0.4434 0.09352 C 0.43715 0.0963 0.44392 0.09352 0.43281 0.09599 C 0.42969 0.0966 0.42656 0.09784 0.42361 0.09846 C 0.42135 0.09907 0.41927 0.09938 0.41719 0.09969 C 0.41649 0.1 0.4158 0.10062 0.4151 0.10093 C 0.4125 0.10185 0.4059 0.10309 0.40364 0.10339 C 0.39583 0.1071 0.40364 0.1037 0.38663 0.10586 C 0.38472 0.10617 0.38298 0.1071 0.38107 0.10741 C 0.37795 0.10772 0.37482 0.10802 0.37187 0.10864 C 0.33177 0.12037 0.36545 0.1108 0.25833 0.10864 C 0.25555 0.10833 0.2526 0.10772 0.24982 0.10741 C 0.24514 0.10679 0.24028 0.10648 0.23559 0.10586 C 0.2335 0.10525 0.22986 0.10401 0.22778 0.10339 C 0.225 0.10278 0.22222 0.10278 0.21927 0.10216 C 0.21128 0.09938 0.22118 0.10278 0.20868 0.09969 C 0.20746 0.09938 0.20625 0.09877 0.20521 0.09846 C 0.20156 0.09784 0.19809 0.09753 0.19444 0.09722 L 0.19028 0.09599 C 0.18906 0.09568 0.18784 0.09475 0.18663 0.09475 C 0.18264 0.09414 0.17864 0.09383 0.17465 0.09352 C 0.16128 0.08951 0.17639 0.09352 0.14479 0.09074 C 0.13576 0.09012 0.14462 0.08981 0.13767 0.08827 C 0.13437 0.08765 0.13107 0.08765 0.12778 0.08704 C 0.12656 0.08673 0.12552 0.08611 0.1243 0.0858 C 0.11666 0.08364 0.11597 0.08364 0.10937 0.0821 C 0.10868 0.08117 0.10798 0.08025 0.10729 0.07963 C 0.10607 0.07839 0.1033 0.07747 0.10225 0.07716 C 0.10156 0.07654 0.10087 0.07623 0.10017 0.07562 C 0.0993 0.07531 0.09826 0.075 0.09739 0.07438 C 0.09653 0.07407 0.096 0.07346 0.09514 0.07315 C 0.09409 0.07284 0.09288 0.07253 0.09166 0.07191 C 0.09028 0.0713 0.08871 0.07068 0.08732 0.06944 C 0.08646 0.06852 0.08559 0.06759 0.08455 0.06697 C 0.08264 0.06574 0.08073 0.06543 0.07882 0.06451 C 0.07621 0.06296 0.07639 0.06265 0.07326 0.06049 C 0.07222 0.06018 0.07135 0.05988 0.07031 0.05926 C 0.06962 0.05895 0.06892 0.05833 0.06823 0.05802 C 0.06736 0.05772 0.06632 0.05741 0.06545 0.05679 C 0.06423 0.05617 0.06302 0.05494 0.0618 0.05432 C 0.05972 0.05309 0.05764 0.05216 0.05555 0.05062 C 0.05434 0.04969 0.05312 0.04877 0.05191 0.04815 C 0.05121 0.04753 0.05052 0.04722 0.04982 0.0466 C 0.04791 0.04599 0.04583 0.04568 0.04409 0.04414 C 0.04219 0.04259 0.04045 0.04043 0.03854 0.0392 C 0.03767 0.03858 0.03125 0.03704 0.03073 0.03673 C 0.02882 0.0358 0.02691 0.03488 0.025 0.03426 L 0.02135 0.03302 C 0.0158 0.02901 0.01909 0.03117 0.01146 0.02654 L 0.00729 0.02407 L 0.00521 0.02284 C 0.00469 0.02191 0.00416 0.02099 0.00364 0.02037 C 0.0026 0.01852 0.00121 0.01728 0.00017 0.01512 C -0.00139 0.01235 -0.00122 0.01265 -0.00122 0.01018 L -0.00556 0.00401 L -0.00556 0.00401 " pathEditMode="relative" ptsTypes="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cBhvr>
                                        <p:cTn id="12" dur="28000" fill="hold"/>
                                        <p:tgtEl>
                                          <p:spTgt spid="30"/>
                                        </p:tgtEl>
                                        <p:attrNameLst>
                                          <p:attrName>ppt_x</p:attrName>
                                          <p:attrName>ppt_y</p:attrName>
                                        </p:attrNameLst>
                                      </p:cBhvr>
                                    </p:animMotion>
                                  </p:childTnLst>
                                </p:cTn>
                              </p:par>
                              <p:par>
                                <p:cTn id="13" presetID="0" presetClass="path" presetSubtype="0" accel="50000" decel="50000" fill="hold" nodeType="withEffect">
                                  <p:stCondLst>
                                    <p:cond delay="0"/>
                                  </p:stCondLst>
                                  <p:childTnLst>
                                    <p:animMotion origin="layout" path="M 5.55556E-6 -2.83951E-6 L 5.55556E-6 -2.83951E-6 C 0.00191 -0.00154 0.00365 -0.00339 0.00556 -0.00493 C 0.00678 -0.00555 0.00799 -0.00555 0.00921 -0.00617 C 0.0106 -0.00679 0.01198 -0.00802 0.01337 -0.00864 C 0.01459 -0.00895 0.0158 -0.00956 0.01702 -0.00987 C 0.01771 -0.01018 0.01841 -0.01111 0.0191 -0.01111 C 0.02275 -0.01203 0.03143 -0.01296 0.03473 -0.01358 C 0.03803 -0.0145 0.04132 -0.01543 0.04462 -0.01635 C 0.04619 -0.01666 0.04792 -0.01728 0.04966 -0.01759 L 0.05886 -0.01882 C 0.06025 -0.01975 0.06164 -0.02037 0.06303 -0.02129 C 0.06806 -0.02469 0.06546 -0.02314 0.07084 -0.02623 C 0.07084 -0.02623 0.07518 -0.0287 0.07518 -0.0287 C 0.07744 -0.02962 0.07987 -0.03024 0.08212 -0.03148 C 0.08316 -0.03179 0.08403 -0.0324 0.08507 -0.03271 C 0.08698 -0.03333 0.08889 -0.03333 0.09063 -0.03395 C 0.09636 -0.03734 0.09011 -0.03395 0.10278 -0.03641 C 0.10365 -0.03672 0.10469 -0.03734 0.10556 -0.03765 C 0.10851 -0.03888 0.11424 -0.04104 0.11771 -0.04135 C 0.12171 -0.04197 0.1257 -0.04228 0.12969 -0.04259 L 0.13959 -0.04382 C 0.14497 -0.04722 0.13924 -0.04413 0.15035 -0.0466 C 0.15122 -0.0466 0.15209 -0.04753 0.15313 -0.04783 C 0.15521 -0.04845 0.1573 -0.04845 0.15955 -0.04907 C 0.16025 -0.04938 0.16094 -0.05 0.16164 -0.0503 C 0.16632 -0.05216 0.17205 -0.05246 0.17657 -0.05277 C 0.18698 -0.0537 0.21928 -0.05493 0.2283 -0.05524 C 0.22917 -0.05586 0.23021 -0.05617 0.23108 -0.05648 C 0.23282 -0.05709 0.23438 -0.0574 0.23612 -0.05771 C 0.23751 -0.05833 0.23889 -0.05864 0.24028 -0.05895 L 0.35244 -0.05771 C 0.35521 -0.05771 0.35799 -0.05679 0.36094 -0.05648 C 0.36789 -0.05586 0.37501 -0.05586 0.38212 -0.05524 C 0.38386 -0.05493 0.38542 -0.05432 0.38716 -0.05401 C 0.38941 -0.0537 0.39185 -0.05339 0.39428 -0.05277 C 0.39514 -0.05246 0.39601 -0.05185 0.39705 -0.05154 C 0.40452 -0.04907 0.39948 -0.05154 0.40626 -0.04907 C 0.4073 -0.04876 0.40816 -0.04783 0.40903 -0.04783 C 0.41407 -0.0466 0.42396 -0.04537 0.42396 -0.04537 C 0.43004 -0.04259 0.42448 -0.04475 0.43525 -0.04259 C 0.43698 -0.04228 0.43872 -0.04197 0.44028 -0.04135 C 0.44219 -0.04104 0.4441 -0.04074 0.44601 -0.04012 C 0.44723 -0.03981 0.44827 -0.0395 0.44948 -0.03888 C 0.45053 -0.03858 0.45139 -0.03796 0.45226 -0.03765 C 0.45417 -0.03703 0.45608 -0.03672 0.45799 -0.03641 C 0.46389 -0.03364 0.45764 -0.03641 0.46719 -0.03395 C 0.4783 -0.03117 0.46424 -0.03425 0.47362 -0.03148 C 0.47553 -0.03086 0.47744 -0.03055 0.47935 -0.03024 C 0.48021 -0.02993 0.48126 -0.02901 0.48212 -0.0287 C 0.48369 -0.02839 0.48542 -0.02808 0.48716 -0.02746 C 0.48941 -0.02685 0.49185 -0.02592 0.4941 -0.025 C 0.49532 -0.02469 0.49653 -0.02407 0.49775 -0.02376 C 0.49931 -0.02345 0.50105 -0.02314 0.50261 -0.02253 C 0.50504 -0.02191 0.50747 -0.02098 0.50973 -0.02006 C 0.51094 -0.01975 0.51216 -0.01913 0.51337 -0.01882 L 0.51823 -0.01759 C 0.5231 -0.01481 0.51719 -0.0179 0.52466 -0.01512 C 0.52535 -0.01481 0.52605 -0.01419 0.52674 -0.01358 C 0.52987 -0.01203 0.52987 -0.01234 0.53316 -0.01111 C 0.53421 -0.0108 0.53507 -0.01018 0.53594 -0.00987 C 0.5415 -0.00802 0.53889 -0.00956 0.54376 -0.0074 C 0.54671 -0.00617 0.54948 -0.00493 0.55226 -0.0037 L 0.55521 -0.00246 C 0.55608 -0.00185 0.55712 -0.00154 0.55799 -0.00123 C 0.55869 -0.00061 0.55938 -0.0003 0.56007 -2.83951E-6 C 0.56251 0.00124 0.56407 0.00186 0.5665 0.00278 C 0.57084 0.00649 0.56771 0.00433 0.57292 0.00649 C 0.57483 0.0071 0.57865 0.00896 0.57865 0.00896 C 0.57952 0.00988 0.58039 0.01081 0.58143 0.01142 C 0.58299 0.01266 0.58473 0.01328 0.58629 0.01389 C 0.58716 0.01451 0.58785 0.01482 0.58855 0.01544 C 0.58941 0.01605 0.59028 0.01729 0.59132 0.01791 C 0.59254 0.01852 0.59376 0.01852 0.5948 0.01914 C 0.59566 0.01945 0.59636 0.02007 0.59705 0.02038 C 0.59896 0.0213 0.60087 0.02161 0.60261 0.02284 C 0.60695 0.02593 0.60504 0.0247 0.60834 0.02655 C 0.61615 0.03581 0.60417 0.02223 0.61337 0.03056 C 0.61389 0.03087 0.61407 0.03241 0.61476 0.03303 C 0.6158 0.03396 0.61719 0.03457 0.61823 0.0355 C 0.61928 0.03612 0.62014 0.03704 0.62119 0.03797 C 0.62518 0.04507 0.62119 0.03951 0.62535 0.04291 C 0.62605 0.04383 0.62674 0.04507 0.62744 0.04568 C 0.62882 0.04661 0.63178 0.04815 0.63178 0.04815 C 0.63525 0.05309 0.63455 0.05278 0.6382 0.05556 C 0.63924 0.05649 0.64046 0.05741 0.64167 0.05803 C 0.64237 0.05865 0.64323 0.05865 0.64376 0.05926 C 0.64532 0.06081 0.64636 0.06359 0.6481 0.06451 C 0.65001 0.06544 0.65122 0.06605 0.65296 0.06821 C 0.65365 0.06883 0.65382 0.07007 0.65452 0.07068 C 0.65504 0.0713 0.65591 0.0713 0.6566 0.07192 C 0.6573 0.07284 0.65799 0.07377 0.65869 0.0747 C 0.65938 0.075 0.66025 0.075 0.66077 0.07593 C 0.66233 0.07717 0.66337 0.07994 0.66511 0.08087 C 0.6658 0.08118 0.6665 0.08149 0.66719 0.0821 C 0.6691 0.08365 0.67101 0.0855 0.67292 0.08704 C 0.67379 0.08797 0.67466 0.0892 0.6757 0.08982 L 0.67778 0.09105 C 0.67917 0.0926 0.68056 0.09445 0.68212 0.09599 C 0.68282 0.09661 0.68351 0.09661 0.68421 0.09723 C 0.69115 0.10402 0.68577 0.10093 0.69132 0.1034 C 0.69254 0.10494 0.69358 0.10618 0.6948 0.10741 C 0.69549 0.10803 0.69636 0.10772 0.69705 0.10865 C 0.69775 0.10957 0.69827 0.11112 0.69914 0.11235 C 0.69983 0.11328 0.70053 0.11389 0.70122 0.11482 C 0.70139 0.11605 0.70157 0.1176 0.70191 0.11852 C 0.70244 0.12038 0.70504 0.12624 0.70556 0.12747 C 0.70573 0.12871 0.70591 0.13025 0.70626 0.13118 C 0.70695 0.13396 0.70903 0.13889 0.70903 0.13889 L 0.71042 0.1463 C 0.71077 0.14754 0.71077 0.14908 0.71112 0.15031 C 0.71216 0.15278 0.71355 0.15494 0.71407 0.15772 C 0.71424 0.15896 0.71424 0.1605 0.71476 0.16142 C 0.71511 0.16266 0.7158 0.16297 0.71615 0.1642 C 0.72205 0.17809 0.71546 0.16544 0.72327 0.17933 C 0.72396 0.18056 0.72483 0.18149 0.72535 0.18303 C 0.72587 0.18426 0.72622 0.1855 0.72674 0.18673 C 0.72778 0.18889 0.72917 0.19105 0.73039 0.19291 L 0.73247 0.19692 L 0.73386 0.19939 C 0.73577 0.20988 0.73247 0.19321 0.73733 0.21081 C 0.74063 0.22223 0.73907 0.2176 0.74167 0.2247 C 0.74393 0.23673 0.74028 0.21791 0.74376 0.23334 C 0.74462 0.23735 0.74532 0.24198 0.74584 0.24599 C 0.74619 0.24815 0.74636 0.25031 0.74671 0.25217 C 0.74636 0.28272 0.74636 0.31297 0.74584 0.34321 C 0.74584 0.34538 0.74532 0.34723 0.74514 0.34939 C 0.74497 0.35278 0.7448 0.35618 0.74445 0.35957 C 0.74428 0.36112 0.74393 0.36297 0.74376 0.36451 C 0.74358 0.36667 0.74341 0.36883 0.74306 0.37068 C 0.74271 0.37346 0.74202 0.37593 0.74167 0.3784 C 0.7408 0.38457 0.74167 0.3821 0.73959 0.38581 C 0.73889 0.38951 0.73872 0.39136 0.73733 0.39476 C 0.73681 0.39661 0.73594 0.39815 0.73525 0.3997 C 0.73507 0.40093 0.7349 0.40247 0.73455 0.40371 C 0.73421 0.40463 0.73351 0.40525 0.73316 0.40618 C 0.73212 0.40865 0.73126 0.41112 0.73039 0.41359 C 0.72987 0.41482 0.72917 0.41605 0.72882 0.4176 C 0.72813 0.4213 0.7283 0.42192 0.72674 0.425 C 0.72605 0.42655 0.72535 0.42747 0.72466 0.42871 C 0.71962 0.43951 0.72796 0.42408 0.72101 0.43766 C 0.71997 0.43982 0.71876 0.44198 0.71754 0.44383 L 0.71546 0.44784 C 0.71494 0.44846 0.71459 0.4497 0.71407 0.45031 C 0.70903 0.45618 0.71528 0.44877 0.70903 0.45649 C 0.70834 0.45741 0.70764 0.45803 0.70695 0.45896 C 0.70643 0.45988 0.70608 0.46112 0.70556 0.46173 C 0.70487 0.46235 0.704 0.46235 0.7033 0.46297 C 0.70053 0.46791 0.7007 0.46821 0.69705 0.47161 C 0.69636 0.47223 0.69549 0.47254 0.6948 0.47284 C 0.69289 0.47439 0.68907 0.4784 0.68768 0.48056 C 0.68681 0.4821 0.68612 0.48426 0.6849 0.4855 C 0.68351 0.48735 0.68195 0.48859 0.68073 0.49075 C 0.68004 0.49198 0.67935 0.49321 0.67848 0.49445 C 0.67796 0.49538 0.67709 0.49599 0.67639 0.49692 C 0.67553 0.49815 0.67448 0.49939 0.67362 0.50062 C 0.67292 0.50155 0.67205 0.50217 0.67153 0.50309 C 0.67014 0.50525 0.66928 0.50772 0.66789 0.50957 C 0.6665 0.51112 0.66494 0.51235 0.66372 0.51451 C 0.66303 0.51575 0.66233 0.51729 0.66146 0.51821 C 0.66094 0.51914 0.66007 0.51914 0.65938 0.51945 C 0.65678 0.52192 0.6573 0.52315 0.65452 0.52593 C 0.6533 0.52686 0.65209 0.52747 0.65087 0.5284 C 0.64827 0.53303 0.6507 0.52933 0.64671 0.53334 C 0.63924 0.54105 0.64341 0.53828 0.63889 0.54105 C 0.63751 0.54352 0.63716 0.54445 0.63525 0.54599 C 0.63455 0.54661 0.63386 0.54692 0.63316 0.54723 C 0.62379 0.55865 0.63768 0.54229 0.62882 0.55124 C 0.62744 0.55247 0.62622 0.55525 0.62466 0.55618 C 0.62223 0.55772 0.6191 0.55957 0.61685 0.56112 C 0.61094 0.56605 0.6191 0.56173 0.61181 0.56513 C 0.61094 0.56575 0.61007 0.56667 0.60903 0.5676 C 0.60764 0.56852 0.60487 0.57007 0.60487 0.57007 C 0.60382 0.5713 0.60313 0.57284 0.60191 0.57377 C 0.60087 0.5747 0.59966 0.5747 0.59844 0.575 C 0.5974 0.57531 0.59653 0.57593 0.59566 0.57624 C 0.59185 0.58087 0.59428 0.5784 0.58785 0.58149 L 0.5849 0.58272 C 0.58421 0.58334 0.58369 0.58457 0.58282 0.58519 C 0.58143 0.58612 0.58004 0.58581 0.57865 0.58642 C 0.57691 0.58704 0.57518 0.58797 0.57362 0.58889 C 0.57171 0.59013 0.5698 0.59136 0.56789 0.5926 C 0.5665 0.59352 0.56511 0.59414 0.56372 0.59538 C 0.56251 0.59599 0.56129 0.59692 0.56007 0.59784 C 0.55747 0.59939 0.55747 0.59846 0.55521 0.60031 C 0.55417 0.60093 0.5533 0.60217 0.55226 0.60278 C 0.55053 0.60402 0.54844 0.60433 0.54671 0.60525 C 0.54532 0.60618 0.54376 0.6071 0.54237 0.60772 C 0.53872 0.60988 0.54063 0.60834 0.53751 0.6105 C 0.53629 0.61112 0.53507 0.61204 0.53386 0.61297 C 0.53299 0.61359 0.53212 0.61482 0.53108 0.61544 C 0.52987 0.61605 0.52865 0.61636 0.52744 0.61667 C 0.52657 0.61698 0.52553 0.61729 0.52466 0.61791 C 0.52327 0.61883 0.52188 0.61976 0.52049 0.62038 C 0.51893 0.6213 0.51771 0.62254 0.51615 0.62284 C 0.51494 0.62346 0.51372 0.62377 0.51268 0.62439 C 0.51181 0.6247 0.51129 0.62531 0.51042 0.62562 C 0.50764 0.62686 0.50487 0.62809 0.50191 0.62933 C 0.50105 0.62963 0.50018 0.63025 0.49914 0.63056 C 0.49671 0.63149 0.49445 0.6321 0.49202 0.63303 C 0.49011 0.63396 0.48837 0.63519 0.48646 0.6355 C 0.48334 0.63642 0.48021 0.63642 0.47709 0.63673 C 0.4757 0.63766 0.47379 0.63889 0.47223 0.63951 C 0.46858 0.64013 0.45886 0.64136 0.45591 0.64198 C 0.454 0.6426 0.45139 0.64383 0.44948 0.64445 C 0.44428 0.64568 0.43681 0.6463 0.43178 0.64692 C 0.42205 0.65031 0.43212 0.64723 0.41129 0.64939 C 0.40938 0.6497 0.40747 0.65031 0.40556 0.65062 C 0.40278 0.65124 0.39983 0.65155 0.39705 0.65186 C 0.39601 0.65247 0.39514 0.65278 0.39428 0.65309 C 0.39028 0.65463 0.38889 0.65433 0.3849 0.65587 C 0.37396 0.65988 0.38438 0.6571 0.37431 0.65957 C 0.37362 0.65988 0.37292 0.6605 0.37223 0.66081 C 0.36632 0.66266 0.36754 0.66112 0.36233 0.66328 C 0.35851 0.66482 0.36146 0.66544 0.35591 0.66575 C 0.33872 0.66698 0.30417 0.66852 0.30417 0.66852 C 0.28941 0.66791 0.25903 0.66791 0.24028 0.66575 C 0.2382 0.66575 0.23612 0.66482 0.23386 0.66451 C 0.23143 0.6642 0.22882 0.66359 0.22622 0.66328 C 0.22049 0.66266 0.21476 0.66235 0.20921 0.66204 C 0.18785 0.65772 0.22292 0.66451 0.19289 0.65957 C 0.19115 0.65926 0.18959 0.65865 0.18785 0.65834 C 0.18577 0.65772 0.18369 0.65741 0.18143 0.6571 C 0.17813 0.65649 0.17483 0.65649 0.17153 0.65587 C 0.16771 0.65494 0.16389 0.65402 0.16025 0.65309 C 0.15834 0.65278 0.15643 0.65217 0.15452 0.65186 C 0.1356 0.65 0.14601 0.65093 0.12327 0.64939 C 0.12136 0.64908 0.11962 0.64846 0.11771 0.64815 C 0.11476 0.64784 0.11198 0.64754 0.10921 0.64692 C 0.10608 0.6463 0.10296 0.64507 0.10001 0.64445 C 0.09775 0.64383 0.09566 0.64352 0.09358 0.64321 C 0.08872 0.64044 0.09289 0.6426 0.08369 0.64075 C 0.07292 0.63859 0.08299 0.64044 0.07587 0.63797 C 0.07257 0.63704 0.06754 0.63612 0.06441 0.6355 C 0.0599 0.63303 0.06511 0.63581 0.05816 0.63303 C 0.04757 0.62902 0.0573 0.63149 0.04601 0.62933 C 0.0441 0.6284 0.04219 0.62778 0.04028 0.62686 C 0.03959 0.62624 0.03889 0.62562 0.0382 0.62562 C 0.03664 0.625 0.0349 0.6247 0.03334 0.62439 C 0.0323 0.62408 0.03143 0.62346 0.03039 0.62284 L 0.02414 0.62038 C 0.0231 0.62007 0.02223 0.61945 0.02119 0.61914 C 0.01962 0.61852 0.01789 0.61821 0.01632 0.61791 C 0.0106 0.61297 0.0165 0.61729 0.00851 0.6142 C 0.00695 0.61359 0.00556 0.61235 0.00417 0.61173 C 0.0033 0.61112 0.00226 0.61112 0.00139 0.6105 C 0.00035 0.60957 -0.00052 0.60834 -0.00156 0.60772 C -0.00277 0.6071 -0.00434 0.6071 -0.00572 0.60649 C -0.00989 0.60186 -0.00572 0.60618 -0.01215 0.60155 C -0.0144 0.6 -0.01562 0.59908 -0.0177 0.59784 C -0.01944 0.59692 -0.02118 0.5963 -0.02274 0.59538 C -0.02465 0.59383 -0.02638 0.59105 -0.02847 0.59013 C -0.03194 0.58859 -0.03038 0.58951 -0.03333 0.58766 C -0.03767 0.58272 -0.03923 0.57994 -0.04479 0.57747 C -0.04739 0.57624 -0.04843 0.57624 -0.05104 0.57377 C -0.0519 0.57315 -0.05243 0.57192 -0.05329 0.5713 C -0.05416 0.57068 -0.0552 0.57038 -0.05607 0.57007 C -0.05815 0.56883 -0.06284 0.56575 -0.06388 0.56513 C -0.06701 0.56297 -0.06614 0.56451 -0.06892 0.56235 C -0.07725 0.55618 -0.07239 0.55865 -0.07812 0.55618 C -0.07916 0.55494 -0.08038 0.5534 -0.08159 0.55247 C -0.08454 0.55 -0.08559 0.55247 -0.08871 0.54846 C -0.0901 0.54692 -0.09131 0.54445 -0.09288 0.54352 C -0.09357 0.54321 -0.09444 0.54291 -0.09513 0.54229 C -0.10225 0.53612 -0.09131 0.54383 -0.09999 0.53735 C -0.10069 0.53673 -0.10156 0.53642 -0.10225 0.53612 C -0.10416 0.53457 -0.1059 0.53241 -0.10781 0.53087 C -0.10902 0.53025 -0.11024 0.52963 -0.11145 0.5284 C -0.11736 0.52254 -0.11111 0.52593 -0.11701 0.52346 C -0.11805 0.52223 -0.11892 0.52068 -0.11996 0.51945 C -0.12048 0.51883 -0.12152 0.51914 -0.12204 0.51821 C -0.12343 0.51605 -0.1243 0.51297 -0.12552 0.51081 C -0.12621 0.50957 -0.12708 0.50926 -0.12777 0.50834 C -0.12829 0.50741 -0.12864 0.50649 -0.12916 0.50587 C -0.12986 0.50463 -0.13055 0.50433 -0.13124 0.50309 C -0.13298 0.50031 -0.13437 0.49692 -0.13628 0.49445 C -0.13923 0.49044 -0.14027 0.4892 -0.14322 0.48426 C -0.14409 0.48303 -0.14461 0.4818 -0.14548 0.48056 C -0.15173 0.47068 -0.14513 0.48241 -0.15034 0.47284 C -0.15086 0.4713 -0.15121 0.46945 -0.15173 0.46791 C -0.15277 0.46544 -0.15538 0.46173 -0.15538 0.46173 C -0.15677 0.45402 -0.1552 0.46142 -0.15815 0.45278 C -0.15868 0.45124 -0.15902 0.44939 -0.15954 0.44784 C -0.16041 0.44568 -0.16163 0.44476 -0.16249 0.4426 C -0.16475 0.43704 -0.16684 0.43118 -0.16874 0.425 C -0.17048 0.42007 -0.17274 0.41544 -0.17378 0.40988 C -0.17465 0.40556 -0.17447 0.40556 -0.17586 0.40093 C -0.17934 0.39044 -0.17482 0.40803 -0.1802 0.38735 C -0.18055 0.38612 -0.18055 0.38457 -0.1809 0.38334 C -0.18437 0.37068 -0.18003 0.39013 -0.18368 0.3747 C -0.18541 0.36729 -0.18315 0.37439 -0.18576 0.36698 C -0.18611 0.36544 -0.18611 0.36359 -0.18663 0.36204 C -0.18923 0.35093 -0.18697 0.36513 -0.18871 0.35433 C -0.1901 0.34568 -0.18871 0.35309 -0.1901 0.34198 C -0.19027 0.34044 -0.19062 0.3392 -0.19079 0.33797 C -0.19114 0.33642 -0.19114 0.33457 -0.19149 0.33303 C -0.19184 0.33118 -0.19253 0.32963 -0.19288 0.32809 C -0.19322 0.32686 -0.1934 0.32531 -0.19357 0.32408 C -0.19409 0.31605 -0.19513 0.30834 -0.19513 0.30031 C -0.19461 0.27439 -0.19704 0.2642 -0.19288 0.24599 C -0.18819 0.225 -0.19583 0.25741 -0.18871 0.2321 C -0.18802 0.22963 -0.18732 0.22686 -0.18663 0.2247 C -0.18524 0.22068 -0.18229 0.21328 -0.18229 0.21328 C -0.18211 0.21204 -0.18194 0.2105 -0.18159 0.20957 C -0.17916 0.20186 -0.1802 0.2068 -0.17812 0.20186 C -0.17656 0.19846 -0.17517 0.19538 -0.17378 0.19167 L -0.171 0.18426 C -0.17048 0.18303 -0.16996 0.1818 -0.16961 0.18056 C -0.16909 0.17871 -0.16892 0.17686 -0.16805 0.17531 C -0.16736 0.17408 -0.16614 0.17377 -0.16527 0.17284 C -0.16232 0.16513 -0.16562 0.17284 -0.1618 0.16667 C -0.16024 0.1642 -0.1592 0.16112 -0.15746 0.15896 C -0.15538 0.15649 -0.15295 0.15463 -0.15104 0.15155 C -0.15034 0.15031 -0.14982 0.14877 -0.14895 0.14754 C -0.14756 0.14568 -0.146 0.14476 -0.14479 0.1426 C -0.14392 0.14136 -0.1434 0.13982 -0.14253 0.13889 C -0.14062 0.13612 -0.13836 0.13365 -0.13628 0.13118 L -0.13402 0.12871 C -0.13333 0.12778 -0.13263 0.12717 -0.13194 0.12624 C -0.13003 0.12377 -0.12829 0.12099 -0.12621 0.11852 C -0.12552 0.11791 -0.12482 0.11698 -0.12413 0.11605 C -0.11614 0.10556 -0.12048 0.10926 -0.11423 0.10494 C -0.11267 0.10217 -0.11059 0.09784 -0.1085 0.09723 L -0.10503 0.09599 C -0.10399 0.09476 -0.10312 0.09321 -0.10225 0.09229 C -0.10104 0.09105 -0.09982 0.09075 -0.09861 0.08982 C -0.0967 0.08797 -0.09496 0.08581 -0.09288 0.08457 C -0.09218 0.08426 -0.09149 0.08396 -0.09079 0.08334 C -0.08888 0.0818 -0.08715 0.07963 -0.08506 0.0784 C -0.08368 0.07747 -0.08211 0.07717 -0.0809 0.07593 C -0.0802 0.075 -0.07951 0.07377 -0.07881 0.07315 C -0.0769 0.07223 -0.07499 0.07161 -0.07309 0.07068 C -0.07031 0.06605 -0.07291 0.06945 -0.06736 0.06575 C -0.06631 0.06482 -0.0651 0.06389 -0.06388 0.06328 C -0.06302 0.06266 -0.06197 0.06235 -0.06111 0.06204 C -0.05954 0.06112 -0.05815 0.06019 -0.05677 0.05926 C -0.05034 0.05093 -0.0585 0.06081 -0.04826 0.05309 C -0.04722 0.05217 -0.04652 0.05031 -0.04548 0.04939 C -0.04427 0.04815 -0.04305 0.04784 -0.04184 0.04692 C -0.04062 0.04568 -0.03958 0.04414 -0.03836 0.04291 C -0.03767 0.04229 -0.03697 0.04229 -0.03628 0.04167 C -0.03541 0.04105 -0.03489 0.04013 -0.03402 0.0392 C -0.03298 0.03797 -0.03177 0.03673 -0.03055 0.0355 C -0.02916 0.03396 -0.02743 0.03241 -0.02621 0.03056 C -0.02499 0.02809 -0.02447 0.02686 -0.02274 0.02531 C -0.02204 0.0247 -0.02135 0.02439 -0.02065 0.02408 C -0.01996 0.02284 -0.01927 0.02161 -0.01857 0.02038 C -0.01684 0.01791 -0.01371 0.01513 -0.01215 0.01389 C -0.01145 0.01359 -0.01059 0.01328 -0.01006 0.01266 C -0.0092 0.01204 -0.00868 0.01081 -0.00781 0.01019 C -0.00468 0.00741 -0.00468 0.00803 -0.00156 0.00649 C 0.00157 0.00494 -0.00034 0.00124 5.55556E-6 -2.83951E-6 Z " pathEditMode="relative" ptsTypes="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cBhvr>
                                        <p:cTn id="14" dur="28000" fill="hold"/>
                                        <p:tgtEl>
                                          <p:spTgt spid="3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aphique 5"/>
          <p:cNvGraphicFramePr/>
          <p:nvPr>
            <p:extLst/>
          </p:nvPr>
        </p:nvGraphicFramePr>
        <p:xfrm>
          <a:off x="251521" y="1707654"/>
          <a:ext cx="5112567" cy="2448272"/>
        </p:xfrm>
        <a:graphic>
          <a:graphicData uri="http://schemas.openxmlformats.org/drawingml/2006/chart">
            <c:chart xmlns:c="http://schemas.openxmlformats.org/drawingml/2006/chart" xmlns:r="http://schemas.openxmlformats.org/officeDocument/2006/relationships" r:id="rId2"/>
          </a:graphicData>
        </a:graphic>
      </p:graphicFrame>
      <p:sp>
        <p:nvSpPr>
          <p:cNvPr id="7" name="ZoneTexte 6"/>
          <p:cNvSpPr txBox="1"/>
          <p:nvPr/>
        </p:nvSpPr>
        <p:spPr>
          <a:xfrm>
            <a:off x="341416" y="1497662"/>
            <a:ext cx="3275384" cy="307777"/>
          </a:xfrm>
          <a:prstGeom prst="rect">
            <a:avLst/>
          </a:prstGeom>
          <a:noFill/>
        </p:spPr>
        <p:txBody>
          <a:bodyPr wrap="none" rtlCol="0">
            <a:spAutoFit/>
          </a:bodyPr>
          <a:lstStyle/>
          <a:p>
            <a:r>
              <a:rPr lang="fr-FR" sz="1400" b="1" dirty="0">
                <a:solidFill>
                  <a:schemeClr val="bg1"/>
                </a:solidFill>
                <a:latin typeface="Calibri"/>
              </a:rPr>
              <a:t>Fonds de commerce  en milliers de clients</a:t>
            </a:r>
          </a:p>
        </p:txBody>
      </p:sp>
      <p:grpSp>
        <p:nvGrpSpPr>
          <p:cNvPr id="2" name="Groupe 1"/>
          <p:cNvGrpSpPr/>
          <p:nvPr/>
        </p:nvGrpSpPr>
        <p:grpSpPr>
          <a:xfrm>
            <a:off x="5954737" y="1497662"/>
            <a:ext cx="2757586" cy="2658264"/>
            <a:chOff x="5954737" y="1497662"/>
            <a:chExt cx="2757586" cy="2658264"/>
          </a:xfrm>
        </p:grpSpPr>
        <p:sp>
          <p:nvSpPr>
            <p:cNvPr id="9" name="ZoneTexte 8"/>
            <p:cNvSpPr txBox="1"/>
            <p:nvPr/>
          </p:nvSpPr>
          <p:spPr>
            <a:xfrm>
              <a:off x="6012160" y="1497662"/>
              <a:ext cx="2700163" cy="307777"/>
            </a:xfrm>
            <a:prstGeom prst="rect">
              <a:avLst/>
            </a:prstGeom>
            <a:noFill/>
          </p:spPr>
          <p:txBody>
            <a:bodyPr wrap="none" rtlCol="0">
              <a:spAutoFit/>
            </a:bodyPr>
            <a:lstStyle/>
            <a:p>
              <a:r>
                <a:rPr lang="fr-FR" sz="1400" b="1" dirty="0" smtClean="0">
                  <a:solidFill>
                    <a:schemeClr val="bg1"/>
                  </a:solidFill>
                  <a:latin typeface="Calibri"/>
                </a:rPr>
                <a:t>Taux d’attrition selon équipement</a:t>
              </a:r>
              <a:endParaRPr lang="fr-FR" sz="1400" b="1" dirty="0">
                <a:solidFill>
                  <a:schemeClr val="bg1"/>
                </a:solidFill>
                <a:latin typeface="Calibri"/>
              </a:endParaRPr>
            </a:p>
          </p:txBody>
        </p:sp>
        <p:graphicFrame>
          <p:nvGraphicFramePr>
            <p:cNvPr id="4" name="Graphique 3"/>
            <p:cNvGraphicFramePr/>
            <p:nvPr>
              <p:extLst/>
            </p:nvPr>
          </p:nvGraphicFramePr>
          <p:xfrm>
            <a:off x="5954737" y="1923678"/>
            <a:ext cx="2757586" cy="2232248"/>
          </p:xfrm>
          <a:graphic>
            <a:graphicData uri="http://schemas.openxmlformats.org/drawingml/2006/chart">
              <c:chart xmlns:c="http://schemas.openxmlformats.org/drawingml/2006/chart" xmlns:r="http://schemas.openxmlformats.org/officeDocument/2006/relationships" r:id="rId3"/>
            </a:graphicData>
          </a:graphic>
        </p:graphicFrame>
      </p:grpSp>
      <p:sp>
        <p:nvSpPr>
          <p:cNvPr id="16" name="Espace réservé du contenu 1"/>
          <p:cNvSpPr>
            <a:spLocks noGrp="1"/>
          </p:cNvSpPr>
          <p:nvPr>
            <p:ph sz="quarter" idx="15"/>
          </p:nvPr>
        </p:nvSpPr>
        <p:spPr>
          <a:xfrm>
            <a:off x="1487935" y="0"/>
            <a:ext cx="7345362" cy="483518"/>
          </a:xfrm>
        </p:spPr>
        <p:txBody>
          <a:bodyPr/>
          <a:lstStyle/>
          <a:p>
            <a:r>
              <a:rPr lang="fr-FR" sz="1400" b="1" dirty="0" smtClean="0">
                <a:solidFill>
                  <a:srgbClr val="C00000"/>
                </a:solidFill>
              </a:rPr>
              <a:t>Notre fonds de commerce s’érode </a:t>
            </a:r>
            <a:r>
              <a:rPr lang="fr-FR" sz="1400" b="1" dirty="0" smtClean="0"/>
              <a:t>régulièrement, et </a:t>
            </a:r>
            <a:r>
              <a:rPr lang="fr-FR" sz="1400" b="1" dirty="0" smtClean="0">
                <a:solidFill>
                  <a:srgbClr val="C00000"/>
                </a:solidFill>
              </a:rPr>
              <a:t>l’équipement des clients</a:t>
            </a:r>
            <a:r>
              <a:rPr lang="fr-FR" sz="1400" b="1" dirty="0" smtClean="0">
                <a:solidFill>
                  <a:srgbClr val="FF0000"/>
                </a:solidFill>
              </a:rPr>
              <a:t> </a:t>
            </a:r>
            <a:r>
              <a:rPr lang="fr-FR" sz="1400" b="1" dirty="0" smtClean="0"/>
              <a:t>est l’un des </a:t>
            </a:r>
            <a:r>
              <a:rPr lang="fr-FR" sz="1400" b="1" dirty="0" smtClean="0">
                <a:solidFill>
                  <a:srgbClr val="C00000"/>
                </a:solidFill>
              </a:rPr>
              <a:t>leviers de fidélisation</a:t>
            </a:r>
            <a:endParaRPr lang="fr-FR" sz="1400" b="1" dirty="0">
              <a:solidFill>
                <a:srgbClr val="C00000"/>
              </a:solidFill>
            </a:endParaRPr>
          </a:p>
        </p:txBody>
      </p:sp>
    </p:spTree>
    <p:extLst>
      <p:ext uri="{BB962C8B-B14F-4D97-AF65-F5344CB8AC3E}">
        <p14:creationId xmlns:p14="http://schemas.microsoft.com/office/powerpoint/2010/main" val="96715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115616" y="860398"/>
            <a:ext cx="7344816" cy="523220"/>
          </a:xfrm>
          <a:prstGeom prst="rect">
            <a:avLst/>
          </a:prstGeom>
          <a:noFill/>
        </p:spPr>
        <p:txBody>
          <a:bodyPr wrap="square" rtlCol="0">
            <a:spAutoFit/>
          </a:bodyPr>
          <a:lstStyle/>
          <a:p>
            <a:r>
              <a:rPr lang="fr-FR" sz="1400" b="1" dirty="0" smtClean="0">
                <a:solidFill>
                  <a:schemeClr val="bg1"/>
                </a:solidFill>
                <a:latin typeface="Calibri"/>
              </a:rPr>
              <a:t>Notre réussite BDD sur la Bancarisation au travers des formules et notre forte dynamique sur l’IARD &amp; Prévoyance nous permettent d’équiper et fidéliser nos clients.</a:t>
            </a:r>
            <a:endParaRPr lang="fr-FR" sz="1400" b="1" dirty="0">
              <a:solidFill>
                <a:schemeClr val="bg1"/>
              </a:solidFill>
              <a:latin typeface="Calibri"/>
            </a:endParaRPr>
          </a:p>
        </p:txBody>
      </p:sp>
      <p:sp>
        <p:nvSpPr>
          <p:cNvPr id="16" name="Espace réservé du contenu 1"/>
          <p:cNvSpPr>
            <a:spLocks noGrp="1"/>
          </p:cNvSpPr>
          <p:nvPr>
            <p:ph sz="quarter" idx="15"/>
          </p:nvPr>
        </p:nvSpPr>
        <p:spPr>
          <a:xfrm>
            <a:off x="1487935" y="0"/>
            <a:ext cx="7345362" cy="483518"/>
          </a:xfrm>
        </p:spPr>
        <p:txBody>
          <a:bodyPr/>
          <a:lstStyle/>
          <a:p>
            <a:r>
              <a:rPr lang="fr-FR" sz="1400" b="1" dirty="0" smtClean="0">
                <a:solidFill>
                  <a:srgbClr val="C00000"/>
                </a:solidFill>
              </a:rPr>
              <a:t>En CEGEE, la fidélisation de nos clients est liée à nos axes forts que sont la Bancarisation et l’Assurance.</a:t>
            </a:r>
            <a:endParaRPr lang="fr-FR" sz="1400" b="1" dirty="0">
              <a:solidFill>
                <a:srgbClr val="C00000"/>
              </a:solidFill>
            </a:endParaRPr>
          </a:p>
        </p:txBody>
      </p:sp>
      <p:pic>
        <p:nvPicPr>
          <p:cNvPr id="5" name="Image 4"/>
          <p:cNvPicPr>
            <a:picLocks noChangeAspect="1"/>
          </p:cNvPicPr>
          <p:nvPr/>
        </p:nvPicPr>
        <p:blipFill>
          <a:blip r:embed="rId2"/>
          <a:stretch>
            <a:fillRect/>
          </a:stretch>
        </p:blipFill>
        <p:spPr>
          <a:xfrm>
            <a:off x="1835696" y="2519487"/>
            <a:ext cx="5170234" cy="2352172"/>
          </a:xfrm>
          <a:prstGeom prst="rect">
            <a:avLst/>
          </a:prstGeom>
        </p:spPr>
      </p:pic>
      <p:sp>
        <p:nvSpPr>
          <p:cNvPr id="11" name="ZoneTexte 10"/>
          <p:cNvSpPr txBox="1"/>
          <p:nvPr/>
        </p:nvSpPr>
        <p:spPr>
          <a:xfrm>
            <a:off x="1799184" y="2242488"/>
            <a:ext cx="7344816" cy="276999"/>
          </a:xfrm>
          <a:prstGeom prst="rect">
            <a:avLst/>
          </a:prstGeom>
          <a:noFill/>
        </p:spPr>
        <p:txBody>
          <a:bodyPr wrap="square" rtlCol="0">
            <a:spAutoFit/>
          </a:bodyPr>
          <a:lstStyle/>
          <a:p>
            <a:r>
              <a:rPr lang="fr-FR" sz="1200" b="1" dirty="0">
                <a:solidFill>
                  <a:schemeClr val="bg1"/>
                </a:solidFill>
              </a:rPr>
              <a:t>Zoom sur les univers qui équipent et déséquipent :</a:t>
            </a:r>
          </a:p>
        </p:txBody>
      </p:sp>
      <p:sp>
        <p:nvSpPr>
          <p:cNvPr id="12" name="ZoneTexte 11"/>
          <p:cNvSpPr txBox="1"/>
          <p:nvPr/>
        </p:nvSpPr>
        <p:spPr>
          <a:xfrm>
            <a:off x="1115616" y="1498888"/>
            <a:ext cx="7344816" cy="523220"/>
          </a:xfrm>
          <a:prstGeom prst="rect">
            <a:avLst/>
          </a:prstGeom>
          <a:noFill/>
        </p:spPr>
        <p:txBody>
          <a:bodyPr wrap="square" rtlCol="0">
            <a:spAutoFit/>
          </a:bodyPr>
          <a:lstStyle/>
          <a:p>
            <a:r>
              <a:rPr lang="fr-FR" sz="1400" b="1" dirty="0" smtClean="0">
                <a:solidFill>
                  <a:schemeClr val="bg1"/>
                </a:solidFill>
                <a:latin typeface="Calibri"/>
              </a:rPr>
              <a:t>Néanmoins les univers Epargne sont aujourd’hui des facteurs de désactivation de nos clients à la fois sur nos Livrets et sur les produits de Placement.</a:t>
            </a:r>
            <a:endParaRPr lang="fr-FR" sz="1400" b="1" dirty="0">
              <a:solidFill>
                <a:schemeClr val="bg1"/>
              </a:solidFill>
              <a:latin typeface="Calibri"/>
            </a:endParaRPr>
          </a:p>
        </p:txBody>
      </p:sp>
    </p:spTree>
    <p:extLst>
      <p:ext uri="{BB962C8B-B14F-4D97-AF65-F5344CB8AC3E}">
        <p14:creationId xmlns:p14="http://schemas.microsoft.com/office/powerpoint/2010/main" val="149576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contenu 1"/>
          <p:cNvSpPr>
            <a:spLocks noGrp="1"/>
          </p:cNvSpPr>
          <p:nvPr>
            <p:ph sz="quarter" idx="15"/>
          </p:nvPr>
        </p:nvSpPr>
        <p:spPr>
          <a:xfrm>
            <a:off x="1432235" y="6575"/>
            <a:ext cx="7711765" cy="483518"/>
          </a:xfrm>
        </p:spPr>
        <p:txBody>
          <a:bodyPr/>
          <a:lstStyle/>
          <a:p>
            <a:pPr>
              <a:spcBef>
                <a:spcPts val="0"/>
              </a:spcBef>
            </a:pPr>
            <a:r>
              <a:rPr lang="fr-FR" sz="1400" b="1" dirty="0" smtClean="0"/>
              <a:t>La </a:t>
            </a:r>
            <a:r>
              <a:rPr lang="fr-FR" sz="1400" b="1" dirty="0" smtClean="0">
                <a:solidFill>
                  <a:srgbClr val="C00000"/>
                </a:solidFill>
              </a:rPr>
              <a:t>mécanique Grand Public et Professionnels </a:t>
            </a:r>
            <a:r>
              <a:rPr lang="fr-FR" sz="1400" b="1" dirty="0" smtClean="0"/>
              <a:t>valorise l’effort supplémentaire d’une vente réalisée sur un </a:t>
            </a:r>
            <a:r>
              <a:rPr lang="fr-FR" sz="1400" b="1" dirty="0" smtClean="0">
                <a:solidFill>
                  <a:srgbClr val="C00000"/>
                </a:solidFill>
              </a:rPr>
              <a:t>client non équipé </a:t>
            </a:r>
            <a:r>
              <a:rPr lang="fr-FR" sz="1400" b="1" dirty="0" smtClean="0"/>
              <a:t>ou </a:t>
            </a:r>
            <a:r>
              <a:rPr lang="fr-FR" sz="1400" b="1" dirty="0" smtClean="0">
                <a:solidFill>
                  <a:srgbClr val="C00000"/>
                </a:solidFill>
              </a:rPr>
              <a:t>ne détenant pas l’univers </a:t>
            </a:r>
            <a:r>
              <a:rPr lang="fr-FR" sz="1400" b="1" dirty="0" smtClean="0"/>
              <a:t>de la vente</a:t>
            </a:r>
            <a:endParaRPr lang="fr-FR" sz="1100" b="1" dirty="0">
              <a:solidFill>
                <a:srgbClr val="FF0000"/>
              </a:solidFill>
            </a:endParaRPr>
          </a:p>
        </p:txBody>
      </p:sp>
      <p:sp>
        <p:nvSpPr>
          <p:cNvPr id="6" name="Rectangle 5"/>
          <p:cNvSpPr/>
          <p:nvPr/>
        </p:nvSpPr>
        <p:spPr>
          <a:xfrm>
            <a:off x="683568" y="1779662"/>
            <a:ext cx="1584176" cy="864096"/>
          </a:xfrm>
          <a:prstGeom prst="rect">
            <a:avLst/>
          </a:prstGeom>
          <a:solidFill>
            <a:schemeClr val="tx2">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400" dirty="0" smtClean="0"/>
              <a:t>Sur chaque univers…</a:t>
            </a:r>
            <a:endParaRPr lang="fr-FR" sz="1400" dirty="0"/>
          </a:p>
        </p:txBody>
      </p:sp>
      <p:sp>
        <p:nvSpPr>
          <p:cNvPr id="38" name="Rectangle 37"/>
          <p:cNvSpPr/>
          <p:nvPr/>
        </p:nvSpPr>
        <p:spPr>
          <a:xfrm>
            <a:off x="2236381" y="1779662"/>
            <a:ext cx="1584176" cy="864096"/>
          </a:xfrm>
          <a:prstGeom prst="rect">
            <a:avLst/>
          </a:prstGeom>
          <a:solidFill>
            <a:schemeClr val="tx2">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400" dirty="0" smtClean="0"/>
              <a:t>…des </a:t>
            </a:r>
            <a:r>
              <a:rPr lang="fr-FR" sz="1400" i="1" dirty="0" smtClean="0"/>
              <a:t>déclencheurs</a:t>
            </a:r>
            <a:r>
              <a:rPr lang="fr-FR" sz="1400" dirty="0" smtClean="0"/>
              <a:t> d’univers ont été sélectionnés…  </a:t>
            </a:r>
            <a:endParaRPr lang="fr-FR" sz="1400" dirty="0"/>
          </a:p>
        </p:txBody>
      </p:sp>
      <p:sp>
        <p:nvSpPr>
          <p:cNvPr id="39" name="Rectangle 38"/>
          <p:cNvSpPr/>
          <p:nvPr/>
        </p:nvSpPr>
        <p:spPr>
          <a:xfrm>
            <a:off x="3807860" y="1779662"/>
            <a:ext cx="1584176" cy="864096"/>
          </a:xfrm>
          <a:prstGeom prst="rect">
            <a:avLst/>
          </a:prstGeom>
          <a:solidFill>
            <a:schemeClr val="tx2">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400" dirty="0" smtClean="0"/>
              <a:t>…et si une vente « déclencheur » est faite, elle rapporte des points bonus</a:t>
            </a:r>
            <a:endParaRPr lang="fr-FR" sz="1400" dirty="0"/>
          </a:p>
        </p:txBody>
      </p:sp>
      <p:sp>
        <p:nvSpPr>
          <p:cNvPr id="40" name="Rectangle 39"/>
          <p:cNvSpPr/>
          <p:nvPr/>
        </p:nvSpPr>
        <p:spPr>
          <a:xfrm>
            <a:off x="5392036" y="1779662"/>
            <a:ext cx="1584176" cy="864096"/>
          </a:xfrm>
          <a:prstGeom prst="rect">
            <a:avLst/>
          </a:prstGeom>
          <a:solidFill>
            <a:schemeClr val="tx2">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400" dirty="0" smtClean="0"/>
              <a:t>Un bonus s’ajoute si le client n’a pas l’univers concerné…</a:t>
            </a:r>
            <a:endParaRPr lang="fr-FR" sz="1400" dirty="0"/>
          </a:p>
        </p:txBody>
      </p:sp>
      <p:sp>
        <p:nvSpPr>
          <p:cNvPr id="46" name="Rectangle 45"/>
          <p:cNvSpPr/>
          <p:nvPr/>
        </p:nvSpPr>
        <p:spPr>
          <a:xfrm>
            <a:off x="6976212" y="1779662"/>
            <a:ext cx="1584176" cy="864096"/>
          </a:xfrm>
          <a:prstGeom prst="rect">
            <a:avLst/>
          </a:prstGeom>
          <a:solidFill>
            <a:schemeClr val="tx2">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400" dirty="0" smtClean="0"/>
              <a:t>…et un autre bonus s’ajoute s’il est « non équipé »</a:t>
            </a:r>
            <a:endParaRPr lang="fr-FR" sz="1400" dirty="0"/>
          </a:p>
        </p:txBody>
      </p:sp>
      <p:sp>
        <p:nvSpPr>
          <p:cNvPr id="47" name="Rectangle 46"/>
          <p:cNvSpPr/>
          <p:nvPr/>
        </p:nvSpPr>
        <p:spPr>
          <a:xfrm>
            <a:off x="683567" y="3291830"/>
            <a:ext cx="3960441" cy="864096"/>
          </a:xfrm>
          <a:prstGeom prst="rect">
            <a:avLst/>
          </a:prstGeom>
          <a:solidFill>
            <a:schemeClr val="tx2">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Un objectif par collaborateur (</a:t>
            </a:r>
            <a:r>
              <a:rPr lang="fr-FR" sz="1400" dirty="0" err="1" smtClean="0"/>
              <a:t>etp</a:t>
            </a:r>
            <a:r>
              <a:rPr lang="fr-FR" sz="1400" dirty="0" smtClean="0"/>
              <a:t>) a été défini par critères…</a:t>
            </a:r>
            <a:endParaRPr lang="fr-FR" sz="1400" dirty="0"/>
          </a:p>
        </p:txBody>
      </p:sp>
      <p:sp>
        <p:nvSpPr>
          <p:cNvPr id="8" name="Triangle isocèle 7"/>
          <p:cNvSpPr/>
          <p:nvPr/>
        </p:nvSpPr>
        <p:spPr>
          <a:xfrm flipV="1">
            <a:off x="683568" y="2823778"/>
            <a:ext cx="7876820" cy="288032"/>
          </a:xfrm>
          <a:prstGeom prst="triangle">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p:cNvSpPr/>
          <p:nvPr/>
        </p:nvSpPr>
        <p:spPr>
          <a:xfrm>
            <a:off x="4644009" y="3291830"/>
            <a:ext cx="3916379" cy="864096"/>
          </a:xfrm>
          <a:prstGeom prst="rect">
            <a:avLst/>
          </a:prstGeom>
          <a:solidFill>
            <a:schemeClr val="tx2">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 s’il est atteint par l’agence au bout des </a:t>
            </a:r>
          </a:p>
          <a:p>
            <a:pPr algn="ctr"/>
            <a:r>
              <a:rPr lang="fr-FR" sz="1400" dirty="0" smtClean="0"/>
              <a:t>5 semaines, le gain est déclenché</a:t>
            </a:r>
            <a:endParaRPr lang="fr-FR" sz="1400" dirty="0"/>
          </a:p>
        </p:txBody>
      </p:sp>
    </p:spTree>
    <p:extLst>
      <p:ext uri="{BB962C8B-B14F-4D97-AF65-F5344CB8AC3E}">
        <p14:creationId xmlns:p14="http://schemas.microsoft.com/office/powerpoint/2010/main" val="3424030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1250"/>
                                        <p:tgtEl>
                                          <p:spTgt spid="6"/>
                                        </p:tgtEl>
                                      </p:cBhvr>
                                    </p:animEffect>
                                  </p:childTnLst>
                                </p:cTn>
                              </p:par>
                            </p:childTnLst>
                          </p:cTn>
                        </p:par>
                        <p:par>
                          <p:cTn id="8" fill="hold">
                            <p:stCondLst>
                              <p:cond delay="1250"/>
                            </p:stCondLst>
                            <p:childTnLst>
                              <p:par>
                                <p:cTn id="9" presetID="14" presetClass="entr" presetSubtype="1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randombar(horizontal)">
                                      <p:cBhvr>
                                        <p:cTn id="11" dur="1250"/>
                                        <p:tgtEl>
                                          <p:spTgt spid="38"/>
                                        </p:tgtEl>
                                      </p:cBhvr>
                                    </p:animEffect>
                                  </p:childTnLst>
                                </p:cTn>
                              </p:par>
                            </p:childTnLst>
                          </p:cTn>
                        </p:par>
                        <p:par>
                          <p:cTn id="12" fill="hold">
                            <p:stCondLst>
                              <p:cond delay="2500"/>
                            </p:stCondLst>
                            <p:childTnLst>
                              <p:par>
                                <p:cTn id="13" presetID="14" presetClass="entr" presetSubtype="1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randombar(horizontal)">
                                      <p:cBhvr>
                                        <p:cTn id="15" dur="1250"/>
                                        <p:tgtEl>
                                          <p:spTgt spid="39"/>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randombar(horizontal)">
                                      <p:cBhvr>
                                        <p:cTn id="20" dur="1250"/>
                                        <p:tgtEl>
                                          <p:spTgt spid="40"/>
                                        </p:tgtEl>
                                      </p:cBhvr>
                                    </p:animEffect>
                                  </p:childTnLst>
                                </p:cTn>
                              </p:par>
                            </p:childTnLst>
                          </p:cTn>
                        </p:par>
                        <p:par>
                          <p:cTn id="21" fill="hold">
                            <p:stCondLst>
                              <p:cond delay="1250"/>
                            </p:stCondLst>
                            <p:childTnLst>
                              <p:par>
                                <p:cTn id="22" presetID="14" presetClass="entr" presetSubtype="10" fill="hold" grpId="0" nodeType="after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randombar(horizontal)">
                                      <p:cBhvr>
                                        <p:cTn id="24" dur="1250"/>
                                        <p:tgtEl>
                                          <p:spTgt spid="46"/>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randombar(horizontal)">
                                      <p:cBhvr>
                                        <p:cTn id="29" dur="1250"/>
                                        <p:tgtEl>
                                          <p:spTgt spid="8"/>
                                        </p:tgtEl>
                                      </p:cBhvr>
                                    </p:animEffect>
                                  </p:childTnLst>
                                </p:cTn>
                              </p:par>
                              <p:par>
                                <p:cTn id="30" presetID="14" presetClass="entr" presetSubtype="10" fill="hold" grpId="0" nodeType="withEffect">
                                  <p:stCondLst>
                                    <p:cond delay="600"/>
                                  </p:stCondLst>
                                  <p:childTnLst>
                                    <p:set>
                                      <p:cBhvr>
                                        <p:cTn id="31" dur="1" fill="hold">
                                          <p:stCondLst>
                                            <p:cond delay="0"/>
                                          </p:stCondLst>
                                        </p:cTn>
                                        <p:tgtEl>
                                          <p:spTgt spid="47"/>
                                        </p:tgtEl>
                                        <p:attrNameLst>
                                          <p:attrName>style.visibility</p:attrName>
                                        </p:attrNameLst>
                                      </p:cBhvr>
                                      <p:to>
                                        <p:strVal val="visible"/>
                                      </p:to>
                                    </p:set>
                                    <p:animEffect transition="in" filter="randombar(horizontal)">
                                      <p:cBhvr>
                                        <p:cTn id="32" dur="1250"/>
                                        <p:tgtEl>
                                          <p:spTgt spid="47"/>
                                        </p:tgtEl>
                                      </p:cBhvr>
                                    </p:animEffect>
                                  </p:childTnLst>
                                </p:cTn>
                              </p:par>
                            </p:childTnLst>
                          </p:cTn>
                        </p:par>
                        <p:par>
                          <p:cTn id="33" fill="hold">
                            <p:stCondLst>
                              <p:cond delay="1850"/>
                            </p:stCondLst>
                            <p:childTnLst>
                              <p:par>
                                <p:cTn id="34" presetID="14" presetClass="entr" presetSubtype="10" fill="hold" grpId="0"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randombar(horizontal)">
                                      <p:cBhvr>
                                        <p:cTn id="36"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8" grpId="0" animBg="1"/>
      <p:bldP spid="39" grpId="0" animBg="1"/>
      <p:bldP spid="40" grpId="0" animBg="1"/>
      <p:bldP spid="46" grpId="0" animBg="1"/>
      <p:bldP spid="47" grpId="0" animBg="1"/>
      <p:bldP spid="8" grpId="0" animBg="1"/>
      <p:bldP spid="4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contenu 1"/>
          <p:cNvSpPr>
            <a:spLocks noGrp="1"/>
          </p:cNvSpPr>
          <p:nvPr>
            <p:ph sz="quarter" idx="15"/>
          </p:nvPr>
        </p:nvSpPr>
        <p:spPr>
          <a:xfrm>
            <a:off x="1547664" y="1"/>
            <a:ext cx="7345362" cy="483518"/>
          </a:xfrm>
        </p:spPr>
        <p:txBody>
          <a:bodyPr/>
          <a:lstStyle/>
          <a:p>
            <a:r>
              <a:rPr lang="fr-FR" sz="1400" b="1" dirty="0" smtClean="0"/>
              <a:t>Ce </a:t>
            </a:r>
            <a:r>
              <a:rPr lang="fr-FR" sz="1400" b="1" dirty="0" smtClean="0">
                <a:solidFill>
                  <a:srgbClr val="C00000"/>
                </a:solidFill>
              </a:rPr>
              <a:t>mécanisme d’objectifs Grand Public </a:t>
            </a:r>
            <a:r>
              <a:rPr lang="fr-FR" sz="1400" b="1" dirty="0" smtClean="0"/>
              <a:t>par univers permet un </a:t>
            </a:r>
            <a:r>
              <a:rPr lang="fr-FR" sz="1400" b="1" dirty="0" smtClean="0">
                <a:solidFill>
                  <a:srgbClr val="C00000"/>
                </a:solidFill>
              </a:rPr>
              <a:t>gain de </a:t>
            </a:r>
          </a:p>
          <a:p>
            <a:r>
              <a:rPr lang="fr-FR" sz="1400" b="1" dirty="0" smtClean="0">
                <a:solidFill>
                  <a:srgbClr val="C00000"/>
                </a:solidFill>
              </a:rPr>
              <a:t>400 € par collaborateur éligible </a:t>
            </a:r>
            <a:r>
              <a:rPr lang="fr-FR" sz="1400" b="1" dirty="0" smtClean="0"/>
              <a:t>si l’agence atteint tous les objectifs</a:t>
            </a:r>
            <a:endParaRPr lang="fr-FR" sz="1400" b="1" dirty="0">
              <a:solidFill>
                <a:srgbClr val="FF0000"/>
              </a:solidFill>
            </a:endParaRPr>
          </a:p>
        </p:txBody>
      </p:sp>
      <p:sp>
        <p:nvSpPr>
          <p:cNvPr id="14" name="ZoneTexte 13"/>
          <p:cNvSpPr txBox="1"/>
          <p:nvPr/>
        </p:nvSpPr>
        <p:spPr>
          <a:xfrm>
            <a:off x="5652120" y="4587974"/>
            <a:ext cx="3380079" cy="566309"/>
          </a:xfrm>
          <a:prstGeom prst="rect">
            <a:avLst/>
          </a:prstGeom>
          <a:noFill/>
        </p:spPr>
        <p:txBody>
          <a:bodyPr wrap="square" rtlCol="0">
            <a:spAutoFit/>
          </a:bodyPr>
          <a:lstStyle/>
          <a:p>
            <a:pPr marL="179388" indent="0" algn="just" defTabSz="914400" rtl="0" eaLnBrk="1" latinLnBrk="0" hangingPunct="1">
              <a:spcBef>
                <a:spcPct val="20000"/>
              </a:spcBef>
              <a:buFont typeface="Arial" panose="020B0604020202020204" pitchFamily="34" charset="0"/>
              <a:buNone/>
            </a:pPr>
            <a:r>
              <a:rPr lang="fr-FR" sz="1400" b="1" kern="1200" dirty="0" smtClean="0">
                <a:solidFill>
                  <a:schemeClr val="bg1"/>
                </a:solidFill>
                <a:latin typeface="+mn-lt"/>
                <a:ea typeface="+mn-ea"/>
                <a:cs typeface="+mn-cs"/>
              </a:rPr>
              <a:t>           Total des gains possibles : 400 €</a:t>
            </a:r>
          </a:p>
          <a:p>
            <a:pPr marL="179388" indent="0" algn="just" defTabSz="914400" rtl="0" eaLnBrk="1" latinLnBrk="0" hangingPunct="1">
              <a:spcBef>
                <a:spcPct val="20000"/>
              </a:spcBef>
              <a:buFont typeface="Arial" panose="020B0604020202020204" pitchFamily="34" charset="0"/>
              <a:buNone/>
            </a:pPr>
            <a:r>
              <a:rPr lang="fr-FR" sz="1400" b="1" dirty="0" smtClean="0">
                <a:solidFill>
                  <a:schemeClr val="bg1"/>
                </a:solidFill>
              </a:rPr>
              <a:t>      + Bonus synergie BDD (voir slide 20) </a:t>
            </a:r>
            <a:endParaRPr lang="fr-FR" sz="1400" b="1" kern="1200" dirty="0" smtClean="0">
              <a:solidFill>
                <a:schemeClr val="bg1"/>
              </a:solidFill>
              <a:latin typeface="+mn-lt"/>
              <a:ea typeface="+mn-ea"/>
              <a:cs typeface="+mn-cs"/>
            </a:endParaRPr>
          </a:p>
        </p:txBody>
      </p:sp>
      <p:pic>
        <p:nvPicPr>
          <p:cNvPr id="4" name="Image 3"/>
          <p:cNvPicPr>
            <a:picLocks noChangeAspect="1"/>
          </p:cNvPicPr>
          <p:nvPr/>
        </p:nvPicPr>
        <p:blipFill>
          <a:blip r:embed="rId2"/>
          <a:stretch>
            <a:fillRect/>
          </a:stretch>
        </p:blipFill>
        <p:spPr>
          <a:xfrm>
            <a:off x="467543" y="901455"/>
            <a:ext cx="8353474" cy="402698"/>
          </a:xfrm>
          <a:prstGeom prst="rect">
            <a:avLst/>
          </a:prstGeom>
        </p:spPr>
      </p:pic>
      <p:pic>
        <p:nvPicPr>
          <p:cNvPr id="3" name="Image 2"/>
          <p:cNvPicPr>
            <a:picLocks noChangeAspect="1"/>
          </p:cNvPicPr>
          <p:nvPr/>
        </p:nvPicPr>
        <p:blipFill>
          <a:blip r:embed="rId3"/>
          <a:stretch>
            <a:fillRect/>
          </a:stretch>
        </p:blipFill>
        <p:spPr>
          <a:xfrm>
            <a:off x="467544" y="1321004"/>
            <a:ext cx="8353474" cy="2405614"/>
          </a:xfrm>
          <a:prstGeom prst="rect">
            <a:avLst/>
          </a:prstGeom>
        </p:spPr>
      </p:pic>
      <p:pic>
        <p:nvPicPr>
          <p:cNvPr id="5" name="Image 4"/>
          <p:cNvPicPr>
            <a:picLocks noChangeAspect="1"/>
          </p:cNvPicPr>
          <p:nvPr/>
        </p:nvPicPr>
        <p:blipFill>
          <a:blip r:embed="rId4"/>
          <a:stretch>
            <a:fillRect/>
          </a:stretch>
        </p:blipFill>
        <p:spPr>
          <a:xfrm>
            <a:off x="467543" y="3743469"/>
            <a:ext cx="8353474" cy="462357"/>
          </a:xfrm>
          <a:prstGeom prst="rect">
            <a:avLst/>
          </a:prstGeom>
        </p:spPr>
      </p:pic>
      <p:sp>
        <p:nvSpPr>
          <p:cNvPr id="2" name="ZoneTexte 1"/>
          <p:cNvSpPr txBox="1"/>
          <p:nvPr/>
        </p:nvSpPr>
        <p:spPr>
          <a:xfrm>
            <a:off x="251519" y="4253023"/>
            <a:ext cx="8569497" cy="461665"/>
          </a:xfrm>
          <a:prstGeom prst="rect">
            <a:avLst/>
          </a:prstGeom>
          <a:noFill/>
        </p:spPr>
        <p:txBody>
          <a:bodyPr wrap="square" rtlCol="0">
            <a:spAutoFit/>
          </a:bodyPr>
          <a:lstStyle/>
          <a:p>
            <a:pPr marL="179388" indent="0" algn="just" defTabSz="914400" rtl="0" eaLnBrk="1" latinLnBrk="0" hangingPunct="1">
              <a:spcBef>
                <a:spcPct val="20000"/>
              </a:spcBef>
              <a:buFont typeface="Arial" panose="020B0604020202020204" pitchFamily="34" charset="0"/>
              <a:buNone/>
            </a:pPr>
            <a:r>
              <a:rPr lang="fr-FR" sz="1200" i="1" kern="1200" dirty="0" smtClean="0">
                <a:solidFill>
                  <a:schemeClr val="bg1"/>
                </a:solidFill>
                <a:latin typeface="+mn-lt"/>
                <a:ea typeface="+mn-ea"/>
                <a:cs typeface="+mn-cs"/>
              </a:rPr>
              <a:t>La Banque digitale s’inscrit dans la dynamique de temps fort avec des critères dédiés et des résultats qui sont comptabilisés dans les résultats des agences.</a:t>
            </a:r>
          </a:p>
        </p:txBody>
      </p:sp>
    </p:spTree>
    <p:extLst>
      <p:ext uri="{BB962C8B-B14F-4D97-AF65-F5344CB8AC3E}">
        <p14:creationId xmlns:p14="http://schemas.microsoft.com/office/powerpoint/2010/main" val="3834837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contenu 1"/>
          <p:cNvSpPr>
            <a:spLocks noGrp="1"/>
          </p:cNvSpPr>
          <p:nvPr>
            <p:ph sz="quarter" idx="15"/>
          </p:nvPr>
        </p:nvSpPr>
        <p:spPr>
          <a:xfrm>
            <a:off x="1547664" y="1"/>
            <a:ext cx="7776864" cy="483518"/>
          </a:xfrm>
        </p:spPr>
        <p:txBody>
          <a:bodyPr/>
          <a:lstStyle/>
          <a:p>
            <a:pPr>
              <a:spcBef>
                <a:spcPts val="0"/>
              </a:spcBef>
            </a:pPr>
            <a:r>
              <a:rPr lang="fr-FR" sz="1400" b="1" dirty="0">
                <a:solidFill>
                  <a:srgbClr val="C00000"/>
                </a:solidFill>
              </a:rPr>
              <a:t>Précisions</a:t>
            </a:r>
            <a:r>
              <a:rPr lang="fr-FR" sz="1400" b="1" dirty="0"/>
              <a:t> sur la </a:t>
            </a:r>
            <a:r>
              <a:rPr lang="fr-FR" sz="1400" b="1" dirty="0" smtClean="0"/>
              <a:t>comptabilisation des réalisations et le contrôle de risque et conformité</a:t>
            </a:r>
            <a:endParaRPr lang="fr-FR" sz="1400" b="1" dirty="0">
              <a:solidFill>
                <a:srgbClr val="FF0000"/>
              </a:solidFill>
            </a:endParaRPr>
          </a:p>
        </p:txBody>
      </p:sp>
      <p:sp>
        <p:nvSpPr>
          <p:cNvPr id="5" name="Espace réservé du contenu 4"/>
          <p:cNvSpPr>
            <a:spLocks noGrp="1"/>
          </p:cNvSpPr>
          <p:nvPr>
            <p:ph sz="quarter" idx="14"/>
          </p:nvPr>
        </p:nvSpPr>
        <p:spPr>
          <a:xfrm>
            <a:off x="683568" y="844104"/>
            <a:ext cx="8136582" cy="3455838"/>
          </a:xfrm>
        </p:spPr>
        <p:txBody>
          <a:bodyPr/>
          <a:lstStyle/>
          <a:p>
            <a:pPr marL="171450" indent="-171450">
              <a:buFont typeface="Arial" panose="020B0604020202020204" pitchFamily="34" charset="0"/>
              <a:buChar char="•"/>
            </a:pPr>
            <a:r>
              <a:rPr lang="fr-FR" sz="1100" dirty="0"/>
              <a:t>Comptabilisation des réalisations en fin de challenge</a:t>
            </a:r>
          </a:p>
          <a:p>
            <a:pPr marL="914400" lvl="1" indent="-171450">
              <a:buFont typeface="Arial" panose="020B0604020202020204" pitchFamily="34" charset="0"/>
              <a:buChar char="•"/>
            </a:pPr>
            <a:r>
              <a:rPr lang="fr-FR" sz="1100" dirty="0">
                <a:solidFill>
                  <a:schemeClr val="bg1"/>
                </a:solidFill>
              </a:rPr>
              <a:t>Pour toutes les ventes : comptabilisation uniquement pour les clients avec un </a:t>
            </a:r>
            <a:r>
              <a:rPr lang="fr-FR" sz="1100" dirty="0" smtClean="0">
                <a:solidFill>
                  <a:schemeClr val="bg1"/>
                </a:solidFill>
              </a:rPr>
              <a:t>TOP CC vert à </a:t>
            </a:r>
            <a:r>
              <a:rPr lang="fr-FR" sz="1100" dirty="0">
                <a:solidFill>
                  <a:schemeClr val="bg1"/>
                </a:solidFill>
              </a:rPr>
              <a:t>l’arrêté du challenge</a:t>
            </a:r>
          </a:p>
          <a:p>
            <a:pPr marL="914400" lvl="1" indent="-171450">
              <a:buFont typeface="Arial" panose="020B0604020202020204" pitchFamily="34" charset="0"/>
              <a:buChar char="•"/>
            </a:pPr>
            <a:r>
              <a:rPr lang="fr-FR" sz="1100" dirty="0">
                <a:solidFill>
                  <a:schemeClr val="bg1"/>
                </a:solidFill>
              </a:rPr>
              <a:t>Crédit consommation : </a:t>
            </a:r>
          </a:p>
          <a:p>
            <a:pPr marL="1314450" lvl="2" indent="-171450"/>
            <a:r>
              <a:rPr lang="fr-FR" sz="700" dirty="0">
                <a:solidFill>
                  <a:schemeClr val="bg1"/>
                </a:solidFill>
              </a:rPr>
              <a:t>Les crédits projet ne sont pas </a:t>
            </a:r>
            <a:r>
              <a:rPr lang="fr-FR" sz="700" dirty="0" smtClean="0">
                <a:solidFill>
                  <a:schemeClr val="bg1"/>
                </a:solidFill>
              </a:rPr>
              <a:t>comptabilisés / Les </a:t>
            </a:r>
            <a:r>
              <a:rPr lang="fr-FR" sz="700" dirty="0">
                <a:solidFill>
                  <a:schemeClr val="bg1"/>
                </a:solidFill>
              </a:rPr>
              <a:t>engagements sont nets des </a:t>
            </a:r>
            <a:r>
              <a:rPr lang="fr-FR" sz="700" dirty="0" smtClean="0">
                <a:solidFill>
                  <a:schemeClr val="bg1"/>
                </a:solidFill>
              </a:rPr>
              <a:t>annulations / Engagements réalisés sur des clients notés &lt; 9</a:t>
            </a:r>
            <a:endParaRPr lang="fr-FR" sz="700" dirty="0">
              <a:solidFill>
                <a:schemeClr val="bg1"/>
              </a:solidFill>
            </a:endParaRPr>
          </a:p>
          <a:p>
            <a:pPr marL="914400" lvl="1" indent="-171450">
              <a:buFont typeface="Arial" panose="020B0604020202020204" pitchFamily="34" charset="0"/>
              <a:buChar char="•"/>
            </a:pPr>
            <a:r>
              <a:rPr lang="fr-FR" sz="1100" dirty="0">
                <a:solidFill>
                  <a:schemeClr val="bg1"/>
                </a:solidFill>
              </a:rPr>
              <a:t>Formules : hors droit au compte &amp; hors net 9 ou X (OCF exclus</a:t>
            </a:r>
            <a:r>
              <a:rPr lang="fr-FR" sz="1100" dirty="0" smtClean="0">
                <a:solidFill>
                  <a:schemeClr val="bg1"/>
                </a:solidFill>
              </a:rPr>
              <a:t>)</a:t>
            </a:r>
          </a:p>
          <a:p>
            <a:pPr marL="914400" lvl="1" indent="-171450">
              <a:buFont typeface="Arial" panose="020B0604020202020204" pitchFamily="34" charset="0"/>
              <a:buChar char="•"/>
            </a:pPr>
            <a:r>
              <a:rPr lang="fr-FR" sz="1100" dirty="0" smtClean="0">
                <a:solidFill>
                  <a:schemeClr val="bg1"/>
                </a:solidFill>
              </a:rPr>
              <a:t>Conquête 0-16 ans : toutes ventes de produits dans le périmètre sur des clients de moins de 16 ans sans minimum de versement à l’ouverture</a:t>
            </a:r>
          </a:p>
          <a:p>
            <a:pPr marL="914400" lvl="1" indent="-171450">
              <a:buFont typeface="Arial" panose="020B0604020202020204" pitchFamily="34" charset="0"/>
              <a:buChar char="•"/>
            </a:pPr>
            <a:r>
              <a:rPr lang="fr-FR" sz="1100" dirty="0" smtClean="0">
                <a:solidFill>
                  <a:schemeClr val="bg1"/>
                </a:solidFill>
              </a:rPr>
              <a:t>Epargne de Placement Grand Public : CA Assurance Vie hors arbitrage</a:t>
            </a:r>
          </a:p>
          <a:p>
            <a:pPr marL="914400" lvl="1" indent="-171450">
              <a:buFont typeface="Arial" panose="020B0604020202020204" pitchFamily="34" charset="0"/>
              <a:buChar char="•"/>
            </a:pPr>
            <a:r>
              <a:rPr lang="fr-FR" sz="1100" dirty="0" smtClean="0">
                <a:solidFill>
                  <a:schemeClr val="bg1"/>
                </a:solidFill>
              </a:rPr>
              <a:t>Assurance et Prévoyance Grand Public : Même périmètre et même pondération que la Part Variable sur Objectif</a:t>
            </a:r>
          </a:p>
          <a:p>
            <a:pPr marL="914400" lvl="1" indent="-171450">
              <a:buFont typeface="Arial" panose="020B0604020202020204" pitchFamily="34" charset="0"/>
              <a:buChar char="•"/>
            </a:pPr>
            <a:r>
              <a:rPr lang="fr-FR" sz="1100" dirty="0" smtClean="0">
                <a:solidFill>
                  <a:schemeClr val="bg1"/>
                </a:solidFill>
              </a:rPr>
              <a:t>Bonus +20% sur CA ASV et Crédit :</a:t>
            </a:r>
            <a:endParaRPr lang="fr-FR" sz="1100" dirty="0">
              <a:solidFill>
                <a:schemeClr val="bg1"/>
              </a:solidFill>
            </a:endParaRPr>
          </a:p>
          <a:p>
            <a:pPr marL="171450" indent="-171450">
              <a:buFont typeface="Arial" panose="020B0604020202020204" pitchFamily="34" charset="0"/>
              <a:buChar char="•"/>
            </a:pPr>
            <a:endParaRPr lang="fr-FR" sz="1100" dirty="0" smtClean="0"/>
          </a:p>
          <a:p>
            <a:pPr marL="171450" indent="-171450">
              <a:buFont typeface="Arial" panose="020B0604020202020204" pitchFamily="34" charset="0"/>
              <a:buChar char="•"/>
            </a:pPr>
            <a:endParaRPr lang="fr-FR" sz="1100" dirty="0" smtClean="0"/>
          </a:p>
          <a:p>
            <a:pPr marL="171450" indent="-171450">
              <a:buFont typeface="Arial" panose="020B0604020202020204" pitchFamily="34" charset="0"/>
              <a:buChar char="•"/>
            </a:pPr>
            <a:endParaRPr lang="fr-FR" sz="1100" dirty="0" smtClean="0"/>
          </a:p>
          <a:p>
            <a:pPr marL="171450" indent="-171450">
              <a:buFont typeface="Arial" panose="020B0604020202020204" pitchFamily="34" charset="0"/>
              <a:buChar char="•"/>
            </a:pPr>
            <a:endParaRPr lang="fr-FR" sz="1100" dirty="0"/>
          </a:p>
          <a:p>
            <a:pPr marL="171450" indent="-171450">
              <a:buFont typeface="Arial" panose="020B0604020202020204" pitchFamily="34" charset="0"/>
              <a:buChar char="•"/>
            </a:pPr>
            <a:r>
              <a:rPr lang="fr-FR" sz="1100" dirty="0"/>
              <a:t>Contrôle Risque &amp; Conformité </a:t>
            </a:r>
            <a:r>
              <a:rPr lang="fr-FR" sz="1100" dirty="0" smtClean="0"/>
              <a:t>systématique, pouvant amener à une décote de la récompense</a:t>
            </a:r>
            <a:endParaRPr lang="fr-FR" sz="1100" dirty="0"/>
          </a:p>
          <a:p>
            <a:pPr marL="914400" lvl="1" indent="-171450">
              <a:buFont typeface="Arial" panose="020B0604020202020204" pitchFamily="34" charset="0"/>
              <a:buChar char="•"/>
            </a:pPr>
            <a:r>
              <a:rPr lang="fr-FR" sz="1100" dirty="0">
                <a:solidFill>
                  <a:schemeClr val="bg1"/>
                </a:solidFill>
              </a:rPr>
              <a:t>Justificatifs de revenus : cohérence entre les justificatifs et les données (charges/revenus) saisies dans le système d’information </a:t>
            </a:r>
          </a:p>
          <a:p>
            <a:pPr marL="914400" lvl="1" indent="-171450">
              <a:buFont typeface="Arial" panose="020B0604020202020204" pitchFamily="34" charset="0"/>
              <a:buChar char="•"/>
            </a:pPr>
            <a:r>
              <a:rPr lang="fr-FR" sz="1100" dirty="0">
                <a:solidFill>
                  <a:schemeClr val="bg1"/>
                </a:solidFill>
              </a:rPr>
              <a:t>QCF / QR : présent ; date de validité inférieure à 24 mois </a:t>
            </a:r>
          </a:p>
          <a:p>
            <a:pPr marL="914400" lvl="1" indent="-171450">
              <a:buFont typeface="Arial" panose="020B0604020202020204" pitchFamily="34" charset="0"/>
              <a:buChar char="•"/>
            </a:pPr>
            <a:r>
              <a:rPr lang="fr-FR" sz="1100" dirty="0">
                <a:solidFill>
                  <a:schemeClr val="bg1"/>
                </a:solidFill>
              </a:rPr>
              <a:t>EAI présent</a:t>
            </a:r>
          </a:p>
          <a:p>
            <a:pPr marL="914400" lvl="1" indent="-171450">
              <a:buFont typeface="Arial" panose="020B0604020202020204" pitchFamily="34" charset="0"/>
              <a:buChar char="•"/>
            </a:pPr>
            <a:r>
              <a:rPr lang="fr-FR" sz="1100" dirty="0">
                <a:solidFill>
                  <a:schemeClr val="bg1"/>
                </a:solidFill>
              </a:rPr>
              <a:t>DRC </a:t>
            </a:r>
            <a:r>
              <a:rPr lang="fr-FR" sz="1100" dirty="0" smtClean="0">
                <a:solidFill>
                  <a:schemeClr val="bg1"/>
                </a:solidFill>
              </a:rPr>
              <a:t>conforme</a:t>
            </a:r>
          </a:p>
          <a:p>
            <a:pPr marL="914400" lvl="1" indent="-171450">
              <a:buFont typeface="Arial" panose="020B0604020202020204" pitchFamily="34" charset="0"/>
              <a:buChar char="•"/>
            </a:pPr>
            <a:r>
              <a:rPr lang="fr-FR" sz="1100" dirty="0" smtClean="0">
                <a:solidFill>
                  <a:schemeClr val="bg1"/>
                </a:solidFill>
              </a:rPr>
              <a:t>TOP CC Vert</a:t>
            </a:r>
            <a:endParaRPr lang="fr-FR" sz="1100" dirty="0">
              <a:solidFill>
                <a:schemeClr val="bg1"/>
              </a:solidFill>
            </a:endParaRPr>
          </a:p>
        </p:txBody>
      </p:sp>
      <p:pic>
        <p:nvPicPr>
          <p:cNvPr id="3" name="Image 2"/>
          <p:cNvPicPr>
            <a:picLocks noChangeAspect="1"/>
          </p:cNvPicPr>
          <p:nvPr/>
        </p:nvPicPr>
        <p:blipFill>
          <a:blip r:embed="rId2"/>
          <a:stretch>
            <a:fillRect/>
          </a:stretch>
        </p:blipFill>
        <p:spPr>
          <a:xfrm>
            <a:off x="3203848" y="2859782"/>
            <a:ext cx="2737590" cy="541500"/>
          </a:xfrm>
          <a:prstGeom prst="rect">
            <a:avLst/>
          </a:prstGeom>
        </p:spPr>
      </p:pic>
    </p:spTree>
    <p:extLst>
      <p:ext uri="{BB962C8B-B14F-4D97-AF65-F5344CB8AC3E}">
        <p14:creationId xmlns:p14="http://schemas.microsoft.com/office/powerpoint/2010/main" val="725899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699543"/>
            <a:ext cx="9144000" cy="1296144"/>
          </a:xfrm>
          <a:prstGeom prst="rect">
            <a:avLst/>
          </a:prstGeom>
          <a:solidFill>
            <a:srgbClr val="467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8"/>
          <p:cNvSpPr>
            <a:spLocks noGrp="1"/>
          </p:cNvSpPr>
          <p:nvPr>
            <p:ph sz="quarter" idx="15"/>
          </p:nvPr>
        </p:nvSpPr>
        <p:spPr/>
        <p:txBody>
          <a:bodyPr/>
          <a:lstStyle/>
          <a:p>
            <a:r>
              <a:rPr lang="fr-FR" sz="1600" b="1" dirty="0" smtClean="0"/>
              <a:t>Sommaire</a:t>
            </a:r>
            <a:endParaRPr lang="fr-FR" sz="1600" b="1" dirty="0"/>
          </a:p>
        </p:txBody>
      </p:sp>
      <p:sp>
        <p:nvSpPr>
          <p:cNvPr id="2" name="Ellipse 1"/>
          <p:cNvSpPr/>
          <p:nvPr/>
        </p:nvSpPr>
        <p:spPr>
          <a:xfrm>
            <a:off x="1457878" y="2355726"/>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1463806" y="3363838"/>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1464788" y="771550"/>
            <a:ext cx="144016" cy="144016"/>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1457878" y="2787774"/>
            <a:ext cx="144016" cy="144016"/>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contenu 3"/>
          <p:cNvSpPr>
            <a:spLocks noGrp="1"/>
          </p:cNvSpPr>
          <p:nvPr>
            <p:ph sz="quarter" idx="14"/>
          </p:nvPr>
        </p:nvSpPr>
        <p:spPr>
          <a:xfrm>
            <a:off x="1464788" y="699542"/>
            <a:ext cx="8424614" cy="3240088"/>
          </a:xfrm>
          <a:ln>
            <a:solidFill>
              <a:schemeClr val="bg1"/>
            </a:solidFill>
          </a:ln>
        </p:spPr>
        <p:txBody>
          <a:bodyPr/>
          <a:lstStyle/>
          <a:p>
            <a:pPr marL="179388"/>
            <a:r>
              <a:rPr lang="fr-FR" sz="1600" b="1" dirty="0">
                <a:ln w="3175">
                  <a:solidFill>
                    <a:schemeClr val="accent2"/>
                  </a:solidFill>
                  <a:prstDash val="solid"/>
                </a:ln>
                <a:solidFill>
                  <a:schemeClr val="accent2">
                    <a:lumMod val="40000"/>
                    <a:lumOff val="60000"/>
                  </a:schemeClr>
                </a:solidFill>
              </a:rPr>
              <a:t>Fonds de commerce &amp; équipement de nos clients</a:t>
            </a:r>
          </a:p>
          <a:p>
            <a:pPr marL="465138">
              <a:buFont typeface="Arial" panose="020B0604020202020204" pitchFamily="34" charset="0"/>
              <a:buChar char="•"/>
            </a:pPr>
            <a:r>
              <a:rPr lang="fr-FR" dirty="0"/>
              <a:t> Le marché Grand Public</a:t>
            </a:r>
          </a:p>
          <a:p>
            <a:pPr marL="465138">
              <a:buFont typeface="Arial" panose="020B0604020202020204" pitchFamily="34" charset="0"/>
              <a:buChar char="•"/>
            </a:pPr>
            <a:r>
              <a:rPr lang="fr-FR" b="1" dirty="0">
                <a:ln w="3175">
                  <a:solidFill>
                    <a:schemeClr val="accent2"/>
                  </a:solidFill>
                  <a:prstDash val="solid"/>
                </a:ln>
                <a:solidFill>
                  <a:schemeClr val="accent2">
                    <a:lumMod val="40000"/>
                    <a:lumOff val="60000"/>
                  </a:schemeClr>
                </a:solidFill>
              </a:rPr>
              <a:t> Le marché Premium</a:t>
            </a:r>
          </a:p>
          <a:p>
            <a:pPr marL="465138">
              <a:buFont typeface="Arial" panose="020B0604020202020204" pitchFamily="34" charset="0"/>
              <a:buChar char="•"/>
            </a:pPr>
            <a:r>
              <a:rPr lang="fr-FR" dirty="0" smtClean="0"/>
              <a:t> Le marché des Professionnels</a:t>
            </a:r>
          </a:p>
          <a:p>
            <a:pPr marL="465138">
              <a:buFont typeface="Arial" panose="020B0604020202020204" pitchFamily="34" charset="0"/>
              <a:buChar char="•"/>
            </a:pPr>
            <a:r>
              <a:rPr lang="fr-FR" dirty="0" smtClean="0"/>
              <a:t> Le Bonus  « Synergie » et les précisions communes aux différents marchés </a:t>
            </a:r>
          </a:p>
          <a:p>
            <a:pPr marL="179388"/>
            <a:endParaRPr lang="fr-FR" dirty="0" smtClean="0"/>
          </a:p>
          <a:p>
            <a:pPr marL="179388"/>
            <a:endParaRPr lang="fr-FR" sz="800" dirty="0"/>
          </a:p>
          <a:p>
            <a:pPr marL="179388"/>
            <a:r>
              <a:rPr lang="fr-FR" sz="1600" dirty="0" smtClean="0"/>
              <a:t>Un accompagnement par l’excellence </a:t>
            </a:r>
          </a:p>
          <a:p>
            <a:pPr marL="179388"/>
            <a:endParaRPr lang="fr-FR" sz="1000" dirty="0"/>
          </a:p>
          <a:p>
            <a:pPr marL="179388"/>
            <a:r>
              <a:rPr lang="fr-FR" sz="1600" dirty="0"/>
              <a:t>Des solutions et boosters pour conquérir les univers</a:t>
            </a:r>
          </a:p>
          <a:p>
            <a:pPr marL="179388"/>
            <a:endParaRPr lang="fr-FR" sz="1400" dirty="0"/>
          </a:p>
          <a:p>
            <a:pPr marL="179388"/>
            <a:r>
              <a:rPr lang="fr-FR" sz="1600" dirty="0" smtClean="0"/>
              <a:t>Une boîte à outils pour la réussite de ce challenge </a:t>
            </a:r>
            <a:endParaRPr lang="fr-FR" sz="1050" dirty="0" smtClean="0"/>
          </a:p>
        </p:txBody>
      </p:sp>
    </p:spTree>
    <p:extLst>
      <p:ext uri="{BB962C8B-B14F-4D97-AF65-F5344CB8AC3E}">
        <p14:creationId xmlns:p14="http://schemas.microsoft.com/office/powerpoint/2010/main" val="3252909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contenu 1"/>
          <p:cNvSpPr>
            <a:spLocks noGrp="1"/>
          </p:cNvSpPr>
          <p:nvPr>
            <p:ph sz="quarter" idx="15"/>
          </p:nvPr>
        </p:nvSpPr>
        <p:spPr>
          <a:xfrm>
            <a:off x="1547664" y="1"/>
            <a:ext cx="7776864" cy="483518"/>
          </a:xfrm>
        </p:spPr>
        <p:txBody>
          <a:bodyPr/>
          <a:lstStyle/>
          <a:p>
            <a:pPr>
              <a:spcBef>
                <a:spcPts val="0"/>
              </a:spcBef>
            </a:pPr>
            <a:r>
              <a:rPr lang="fr-FR" sz="1400" b="1" dirty="0" smtClean="0">
                <a:solidFill>
                  <a:srgbClr val="C00000"/>
                </a:solidFill>
              </a:rPr>
              <a:t>Des performances </a:t>
            </a:r>
            <a:r>
              <a:rPr lang="fr-FR" sz="1400" b="1" dirty="0"/>
              <a:t>commerciales à conforter</a:t>
            </a:r>
          </a:p>
        </p:txBody>
      </p:sp>
      <p:sp>
        <p:nvSpPr>
          <p:cNvPr id="5" name="Espace réservé du contenu 4"/>
          <p:cNvSpPr>
            <a:spLocks noGrp="1"/>
          </p:cNvSpPr>
          <p:nvPr>
            <p:ph sz="quarter" idx="14"/>
          </p:nvPr>
        </p:nvSpPr>
        <p:spPr>
          <a:xfrm>
            <a:off x="683568" y="1059582"/>
            <a:ext cx="8136582" cy="2448272"/>
          </a:xfrm>
        </p:spPr>
        <p:txBody>
          <a:bodyPr/>
          <a:lstStyle/>
          <a:p>
            <a:pPr marL="171450" indent="-171450">
              <a:buFont typeface="Arial" panose="020B0604020202020204" pitchFamily="34" charset="0"/>
              <a:buChar char="•"/>
            </a:pPr>
            <a:r>
              <a:rPr lang="fr-FR" b="1" dirty="0" smtClean="0"/>
              <a:t>Cette action de rentrée doit nous permettre de conforter notre dynamique de collecte Assurance vie en visant:</a:t>
            </a:r>
            <a:endParaRPr lang="fr-FR" b="1" dirty="0"/>
          </a:p>
          <a:p>
            <a:pPr marL="914400" lvl="1" indent="-171450">
              <a:buFont typeface="Arial" panose="020B0604020202020204" pitchFamily="34" charset="0"/>
              <a:buChar char="•"/>
            </a:pPr>
            <a:r>
              <a:rPr lang="fr-FR" sz="1200" dirty="0" smtClean="0">
                <a:solidFill>
                  <a:schemeClr val="bg1"/>
                </a:solidFill>
              </a:rPr>
              <a:t>Le gain d’un rang en terme de chiffre d’affaire assurance vie, au niveau national</a:t>
            </a:r>
            <a:endParaRPr lang="fr-FR" sz="1200" dirty="0">
              <a:solidFill>
                <a:schemeClr val="bg1"/>
              </a:solidFill>
            </a:endParaRPr>
          </a:p>
          <a:p>
            <a:pPr marL="914400" lvl="1" indent="-171450">
              <a:buFont typeface="Arial" panose="020B0604020202020204" pitchFamily="34" charset="0"/>
              <a:buChar char="•"/>
            </a:pPr>
            <a:r>
              <a:rPr lang="fr-FR" sz="1200" dirty="0" smtClean="0">
                <a:solidFill>
                  <a:schemeClr val="bg1"/>
                </a:solidFill>
              </a:rPr>
              <a:t>Développer la diversification tant sur les flux que sur le stock</a:t>
            </a:r>
            <a:endParaRPr lang="fr-FR" sz="1200" dirty="0">
              <a:solidFill>
                <a:schemeClr val="bg1"/>
              </a:solidFill>
            </a:endParaRPr>
          </a:p>
          <a:p>
            <a:pPr marL="914400" lvl="1" indent="-171450">
              <a:buFont typeface="Arial" panose="020B0604020202020204" pitchFamily="34" charset="0"/>
              <a:buChar char="•"/>
            </a:pPr>
            <a:r>
              <a:rPr lang="fr-FR" sz="1200" dirty="0" smtClean="0">
                <a:solidFill>
                  <a:schemeClr val="bg1"/>
                </a:solidFill>
              </a:rPr>
              <a:t>Poursuivre notre stratégie en matière de gestion déléguée afin d’apporter des solutions qualitatives pour nos clients</a:t>
            </a:r>
          </a:p>
          <a:p>
            <a:pPr marL="171450" indent="-171450">
              <a:buFont typeface="Arial" panose="020B0604020202020204" pitchFamily="34" charset="0"/>
              <a:buChar char="•"/>
            </a:pPr>
            <a:endParaRPr lang="fr-FR" dirty="0" smtClean="0"/>
          </a:p>
          <a:p>
            <a:pPr marL="171450" indent="-171450">
              <a:buFont typeface="Arial" panose="020B0604020202020204" pitchFamily="34" charset="0"/>
              <a:buChar char="•"/>
            </a:pPr>
            <a:endParaRPr lang="fr-FR" dirty="0" smtClean="0"/>
          </a:p>
          <a:p>
            <a:pPr marL="171450" indent="-171450">
              <a:buFont typeface="Arial" panose="020B0604020202020204" pitchFamily="34" charset="0"/>
              <a:buChar char="•"/>
            </a:pPr>
            <a:endParaRPr lang="fr-FR" dirty="0" smtClean="0"/>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r>
              <a:rPr lang="fr-FR" b="1" dirty="0" smtClean="0"/>
              <a:t>Nous mettrons également à profit ce Q3 pour:</a:t>
            </a:r>
          </a:p>
          <a:p>
            <a:pPr marL="914400" lvl="1" indent="-171450">
              <a:buFont typeface="Arial" panose="020B0604020202020204" pitchFamily="34" charset="0"/>
              <a:buChar char="•"/>
            </a:pPr>
            <a:r>
              <a:rPr lang="fr-FR" sz="1200" dirty="0" smtClean="0">
                <a:solidFill>
                  <a:schemeClr val="bg1"/>
                </a:solidFill>
              </a:rPr>
              <a:t>Poursuivre notre action d’équipement et de préparation à la transmission en proposant l’Option Transmission à nos clients.</a:t>
            </a:r>
          </a:p>
          <a:p>
            <a:pPr marL="914400" lvl="1" indent="-171450">
              <a:buFont typeface="Arial" panose="020B0604020202020204" pitchFamily="34" charset="0"/>
              <a:buChar char="•"/>
            </a:pPr>
            <a:r>
              <a:rPr lang="fr-FR" sz="1200" dirty="0" smtClean="0">
                <a:solidFill>
                  <a:schemeClr val="bg1"/>
                </a:solidFill>
              </a:rPr>
              <a:t>Mettre en avant notre offre PERI dans une approche globale de préparation à la retraite et de défiscalisation IR.</a:t>
            </a:r>
          </a:p>
          <a:p>
            <a:pPr lvl="1" indent="0">
              <a:buNone/>
            </a:pPr>
            <a:endParaRPr lang="fr-FR" sz="1200" dirty="0">
              <a:solidFill>
                <a:schemeClr val="bg1"/>
              </a:solidFill>
            </a:endParaRPr>
          </a:p>
        </p:txBody>
      </p:sp>
    </p:spTree>
    <p:extLst>
      <p:ext uri="{BB962C8B-B14F-4D97-AF65-F5344CB8AC3E}">
        <p14:creationId xmlns:p14="http://schemas.microsoft.com/office/powerpoint/2010/main" val="2650873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5364088" y="4443958"/>
            <a:ext cx="2710229" cy="824841"/>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1400" b="1" kern="1200" dirty="0" smtClean="0">
                <a:solidFill>
                  <a:schemeClr val="bg1"/>
                </a:solidFill>
                <a:latin typeface="+mn-lt"/>
                <a:ea typeface="+mn-ea"/>
                <a:cs typeface="+mn-cs"/>
              </a:rPr>
              <a:t>Total des gains possibles : 400 €</a:t>
            </a:r>
          </a:p>
          <a:p>
            <a:pPr marL="179388" algn="just">
              <a:spcBef>
                <a:spcPct val="20000"/>
              </a:spcBef>
            </a:pPr>
            <a:r>
              <a:rPr lang="fr-FR" sz="1400" b="1" dirty="0">
                <a:solidFill>
                  <a:schemeClr val="bg1"/>
                </a:solidFill>
              </a:rPr>
              <a:t>+ Bonus synergie BDD (Slide </a:t>
            </a:r>
            <a:r>
              <a:rPr lang="fr-FR" sz="1400" b="1" dirty="0" smtClean="0">
                <a:solidFill>
                  <a:schemeClr val="bg1"/>
                </a:solidFill>
              </a:rPr>
              <a:t>20)</a:t>
            </a:r>
            <a:endParaRPr lang="fr-FR" sz="1400" b="1" dirty="0">
              <a:solidFill>
                <a:schemeClr val="bg1"/>
              </a:solidFill>
            </a:endParaRPr>
          </a:p>
          <a:p>
            <a:pPr marL="179388" indent="0" algn="just" defTabSz="914400" rtl="0" eaLnBrk="1" latinLnBrk="0" hangingPunct="1">
              <a:spcBef>
                <a:spcPct val="20000"/>
              </a:spcBef>
              <a:buFont typeface="Arial" panose="020B0604020202020204" pitchFamily="34" charset="0"/>
              <a:buNone/>
            </a:pPr>
            <a:endParaRPr lang="fr-FR" sz="1400" b="1" kern="1200" dirty="0" smtClean="0">
              <a:solidFill>
                <a:schemeClr val="bg1"/>
              </a:solidFill>
              <a:latin typeface="+mn-lt"/>
              <a:ea typeface="+mn-ea"/>
              <a:cs typeface="+mn-cs"/>
            </a:endParaRPr>
          </a:p>
        </p:txBody>
      </p:sp>
      <p:sp>
        <p:nvSpPr>
          <p:cNvPr id="15" name="Espace réservé du contenu 1"/>
          <p:cNvSpPr>
            <a:spLocks noGrp="1"/>
          </p:cNvSpPr>
          <p:nvPr>
            <p:ph sz="quarter" idx="15"/>
          </p:nvPr>
        </p:nvSpPr>
        <p:spPr>
          <a:xfrm>
            <a:off x="1547664" y="1"/>
            <a:ext cx="7345362" cy="483518"/>
          </a:xfrm>
        </p:spPr>
        <p:txBody>
          <a:bodyPr/>
          <a:lstStyle/>
          <a:p>
            <a:r>
              <a:rPr lang="fr-FR" sz="1400" b="1" dirty="0" smtClean="0"/>
              <a:t>Pour la Gestion </a:t>
            </a:r>
            <a:r>
              <a:rPr lang="fr-FR" sz="1400" b="1" dirty="0"/>
              <a:t>Privée avec un </a:t>
            </a:r>
            <a:r>
              <a:rPr lang="fr-FR" sz="1400" b="1" dirty="0">
                <a:solidFill>
                  <a:srgbClr val="C00000"/>
                </a:solidFill>
              </a:rPr>
              <a:t>gain de 400 € par collaborateur éligible </a:t>
            </a:r>
            <a:r>
              <a:rPr lang="fr-FR" sz="1400" b="1" dirty="0"/>
              <a:t>si la </a:t>
            </a:r>
            <a:r>
              <a:rPr lang="fr-FR" sz="1400" b="1" dirty="0" smtClean="0"/>
              <a:t>Direction </a:t>
            </a:r>
            <a:r>
              <a:rPr lang="fr-FR" sz="1400" b="1" dirty="0"/>
              <a:t>Commerciale Patrimoniale de la Région atteint tous les objectifs</a:t>
            </a:r>
            <a:endParaRPr lang="fr-FR" sz="1400" b="1" dirty="0">
              <a:solidFill>
                <a:srgbClr val="FF0000"/>
              </a:solidFill>
            </a:endParaRPr>
          </a:p>
        </p:txBody>
      </p:sp>
      <p:pic>
        <p:nvPicPr>
          <p:cNvPr id="3" name="Image 2"/>
          <p:cNvPicPr>
            <a:picLocks noChangeAspect="1"/>
          </p:cNvPicPr>
          <p:nvPr/>
        </p:nvPicPr>
        <p:blipFill>
          <a:blip r:embed="rId2"/>
          <a:stretch>
            <a:fillRect/>
          </a:stretch>
        </p:blipFill>
        <p:spPr>
          <a:xfrm>
            <a:off x="1331640" y="1095236"/>
            <a:ext cx="6840760" cy="494661"/>
          </a:xfrm>
          <a:prstGeom prst="rect">
            <a:avLst/>
          </a:prstGeom>
        </p:spPr>
      </p:pic>
      <p:pic>
        <p:nvPicPr>
          <p:cNvPr id="5" name="Image 4"/>
          <p:cNvPicPr>
            <a:picLocks noChangeAspect="1"/>
          </p:cNvPicPr>
          <p:nvPr/>
        </p:nvPicPr>
        <p:blipFill>
          <a:blip r:embed="rId3"/>
          <a:stretch>
            <a:fillRect/>
          </a:stretch>
        </p:blipFill>
        <p:spPr>
          <a:xfrm>
            <a:off x="1309936" y="1635647"/>
            <a:ext cx="6862464" cy="2692508"/>
          </a:xfrm>
          <a:prstGeom prst="rect">
            <a:avLst/>
          </a:prstGeom>
        </p:spPr>
      </p:pic>
    </p:spTree>
    <p:extLst>
      <p:ext uri="{BB962C8B-B14F-4D97-AF65-F5344CB8AC3E}">
        <p14:creationId xmlns:p14="http://schemas.microsoft.com/office/powerpoint/2010/main" val="110869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699543"/>
            <a:ext cx="9144000" cy="1296144"/>
          </a:xfrm>
          <a:prstGeom prst="rect">
            <a:avLst/>
          </a:prstGeom>
          <a:solidFill>
            <a:srgbClr val="467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8"/>
          <p:cNvSpPr>
            <a:spLocks noGrp="1"/>
          </p:cNvSpPr>
          <p:nvPr>
            <p:ph sz="quarter" idx="15"/>
          </p:nvPr>
        </p:nvSpPr>
        <p:spPr/>
        <p:txBody>
          <a:bodyPr/>
          <a:lstStyle/>
          <a:p>
            <a:r>
              <a:rPr lang="fr-FR" sz="1600" b="1" dirty="0" smtClean="0"/>
              <a:t>Sommaire</a:t>
            </a:r>
            <a:endParaRPr lang="fr-FR" sz="1600" b="1" dirty="0"/>
          </a:p>
        </p:txBody>
      </p:sp>
      <p:sp>
        <p:nvSpPr>
          <p:cNvPr id="2" name="Ellipse 1"/>
          <p:cNvSpPr/>
          <p:nvPr/>
        </p:nvSpPr>
        <p:spPr>
          <a:xfrm>
            <a:off x="1457878" y="2355726"/>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1463806" y="3565354"/>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1464788" y="771550"/>
            <a:ext cx="144016" cy="144016"/>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1457878" y="2989290"/>
            <a:ext cx="144016" cy="144016"/>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contenu 3"/>
          <p:cNvSpPr>
            <a:spLocks noGrp="1"/>
          </p:cNvSpPr>
          <p:nvPr>
            <p:ph sz="quarter" idx="14"/>
          </p:nvPr>
        </p:nvSpPr>
        <p:spPr>
          <a:xfrm>
            <a:off x="1464788" y="699542"/>
            <a:ext cx="8424614" cy="3240088"/>
          </a:xfrm>
          <a:ln>
            <a:solidFill>
              <a:schemeClr val="bg1"/>
            </a:solidFill>
          </a:ln>
        </p:spPr>
        <p:txBody>
          <a:bodyPr/>
          <a:lstStyle/>
          <a:p>
            <a:pPr marL="179388"/>
            <a:r>
              <a:rPr lang="fr-FR" sz="1600" b="1" dirty="0">
                <a:ln w="3175">
                  <a:solidFill>
                    <a:schemeClr val="accent2"/>
                  </a:solidFill>
                  <a:prstDash val="solid"/>
                </a:ln>
                <a:solidFill>
                  <a:schemeClr val="accent2">
                    <a:lumMod val="40000"/>
                    <a:lumOff val="60000"/>
                  </a:schemeClr>
                </a:solidFill>
              </a:rPr>
              <a:t>Fonds de commerce &amp; équipement de nos clients</a:t>
            </a:r>
          </a:p>
          <a:p>
            <a:pPr marL="465138">
              <a:buFont typeface="Arial" panose="020B0604020202020204" pitchFamily="34" charset="0"/>
              <a:buChar char="•"/>
            </a:pPr>
            <a:r>
              <a:rPr lang="fr-FR" dirty="0"/>
              <a:t> Le marché Grand Public</a:t>
            </a:r>
          </a:p>
          <a:p>
            <a:pPr marL="465138">
              <a:buFont typeface="Arial" panose="020B0604020202020204" pitchFamily="34" charset="0"/>
              <a:buChar char="•"/>
            </a:pPr>
            <a:r>
              <a:rPr lang="fr-FR" dirty="0" err="1"/>
              <a:t> Le marché Premium</a:t>
            </a:r>
          </a:p>
          <a:p>
            <a:pPr marL="465138">
              <a:buFont typeface="Arial" panose="020B0604020202020204" pitchFamily="34" charset="0"/>
              <a:buChar char="•"/>
            </a:pPr>
            <a:r>
              <a:rPr lang="fr-FR" b="1" dirty="0">
                <a:ln w="3175">
                  <a:solidFill>
                    <a:schemeClr val="accent2"/>
                  </a:solidFill>
                  <a:prstDash val="solid"/>
                </a:ln>
                <a:solidFill>
                  <a:schemeClr val="accent2">
                    <a:lumMod val="40000"/>
                    <a:lumOff val="60000"/>
                  </a:schemeClr>
                </a:solidFill>
              </a:rPr>
              <a:t> Le marché des Professionnels</a:t>
            </a:r>
          </a:p>
          <a:p>
            <a:pPr marL="465138">
              <a:buFont typeface="Arial" panose="020B0604020202020204" pitchFamily="34" charset="0"/>
              <a:buChar char="•"/>
            </a:pPr>
            <a:r>
              <a:rPr lang="fr-FR" dirty="0" smtClean="0"/>
              <a:t> Le Bonus  « Synergie » et les précisions communes aux différents marchés </a:t>
            </a:r>
          </a:p>
          <a:p>
            <a:pPr marL="179388"/>
            <a:endParaRPr lang="fr-FR" dirty="0" smtClean="0"/>
          </a:p>
          <a:p>
            <a:pPr marL="179388"/>
            <a:endParaRPr lang="fr-FR" sz="800" dirty="0"/>
          </a:p>
          <a:p>
            <a:pPr marL="179388"/>
            <a:r>
              <a:rPr lang="fr-FR" sz="1600" dirty="0" smtClean="0"/>
              <a:t>Un accompagnement par l’excellence </a:t>
            </a:r>
          </a:p>
          <a:p>
            <a:pPr marL="179388"/>
            <a:endParaRPr lang="fr-FR" sz="1000" dirty="0" smtClean="0"/>
          </a:p>
          <a:p>
            <a:pPr marL="179388"/>
            <a:endParaRPr lang="fr-FR" sz="1000" dirty="0"/>
          </a:p>
          <a:p>
            <a:pPr marL="179388"/>
            <a:r>
              <a:rPr lang="fr-FR" sz="1600" dirty="0"/>
              <a:t>Des solutions et boosters pour conquérir les univers</a:t>
            </a:r>
          </a:p>
          <a:p>
            <a:pPr marL="179388"/>
            <a:endParaRPr lang="fr-FR" sz="1400" dirty="0"/>
          </a:p>
          <a:p>
            <a:pPr marL="179388"/>
            <a:r>
              <a:rPr lang="fr-FR" sz="1600" dirty="0" smtClean="0"/>
              <a:t>Une boîte à outils pour la réussite de ce challenge </a:t>
            </a:r>
            <a:endParaRPr lang="fr-FR" sz="1050" dirty="0" smtClean="0"/>
          </a:p>
        </p:txBody>
      </p:sp>
    </p:spTree>
    <p:extLst>
      <p:ext uri="{BB962C8B-B14F-4D97-AF65-F5344CB8AC3E}">
        <p14:creationId xmlns:p14="http://schemas.microsoft.com/office/powerpoint/2010/main" val="121877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592101" y="1005762"/>
            <a:ext cx="271927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a:ea typeface="+mn-ea"/>
                <a:cs typeface="+mn-cs"/>
              </a:rPr>
              <a:t>Fonds de </a:t>
            </a:r>
            <a:r>
              <a:rPr kumimoji="0" lang="fr-FR" sz="1400" b="1" i="0" u="none" strike="noStrike" kern="1200" cap="none" spc="0" normalizeH="0" baseline="0" noProof="0" dirty="0" smtClean="0">
                <a:ln>
                  <a:noFill/>
                </a:ln>
                <a:solidFill>
                  <a:prstClr val="white"/>
                </a:solidFill>
                <a:effectLst/>
                <a:uLnTx/>
                <a:uFillTx/>
                <a:latin typeface="Calibri"/>
                <a:ea typeface="+mn-ea"/>
                <a:cs typeface="+mn-cs"/>
              </a:rPr>
              <a:t>commerce Professionnel</a:t>
            </a:r>
            <a:endParaRPr kumimoji="0" lang="fr-FR" sz="1400" b="1"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4" name="Graphique 3"/>
          <p:cNvGraphicFramePr/>
          <p:nvPr>
            <p:extLst/>
          </p:nvPr>
        </p:nvGraphicFramePr>
        <p:xfrm>
          <a:off x="6012160" y="1557606"/>
          <a:ext cx="2757586" cy="2232248"/>
        </p:xfrm>
        <a:graphic>
          <a:graphicData uri="http://schemas.openxmlformats.org/drawingml/2006/chart">
            <c:chart xmlns:c="http://schemas.openxmlformats.org/drawingml/2006/chart" xmlns:r="http://schemas.openxmlformats.org/officeDocument/2006/relationships" r:id="rId2"/>
          </a:graphicData>
        </a:graphic>
      </p:graphicFrame>
      <p:grpSp>
        <p:nvGrpSpPr>
          <p:cNvPr id="8" name="Groupe 7"/>
          <p:cNvGrpSpPr/>
          <p:nvPr/>
        </p:nvGrpSpPr>
        <p:grpSpPr>
          <a:xfrm>
            <a:off x="726987" y="-1"/>
            <a:ext cx="774179" cy="627535"/>
            <a:chOff x="726987" y="-1"/>
            <a:chExt cx="774179" cy="627535"/>
          </a:xfrm>
        </p:grpSpPr>
        <p:sp>
          <p:nvSpPr>
            <p:cNvPr id="10" name="Rectangle 9"/>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Ellipse 10"/>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Ellipse 12"/>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ZoneTexte 14"/>
            <p:cNvSpPr txBox="1"/>
            <p:nvPr/>
          </p:nvSpPr>
          <p:spPr>
            <a:xfrm>
              <a:off x="726987" y="195486"/>
              <a:ext cx="6046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CONQUÊTE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srgbClr val="FF0000"/>
                  </a:solidFill>
                  <a:effectLst/>
                  <a:uLnTx/>
                  <a:uFillTx/>
                  <a:latin typeface="Century Gothic" panose="020B0502020202020204" pitchFamily="34" charset="0"/>
                  <a:ea typeface="+mn-ea"/>
                  <a:cs typeface="+mn-cs"/>
                </a:rPr>
                <a:t>UNIVERS</a:t>
              </a:r>
              <a:endParaRPr kumimoji="0" lang="fr-FR" sz="600" b="0"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endParaRPr>
            </a:p>
          </p:txBody>
        </p:sp>
      </p:grpSp>
      <p:sp>
        <p:nvSpPr>
          <p:cNvPr id="16" name="Espace réservé du contenu 1"/>
          <p:cNvSpPr>
            <a:spLocks noGrp="1"/>
          </p:cNvSpPr>
          <p:nvPr>
            <p:ph sz="quarter" idx="15"/>
          </p:nvPr>
        </p:nvSpPr>
        <p:spPr>
          <a:xfrm>
            <a:off x="1487935" y="0"/>
            <a:ext cx="7345362" cy="483518"/>
          </a:xfrm>
        </p:spPr>
        <p:txBody>
          <a:bodyPr/>
          <a:lstStyle/>
          <a:p>
            <a:r>
              <a:rPr lang="fr-FR" sz="1400" b="1" dirty="0" smtClean="0">
                <a:solidFill>
                  <a:srgbClr val="C00000"/>
                </a:solidFill>
              </a:rPr>
              <a:t>Notre fonds de commerce stagne </a:t>
            </a:r>
            <a:r>
              <a:rPr lang="fr-FR" sz="1400" b="1" dirty="0" smtClean="0"/>
              <a:t>régulièrement, et </a:t>
            </a:r>
            <a:r>
              <a:rPr lang="fr-FR" sz="1400" b="1" dirty="0" smtClean="0">
                <a:solidFill>
                  <a:srgbClr val="C00000"/>
                </a:solidFill>
              </a:rPr>
              <a:t>l’équipement </a:t>
            </a:r>
            <a:r>
              <a:rPr lang="fr-FR" sz="1400" b="1" dirty="0" smtClean="0"/>
              <a:t>est l’un des </a:t>
            </a:r>
            <a:r>
              <a:rPr lang="fr-FR" sz="1400" b="1" dirty="0" smtClean="0">
                <a:solidFill>
                  <a:srgbClr val="C00000"/>
                </a:solidFill>
              </a:rPr>
              <a:t>leviers de fidélisation</a:t>
            </a:r>
            <a:endParaRPr lang="fr-FR" sz="1400" b="1" dirty="0">
              <a:solidFill>
                <a:srgbClr val="C00000"/>
              </a:solidFill>
            </a:endParaRPr>
          </a:p>
        </p:txBody>
      </p:sp>
      <p:graphicFrame>
        <p:nvGraphicFramePr>
          <p:cNvPr id="19" name="Graphique 18"/>
          <p:cNvGraphicFramePr>
            <a:graphicFrameLocks/>
          </p:cNvGraphicFramePr>
          <p:nvPr>
            <p:extLst/>
          </p:nvPr>
        </p:nvGraphicFramePr>
        <p:xfrm>
          <a:off x="6424216" y="987574"/>
          <a:ext cx="2409081" cy="243172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Graphique 17"/>
          <p:cNvGraphicFramePr>
            <a:graphicFrameLocks/>
          </p:cNvGraphicFramePr>
          <p:nvPr>
            <p:extLst/>
          </p:nvPr>
        </p:nvGraphicFramePr>
        <p:xfrm>
          <a:off x="251520" y="1491630"/>
          <a:ext cx="5360839" cy="32575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3622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contenu 1"/>
          <p:cNvSpPr>
            <a:spLocks noGrp="1"/>
          </p:cNvSpPr>
          <p:nvPr>
            <p:ph sz="quarter" idx="15"/>
          </p:nvPr>
        </p:nvSpPr>
        <p:spPr>
          <a:xfrm>
            <a:off x="1432235" y="6575"/>
            <a:ext cx="7711765" cy="483518"/>
          </a:xfrm>
        </p:spPr>
        <p:txBody>
          <a:bodyPr/>
          <a:lstStyle/>
          <a:p>
            <a:r>
              <a:rPr lang="fr-FR" sz="1400" b="1" dirty="0" smtClean="0"/>
              <a:t>Le statut « </a:t>
            </a:r>
            <a:r>
              <a:rPr lang="fr-FR" sz="1400" b="1" dirty="0" smtClean="0">
                <a:solidFill>
                  <a:srgbClr val="C00000"/>
                </a:solidFill>
              </a:rPr>
              <a:t>équipé</a:t>
            </a:r>
            <a:r>
              <a:rPr lang="fr-FR" sz="1400" b="1" dirty="0" smtClean="0"/>
              <a:t> » d’un client se construit « </a:t>
            </a:r>
            <a:r>
              <a:rPr lang="fr-FR" sz="1400" b="1" dirty="0" smtClean="0">
                <a:solidFill>
                  <a:srgbClr val="C00000"/>
                </a:solidFill>
              </a:rPr>
              <a:t>univers par univers</a:t>
            </a:r>
            <a:r>
              <a:rPr lang="fr-FR" sz="1400" b="1" dirty="0" smtClean="0"/>
              <a:t> »</a:t>
            </a:r>
            <a:endParaRPr lang="fr-FR" sz="1400" b="1" dirty="0"/>
          </a:p>
        </p:txBody>
      </p:sp>
      <p:grpSp>
        <p:nvGrpSpPr>
          <p:cNvPr id="14" name="Groupe 13"/>
          <p:cNvGrpSpPr/>
          <p:nvPr/>
        </p:nvGrpSpPr>
        <p:grpSpPr>
          <a:xfrm>
            <a:off x="726987" y="-1"/>
            <a:ext cx="774179" cy="627535"/>
            <a:chOff x="726987" y="-1"/>
            <a:chExt cx="774179" cy="627535"/>
          </a:xfrm>
        </p:grpSpPr>
        <p:sp>
          <p:nvSpPr>
            <p:cNvPr id="21" name="Rectangle 20"/>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Ellipse 21"/>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Ellipse 22"/>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Rectangle 23"/>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oneTexte 24"/>
            <p:cNvSpPr txBox="1"/>
            <p:nvPr/>
          </p:nvSpPr>
          <p:spPr>
            <a:xfrm>
              <a:off x="726987" y="195486"/>
              <a:ext cx="6046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CONQUÊTE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srgbClr val="FF0000"/>
                  </a:solidFill>
                  <a:effectLst/>
                  <a:uLnTx/>
                  <a:uFillTx/>
                  <a:latin typeface="Century Gothic" panose="020B0502020202020204" pitchFamily="34" charset="0"/>
                  <a:ea typeface="+mn-ea"/>
                  <a:cs typeface="+mn-cs"/>
                </a:rPr>
                <a:t>UNIVERS</a:t>
              </a:r>
              <a:endParaRPr kumimoji="0" lang="fr-FR" sz="600" b="0"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endParaRPr>
            </a:p>
          </p:txBody>
        </p:sp>
      </p:grpSp>
      <p:sp>
        <p:nvSpPr>
          <p:cNvPr id="3" name="ZoneTexte 2"/>
          <p:cNvSpPr txBox="1"/>
          <p:nvPr/>
        </p:nvSpPr>
        <p:spPr>
          <a:xfrm>
            <a:off x="0" y="1027859"/>
            <a:ext cx="2820452" cy="276999"/>
          </a:xfrm>
          <a:prstGeom prst="rect">
            <a:avLst/>
          </a:prstGeom>
          <a:noFill/>
        </p:spPr>
        <p:txBody>
          <a:bodyPr wrap="none" rtlCol="0">
            <a:spAutoFit/>
          </a:bodyPr>
          <a:lstStyle/>
          <a:p>
            <a:pPr marL="179388"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1200" b="0" i="0" u="none" strike="noStrike" kern="1200" cap="none" spc="0" normalizeH="0" baseline="0" noProof="0" dirty="0" smtClean="0">
                <a:ln>
                  <a:noFill/>
                </a:ln>
                <a:solidFill>
                  <a:prstClr val="white"/>
                </a:solidFill>
                <a:effectLst/>
                <a:uLnTx/>
                <a:uFillTx/>
                <a:latin typeface="Calibri"/>
                <a:ea typeface="+mn-ea"/>
                <a:cs typeface="+mn-cs"/>
              </a:rPr>
              <a:t>A l’échelle de la CEGEE à fin </a:t>
            </a:r>
            <a:r>
              <a:rPr lang="fr-FR" sz="1200" dirty="0" smtClean="0">
                <a:solidFill>
                  <a:prstClr val="white"/>
                </a:solidFill>
                <a:latin typeface="Calibri"/>
              </a:rPr>
              <a:t>Mai</a:t>
            </a:r>
            <a:r>
              <a:rPr kumimoji="0" lang="fr-FR" sz="1200" b="0" i="0" u="none" strike="noStrike" kern="1200" cap="none" spc="0" normalizeH="0" baseline="0" noProof="0" dirty="0" smtClean="0">
                <a:ln>
                  <a:noFill/>
                </a:ln>
                <a:solidFill>
                  <a:prstClr val="white"/>
                </a:solidFill>
                <a:effectLst/>
                <a:uLnTx/>
                <a:uFillTx/>
                <a:latin typeface="Calibri"/>
                <a:ea typeface="+mn-ea"/>
                <a:cs typeface="+mn-cs"/>
              </a:rPr>
              <a:t> 2021 : </a:t>
            </a:r>
          </a:p>
        </p:txBody>
      </p:sp>
      <p:grpSp>
        <p:nvGrpSpPr>
          <p:cNvPr id="8" name="Groupe 7"/>
          <p:cNvGrpSpPr/>
          <p:nvPr/>
        </p:nvGrpSpPr>
        <p:grpSpPr>
          <a:xfrm>
            <a:off x="5956541" y="1330785"/>
            <a:ext cx="3187458" cy="3572169"/>
            <a:chOff x="6084168" y="1229659"/>
            <a:chExt cx="3138735" cy="3790351"/>
          </a:xfrm>
        </p:grpSpPr>
        <p:graphicFrame>
          <p:nvGraphicFramePr>
            <p:cNvPr id="11" name="Graphique 10"/>
            <p:cNvGraphicFramePr/>
            <p:nvPr>
              <p:extLst/>
            </p:nvPr>
          </p:nvGraphicFramePr>
          <p:xfrm>
            <a:off x="6084168" y="1229659"/>
            <a:ext cx="3112526" cy="37127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6" name="Graphique 35"/>
            <p:cNvGraphicFramePr/>
            <p:nvPr>
              <p:extLst/>
            </p:nvPr>
          </p:nvGraphicFramePr>
          <p:xfrm>
            <a:off x="6110377" y="1307254"/>
            <a:ext cx="3112526" cy="3712756"/>
          </p:xfrm>
          <a:graphic>
            <a:graphicData uri="http://schemas.openxmlformats.org/drawingml/2006/chart">
              <c:chart xmlns:c="http://schemas.openxmlformats.org/drawingml/2006/chart" xmlns:r="http://schemas.openxmlformats.org/officeDocument/2006/relationships" r:id="rId3"/>
            </a:graphicData>
          </a:graphic>
        </p:graphicFrame>
      </p:grpSp>
      <p:sp>
        <p:nvSpPr>
          <p:cNvPr id="10" name="ZoneTexte 9"/>
          <p:cNvSpPr txBox="1"/>
          <p:nvPr/>
        </p:nvSpPr>
        <p:spPr>
          <a:xfrm>
            <a:off x="7807124" y="2744057"/>
            <a:ext cx="852798" cy="276999"/>
          </a:xfrm>
          <a:prstGeom prst="rect">
            <a:avLst/>
          </a:prstGeom>
          <a:noFill/>
        </p:spPr>
        <p:txBody>
          <a:bodyPr wrap="none" rtlCol="0">
            <a:spAutoFit/>
          </a:bodyPr>
          <a:lstStyle/>
          <a:p>
            <a:pPr marL="179388"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1200" b="0" i="0" u="none" strike="noStrike" kern="1200" cap="none" spc="0" normalizeH="0" baseline="0" noProof="0" dirty="0" smtClean="0">
                <a:ln>
                  <a:noFill/>
                </a:ln>
                <a:solidFill>
                  <a:srgbClr val="00B050"/>
                </a:solidFill>
                <a:effectLst/>
                <a:uLnTx/>
                <a:uFillTx/>
                <a:latin typeface="Calibri"/>
                <a:ea typeface="+mn-ea"/>
                <a:cs typeface="+mn-cs"/>
              </a:rPr>
              <a:t>équipés</a:t>
            </a:r>
          </a:p>
        </p:txBody>
      </p:sp>
      <p:sp>
        <p:nvSpPr>
          <p:cNvPr id="37" name="ZoneTexte 36"/>
          <p:cNvSpPr txBox="1"/>
          <p:nvPr/>
        </p:nvSpPr>
        <p:spPr>
          <a:xfrm>
            <a:off x="6674444" y="3340434"/>
            <a:ext cx="1133965" cy="276999"/>
          </a:xfrm>
          <a:prstGeom prst="rect">
            <a:avLst/>
          </a:prstGeom>
          <a:noFill/>
        </p:spPr>
        <p:txBody>
          <a:bodyPr wrap="none" rtlCol="0">
            <a:spAutoFit/>
          </a:bodyPr>
          <a:lstStyle/>
          <a:p>
            <a:pPr marL="179388"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1200" b="0" i="0" u="none" strike="noStrike" kern="1200" cap="none" spc="0" normalizeH="0" baseline="0" noProof="0" dirty="0" smtClean="0">
                <a:ln>
                  <a:noFill/>
                </a:ln>
                <a:solidFill>
                  <a:srgbClr val="C00000"/>
                </a:solidFill>
                <a:effectLst/>
                <a:uLnTx/>
                <a:uFillTx/>
                <a:latin typeface="Calibri"/>
                <a:ea typeface="+mn-ea"/>
                <a:cs typeface="+mn-cs"/>
              </a:rPr>
              <a:t>non équipés</a:t>
            </a:r>
          </a:p>
        </p:txBody>
      </p:sp>
      <p:sp>
        <p:nvSpPr>
          <p:cNvPr id="28" name="ZoneTexte 27"/>
          <p:cNvSpPr txBox="1"/>
          <p:nvPr/>
        </p:nvSpPr>
        <p:spPr>
          <a:xfrm>
            <a:off x="6767414" y="1363114"/>
            <a:ext cx="2201837" cy="170259"/>
          </a:xfrm>
          <a:prstGeom prst="wedgeRoundRectCallout">
            <a:avLst>
              <a:gd name="adj1" fmla="val 6383"/>
              <a:gd name="adj2" fmla="val 276022"/>
              <a:gd name="adj3" fmla="val 16667"/>
            </a:avLst>
          </a:prstGeom>
          <a:solidFill>
            <a:schemeClr val="bg1"/>
          </a:solidFill>
        </p:spPr>
        <p:txBody>
          <a:bodyPr wrap="square" lIns="72000" tIns="0" rIns="72000" bIns="0" rtlCol="0">
            <a:spAutoFit/>
          </a:bodyPr>
          <a:lstStyle/>
          <a:p>
            <a:pPr lvl="0" algn="just">
              <a:spcBef>
                <a:spcPct val="20000"/>
              </a:spcBef>
              <a:defRPr/>
            </a:pPr>
            <a:r>
              <a:rPr lang="fr-FR" sz="1000" dirty="0">
                <a:solidFill>
                  <a:srgbClr val="00B050"/>
                </a:solidFill>
              </a:rPr>
              <a:t>client ayant </a:t>
            </a:r>
            <a:r>
              <a:rPr lang="fr-FR" sz="1000" b="1" dirty="0">
                <a:solidFill>
                  <a:srgbClr val="00B050"/>
                </a:solidFill>
              </a:rPr>
              <a:t>au moins 3 univers</a:t>
            </a:r>
          </a:p>
        </p:txBody>
      </p:sp>
      <p:graphicFrame>
        <p:nvGraphicFramePr>
          <p:cNvPr id="6" name="Tableau 5"/>
          <p:cNvGraphicFramePr>
            <a:graphicFrameLocks noGrp="1"/>
          </p:cNvGraphicFramePr>
          <p:nvPr>
            <p:extLst/>
          </p:nvPr>
        </p:nvGraphicFramePr>
        <p:xfrm>
          <a:off x="495560" y="1305806"/>
          <a:ext cx="5935280" cy="3655488"/>
        </p:xfrm>
        <a:graphic>
          <a:graphicData uri="http://schemas.openxmlformats.org/drawingml/2006/table">
            <a:tbl>
              <a:tblPr firstRow="1" bandRow="1"/>
              <a:tblGrid>
                <a:gridCol w="773809">
                  <a:extLst>
                    <a:ext uri="{9D8B030D-6E8A-4147-A177-3AD203B41FA5}">
                      <a16:colId xmlns:a16="http://schemas.microsoft.com/office/drawing/2014/main" val="3486618751"/>
                    </a:ext>
                  </a:extLst>
                </a:gridCol>
                <a:gridCol w="1412783">
                  <a:extLst>
                    <a:ext uri="{9D8B030D-6E8A-4147-A177-3AD203B41FA5}">
                      <a16:colId xmlns:a16="http://schemas.microsoft.com/office/drawing/2014/main" val="1681653407"/>
                    </a:ext>
                  </a:extLst>
                </a:gridCol>
                <a:gridCol w="1413357">
                  <a:extLst>
                    <a:ext uri="{9D8B030D-6E8A-4147-A177-3AD203B41FA5}">
                      <a16:colId xmlns:a16="http://schemas.microsoft.com/office/drawing/2014/main" val="2670144896"/>
                    </a:ext>
                  </a:extLst>
                </a:gridCol>
                <a:gridCol w="573681">
                  <a:extLst>
                    <a:ext uri="{9D8B030D-6E8A-4147-A177-3AD203B41FA5}">
                      <a16:colId xmlns:a16="http://schemas.microsoft.com/office/drawing/2014/main" val="2713478946"/>
                    </a:ext>
                  </a:extLst>
                </a:gridCol>
                <a:gridCol w="880825">
                  <a:extLst>
                    <a:ext uri="{9D8B030D-6E8A-4147-A177-3AD203B41FA5}">
                      <a16:colId xmlns:a16="http://schemas.microsoft.com/office/drawing/2014/main" val="482609891"/>
                    </a:ext>
                  </a:extLst>
                </a:gridCol>
                <a:gridCol w="880825">
                  <a:extLst>
                    <a:ext uri="{9D8B030D-6E8A-4147-A177-3AD203B41FA5}">
                      <a16:colId xmlns:a16="http://schemas.microsoft.com/office/drawing/2014/main" val="2927967225"/>
                    </a:ext>
                  </a:extLst>
                </a:gridCol>
              </a:tblGrid>
              <a:tr h="291625">
                <a:tc rowSpan="2" gridSpan="2">
                  <a:txBody>
                    <a:bodyPr/>
                    <a:lstStyle/>
                    <a:p>
                      <a:pPr algn="ctr" fontAlgn="ctr"/>
                      <a:r>
                        <a:rPr lang="fr-FR" sz="1200" b="0" i="0" u="none" strike="noStrike" dirty="0">
                          <a:solidFill>
                            <a:srgbClr val="FFFFFF"/>
                          </a:solidFill>
                          <a:effectLst/>
                          <a:latin typeface="Calibri" panose="020F0502020204030204" pitchFamily="34" charset="0"/>
                        </a:rPr>
                        <a:t>Univers</a:t>
                      </a:r>
                    </a:p>
                  </a:txBody>
                  <a:tcPr marL="7374" marR="7374" marT="7374" marB="0" anchor="ctr">
                    <a:lnL>
                      <a:noFill/>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1F4E78"/>
                    </a:solidFill>
                  </a:tcPr>
                </a:tc>
                <a:tc rowSpan="2" hMerge="1">
                  <a:txBody>
                    <a:bodyPr/>
                    <a:lstStyle/>
                    <a:p>
                      <a:endParaRPr lang="fr-FR"/>
                    </a:p>
                  </a:txBody>
                  <a:tcPr/>
                </a:tc>
                <a:tc rowSpan="2" gridSpan="2">
                  <a:txBody>
                    <a:bodyPr/>
                    <a:lstStyle/>
                    <a:p>
                      <a:pPr algn="ctr" rtl="0" fontAlgn="ctr"/>
                      <a:r>
                        <a:rPr lang="fr-FR" sz="900" b="1" i="0" u="none" strike="noStrike" dirty="0">
                          <a:solidFill>
                            <a:srgbClr val="FFFFFF"/>
                          </a:solidFill>
                          <a:effectLst/>
                          <a:latin typeface="Calibri" panose="020F0502020204030204" pitchFamily="34" charset="0"/>
                        </a:rPr>
                        <a:t>CLIENTS</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4E78"/>
                    </a:solidFill>
                  </a:tcPr>
                </a:tc>
                <a:tc rowSpan="2" hMerge="1">
                  <a:txBody>
                    <a:bodyPr/>
                    <a:lstStyle/>
                    <a:p>
                      <a:endParaRPr lang="fr-FR"/>
                    </a:p>
                  </a:txBody>
                  <a:tcPr/>
                </a:tc>
                <a:tc>
                  <a:txBody>
                    <a:bodyPr/>
                    <a:lstStyle/>
                    <a:p>
                      <a:pPr algn="ctr" rtl="0" fontAlgn="ctr"/>
                      <a:r>
                        <a:rPr lang="fr-FR" sz="900" b="1" i="0" u="none" strike="noStrike">
                          <a:solidFill>
                            <a:srgbClr val="FFFFFF"/>
                          </a:solidFill>
                          <a:effectLst/>
                          <a:latin typeface="Calibri" panose="020F0502020204030204" pitchFamily="34" charset="0"/>
                        </a:rPr>
                        <a:t>DONT EQUIPES         </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1F4E78"/>
                    </a:solidFill>
                  </a:tcPr>
                </a:tc>
                <a:tc>
                  <a:txBody>
                    <a:bodyPr/>
                    <a:lstStyle/>
                    <a:p>
                      <a:pPr algn="ctr" rtl="0" fontAlgn="ctr"/>
                      <a:r>
                        <a:rPr lang="fr-FR" sz="900" b="1" i="0" u="none" strike="noStrike">
                          <a:solidFill>
                            <a:srgbClr val="FFFFFF"/>
                          </a:solidFill>
                          <a:effectLst/>
                          <a:latin typeface="Calibri" panose="020F0502020204030204" pitchFamily="34" charset="0"/>
                        </a:rPr>
                        <a:t>DONT NON EQUIPES</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1F4E78"/>
                    </a:solidFill>
                  </a:tcPr>
                </a:tc>
                <a:extLst>
                  <a:ext uri="{0D108BD9-81ED-4DB2-BD59-A6C34878D82A}">
                    <a16:rowId xmlns:a16="http://schemas.microsoft.com/office/drawing/2014/main" val="566420110"/>
                  </a:ext>
                </a:extLst>
              </a:tr>
              <a:tr h="352714">
                <a:tc gridSpan="2" vMerge="1">
                  <a:txBody>
                    <a:bodyPr/>
                    <a:lstStyle/>
                    <a:p>
                      <a:endParaRPr lang="fr-FR"/>
                    </a:p>
                  </a:txBody>
                  <a:tcPr/>
                </a:tc>
                <a:tc hMerge="1" vMerge="1">
                  <a:txBody>
                    <a:bodyPr/>
                    <a:lstStyle/>
                    <a:p>
                      <a:endParaRPr lang="fr-FR"/>
                    </a:p>
                  </a:txBody>
                  <a:tcPr/>
                </a:tc>
                <a:tc gridSpan="2" vMerge="1">
                  <a:txBody>
                    <a:bodyPr/>
                    <a:lstStyle/>
                    <a:p>
                      <a:endParaRPr lang="fr-FR"/>
                    </a:p>
                  </a:txBody>
                  <a:tcPr/>
                </a:tc>
                <a:tc hMerge="1" vMerge="1">
                  <a:txBody>
                    <a:bodyPr/>
                    <a:lstStyle/>
                    <a:p>
                      <a:endParaRPr lang="fr-FR"/>
                    </a:p>
                  </a:txBody>
                  <a:tcPr/>
                </a:tc>
                <a:tc>
                  <a:txBody>
                    <a:bodyPr/>
                    <a:lstStyle/>
                    <a:p>
                      <a:pPr algn="ctr" rtl="0" fontAlgn="ctr"/>
                      <a:r>
                        <a:rPr lang="fr-FR" sz="900" b="1" i="0" u="none" strike="noStrike">
                          <a:solidFill>
                            <a:srgbClr val="FFFFFF"/>
                          </a:solidFill>
                          <a:effectLst/>
                          <a:latin typeface="Calibri" panose="020F0502020204030204" pitchFamily="34" charset="0"/>
                        </a:rPr>
                        <a:t> (3 UNIVERS OU &gt;)</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1F4E78"/>
                    </a:solidFill>
                  </a:tcPr>
                </a:tc>
                <a:tc>
                  <a:txBody>
                    <a:bodyPr/>
                    <a:lstStyle/>
                    <a:p>
                      <a:pPr algn="ctr" rtl="0" fontAlgn="ctr"/>
                      <a:r>
                        <a:rPr lang="fr-FR" sz="900" b="1" i="0" u="none" strike="noStrike">
                          <a:solidFill>
                            <a:srgbClr val="FFFFFF"/>
                          </a:solidFill>
                          <a:effectLst/>
                          <a:latin typeface="Calibri" panose="020F0502020204030204" pitchFamily="34" charset="0"/>
                        </a:rPr>
                        <a:t>(&lt;3 UNIVERS)</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1F4E78"/>
                    </a:solidFill>
                  </a:tcPr>
                </a:tc>
                <a:extLst>
                  <a:ext uri="{0D108BD9-81ED-4DB2-BD59-A6C34878D82A}">
                    <a16:rowId xmlns:a16="http://schemas.microsoft.com/office/drawing/2014/main" val="2322431440"/>
                  </a:ext>
                </a:extLst>
              </a:tr>
              <a:tr h="389456">
                <a:tc>
                  <a:txBody>
                    <a:bodyPr/>
                    <a:lstStyle/>
                    <a:p>
                      <a:pPr algn="ctr" fontAlgn="ctr"/>
                      <a:r>
                        <a:rPr lang="fr-FR" sz="1400" b="1" i="0" u="none" strike="noStrike" dirty="0">
                          <a:solidFill>
                            <a:srgbClr val="00B050"/>
                          </a:solidFill>
                          <a:effectLst/>
                          <a:latin typeface="Calibri" panose="020F0502020204030204" pitchFamily="34" charset="0"/>
                        </a:rPr>
                        <a:t>B</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r>
                        <a:rPr lang="fr-FR" sz="1200" b="0" i="0" u="none" strike="noStrike" dirty="0">
                          <a:solidFill>
                            <a:srgbClr val="000000"/>
                          </a:solidFill>
                          <a:effectLst/>
                          <a:latin typeface="Calibri" panose="020F0502020204030204" pitchFamily="34" charset="0"/>
                        </a:rPr>
                        <a:t> Banque au quotidien</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ctr"/>
                      <a:r>
                        <a:rPr lang="fr-FR" sz="1200" b="1" i="0" u="none" strike="noStrike" dirty="0" smtClean="0">
                          <a:solidFill>
                            <a:srgbClr val="92D050"/>
                          </a:solidFill>
                          <a:effectLst/>
                          <a:latin typeface="Calibri" panose="020F0502020204030204" pitchFamily="34" charset="0"/>
                        </a:rPr>
                        <a:t>46%</a:t>
                      </a:r>
                      <a:endParaRPr lang="fr-FR" sz="1200" b="1" i="0" u="none" strike="noStrike" dirty="0">
                        <a:solidFill>
                          <a:srgbClr val="92D050"/>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ctr"/>
                      <a:r>
                        <a:rPr lang="fr-FR" sz="1200" b="0" i="0" u="none" strike="noStrike" dirty="0" smtClean="0">
                          <a:solidFill>
                            <a:srgbClr val="595959"/>
                          </a:solidFill>
                          <a:effectLst/>
                          <a:latin typeface="Calibri" panose="020F0502020204030204" pitchFamily="34" charset="0"/>
                        </a:rPr>
                        <a:t>11 640</a:t>
                      </a:r>
                      <a:endParaRPr lang="fr-FR" sz="1200" b="0" i="0" u="none" strike="noStrike" dirty="0">
                        <a:solidFill>
                          <a:srgbClr val="595959"/>
                        </a:solidFill>
                        <a:effectLst/>
                        <a:latin typeface="Calibri" panose="020F0502020204030204" pitchFamily="34" charset="0"/>
                      </a:endParaRPr>
                    </a:p>
                  </a:txBody>
                  <a:tcPr marL="7374" marR="7374" marT="7374" marB="0" anchor="ctr">
                    <a:lnL>
                      <a:noFill/>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r>
                        <a:rPr lang="fr-FR" sz="1200" b="0" i="0" u="none" strike="noStrike" dirty="0" smtClean="0">
                          <a:solidFill>
                            <a:srgbClr val="595959"/>
                          </a:solidFill>
                          <a:effectLst/>
                          <a:latin typeface="Calibri" panose="020F0502020204030204" pitchFamily="34" charset="0"/>
                        </a:rPr>
                        <a:t>5 931</a:t>
                      </a:r>
                      <a:endParaRPr lang="fr-FR" sz="1200" b="0" i="0" u="none" strike="noStrike" dirty="0">
                        <a:solidFill>
                          <a:srgbClr val="595959"/>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r>
                        <a:rPr lang="fr-FR" sz="1200" b="0" i="0" u="none" strike="noStrike" dirty="0" smtClean="0">
                          <a:solidFill>
                            <a:srgbClr val="595959"/>
                          </a:solidFill>
                          <a:effectLst/>
                          <a:latin typeface="Calibri" panose="020F0502020204030204" pitchFamily="34" charset="0"/>
                        </a:rPr>
                        <a:t>12 131</a:t>
                      </a:r>
                      <a:endParaRPr lang="fr-FR" sz="1200" b="0" i="0" u="none" strike="noStrike" dirty="0">
                        <a:solidFill>
                          <a:srgbClr val="595959"/>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3197250198"/>
                  </a:ext>
                </a:extLst>
              </a:tr>
              <a:tr h="389456">
                <a:tc>
                  <a:txBody>
                    <a:bodyPr/>
                    <a:lstStyle/>
                    <a:p>
                      <a:pPr algn="ctr" fontAlgn="ctr"/>
                      <a:r>
                        <a:rPr lang="fr-FR" sz="1400" b="1" i="0" u="none" strike="noStrike" dirty="0">
                          <a:solidFill>
                            <a:srgbClr val="00B050"/>
                          </a:solidFill>
                          <a:effectLst/>
                          <a:latin typeface="Calibri" panose="020F0502020204030204" pitchFamily="34" charset="0"/>
                        </a:rPr>
                        <a:t>E</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r>
                        <a:rPr lang="fr-FR" sz="1200" b="0" i="0" u="none" strike="noStrike">
                          <a:solidFill>
                            <a:srgbClr val="000000"/>
                          </a:solidFill>
                          <a:effectLst/>
                          <a:latin typeface="Calibri" panose="020F0502020204030204" pitchFamily="34" charset="0"/>
                        </a:rPr>
                        <a:t> Epargne</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ctr"/>
                      <a:r>
                        <a:rPr lang="fr-FR" sz="1200" b="1" i="0" u="none" strike="noStrike" dirty="0" smtClean="0">
                          <a:solidFill>
                            <a:srgbClr val="92D050"/>
                          </a:solidFill>
                          <a:effectLst/>
                          <a:latin typeface="Calibri" panose="020F0502020204030204" pitchFamily="34" charset="0"/>
                        </a:rPr>
                        <a:t>27%</a:t>
                      </a:r>
                      <a:endParaRPr lang="fr-FR" sz="1200" b="1" i="0" u="none" strike="noStrike" dirty="0">
                        <a:solidFill>
                          <a:srgbClr val="92D050"/>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ctr"/>
                      <a:r>
                        <a:rPr lang="fr-FR" sz="1200" b="0" i="0" u="none" strike="noStrike" dirty="0" smtClean="0">
                          <a:solidFill>
                            <a:srgbClr val="595959"/>
                          </a:solidFill>
                          <a:effectLst/>
                          <a:latin typeface="Calibri" panose="020F0502020204030204" pitchFamily="34" charset="0"/>
                        </a:rPr>
                        <a:t>6 664</a:t>
                      </a:r>
                      <a:endParaRPr lang="fr-FR" sz="1200" b="0" i="0" u="none" strike="noStrike" dirty="0">
                        <a:solidFill>
                          <a:srgbClr val="595959"/>
                        </a:solidFill>
                        <a:effectLst/>
                        <a:latin typeface="Calibri" panose="020F0502020204030204" pitchFamily="34" charset="0"/>
                      </a:endParaRPr>
                    </a:p>
                  </a:txBody>
                  <a:tcPr marL="7374" marR="7374" marT="7374"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r>
                        <a:rPr lang="fr-FR" sz="1200" b="0" i="0" u="none" strike="noStrike" dirty="0" smtClean="0">
                          <a:solidFill>
                            <a:srgbClr val="595959"/>
                          </a:solidFill>
                          <a:effectLst/>
                          <a:latin typeface="Calibri" panose="020F0502020204030204" pitchFamily="34" charset="0"/>
                        </a:rPr>
                        <a:t>4 161</a:t>
                      </a:r>
                      <a:endParaRPr lang="fr-FR" sz="1200" b="0" i="0" u="none" strike="noStrike" dirty="0">
                        <a:solidFill>
                          <a:srgbClr val="595959"/>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r>
                        <a:rPr lang="fr-FR" sz="1200" b="0" i="0" u="none" strike="noStrike" dirty="0" smtClean="0">
                          <a:solidFill>
                            <a:srgbClr val="595959"/>
                          </a:solidFill>
                          <a:effectLst/>
                          <a:latin typeface="Calibri" panose="020F0502020204030204" pitchFamily="34" charset="0"/>
                        </a:rPr>
                        <a:t>15 557</a:t>
                      </a:r>
                      <a:endParaRPr lang="fr-FR" sz="1200" b="0" i="0" u="none" strike="noStrike" dirty="0">
                        <a:solidFill>
                          <a:srgbClr val="595959"/>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824920085"/>
                  </a:ext>
                </a:extLst>
              </a:tr>
              <a:tr h="367411">
                <a:tc>
                  <a:txBody>
                    <a:bodyPr/>
                    <a:lstStyle/>
                    <a:p>
                      <a:pPr algn="ctr" fontAlgn="ctr"/>
                      <a:r>
                        <a:rPr lang="fr-FR" sz="1400" b="1" i="0" u="none" strike="noStrike" dirty="0">
                          <a:solidFill>
                            <a:srgbClr val="00B050"/>
                          </a:solidFill>
                          <a:effectLst/>
                          <a:latin typeface="Calibri" panose="020F0502020204030204" pitchFamily="34" charset="0"/>
                        </a:rPr>
                        <a:t>G</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r>
                        <a:rPr lang="fr-FR" sz="1200" b="0" i="0" u="none" strike="noStrike" dirty="0">
                          <a:solidFill>
                            <a:srgbClr val="000000"/>
                          </a:solidFill>
                          <a:effectLst/>
                          <a:latin typeface="Calibri" panose="020F0502020204030204" pitchFamily="34" charset="0"/>
                        </a:rPr>
                        <a:t> Gestion des flux</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ctr"/>
                      <a:r>
                        <a:rPr lang="fr-FR" sz="1200" b="1" i="0" u="none" strike="noStrike" dirty="0">
                          <a:solidFill>
                            <a:srgbClr val="92D050"/>
                          </a:solidFill>
                          <a:effectLst/>
                          <a:latin typeface="Calibri" panose="020F0502020204030204" pitchFamily="34" charset="0"/>
                        </a:rPr>
                        <a:t>17%</a:t>
                      </a:r>
                    </a:p>
                  </a:txBody>
                  <a:tcPr marL="7374" marR="7374" marT="7374"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ctr"/>
                      <a:r>
                        <a:rPr lang="fr-FR" sz="1200" b="0" i="0" u="none" strike="noStrike" dirty="0">
                          <a:solidFill>
                            <a:srgbClr val="595959"/>
                          </a:solidFill>
                          <a:effectLst/>
                          <a:latin typeface="Calibri" panose="020F0502020204030204" pitchFamily="34" charset="0"/>
                        </a:rPr>
                        <a:t>4 </a:t>
                      </a:r>
                      <a:r>
                        <a:rPr lang="fr-FR" sz="1200" b="0" i="0" u="none" strike="noStrike" dirty="0" smtClean="0">
                          <a:solidFill>
                            <a:srgbClr val="595959"/>
                          </a:solidFill>
                          <a:effectLst/>
                          <a:latin typeface="Calibri" panose="020F0502020204030204" pitchFamily="34" charset="0"/>
                        </a:rPr>
                        <a:t>105</a:t>
                      </a:r>
                      <a:endParaRPr lang="fr-FR" sz="1200" b="0" i="0" u="none" strike="noStrike" dirty="0">
                        <a:solidFill>
                          <a:srgbClr val="595959"/>
                        </a:solidFill>
                        <a:effectLst/>
                        <a:latin typeface="Calibri" panose="020F0502020204030204" pitchFamily="34" charset="0"/>
                      </a:endParaRPr>
                    </a:p>
                  </a:txBody>
                  <a:tcPr marL="7374" marR="7374" marT="7374"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r>
                        <a:rPr lang="fr-FR" sz="1200" b="0" i="0" u="none" strike="noStrike" dirty="0" smtClean="0">
                          <a:solidFill>
                            <a:srgbClr val="595959"/>
                          </a:solidFill>
                          <a:effectLst/>
                          <a:latin typeface="Calibri" panose="020F0502020204030204" pitchFamily="34" charset="0"/>
                        </a:rPr>
                        <a:t>3 118</a:t>
                      </a:r>
                      <a:endParaRPr lang="fr-FR" sz="1200" b="0" i="0" u="none" strike="noStrike" dirty="0">
                        <a:solidFill>
                          <a:srgbClr val="595959"/>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r>
                        <a:rPr lang="fr-FR" sz="1200" b="0" i="0" u="none" strike="noStrike" dirty="0" smtClean="0">
                          <a:solidFill>
                            <a:srgbClr val="595959"/>
                          </a:solidFill>
                          <a:effectLst/>
                          <a:latin typeface="Calibri" panose="020F0502020204030204" pitchFamily="34" charset="0"/>
                        </a:rPr>
                        <a:t>16 853</a:t>
                      </a:r>
                      <a:endParaRPr lang="fr-FR" sz="1200" b="0" i="0" u="none" strike="noStrike" dirty="0">
                        <a:solidFill>
                          <a:srgbClr val="595959"/>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962869916"/>
                  </a:ext>
                </a:extLst>
              </a:tr>
              <a:tr h="386289">
                <a:tc>
                  <a:txBody>
                    <a:bodyPr/>
                    <a:lstStyle/>
                    <a:p>
                      <a:pPr algn="ctr" fontAlgn="ctr"/>
                      <a:r>
                        <a:rPr lang="fr-FR" sz="1400" b="1" i="0" u="none" strike="noStrike" dirty="0">
                          <a:solidFill>
                            <a:srgbClr val="00B050"/>
                          </a:solidFill>
                          <a:effectLst/>
                          <a:latin typeface="Calibri" panose="020F0502020204030204" pitchFamily="34" charset="0"/>
                        </a:rPr>
                        <a:t>A</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r>
                        <a:rPr lang="fr-FR" sz="1200" b="0" i="0" u="none" strike="noStrike" dirty="0">
                          <a:solidFill>
                            <a:srgbClr val="000000"/>
                          </a:solidFill>
                          <a:effectLst/>
                          <a:latin typeface="Calibri" panose="020F0502020204030204" pitchFamily="34" charset="0"/>
                        </a:rPr>
                        <a:t> Assurance – </a:t>
                      </a:r>
                      <a:r>
                        <a:rPr lang="fr-FR" sz="1200" b="0" i="0" u="none" strike="noStrike" dirty="0" smtClean="0">
                          <a:solidFill>
                            <a:srgbClr val="000000"/>
                          </a:solidFill>
                          <a:effectLst/>
                          <a:latin typeface="Calibri" panose="020F0502020204030204" pitchFamily="34" charset="0"/>
                        </a:rPr>
                        <a:t>Prévoyance </a:t>
                      </a:r>
                      <a:endParaRPr lang="fr-FR" sz="1200" b="0" i="0" u="none" strike="noStrike" dirty="0">
                        <a:solidFill>
                          <a:srgbClr val="000000"/>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ctr"/>
                      <a:r>
                        <a:rPr lang="fr-FR" sz="1200" b="1" i="0" u="none" strike="noStrike" dirty="0" smtClean="0">
                          <a:solidFill>
                            <a:srgbClr val="92D050"/>
                          </a:solidFill>
                          <a:effectLst/>
                          <a:latin typeface="Calibri" panose="020F0502020204030204" pitchFamily="34" charset="0"/>
                        </a:rPr>
                        <a:t>16%</a:t>
                      </a:r>
                      <a:endParaRPr lang="fr-FR" sz="1200" b="1" i="0" u="none" strike="noStrike" dirty="0">
                        <a:solidFill>
                          <a:srgbClr val="92D050"/>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ctr"/>
                      <a:r>
                        <a:rPr lang="fr-FR" sz="1200" b="0" i="0" u="none" strike="noStrike" dirty="0" smtClean="0">
                          <a:solidFill>
                            <a:srgbClr val="595959"/>
                          </a:solidFill>
                          <a:effectLst/>
                          <a:latin typeface="Calibri" panose="020F0502020204030204" pitchFamily="34" charset="0"/>
                        </a:rPr>
                        <a:t>4</a:t>
                      </a:r>
                      <a:r>
                        <a:rPr lang="fr-FR" sz="1200" b="0" i="0" u="none" strike="noStrike" baseline="0" dirty="0" smtClean="0">
                          <a:solidFill>
                            <a:srgbClr val="595959"/>
                          </a:solidFill>
                          <a:effectLst/>
                          <a:latin typeface="Calibri" panose="020F0502020204030204" pitchFamily="34" charset="0"/>
                        </a:rPr>
                        <a:t> 006</a:t>
                      </a:r>
                      <a:endParaRPr lang="fr-FR" sz="1200" b="0" i="0" u="none" strike="noStrike" dirty="0">
                        <a:solidFill>
                          <a:srgbClr val="595959"/>
                        </a:solidFill>
                        <a:effectLst/>
                        <a:latin typeface="Calibri" panose="020F0502020204030204" pitchFamily="34" charset="0"/>
                      </a:endParaRPr>
                    </a:p>
                  </a:txBody>
                  <a:tcPr marL="7374" marR="7374" marT="7374"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r>
                        <a:rPr lang="fr-FR" sz="1200" b="0" i="0" u="none" strike="noStrike" dirty="0" smtClean="0">
                          <a:solidFill>
                            <a:srgbClr val="595959"/>
                          </a:solidFill>
                          <a:effectLst/>
                          <a:latin typeface="Calibri" panose="020F0502020204030204" pitchFamily="34" charset="0"/>
                        </a:rPr>
                        <a:t>2 524</a:t>
                      </a:r>
                      <a:endParaRPr lang="fr-FR" sz="1200" b="0" i="0" u="none" strike="noStrike" dirty="0">
                        <a:solidFill>
                          <a:srgbClr val="595959"/>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r>
                        <a:rPr lang="fr-FR" sz="1200" b="0" i="0" u="none" strike="noStrike" dirty="0" smtClean="0">
                          <a:solidFill>
                            <a:srgbClr val="595959"/>
                          </a:solidFill>
                          <a:effectLst/>
                          <a:latin typeface="Calibri" panose="020F0502020204030204" pitchFamily="34" charset="0"/>
                        </a:rPr>
                        <a:t>16 358</a:t>
                      </a:r>
                      <a:endParaRPr lang="fr-FR" sz="1200" b="0" i="0" u="none" strike="noStrike" dirty="0">
                        <a:solidFill>
                          <a:srgbClr val="595959"/>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4284772509"/>
                  </a:ext>
                </a:extLst>
              </a:tr>
              <a:tr h="288150">
                <a:tc>
                  <a:txBody>
                    <a:bodyPr/>
                    <a:lstStyle/>
                    <a:p>
                      <a:pPr algn="ctr" fontAlgn="ctr"/>
                      <a:r>
                        <a:rPr lang="fr-FR" sz="1400" b="1" i="0" u="none" strike="noStrike" dirty="0">
                          <a:solidFill>
                            <a:srgbClr val="00B050"/>
                          </a:solidFill>
                          <a:effectLst/>
                          <a:latin typeface="Calibri" panose="020F0502020204030204" pitchFamily="34" charset="0"/>
                        </a:rPr>
                        <a:t>C</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r>
                        <a:rPr lang="fr-FR" sz="1200" b="0" i="0" u="none" strike="noStrike">
                          <a:solidFill>
                            <a:srgbClr val="000000"/>
                          </a:solidFill>
                          <a:effectLst/>
                          <a:latin typeface="Calibri" panose="020F0502020204030204" pitchFamily="34" charset="0"/>
                        </a:rPr>
                        <a:t> Financement CT</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ctr"/>
                      <a:r>
                        <a:rPr lang="fr-FR" sz="1200" b="1" i="0" u="none" strike="noStrike" dirty="0" smtClean="0">
                          <a:solidFill>
                            <a:srgbClr val="92D050"/>
                          </a:solidFill>
                          <a:effectLst/>
                          <a:latin typeface="Calibri" panose="020F0502020204030204" pitchFamily="34" charset="0"/>
                        </a:rPr>
                        <a:t>17%</a:t>
                      </a:r>
                      <a:endParaRPr lang="fr-FR" sz="1200" b="1" i="0" u="none" strike="noStrike" dirty="0">
                        <a:solidFill>
                          <a:srgbClr val="92D050"/>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ctr"/>
                      <a:r>
                        <a:rPr lang="fr-FR" sz="1200" b="0" i="0" u="none" strike="noStrike" dirty="0" smtClean="0">
                          <a:solidFill>
                            <a:srgbClr val="595959"/>
                          </a:solidFill>
                          <a:effectLst/>
                          <a:latin typeface="Calibri" panose="020F0502020204030204" pitchFamily="34" charset="0"/>
                        </a:rPr>
                        <a:t>4</a:t>
                      </a:r>
                      <a:r>
                        <a:rPr lang="fr-FR" sz="1200" b="0" i="0" u="none" strike="noStrike" baseline="0" dirty="0" smtClean="0">
                          <a:solidFill>
                            <a:srgbClr val="595959"/>
                          </a:solidFill>
                          <a:effectLst/>
                          <a:latin typeface="Calibri" panose="020F0502020204030204" pitchFamily="34" charset="0"/>
                        </a:rPr>
                        <a:t> 272</a:t>
                      </a:r>
                      <a:endParaRPr lang="fr-FR" sz="1200" b="0" i="0" u="none" strike="noStrike" dirty="0">
                        <a:solidFill>
                          <a:srgbClr val="595959"/>
                        </a:solidFill>
                        <a:effectLst/>
                        <a:latin typeface="Calibri" panose="020F0502020204030204" pitchFamily="34" charset="0"/>
                      </a:endParaRPr>
                    </a:p>
                  </a:txBody>
                  <a:tcPr marL="7374" marR="7374" marT="7374"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r>
                        <a:rPr lang="fr-FR" sz="1200" b="0" i="0" u="none" strike="noStrike" dirty="0" smtClean="0">
                          <a:solidFill>
                            <a:srgbClr val="595959"/>
                          </a:solidFill>
                          <a:effectLst/>
                          <a:latin typeface="Calibri" panose="020F0502020204030204" pitchFamily="34" charset="0"/>
                        </a:rPr>
                        <a:t>3 440</a:t>
                      </a:r>
                      <a:endParaRPr lang="fr-FR" sz="1200" b="0" i="0" u="none" strike="noStrike" dirty="0">
                        <a:solidFill>
                          <a:srgbClr val="595959"/>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r>
                        <a:rPr lang="fr-FR" sz="1200" b="0" i="0" u="none" strike="noStrike" dirty="0" smtClean="0">
                          <a:solidFill>
                            <a:srgbClr val="595959"/>
                          </a:solidFill>
                          <a:effectLst/>
                          <a:latin typeface="Calibri" panose="020F0502020204030204" pitchFamily="34" charset="0"/>
                        </a:rPr>
                        <a:t>17 008</a:t>
                      </a:r>
                      <a:endParaRPr lang="fr-FR" sz="1200" b="0" i="0" u="none" strike="noStrike" dirty="0">
                        <a:solidFill>
                          <a:srgbClr val="595959"/>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936454224"/>
                  </a:ext>
                </a:extLst>
              </a:tr>
              <a:tr h="360040">
                <a:tc>
                  <a:txBody>
                    <a:bodyPr/>
                    <a:lstStyle/>
                    <a:p>
                      <a:pPr algn="ctr" fontAlgn="ctr"/>
                      <a:r>
                        <a:rPr lang="fr-FR" sz="1400" b="1" i="0" u="none" strike="noStrike" dirty="0">
                          <a:solidFill>
                            <a:srgbClr val="00B050"/>
                          </a:solidFill>
                          <a:effectLst/>
                          <a:latin typeface="Calibri" panose="020F0502020204030204" pitchFamily="34" charset="0"/>
                        </a:rPr>
                        <a:t>L</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r>
                        <a:rPr lang="fr-FR" sz="1200" b="0" i="0" u="none" strike="noStrike" dirty="0">
                          <a:solidFill>
                            <a:srgbClr val="000000"/>
                          </a:solidFill>
                          <a:effectLst/>
                          <a:latin typeface="Calibri" panose="020F0502020204030204" pitchFamily="34" charset="0"/>
                        </a:rPr>
                        <a:t> Financement MLT</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ctr"/>
                      <a:r>
                        <a:rPr lang="fr-FR" sz="1200" b="1" i="0" u="none" strike="noStrike" dirty="0" smtClean="0">
                          <a:solidFill>
                            <a:srgbClr val="92D050"/>
                          </a:solidFill>
                          <a:effectLst/>
                          <a:latin typeface="Calibri" panose="020F0502020204030204" pitchFamily="34" charset="0"/>
                        </a:rPr>
                        <a:t>40%</a:t>
                      </a:r>
                      <a:endParaRPr lang="fr-FR" sz="1200" b="1" i="0" u="none" strike="noStrike" dirty="0">
                        <a:solidFill>
                          <a:srgbClr val="92D050"/>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ctr"/>
                      <a:r>
                        <a:rPr lang="fr-FR" sz="1200" b="0" i="0" u="none" strike="noStrike" dirty="0" smtClean="0">
                          <a:solidFill>
                            <a:srgbClr val="595959"/>
                          </a:solidFill>
                          <a:effectLst/>
                          <a:latin typeface="Calibri" panose="020F0502020204030204" pitchFamily="34" charset="0"/>
                        </a:rPr>
                        <a:t>9</a:t>
                      </a:r>
                      <a:r>
                        <a:rPr lang="fr-FR" sz="1200" b="0" i="0" u="none" strike="noStrike" baseline="0" dirty="0" smtClean="0">
                          <a:solidFill>
                            <a:srgbClr val="595959"/>
                          </a:solidFill>
                          <a:effectLst/>
                          <a:latin typeface="Calibri" panose="020F0502020204030204" pitchFamily="34" charset="0"/>
                        </a:rPr>
                        <a:t> 834</a:t>
                      </a:r>
                      <a:endParaRPr lang="fr-FR" sz="1200" b="0" i="0" u="none" strike="noStrike" dirty="0">
                        <a:solidFill>
                          <a:srgbClr val="595959"/>
                        </a:solidFill>
                        <a:effectLst/>
                        <a:latin typeface="Calibri" panose="020F0502020204030204" pitchFamily="34" charset="0"/>
                      </a:endParaRPr>
                    </a:p>
                  </a:txBody>
                  <a:tcPr marL="7374" marR="7374" marT="7374"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r>
                        <a:rPr lang="fr-FR" sz="1200" b="0" i="0" u="none" strike="noStrike" dirty="0" smtClean="0">
                          <a:solidFill>
                            <a:srgbClr val="595959"/>
                          </a:solidFill>
                          <a:effectLst/>
                          <a:latin typeface="Calibri" panose="020F0502020204030204" pitchFamily="34" charset="0"/>
                        </a:rPr>
                        <a:t>5 362</a:t>
                      </a:r>
                      <a:endParaRPr lang="fr-FR" sz="1200" b="0" i="0" u="none" strike="noStrike" dirty="0">
                        <a:solidFill>
                          <a:srgbClr val="595959"/>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r>
                        <a:rPr lang="fr-FR" sz="1200" b="0" i="0" u="none" strike="noStrike" dirty="0" smtClean="0">
                          <a:solidFill>
                            <a:srgbClr val="595959"/>
                          </a:solidFill>
                          <a:effectLst/>
                          <a:latin typeface="Calibri" panose="020F0502020204030204" pitchFamily="34" charset="0"/>
                        </a:rPr>
                        <a:t>13 368</a:t>
                      </a:r>
                      <a:endParaRPr lang="fr-FR" sz="1200" b="0" i="0" u="none" strike="noStrike" dirty="0">
                        <a:solidFill>
                          <a:srgbClr val="595959"/>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426555218"/>
                  </a:ext>
                </a:extLst>
              </a:tr>
              <a:tr h="352714">
                <a:tc>
                  <a:txBody>
                    <a:bodyPr/>
                    <a:lstStyle/>
                    <a:p>
                      <a:pPr algn="ctr" fontAlgn="ctr"/>
                      <a:r>
                        <a:rPr lang="fr-FR" sz="1400" b="1" i="0" u="none" strike="noStrike" dirty="0">
                          <a:solidFill>
                            <a:srgbClr val="00B050"/>
                          </a:solidFill>
                          <a:effectLst/>
                          <a:latin typeface="Calibri" panose="020F0502020204030204" pitchFamily="34" charset="0"/>
                        </a:rPr>
                        <a:t>I</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r>
                        <a:rPr lang="fr-FR" sz="1200" b="0" i="0" u="none" strike="noStrike" dirty="0">
                          <a:solidFill>
                            <a:srgbClr val="000000"/>
                          </a:solidFill>
                          <a:effectLst/>
                          <a:latin typeface="Calibri" panose="020F0502020204030204" pitchFamily="34" charset="0"/>
                        </a:rPr>
                        <a:t> Ingénierie</a:t>
                      </a: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ctr"/>
                      <a:r>
                        <a:rPr lang="fr-FR" sz="1200" b="1" i="0" u="none" strike="noStrike" dirty="0" smtClean="0">
                          <a:solidFill>
                            <a:srgbClr val="92D050"/>
                          </a:solidFill>
                          <a:effectLst/>
                          <a:latin typeface="Calibri" panose="020F0502020204030204" pitchFamily="34" charset="0"/>
                        </a:rPr>
                        <a:t>6%</a:t>
                      </a:r>
                      <a:endParaRPr lang="fr-FR" sz="1200" b="1" i="0" u="none" strike="noStrike" dirty="0">
                        <a:solidFill>
                          <a:srgbClr val="92D050"/>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r" rtl="0" fontAlgn="ctr"/>
                      <a:r>
                        <a:rPr lang="fr-FR" sz="1200" b="0" i="0" u="none" strike="noStrike" dirty="0">
                          <a:solidFill>
                            <a:srgbClr val="595959"/>
                          </a:solidFill>
                          <a:effectLst/>
                          <a:latin typeface="Calibri" panose="020F0502020204030204" pitchFamily="34" charset="0"/>
                        </a:rPr>
                        <a:t>1 </a:t>
                      </a:r>
                      <a:r>
                        <a:rPr lang="fr-FR" sz="1200" b="0" i="0" u="none" strike="noStrike" dirty="0" smtClean="0">
                          <a:solidFill>
                            <a:srgbClr val="595959"/>
                          </a:solidFill>
                          <a:effectLst/>
                          <a:latin typeface="Calibri" panose="020F0502020204030204" pitchFamily="34" charset="0"/>
                        </a:rPr>
                        <a:t>553</a:t>
                      </a:r>
                      <a:endParaRPr lang="fr-FR" sz="1200" b="0" i="0" u="none" strike="noStrike" dirty="0">
                        <a:solidFill>
                          <a:srgbClr val="595959"/>
                        </a:solidFill>
                        <a:effectLst/>
                        <a:latin typeface="Calibri" panose="020F0502020204030204" pitchFamily="34" charset="0"/>
                      </a:endParaRPr>
                    </a:p>
                  </a:txBody>
                  <a:tcPr marL="7374" marR="7374" marT="7374"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r>
                        <a:rPr lang="fr-FR" sz="1200" b="0" i="0" u="none" strike="noStrike" dirty="0" smtClean="0">
                          <a:solidFill>
                            <a:srgbClr val="595959"/>
                          </a:solidFill>
                          <a:effectLst/>
                          <a:latin typeface="Calibri" panose="020F0502020204030204" pitchFamily="34" charset="0"/>
                        </a:rPr>
                        <a:t>1 163</a:t>
                      </a:r>
                      <a:endParaRPr lang="fr-FR" sz="1200" b="0" i="0" u="none" strike="noStrike" dirty="0">
                        <a:solidFill>
                          <a:srgbClr val="595959"/>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r>
                        <a:rPr lang="fr-FR" sz="1200" b="0" i="0" u="none" strike="noStrike" dirty="0" smtClean="0">
                          <a:solidFill>
                            <a:srgbClr val="595959"/>
                          </a:solidFill>
                          <a:effectLst/>
                          <a:latin typeface="Calibri" panose="020F0502020204030204" pitchFamily="34" charset="0"/>
                        </a:rPr>
                        <a:t>17 450</a:t>
                      </a:r>
                      <a:endParaRPr lang="fr-FR" sz="1200" b="0" i="0" u="none" strike="noStrike" dirty="0">
                        <a:solidFill>
                          <a:srgbClr val="595959"/>
                        </a:solidFill>
                        <a:effectLst/>
                        <a:latin typeface="Calibri" panose="020F0502020204030204" pitchFamily="34" charset="0"/>
                      </a:endParaRPr>
                    </a:p>
                  </a:txBody>
                  <a:tcPr marL="7374" marR="7374" marT="73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3458378949"/>
                  </a:ext>
                </a:extLst>
              </a:tr>
              <a:tr h="477633">
                <a:tc gridSpan="2">
                  <a:txBody>
                    <a:bodyPr/>
                    <a:lstStyle/>
                    <a:p>
                      <a:pPr algn="ctr" rtl="0" fontAlgn="ctr"/>
                      <a:r>
                        <a:rPr lang="fr-FR" sz="1200" b="1" i="0" u="none" strike="noStrike">
                          <a:solidFill>
                            <a:srgbClr val="000000"/>
                          </a:solidFill>
                          <a:effectLst/>
                          <a:latin typeface="Calibri" panose="020F0502020204030204" pitchFamily="34" charset="0"/>
                        </a:rPr>
                        <a:t> Vision d’ensemble </a:t>
                      </a:r>
                    </a:p>
                  </a:txBody>
                  <a:tcPr marL="7374" marR="7374" marT="7374"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F2F2F2"/>
                    </a:solidFill>
                  </a:tcPr>
                </a:tc>
                <a:tc hMerge="1">
                  <a:txBody>
                    <a:bodyPr/>
                    <a:lstStyle/>
                    <a:p>
                      <a:endParaRPr lang="fr-FR"/>
                    </a:p>
                  </a:txBody>
                  <a:tcPr/>
                </a:tc>
                <a:tc>
                  <a:txBody>
                    <a:bodyPr/>
                    <a:lstStyle/>
                    <a:p>
                      <a:pPr algn="ctr" fontAlgn="ctr"/>
                      <a:r>
                        <a:rPr lang="fr-FR" sz="1200" b="1" i="0" u="none" strike="noStrike" dirty="0">
                          <a:solidFill>
                            <a:srgbClr val="A6A6A6"/>
                          </a:solidFill>
                          <a:effectLst/>
                          <a:latin typeface="Calibri" panose="020F0502020204030204" pitchFamily="34" charset="0"/>
                        </a:rPr>
                        <a:t>100%</a:t>
                      </a:r>
                    </a:p>
                  </a:txBody>
                  <a:tcPr marL="7374" marR="7374" marT="7374" marB="0" anchor="ctr">
                    <a:lnL w="1270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F2F2F2"/>
                    </a:solidFill>
                  </a:tcPr>
                </a:tc>
                <a:tc>
                  <a:txBody>
                    <a:bodyPr/>
                    <a:lstStyle/>
                    <a:p>
                      <a:pPr algn="r" rtl="0" fontAlgn="b"/>
                      <a:r>
                        <a:rPr lang="fr-FR" sz="1100" b="1" i="0" u="none" strike="noStrike" dirty="0" smtClean="0">
                          <a:solidFill>
                            <a:srgbClr val="595959"/>
                          </a:solidFill>
                          <a:effectLst/>
                          <a:latin typeface="Calibri" panose="020F0502020204030204" pitchFamily="34" charset="0"/>
                        </a:rPr>
                        <a:t>24 468 clients</a:t>
                      </a:r>
                      <a:endParaRPr lang="fr-FR" sz="1100" b="1" i="0" u="none" strike="noStrike" dirty="0">
                        <a:solidFill>
                          <a:srgbClr val="595959"/>
                        </a:solidFill>
                        <a:effectLst/>
                        <a:latin typeface="Calibri" panose="020F0502020204030204" pitchFamily="34" charset="0"/>
                      </a:endParaRPr>
                    </a:p>
                  </a:txBody>
                  <a:tcPr marL="7374" marR="7374" marT="7374"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F2F2F2"/>
                    </a:solidFill>
                  </a:tcPr>
                </a:tc>
                <a:tc>
                  <a:txBody>
                    <a:bodyPr/>
                    <a:lstStyle/>
                    <a:p>
                      <a:pPr algn="ctr" rtl="0" fontAlgn="b"/>
                      <a:r>
                        <a:rPr lang="fr-FR" sz="1100" b="1" i="0" u="none" strike="noStrike" dirty="0" smtClean="0">
                          <a:solidFill>
                            <a:srgbClr val="00B050"/>
                          </a:solidFill>
                          <a:effectLst/>
                          <a:latin typeface="Calibri" panose="020F0502020204030204" pitchFamily="34" charset="0"/>
                        </a:rPr>
                        <a:t>6 628 </a:t>
                      </a:r>
                    </a:p>
                    <a:p>
                      <a:pPr algn="ctr" rtl="0" fontAlgn="b"/>
                      <a:r>
                        <a:rPr lang="fr-FR" sz="1100" b="1" i="0" u="none" strike="noStrike" dirty="0" smtClean="0">
                          <a:solidFill>
                            <a:srgbClr val="00B050"/>
                          </a:solidFill>
                          <a:effectLst/>
                          <a:latin typeface="Calibri" panose="020F0502020204030204" pitchFamily="34" charset="0"/>
                        </a:rPr>
                        <a:t>équipés </a:t>
                      </a:r>
                      <a:endParaRPr lang="fr-FR" sz="1100" b="1" i="0" u="none" strike="noStrike" dirty="0">
                        <a:solidFill>
                          <a:srgbClr val="00B050"/>
                        </a:solidFill>
                        <a:effectLst/>
                        <a:latin typeface="Calibri" panose="020F0502020204030204" pitchFamily="34" charset="0"/>
                      </a:endParaRPr>
                    </a:p>
                  </a:txBody>
                  <a:tcPr marL="7374" marR="7374" marT="73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F2F2F2"/>
                    </a:solidFill>
                  </a:tcPr>
                </a:tc>
                <a:tc>
                  <a:txBody>
                    <a:bodyPr/>
                    <a:lstStyle/>
                    <a:p>
                      <a:pPr algn="ctr" rtl="0" fontAlgn="b"/>
                      <a:r>
                        <a:rPr lang="fr-FR" sz="1100" b="1" i="0" u="none" strike="noStrike" dirty="0" smtClean="0">
                          <a:solidFill>
                            <a:srgbClr val="C00000"/>
                          </a:solidFill>
                          <a:effectLst/>
                          <a:latin typeface="Calibri" panose="020F0502020204030204" pitchFamily="34" charset="0"/>
                        </a:rPr>
                        <a:t>17 840</a:t>
                      </a:r>
                      <a:r>
                        <a:rPr lang="fr-FR" sz="1100" b="1" i="0" u="none" strike="noStrike" dirty="0">
                          <a:solidFill>
                            <a:srgbClr val="C00000"/>
                          </a:solidFill>
                          <a:effectLst/>
                          <a:latin typeface="Calibri" panose="020F0502020204030204" pitchFamily="34" charset="0"/>
                        </a:rPr>
                        <a:t/>
                      </a:r>
                      <a:br>
                        <a:rPr lang="fr-FR" sz="1100" b="1" i="0" u="none" strike="noStrike" dirty="0">
                          <a:solidFill>
                            <a:srgbClr val="C00000"/>
                          </a:solidFill>
                          <a:effectLst/>
                          <a:latin typeface="Calibri" panose="020F0502020204030204" pitchFamily="34" charset="0"/>
                        </a:rPr>
                      </a:br>
                      <a:r>
                        <a:rPr lang="fr-FR" sz="1100" b="1" i="0" u="none" strike="noStrike" dirty="0">
                          <a:solidFill>
                            <a:srgbClr val="C00000"/>
                          </a:solidFill>
                          <a:effectLst/>
                          <a:latin typeface="Calibri" panose="020F0502020204030204" pitchFamily="34" charset="0"/>
                        </a:rPr>
                        <a:t>non équipés </a:t>
                      </a:r>
                    </a:p>
                  </a:txBody>
                  <a:tcPr marL="7374" marR="7374" marT="73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3623294748"/>
                  </a:ext>
                </a:extLst>
              </a:tr>
            </a:tbl>
          </a:graphicData>
        </a:graphic>
      </p:graphicFrame>
      <p:pic>
        <p:nvPicPr>
          <p:cNvPr id="9" name="Image 8"/>
          <p:cNvPicPr>
            <a:picLocks noChangeAspect="1"/>
          </p:cNvPicPr>
          <p:nvPr/>
        </p:nvPicPr>
        <p:blipFill>
          <a:blip r:embed="rId4"/>
          <a:stretch>
            <a:fillRect/>
          </a:stretch>
        </p:blipFill>
        <p:spPr>
          <a:xfrm>
            <a:off x="2527096" y="1689585"/>
            <a:ext cx="1872208" cy="2781440"/>
          </a:xfrm>
          <a:prstGeom prst="rect">
            <a:avLst/>
          </a:prstGeom>
        </p:spPr>
      </p:pic>
    </p:spTree>
    <p:extLst>
      <p:ext uri="{BB962C8B-B14F-4D97-AF65-F5344CB8AC3E}">
        <p14:creationId xmlns:p14="http://schemas.microsoft.com/office/powerpoint/2010/main" val="24045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125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1250"/>
                                        <p:tgtEl>
                                          <p:spTgt spid="1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randombar(horizontal)">
                                      <p:cBhvr>
                                        <p:cTn id="13" dur="1250"/>
                                        <p:tgtEl>
                                          <p:spTgt spid="37"/>
                                        </p:tgtEl>
                                      </p:cBhvr>
                                    </p:animEffect>
                                  </p:childTnLst>
                                </p:cTn>
                              </p:par>
                            </p:childTnLst>
                          </p:cTn>
                        </p:par>
                        <p:par>
                          <p:cTn id="14" fill="hold">
                            <p:stCondLst>
                              <p:cond delay="1250"/>
                            </p:stCondLst>
                            <p:childTnLst>
                              <p:par>
                                <p:cTn id="15" presetID="14" presetClass="entr" presetSubtype="10"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randombar(horizontal)">
                                      <p:cBhvr>
                                        <p:cTn id="17"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7" grpId="0"/>
      <p:bldP spid="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contenu 1"/>
          <p:cNvSpPr>
            <a:spLocks noGrp="1"/>
          </p:cNvSpPr>
          <p:nvPr>
            <p:ph sz="quarter" idx="15"/>
          </p:nvPr>
        </p:nvSpPr>
        <p:spPr>
          <a:xfrm>
            <a:off x="1432235" y="6575"/>
            <a:ext cx="7711765" cy="483518"/>
          </a:xfrm>
        </p:spPr>
        <p:txBody>
          <a:bodyPr/>
          <a:lstStyle/>
          <a:p>
            <a:r>
              <a:rPr lang="fr-FR" sz="1400" b="1" dirty="0" smtClean="0"/>
              <a:t>Notre défi est donc d’aller davantage vers les </a:t>
            </a:r>
            <a:r>
              <a:rPr lang="fr-FR" sz="1400" b="1" dirty="0" smtClean="0">
                <a:solidFill>
                  <a:srgbClr val="C00000"/>
                </a:solidFill>
              </a:rPr>
              <a:t>clients ayant des « univers à conquérir »</a:t>
            </a:r>
            <a:r>
              <a:rPr lang="fr-FR" sz="1400" b="1" dirty="0" smtClean="0"/>
              <a:t>, pour </a:t>
            </a:r>
            <a:r>
              <a:rPr lang="fr-FR" sz="1400" b="1" dirty="0" smtClean="0">
                <a:solidFill>
                  <a:srgbClr val="C00000"/>
                </a:solidFill>
              </a:rPr>
              <a:t>consolider </a:t>
            </a:r>
            <a:r>
              <a:rPr lang="fr-FR" sz="1400" b="1" dirty="0" smtClean="0"/>
              <a:t>ou</a:t>
            </a:r>
            <a:r>
              <a:rPr lang="fr-FR" sz="1400" b="1" dirty="0" smtClean="0">
                <a:solidFill>
                  <a:srgbClr val="C00000"/>
                </a:solidFill>
              </a:rPr>
              <a:t> obtenir </a:t>
            </a:r>
            <a:r>
              <a:rPr lang="fr-FR" sz="1400" b="1" dirty="0" smtClean="0"/>
              <a:t>leur statut d’ </a:t>
            </a:r>
            <a:r>
              <a:rPr lang="fr-FR" sz="1400" b="1" dirty="0" smtClean="0">
                <a:solidFill>
                  <a:srgbClr val="C00000"/>
                </a:solidFill>
              </a:rPr>
              <a:t>«</a:t>
            </a:r>
            <a:r>
              <a:rPr lang="fr-FR" sz="1400" b="1" dirty="0">
                <a:solidFill>
                  <a:srgbClr val="C00000"/>
                </a:solidFill>
              </a:rPr>
              <a:t> </a:t>
            </a:r>
            <a:r>
              <a:rPr lang="fr-FR" sz="1400" b="1" dirty="0" smtClean="0">
                <a:solidFill>
                  <a:srgbClr val="C00000"/>
                </a:solidFill>
              </a:rPr>
              <a:t>équipé »</a:t>
            </a:r>
            <a:endParaRPr lang="fr-FR" sz="1400" b="1" dirty="0">
              <a:solidFill>
                <a:srgbClr val="C00000"/>
              </a:solidFill>
            </a:endParaRPr>
          </a:p>
        </p:txBody>
      </p:sp>
      <p:grpSp>
        <p:nvGrpSpPr>
          <p:cNvPr id="14" name="Groupe 13"/>
          <p:cNvGrpSpPr/>
          <p:nvPr/>
        </p:nvGrpSpPr>
        <p:grpSpPr>
          <a:xfrm>
            <a:off x="726987" y="-1"/>
            <a:ext cx="774179" cy="627535"/>
            <a:chOff x="726987" y="-1"/>
            <a:chExt cx="774179" cy="627535"/>
          </a:xfrm>
        </p:grpSpPr>
        <p:sp>
          <p:nvSpPr>
            <p:cNvPr id="21" name="Rectangle 20"/>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Ellipse 21"/>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Ellipse 22"/>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Rectangle 23"/>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oneTexte 24"/>
            <p:cNvSpPr txBox="1"/>
            <p:nvPr/>
          </p:nvSpPr>
          <p:spPr>
            <a:xfrm>
              <a:off x="726987" y="195486"/>
              <a:ext cx="6046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CONQUÊTE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srgbClr val="FF0000"/>
                  </a:solidFill>
                  <a:effectLst/>
                  <a:uLnTx/>
                  <a:uFillTx/>
                  <a:latin typeface="Century Gothic" panose="020B0502020202020204" pitchFamily="34" charset="0"/>
                  <a:ea typeface="+mn-ea"/>
                  <a:cs typeface="+mn-cs"/>
                </a:rPr>
                <a:t>UNIVERS</a:t>
              </a:r>
              <a:endParaRPr kumimoji="0" lang="fr-FR" sz="600" b="0"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endParaRPr>
            </a:p>
          </p:txBody>
        </p:sp>
      </p:grpSp>
      <p:sp>
        <p:nvSpPr>
          <p:cNvPr id="3" name="ZoneTexte 2"/>
          <p:cNvSpPr txBox="1"/>
          <p:nvPr/>
        </p:nvSpPr>
        <p:spPr>
          <a:xfrm>
            <a:off x="0" y="1027859"/>
            <a:ext cx="1889107" cy="276999"/>
          </a:xfrm>
          <a:prstGeom prst="rect">
            <a:avLst/>
          </a:prstGeom>
          <a:noFill/>
        </p:spPr>
        <p:txBody>
          <a:bodyPr wrap="none" rtlCol="0">
            <a:spAutoFit/>
          </a:bodyPr>
          <a:lstStyle/>
          <a:p>
            <a:pPr marL="179388"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1200" b="0" i="0" u="none" strike="noStrike" kern="1200" cap="none" spc="0" normalizeH="0" baseline="0" noProof="0" dirty="0" smtClean="0">
                <a:ln>
                  <a:noFill/>
                </a:ln>
                <a:solidFill>
                  <a:prstClr val="white"/>
                </a:solidFill>
                <a:effectLst/>
                <a:uLnTx/>
                <a:uFillTx/>
                <a:latin typeface="Calibri"/>
                <a:ea typeface="+mn-ea"/>
                <a:cs typeface="+mn-cs"/>
              </a:rPr>
              <a:t>A l’échelle de la CEGEE : </a:t>
            </a:r>
          </a:p>
        </p:txBody>
      </p:sp>
      <p:sp>
        <p:nvSpPr>
          <p:cNvPr id="4" name="ZoneTexte 3"/>
          <p:cNvSpPr txBox="1"/>
          <p:nvPr/>
        </p:nvSpPr>
        <p:spPr>
          <a:xfrm>
            <a:off x="5940152" y="1967379"/>
            <a:ext cx="2952328"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1600" b="0" i="1" u="none" strike="noStrike" kern="1200" cap="none" spc="0" normalizeH="0" baseline="0" noProof="0" dirty="0" smtClean="0">
                <a:ln>
                  <a:noFill/>
                </a:ln>
                <a:solidFill>
                  <a:prstClr val="white"/>
                </a:solidFill>
                <a:effectLst/>
                <a:uLnTx/>
                <a:uFillTx/>
                <a:latin typeface="Calibri"/>
                <a:ea typeface="+mn-ea"/>
                <a:cs typeface="+mn-cs"/>
              </a:rPr>
              <a:t>Passer les</a:t>
            </a:r>
            <a:r>
              <a:rPr kumimoji="0" lang="fr-FR" sz="1600" b="0" i="1" u="none" strike="noStrike" kern="1200" cap="none" spc="0" normalizeH="0" noProof="0" dirty="0" smtClean="0">
                <a:ln>
                  <a:noFill/>
                </a:ln>
                <a:solidFill>
                  <a:prstClr val="white"/>
                </a:solidFill>
                <a:effectLst/>
                <a:uLnTx/>
                <a:uFillTx/>
                <a:latin typeface="Calibri"/>
                <a:ea typeface="+mn-ea"/>
                <a:cs typeface="+mn-cs"/>
              </a:rPr>
              <a:t> clients non </a:t>
            </a:r>
            <a:r>
              <a:rPr kumimoji="0" lang="fr-FR" sz="1600" b="0" i="1" u="none" strike="noStrike" kern="1200" cap="none" spc="0" normalizeH="0" baseline="0" noProof="0" dirty="0" smtClean="0">
                <a:ln>
                  <a:noFill/>
                </a:ln>
                <a:solidFill>
                  <a:prstClr val="white"/>
                </a:solidFill>
                <a:effectLst/>
                <a:uLnTx/>
                <a:uFillTx/>
                <a:latin typeface="Calibri"/>
                <a:ea typeface="+mn-ea"/>
                <a:cs typeface="+mn-cs"/>
              </a:rPr>
              <a:t>équipés en en</a:t>
            </a:r>
            <a:r>
              <a:rPr kumimoji="0" lang="fr-FR" sz="1600" b="0" i="1" u="none" strike="noStrike" kern="1200" cap="none" spc="0" normalizeH="0" noProof="0" dirty="0" smtClean="0">
                <a:ln>
                  <a:noFill/>
                </a:ln>
                <a:solidFill>
                  <a:prstClr val="white"/>
                </a:solidFill>
                <a:effectLst/>
                <a:uLnTx/>
                <a:uFillTx/>
                <a:latin typeface="Calibri"/>
                <a:ea typeface="+mn-ea"/>
                <a:cs typeface="+mn-cs"/>
              </a:rPr>
              <a:t> CPAE</a:t>
            </a:r>
            <a:r>
              <a:rPr kumimoji="0" lang="fr-FR" sz="1600" b="0" i="1" u="none" strike="noStrike" kern="1200" cap="none" spc="0" normalizeH="0" baseline="0" noProof="0" dirty="0" smtClean="0">
                <a:ln>
                  <a:noFill/>
                </a:ln>
                <a:solidFill>
                  <a:prstClr val="white"/>
                </a:solidFill>
                <a:effectLst/>
                <a:uLnTx/>
                <a:uFillTx/>
                <a:latin typeface="Calibri"/>
                <a:ea typeface="+mn-ea"/>
                <a:cs typeface="+mn-cs"/>
              </a:rPr>
              <a:t> c’est la recherche, au-delà du statut d’« équipé », de la fidélisation de notre fonds de commerce !</a:t>
            </a:r>
          </a:p>
        </p:txBody>
      </p:sp>
      <p:pic>
        <p:nvPicPr>
          <p:cNvPr id="34" name="Image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04403" y="3509246"/>
            <a:ext cx="1623824" cy="826679"/>
          </a:xfrm>
          <a:prstGeom prst="rect">
            <a:avLst/>
          </a:prstGeom>
          <a:effectLst>
            <a:softEdge rad="317500"/>
          </a:effectLst>
        </p:spPr>
      </p:pic>
      <p:sp>
        <p:nvSpPr>
          <p:cNvPr id="35" name="ZoneTexte 34"/>
          <p:cNvSpPr txBox="1"/>
          <p:nvPr/>
        </p:nvSpPr>
        <p:spPr>
          <a:xfrm>
            <a:off x="5739222" y="4296836"/>
            <a:ext cx="335418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prstClr val="white"/>
              </a:buClr>
              <a:buSzTx/>
              <a:buFontTx/>
              <a:buNone/>
              <a:tabLst/>
              <a:defRPr/>
            </a:pPr>
            <a:r>
              <a:rPr kumimoji="0" lang="fr-FR" sz="1100" b="0" i="0" u="none" strike="noStrike" kern="1200" cap="none" spc="0" normalizeH="0" baseline="0" noProof="0" dirty="0" smtClean="0">
                <a:ln>
                  <a:noFill/>
                </a:ln>
                <a:solidFill>
                  <a:prstClr val="white"/>
                </a:solidFill>
                <a:effectLst/>
                <a:uLnTx/>
                <a:uFillTx/>
                <a:latin typeface="Calibri" panose="020F0502020204030204" pitchFamily="34" charset="0"/>
                <a:ea typeface="+mn-ea"/>
                <a:cs typeface="Calibri" panose="020F0502020204030204" pitchFamily="34" charset="0"/>
              </a:rPr>
              <a:t>Un trou noir concernant la </a:t>
            </a:r>
            <a:r>
              <a:rPr kumimoji="0" lang="fr-FR" sz="11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a:t>
            </a:r>
            <a:r>
              <a:rPr kumimoji="0" lang="fr-FR" sz="1100" b="0" i="0" u="none" strike="noStrike" kern="1200" cap="none" spc="0" normalizeH="0" baseline="0" noProof="0" dirty="0" smtClean="0">
                <a:ln>
                  <a:noFill/>
                </a:ln>
                <a:solidFill>
                  <a:prstClr val="white"/>
                </a:solidFill>
                <a:effectLst/>
                <a:uLnTx/>
                <a:uFillTx/>
                <a:latin typeface="Calibri" panose="020F0502020204030204" pitchFamily="34" charset="0"/>
                <a:ea typeface="+mn-ea"/>
                <a:cs typeface="Calibri" panose="020F0502020204030204" pitchFamily="34" charset="0"/>
              </a:rPr>
              <a:t>egmentation Activation ? </a:t>
            </a:r>
            <a:r>
              <a:rPr kumimoji="0" lang="fr-FR" sz="1100" b="0" i="0" u="none" strike="noStrike" kern="1200" cap="none" spc="0" normalizeH="0" baseline="0" noProof="0" dirty="0" smtClean="0">
                <a:ln>
                  <a:noFill/>
                </a:ln>
                <a:solidFill>
                  <a:prstClr val="white"/>
                </a:solidFill>
                <a:effectLst/>
                <a:uLnTx/>
                <a:uFillTx/>
                <a:latin typeface="Calibri" panose="020F0502020204030204" pitchFamily="34" charset="0"/>
                <a:ea typeface="+mn-ea"/>
                <a:cs typeface="Calibri" panose="020F0502020204030204" pitchFamily="34" charset="0"/>
                <a:hlinkClick r:id="rId3"/>
              </a:rPr>
              <a:t>Cliquez ici </a:t>
            </a:r>
            <a:endParaRPr kumimoji="0" lang="fr-FR" sz="11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aphicFrame>
        <p:nvGraphicFramePr>
          <p:cNvPr id="5" name="Tableau 4"/>
          <p:cNvGraphicFramePr>
            <a:graphicFrameLocks noGrp="1"/>
          </p:cNvGraphicFramePr>
          <p:nvPr>
            <p:extLst/>
          </p:nvPr>
        </p:nvGraphicFramePr>
        <p:xfrm>
          <a:off x="1691680" y="1563638"/>
          <a:ext cx="3672408" cy="3288985"/>
        </p:xfrm>
        <a:graphic>
          <a:graphicData uri="http://schemas.openxmlformats.org/drawingml/2006/table">
            <a:tbl>
              <a:tblPr firstRow="1" bandRow="1"/>
              <a:tblGrid>
                <a:gridCol w="1762334">
                  <a:extLst>
                    <a:ext uri="{9D8B030D-6E8A-4147-A177-3AD203B41FA5}">
                      <a16:colId xmlns:a16="http://schemas.microsoft.com/office/drawing/2014/main" val="127080166"/>
                    </a:ext>
                  </a:extLst>
                </a:gridCol>
                <a:gridCol w="1910074">
                  <a:extLst>
                    <a:ext uri="{9D8B030D-6E8A-4147-A177-3AD203B41FA5}">
                      <a16:colId xmlns:a16="http://schemas.microsoft.com/office/drawing/2014/main" val="1815779056"/>
                    </a:ext>
                  </a:extLst>
                </a:gridCol>
              </a:tblGrid>
              <a:tr h="306405">
                <a:tc>
                  <a:txBody>
                    <a:bodyPr/>
                    <a:lstStyle/>
                    <a:p>
                      <a:pPr algn="ctr" rtl="0" fontAlgn="ctr"/>
                      <a:r>
                        <a:rPr lang="fr-FR" sz="1200" b="1" i="0" u="none" strike="noStrike" dirty="0">
                          <a:solidFill>
                            <a:srgbClr val="FFFFFF"/>
                          </a:solidFill>
                          <a:effectLst/>
                          <a:latin typeface="Calibri" panose="020F0502020204030204" pitchFamily="34" charset="0"/>
                        </a:rPr>
                        <a:t>Total clients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4E78"/>
                    </a:solidFill>
                  </a:tcPr>
                </a:tc>
                <a:tc>
                  <a:txBody>
                    <a:bodyPr/>
                    <a:lstStyle/>
                    <a:p>
                      <a:pPr algn="ctr" rtl="0" fontAlgn="ctr"/>
                      <a:r>
                        <a:rPr lang="fr-FR" sz="1200" b="1" i="0" u="none" strike="noStrike" dirty="0">
                          <a:solidFill>
                            <a:srgbClr val="FFFFFF"/>
                          </a:solidFill>
                          <a:effectLst/>
                          <a:latin typeface="Calibri" panose="020F0502020204030204" pitchFamily="34" charset="0"/>
                        </a:rPr>
                        <a:t>24 </a:t>
                      </a:r>
                      <a:r>
                        <a:rPr lang="fr-FR" sz="1200" b="1" i="0" u="none" strike="noStrike" dirty="0" smtClean="0">
                          <a:solidFill>
                            <a:srgbClr val="FFFFFF"/>
                          </a:solidFill>
                          <a:effectLst/>
                          <a:latin typeface="Calibri" panose="020F0502020204030204" pitchFamily="34" charset="0"/>
                        </a:rPr>
                        <a:t>468</a:t>
                      </a:r>
                      <a:endParaRPr lang="fr-FR" sz="1200" b="1"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4E78"/>
                    </a:solidFill>
                  </a:tcPr>
                </a:tc>
                <a:extLst>
                  <a:ext uri="{0D108BD9-81ED-4DB2-BD59-A6C34878D82A}">
                    <a16:rowId xmlns:a16="http://schemas.microsoft.com/office/drawing/2014/main" val="3747718501"/>
                  </a:ext>
                </a:extLst>
              </a:tr>
              <a:tr h="312413">
                <a:tc>
                  <a:txBody>
                    <a:bodyPr/>
                    <a:lstStyle/>
                    <a:p>
                      <a:pPr algn="ctr" rtl="0" fontAlgn="ctr"/>
                      <a:r>
                        <a:rPr lang="fr-FR" sz="1200" b="0" i="0" u="none" strike="noStrike" dirty="0">
                          <a:solidFill>
                            <a:srgbClr val="FFFFFF"/>
                          </a:solidFill>
                          <a:effectLst/>
                          <a:latin typeface="Calibri" panose="020F0502020204030204" pitchFamily="34" charset="0"/>
                        </a:rPr>
                        <a:t>Clients Equipés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D08E"/>
                    </a:solidFill>
                  </a:tcPr>
                </a:tc>
                <a:tc>
                  <a:txBody>
                    <a:bodyPr/>
                    <a:lstStyle/>
                    <a:p>
                      <a:pPr algn="ctr" rtl="0" fontAlgn="ctr"/>
                      <a:r>
                        <a:rPr lang="fr-FR" sz="1200" b="0" i="0" u="none" strike="noStrike" dirty="0" smtClean="0">
                          <a:solidFill>
                            <a:srgbClr val="FFFFFF"/>
                          </a:solidFill>
                          <a:effectLst/>
                          <a:latin typeface="Calibri" panose="020F0502020204030204" pitchFamily="34" charset="0"/>
                        </a:rPr>
                        <a:t>6 628</a:t>
                      </a:r>
                      <a:endParaRPr lang="fr-FR" sz="12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D08E"/>
                    </a:solidFill>
                  </a:tcPr>
                </a:tc>
                <a:extLst>
                  <a:ext uri="{0D108BD9-81ED-4DB2-BD59-A6C34878D82A}">
                    <a16:rowId xmlns:a16="http://schemas.microsoft.com/office/drawing/2014/main" val="2077536683"/>
                  </a:ext>
                </a:extLst>
              </a:tr>
              <a:tr h="606802">
                <a:tc>
                  <a:txBody>
                    <a:bodyPr/>
                    <a:lstStyle/>
                    <a:p>
                      <a:pPr algn="ctr" rtl="0" fontAlgn="ctr"/>
                      <a:r>
                        <a:rPr lang="fr-FR" sz="1200" b="0" i="0" u="none" strike="noStrike">
                          <a:solidFill>
                            <a:srgbClr val="FFFFFF"/>
                          </a:solidFill>
                          <a:effectLst/>
                          <a:latin typeface="Calibri" panose="020F0502020204030204" pitchFamily="34" charset="0"/>
                        </a:rPr>
                        <a:t>Clients Equipés 3 univers (FRAGILES)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D08E"/>
                    </a:solidFill>
                  </a:tcPr>
                </a:tc>
                <a:tc>
                  <a:txBody>
                    <a:bodyPr/>
                    <a:lstStyle/>
                    <a:p>
                      <a:pPr algn="ctr" rtl="0" fontAlgn="ctr"/>
                      <a:r>
                        <a:rPr lang="fr-FR" sz="1200" b="0" i="0" u="none" strike="noStrike" dirty="0">
                          <a:solidFill>
                            <a:srgbClr val="FFFFFF"/>
                          </a:solidFill>
                          <a:effectLst/>
                          <a:latin typeface="Calibri" panose="020F0502020204030204" pitchFamily="34" charset="0"/>
                        </a:rPr>
                        <a:t>2 </a:t>
                      </a:r>
                      <a:r>
                        <a:rPr lang="fr-FR" sz="1200" b="0" i="0" u="none" strike="noStrike" dirty="0" smtClean="0">
                          <a:solidFill>
                            <a:srgbClr val="FFFFFF"/>
                          </a:solidFill>
                          <a:effectLst/>
                          <a:latin typeface="Calibri" panose="020F0502020204030204" pitchFamily="34" charset="0"/>
                        </a:rPr>
                        <a:t>942</a:t>
                      </a:r>
                      <a:endParaRPr lang="fr-FR" sz="12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D08E"/>
                    </a:solidFill>
                  </a:tcPr>
                </a:tc>
                <a:extLst>
                  <a:ext uri="{0D108BD9-81ED-4DB2-BD59-A6C34878D82A}">
                    <a16:rowId xmlns:a16="http://schemas.microsoft.com/office/drawing/2014/main" val="3469718890"/>
                  </a:ext>
                </a:extLst>
              </a:tr>
              <a:tr h="456603">
                <a:tc>
                  <a:txBody>
                    <a:bodyPr/>
                    <a:lstStyle/>
                    <a:p>
                      <a:pPr algn="ctr" rtl="0" fontAlgn="ctr"/>
                      <a:r>
                        <a:rPr lang="fr-FR" sz="1200" b="0" i="0" u="none" strike="noStrike">
                          <a:solidFill>
                            <a:srgbClr val="FFFFFF"/>
                          </a:solidFill>
                          <a:effectLst/>
                          <a:latin typeface="Calibri" panose="020F0502020204030204" pitchFamily="34" charset="0"/>
                        </a:rPr>
                        <a:t>Clients Equipés 4 univers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D08E"/>
                    </a:solidFill>
                  </a:tcPr>
                </a:tc>
                <a:tc>
                  <a:txBody>
                    <a:bodyPr/>
                    <a:lstStyle/>
                    <a:p>
                      <a:pPr algn="ctr" rtl="0" fontAlgn="ctr"/>
                      <a:r>
                        <a:rPr lang="fr-FR" sz="1200" b="0" i="0" u="none" strike="noStrike" dirty="0" smtClean="0">
                          <a:solidFill>
                            <a:srgbClr val="FFFFFF"/>
                          </a:solidFill>
                          <a:effectLst/>
                          <a:latin typeface="Calibri" panose="020F0502020204030204" pitchFamily="34" charset="0"/>
                        </a:rPr>
                        <a:t>2 086</a:t>
                      </a:r>
                      <a:endParaRPr lang="fr-FR" sz="12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D08E"/>
                    </a:solidFill>
                  </a:tcPr>
                </a:tc>
                <a:extLst>
                  <a:ext uri="{0D108BD9-81ED-4DB2-BD59-A6C34878D82A}">
                    <a16:rowId xmlns:a16="http://schemas.microsoft.com/office/drawing/2014/main" val="1504102913"/>
                  </a:ext>
                </a:extLst>
              </a:tr>
              <a:tr h="366484">
                <a:tc>
                  <a:txBody>
                    <a:bodyPr/>
                    <a:lstStyle/>
                    <a:p>
                      <a:pPr algn="ctr" rtl="0" fontAlgn="ctr"/>
                      <a:r>
                        <a:rPr lang="fr-FR" sz="1200" b="0" i="0" u="none" strike="noStrike" dirty="0">
                          <a:solidFill>
                            <a:srgbClr val="FFFFFF"/>
                          </a:solidFill>
                          <a:effectLst/>
                          <a:latin typeface="Calibri" panose="020F0502020204030204" pitchFamily="34" charset="0"/>
                        </a:rPr>
                        <a:t>Clients non équipés </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c>
                  <a:txBody>
                    <a:bodyPr/>
                    <a:lstStyle/>
                    <a:p>
                      <a:pPr algn="ctr" rtl="0" fontAlgn="ctr"/>
                      <a:r>
                        <a:rPr lang="fr-FR" sz="1200" b="0" i="0" u="none" strike="noStrike" dirty="0" smtClean="0">
                          <a:solidFill>
                            <a:srgbClr val="FFFFFF"/>
                          </a:solidFill>
                          <a:effectLst/>
                          <a:latin typeface="Calibri" panose="020F0502020204030204" pitchFamily="34" charset="0"/>
                        </a:rPr>
                        <a:t>17 840</a:t>
                      </a:r>
                      <a:endParaRPr lang="fr-FR" sz="12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321591620"/>
                  </a:ext>
                </a:extLst>
              </a:tr>
              <a:tr h="444588">
                <a:tc>
                  <a:txBody>
                    <a:bodyPr/>
                    <a:lstStyle/>
                    <a:p>
                      <a:pPr algn="ctr" rtl="0" fontAlgn="ctr"/>
                      <a:r>
                        <a:rPr lang="fr-FR" sz="1200" b="0" i="0" u="none" strike="noStrike">
                          <a:solidFill>
                            <a:srgbClr val="FFFFFF"/>
                          </a:solidFill>
                          <a:effectLst/>
                          <a:latin typeface="Calibri" panose="020F0502020204030204" pitchFamily="34" charset="0"/>
                        </a:rPr>
                        <a:t>Clients non équipés 2 univers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chemeClr val="accent2">
                        <a:lumMod val="60000"/>
                        <a:lumOff val="40000"/>
                      </a:schemeClr>
                    </a:solidFill>
                  </a:tcPr>
                </a:tc>
                <a:tc rowSpan="2">
                  <a:txBody>
                    <a:bodyPr/>
                    <a:lstStyle/>
                    <a:p>
                      <a:pPr algn="ctr" rtl="0" fontAlgn="ctr"/>
                      <a:r>
                        <a:rPr lang="fr-FR" sz="1200" b="0" i="0" u="none" strike="noStrike" dirty="0">
                          <a:solidFill>
                            <a:srgbClr val="FFFFFF"/>
                          </a:solidFill>
                          <a:effectLst/>
                          <a:latin typeface="Calibri" panose="020F0502020204030204" pitchFamily="34" charset="0"/>
                        </a:rPr>
                        <a:t>4 </a:t>
                      </a:r>
                      <a:r>
                        <a:rPr lang="fr-FR" sz="1200" b="0" i="0" u="none" strike="noStrike" dirty="0" smtClean="0">
                          <a:solidFill>
                            <a:srgbClr val="FFFFFF"/>
                          </a:solidFill>
                          <a:effectLst/>
                          <a:latin typeface="Calibri" panose="020F0502020204030204" pitchFamily="34" charset="0"/>
                        </a:rPr>
                        <a:t>499</a:t>
                      </a:r>
                      <a:endParaRPr lang="fr-FR" sz="12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166908376"/>
                  </a:ext>
                </a:extLst>
              </a:tr>
              <a:tr h="162214">
                <a:tc>
                  <a:txBody>
                    <a:bodyPr/>
                    <a:lstStyle/>
                    <a:p>
                      <a:pPr algn="ctr" rtl="0" fontAlgn="ctr"/>
                      <a:r>
                        <a:rPr lang="fr-FR" sz="1200" b="0" i="0" u="none" strike="noStrike" dirty="0">
                          <a:solidFill>
                            <a:srgbClr val="FFFFFF"/>
                          </a:solidFill>
                          <a:effectLst/>
                          <a:latin typeface="Calibri" panose="020F0502020204030204" pitchFamily="34" charset="0"/>
                        </a:rPr>
                        <a:t>(PRESQUE EQUIPES)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chemeClr val="accent2">
                        <a:lumMod val="60000"/>
                        <a:lumOff val="40000"/>
                      </a:schemeClr>
                    </a:solidFill>
                  </a:tcPr>
                </a:tc>
                <a:tc vMerge="1">
                  <a:txBody>
                    <a:bodyPr/>
                    <a:lstStyle/>
                    <a:p>
                      <a:endParaRPr lang="fr-FR"/>
                    </a:p>
                  </a:txBody>
                  <a:tcPr/>
                </a:tc>
                <a:extLst>
                  <a:ext uri="{0D108BD9-81ED-4DB2-BD59-A6C34878D82A}">
                    <a16:rowId xmlns:a16="http://schemas.microsoft.com/office/drawing/2014/main" val="4141565507"/>
                  </a:ext>
                </a:extLst>
              </a:tr>
              <a:tr h="606802">
                <a:tc>
                  <a:txBody>
                    <a:bodyPr/>
                    <a:lstStyle/>
                    <a:p>
                      <a:pPr algn="ctr" rtl="0" fontAlgn="ctr"/>
                      <a:r>
                        <a:rPr lang="fr-FR" sz="1200" b="0" i="0" u="none" strike="noStrike">
                          <a:solidFill>
                            <a:srgbClr val="FFFFFF"/>
                          </a:solidFill>
                          <a:effectLst/>
                          <a:latin typeface="Calibri" panose="020F0502020204030204" pitchFamily="34" charset="0"/>
                        </a:rPr>
                        <a:t>Clients non équipés 1 univers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c>
                  <a:txBody>
                    <a:bodyPr/>
                    <a:lstStyle/>
                    <a:p>
                      <a:pPr algn="ctr" rtl="0" fontAlgn="ctr"/>
                      <a:r>
                        <a:rPr lang="fr-FR" sz="1200" b="0" i="0" u="none" strike="noStrike" dirty="0">
                          <a:solidFill>
                            <a:srgbClr val="FFFFFF"/>
                          </a:solidFill>
                          <a:effectLst/>
                          <a:latin typeface="Calibri" panose="020F0502020204030204" pitchFamily="34" charset="0"/>
                        </a:rPr>
                        <a:t>7 </a:t>
                      </a:r>
                      <a:r>
                        <a:rPr lang="fr-FR" sz="1200" b="0" i="0" u="none" strike="noStrike" dirty="0" smtClean="0">
                          <a:solidFill>
                            <a:srgbClr val="FFFFFF"/>
                          </a:solidFill>
                          <a:effectLst/>
                          <a:latin typeface="Calibri" panose="020F0502020204030204" pitchFamily="34" charset="0"/>
                        </a:rPr>
                        <a:t>377</a:t>
                      </a:r>
                      <a:endParaRPr lang="fr-FR" sz="12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82565362"/>
                  </a:ext>
                </a:extLst>
              </a:tr>
            </a:tbl>
          </a:graphicData>
        </a:graphic>
      </p:graphicFrame>
    </p:spTree>
    <p:extLst>
      <p:ext uri="{BB962C8B-B14F-4D97-AF65-F5344CB8AC3E}">
        <p14:creationId xmlns:p14="http://schemas.microsoft.com/office/powerpoint/2010/main" val="688005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contenu 1"/>
          <p:cNvSpPr>
            <a:spLocks noGrp="1"/>
          </p:cNvSpPr>
          <p:nvPr>
            <p:ph sz="quarter" idx="15"/>
          </p:nvPr>
        </p:nvSpPr>
        <p:spPr>
          <a:xfrm>
            <a:off x="1547664" y="1"/>
            <a:ext cx="7345362" cy="483518"/>
          </a:xfrm>
        </p:spPr>
        <p:txBody>
          <a:bodyPr/>
          <a:lstStyle/>
          <a:p>
            <a:r>
              <a:rPr lang="fr-FR" sz="1400" b="1" dirty="0"/>
              <a:t>Ce mécanisme de points et d’objectifs par univers permet un gain maximum de </a:t>
            </a:r>
            <a:endParaRPr lang="fr-FR" sz="1400" b="1" dirty="0" smtClean="0"/>
          </a:p>
          <a:p>
            <a:r>
              <a:rPr lang="fr-FR" sz="1400" b="1" dirty="0" smtClean="0"/>
              <a:t>400 </a:t>
            </a:r>
            <a:r>
              <a:rPr lang="fr-FR" sz="1400" b="1" dirty="0"/>
              <a:t>€ par collaborateur éligible</a:t>
            </a:r>
          </a:p>
        </p:txBody>
      </p:sp>
      <p:sp>
        <p:nvSpPr>
          <p:cNvPr id="9" name="ZoneTexte 8"/>
          <p:cNvSpPr txBox="1"/>
          <p:nvPr/>
        </p:nvSpPr>
        <p:spPr>
          <a:xfrm>
            <a:off x="5908047" y="4579351"/>
            <a:ext cx="2710229" cy="824841"/>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1400" b="1" kern="1200" dirty="0" smtClean="0">
                <a:solidFill>
                  <a:schemeClr val="bg1"/>
                </a:solidFill>
                <a:latin typeface="+mn-lt"/>
                <a:ea typeface="+mn-ea"/>
                <a:cs typeface="+mn-cs"/>
              </a:rPr>
              <a:t>Total des gains possibles : 400 €</a:t>
            </a:r>
          </a:p>
          <a:p>
            <a:pPr marL="179388" algn="just">
              <a:spcBef>
                <a:spcPct val="20000"/>
              </a:spcBef>
            </a:pPr>
            <a:r>
              <a:rPr lang="fr-FR" sz="1400" b="1" dirty="0">
                <a:solidFill>
                  <a:schemeClr val="bg1"/>
                </a:solidFill>
              </a:rPr>
              <a:t>+ Bonus synergie BDD (Slide </a:t>
            </a:r>
            <a:r>
              <a:rPr lang="fr-FR" sz="1400" b="1" dirty="0" smtClean="0">
                <a:solidFill>
                  <a:schemeClr val="bg1"/>
                </a:solidFill>
              </a:rPr>
              <a:t>20)</a:t>
            </a:r>
            <a:endParaRPr lang="fr-FR" sz="1400" b="1" dirty="0">
              <a:solidFill>
                <a:schemeClr val="bg1"/>
              </a:solidFill>
            </a:endParaRPr>
          </a:p>
          <a:p>
            <a:pPr marL="179388" indent="0" algn="just" defTabSz="914400" rtl="0" eaLnBrk="1" latinLnBrk="0" hangingPunct="1">
              <a:spcBef>
                <a:spcPct val="20000"/>
              </a:spcBef>
              <a:buFont typeface="Arial" panose="020B0604020202020204" pitchFamily="34" charset="0"/>
              <a:buNone/>
            </a:pPr>
            <a:endParaRPr lang="fr-FR" sz="1400" b="1" kern="1200" dirty="0" smtClean="0">
              <a:solidFill>
                <a:schemeClr val="bg1"/>
              </a:solidFill>
              <a:latin typeface="+mn-lt"/>
              <a:ea typeface="+mn-ea"/>
              <a:cs typeface="+mn-cs"/>
            </a:endParaRPr>
          </a:p>
        </p:txBody>
      </p:sp>
      <p:pic>
        <p:nvPicPr>
          <p:cNvPr id="2" name="Image 1"/>
          <p:cNvPicPr>
            <a:picLocks noChangeAspect="1"/>
          </p:cNvPicPr>
          <p:nvPr/>
        </p:nvPicPr>
        <p:blipFill>
          <a:blip r:embed="rId2"/>
          <a:stretch>
            <a:fillRect/>
          </a:stretch>
        </p:blipFill>
        <p:spPr>
          <a:xfrm>
            <a:off x="180916" y="987574"/>
            <a:ext cx="8746632" cy="3484806"/>
          </a:xfrm>
          <a:prstGeom prst="rect">
            <a:avLst/>
          </a:prstGeom>
        </p:spPr>
      </p:pic>
    </p:spTree>
    <p:extLst>
      <p:ext uri="{BB962C8B-B14F-4D97-AF65-F5344CB8AC3E}">
        <p14:creationId xmlns:p14="http://schemas.microsoft.com/office/powerpoint/2010/main" val="1466074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699543"/>
            <a:ext cx="9144000" cy="1296144"/>
          </a:xfrm>
          <a:prstGeom prst="rect">
            <a:avLst/>
          </a:prstGeom>
          <a:solidFill>
            <a:srgbClr val="467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8"/>
          <p:cNvSpPr>
            <a:spLocks noGrp="1"/>
          </p:cNvSpPr>
          <p:nvPr>
            <p:ph sz="quarter" idx="15"/>
          </p:nvPr>
        </p:nvSpPr>
        <p:spPr/>
        <p:txBody>
          <a:bodyPr/>
          <a:lstStyle/>
          <a:p>
            <a:r>
              <a:rPr lang="fr-FR" sz="1600" b="1" dirty="0" smtClean="0"/>
              <a:t>Sommaire</a:t>
            </a:r>
            <a:endParaRPr lang="fr-FR" sz="1600" b="1" dirty="0"/>
          </a:p>
        </p:txBody>
      </p:sp>
      <p:sp>
        <p:nvSpPr>
          <p:cNvPr id="2" name="Ellipse 1"/>
          <p:cNvSpPr/>
          <p:nvPr/>
        </p:nvSpPr>
        <p:spPr>
          <a:xfrm>
            <a:off x="1457878" y="2355726"/>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1463806" y="3565354"/>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1464788" y="771550"/>
            <a:ext cx="144016" cy="144016"/>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1457878" y="2989290"/>
            <a:ext cx="144016" cy="144016"/>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contenu 3"/>
          <p:cNvSpPr>
            <a:spLocks noGrp="1"/>
          </p:cNvSpPr>
          <p:nvPr>
            <p:ph sz="quarter" idx="14"/>
          </p:nvPr>
        </p:nvSpPr>
        <p:spPr>
          <a:xfrm>
            <a:off x="1464788" y="699542"/>
            <a:ext cx="8424614" cy="3240088"/>
          </a:xfrm>
          <a:ln>
            <a:solidFill>
              <a:schemeClr val="bg1"/>
            </a:solidFill>
          </a:ln>
        </p:spPr>
        <p:txBody>
          <a:bodyPr/>
          <a:lstStyle/>
          <a:p>
            <a:pPr marL="179388"/>
            <a:r>
              <a:rPr lang="fr-FR" sz="1600" b="1" dirty="0">
                <a:ln w="3175">
                  <a:solidFill>
                    <a:schemeClr val="accent2"/>
                  </a:solidFill>
                  <a:prstDash val="solid"/>
                </a:ln>
                <a:solidFill>
                  <a:schemeClr val="accent2">
                    <a:lumMod val="40000"/>
                    <a:lumOff val="60000"/>
                  </a:schemeClr>
                </a:solidFill>
              </a:rPr>
              <a:t>Fonds de commerce &amp; équipement de nos clients</a:t>
            </a:r>
          </a:p>
          <a:p>
            <a:pPr marL="465138">
              <a:buFont typeface="Arial" panose="020B0604020202020204" pitchFamily="34" charset="0"/>
              <a:buChar char="•"/>
            </a:pPr>
            <a:r>
              <a:rPr lang="fr-FR" dirty="0"/>
              <a:t> Le marché Grand Public</a:t>
            </a:r>
          </a:p>
          <a:p>
            <a:pPr marL="465138">
              <a:buFont typeface="Arial" panose="020B0604020202020204" pitchFamily="34" charset="0"/>
              <a:buChar char="•"/>
            </a:pPr>
            <a:r>
              <a:rPr lang="fr-FR" dirty="0" err="1"/>
              <a:t> Le marché Premium</a:t>
            </a:r>
          </a:p>
          <a:p>
            <a:pPr marL="465138">
              <a:buFont typeface="Arial" panose="020B0604020202020204" pitchFamily="34" charset="0"/>
              <a:buChar char="•"/>
            </a:pPr>
            <a:r>
              <a:rPr lang="fr-FR" dirty="0" err="1"/>
              <a:t> Le marché des Professionnels</a:t>
            </a:r>
          </a:p>
          <a:p>
            <a:pPr marL="465138">
              <a:buFont typeface="Arial" panose="020B0604020202020204" pitchFamily="34" charset="0"/>
              <a:buChar char="•"/>
            </a:pPr>
            <a:r>
              <a:rPr lang="fr-FR" b="1" dirty="0">
                <a:ln w="3175">
                  <a:solidFill>
                    <a:schemeClr val="accent2"/>
                  </a:solidFill>
                  <a:prstDash val="solid"/>
                </a:ln>
                <a:solidFill>
                  <a:schemeClr val="accent2">
                    <a:lumMod val="40000"/>
                    <a:lumOff val="60000"/>
                  </a:schemeClr>
                </a:solidFill>
              </a:rPr>
              <a:t> Le Bonus  « Synergie » et les précisions communes aux différents marchés </a:t>
            </a:r>
          </a:p>
          <a:p>
            <a:pPr marL="179388"/>
            <a:endParaRPr lang="fr-FR" dirty="0" smtClean="0"/>
          </a:p>
          <a:p>
            <a:pPr marL="179388"/>
            <a:endParaRPr lang="fr-FR" sz="800" dirty="0"/>
          </a:p>
          <a:p>
            <a:pPr marL="179388"/>
            <a:r>
              <a:rPr lang="fr-FR" sz="1600" dirty="0" smtClean="0"/>
              <a:t>Un accompagnement par l’excellence </a:t>
            </a:r>
          </a:p>
          <a:p>
            <a:pPr marL="179388"/>
            <a:endParaRPr lang="fr-FR" sz="1000" dirty="0" smtClean="0"/>
          </a:p>
          <a:p>
            <a:pPr marL="179388"/>
            <a:endParaRPr lang="fr-FR" sz="1000" dirty="0"/>
          </a:p>
          <a:p>
            <a:pPr marL="179388"/>
            <a:r>
              <a:rPr lang="fr-FR" sz="1600" dirty="0"/>
              <a:t>Des solutions et boosters pour conquérir les univers</a:t>
            </a:r>
          </a:p>
          <a:p>
            <a:pPr marL="179388"/>
            <a:endParaRPr lang="fr-FR" sz="1400" dirty="0"/>
          </a:p>
          <a:p>
            <a:pPr marL="179388"/>
            <a:r>
              <a:rPr lang="fr-FR" sz="1600" dirty="0" smtClean="0"/>
              <a:t>Une boîte à outils pour la réussite de ce challenge </a:t>
            </a:r>
            <a:endParaRPr lang="fr-FR" sz="1050" dirty="0" smtClean="0"/>
          </a:p>
        </p:txBody>
      </p:sp>
    </p:spTree>
    <p:extLst>
      <p:ext uri="{BB962C8B-B14F-4D97-AF65-F5344CB8AC3E}">
        <p14:creationId xmlns:p14="http://schemas.microsoft.com/office/powerpoint/2010/main" val="336833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contenu 1"/>
          <p:cNvSpPr>
            <a:spLocks noGrp="1"/>
          </p:cNvSpPr>
          <p:nvPr>
            <p:ph sz="quarter" idx="15"/>
          </p:nvPr>
        </p:nvSpPr>
        <p:spPr>
          <a:xfrm>
            <a:off x="1547664" y="1"/>
            <a:ext cx="7776864" cy="483518"/>
          </a:xfrm>
        </p:spPr>
        <p:txBody>
          <a:bodyPr/>
          <a:lstStyle/>
          <a:p>
            <a:pPr>
              <a:spcBef>
                <a:spcPts val="0"/>
              </a:spcBef>
            </a:pPr>
            <a:r>
              <a:rPr lang="fr-FR" sz="1400" b="1" dirty="0" smtClean="0">
                <a:solidFill>
                  <a:srgbClr val="C00000"/>
                </a:solidFill>
              </a:rPr>
              <a:t>La Challenge valorise le « Collectif BDD » au travers d’un bonus selon les performances des différents marchés.</a:t>
            </a:r>
            <a:endParaRPr lang="fr-FR" sz="1400" b="1" dirty="0">
              <a:solidFill>
                <a:srgbClr val="FF0000"/>
              </a:solidFill>
            </a:endParaRPr>
          </a:p>
        </p:txBody>
      </p:sp>
      <p:sp>
        <p:nvSpPr>
          <p:cNvPr id="5" name="Espace réservé du contenu 4"/>
          <p:cNvSpPr>
            <a:spLocks noGrp="1"/>
          </p:cNvSpPr>
          <p:nvPr>
            <p:ph sz="quarter" idx="14"/>
          </p:nvPr>
        </p:nvSpPr>
        <p:spPr>
          <a:xfrm>
            <a:off x="683568" y="844104"/>
            <a:ext cx="8136582" cy="3455838"/>
          </a:xfrm>
        </p:spPr>
        <p:txBody>
          <a:bodyPr/>
          <a:lstStyle/>
          <a:p>
            <a:pPr marL="171450" indent="-171450">
              <a:buFont typeface="Arial" panose="020B0604020202020204" pitchFamily="34" charset="0"/>
              <a:buChar char="•"/>
            </a:pPr>
            <a:endParaRPr lang="fr-FR" sz="1100" dirty="0" smtClean="0"/>
          </a:p>
          <a:p>
            <a:pPr marL="171450" indent="-171450">
              <a:buFont typeface="Arial" panose="020B0604020202020204" pitchFamily="34" charset="0"/>
              <a:buChar char="•"/>
            </a:pPr>
            <a:r>
              <a:rPr lang="fr-FR" sz="1500" dirty="0" smtClean="0"/>
              <a:t>Pour valoriser la réussite collective et les synergies au sein de la BDD, un bonus de réussite est intégré dans ce challenge.</a:t>
            </a:r>
            <a:endParaRPr lang="fr-FR" sz="1500" dirty="0"/>
          </a:p>
          <a:p>
            <a:pPr marL="914400" lvl="1" indent="-171450">
              <a:buFont typeface="Arial" panose="020B0604020202020204" pitchFamily="34" charset="0"/>
              <a:buChar char="•"/>
            </a:pPr>
            <a:r>
              <a:rPr lang="fr-FR" sz="1400" dirty="0" smtClean="0">
                <a:solidFill>
                  <a:schemeClr val="bg1"/>
                </a:solidFill>
              </a:rPr>
              <a:t>Le bonus de réussite offre une bonification du gain de l’entité allant jusqu’à 20 % selon des règles d’éligibilités.</a:t>
            </a:r>
          </a:p>
          <a:p>
            <a:pPr marL="914400" lvl="1" indent="-171450">
              <a:buFont typeface="Arial" panose="020B0604020202020204" pitchFamily="34" charset="0"/>
              <a:buChar char="•"/>
            </a:pPr>
            <a:r>
              <a:rPr lang="fr-FR" sz="1400" dirty="0" smtClean="0">
                <a:solidFill>
                  <a:schemeClr val="bg1"/>
                </a:solidFill>
              </a:rPr>
              <a:t>Les règles d'éligibilités sont liées aux performances des Directions Régionales sur nos 3 marchés de la BDD :</a:t>
            </a:r>
          </a:p>
          <a:p>
            <a:pPr marL="1314450" lvl="2" indent="-171450"/>
            <a:r>
              <a:rPr lang="fr-FR" sz="1000" dirty="0" smtClean="0">
                <a:solidFill>
                  <a:schemeClr val="bg1"/>
                </a:solidFill>
              </a:rPr>
              <a:t>Sur le Grand Public, si la Région déclenche 4 indicateurs sur 5 du challenge Grand Public, les équipes Professionnels et Premium auront une bonification de 10% de leur gain sur leur challenge propre</a:t>
            </a:r>
          </a:p>
          <a:p>
            <a:pPr marL="1314450" lvl="2" indent="-171450"/>
            <a:r>
              <a:rPr lang="fr-FR" sz="1000" dirty="0" smtClean="0">
                <a:solidFill>
                  <a:schemeClr val="bg1"/>
                </a:solidFill>
              </a:rPr>
              <a:t>Sur le Premium</a:t>
            </a:r>
            <a:r>
              <a:rPr lang="fr-FR" sz="1000" dirty="0">
                <a:solidFill>
                  <a:schemeClr val="bg1"/>
                </a:solidFill>
              </a:rPr>
              <a:t>, si la Région déclenche 4 indicateurs sur 5 du </a:t>
            </a:r>
            <a:r>
              <a:rPr lang="fr-FR" sz="1000" dirty="0" smtClean="0">
                <a:solidFill>
                  <a:schemeClr val="bg1"/>
                </a:solidFill>
              </a:rPr>
              <a:t>challenge Premium, </a:t>
            </a:r>
            <a:r>
              <a:rPr lang="fr-FR" sz="1000" dirty="0">
                <a:solidFill>
                  <a:schemeClr val="bg1"/>
                </a:solidFill>
              </a:rPr>
              <a:t>les équipes </a:t>
            </a:r>
            <a:r>
              <a:rPr lang="fr-FR" sz="1000" dirty="0" smtClean="0">
                <a:solidFill>
                  <a:schemeClr val="bg1"/>
                </a:solidFill>
              </a:rPr>
              <a:t>Grand Public </a:t>
            </a:r>
            <a:r>
              <a:rPr lang="fr-FR" sz="1000" dirty="0">
                <a:solidFill>
                  <a:schemeClr val="bg1"/>
                </a:solidFill>
              </a:rPr>
              <a:t>et </a:t>
            </a:r>
            <a:r>
              <a:rPr lang="fr-FR" sz="1000" dirty="0" smtClean="0">
                <a:solidFill>
                  <a:schemeClr val="bg1"/>
                </a:solidFill>
              </a:rPr>
              <a:t>Professionnels auront </a:t>
            </a:r>
            <a:r>
              <a:rPr lang="fr-FR" sz="1000" dirty="0">
                <a:solidFill>
                  <a:schemeClr val="bg1"/>
                </a:solidFill>
              </a:rPr>
              <a:t>une bonification de 10% de leur gain sur leur challenge propre</a:t>
            </a:r>
          </a:p>
          <a:p>
            <a:pPr marL="1314450" lvl="2" indent="-171450"/>
            <a:r>
              <a:rPr lang="fr-FR" sz="1000" dirty="0" smtClean="0">
                <a:solidFill>
                  <a:schemeClr val="bg1"/>
                </a:solidFill>
              </a:rPr>
              <a:t>Sur les Professionnels, </a:t>
            </a:r>
            <a:r>
              <a:rPr lang="fr-FR" sz="1000" dirty="0">
                <a:solidFill>
                  <a:schemeClr val="bg1"/>
                </a:solidFill>
              </a:rPr>
              <a:t>si la Région déclenche </a:t>
            </a:r>
            <a:r>
              <a:rPr lang="fr-FR" sz="1000" dirty="0" smtClean="0">
                <a:solidFill>
                  <a:schemeClr val="bg1"/>
                </a:solidFill>
              </a:rPr>
              <a:t>5 </a:t>
            </a:r>
            <a:r>
              <a:rPr lang="fr-FR" sz="1000" dirty="0">
                <a:solidFill>
                  <a:schemeClr val="bg1"/>
                </a:solidFill>
              </a:rPr>
              <a:t>indicateurs sur </a:t>
            </a:r>
            <a:r>
              <a:rPr lang="fr-FR" sz="1000" dirty="0" smtClean="0">
                <a:solidFill>
                  <a:schemeClr val="bg1"/>
                </a:solidFill>
              </a:rPr>
              <a:t>7 </a:t>
            </a:r>
            <a:r>
              <a:rPr lang="fr-FR" sz="1000" dirty="0">
                <a:solidFill>
                  <a:schemeClr val="bg1"/>
                </a:solidFill>
              </a:rPr>
              <a:t>du </a:t>
            </a:r>
            <a:r>
              <a:rPr lang="fr-FR" sz="1000" dirty="0" smtClean="0">
                <a:solidFill>
                  <a:schemeClr val="bg1"/>
                </a:solidFill>
              </a:rPr>
              <a:t>challenge Professionnel, </a:t>
            </a:r>
            <a:r>
              <a:rPr lang="fr-FR" sz="1000" dirty="0">
                <a:solidFill>
                  <a:schemeClr val="bg1"/>
                </a:solidFill>
              </a:rPr>
              <a:t>les équipes Grand Public et Professionnels auront une bonification de 10% de leur gain sur leur challenge </a:t>
            </a:r>
            <a:r>
              <a:rPr lang="fr-FR" sz="1000" dirty="0" smtClean="0">
                <a:solidFill>
                  <a:schemeClr val="bg1"/>
                </a:solidFill>
              </a:rPr>
              <a:t>propre</a:t>
            </a:r>
          </a:p>
          <a:p>
            <a:pPr marL="171450" lvl="2" indent="-171450"/>
            <a:endParaRPr lang="fr-FR" sz="1500" dirty="0" smtClean="0">
              <a:solidFill>
                <a:schemeClr val="bg1"/>
              </a:solidFill>
            </a:endParaRPr>
          </a:p>
          <a:p>
            <a:pPr marL="171450" lvl="2" indent="-171450"/>
            <a:r>
              <a:rPr lang="fr-FR" sz="1500" dirty="0" smtClean="0">
                <a:solidFill>
                  <a:schemeClr val="bg1"/>
                </a:solidFill>
              </a:rPr>
              <a:t>Au terme du challenge et selon les réussites des entités commerciales, les collaborateurs BDD peuvent toucher au maximum </a:t>
            </a:r>
            <a:r>
              <a:rPr lang="fr-FR" sz="1500" b="1" dirty="0" smtClean="0">
                <a:solidFill>
                  <a:schemeClr val="bg1"/>
                </a:solidFill>
              </a:rPr>
              <a:t>480 € </a:t>
            </a:r>
            <a:r>
              <a:rPr lang="fr-FR" sz="1500" dirty="0" smtClean="0">
                <a:solidFill>
                  <a:schemeClr val="bg1"/>
                </a:solidFill>
              </a:rPr>
              <a:t>sur ce challenge.</a:t>
            </a:r>
            <a:endParaRPr lang="fr-FR" sz="1500" dirty="0">
              <a:solidFill>
                <a:schemeClr val="bg1"/>
              </a:solidFill>
            </a:endParaRPr>
          </a:p>
          <a:p>
            <a:pPr marL="171450" lvl="2" indent="-171450"/>
            <a:endParaRPr lang="fr-FR" sz="1500" dirty="0">
              <a:solidFill>
                <a:schemeClr val="bg1"/>
              </a:solidFill>
            </a:endParaRPr>
          </a:p>
          <a:p>
            <a:pPr marL="171450" indent="-171450"/>
            <a:endParaRPr lang="fr-FR" sz="100" dirty="0">
              <a:solidFill>
                <a:schemeClr val="bg1"/>
              </a:solidFill>
            </a:endParaRPr>
          </a:p>
          <a:p>
            <a:pPr lvl="2" indent="0">
              <a:buNone/>
            </a:pPr>
            <a:endParaRPr lang="fr-FR" sz="1000" dirty="0">
              <a:solidFill>
                <a:schemeClr val="bg1"/>
              </a:solidFill>
            </a:endParaRPr>
          </a:p>
          <a:p>
            <a:pPr marL="171450" indent="-171450">
              <a:buFont typeface="Arial" panose="020B0604020202020204" pitchFamily="34" charset="0"/>
              <a:buChar char="•"/>
            </a:pPr>
            <a:endParaRPr lang="fr-FR" sz="1100" dirty="0"/>
          </a:p>
        </p:txBody>
      </p:sp>
    </p:spTree>
    <p:extLst>
      <p:ext uri="{BB962C8B-B14F-4D97-AF65-F5344CB8AC3E}">
        <p14:creationId xmlns:p14="http://schemas.microsoft.com/office/powerpoint/2010/main" val="1650715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contenu 1"/>
          <p:cNvSpPr>
            <a:spLocks noGrp="1"/>
          </p:cNvSpPr>
          <p:nvPr>
            <p:ph sz="quarter" idx="15"/>
          </p:nvPr>
        </p:nvSpPr>
        <p:spPr/>
        <p:txBody>
          <a:bodyPr/>
          <a:lstStyle/>
          <a:p>
            <a:pPr>
              <a:spcBef>
                <a:spcPts val="0"/>
              </a:spcBef>
            </a:pPr>
            <a:r>
              <a:rPr lang="fr-FR" sz="1400" b="1" dirty="0" smtClean="0">
                <a:solidFill>
                  <a:srgbClr val="C00000"/>
                </a:solidFill>
              </a:rPr>
              <a:t>Précisions</a:t>
            </a:r>
            <a:r>
              <a:rPr lang="fr-FR" sz="1400" b="1" dirty="0" smtClean="0"/>
              <a:t> sur la définition des objectifs, le pilotage et la mesure des résultats, </a:t>
            </a:r>
          </a:p>
          <a:p>
            <a:pPr>
              <a:spcBef>
                <a:spcPts val="0"/>
              </a:spcBef>
            </a:pPr>
            <a:r>
              <a:rPr lang="fr-FR" sz="1400" b="1" dirty="0" smtClean="0"/>
              <a:t>ainsi que l’attribution des récompenses</a:t>
            </a:r>
            <a:endParaRPr lang="fr-FR" sz="1400" b="1" dirty="0">
              <a:solidFill>
                <a:srgbClr val="FF0000"/>
              </a:solidFill>
            </a:endParaRPr>
          </a:p>
        </p:txBody>
      </p:sp>
      <p:sp>
        <p:nvSpPr>
          <p:cNvPr id="5" name="Espace réservé du contenu 4"/>
          <p:cNvSpPr>
            <a:spLocks noGrp="1"/>
          </p:cNvSpPr>
          <p:nvPr>
            <p:ph sz="quarter" idx="14"/>
          </p:nvPr>
        </p:nvSpPr>
        <p:spPr>
          <a:xfrm>
            <a:off x="683568" y="844104"/>
            <a:ext cx="8136582" cy="3455838"/>
          </a:xfrm>
        </p:spPr>
        <p:txBody>
          <a:bodyPr/>
          <a:lstStyle/>
          <a:p>
            <a:pPr marL="171450" indent="-171450">
              <a:buFont typeface="Arial" panose="020B0604020202020204" pitchFamily="34" charset="0"/>
              <a:buChar char="•"/>
            </a:pPr>
            <a:r>
              <a:rPr lang="fr-FR" sz="1100" dirty="0"/>
              <a:t>Définition des </a:t>
            </a:r>
            <a:r>
              <a:rPr lang="fr-FR" sz="1100" dirty="0" smtClean="0"/>
              <a:t>objectifs, pilotage et mesure </a:t>
            </a:r>
            <a:r>
              <a:rPr lang="fr-FR" sz="1100" dirty="0"/>
              <a:t>des résultats finaux </a:t>
            </a:r>
            <a:r>
              <a:rPr lang="fr-FR" sz="1100" dirty="0" smtClean="0"/>
              <a:t>sur </a:t>
            </a:r>
            <a:r>
              <a:rPr lang="fr-FR" sz="1100" dirty="0"/>
              <a:t>la base de l’ETP moyen de l’agence sur la période (source RH)</a:t>
            </a:r>
          </a:p>
          <a:p>
            <a:pPr marL="171450" indent="-171450">
              <a:buFont typeface="Arial" panose="020B0604020202020204" pitchFamily="34" charset="0"/>
              <a:buChar char="•"/>
            </a:pPr>
            <a:endParaRPr lang="fr-FR" sz="1100" dirty="0" smtClean="0"/>
          </a:p>
          <a:p>
            <a:pPr marL="571500" lvl="2" indent="-171450"/>
            <a:endParaRPr lang="fr-FR" sz="1100" dirty="0" smtClean="0">
              <a:solidFill>
                <a:schemeClr val="bg1"/>
              </a:solidFill>
            </a:endParaRPr>
          </a:p>
          <a:p>
            <a:pPr marL="171450" indent="-171450">
              <a:buFont typeface="Arial" panose="020B0604020202020204" pitchFamily="34" charset="0"/>
              <a:buChar char="•"/>
            </a:pPr>
            <a:endParaRPr lang="fr-FR" sz="1100" dirty="0"/>
          </a:p>
          <a:p>
            <a:pPr marL="171450" indent="-171450">
              <a:buFont typeface="Arial" panose="020B0604020202020204" pitchFamily="34" charset="0"/>
              <a:buChar char="•"/>
            </a:pPr>
            <a:endParaRPr lang="fr-FR" sz="1100" dirty="0" smtClean="0"/>
          </a:p>
          <a:p>
            <a:pPr marL="171450" indent="-171450">
              <a:buFont typeface="Arial" panose="020B0604020202020204" pitchFamily="34" charset="0"/>
              <a:buChar char="•"/>
            </a:pPr>
            <a:endParaRPr lang="fr-FR" sz="1100" dirty="0" smtClean="0"/>
          </a:p>
          <a:p>
            <a:pPr marL="171450" indent="-171450">
              <a:buFont typeface="Arial" panose="020B0604020202020204" pitchFamily="34" charset="0"/>
              <a:buChar char="•"/>
            </a:pPr>
            <a:endParaRPr lang="fr-FR" sz="1100" dirty="0"/>
          </a:p>
          <a:p>
            <a:pPr marL="171450" indent="-171450">
              <a:buFont typeface="Arial" panose="020B0604020202020204" pitchFamily="34" charset="0"/>
              <a:buChar char="•"/>
            </a:pPr>
            <a:endParaRPr lang="fr-FR" sz="1100" dirty="0" smtClean="0"/>
          </a:p>
          <a:p>
            <a:pPr marL="171450" indent="-171450">
              <a:buFont typeface="Arial" panose="020B0604020202020204" pitchFamily="34" charset="0"/>
              <a:buChar char="•"/>
            </a:pPr>
            <a:endParaRPr lang="fr-FR" sz="1100" dirty="0" smtClean="0"/>
          </a:p>
          <a:p>
            <a:pPr marL="171450" indent="-171450">
              <a:buFont typeface="Arial" panose="020B0604020202020204" pitchFamily="34" charset="0"/>
              <a:buChar char="•"/>
            </a:pPr>
            <a:endParaRPr lang="fr-FR" sz="1100" dirty="0"/>
          </a:p>
          <a:p>
            <a:pPr marL="171450" indent="-171450">
              <a:buFont typeface="Arial" panose="020B0604020202020204" pitchFamily="34" charset="0"/>
              <a:buChar char="•"/>
            </a:pPr>
            <a:r>
              <a:rPr lang="fr-FR" sz="1100" dirty="0" smtClean="0"/>
              <a:t>Attribution des récompenses</a:t>
            </a:r>
          </a:p>
          <a:p>
            <a:pPr marL="914400" lvl="1" indent="-171450">
              <a:buFont typeface="Arial" panose="020B0604020202020204" pitchFamily="34" charset="0"/>
              <a:buChar char="•"/>
            </a:pPr>
            <a:r>
              <a:rPr lang="fr-FR" sz="1100" dirty="0" smtClean="0">
                <a:solidFill>
                  <a:schemeClr val="bg1"/>
                </a:solidFill>
              </a:rPr>
              <a:t>Eligibilité </a:t>
            </a:r>
            <a:r>
              <a:rPr lang="fr-FR" sz="1100" dirty="0">
                <a:solidFill>
                  <a:schemeClr val="bg1"/>
                </a:solidFill>
              </a:rPr>
              <a:t>: </a:t>
            </a:r>
            <a:r>
              <a:rPr lang="fr-FR" sz="1100" dirty="0" smtClean="0">
                <a:solidFill>
                  <a:schemeClr val="bg1"/>
                </a:solidFill>
              </a:rPr>
              <a:t>deux conditions</a:t>
            </a:r>
          </a:p>
          <a:p>
            <a:pPr marL="1314450" lvl="2" indent="-171450"/>
            <a:r>
              <a:rPr lang="fr-FR" sz="1000" dirty="0" smtClean="0">
                <a:solidFill>
                  <a:schemeClr val="bg1"/>
                </a:solidFill>
              </a:rPr>
              <a:t>Collaborateurs </a:t>
            </a:r>
            <a:r>
              <a:rPr lang="fr-FR" sz="1000" dirty="0">
                <a:solidFill>
                  <a:schemeClr val="bg1"/>
                </a:solidFill>
              </a:rPr>
              <a:t>salariés de la CEGEE avec un minimum de </a:t>
            </a:r>
            <a:r>
              <a:rPr lang="fr-FR" sz="1000" dirty="0" smtClean="0">
                <a:solidFill>
                  <a:schemeClr val="bg1"/>
                </a:solidFill>
              </a:rPr>
              <a:t>3 </a:t>
            </a:r>
            <a:r>
              <a:rPr lang="fr-FR" sz="1000" dirty="0">
                <a:solidFill>
                  <a:schemeClr val="bg1"/>
                </a:solidFill>
              </a:rPr>
              <a:t>semaines de présence effective (*) au sein de </a:t>
            </a:r>
            <a:r>
              <a:rPr lang="fr-FR" sz="1000" dirty="0" smtClean="0">
                <a:solidFill>
                  <a:schemeClr val="bg1"/>
                </a:solidFill>
              </a:rPr>
              <a:t>l’agence</a:t>
            </a:r>
            <a:r>
              <a:rPr lang="fr-FR" sz="1000" dirty="0">
                <a:solidFill>
                  <a:schemeClr val="bg1"/>
                </a:solidFill>
              </a:rPr>
              <a:t> </a:t>
            </a:r>
            <a:r>
              <a:rPr lang="fr-FR" sz="1000" dirty="0" smtClean="0">
                <a:solidFill>
                  <a:schemeClr val="bg1"/>
                </a:solidFill>
              </a:rPr>
              <a:t>sur la période du challenge.  </a:t>
            </a:r>
            <a:r>
              <a:rPr lang="fr-FR" sz="1000" dirty="0">
                <a:solidFill>
                  <a:schemeClr val="bg1"/>
                </a:solidFill>
              </a:rPr>
              <a:t>(*) Présence effective : collaborateurs présents en agence (l’activité partielle, les congés, maladies, ne sont pas comptabilisés dans le temps de travail effectif)</a:t>
            </a:r>
          </a:p>
          <a:p>
            <a:pPr marL="1314450" lvl="2" indent="-171450"/>
            <a:r>
              <a:rPr lang="fr-FR" sz="1000" dirty="0">
                <a:solidFill>
                  <a:schemeClr val="bg1"/>
                </a:solidFill>
              </a:rPr>
              <a:t>En cas de changement d’agence et/ou de groupe ou d’entité, les participants ne pourront gagner que dans une seule entité (celle où ils ont passé le plus de temps)</a:t>
            </a:r>
          </a:p>
          <a:p>
            <a:pPr marL="914400" lvl="1" indent="-171450">
              <a:buFont typeface="Arial" panose="020B0604020202020204" pitchFamily="34" charset="0"/>
              <a:buChar char="•"/>
            </a:pPr>
            <a:r>
              <a:rPr lang="fr-FR" sz="1100" dirty="0" smtClean="0">
                <a:solidFill>
                  <a:schemeClr val="bg1"/>
                </a:solidFill>
              </a:rPr>
              <a:t>Répartition </a:t>
            </a:r>
            <a:r>
              <a:rPr lang="fr-FR" sz="1100" dirty="0">
                <a:solidFill>
                  <a:schemeClr val="bg1"/>
                </a:solidFill>
              </a:rPr>
              <a:t>: la répartition des gains se fait par collaborateur présent sur l’enveloppe de chaque entité :</a:t>
            </a:r>
          </a:p>
          <a:p>
            <a:pPr marL="1314450" lvl="2" indent="-171450"/>
            <a:r>
              <a:rPr lang="fr-FR" sz="1000" dirty="0">
                <a:solidFill>
                  <a:schemeClr val="bg1"/>
                </a:solidFill>
              </a:rPr>
              <a:t>70 % en montant fixe à chaque collaborateur (qu’il soit  à temps complet ou à temps partiel)</a:t>
            </a:r>
          </a:p>
          <a:p>
            <a:pPr marL="1314450" lvl="2" indent="-171450"/>
            <a:r>
              <a:rPr lang="fr-FR" sz="1000" dirty="0">
                <a:solidFill>
                  <a:schemeClr val="bg1"/>
                </a:solidFill>
              </a:rPr>
              <a:t>30 % répartis par le manager sur la base de la contribution de chacun à la performance collective</a:t>
            </a:r>
          </a:p>
          <a:p>
            <a:pPr marL="1314450" lvl="2" indent="-171450"/>
            <a:r>
              <a:rPr lang="fr-FR" sz="1000" dirty="0">
                <a:solidFill>
                  <a:schemeClr val="bg1"/>
                </a:solidFill>
              </a:rPr>
              <a:t>Nota Bene : le manager touche 100% du montant</a:t>
            </a:r>
          </a:p>
          <a:p>
            <a:pPr marL="171450" indent="-171450">
              <a:buFont typeface="Arial" panose="020B0604020202020204" pitchFamily="34" charset="0"/>
              <a:buChar char="•"/>
            </a:pPr>
            <a:endParaRPr lang="fr-FR" sz="1100" dirty="0"/>
          </a:p>
        </p:txBody>
      </p:sp>
      <p:sp>
        <p:nvSpPr>
          <p:cNvPr id="28" name="ZoneTexte 27"/>
          <p:cNvSpPr txBox="1"/>
          <p:nvPr/>
        </p:nvSpPr>
        <p:spPr>
          <a:xfrm>
            <a:off x="1336164" y="1391279"/>
            <a:ext cx="1738369" cy="469359"/>
          </a:xfrm>
          <a:prstGeom prst="rect">
            <a:avLst/>
          </a:prstGeom>
          <a:noFill/>
        </p:spPr>
        <p:txBody>
          <a:bodyPr wrap="square" rtlCol="0">
            <a:spAutoFit/>
          </a:bodyPr>
          <a:lstStyle/>
          <a:p>
            <a:pPr algn="ctr"/>
            <a:r>
              <a:rPr lang="fr-FR" sz="1400" b="1" dirty="0" smtClean="0">
                <a:solidFill>
                  <a:schemeClr val="bg1"/>
                </a:solidFill>
              </a:rPr>
              <a:t>Réalisations</a:t>
            </a:r>
          </a:p>
          <a:p>
            <a:pPr algn="ctr"/>
            <a:r>
              <a:rPr lang="fr-FR" sz="1000" dirty="0">
                <a:solidFill>
                  <a:schemeClr val="bg1"/>
                </a:solidFill>
              </a:rPr>
              <a:t>de l’agence sur la </a:t>
            </a:r>
            <a:r>
              <a:rPr lang="fr-FR" sz="1000" dirty="0" smtClean="0">
                <a:solidFill>
                  <a:schemeClr val="bg1"/>
                </a:solidFill>
              </a:rPr>
              <a:t>période</a:t>
            </a:r>
            <a:endParaRPr lang="fr-FR" sz="1400" dirty="0">
              <a:solidFill>
                <a:schemeClr val="bg1"/>
              </a:solidFill>
            </a:endParaRPr>
          </a:p>
        </p:txBody>
      </p:sp>
      <p:sp>
        <p:nvSpPr>
          <p:cNvPr id="29" name="ZoneTexte 28"/>
          <p:cNvSpPr txBox="1"/>
          <p:nvPr/>
        </p:nvSpPr>
        <p:spPr>
          <a:xfrm>
            <a:off x="1274210" y="1873557"/>
            <a:ext cx="1916944" cy="569387"/>
          </a:xfrm>
          <a:prstGeom prst="rect">
            <a:avLst/>
          </a:prstGeom>
          <a:noFill/>
        </p:spPr>
        <p:txBody>
          <a:bodyPr wrap="square" rtlCol="0">
            <a:spAutoFit/>
          </a:bodyPr>
          <a:lstStyle/>
          <a:p>
            <a:pPr algn="ctr"/>
            <a:r>
              <a:rPr lang="fr-FR" sz="1400" b="1" dirty="0" smtClean="0">
                <a:solidFill>
                  <a:schemeClr val="bg1"/>
                </a:solidFill>
              </a:rPr>
              <a:t>ETP moyen </a:t>
            </a:r>
          </a:p>
          <a:p>
            <a:pPr algn="ctr"/>
            <a:r>
              <a:rPr lang="fr-FR" sz="1000" dirty="0" smtClean="0">
                <a:solidFill>
                  <a:schemeClr val="bg1"/>
                </a:solidFill>
              </a:rPr>
              <a:t>de l’agence sur la période</a:t>
            </a:r>
          </a:p>
          <a:p>
            <a:pPr algn="ctr"/>
            <a:r>
              <a:rPr lang="fr-FR" sz="700" dirty="0" smtClean="0">
                <a:solidFill>
                  <a:schemeClr val="bg1"/>
                </a:solidFill>
              </a:rPr>
              <a:t>(source RH)</a:t>
            </a:r>
            <a:endParaRPr lang="fr-FR" sz="700" dirty="0">
              <a:solidFill>
                <a:schemeClr val="bg1"/>
              </a:solidFill>
            </a:endParaRPr>
          </a:p>
        </p:txBody>
      </p:sp>
      <p:cxnSp>
        <p:nvCxnSpPr>
          <p:cNvPr id="30" name="Connecteur droit 29"/>
          <p:cNvCxnSpPr/>
          <p:nvPr/>
        </p:nvCxnSpPr>
        <p:spPr>
          <a:xfrm>
            <a:off x="1452784" y="1843155"/>
            <a:ext cx="1550683"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p:nvSpPr>
        <p:spPr>
          <a:xfrm>
            <a:off x="2877738" y="1468982"/>
            <a:ext cx="983980" cy="646331"/>
          </a:xfrm>
          <a:prstGeom prst="rect">
            <a:avLst/>
          </a:prstGeom>
          <a:noFill/>
        </p:spPr>
        <p:txBody>
          <a:bodyPr wrap="square" rtlCol="0">
            <a:spAutoFit/>
          </a:bodyPr>
          <a:lstStyle/>
          <a:p>
            <a:pPr algn="ctr"/>
            <a:r>
              <a:rPr lang="fr-FR" sz="3600" b="1" dirty="0">
                <a:solidFill>
                  <a:schemeClr val="bg1"/>
                </a:solidFill>
              </a:rPr>
              <a:t>≥</a:t>
            </a:r>
          </a:p>
        </p:txBody>
      </p:sp>
      <p:sp>
        <p:nvSpPr>
          <p:cNvPr id="32" name="ZoneTexte 31"/>
          <p:cNvSpPr txBox="1"/>
          <p:nvPr/>
        </p:nvSpPr>
        <p:spPr>
          <a:xfrm>
            <a:off x="3321248" y="1541364"/>
            <a:ext cx="1505129" cy="523220"/>
          </a:xfrm>
          <a:prstGeom prst="rect">
            <a:avLst/>
          </a:prstGeom>
          <a:noFill/>
        </p:spPr>
        <p:txBody>
          <a:bodyPr wrap="square" rtlCol="0">
            <a:spAutoFit/>
          </a:bodyPr>
          <a:lstStyle/>
          <a:p>
            <a:pPr algn="ctr"/>
            <a:r>
              <a:rPr lang="fr-FR" sz="1400" b="1" dirty="0" smtClean="0">
                <a:solidFill>
                  <a:schemeClr val="bg1"/>
                </a:solidFill>
              </a:rPr>
              <a:t>Objectif </a:t>
            </a:r>
          </a:p>
          <a:p>
            <a:pPr algn="ctr"/>
            <a:r>
              <a:rPr lang="fr-FR" sz="1400" b="1" dirty="0" smtClean="0">
                <a:solidFill>
                  <a:schemeClr val="bg1"/>
                </a:solidFill>
              </a:rPr>
              <a:t>par ETP</a:t>
            </a:r>
            <a:endParaRPr lang="fr-FR" sz="1400" b="1" dirty="0">
              <a:solidFill>
                <a:schemeClr val="bg1"/>
              </a:solidFill>
            </a:endParaRPr>
          </a:p>
        </p:txBody>
      </p:sp>
      <p:sp>
        <p:nvSpPr>
          <p:cNvPr id="33" name="Rectangle 32"/>
          <p:cNvSpPr/>
          <p:nvPr/>
        </p:nvSpPr>
        <p:spPr>
          <a:xfrm>
            <a:off x="1259632" y="1132135"/>
            <a:ext cx="3406329" cy="1633145"/>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4" name="Rectangle 33"/>
          <p:cNvSpPr/>
          <p:nvPr/>
        </p:nvSpPr>
        <p:spPr>
          <a:xfrm>
            <a:off x="4915610" y="1132135"/>
            <a:ext cx="3406329" cy="1642797"/>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p>
        </p:txBody>
      </p:sp>
      <p:graphicFrame>
        <p:nvGraphicFramePr>
          <p:cNvPr id="35" name="Tableau 34"/>
          <p:cNvGraphicFramePr>
            <a:graphicFrameLocks noGrp="1"/>
          </p:cNvGraphicFramePr>
          <p:nvPr>
            <p:extLst/>
          </p:nvPr>
        </p:nvGraphicFramePr>
        <p:xfrm>
          <a:off x="5051342" y="1138410"/>
          <a:ext cx="3134863" cy="1626870"/>
        </p:xfrm>
        <a:graphic>
          <a:graphicData uri="http://schemas.openxmlformats.org/drawingml/2006/table">
            <a:tbl>
              <a:tblPr>
                <a:tableStyleId>{5C22544A-7EE6-4342-B048-85BDC9FD1C3A}</a:tableStyleId>
              </a:tblPr>
              <a:tblGrid>
                <a:gridCol w="215451">
                  <a:extLst>
                    <a:ext uri="{9D8B030D-6E8A-4147-A177-3AD203B41FA5}">
                      <a16:colId xmlns:a16="http://schemas.microsoft.com/office/drawing/2014/main" val="2604061928"/>
                    </a:ext>
                  </a:extLst>
                </a:gridCol>
                <a:gridCol w="2543175">
                  <a:extLst>
                    <a:ext uri="{9D8B030D-6E8A-4147-A177-3AD203B41FA5}">
                      <a16:colId xmlns:a16="http://schemas.microsoft.com/office/drawing/2014/main" val="446398522"/>
                    </a:ext>
                  </a:extLst>
                </a:gridCol>
                <a:gridCol w="376237">
                  <a:extLst>
                    <a:ext uri="{9D8B030D-6E8A-4147-A177-3AD203B41FA5}">
                      <a16:colId xmlns:a16="http://schemas.microsoft.com/office/drawing/2014/main" val="961017906"/>
                    </a:ext>
                  </a:extLst>
                </a:gridCol>
              </a:tblGrid>
              <a:tr h="101286">
                <a:tc gridSpan="2">
                  <a:txBody>
                    <a:bodyPr/>
                    <a:lstStyle/>
                    <a:p>
                      <a:pPr algn="l" fontAlgn="b"/>
                      <a:r>
                        <a:rPr lang="fr-FR" sz="700" b="1" u="none" strike="noStrike" dirty="0">
                          <a:solidFill>
                            <a:schemeClr val="bg1"/>
                          </a:solidFill>
                          <a:effectLst/>
                        </a:rPr>
                        <a:t>ETP pris en compte pour le calcul de l'atteinte de l'objectif</a:t>
                      </a:r>
                      <a:endParaRPr lang="fr-FR" sz="700" b="1"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fr-FR"/>
                    </a:p>
                  </a:txBody>
                  <a:tcPr/>
                </a:tc>
                <a:tc>
                  <a:txBody>
                    <a:bodyPr/>
                    <a:lstStyle/>
                    <a:p>
                      <a:pPr algn="ctr" fontAlgn="b"/>
                      <a:endParaRPr lang="fr-FR" sz="7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9706953"/>
                  </a:ext>
                </a:extLst>
              </a:tr>
              <a:tr h="89542">
                <a:tc>
                  <a:txBody>
                    <a:bodyPr/>
                    <a:lstStyle/>
                    <a:p>
                      <a:pPr algn="l" fontAlgn="b"/>
                      <a:endParaRPr lang="fr-FR" sz="700" b="1"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700" u="none" strike="noStrike" dirty="0">
                          <a:solidFill>
                            <a:schemeClr val="bg1"/>
                          </a:solidFill>
                          <a:effectLst/>
                        </a:rPr>
                        <a:t>CDI / CDD </a:t>
                      </a:r>
                      <a:r>
                        <a:rPr lang="fr-FR" sz="700" u="none" strike="noStrike" dirty="0" smtClean="0">
                          <a:solidFill>
                            <a:schemeClr val="bg1"/>
                          </a:solidFill>
                          <a:effectLst/>
                        </a:rPr>
                        <a:t>/</a:t>
                      </a:r>
                      <a:r>
                        <a:rPr lang="fr-FR" sz="700" u="none" strike="noStrike" baseline="0" dirty="0" smtClean="0">
                          <a:solidFill>
                            <a:schemeClr val="bg1"/>
                          </a:solidFill>
                          <a:effectLst/>
                        </a:rPr>
                        <a:t> Intérimaire en agence (intégrant Solution 57 en Moselle)</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700" b="1" u="none" strike="noStrike" dirty="0">
                          <a:solidFill>
                            <a:schemeClr val="bg1"/>
                          </a:solidFill>
                          <a:effectLst/>
                        </a:rPr>
                        <a:t>100%</a:t>
                      </a:r>
                      <a:endParaRPr lang="fr-FR" sz="700" b="1"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95074674"/>
                  </a:ext>
                </a:extLst>
              </a:tr>
              <a:tr h="89542">
                <a:tc>
                  <a:txBody>
                    <a:bodyPr/>
                    <a:lstStyle/>
                    <a:p>
                      <a:pPr algn="l" fontAlgn="b"/>
                      <a:endParaRPr lang="fr-FR" sz="700" b="1"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700" b="0" i="0" u="none" strike="noStrike" dirty="0" smtClean="0">
                          <a:solidFill>
                            <a:schemeClr val="bg1"/>
                          </a:solidFill>
                          <a:effectLst/>
                          <a:latin typeface="Calibri" panose="020F0502020204030204" pitchFamily="34" charset="0"/>
                        </a:rPr>
                        <a:t>CDI / CDD / Intérimaire hors agence (staff DR…)</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700" b="0" i="0" u="none" strike="noStrike" dirty="0" smtClean="0">
                          <a:solidFill>
                            <a:schemeClr val="bg1"/>
                          </a:solidFill>
                          <a:effectLst/>
                          <a:latin typeface="Calibri" panose="020F0502020204030204" pitchFamily="34" charset="0"/>
                        </a:rPr>
                        <a:t>0%</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5616358"/>
                  </a:ext>
                </a:extLst>
              </a:tr>
              <a:tr h="89542">
                <a:tc>
                  <a:txBody>
                    <a:bodyPr/>
                    <a:lstStyle/>
                    <a:p>
                      <a:pPr algn="l" fontAlgn="b"/>
                      <a:endParaRPr lang="fr-FR" sz="700" b="1"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700" u="none" strike="noStrike" dirty="0">
                          <a:solidFill>
                            <a:schemeClr val="bg1"/>
                          </a:solidFill>
                          <a:effectLst/>
                        </a:rPr>
                        <a:t>Apprentis et stagiaires d’été</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700" u="none" strike="noStrike" dirty="0">
                          <a:solidFill>
                            <a:schemeClr val="bg1"/>
                          </a:solidFill>
                          <a:effectLst/>
                        </a:rPr>
                        <a:t>0%</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2832874"/>
                  </a:ext>
                </a:extLst>
              </a:tr>
              <a:tr h="89542">
                <a:tc>
                  <a:txBody>
                    <a:bodyPr/>
                    <a:lstStyle/>
                    <a:p>
                      <a:pPr algn="l" fontAlgn="b"/>
                      <a:endParaRPr lang="fr-FR" sz="700" b="1"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700" u="none" strike="noStrike" dirty="0">
                          <a:solidFill>
                            <a:schemeClr val="bg1"/>
                          </a:solidFill>
                          <a:effectLst/>
                        </a:rPr>
                        <a:t>CDI dont le contrat est suspendu (invalides, congés sans solde, etc.)</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700" u="none" strike="noStrike" dirty="0">
                          <a:solidFill>
                            <a:schemeClr val="bg1"/>
                          </a:solidFill>
                          <a:effectLst/>
                        </a:rPr>
                        <a:t>0%</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4846718"/>
                  </a:ext>
                </a:extLst>
              </a:tr>
              <a:tr h="89542">
                <a:tc>
                  <a:txBody>
                    <a:bodyPr/>
                    <a:lstStyle/>
                    <a:p>
                      <a:pPr algn="l" fontAlgn="b"/>
                      <a:endParaRPr lang="fr-FR" sz="700" b="1"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700" u="none" strike="noStrike" dirty="0">
                          <a:solidFill>
                            <a:schemeClr val="bg1"/>
                          </a:solidFill>
                          <a:effectLst/>
                        </a:rPr>
                        <a:t>CDI mis à disposition </a:t>
                      </a:r>
                      <a:r>
                        <a:rPr lang="fr-FR" sz="700" u="none" strike="noStrike" dirty="0" smtClean="0">
                          <a:solidFill>
                            <a:schemeClr val="bg1"/>
                          </a:solidFill>
                          <a:effectLst/>
                        </a:rPr>
                        <a:t>(de GCE </a:t>
                      </a:r>
                      <a:r>
                        <a:rPr lang="fr-FR" sz="700" u="none" strike="noStrike" dirty="0">
                          <a:solidFill>
                            <a:schemeClr val="bg1"/>
                          </a:solidFill>
                          <a:effectLst/>
                        </a:rPr>
                        <a:t>BS, Ecureuil Crédit, etc.)</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700" u="none" strike="noStrike" dirty="0">
                          <a:solidFill>
                            <a:schemeClr val="bg1"/>
                          </a:solidFill>
                          <a:effectLst/>
                        </a:rPr>
                        <a:t>0%</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8842671"/>
                  </a:ext>
                </a:extLst>
              </a:tr>
              <a:tr h="101286">
                <a:tc gridSpan="2">
                  <a:txBody>
                    <a:bodyPr/>
                    <a:lstStyle/>
                    <a:p>
                      <a:pPr algn="l" fontAlgn="b"/>
                      <a:r>
                        <a:rPr lang="fr-FR" sz="700" b="1" u="none" strike="noStrike" dirty="0">
                          <a:solidFill>
                            <a:schemeClr val="bg1"/>
                          </a:solidFill>
                          <a:effectLst/>
                        </a:rPr>
                        <a:t>Déduction appliquée à l'ETP (au prorata </a:t>
                      </a:r>
                      <a:r>
                        <a:rPr lang="fr-FR" sz="700" b="1" u="none" strike="noStrike" dirty="0" err="1">
                          <a:solidFill>
                            <a:schemeClr val="bg1"/>
                          </a:solidFill>
                          <a:effectLst/>
                        </a:rPr>
                        <a:t>temporis</a:t>
                      </a:r>
                      <a:r>
                        <a:rPr lang="fr-FR" sz="700" b="1" u="none" strike="noStrike" dirty="0">
                          <a:solidFill>
                            <a:schemeClr val="bg1"/>
                          </a:solidFill>
                          <a:effectLst/>
                        </a:rPr>
                        <a:t>)</a:t>
                      </a:r>
                      <a:endParaRPr lang="fr-FR" sz="700" b="1"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fr-FR"/>
                    </a:p>
                  </a:txBody>
                  <a:tcPr/>
                </a:tc>
                <a:tc>
                  <a:txBody>
                    <a:bodyPr/>
                    <a:lstStyle/>
                    <a:p>
                      <a:pPr algn="ctr" fontAlgn="b"/>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4381073"/>
                  </a:ext>
                </a:extLst>
              </a:tr>
              <a:tr h="89542">
                <a:tc>
                  <a:txBody>
                    <a:bodyPr/>
                    <a:lstStyle/>
                    <a:p>
                      <a:pPr algn="l" fontAlgn="b"/>
                      <a:endParaRPr lang="fr-FR" sz="700" b="1"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700" u="none" strike="noStrike" dirty="0">
                          <a:solidFill>
                            <a:schemeClr val="bg1"/>
                          </a:solidFill>
                          <a:effectLst/>
                        </a:rPr>
                        <a:t>Temps partiels </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700" b="0" u="none" strike="noStrike" dirty="0">
                          <a:solidFill>
                            <a:schemeClr val="bg1"/>
                          </a:solidFill>
                          <a:effectLst/>
                        </a:rPr>
                        <a:t>Oui</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434264"/>
                  </a:ext>
                </a:extLst>
              </a:tr>
              <a:tr h="89542">
                <a:tc>
                  <a:txBody>
                    <a:bodyPr/>
                    <a:lstStyle/>
                    <a:p>
                      <a:pPr algn="l" fontAlgn="b"/>
                      <a:endParaRPr lang="fr-FR" sz="7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700" u="none" strike="noStrike" dirty="0">
                          <a:solidFill>
                            <a:schemeClr val="bg1"/>
                          </a:solidFill>
                          <a:effectLst/>
                        </a:rPr>
                        <a:t>Maladies dès le 1</a:t>
                      </a:r>
                      <a:r>
                        <a:rPr lang="fr-FR" sz="700" u="none" strike="noStrike" baseline="30000" dirty="0">
                          <a:solidFill>
                            <a:schemeClr val="bg1"/>
                          </a:solidFill>
                          <a:effectLst/>
                        </a:rPr>
                        <a:t>er</a:t>
                      </a:r>
                      <a:r>
                        <a:rPr lang="fr-FR" sz="700" u="none" strike="noStrike" dirty="0">
                          <a:solidFill>
                            <a:schemeClr val="bg1"/>
                          </a:solidFill>
                          <a:effectLst/>
                        </a:rPr>
                        <a:t> jour d’absence</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700" b="0" u="none" strike="noStrike" dirty="0">
                          <a:solidFill>
                            <a:schemeClr val="bg1"/>
                          </a:solidFill>
                          <a:effectLst/>
                        </a:rPr>
                        <a:t>Oui</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9219333"/>
                  </a:ext>
                </a:extLst>
              </a:tr>
              <a:tr h="89542">
                <a:tc>
                  <a:txBody>
                    <a:bodyPr/>
                    <a:lstStyle/>
                    <a:p>
                      <a:pPr algn="l" fontAlgn="b"/>
                      <a:endParaRPr lang="fr-FR" sz="7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700" u="none" strike="noStrike" dirty="0">
                          <a:solidFill>
                            <a:schemeClr val="bg1"/>
                          </a:solidFill>
                          <a:effectLst/>
                        </a:rPr>
                        <a:t>Congés spéciaux (enfant soin, décès…)</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700" b="0" u="none" strike="noStrike" dirty="0">
                          <a:solidFill>
                            <a:schemeClr val="bg1"/>
                          </a:solidFill>
                          <a:effectLst/>
                        </a:rPr>
                        <a:t>Oui</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4530472"/>
                  </a:ext>
                </a:extLst>
              </a:tr>
              <a:tr h="89542">
                <a:tc>
                  <a:txBody>
                    <a:bodyPr/>
                    <a:lstStyle/>
                    <a:p>
                      <a:pPr algn="l" fontAlgn="b"/>
                      <a:endParaRPr lang="fr-FR" sz="7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700" u="none" strike="noStrike" dirty="0">
                          <a:solidFill>
                            <a:schemeClr val="bg1"/>
                          </a:solidFill>
                          <a:effectLst/>
                        </a:rPr>
                        <a:t>Temps de </a:t>
                      </a:r>
                      <a:r>
                        <a:rPr lang="fr-FR" sz="700" u="none" strike="noStrike" dirty="0" smtClean="0">
                          <a:solidFill>
                            <a:schemeClr val="bg1"/>
                          </a:solidFill>
                          <a:effectLst/>
                        </a:rPr>
                        <a:t>délégation (représentants </a:t>
                      </a:r>
                      <a:r>
                        <a:rPr lang="fr-FR" sz="700" u="none" strike="noStrike" dirty="0">
                          <a:solidFill>
                            <a:schemeClr val="bg1"/>
                          </a:solidFill>
                          <a:effectLst/>
                        </a:rPr>
                        <a:t>du personnel)</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700" b="0" u="none" strike="noStrike" dirty="0">
                          <a:solidFill>
                            <a:schemeClr val="bg1"/>
                          </a:solidFill>
                          <a:effectLst/>
                        </a:rPr>
                        <a:t>Oui</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9330856"/>
                  </a:ext>
                </a:extLst>
              </a:tr>
              <a:tr h="89542">
                <a:tc>
                  <a:txBody>
                    <a:bodyPr/>
                    <a:lstStyle/>
                    <a:p>
                      <a:pPr algn="l" fontAlgn="b"/>
                      <a:endParaRPr lang="fr-FR" sz="7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700" u="none" strike="noStrike" dirty="0">
                          <a:solidFill>
                            <a:schemeClr val="bg1"/>
                          </a:solidFill>
                          <a:effectLst/>
                        </a:rPr>
                        <a:t>Grève</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700" b="0" u="none" strike="noStrike" dirty="0">
                          <a:solidFill>
                            <a:schemeClr val="bg1"/>
                          </a:solidFill>
                          <a:effectLst/>
                        </a:rPr>
                        <a:t>Oui</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7896840"/>
                  </a:ext>
                </a:extLst>
              </a:tr>
              <a:tr h="89542">
                <a:tc>
                  <a:txBody>
                    <a:bodyPr/>
                    <a:lstStyle/>
                    <a:p>
                      <a:pPr algn="l" fontAlgn="b"/>
                      <a:endParaRPr lang="fr-FR" sz="700" b="0" i="0" u="none" strike="noStrike">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700" u="none" strike="noStrike" dirty="0">
                          <a:solidFill>
                            <a:schemeClr val="bg1"/>
                          </a:solidFill>
                          <a:effectLst/>
                        </a:rPr>
                        <a:t>Congés / RTT / jours de récupération</a:t>
                      </a:r>
                      <a:r>
                        <a:rPr lang="fr-FR" sz="700" u="none" strike="noStrike" dirty="0" smtClean="0">
                          <a:solidFill>
                            <a:schemeClr val="bg1"/>
                          </a:solidFill>
                          <a:effectLst/>
                        </a:rPr>
                        <a:t>…</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700" b="0" u="none" strike="noStrike" dirty="0" smtClean="0">
                          <a:solidFill>
                            <a:schemeClr val="bg1"/>
                          </a:solidFill>
                          <a:effectLst/>
                        </a:rPr>
                        <a:t>Oui</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437002"/>
                  </a:ext>
                </a:extLst>
              </a:tr>
              <a:tr h="89542">
                <a:tc>
                  <a:txBody>
                    <a:bodyPr/>
                    <a:lstStyle/>
                    <a:p>
                      <a:pPr algn="l" fontAlgn="b"/>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700" b="0" i="0" u="none" strike="noStrike" dirty="0" smtClean="0">
                          <a:solidFill>
                            <a:schemeClr val="bg1"/>
                          </a:solidFill>
                          <a:effectLst/>
                          <a:latin typeface="Calibri" panose="020F0502020204030204" pitchFamily="34" charset="0"/>
                        </a:rPr>
                        <a:t>Formation &gt;=</a:t>
                      </a:r>
                      <a:r>
                        <a:rPr lang="fr-FR" sz="700" b="0" i="0" u="none" strike="noStrike" baseline="0" dirty="0" smtClean="0">
                          <a:solidFill>
                            <a:schemeClr val="bg1"/>
                          </a:solidFill>
                          <a:effectLst/>
                          <a:latin typeface="Calibri" panose="020F0502020204030204" pitchFamily="34" charset="0"/>
                        </a:rPr>
                        <a:t> 0,5 j</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fr-FR" sz="700" b="0" i="0" u="none" strike="noStrike" dirty="0" smtClean="0">
                          <a:solidFill>
                            <a:schemeClr val="bg1"/>
                          </a:solidFill>
                          <a:effectLst/>
                          <a:latin typeface="Calibri" panose="020F0502020204030204" pitchFamily="34" charset="0"/>
                        </a:rPr>
                        <a:t>Oui</a:t>
                      </a:r>
                      <a:endParaRPr lang="fr-FR" sz="700" b="0" i="0" u="none" strike="noStrike" dirty="0">
                        <a:solidFill>
                          <a:schemeClr val="bg1"/>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27107731"/>
                  </a:ext>
                </a:extLst>
              </a:tr>
            </a:tbl>
          </a:graphicData>
        </a:graphic>
      </p:graphicFrame>
    </p:spTree>
    <p:extLst>
      <p:ext uri="{BB962C8B-B14F-4D97-AF65-F5344CB8AC3E}">
        <p14:creationId xmlns:p14="http://schemas.microsoft.com/office/powerpoint/2010/main" val="2554714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5"/>
          </p:nvPr>
        </p:nvSpPr>
        <p:spPr/>
        <p:txBody>
          <a:bodyPr/>
          <a:lstStyle/>
          <a:p>
            <a:r>
              <a:rPr lang="fr-FR" sz="1600" b="1" dirty="0"/>
              <a:t>A la conquête </a:t>
            </a:r>
            <a:r>
              <a:rPr lang="fr-FR" sz="1600" b="1" dirty="0">
                <a:solidFill>
                  <a:srgbClr val="C00000"/>
                </a:solidFill>
              </a:rPr>
              <a:t>des </a:t>
            </a:r>
            <a:r>
              <a:rPr lang="fr-FR" sz="1600" b="1" dirty="0">
                <a:solidFill>
                  <a:srgbClr val="C00000"/>
                </a:solidFill>
              </a:rPr>
              <a:t>Univers, règles de conformité</a:t>
            </a:r>
            <a:endParaRPr lang="fr-FR" sz="1600" b="1" dirty="0">
              <a:solidFill>
                <a:srgbClr val="C00000"/>
              </a:solidFill>
            </a:endParaRPr>
          </a:p>
        </p:txBody>
      </p:sp>
      <p:sp>
        <p:nvSpPr>
          <p:cNvPr id="2" name="Rectangle 1"/>
          <p:cNvSpPr/>
          <p:nvPr/>
        </p:nvSpPr>
        <p:spPr>
          <a:xfrm>
            <a:off x="268572" y="888764"/>
            <a:ext cx="8624455" cy="3729867"/>
          </a:xfrm>
          <a:prstGeom prst="rect">
            <a:avLst/>
          </a:prstGeom>
        </p:spPr>
        <p:txBody>
          <a:bodyPr wrap="square">
            <a:spAutoFit/>
          </a:bodyPr>
          <a:lstStyle/>
          <a:p>
            <a:pPr algn="just"/>
            <a:r>
              <a:rPr lang="fr-FR" sz="788" dirty="0">
                <a:solidFill>
                  <a:schemeClr val="bg1"/>
                </a:solidFill>
                <a:latin typeface="Calibri" panose="020F0502020204030204" pitchFamily="34" charset="0"/>
                <a:ea typeface="Times New Roman" panose="02020603050405020304" pitchFamily="18" charset="0"/>
              </a:rPr>
              <a:t>Le bénéfice éventuel du gain lié à ce Challenge commercial est soumis au respect des règles de déontologie, de conformité et de protection de la clientèle applicables lors de la commercialisation des produits bancaires, d’assurance et des services d’investissement. A cet égard, l’attribution du gain est subordonnée au respect des procédures de commercialisation des produits et notamment des règles portant sur la connaissance client, l’évaluation de sa compétence et de son expérience, l’analyse de sa situation financière et patrimoniale et le recueil de ses besoins et de ses objectifs.</a:t>
            </a:r>
            <a:endParaRPr lang="fr-FR" sz="1050" dirty="0">
              <a:solidFill>
                <a:schemeClr val="bg1"/>
              </a:solidFill>
              <a:latin typeface="Times New Roman" panose="02020603050405020304" pitchFamily="18" charset="0"/>
              <a:ea typeface="Times New Roman" panose="02020603050405020304" pitchFamily="18" charset="0"/>
            </a:endParaRPr>
          </a:p>
          <a:p>
            <a:pPr algn="just"/>
            <a:r>
              <a:rPr lang="fr-FR" sz="788" dirty="0">
                <a:solidFill>
                  <a:schemeClr val="bg1"/>
                </a:solidFill>
                <a:latin typeface="Calibri" panose="020F0502020204030204" pitchFamily="34" charset="0"/>
                <a:ea typeface="Calibri" panose="020F0502020204030204" pitchFamily="34" charset="0"/>
                <a:cs typeface="Calibri" panose="020F0502020204030204" pitchFamily="34" charset="0"/>
              </a:rPr>
              <a:t>Les clients détenteurs ou éligibles à l’OCF ne doivent faire l’objet d’aucune sollicitation commerciale pour les produits tendant à fragiliser leur situation. Ainsi les détenteurs d’OCF ne peuvent souscrire les produits suivants : autres types de forfaits, crédits à la consommation, les cartes sans autorisation systématique, les assurances, moyens de paiements, le service opérations courantes illimitées, les placements financiers, les découverts et les crédits immobiliers. </a:t>
            </a:r>
            <a:endParaRPr lang="fr-FR" sz="1050" dirty="0">
              <a:solidFill>
                <a:schemeClr val="bg1"/>
              </a:solidFill>
              <a:latin typeface="Calibri" panose="020F0502020204030204" pitchFamily="34" charset="0"/>
              <a:ea typeface="Calibri" panose="020F0502020204030204" pitchFamily="34" charset="0"/>
            </a:endParaRPr>
          </a:p>
          <a:p>
            <a:pPr algn="just"/>
            <a:r>
              <a:rPr lang="fr-FR" sz="788" dirty="0">
                <a:solidFill>
                  <a:schemeClr val="bg1"/>
                </a:solidFill>
                <a:latin typeface="Calibri" panose="020F0502020204030204" pitchFamily="34" charset="0"/>
                <a:ea typeface="Calibri" panose="020F0502020204030204" pitchFamily="34" charset="0"/>
              </a:rPr>
              <a:t>Il est précisé en outre que pour toutes ventes réalisées sur des clients identifiés en opposition par le SLAB et/ou pour lesquels un refus de réaliser la vente a été émis, les collaborateurs qui enfreindront cette interdiction pourront être disqualifiés et ne toucheront aucun gain sur ce challenge après validation en comité d’arbitrage.</a:t>
            </a:r>
            <a:endParaRPr lang="fr-FR" sz="1050" dirty="0">
              <a:solidFill>
                <a:schemeClr val="bg1"/>
              </a:solidFill>
              <a:latin typeface="Times New Roman" panose="02020603050405020304" pitchFamily="18" charset="0"/>
              <a:ea typeface="Times New Roman" panose="02020603050405020304" pitchFamily="18" charset="0"/>
            </a:endParaRPr>
          </a:p>
          <a:p>
            <a:pPr algn="just"/>
            <a:r>
              <a:rPr lang="fr-FR" sz="788" dirty="0">
                <a:solidFill>
                  <a:schemeClr val="bg1"/>
                </a:solidFill>
                <a:latin typeface="Calibri" panose="020F0502020204030204" pitchFamily="34" charset="0"/>
                <a:ea typeface="Calibri" panose="020F0502020204030204" pitchFamily="34" charset="0"/>
                <a:cs typeface="Calibri" panose="020F0502020204030204" pitchFamily="34" charset="0"/>
              </a:rPr>
              <a:t> </a:t>
            </a:r>
            <a:endParaRPr lang="fr-FR" sz="1050" dirty="0">
              <a:solidFill>
                <a:schemeClr val="bg1"/>
              </a:solidFill>
              <a:latin typeface="Calibri" panose="020F0502020204030204" pitchFamily="34" charset="0"/>
              <a:ea typeface="Calibri" panose="020F0502020204030204" pitchFamily="34" charset="0"/>
            </a:endParaRPr>
          </a:p>
          <a:p>
            <a:pPr algn="just"/>
            <a:r>
              <a:rPr lang="fr-FR" sz="788" dirty="0">
                <a:solidFill>
                  <a:schemeClr val="bg1"/>
                </a:solidFill>
                <a:latin typeface="Calibri" panose="020F0502020204030204" pitchFamily="34" charset="0"/>
                <a:ea typeface="Times New Roman" panose="02020603050405020304" pitchFamily="18" charset="0"/>
              </a:rPr>
              <a:t> </a:t>
            </a:r>
            <a:endParaRPr lang="fr-FR" sz="1050" dirty="0">
              <a:solidFill>
                <a:schemeClr val="bg1"/>
              </a:solidFill>
              <a:latin typeface="Times New Roman" panose="02020603050405020304" pitchFamily="18" charset="0"/>
              <a:ea typeface="Times New Roman" panose="02020603050405020304" pitchFamily="18" charset="0"/>
            </a:endParaRPr>
          </a:p>
          <a:p>
            <a:pPr algn="just"/>
            <a:r>
              <a:rPr lang="fr-FR" sz="788" dirty="0">
                <a:solidFill>
                  <a:schemeClr val="bg1"/>
                </a:solidFill>
                <a:latin typeface="Calibri" panose="020F0502020204030204" pitchFamily="34" charset="0"/>
                <a:ea typeface="Times New Roman" panose="02020603050405020304" pitchFamily="18" charset="0"/>
              </a:rPr>
              <a:t>Les commerciaux concernés par l’animation devront notamment :</a:t>
            </a:r>
            <a:endParaRPr lang="fr-FR" sz="1050" dirty="0">
              <a:solidFill>
                <a:schemeClr val="bg1"/>
              </a:solidFill>
              <a:latin typeface="Times New Roman" panose="02020603050405020304" pitchFamily="18" charset="0"/>
              <a:ea typeface="Times New Roman" panose="02020603050405020304" pitchFamily="18" charset="0"/>
            </a:endParaRPr>
          </a:p>
          <a:p>
            <a:pPr algn="just"/>
            <a:r>
              <a:rPr lang="fr-FR" sz="788" dirty="0">
                <a:solidFill>
                  <a:schemeClr val="bg1"/>
                </a:solidFill>
                <a:latin typeface="Calibri" panose="020F0502020204030204" pitchFamily="34" charset="0"/>
                <a:ea typeface="Times New Roman" panose="02020603050405020304" pitchFamily="18" charset="0"/>
              </a:rPr>
              <a:t> </a:t>
            </a:r>
            <a:endParaRPr lang="fr-FR" sz="1050" dirty="0">
              <a:solidFill>
                <a:schemeClr val="bg1"/>
              </a:solidFill>
              <a:latin typeface="Times New Roman" panose="02020603050405020304" pitchFamily="18" charset="0"/>
              <a:ea typeface="Times New Roman" panose="02020603050405020304" pitchFamily="18" charset="0"/>
            </a:endParaRPr>
          </a:p>
          <a:p>
            <a:pPr marL="128588" indent="-128588" algn="just">
              <a:buFont typeface="Arial" panose="020B0604020202020204" pitchFamily="34" charset="0"/>
              <a:buChar char="•"/>
            </a:pPr>
            <a:r>
              <a:rPr lang="fr-FR" sz="788" dirty="0">
                <a:solidFill>
                  <a:schemeClr val="bg1"/>
                </a:solidFill>
                <a:latin typeface="Calibri" panose="020F0502020204030204" pitchFamily="34" charset="0"/>
                <a:ea typeface="Times New Roman" panose="02020603050405020304" pitchFamily="18" charset="0"/>
              </a:rPr>
              <a:t>Avoir constitué et mis à jour les éléments de connaissance client en recueillant les justificatifs ad ’hoc (DRC complet et conforme, statut EAI et auto-certification dûment complétée et numérisée, recueil des justificatifs des bénéficiaires effectifs et mise à jour des liens) en actualisant le SI et en obtenant un TOP CC vert avec une date de dernière actualisation </a:t>
            </a:r>
            <a:r>
              <a:rPr lang="fr-FR" sz="788" b="1" dirty="0">
                <a:solidFill>
                  <a:schemeClr val="bg1"/>
                </a:solidFill>
                <a:latin typeface="Calibri" panose="020F0502020204030204" pitchFamily="34" charset="0"/>
                <a:ea typeface="Times New Roman" panose="02020603050405020304" pitchFamily="18" charset="0"/>
              </a:rPr>
              <a:t>enregistrée en 2021</a:t>
            </a:r>
            <a:r>
              <a:rPr lang="fr-FR" sz="788" dirty="0">
                <a:solidFill>
                  <a:schemeClr val="bg1"/>
                </a:solidFill>
                <a:latin typeface="Calibri" panose="020F0502020204030204" pitchFamily="34" charset="0"/>
                <a:ea typeface="Times New Roman" panose="02020603050405020304" pitchFamily="18" charset="0"/>
              </a:rPr>
              <a:t> (même si top cc déjà vert avant l’entretien, il convient d’actualiser le top cc), dans certains cas particuliers, un TOP CC Blanc ne déclasse pas un contrôle.</a:t>
            </a:r>
            <a:endParaRPr lang="fr-FR" sz="1050" dirty="0">
              <a:solidFill>
                <a:schemeClr val="bg1"/>
              </a:solidFill>
              <a:latin typeface="Times New Roman" panose="02020603050405020304" pitchFamily="18" charset="0"/>
              <a:ea typeface="Times New Roman" panose="02020603050405020304" pitchFamily="18" charset="0"/>
            </a:endParaRPr>
          </a:p>
          <a:p>
            <a:pPr marL="128588" indent="-128588" algn="just">
              <a:buFont typeface="Arial" panose="020B0604020202020204" pitchFamily="34" charset="0"/>
              <a:buChar char="•"/>
            </a:pPr>
            <a:r>
              <a:rPr lang="fr-FR" sz="788" dirty="0">
                <a:solidFill>
                  <a:schemeClr val="bg1"/>
                </a:solidFill>
                <a:latin typeface="Calibri" panose="020F0502020204030204" pitchFamily="34" charset="0"/>
                <a:ea typeface="Times New Roman" panose="02020603050405020304" pitchFamily="18" charset="0"/>
              </a:rPr>
              <a:t>Avoir vérifié la cohérence entre les données saisies dans le SI et la situation financière réelle et actualisée des clients (notamment des justificatifs de revenus récents et à jour).</a:t>
            </a:r>
            <a:endParaRPr lang="fr-FR" sz="1050" dirty="0">
              <a:solidFill>
                <a:schemeClr val="bg1"/>
              </a:solidFill>
              <a:latin typeface="Times New Roman" panose="02020603050405020304" pitchFamily="18" charset="0"/>
              <a:ea typeface="Times New Roman" panose="02020603050405020304" pitchFamily="18" charset="0"/>
            </a:endParaRPr>
          </a:p>
          <a:p>
            <a:pPr marL="128588" indent="-128588" algn="just">
              <a:buFont typeface="Arial" panose="020B0604020202020204" pitchFamily="34" charset="0"/>
              <a:buChar char="•"/>
            </a:pPr>
            <a:r>
              <a:rPr lang="fr-FR" sz="788" dirty="0">
                <a:solidFill>
                  <a:schemeClr val="bg1"/>
                </a:solidFill>
                <a:latin typeface="Calibri" panose="020F0502020204030204" pitchFamily="34" charset="0"/>
                <a:ea typeface="Times New Roman" panose="02020603050405020304" pitchFamily="18" charset="0"/>
              </a:rPr>
              <a:t>Respecter scrupuleusement les règles d’engagement et les normes de risque propres à la clientèle de la Banque de Détail.</a:t>
            </a:r>
            <a:endParaRPr lang="fr-FR" sz="1050" dirty="0">
              <a:solidFill>
                <a:schemeClr val="bg1"/>
              </a:solidFill>
              <a:latin typeface="Times New Roman" panose="02020603050405020304" pitchFamily="18" charset="0"/>
              <a:ea typeface="Times New Roman" panose="02020603050405020304" pitchFamily="18" charset="0"/>
            </a:endParaRPr>
          </a:p>
          <a:p>
            <a:pPr marL="128588" indent="-128588" algn="just">
              <a:buFont typeface="Arial" panose="020B0604020202020204" pitchFamily="34" charset="0"/>
              <a:buChar char="•"/>
            </a:pPr>
            <a:r>
              <a:rPr lang="fr-FR" sz="788" dirty="0">
                <a:solidFill>
                  <a:schemeClr val="bg1"/>
                </a:solidFill>
                <a:latin typeface="Calibri" panose="020F0502020204030204" pitchFamily="34" charset="0"/>
                <a:ea typeface="Times New Roman" panose="02020603050405020304" pitchFamily="18" charset="0"/>
              </a:rPr>
              <a:t>Pouvoir, sur les ventes réalisées, restituer les différents documents et/ou informations leur permettant de justifier du respect de ces procédures en vigueur.</a:t>
            </a:r>
            <a:endParaRPr lang="fr-FR" sz="1050" dirty="0">
              <a:solidFill>
                <a:schemeClr val="bg1"/>
              </a:solidFill>
              <a:latin typeface="Times New Roman" panose="02020603050405020304" pitchFamily="18" charset="0"/>
              <a:ea typeface="Times New Roman" panose="02020603050405020304" pitchFamily="18" charset="0"/>
            </a:endParaRPr>
          </a:p>
          <a:p>
            <a:pPr marL="128588" indent="-128588" algn="just">
              <a:buFont typeface="Arial" panose="020B0604020202020204" pitchFamily="34" charset="0"/>
              <a:buChar char="•"/>
            </a:pPr>
            <a:r>
              <a:rPr lang="fr-FR" sz="788" dirty="0">
                <a:solidFill>
                  <a:schemeClr val="bg1"/>
                </a:solidFill>
                <a:latin typeface="Calibri" panose="020F0502020204030204" pitchFamily="34" charset="0"/>
                <a:ea typeface="Times New Roman" panose="02020603050405020304" pitchFamily="18" charset="0"/>
              </a:rPr>
              <a:t>Avoir vérifié le caractère adéquat ou approprié de la souscription du produit ou du service avec la situation et les objectifs du client et pouvoir justifier avoir apporté ce conseil approprié :</a:t>
            </a:r>
            <a:endParaRPr lang="fr-FR" sz="1050" dirty="0">
              <a:solidFill>
                <a:schemeClr val="bg1"/>
              </a:solidFill>
              <a:latin typeface="Times New Roman" panose="02020603050405020304" pitchFamily="18" charset="0"/>
              <a:ea typeface="Times New Roman" panose="02020603050405020304" pitchFamily="18" charset="0"/>
            </a:endParaRPr>
          </a:p>
          <a:p>
            <a:pPr marL="128588" indent="-128588" algn="just">
              <a:buFont typeface="Arial" panose="020B0604020202020204" pitchFamily="34" charset="0"/>
              <a:buChar char="•"/>
            </a:pPr>
            <a:r>
              <a:rPr lang="fr-FR" sz="788" dirty="0">
                <a:solidFill>
                  <a:schemeClr val="bg1"/>
                </a:solidFill>
                <a:latin typeface="Calibri" panose="020F0502020204030204" pitchFamily="34" charset="0"/>
                <a:ea typeface="Times New Roman" panose="02020603050405020304" pitchFamily="18" charset="0"/>
              </a:rPr>
              <a:t>Réalisation du « Questionnaire Profil Investisseur » ou mise à jour de ce dernier s’il n’est plus adapté à la situation du client, ou s’il a plus de 24 mois </a:t>
            </a:r>
            <a:endParaRPr lang="fr-FR" sz="1050" dirty="0">
              <a:solidFill>
                <a:schemeClr val="bg1"/>
              </a:solidFill>
              <a:latin typeface="Times New Roman" panose="02020603050405020304" pitchFamily="18" charset="0"/>
              <a:ea typeface="Times New Roman" panose="02020603050405020304" pitchFamily="18" charset="0"/>
            </a:endParaRPr>
          </a:p>
          <a:p>
            <a:pPr marL="128588" indent="-128588" algn="just">
              <a:buFont typeface="Arial" panose="020B0604020202020204" pitchFamily="34" charset="0"/>
              <a:buChar char="•"/>
            </a:pPr>
            <a:r>
              <a:rPr lang="fr-FR" sz="788" dirty="0">
                <a:solidFill>
                  <a:schemeClr val="bg1"/>
                </a:solidFill>
                <a:latin typeface="Calibri" panose="020F0502020204030204" pitchFamily="34" charset="0"/>
                <a:ea typeface="Times New Roman" panose="02020603050405020304" pitchFamily="18" charset="0"/>
              </a:rPr>
              <a:t>Si le client est qualifié C0, nécessité d’une justification par un commentaire dans le CRE</a:t>
            </a:r>
            <a:endParaRPr lang="fr-FR" sz="1050" dirty="0">
              <a:solidFill>
                <a:schemeClr val="bg1"/>
              </a:solidFill>
              <a:latin typeface="Times New Roman" panose="02020603050405020304" pitchFamily="18" charset="0"/>
              <a:ea typeface="Times New Roman" panose="02020603050405020304" pitchFamily="18" charset="0"/>
            </a:endParaRPr>
          </a:p>
          <a:p>
            <a:pPr marL="128588" indent="-128588" algn="just">
              <a:buFont typeface="Arial" panose="020B0604020202020204" pitchFamily="34" charset="0"/>
              <a:buChar char="•"/>
            </a:pPr>
            <a:r>
              <a:rPr lang="fr-FR" sz="788" dirty="0">
                <a:solidFill>
                  <a:schemeClr val="bg1"/>
                </a:solidFill>
                <a:latin typeface="Calibri" panose="020F0502020204030204" pitchFamily="34" charset="0"/>
                <a:ea typeface="Times New Roman" panose="02020603050405020304" pitchFamily="18" charset="0"/>
              </a:rPr>
              <a:t>Réalisation de la « Synthèse Epargne – Conseil de la Banque ». La traçabilité du conseil devra en tout état de cause être matérialisée et conservée.</a:t>
            </a:r>
            <a:endParaRPr lang="fr-FR" sz="1050" dirty="0">
              <a:solidFill>
                <a:schemeClr val="bg1"/>
              </a:solidFill>
              <a:latin typeface="Times New Roman" panose="02020603050405020304" pitchFamily="18" charset="0"/>
              <a:ea typeface="Times New Roman" panose="02020603050405020304" pitchFamily="18" charset="0"/>
            </a:endParaRPr>
          </a:p>
          <a:p>
            <a:pPr marL="128588" indent="-128588" algn="just">
              <a:buFont typeface="Arial" panose="020B0604020202020204" pitchFamily="34" charset="0"/>
              <a:buChar char="•"/>
            </a:pPr>
            <a:r>
              <a:rPr lang="fr-FR" sz="788" dirty="0">
                <a:solidFill>
                  <a:schemeClr val="bg1"/>
                </a:solidFill>
                <a:latin typeface="Calibri" panose="020F0502020204030204" pitchFamily="34" charset="0"/>
                <a:ea typeface="Times New Roman" panose="02020603050405020304" pitchFamily="18" charset="0"/>
              </a:rPr>
              <a:t>Avoir opéré un ciblage loyal :</a:t>
            </a:r>
            <a:endParaRPr lang="fr-FR" sz="1050" dirty="0">
              <a:solidFill>
                <a:schemeClr val="bg1"/>
              </a:solidFill>
              <a:latin typeface="Times New Roman" panose="02020603050405020304" pitchFamily="18" charset="0"/>
              <a:ea typeface="Times New Roman" panose="02020603050405020304" pitchFamily="18" charset="0"/>
            </a:endParaRPr>
          </a:p>
          <a:p>
            <a:pPr marL="128588" indent="-128588" algn="just">
              <a:buFont typeface="Arial" panose="020B0604020202020204" pitchFamily="34" charset="0"/>
              <a:buChar char="•"/>
            </a:pPr>
            <a:r>
              <a:rPr lang="fr-FR" sz="788" dirty="0">
                <a:solidFill>
                  <a:schemeClr val="bg1"/>
                </a:solidFill>
                <a:latin typeface="Calibri" panose="020F0502020204030204" pitchFamily="34" charset="0"/>
                <a:ea typeface="Times New Roman" panose="02020603050405020304" pitchFamily="18" charset="0"/>
              </a:rPr>
              <a:t>Pour la souscription d’un contrat d’Assurance-Vie, porter une attention particulière sur la capacité des clients âgés de 80 ans ou plus dans le respect des procédures et du schéma délégataire en vigueur.</a:t>
            </a:r>
            <a:endParaRPr lang="fr-FR" sz="1050" dirty="0">
              <a:solidFill>
                <a:schemeClr val="bg1"/>
              </a:solidFill>
              <a:latin typeface="Times New Roman" panose="02020603050405020304" pitchFamily="18" charset="0"/>
              <a:ea typeface="Times New Roman" panose="02020603050405020304" pitchFamily="18" charset="0"/>
            </a:endParaRPr>
          </a:p>
          <a:p>
            <a:pPr marL="128588" indent="-128588" algn="just">
              <a:buFont typeface="Arial" panose="020B0604020202020204" pitchFamily="34" charset="0"/>
              <a:buChar char="•"/>
            </a:pPr>
            <a:r>
              <a:rPr lang="fr-FR" sz="788" dirty="0">
                <a:solidFill>
                  <a:schemeClr val="bg1"/>
                </a:solidFill>
                <a:latin typeface="Calibri" panose="020F0502020204030204" pitchFamily="34" charset="0"/>
                <a:ea typeface="Times New Roman" panose="02020603050405020304" pitchFamily="18" charset="0"/>
              </a:rPr>
              <a:t>Respecter les délégations commerciales pour la commercialisation des différents contrats ainsi que les règles de ciblage clients qui définissent les produits qui lui sont éligibles. </a:t>
            </a:r>
            <a:endParaRPr lang="fr-FR" sz="1050" dirty="0">
              <a:solidFill>
                <a:schemeClr val="bg1"/>
              </a:solidFill>
              <a:latin typeface="Times New Roman" panose="02020603050405020304" pitchFamily="18" charset="0"/>
              <a:ea typeface="Times New Roman" panose="02020603050405020304" pitchFamily="18" charset="0"/>
            </a:endParaRPr>
          </a:p>
          <a:p>
            <a:pPr indent="337185" algn="just"/>
            <a:r>
              <a:rPr lang="fr-FR" sz="788" dirty="0">
                <a:solidFill>
                  <a:schemeClr val="bg1"/>
                </a:solidFill>
                <a:latin typeface="Calibri" panose="020F0502020204030204" pitchFamily="34" charset="0"/>
                <a:ea typeface="Times New Roman" panose="02020603050405020304" pitchFamily="18" charset="0"/>
              </a:rPr>
              <a:t>                                </a:t>
            </a:r>
            <a:endParaRPr lang="fr-FR" sz="1050" dirty="0">
              <a:solidFill>
                <a:schemeClr val="bg1"/>
              </a:solidFill>
              <a:latin typeface="Times New Roman" panose="02020603050405020304" pitchFamily="18" charset="0"/>
              <a:ea typeface="Times New Roman" panose="02020603050405020304" pitchFamily="18" charset="0"/>
            </a:endParaRPr>
          </a:p>
          <a:p>
            <a:pPr algn="just"/>
            <a:r>
              <a:rPr lang="fr-FR" sz="788" dirty="0">
                <a:solidFill>
                  <a:schemeClr val="bg1"/>
                </a:solidFill>
                <a:latin typeface="Calibri" panose="020F0502020204030204" pitchFamily="34" charset="0"/>
                <a:ea typeface="Times New Roman" panose="02020603050405020304" pitchFamily="18" charset="0"/>
              </a:rPr>
              <a:t>Les gagnants potentiels sont informés qu’ils seront contrôlés sur leur production afin de vérifier le respect des exigences décrites dans les procédures de commercialisation des produits. En cas de contrôle constatant une irrégularité de quelque nature, l’unité gagnante potentielle (point de vente, agence, unité commerciale, secteur, groupe…) sera disqualifiée, ou subira une décote sur ses gains et ne pourra pas prétendre à l’attribution des récompenses.</a:t>
            </a:r>
            <a:endParaRPr lang="fr-FR" sz="1050" dirty="0">
              <a:solidFill>
                <a:schemeClr val="bg1"/>
              </a:solidFill>
              <a:latin typeface="Times New Roman" panose="02020603050405020304" pitchFamily="18" charset="0"/>
              <a:ea typeface="Times New Roman" panose="02020603050405020304" pitchFamily="18" charset="0"/>
            </a:endParaRPr>
          </a:p>
          <a:p>
            <a:pPr algn="just"/>
            <a:r>
              <a:rPr lang="fr-FR" sz="788" dirty="0">
                <a:solidFill>
                  <a:schemeClr val="bg1"/>
                </a:solidFill>
                <a:latin typeface="Calibri" panose="020F0502020204030204" pitchFamily="34" charset="0"/>
                <a:ea typeface="Calibri" panose="020F0502020204030204" pitchFamily="34" charset="0"/>
                <a:cs typeface="Calibri" panose="020F0502020204030204" pitchFamily="34" charset="0"/>
              </a:rPr>
              <a:t>Les contrôles peuvent porter sur des résultats intermédiaires.</a:t>
            </a:r>
            <a:endParaRPr lang="fr-FR" sz="1050" dirty="0">
              <a:solidFill>
                <a:schemeClr val="bg1"/>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053204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779663"/>
            <a:ext cx="9144000" cy="576063"/>
          </a:xfrm>
          <a:prstGeom prst="rect">
            <a:avLst/>
          </a:prstGeom>
          <a:solidFill>
            <a:srgbClr val="467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8"/>
          <p:cNvSpPr>
            <a:spLocks noGrp="1"/>
          </p:cNvSpPr>
          <p:nvPr>
            <p:ph sz="quarter" idx="15"/>
          </p:nvPr>
        </p:nvSpPr>
        <p:spPr/>
        <p:txBody>
          <a:bodyPr/>
          <a:lstStyle/>
          <a:p>
            <a:r>
              <a:rPr lang="fr-FR" sz="1600" b="1" smtClean="0"/>
              <a:t>Sommaire</a:t>
            </a:r>
            <a:endParaRPr lang="fr-FR" sz="1600" b="1" dirty="0"/>
          </a:p>
        </p:txBody>
      </p:sp>
      <p:sp>
        <p:nvSpPr>
          <p:cNvPr id="2" name="Ellipse 1"/>
          <p:cNvSpPr/>
          <p:nvPr/>
        </p:nvSpPr>
        <p:spPr>
          <a:xfrm>
            <a:off x="1463806" y="1301412"/>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1463806" y="2647425"/>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1463806" y="1959547"/>
            <a:ext cx="144016" cy="144016"/>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1463806" y="3428240"/>
            <a:ext cx="144016" cy="144016"/>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contenu 3"/>
          <p:cNvSpPr txBox="1">
            <a:spLocks/>
          </p:cNvSpPr>
          <p:nvPr/>
        </p:nvSpPr>
        <p:spPr>
          <a:xfrm>
            <a:off x="1464788" y="1203598"/>
            <a:ext cx="8424614" cy="324008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lang="fr-FR" sz="1200" kern="1200" dirty="0" err="1" smtClean="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79388"/>
            <a:r>
              <a:rPr lang="fr-FR" sz="1600" smtClean="0"/>
              <a:t>Fonds de commerce &amp; équipement de nos clients</a:t>
            </a:r>
          </a:p>
          <a:p>
            <a:pPr marL="179388"/>
            <a:endParaRPr lang="fr-FR" smtClean="0"/>
          </a:p>
          <a:p>
            <a:pPr marL="179388"/>
            <a:endParaRPr lang="fr-FR" sz="800" smtClean="0"/>
          </a:p>
          <a:p>
            <a:pPr marL="179388"/>
            <a:r>
              <a:rPr lang="fr-FR" sz="1600" b="1" smtClean="0">
                <a:ln w="3175">
                  <a:solidFill>
                    <a:schemeClr val="accent2"/>
                  </a:solidFill>
                  <a:prstDash val="solid"/>
                </a:ln>
                <a:solidFill>
                  <a:schemeClr val="accent2">
                    <a:lumMod val="40000"/>
                    <a:lumOff val="60000"/>
                  </a:schemeClr>
                </a:solidFill>
              </a:rPr>
              <a:t>Un accompagnement par l’excellence </a:t>
            </a:r>
          </a:p>
          <a:p>
            <a:pPr marL="179388"/>
            <a:endParaRPr lang="fr-FR" sz="1000" smtClean="0"/>
          </a:p>
          <a:p>
            <a:pPr marL="179388"/>
            <a:endParaRPr lang="fr-FR" sz="1000" smtClean="0"/>
          </a:p>
          <a:p>
            <a:pPr marL="179388"/>
            <a:r>
              <a:rPr lang="fr-FR" sz="1600" smtClean="0"/>
              <a:t>Des solutions et boosters pour conquérir les univers</a:t>
            </a:r>
          </a:p>
          <a:p>
            <a:pPr marL="179388"/>
            <a:endParaRPr lang="fr-FR" sz="1400" smtClean="0"/>
          </a:p>
          <a:p>
            <a:pPr marL="179388"/>
            <a:endParaRPr lang="fr-FR" sz="1400" smtClean="0"/>
          </a:p>
          <a:p>
            <a:pPr marL="179388"/>
            <a:r>
              <a:rPr lang="fr-FR" sz="1600" smtClean="0"/>
              <a:t>Une boîte à outils pour la réussite de ce challenge </a:t>
            </a:r>
            <a:endParaRPr lang="fr-FR" sz="1050"/>
          </a:p>
        </p:txBody>
      </p:sp>
    </p:spTree>
    <p:extLst>
      <p:ext uri="{BB962C8B-B14F-4D97-AF65-F5344CB8AC3E}">
        <p14:creationId xmlns:p14="http://schemas.microsoft.com/office/powerpoint/2010/main" val="119242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sz="quarter" idx="15"/>
          </p:nvPr>
        </p:nvSpPr>
        <p:spPr/>
        <p:txBody>
          <a:bodyPr/>
          <a:lstStyle/>
          <a:p>
            <a:r>
              <a:rPr lang="fr-FR" sz="1400" b="1" dirty="0" smtClean="0"/>
              <a:t>Un </a:t>
            </a:r>
            <a:r>
              <a:rPr lang="fr-FR" sz="1400" b="1" dirty="0" smtClean="0">
                <a:solidFill>
                  <a:srgbClr val="C00000"/>
                </a:solidFill>
              </a:rPr>
              <a:t>accompagnement</a:t>
            </a:r>
            <a:r>
              <a:rPr lang="fr-FR" sz="1400" b="1" dirty="0" smtClean="0"/>
              <a:t> par l’excellence</a:t>
            </a:r>
            <a:endParaRPr lang="fr-FR" sz="1400" b="1" dirty="0"/>
          </a:p>
        </p:txBody>
      </p:sp>
      <p:sp>
        <p:nvSpPr>
          <p:cNvPr id="3" name="Rectangle 2"/>
          <p:cNvSpPr/>
          <p:nvPr/>
        </p:nvSpPr>
        <p:spPr>
          <a:xfrm>
            <a:off x="755576" y="915566"/>
            <a:ext cx="6794707" cy="969496"/>
          </a:xfrm>
          <a:prstGeom prst="rect">
            <a:avLst/>
          </a:prstGeom>
        </p:spPr>
        <p:txBody>
          <a:bodyPr wrap="square">
            <a:spAutoFit/>
          </a:bodyPr>
          <a:lstStyle/>
          <a:p>
            <a:pPr algn="just"/>
            <a:r>
              <a:rPr lang="fr-FR" sz="1400" dirty="0" smtClean="0">
                <a:solidFill>
                  <a:schemeClr val="bg1"/>
                </a:solidFill>
              </a:rPr>
              <a:t>Des ateliers seront réalisés par l’Excellence pour </a:t>
            </a:r>
            <a:r>
              <a:rPr lang="fr-FR" sz="1400" b="1" dirty="0">
                <a:solidFill>
                  <a:schemeClr val="bg1"/>
                </a:solidFill>
              </a:rPr>
              <a:t>un accompagnement collectif </a:t>
            </a:r>
            <a:r>
              <a:rPr lang="fr-FR" sz="1400" dirty="0" smtClean="0">
                <a:solidFill>
                  <a:schemeClr val="bg1"/>
                </a:solidFill>
              </a:rPr>
              <a:t>(ensemble </a:t>
            </a:r>
            <a:r>
              <a:rPr lang="fr-FR" sz="1400" dirty="0">
                <a:solidFill>
                  <a:schemeClr val="bg1"/>
                </a:solidFill>
              </a:rPr>
              <a:t>des collaborateurs d’une agence) ou </a:t>
            </a:r>
            <a:r>
              <a:rPr lang="fr-FR" sz="1400" b="1" dirty="0">
                <a:solidFill>
                  <a:schemeClr val="bg1"/>
                </a:solidFill>
              </a:rPr>
              <a:t>pour un accompagnement individuel. </a:t>
            </a:r>
            <a:endParaRPr lang="fr-FR" sz="1400" b="1" dirty="0" smtClean="0">
              <a:solidFill>
                <a:schemeClr val="bg1"/>
              </a:solidFill>
            </a:endParaRPr>
          </a:p>
          <a:p>
            <a:pPr algn="just"/>
            <a:endParaRPr lang="fr-FR" sz="100" b="1" dirty="0">
              <a:solidFill>
                <a:schemeClr val="bg1"/>
              </a:solidFill>
            </a:endParaRPr>
          </a:p>
          <a:p>
            <a:pPr algn="just"/>
            <a:r>
              <a:rPr lang="fr-FR" sz="1400" dirty="0" smtClean="0">
                <a:solidFill>
                  <a:schemeClr val="bg1"/>
                </a:solidFill>
              </a:rPr>
              <a:t>Ces ateliers ont pour objectif </a:t>
            </a:r>
            <a:r>
              <a:rPr lang="fr-FR" sz="1400" dirty="0">
                <a:solidFill>
                  <a:schemeClr val="bg1"/>
                </a:solidFill>
              </a:rPr>
              <a:t>d</a:t>
            </a:r>
            <a:r>
              <a:rPr lang="fr-FR" sz="1400" dirty="0" smtClean="0">
                <a:solidFill>
                  <a:schemeClr val="bg1"/>
                </a:solidFill>
              </a:rPr>
              <a:t>e </a:t>
            </a:r>
            <a:r>
              <a:rPr lang="fr-FR" sz="1400" b="1" dirty="0">
                <a:solidFill>
                  <a:schemeClr val="bg1"/>
                </a:solidFill>
              </a:rPr>
              <a:t>(</a:t>
            </a:r>
            <a:r>
              <a:rPr lang="fr-FR" sz="1400" b="1" dirty="0" err="1">
                <a:solidFill>
                  <a:schemeClr val="bg1"/>
                </a:solidFill>
              </a:rPr>
              <a:t>re</a:t>
            </a:r>
            <a:r>
              <a:rPr lang="fr-FR" sz="1400" b="1" dirty="0">
                <a:solidFill>
                  <a:schemeClr val="bg1"/>
                </a:solidFill>
              </a:rPr>
              <a:t>) découvrir les bonnes pratiques incontournables de la gestion d’un portefeuille. </a:t>
            </a:r>
            <a:endParaRPr lang="fr-FR" sz="1400" dirty="0">
              <a:solidFill>
                <a:schemeClr val="bg1"/>
              </a:solidFill>
            </a:endParaRPr>
          </a:p>
        </p:txBody>
      </p:sp>
      <p:pic>
        <p:nvPicPr>
          <p:cNvPr id="4" name="Image 3">
            <a:hlinkClick r:id="rId2"/>
          </p:cNvPr>
          <p:cNvPicPr>
            <a:picLocks noChangeAspect="1"/>
          </p:cNvPicPr>
          <p:nvPr/>
        </p:nvPicPr>
        <p:blipFill rotWithShape="1">
          <a:blip r:embed="rId3"/>
          <a:srcRect b="624"/>
          <a:stretch/>
        </p:blipFill>
        <p:spPr>
          <a:xfrm>
            <a:off x="802391" y="2572165"/>
            <a:ext cx="3536959" cy="1988400"/>
          </a:xfrm>
          <a:prstGeom prst="rect">
            <a:avLst/>
          </a:prstGeom>
          <a:effectLst>
            <a:outerShdw blurRad="50800" dist="38100" dir="8100000" algn="tr" rotWithShape="0">
              <a:prstClr val="black">
                <a:alpha val="40000"/>
              </a:prstClr>
            </a:outerShdw>
          </a:effectLst>
        </p:spPr>
      </p:pic>
      <p:pic>
        <p:nvPicPr>
          <p:cNvPr id="2" name="Image 1"/>
          <p:cNvPicPr>
            <a:picLocks noChangeAspect="1"/>
          </p:cNvPicPr>
          <p:nvPr/>
        </p:nvPicPr>
        <p:blipFill rotWithShape="1">
          <a:blip r:embed="rId4"/>
          <a:srcRect r="2060"/>
          <a:stretch/>
        </p:blipFill>
        <p:spPr>
          <a:xfrm rot="961762">
            <a:off x="7830583" y="952385"/>
            <a:ext cx="972973" cy="1312086"/>
          </a:xfrm>
          <a:prstGeom prst="rect">
            <a:avLst/>
          </a:prstGeom>
          <a:effectLst>
            <a:outerShdw blurRad="50800" dist="38100" dir="8100000" algn="tr" rotWithShape="0">
              <a:prstClr val="black">
                <a:alpha val="40000"/>
              </a:prstClr>
            </a:outerShdw>
          </a:effectLst>
        </p:spPr>
      </p:pic>
      <p:pic>
        <p:nvPicPr>
          <p:cNvPr id="13" name="Image 12">
            <a:hlinkClick r:id="rId2"/>
          </p:cNvPr>
          <p:cNvPicPr>
            <a:picLocks noChangeAspect="1"/>
          </p:cNvPicPr>
          <p:nvPr/>
        </p:nvPicPr>
        <p:blipFill>
          <a:blip r:embed="rId5">
            <a:extLst>
              <a:ext uri="{BEBA8EAE-BF5A-486C-A8C5-ECC9F3942E4B}">
                <a14:imgProps xmlns:a14="http://schemas.microsoft.com/office/drawing/2010/main">
                  <a14:imgLayer r:embed="rId6">
                    <a14:imgEffect>
                      <a14:backgroundRemoval t="557" b="96475" l="7285" r="93819">
                        <a14:foregroundMark x1="25166" y1="25232" x2="25166" y2="25232"/>
                        <a14:foregroundMark x1="13466" y1="27087" x2="13466" y2="27087"/>
                        <a14:foregroundMark x1="11258" y1="17440" x2="11258" y2="17440"/>
                        <a14:foregroundMark x1="12583" y1="8534" x2="12583" y2="8534"/>
                        <a14:foregroundMark x1="79249" y1="19109" x2="79249" y2="19109"/>
                      </a14:backgroundRemoval>
                    </a14:imgEffect>
                  </a14:imgLayer>
                </a14:imgProps>
              </a:ext>
            </a:extLst>
          </a:blip>
          <a:stretch>
            <a:fillRect/>
          </a:stretch>
        </p:blipFill>
        <p:spPr>
          <a:xfrm rot="3778177">
            <a:off x="459551" y="3656025"/>
            <a:ext cx="626892" cy="745904"/>
          </a:xfrm>
          <a:prstGeom prst="rect">
            <a:avLst/>
          </a:prstGeom>
        </p:spPr>
      </p:pic>
      <p:pic>
        <p:nvPicPr>
          <p:cNvPr id="12" name="Image 11">
            <a:hlinkClick r:id="rId7"/>
          </p:cNvPr>
          <p:cNvPicPr>
            <a:picLocks noChangeAspect="1"/>
          </p:cNvPicPr>
          <p:nvPr/>
        </p:nvPicPr>
        <p:blipFill>
          <a:blip r:embed="rId8"/>
          <a:stretch>
            <a:fillRect/>
          </a:stretch>
        </p:blipFill>
        <p:spPr>
          <a:xfrm>
            <a:off x="4860032" y="2571750"/>
            <a:ext cx="3528391" cy="1985854"/>
          </a:xfrm>
          <a:prstGeom prst="rect">
            <a:avLst/>
          </a:prstGeom>
        </p:spPr>
      </p:pic>
      <p:pic>
        <p:nvPicPr>
          <p:cNvPr id="14" name="Image 13">
            <a:hlinkClick r:id="rId7"/>
          </p:cNvPr>
          <p:cNvPicPr>
            <a:picLocks noChangeAspect="1"/>
          </p:cNvPicPr>
          <p:nvPr/>
        </p:nvPicPr>
        <p:blipFill>
          <a:blip r:embed="rId5">
            <a:extLst>
              <a:ext uri="{BEBA8EAE-BF5A-486C-A8C5-ECC9F3942E4B}">
                <a14:imgProps xmlns:a14="http://schemas.microsoft.com/office/drawing/2010/main">
                  <a14:imgLayer r:embed="rId6">
                    <a14:imgEffect>
                      <a14:backgroundRemoval t="557" b="96475" l="7285" r="93819">
                        <a14:foregroundMark x1="25166" y1="25232" x2="25166" y2="25232"/>
                        <a14:foregroundMark x1="13466" y1="27087" x2="13466" y2="27087"/>
                        <a14:foregroundMark x1="11258" y1="17440" x2="11258" y2="17440"/>
                        <a14:foregroundMark x1="12583" y1="8534" x2="12583" y2="8534"/>
                        <a14:foregroundMark x1="79249" y1="19109" x2="79249" y2="19109"/>
                      </a14:backgroundRemoval>
                    </a14:imgEffect>
                  </a14:imgLayer>
                </a14:imgProps>
              </a:ext>
            </a:extLst>
          </a:blip>
          <a:stretch>
            <a:fillRect/>
          </a:stretch>
        </p:blipFill>
        <p:spPr>
          <a:xfrm rot="3778177">
            <a:off x="4564007" y="3800041"/>
            <a:ext cx="626892" cy="745904"/>
          </a:xfrm>
          <a:prstGeom prst="rect">
            <a:avLst/>
          </a:prstGeom>
        </p:spPr>
      </p:pic>
      <p:sp>
        <p:nvSpPr>
          <p:cNvPr id="15" name="ZoneTexte 14"/>
          <p:cNvSpPr txBox="1"/>
          <p:nvPr/>
        </p:nvSpPr>
        <p:spPr>
          <a:xfrm>
            <a:off x="514359" y="2284133"/>
            <a:ext cx="2952328" cy="261610"/>
          </a:xfrm>
          <a:prstGeom prst="rect">
            <a:avLst/>
          </a:prstGeom>
          <a:noFill/>
        </p:spPr>
        <p:txBody>
          <a:bodyPr wrap="square" rtlCol="0">
            <a:spAutoFit/>
          </a:bodyPr>
          <a:lstStyle/>
          <a:p>
            <a:pPr marL="179388" indent="0" algn="just" defTabSz="914400" rtl="0" eaLnBrk="1" latinLnBrk="0" hangingPunct="1">
              <a:spcBef>
                <a:spcPct val="20000"/>
              </a:spcBef>
              <a:buFont typeface="Arial" panose="020B0604020202020204" pitchFamily="34" charset="0"/>
              <a:buNone/>
            </a:pPr>
            <a:r>
              <a:rPr lang="fr-FR" sz="1100" u="sng" kern="1200" dirty="0" smtClean="0">
                <a:solidFill>
                  <a:schemeClr val="bg1"/>
                </a:solidFill>
                <a:latin typeface="+mn-lt"/>
                <a:ea typeface="+mn-ea"/>
                <a:cs typeface="+mn-cs"/>
              </a:rPr>
              <a:t>A destination des conseillers : </a:t>
            </a:r>
          </a:p>
        </p:txBody>
      </p:sp>
      <p:sp>
        <p:nvSpPr>
          <p:cNvPr id="16" name="ZoneTexte 15"/>
          <p:cNvSpPr txBox="1"/>
          <p:nvPr/>
        </p:nvSpPr>
        <p:spPr>
          <a:xfrm>
            <a:off x="4618815" y="2284133"/>
            <a:ext cx="2952328" cy="261610"/>
          </a:xfrm>
          <a:prstGeom prst="rect">
            <a:avLst/>
          </a:prstGeom>
          <a:noFill/>
        </p:spPr>
        <p:txBody>
          <a:bodyPr wrap="square" rtlCol="0">
            <a:spAutoFit/>
          </a:bodyPr>
          <a:lstStyle/>
          <a:p>
            <a:pPr marL="179388" indent="0" algn="just" defTabSz="914400" rtl="0" eaLnBrk="1" latinLnBrk="0" hangingPunct="1">
              <a:spcBef>
                <a:spcPct val="20000"/>
              </a:spcBef>
              <a:buFont typeface="Arial" panose="020B0604020202020204" pitchFamily="34" charset="0"/>
              <a:buNone/>
            </a:pPr>
            <a:r>
              <a:rPr lang="fr-FR" sz="1100" u="sng" kern="1200" dirty="0" smtClean="0">
                <a:solidFill>
                  <a:schemeClr val="bg1"/>
                </a:solidFill>
                <a:latin typeface="+mn-lt"/>
                <a:ea typeface="+mn-ea"/>
                <a:cs typeface="+mn-cs"/>
              </a:rPr>
              <a:t>A destination des managers : </a:t>
            </a:r>
          </a:p>
        </p:txBody>
      </p:sp>
    </p:spTree>
    <p:extLst>
      <p:ext uri="{BB962C8B-B14F-4D97-AF65-F5344CB8AC3E}">
        <p14:creationId xmlns:p14="http://schemas.microsoft.com/office/powerpoint/2010/main" val="2467254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2427735"/>
            <a:ext cx="9144000" cy="1224135"/>
          </a:xfrm>
          <a:prstGeom prst="rect">
            <a:avLst/>
          </a:prstGeom>
          <a:solidFill>
            <a:srgbClr val="467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8"/>
          <p:cNvSpPr>
            <a:spLocks noGrp="1"/>
          </p:cNvSpPr>
          <p:nvPr>
            <p:ph sz="quarter" idx="15"/>
          </p:nvPr>
        </p:nvSpPr>
        <p:spPr/>
        <p:txBody>
          <a:bodyPr/>
          <a:lstStyle/>
          <a:p>
            <a:r>
              <a:rPr lang="fr-FR" sz="1600" b="1" smtClean="0"/>
              <a:t>Sommaire</a:t>
            </a:r>
            <a:endParaRPr lang="fr-FR" sz="1600" b="1" dirty="0"/>
          </a:p>
        </p:txBody>
      </p:sp>
      <p:sp>
        <p:nvSpPr>
          <p:cNvPr id="2" name="Ellipse 1"/>
          <p:cNvSpPr/>
          <p:nvPr/>
        </p:nvSpPr>
        <p:spPr>
          <a:xfrm>
            <a:off x="1463806" y="1275606"/>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1463806" y="1995686"/>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1463806" y="2643758"/>
            <a:ext cx="144016" cy="144016"/>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1463806" y="3867894"/>
            <a:ext cx="144016" cy="144016"/>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contenu 3"/>
          <p:cNvSpPr txBox="1">
            <a:spLocks/>
          </p:cNvSpPr>
          <p:nvPr/>
        </p:nvSpPr>
        <p:spPr>
          <a:xfrm>
            <a:off x="1464788" y="1203598"/>
            <a:ext cx="8424614" cy="324008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lang="fr-FR" sz="1200" kern="1200" dirty="0" err="1" smtClean="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79388"/>
            <a:r>
              <a:rPr lang="fr-FR" sz="1600" dirty="0" smtClean="0"/>
              <a:t>Fonds de commerce &amp; équipement de nos clients</a:t>
            </a:r>
          </a:p>
          <a:p>
            <a:pPr marL="179388"/>
            <a:endParaRPr lang="fr-FR" dirty="0" smtClean="0"/>
          </a:p>
          <a:p>
            <a:pPr marL="179388"/>
            <a:endParaRPr lang="fr-FR" sz="800" dirty="0" smtClean="0"/>
          </a:p>
          <a:p>
            <a:pPr marL="179388"/>
            <a:r>
              <a:rPr lang="fr-FR" sz="1600" dirty="0"/>
              <a:t>Un accompagnement par l’excellence </a:t>
            </a:r>
          </a:p>
          <a:p>
            <a:pPr marL="179388"/>
            <a:endParaRPr lang="fr-FR" sz="1000" dirty="0" smtClean="0"/>
          </a:p>
          <a:p>
            <a:pPr marL="179388"/>
            <a:endParaRPr lang="fr-FR" sz="1000" dirty="0" smtClean="0"/>
          </a:p>
          <a:p>
            <a:pPr marL="179388"/>
            <a:r>
              <a:rPr lang="fr-FR" sz="1600" b="1" dirty="0">
                <a:ln w="3175">
                  <a:solidFill>
                    <a:schemeClr val="accent2"/>
                  </a:solidFill>
                  <a:prstDash val="solid"/>
                </a:ln>
                <a:solidFill>
                  <a:schemeClr val="accent2">
                    <a:lumMod val="40000"/>
                    <a:lumOff val="60000"/>
                  </a:schemeClr>
                </a:solidFill>
              </a:rPr>
              <a:t>Des solutions et boosters pour conquérir les </a:t>
            </a:r>
            <a:r>
              <a:rPr lang="fr-FR" sz="1600" b="1" dirty="0" smtClean="0">
                <a:ln w="3175">
                  <a:solidFill>
                    <a:schemeClr val="accent2"/>
                  </a:solidFill>
                  <a:prstDash val="solid"/>
                </a:ln>
                <a:solidFill>
                  <a:schemeClr val="accent2">
                    <a:lumMod val="40000"/>
                    <a:lumOff val="60000"/>
                  </a:schemeClr>
                </a:solidFill>
              </a:rPr>
              <a:t>univers </a:t>
            </a:r>
            <a:endParaRPr lang="fr-FR" sz="1600" b="1" dirty="0">
              <a:ln w="3175">
                <a:solidFill>
                  <a:schemeClr val="accent2"/>
                </a:solidFill>
                <a:prstDash val="solid"/>
              </a:ln>
              <a:solidFill>
                <a:schemeClr val="accent2">
                  <a:lumMod val="40000"/>
                  <a:lumOff val="60000"/>
                </a:schemeClr>
              </a:solidFill>
            </a:endParaRPr>
          </a:p>
          <a:p>
            <a:pPr marL="465138">
              <a:buFont typeface="Arial" panose="020B0604020202020204" pitchFamily="34" charset="0"/>
              <a:buChar char="•"/>
            </a:pPr>
            <a:r>
              <a:rPr lang="fr-FR" dirty="0"/>
              <a:t> </a:t>
            </a:r>
            <a:r>
              <a:rPr lang="fr-FR" dirty="0">
                <a:hlinkClick r:id="rId2" action="ppaction://hlinksldjump"/>
              </a:rPr>
              <a:t>Le marché Grand </a:t>
            </a:r>
            <a:r>
              <a:rPr lang="fr-FR" dirty="0" smtClean="0">
                <a:hlinkClick r:id="rId2" action="ppaction://hlinksldjump"/>
              </a:rPr>
              <a:t>Public – Cliquez pour y accéder</a:t>
            </a:r>
            <a:endParaRPr lang="fr-FR" dirty="0"/>
          </a:p>
          <a:p>
            <a:pPr marL="465138">
              <a:buFont typeface="Arial" panose="020B0604020202020204" pitchFamily="34" charset="0"/>
              <a:buChar char="•"/>
            </a:pPr>
            <a:r>
              <a:rPr lang="fr-FR" dirty="0">
                <a:hlinkClick r:id="rId3" action="ppaction://hlinksldjump"/>
              </a:rPr>
              <a:t> Le marché </a:t>
            </a:r>
            <a:r>
              <a:rPr lang="fr-FR" dirty="0" smtClean="0">
                <a:hlinkClick r:id="rId3" action="ppaction://hlinksldjump"/>
              </a:rPr>
              <a:t>Premium</a:t>
            </a:r>
            <a:r>
              <a:rPr lang="fr-FR" dirty="0">
                <a:hlinkClick r:id="rId3" action="ppaction://hlinksldjump"/>
              </a:rPr>
              <a:t> – Cliquez pour y accéder</a:t>
            </a:r>
            <a:endParaRPr lang="fr-FR" dirty="0"/>
          </a:p>
          <a:p>
            <a:pPr marL="465138">
              <a:buFont typeface="Arial" panose="020B0604020202020204" pitchFamily="34" charset="0"/>
              <a:buChar char="•"/>
            </a:pPr>
            <a:r>
              <a:rPr lang="fr-FR" dirty="0" smtClean="0">
                <a:hlinkClick r:id="rId4" action="ppaction://hlinksldjump"/>
              </a:rPr>
              <a:t> </a:t>
            </a:r>
            <a:r>
              <a:rPr lang="fr-FR" dirty="0">
                <a:hlinkClick r:id="rId4" action="ppaction://hlinksldjump"/>
              </a:rPr>
              <a:t>Le marché des </a:t>
            </a:r>
            <a:r>
              <a:rPr lang="fr-FR" dirty="0" smtClean="0">
                <a:hlinkClick r:id="rId4" action="ppaction://hlinksldjump"/>
              </a:rPr>
              <a:t>Professionnels </a:t>
            </a:r>
            <a:r>
              <a:rPr lang="fr-FR" dirty="0">
                <a:hlinkClick r:id="rId4" action="ppaction://hlinksldjump"/>
              </a:rPr>
              <a:t>– Cliquez pour y </a:t>
            </a:r>
            <a:r>
              <a:rPr lang="fr-FR" dirty="0" smtClean="0">
                <a:hlinkClick r:id="rId4" action="ppaction://hlinksldjump"/>
              </a:rPr>
              <a:t>accéder</a:t>
            </a:r>
            <a:endParaRPr lang="fr-FR" dirty="0"/>
          </a:p>
          <a:p>
            <a:pPr marL="179388"/>
            <a:endParaRPr lang="fr-FR" sz="1400" dirty="0" smtClean="0"/>
          </a:p>
          <a:p>
            <a:pPr marL="179388"/>
            <a:r>
              <a:rPr lang="fr-FR" sz="1600" dirty="0" smtClean="0"/>
              <a:t>Une boîte à outils pour la réussite de ce challenge </a:t>
            </a:r>
            <a:endParaRPr lang="fr-FR" sz="1050" dirty="0"/>
          </a:p>
        </p:txBody>
      </p:sp>
      <p:pic>
        <p:nvPicPr>
          <p:cNvPr id="11" name="Image 10">
            <a:hlinkClick r:id="rId5"/>
          </p:cNvPr>
          <p:cNvPicPr>
            <a:picLocks noChangeAspect="1"/>
          </p:cNvPicPr>
          <p:nvPr/>
        </p:nvPicPr>
        <p:blipFill>
          <a:blip r:embed="rId6">
            <a:extLst>
              <a:ext uri="{BEBA8EAE-BF5A-486C-A8C5-ECC9F3942E4B}">
                <a14:imgProps xmlns:a14="http://schemas.microsoft.com/office/drawing/2010/main">
                  <a14:imgLayer r:embed="rId7">
                    <a14:imgEffect>
                      <a14:backgroundRemoval t="557" b="96475" l="7285" r="93819">
                        <a14:foregroundMark x1="25166" y1="25232" x2="25166" y2="25232"/>
                        <a14:foregroundMark x1="13466" y1="27087" x2="13466" y2="27087"/>
                        <a14:foregroundMark x1="11258" y1="17440" x2="11258" y2="17440"/>
                        <a14:foregroundMark x1="12583" y1="8534" x2="12583" y2="8534"/>
                        <a14:foregroundMark x1="79249" y1="19109" x2="79249" y2="19109"/>
                      </a14:backgroundRemoval>
                    </a14:imgEffect>
                  </a14:imgLayer>
                </a14:imgProps>
              </a:ext>
            </a:extLst>
          </a:blip>
          <a:stretch>
            <a:fillRect/>
          </a:stretch>
        </p:blipFill>
        <p:spPr>
          <a:xfrm rot="18395294">
            <a:off x="5247734" y="2861504"/>
            <a:ext cx="234938" cy="279539"/>
          </a:xfrm>
          <a:prstGeom prst="rect">
            <a:avLst/>
          </a:prstGeom>
        </p:spPr>
      </p:pic>
      <p:pic>
        <p:nvPicPr>
          <p:cNvPr id="12" name="Image 11">
            <a:hlinkClick r:id="rId5"/>
          </p:cNvPr>
          <p:cNvPicPr>
            <a:picLocks noChangeAspect="1"/>
          </p:cNvPicPr>
          <p:nvPr/>
        </p:nvPicPr>
        <p:blipFill>
          <a:blip r:embed="rId6">
            <a:extLst>
              <a:ext uri="{BEBA8EAE-BF5A-486C-A8C5-ECC9F3942E4B}">
                <a14:imgProps xmlns:a14="http://schemas.microsoft.com/office/drawing/2010/main">
                  <a14:imgLayer r:embed="rId7">
                    <a14:imgEffect>
                      <a14:backgroundRemoval t="557" b="96475" l="7285" r="93819">
                        <a14:foregroundMark x1="25166" y1="25232" x2="25166" y2="25232"/>
                        <a14:foregroundMark x1="13466" y1="27087" x2="13466" y2="27087"/>
                        <a14:foregroundMark x1="11258" y1="17440" x2="11258" y2="17440"/>
                        <a14:foregroundMark x1="12583" y1="8534" x2="12583" y2="8534"/>
                        <a14:foregroundMark x1="79249" y1="19109" x2="79249" y2="19109"/>
                      </a14:backgroundRemoval>
                    </a14:imgEffect>
                  </a14:imgLayer>
                </a14:imgProps>
              </a:ext>
            </a:extLst>
          </a:blip>
          <a:stretch>
            <a:fillRect/>
          </a:stretch>
        </p:blipFill>
        <p:spPr>
          <a:xfrm rot="18395294">
            <a:off x="5002467" y="3077663"/>
            <a:ext cx="234938" cy="279539"/>
          </a:xfrm>
          <a:prstGeom prst="rect">
            <a:avLst/>
          </a:prstGeom>
        </p:spPr>
      </p:pic>
      <p:pic>
        <p:nvPicPr>
          <p:cNvPr id="16" name="Image 15">
            <a:hlinkClick r:id="rId5"/>
          </p:cNvPr>
          <p:cNvPicPr>
            <a:picLocks noChangeAspect="1"/>
          </p:cNvPicPr>
          <p:nvPr/>
        </p:nvPicPr>
        <p:blipFill>
          <a:blip r:embed="rId6">
            <a:extLst>
              <a:ext uri="{BEBA8EAE-BF5A-486C-A8C5-ECC9F3942E4B}">
                <a14:imgProps xmlns:a14="http://schemas.microsoft.com/office/drawing/2010/main">
                  <a14:imgLayer r:embed="rId7">
                    <a14:imgEffect>
                      <a14:backgroundRemoval t="557" b="96475" l="7285" r="93819">
                        <a14:foregroundMark x1="25166" y1="25232" x2="25166" y2="25232"/>
                        <a14:foregroundMark x1="13466" y1="27087" x2="13466" y2="27087"/>
                        <a14:foregroundMark x1="11258" y1="17440" x2="11258" y2="17440"/>
                        <a14:foregroundMark x1="12583" y1="8534" x2="12583" y2="8534"/>
                        <a14:foregroundMark x1="79249" y1="19109" x2="79249" y2="19109"/>
                      </a14:backgroundRemoval>
                    </a14:imgEffect>
                  </a14:imgLayer>
                </a14:imgProps>
              </a:ext>
            </a:extLst>
          </a:blip>
          <a:stretch>
            <a:fillRect/>
          </a:stretch>
        </p:blipFill>
        <p:spPr>
          <a:xfrm rot="18395294">
            <a:off x="5549695" y="3293136"/>
            <a:ext cx="234938" cy="279539"/>
          </a:xfrm>
          <a:prstGeom prst="rect">
            <a:avLst/>
          </a:prstGeom>
        </p:spPr>
      </p:pic>
    </p:spTree>
    <p:extLst>
      <p:ext uri="{BB962C8B-B14F-4D97-AF65-F5344CB8AC3E}">
        <p14:creationId xmlns:p14="http://schemas.microsoft.com/office/powerpoint/2010/main" val="498813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2427735"/>
            <a:ext cx="9144000" cy="1224135"/>
          </a:xfrm>
          <a:prstGeom prst="rect">
            <a:avLst/>
          </a:prstGeom>
          <a:solidFill>
            <a:srgbClr val="467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8"/>
          <p:cNvSpPr>
            <a:spLocks noGrp="1"/>
          </p:cNvSpPr>
          <p:nvPr>
            <p:ph sz="quarter" idx="15"/>
          </p:nvPr>
        </p:nvSpPr>
        <p:spPr/>
        <p:txBody>
          <a:bodyPr/>
          <a:lstStyle/>
          <a:p>
            <a:r>
              <a:rPr lang="fr-FR" sz="1600" b="1" smtClean="0"/>
              <a:t>Sommaire</a:t>
            </a:r>
            <a:endParaRPr lang="fr-FR" sz="1600" b="1" dirty="0"/>
          </a:p>
        </p:txBody>
      </p:sp>
      <p:sp>
        <p:nvSpPr>
          <p:cNvPr id="2" name="Ellipse 1"/>
          <p:cNvSpPr/>
          <p:nvPr/>
        </p:nvSpPr>
        <p:spPr>
          <a:xfrm>
            <a:off x="1463806" y="1275606"/>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1463806" y="1995686"/>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1463806" y="2643758"/>
            <a:ext cx="144016" cy="144016"/>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1463806" y="3867894"/>
            <a:ext cx="144016" cy="144016"/>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contenu 3"/>
          <p:cNvSpPr txBox="1">
            <a:spLocks/>
          </p:cNvSpPr>
          <p:nvPr/>
        </p:nvSpPr>
        <p:spPr>
          <a:xfrm>
            <a:off x="1464788" y="1203598"/>
            <a:ext cx="8424614" cy="324008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lang="fr-FR" sz="1200" kern="1200" dirty="0" err="1" smtClean="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79388"/>
            <a:r>
              <a:rPr lang="fr-FR" sz="1600" dirty="0" smtClean="0"/>
              <a:t>Fonds de commerce &amp; équipement de nos clients</a:t>
            </a:r>
          </a:p>
          <a:p>
            <a:pPr marL="179388"/>
            <a:endParaRPr lang="fr-FR" dirty="0" smtClean="0"/>
          </a:p>
          <a:p>
            <a:pPr marL="179388"/>
            <a:endParaRPr lang="fr-FR" sz="800" dirty="0" smtClean="0"/>
          </a:p>
          <a:p>
            <a:pPr marL="179388"/>
            <a:r>
              <a:rPr lang="fr-FR" sz="1600" dirty="0"/>
              <a:t>Un accompagnement par l’excellence </a:t>
            </a:r>
          </a:p>
          <a:p>
            <a:pPr marL="179388"/>
            <a:endParaRPr lang="fr-FR" sz="1000" dirty="0" smtClean="0"/>
          </a:p>
          <a:p>
            <a:pPr marL="179388"/>
            <a:endParaRPr lang="fr-FR" sz="1000" dirty="0" smtClean="0"/>
          </a:p>
          <a:p>
            <a:pPr marL="179388"/>
            <a:r>
              <a:rPr lang="fr-FR" sz="1600" b="1" dirty="0">
                <a:ln w="3175">
                  <a:solidFill>
                    <a:schemeClr val="accent2"/>
                  </a:solidFill>
                  <a:prstDash val="solid"/>
                </a:ln>
                <a:solidFill>
                  <a:schemeClr val="accent2">
                    <a:lumMod val="40000"/>
                    <a:lumOff val="60000"/>
                  </a:schemeClr>
                </a:solidFill>
              </a:rPr>
              <a:t>Des solutions et boosters pour conquérir les univers</a:t>
            </a:r>
          </a:p>
          <a:p>
            <a:pPr marL="465138">
              <a:buFont typeface="Arial" panose="020B0604020202020204" pitchFamily="34" charset="0"/>
              <a:buChar char="•"/>
            </a:pPr>
            <a:r>
              <a:rPr lang="fr-FR" b="1" dirty="0" err="1">
                <a:ln w="3175">
                  <a:solidFill>
                    <a:schemeClr val="accent2"/>
                  </a:solidFill>
                  <a:prstDash val="solid"/>
                </a:ln>
                <a:solidFill>
                  <a:schemeClr val="accent2">
                    <a:lumMod val="40000"/>
                    <a:lumOff val="60000"/>
                  </a:schemeClr>
                </a:solidFill>
              </a:rPr>
              <a:t> Le marché Grand Public</a:t>
            </a:r>
          </a:p>
          <a:p>
            <a:pPr marL="465138">
              <a:buFont typeface="Arial" panose="020B0604020202020204" pitchFamily="34" charset="0"/>
              <a:buChar char="•"/>
            </a:pPr>
            <a:r>
              <a:rPr lang="fr-FR" dirty="0" smtClean="0"/>
              <a:t> Le marché Premium</a:t>
            </a:r>
          </a:p>
          <a:p>
            <a:pPr marL="465138">
              <a:buFont typeface="Arial" panose="020B0604020202020204" pitchFamily="34" charset="0"/>
              <a:buChar char="•"/>
            </a:pPr>
            <a:r>
              <a:rPr lang="fr-FR" dirty="0" smtClean="0"/>
              <a:t> Le marché des Professionnels</a:t>
            </a:r>
          </a:p>
          <a:p>
            <a:pPr marL="179388"/>
            <a:endParaRPr lang="fr-FR" sz="1400" dirty="0" smtClean="0"/>
          </a:p>
          <a:p>
            <a:pPr marL="179388"/>
            <a:r>
              <a:rPr lang="fr-FR" sz="1600" dirty="0" smtClean="0"/>
              <a:t>Une boîte à outils pour la réussite de ce challenge </a:t>
            </a:r>
            <a:endParaRPr lang="fr-FR" sz="1050" dirty="0"/>
          </a:p>
        </p:txBody>
      </p:sp>
    </p:spTree>
    <p:extLst>
      <p:ext uri="{BB962C8B-B14F-4D97-AF65-F5344CB8AC3E}">
        <p14:creationId xmlns:p14="http://schemas.microsoft.com/office/powerpoint/2010/main" val="2614980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16821"/>
          <a:stretch/>
        </p:blipFill>
        <p:spPr>
          <a:xfrm>
            <a:off x="0" y="1974666"/>
            <a:ext cx="5232100" cy="2704843"/>
          </a:xfrm>
          <a:prstGeom prst="rect">
            <a:avLst/>
          </a:prstGeom>
        </p:spPr>
      </p:pic>
      <p:pic>
        <p:nvPicPr>
          <p:cNvPr id="6" name="Image 5"/>
          <p:cNvPicPr>
            <a:picLocks noChangeAspect="1"/>
          </p:cNvPicPr>
          <p:nvPr/>
        </p:nvPicPr>
        <p:blipFill>
          <a:blip r:embed="rId3"/>
          <a:stretch>
            <a:fillRect/>
          </a:stretch>
        </p:blipFill>
        <p:spPr>
          <a:xfrm>
            <a:off x="4273088" y="2495367"/>
            <a:ext cx="685622" cy="535438"/>
          </a:xfrm>
          <a:prstGeom prst="rect">
            <a:avLst/>
          </a:prstGeom>
        </p:spPr>
      </p:pic>
      <p:sp>
        <p:nvSpPr>
          <p:cNvPr id="9" name="Espace réservé du contenu 8"/>
          <p:cNvSpPr>
            <a:spLocks noGrp="1"/>
          </p:cNvSpPr>
          <p:nvPr>
            <p:ph sz="quarter" idx="15"/>
          </p:nvPr>
        </p:nvSpPr>
        <p:spPr/>
        <p:txBody>
          <a:bodyPr/>
          <a:lstStyle/>
          <a:p>
            <a:r>
              <a:rPr lang="fr-FR" sz="1400" b="1" dirty="0" smtClean="0"/>
              <a:t>Zoom sur les </a:t>
            </a:r>
            <a:r>
              <a:rPr lang="fr-FR" sz="1400" b="1" dirty="0" smtClean="0">
                <a:solidFill>
                  <a:srgbClr val="C00000"/>
                </a:solidFill>
              </a:rPr>
              <a:t>différents univers</a:t>
            </a:r>
            <a:endParaRPr lang="fr-FR" sz="1400" b="1" dirty="0">
              <a:solidFill>
                <a:srgbClr val="C00000"/>
              </a:solidFill>
            </a:endParaRPr>
          </a:p>
        </p:txBody>
      </p:sp>
      <p:sp>
        <p:nvSpPr>
          <p:cNvPr id="7" name="Ellipse 6"/>
          <p:cNvSpPr/>
          <p:nvPr/>
        </p:nvSpPr>
        <p:spPr>
          <a:xfrm>
            <a:off x="-1188640" y="2295824"/>
            <a:ext cx="4598928" cy="3901274"/>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p:cNvPicPr>
            <a:picLocks noChangeAspect="1"/>
          </p:cNvPicPr>
          <p:nvPr/>
        </p:nvPicPr>
        <p:blipFill>
          <a:blip r:embed="rId4">
            <a:extLst>
              <a:ext uri="{BEBA8EAE-BF5A-486C-A8C5-ECC9F3942E4B}">
                <a14:imgProps xmlns:a14="http://schemas.microsoft.com/office/drawing/2010/main">
                  <a14:imgLayer r:embed="rId5">
                    <a14:imgEffect>
                      <a14:backgroundRemoval t="0" b="99107" l="0" r="99107"/>
                    </a14:imgEffect>
                  </a14:imgLayer>
                </a14:imgProps>
              </a:ext>
            </a:extLst>
          </a:blip>
          <a:stretch>
            <a:fillRect/>
          </a:stretch>
        </p:blipFill>
        <p:spPr>
          <a:xfrm>
            <a:off x="2248077" y="3356472"/>
            <a:ext cx="276894" cy="276894"/>
          </a:xfrm>
          <a:prstGeom prst="rect">
            <a:avLst/>
          </a:prstGeom>
        </p:spPr>
      </p:pic>
      <p:pic>
        <p:nvPicPr>
          <p:cNvPr id="19" name="Image 18"/>
          <p:cNvPicPr>
            <a:picLocks noChangeAspect="1"/>
          </p:cNvPicPr>
          <p:nvPr/>
        </p:nvPicPr>
        <p:blipFill>
          <a:blip r:embed="rId4">
            <a:extLst>
              <a:ext uri="{BEBA8EAE-BF5A-486C-A8C5-ECC9F3942E4B}">
                <a14:imgProps xmlns:a14="http://schemas.microsoft.com/office/drawing/2010/main">
                  <a14:imgLayer r:embed="rId5">
                    <a14:imgEffect>
                      <a14:backgroundRemoval t="0" b="99107" l="0" r="99107"/>
                    </a14:imgEffect>
                  </a14:imgLayer>
                </a14:imgProps>
              </a:ext>
            </a:extLst>
          </a:blip>
          <a:stretch>
            <a:fillRect/>
          </a:stretch>
        </p:blipFill>
        <p:spPr>
          <a:xfrm>
            <a:off x="8709698" y="3405086"/>
            <a:ext cx="277906" cy="277906"/>
          </a:xfrm>
          <a:prstGeom prst="rect">
            <a:avLst/>
          </a:prstGeom>
        </p:spPr>
      </p:pic>
      <p:pic>
        <p:nvPicPr>
          <p:cNvPr id="20" name="Image 19"/>
          <p:cNvPicPr>
            <a:picLocks noChangeAspect="1"/>
          </p:cNvPicPr>
          <p:nvPr/>
        </p:nvPicPr>
        <p:blipFill>
          <a:blip r:embed="rId4">
            <a:extLst>
              <a:ext uri="{BEBA8EAE-BF5A-486C-A8C5-ECC9F3942E4B}">
                <a14:imgProps xmlns:a14="http://schemas.microsoft.com/office/drawing/2010/main">
                  <a14:imgLayer r:embed="rId5">
                    <a14:imgEffect>
                      <a14:backgroundRemoval t="0" b="99107" l="0" r="99107"/>
                    </a14:imgEffect>
                  </a14:imgLayer>
                </a14:imgProps>
              </a:ext>
            </a:extLst>
          </a:blip>
          <a:stretch>
            <a:fillRect/>
          </a:stretch>
        </p:blipFill>
        <p:spPr>
          <a:xfrm>
            <a:off x="161185" y="962938"/>
            <a:ext cx="277906" cy="277906"/>
          </a:xfrm>
          <a:prstGeom prst="rect">
            <a:avLst/>
          </a:prstGeom>
        </p:spPr>
      </p:pic>
      <p:pic>
        <p:nvPicPr>
          <p:cNvPr id="21" name="Image 20"/>
          <p:cNvPicPr>
            <a:picLocks noChangeAspect="1"/>
          </p:cNvPicPr>
          <p:nvPr/>
        </p:nvPicPr>
        <p:blipFill>
          <a:blip r:embed="rId4">
            <a:extLst>
              <a:ext uri="{BEBA8EAE-BF5A-486C-A8C5-ECC9F3942E4B}">
                <a14:imgProps xmlns:a14="http://schemas.microsoft.com/office/drawing/2010/main">
                  <a14:imgLayer r:embed="rId5">
                    <a14:imgEffect>
                      <a14:backgroundRemoval t="0" b="99107" l="0" r="99107"/>
                    </a14:imgEffect>
                  </a14:imgLayer>
                </a14:imgProps>
              </a:ext>
            </a:extLst>
          </a:blip>
          <a:stretch>
            <a:fillRect/>
          </a:stretch>
        </p:blipFill>
        <p:spPr>
          <a:xfrm>
            <a:off x="5232100" y="658886"/>
            <a:ext cx="188260" cy="188260"/>
          </a:xfrm>
          <a:prstGeom prst="rect">
            <a:avLst/>
          </a:prstGeom>
        </p:spPr>
      </p:pic>
      <p:pic>
        <p:nvPicPr>
          <p:cNvPr id="22" name="Image 21"/>
          <p:cNvPicPr>
            <a:picLocks noChangeAspect="1"/>
          </p:cNvPicPr>
          <p:nvPr/>
        </p:nvPicPr>
        <p:blipFill>
          <a:blip r:embed="rId4">
            <a:extLst>
              <a:ext uri="{BEBA8EAE-BF5A-486C-A8C5-ECC9F3942E4B}">
                <a14:imgProps xmlns:a14="http://schemas.microsoft.com/office/drawing/2010/main">
                  <a14:imgLayer r:embed="rId5">
                    <a14:imgEffect>
                      <a14:backgroundRemoval t="0" b="99107" l="0" r="99107"/>
                    </a14:imgEffect>
                  </a14:imgLayer>
                </a14:imgProps>
              </a:ext>
            </a:extLst>
          </a:blip>
          <a:stretch>
            <a:fillRect/>
          </a:stretch>
        </p:blipFill>
        <p:spPr>
          <a:xfrm>
            <a:off x="7712367" y="1192619"/>
            <a:ext cx="277906" cy="277906"/>
          </a:xfrm>
          <a:prstGeom prst="rect">
            <a:avLst/>
          </a:prstGeom>
        </p:spPr>
      </p:pic>
      <p:sp>
        <p:nvSpPr>
          <p:cNvPr id="40" name="Ellipse 39"/>
          <p:cNvSpPr/>
          <p:nvPr/>
        </p:nvSpPr>
        <p:spPr>
          <a:xfrm>
            <a:off x="-1452747" y="1816757"/>
            <a:ext cx="6005105" cy="4694980"/>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p:cNvSpPr/>
          <p:nvPr/>
        </p:nvSpPr>
        <p:spPr>
          <a:xfrm>
            <a:off x="-1464065" y="1316227"/>
            <a:ext cx="7106270" cy="5696039"/>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41"/>
          <p:cNvSpPr/>
          <p:nvPr/>
        </p:nvSpPr>
        <p:spPr>
          <a:xfrm>
            <a:off x="-1580116" y="945479"/>
            <a:ext cx="8362582" cy="6548267"/>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p:cNvSpPr/>
          <p:nvPr/>
        </p:nvSpPr>
        <p:spPr>
          <a:xfrm>
            <a:off x="-1764704" y="699542"/>
            <a:ext cx="9499973" cy="7762266"/>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p:txBody>
      </p:sp>
      <p:grpSp>
        <p:nvGrpSpPr>
          <p:cNvPr id="23" name="Groupe 22"/>
          <p:cNvGrpSpPr/>
          <p:nvPr/>
        </p:nvGrpSpPr>
        <p:grpSpPr>
          <a:xfrm>
            <a:off x="-184879" y="1735294"/>
            <a:ext cx="1742444" cy="827192"/>
            <a:chOff x="3903338" y="4334391"/>
            <a:chExt cx="1742444" cy="827192"/>
          </a:xfrm>
        </p:grpSpPr>
        <p:pic>
          <p:nvPicPr>
            <p:cNvPr id="24" name="Image 23"/>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foregroundMark x1="20536" y1="86161" x2="10714" y2="72321"/>
                          <a14:foregroundMark x1="6250" y1="57143" x2="9375" y2="71875"/>
                          <a14:foregroundMark x1="22321" y1="15179" x2="12500" y2="26339"/>
                          <a14:foregroundMark x1="89286" y1="7589" x2="89286" y2="7589"/>
                          <a14:foregroundMark x1="9821" y1="88839" x2="9821" y2="88839"/>
                          <a14:foregroundMark x1="4911" y1="85268" x2="4911" y2="85268"/>
                          <a14:foregroundMark x1="16964" y1="96875" x2="16964" y2="96875"/>
                          <a14:foregroundMark x1="83482" y1="3571" x2="83482" y2="3571"/>
                          <a14:foregroundMark x1="93750" y1="13393" x2="93750" y2="13393"/>
                          <a14:foregroundMark x1="96875" y1="18750" x2="96875" y2="18750"/>
                        </a14:backgroundRemoval>
                      </a14:imgEffect>
                    </a14:imgLayer>
                  </a14:imgProps>
                </a:ext>
              </a:extLst>
            </a:blip>
            <a:stretch>
              <a:fillRect/>
            </a:stretch>
          </p:blipFill>
          <p:spPr>
            <a:xfrm>
              <a:off x="4553324" y="4334391"/>
              <a:ext cx="442471" cy="442471"/>
            </a:xfrm>
            <a:prstGeom prst="rect">
              <a:avLst/>
            </a:prstGeom>
          </p:spPr>
        </p:pic>
        <p:sp>
          <p:nvSpPr>
            <p:cNvPr id="25" name="ZoneTexte 24"/>
            <p:cNvSpPr txBox="1"/>
            <p:nvPr/>
          </p:nvSpPr>
          <p:spPr>
            <a:xfrm>
              <a:off x="3903338" y="4776862"/>
              <a:ext cx="1742444" cy="384721"/>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Assurance</a:t>
              </a:r>
            </a:p>
            <a:p>
              <a:pPr algn="ctr"/>
              <a:r>
                <a:rPr lang="fr-FR" sz="800" b="1" dirty="0" smtClean="0">
                  <a:solidFill>
                    <a:schemeClr val="bg1"/>
                  </a:solidFill>
                  <a:effectLst>
                    <a:outerShdw blurRad="38100" dist="38100" dir="2700000" algn="tl">
                      <a:srgbClr val="000000">
                        <a:alpha val="43137"/>
                      </a:srgbClr>
                    </a:outerShdw>
                  </a:effectLst>
                  <a:latin typeface="Century Gothic" panose="020B0502020202020204" pitchFamily="34" charset="0"/>
                </a:rPr>
                <a:t>(IARD &amp; </a:t>
              </a:r>
              <a:r>
                <a:rPr lang="fr-FR" sz="800" b="1" dirty="0" err="1" smtClean="0">
                  <a:solidFill>
                    <a:schemeClr val="bg1"/>
                  </a:solidFill>
                  <a:effectLst>
                    <a:outerShdw blurRad="38100" dist="38100" dir="2700000" algn="tl">
                      <a:srgbClr val="000000">
                        <a:alpha val="43137"/>
                      </a:srgbClr>
                    </a:outerShdw>
                  </a:effectLst>
                  <a:latin typeface="Century Gothic" panose="020B0502020202020204" pitchFamily="34" charset="0"/>
                </a:rPr>
                <a:t>prév</a:t>
              </a:r>
              <a:r>
                <a:rPr lang="fr-FR" sz="800" b="1" dirty="0" smtClean="0">
                  <a:solidFill>
                    <a:schemeClr val="bg1"/>
                  </a:solidFill>
                  <a:effectLst>
                    <a:outerShdw blurRad="38100" dist="38100" dir="2700000" algn="tl">
                      <a:srgbClr val="000000">
                        <a:alpha val="43137"/>
                      </a:srgbClr>
                    </a:outerShdw>
                  </a:effectLst>
                  <a:latin typeface="Century Gothic" panose="020B0502020202020204" pitchFamily="34" charset="0"/>
                </a:rPr>
                <a:t>)</a:t>
              </a:r>
              <a:endParaRPr lang="fr-FR" sz="8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32" name="Groupe 31"/>
          <p:cNvGrpSpPr/>
          <p:nvPr/>
        </p:nvGrpSpPr>
        <p:grpSpPr>
          <a:xfrm>
            <a:off x="6714620" y="3062573"/>
            <a:ext cx="1742444" cy="863585"/>
            <a:chOff x="3373925" y="1812141"/>
            <a:chExt cx="1742444" cy="863585"/>
          </a:xfrm>
        </p:grpSpPr>
        <p:pic>
          <p:nvPicPr>
            <p:cNvPr id="33" name="Image 32"/>
            <p:cNvPicPr>
              <a:picLocks noChangeAspect="1"/>
            </p:cNvPicPr>
            <p:nvPr/>
          </p:nvPicPr>
          <p:blipFill>
            <a:blip r:embed="rId8">
              <a:extLst>
                <a:ext uri="{BEBA8EAE-BF5A-486C-A8C5-ECC9F3942E4B}">
                  <a14:imgProps xmlns:a14="http://schemas.microsoft.com/office/drawing/2010/main">
                    <a14:imgLayer r:embed="rId9">
                      <a14:imgEffect>
                        <a14:backgroundRemoval t="0" b="100000" l="0" r="100000">
                          <a14:foregroundMark x1="10714" y1="12946" x2="10714" y2="12946"/>
                          <a14:foregroundMark x1="22768" y1="3125" x2="22768" y2="3125"/>
                          <a14:foregroundMark x1="73214" y1="8036" x2="73214" y2="8036"/>
                          <a14:foregroundMark x1="94643" y1="5357" x2="94643" y2="5357"/>
                          <a14:foregroundMark x1="96429" y1="24554" x2="96429" y2="24554"/>
                          <a14:foregroundMark x1="89732" y1="16964" x2="89732" y2="16964"/>
                          <a14:foregroundMark x1="74554" y1="47768" x2="89286" y2="23214"/>
                          <a14:foregroundMark x1="70982" y1="55357" x2="37946" y2="81696"/>
                          <a14:foregroundMark x1="24107" y1="70982" x2="17857" y2="62946"/>
                          <a14:foregroundMark x1="16518" y1="36161" x2="14286" y2="55804"/>
                          <a14:foregroundMark x1="79018" y1="87500" x2="79018" y2="87500"/>
                          <a14:foregroundMark x1="69643" y1="96429" x2="69643" y2="96429"/>
                        </a14:backgroundRemoval>
                      </a14:imgEffect>
                    </a14:imgLayer>
                  </a14:imgProps>
                </a:ext>
              </a:extLst>
            </a:blip>
            <a:stretch>
              <a:fillRect/>
            </a:stretch>
          </p:blipFill>
          <p:spPr>
            <a:xfrm>
              <a:off x="3873184" y="1812141"/>
              <a:ext cx="587798" cy="587798"/>
            </a:xfrm>
            <a:prstGeom prst="rect">
              <a:avLst/>
            </a:prstGeom>
          </p:spPr>
        </p:pic>
        <p:sp>
          <p:nvSpPr>
            <p:cNvPr id="34" name="ZoneTexte 33"/>
            <p:cNvSpPr txBox="1"/>
            <p:nvPr/>
          </p:nvSpPr>
          <p:spPr>
            <a:xfrm>
              <a:off x="3373925" y="2414116"/>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Bancarisation</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35" name="Groupe 34"/>
          <p:cNvGrpSpPr/>
          <p:nvPr/>
        </p:nvGrpSpPr>
        <p:grpSpPr>
          <a:xfrm>
            <a:off x="3000369" y="3480038"/>
            <a:ext cx="1742444" cy="647029"/>
            <a:chOff x="3507440" y="2530967"/>
            <a:chExt cx="1742444" cy="647029"/>
          </a:xfrm>
        </p:grpSpPr>
        <p:pic>
          <p:nvPicPr>
            <p:cNvPr id="36" name="Image 35"/>
            <p:cNvPicPr>
              <a:picLocks noChangeAspect="1"/>
            </p:cNvPicPr>
            <p:nvPr/>
          </p:nvPicPr>
          <p:blipFill>
            <a:blip r:embed="rId10">
              <a:extLst>
                <a:ext uri="{BEBA8EAE-BF5A-486C-A8C5-ECC9F3942E4B}">
                  <a14:imgProps xmlns:a14="http://schemas.microsoft.com/office/drawing/2010/main">
                    <a14:imgLayer r:embed="rId11">
                      <a14:imgEffect>
                        <a14:backgroundRemoval t="0" b="100000" l="0" r="100000">
                          <a14:foregroundMark x1="57589" y1="4911" x2="40179" y2="15625"/>
                          <a14:foregroundMark x1="20089" y1="48661" x2="20536" y2="71429"/>
                          <a14:foregroundMark x1="33036" y1="85268" x2="40179" y2="95982"/>
                        </a14:backgroundRemoval>
                      </a14:imgEffect>
                    </a14:imgLayer>
                  </a14:imgProps>
                </a:ext>
              </a:extLst>
            </a:blip>
            <a:stretch>
              <a:fillRect/>
            </a:stretch>
          </p:blipFill>
          <p:spPr>
            <a:xfrm>
              <a:off x="4141215" y="2530967"/>
              <a:ext cx="401092" cy="401092"/>
            </a:xfrm>
            <a:prstGeom prst="rect">
              <a:avLst/>
            </a:prstGeom>
          </p:spPr>
        </p:pic>
        <p:sp>
          <p:nvSpPr>
            <p:cNvPr id="37" name="ZoneTexte 36"/>
            <p:cNvSpPr txBox="1"/>
            <p:nvPr/>
          </p:nvSpPr>
          <p:spPr>
            <a:xfrm>
              <a:off x="3507440" y="2916386"/>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Epargne</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26" name="Groupe 25"/>
          <p:cNvGrpSpPr/>
          <p:nvPr/>
        </p:nvGrpSpPr>
        <p:grpSpPr>
          <a:xfrm>
            <a:off x="2536853" y="704665"/>
            <a:ext cx="1742444" cy="726171"/>
            <a:chOff x="32355" y="4976813"/>
            <a:chExt cx="1742444" cy="726171"/>
          </a:xfrm>
        </p:grpSpPr>
        <p:pic>
          <p:nvPicPr>
            <p:cNvPr id="27" name="Image 26"/>
            <p:cNvPicPr>
              <a:picLocks noChangeAspect="1"/>
            </p:cNvPicPr>
            <p:nvPr/>
          </p:nvPicPr>
          <p:blipFill>
            <a:blip r:embed="rId12">
              <a:extLst>
                <a:ext uri="{BEBA8EAE-BF5A-486C-A8C5-ECC9F3942E4B}">
                  <a14:imgProps xmlns:a14="http://schemas.microsoft.com/office/drawing/2010/main">
                    <a14:imgLayer r:embed="rId13">
                      <a14:imgEffect>
                        <a14:backgroundRemoval t="9375" b="89286" l="0" r="100000"/>
                      </a14:imgEffect>
                    </a14:imgLayer>
                  </a14:imgProps>
                </a:ext>
              </a:extLst>
            </a:blip>
            <a:stretch>
              <a:fillRect/>
            </a:stretch>
          </p:blipFill>
          <p:spPr>
            <a:xfrm>
              <a:off x="549838" y="4976813"/>
              <a:ext cx="642767" cy="642767"/>
            </a:xfrm>
            <a:prstGeom prst="rect">
              <a:avLst/>
            </a:prstGeom>
          </p:spPr>
        </p:pic>
        <p:sp>
          <p:nvSpPr>
            <p:cNvPr id="28" name="ZoneTexte 27"/>
            <p:cNvSpPr txBox="1"/>
            <p:nvPr/>
          </p:nvSpPr>
          <p:spPr>
            <a:xfrm>
              <a:off x="32355" y="5441374"/>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Placement</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29" name="Groupe 28"/>
          <p:cNvGrpSpPr/>
          <p:nvPr/>
        </p:nvGrpSpPr>
        <p:grpSpPr>
          <a:xfrm>
            <a:off x="4311410" y="2593122"/>
            <a:ext cx="1742444" cy="768857"/>
            <a:chOff x="4281186" y="1874763"/>
            <a:chExt cx="1742444" cy="768857"/>
          </a:xfrm>
        </p:grpSpPr>
        <p:pic>
          <p:nvPicPr>
            <p:cNvPr id="30" name="Image 29"/>
            <p:cNvPicPr>
              <a:picLocks noChangeAspect="1"/>
            </p:cNvPicPr>
            <p:nvPr/>
          </p:nvPicPr>
          <p:blipFill>
            <a:blip r:embed="rId14">
              <a:extLst>
                <a:ext uri="{BEBA8EAE-BF5A-486C-A8C5-ECC9F3942E4B}">
                  <a14:imgProps xmlns:a14="http://schemas.microsoft.com/office/drawing/2010/main">
                    <a14:imgLayer r:embed="rId15">
                      <a14:imgEffect>
                        <a14:backgroundRemoval t="0" b="100000" l="0" r="100000"/>
                      </a14:imgEffect>
                    </a14:imgLayer>
                  </a14:imgProps>
                </a:ext>
              </a:extLst>
            </a:blip>
            <a:stretch>
              <a:fillRect/>
            </a:stretch>
          </p:blipFill>
          <p:spPr>
            <a:xfrm>
              <a:off x="4880136" y="1874763"/>
              <a:ext cx="498841" cy="498841"/>
            </a:xfrm>
            <a:prstGeom prst="rect">
              <a:avLst/>
            </a:prstGeom>
          </p:spPr>
        </p:pic>
        <p:sp>
          <p:nvSpPr>
            <p:cNvPr id="31" name="ZoneTexte 30"/>
            <p:cNvSpPr txBox="1"/>
            <p:nvPr/>
          </p:nvSpPr>
          <p:spPr>
            <a:xfrm>
              <a:off x="4281186" y="2382010"/>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Crédit </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pic>
        <p:nvPicPr>
          <p:cNvPr id="18" name="Image 17"/>
          <p:cNvPicPr>
            <a:picLocks noChangeAspect="1"/>
          </p:cNvPicPr>
          <p:nvPr/>
        </p:nvPicPr>
        <p:blipFill>
          <a:blip r:embed="rId4">
            <a:extLst>
              <a:ext uri="{BEBA8EAE-BF5A-486C-A8C5-ECC9F3942E4B}">
                <a14:imgProps xmlns:a14="http://schemas.microsoft.com/office/drawing/2010/main">
                  <a14:imgLayer r:embed="rId5">
                    <a14:imgEffect>
                      <a14:backgroundRemoval t="0" b="99107" l="0" r="99107"/>
                    </a14:imgEffect>
                  </a14:imgLayer>
                </a14:imgProps>
              </a:ext>
            </a:extLst>
          </a:blip>
          <a:stretch>
            <a:fillRect/>
          </a:stretch>
        </p:blipFill>
        <p:spPr>
          <a:xfrm>
            <a:off x="8391311" y="1576084"/>
            <a:ext cx="213265" cy="213265"/>
          </a:xfrm>
          <a:prstGeom prst="rect">
            <a:avLst/>
          </a:prstGeom>
        </p:spPr>
      </p:pic>
      <p:sp>
        <p:nvSpPr>
          <p:cNvPr id="38" name="Rectangle 37"/>
          <p:cNvSpPr/>
          <p:nvPr/>
        </p:nvSpPr>
        <p:spPr>
          <a:xfrm>
            <a:off x="0" y="4659980"/>
            <a:ext cx="9144000" cy="48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9" name="Image 38"/>
          <p:cNvPicPr>
            <a:picLocks noChangeAspect="1"/>
          </p:cNvPicPr>
          <p:nvPr/>
        </p:nvPicPr>
        <p:blipFill rotWithShape="1">
          <a:blip r:embed="rId16" cstate="print">
            <a:extLst>
              <a:ext uri="{28A0092B-C50C-407E-A947-70E740481C1C}">
                <a14:useLocalDpi xmlns:a14="http://schemas.microsoft.com/office/drawing/2010/main" val="0"/>
              </a:ext>
            </a:extLst>
          </a:blip>
          <a:srcRect b="25404"/>
          <a:stretch/>
        </p:blipFill>
        <p:spPr>
          <a:xfrm>
            <a:off x="3875479" y="4686871"/>
            <a:ext cx="1393041" cy="429737"/>
          </a:xfrm>
          <a:prstGeom prst="rect">
            <a:avLst/>
          </a:prstGeom>
        </p:spPr>
      </p:pic>
      <p:sp>
        <p:nvSpPr>
          <p:cNvPr id="44" name="Espace réservé du numéro de diapositive 1"/>
          <p:cNvSpPr txBox="1">
            <a:spLocks/>
          </p:cNvSpPr>
          <p:nvPr/>
        </p:nvSpPr>
        <p:spPr>
          <a:xfrm>
            <a:off x="8510373" y="4779258"/>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27</a:t>
            </a:fld>
            <a:endParaRPr lang="fr-FR" sz="800" b="1" dirty="0">
              <a:solidFill>
                <a:schemeClr val="tx1">
                  <a:lumMod val="50000"/>
                  <a:lumOff val="50000"/>
                </a:schemeClr>
              </a:solidFill>
              <a:latin typeface="+mj-lt"/>
              <a:cs typeface="Helvetica Neue Medium"/>
            </a:endParaRPr>
          </a:p>
        </p:txBody>
      </p:sp>
    </p:spTree>
    <p:extLst>
      <p:ext uri="{BB962C8B-B14F-4D97-AF65-F5344CB8AC3E}">
        <p14:creationId xmlns:p14="http://schemas.microsoft.com/office/powerpoint/2010/main" val="2106217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au 14"/>
          <p:cNvGraphicFramePr>
            <a:graphicFrameLocks noGrp="1"/>
          </p:cNvGraphicFramePr>
          <p:nvPr>
            <p:extLst>
              <p:ext uri="{D42A27DB-BD31-4B8C-83A1-F6EECF244321}">
                <p14:modId xmlns:p14="http://schemas.microsoft.com/office/powerpoint/2010/main" val="3143877200"/>
              </p:ext>
            </p:extLst>
          </p:nvPr>
        </p:nvGraphicFramePr>
        <p:xfrm>
          <a:off x="142773" y="2839248"/>
          <a:ext cx="8892943" cy="872190"/>
        </p:xfrm>
        <a:graphic>
          <a:graphicData uri="http://schemas.openxmlformats.org/drawingml/2006/table">
            <a:tbl>
              <a:tblPr>
                <a:tableStyleId>{5C22544A-7EE6-4342-B048-85BDC9FD1C3A}</a:tableStyleId>
              </a:tblPr>
              <a:tblGrid>
                <a:gridCol w="4545538">
                  <a:extLst>
                    <a:ext uri="{9D8B030D-6E8A-4147-A177-3AD203B41FA5}">
                      <a16:colId xmlns:a16="http://schemas.microsoft.com/office/drawing/2014/main" val="4238464079"/>
                    </a:ext>
                  </a:extLst>
                </a:gridCol>
                <a:gridCol w="4347405">
                  <a:extLst>
                    <a:ext uri="{9D8B030D-6E8A-4147-A177-3AD203B41FA5}">
                      <a16:colId xmlns:a16="http://schemas.microsoft.com/office/drawing/2014/main" val="1225762299"/>
                    </a:ext>
                  </a:extLst>
                </a:gridCol>
              </a:tblGrid>
              <a:tr h="185483">
                <a:tc>
                  <a:txBody>
                    <a:bodyPr/>
                    <a:lstStyle/>
                    <a:p>
                      <a:pPr algn="ctr"/>
                      <a:r>
                        <a:rPr lang="fr-FR" sz="900" dirty="0" smtClean="0">
                          <a:solidFill>
                            <a:schemeClr val="bg1"/>
                          </a:solidFill>
                        </a:rPr>
                        <a:t>L’outil GERC et</a:t>
                      </a:r>
                      <a:r>
                        <a:rPr lang="fr-FR" sz="900" baseline="0" dirty="0" smtClean="0">
                          <a:solidFill>
                            <a:schemeClr val="bg1"/>
                          </a:solidFill>
                        </a:rPr>
                        <a:t> son nouveau moteur de recommandation</a:t>
                      </a:r>
                      <a:endParaRPr lang="fr-FR" sz="900" dirty="0">
                        <a:solidFill>
                          <a:schemeClr val="bg1"/>
                        </a:solidFill>
                      </a:endParaRPr>
                    </a:p>
                  </a:txBody>
                  <a:tcPr anchor="ctr">
                    <a:solidFill>
                      <a:schemeClr val="tx2">
                        <a:lumMod val="75000"/>
                      </a:schemeClr>
                    </a:solidFill>
                  </a:tcPr>
                </a:tc>
                <a:tc>
                  <a:txBody>
                    <a:bodyPr/>
                    <a:lstStyle/>
                    <a:p>
                      <a:pPr algn="ctr"/>
                      <a:r>
                        <a:rPr lang="fr-FR" sz="900" dirty="0" smtClean="0">
                          <a:solidFill>
                            <a:schemeClr val="bg1"/>
                          </a:solidFill>
                        </a:rPr>
                        <a:t>L’outil</a:t>
                      </a:r>
                      <a:r>
                        <a:rPr lang="fr-FR" sz="900" baseline="0" dirty="0" smtClean="0">
                          <a:solidFill>
                            <a:schemeClr val="bg1"/>
                          </a:solidFill>
                        </a:rPr>
                        <a:t> « Mon Portefeuille » </a:t>
                      </a:r>
                      <a:endParaRPr lang="fr-FR" sz="900" dirty="0">
                        <a:solidFill>
                          <a:schemeClr val="bg1"/>
                        </a:solidFill>
                      </a:endParaRPr>
                    </a:p>
                  </a:txBody>
                  <a:tcPr anchor="ctr">
                    <a:solidFill>
                      <a:schemeClr val="tx2">
                        <a:lumMod val="75000"/>
                      </a:schemeClr>
                    </a:solidFill>
                  </a:tcPr>
                </a:tc>
                <a:extLst>
                  <a:ext uri="{0D108BD9-81ED-4DB2-BD59-A6C34878D82A}">
                    <a16:rowId xmlns:a16="http://schemas.microsoft.com/office/drawing/2014/main" val="2134770975"/>
                  </a:ext>
                </a:extLst>
              </a:tr>
              <a:tr h="643590">
                <a:tc>
                  <a:txBody>
                    <a:bodyPr/>
                    <a:lstStyle/>
                    <a:p>
                      <a:pPr algn="ctr"/>
                      <a:r>
                        <a:rPr lang="fr-FR" sz="900" baseline="0" dirty="0" smtClean="0"/>
                        <a:t>Grâce à </a:t>
                      </a:r>
                      <a:r>
                        <a:rPr lang="fr-FR" sz="900" b="1" baseline="0" dirty="0" smtClean="0">
                          <a:solidFill>
                            <a:srgbClr val="C00000"/>
                          </a:solidFill>
                        </a:rPr>
                        <a:t>un moteur de recommandation </a:t>
                      </a:r>
                      <a:r>
                        <a:rPr lang="fr-FR" sz="900" baseline="0" dirty="0" smtClean="0"/>
                        <a:t>évolutif et </a:t>
                      </a:r>
                      <a:r>
                        <a:rPr lang="fr-FR" sz="900" b="1" baseline="0" dirty="0" smtClean="0">
                          <a:solidFill>
                            <a:srgbClr val="C00000"/>
                          </a:solidFill>
                        </a:rPr>
                        <a:t>des indicateurs d’appétence </a:t>
                      </a:r>
                      <a:r>
                        <a:rPr lang="fr-FR" sz="900" baseline="0" dirty="0" smtClean="0"/>
                        <a:t>pour tous les Univers, nous mettons à votre disposition de </a:t>
                      </a:r>
                      <a:r>
                        <a:rPr lang="fr-FR" sz="900" u="sng" baseline="0" dirty="0" smtClean="0"/>
                        <a:t>nouvelles cibles </a:t>
                      </a:r>
                      <a:r>
                        <a:rPr lang="fr-FR" sz="900" baseline="0" dirty="0" smtClean="0"/>
                        <a:t>issues d’un </a:t>
                      </a:r>
                      <a:r>
                        <a:rPr lang="fr-FR" sz="900" b="1" baseline="0" dirty="0" smtClean="0">
                          <a:solidFill>
                            <a:srgbClr val="C00000"/>
                          </a:solidFill>
                        </a:rPr>
                        <a:t>nouvel outil de ciblage innovant, puissant et pertinent ! </a:t>
                      </a:r>
                      <a:r>
                        <a:rPr lang="fr-FR" sz="900" baseline="0" dirty="0" smtClean="0"/>
                        <a:t>Plus de 200 variables ont été analysées et utilisées pour établir le profil de vos clients « </a:t>
                      </a:r>
                      <a:r>
                        <a:rPr lang="fr-FR" sz="900" b="1" baseline="0" dirty="0" smtClean="0">
                          <a:solidFill>
                            <a:srgbClr val="C00000"/>
                          </a:solidFill>
                        </a:rPr>
                        <a:t>Cœur de clientèle</a:t>
                      </a:r>
                      <a:r>
                        <a:rPr lang="fr-FR" sz="900" baseline="0" dirty="0" smtClean="0"/>
                        <a:t> »</a:t>
                      </a:r>
                    </a:p>
                  </a:txBody>
                  <a:tcPr anchor="ctr"/>
                </a:tc>
                <a:tc>
                  <a:txBody>
                    <a:bodyPr/>
                    <a:lstStyle/>
                    <a:p>
                      <a:pPr algn="ctr"/>
                      <a:r>
                        <a:rPr lang="fr-FR" sz="900" dirty="0" smtClean="0"/>
                        <a:t>Grâce à votre </a:t>
                      </a:r>
                      <a:r>
                        <a:rPr lang="fr-FR" sz="900" b="1" dirty="0" smtClean="0">
                          <a:solidFill>
                            <a:srgbClr val="C00000"/>
                          </a:solidFill>
                        </a:rPr>
                        <a:t>portefeuille</a:t>
                      </a:r>
                      <a:r>
                        <a:rPr lang="fr-FR" sz="900" b="1" baseline="0" dirty="0" smtClean="0">
                          <a:solidFill>
                            <a:srgbClr val="C00000"/>
                          </a:solidFill>
                        </a:rPr>
                        <a:t> client</a:t>
                      </a:r>
                      <a:r>
                        <a:rPr lang="fr-FR" sz="900" baseline="0" dirty="0" smtClean="0"/>
                        <a:t>, vous pouvez sélectionner les clients équipés ou non équipés et les filtrer en fonction de leur univers de détention (BEPCA).</a:t>
                      </a:r>
                    </a:p>
                  </a:txBody>
                  <a:tcPr anchor="ctr"/>
                </a:tc>
                <a:extLst>
                  <a:ext uri="{0D108BD9-81ED-4DB2-BD59-A6C34878D82A}">
                    <a16:rowId xmlns:a16="http://schemas.microsoft.com/office/drawing/2014/main" val="791088342"/>
                  </a:ext>
                </a:extLst>
              </a:tr>
            </a:tbl>
          </a:graphicData>
        </a:graphic>
      </p:graphicFrame>
      <p:sp>
        <p:nvSpPr>
          <p:cNvPr id="3" name="Rectangle 2"/>
          <p:cNvSpPr/>
          <p:nvPr/>
        </p:nvSpPr>
        <p:spPr>
          <a:xfrm>
            <a:off x="142773" y="4038610"/>
            <a:ext cx="7092538" cy="1254189"/>
          </a:xfrm>
          <a:prstGeom prst="rect">
            <a:avLst/>
          </a:prstGeom>
        </p:spPr>
        <p:txBody>
          <a:bodyPr wrap="square">
            <a:spAutoFit/>
          </a:bodyPr>
          <a:lstStyle/>
          <a:p>
            <a:pPr marL="471488" lvl="1" indent="-128588" algn="just">
              <a:spcBef>
                <a:spcPts val="450"/>
              </a:spcBef>
              <a:buFont typeface="Wingdings" panose="05000000000000000000" pitchFamily="2" charset="2"/>
              <a:buChar char="§"/>
            </a:pPr>
            <a:r>
              <a:rPr lang="fr-FR" sz="1050" dirty="0">
                <a:solidFill>
                  <a:schemeClr val="bg1"/>
                </a:solidFill>
              </a:rPr>
              <a:t>D’autres moyens, conquérants et dynamiques, viennent compléter ce dispositif : marketing direct, télémarketing, questionnaires relationnels, portfolio et ORCA </a:t>
            </a:r>
            <a:r>
              <a:rPr lang="fr-FR" sz="1050" dirty="0" smtClean="0">
                <a:solidFill>
                  <a:schemeClr val="bg1"/>
                </a:solidFill>
              </a:rPr>
              <a:t>…</a:t>
            </a:r>
          </a:p>
          <a:p>
            <a:pPr marL="471488" lvl="1" indent="-128588" algn="just">
              <a:spcBef>
                <a:spcPts val="450"/>
              </a:spcBef>
              <a:buFont typeface="Wingdings" panose="05000000000000000000" pitchFamily="2" charset="2"/>
              <a:buChar char="§"/>
            </a:pPr>
            <a:endParaRPr lang="fr-FR" sz="1050" dirty="0" smtClean="0">
              <a:solidFill>
                <a:schemeClr val="bg1"/>
              </a:solidFill>
            </a:endParaRPr>
          </a:p>
          <a:p>
            <a:pPr marL="471488" lvl="1" indent="-128588" algn="just">
              <a:spcBef>
                <a:spcPts val="450"/>
              </a:spcBef>
              <a:buFont typeface="Wingdings" panose="05000000000000000000" pitchFamily="2" charset="2"/>
              <a:buChar char="§"/>
            </a:pPr>
            <a:r>
              <a:rPr lang="fr-FR" sz="1050" dirty="0">
                <a:solidFill>
                  <a:schemeClr val="bg1"/>
                </a:solidFill>
              </a:rPr>
              <a:t>La campagne </a:t>
            </a:r>
            <a:r>
              <a:rPr lang="fr-FR" sz="1050" dirty="0" smtClean="0">
                <a:solidFill>
                  <a:schemeClr val="bg1"/>
                </a:solidFill>
              </a:rPr>
              <a:t>Jeunes        toujours en place jusqu’au 31 octobre, disponible </a:t>
            </a:r>
            <a:r>
              <a:rPr lang="fr-FR" sz="1050" dirty="0">
                <a:solidFill>
                  <a:schemeClr val="bg1"/>
                </a:solidFill>
                <a:hlinkClick r:id="rId2"/>
              </a:rPr>
              <a:t>en cliquant </a:t>
            </a:r>
            <a:r>
              <a:rPr lang="fr-FR" sz="1050" dirty="0" smtClean="0">
                <a:solidFill>
                  <a:schemeClr val="bg1"/>
                </a:solidFill>
                <a:hlinkClick r:id="rId2"/>
              </a:rPr>
              <a:t>ici </a:t>
            </a:r>
            <a:r>
              <a:rPr lang="fr-FR" sz="1050" dirty="0">
                <a:solidFill>
                  <a:schemeClr val="bg1"/>
                </a:solidFill>
              </a:rPr>
              <a:t>s’inscrit </a:t>
            </a:r>
            <a:r>
              <a:rPr lang="fr-FR" sz="1050" dirty="0" smtClean="0">
                <a:solidFill>
                  <a:schemeClr val="bg1"/>
                </a:solidFill>
              </a:rPr>
              <a:t>encore une fois pleinement </a:t>
            </a:r>
            <a:r>
              <a:rPr lang="fr-FR" sz="1050" dirty="0">
                <a:solidFill>
                  <a:schemeClr val="bg1"/>
                </a:solidFill>
              </a:rPr>
              <a:t>dans ce temps fort. </a:t>
            </a:r>
          </a:p>
          <a:p>
            <a:pPr marL="471488" lvl="1" indent="-128588" algn="just">
              <a:spcBef>
                <a:spcPts val="450"/>
              </a:spcBef>
              <a:buFont typeface="Wingdings" panose="05000000000000000000" pitchFamily="2" charset="2"/>
              <a:buChar char="§"/>
            </a:pPr>
            <a:endParaRPr lang="fr-FR" sz="1050" dirty="0">
              <a:solidFill>
                <a:schemeClr val="bg1"/>
              </a:solidFill>
            </a:endParaRPr>
          </a:p>
        </p:txBody>
      </p:sp>
      <p:sp>
        <p:nvSpPr>
          <p:cNvPr id="2" name="Espace réservé du contenu 1"/>
          <p:cNvSpPr>
            <a:spLocks noGrp="1"/>
          </p:cNvSpPr>
          <p:nvPr>
            <p:ph sz="quarter" idx="15"/>
          </p:nvPr>
        </p:nvSpPr>
        <p:spPr>
          <a:xfrm>
            <a:off x="1547664" y="1"/>
            <a:ext cx="7704856" cy="483518"/>
          </a:xfrm>
        </p:spPr>
        <p:txBody>
          <a:bodyPr/>
          <a:lstStyle/>
          <a:p>
            <a:r>
              <a:rPr lang="fr-FR" sz="1400" b="1" dirty="0" smtClean="0"/>
              <a:t>De multiples </a:t>
            </a:r>
            <a:r>
              <a:rPr lang="fr-FR" sz="1400" b="1" dirty="0" smtClean="0">
                <a:solidFill>
                  <a:srgbClr val="C00000"/>
                </a:solidFill>
              </a:rPr>
              <a:t>moyens</a:t>
            </a:r>
            <a:r>
              <a:rPr lang="fr-FR" sz="1400" b="1" dirty="0" smtClean="0"/>
              <a:t> pour vous accompagner dans la conquête des </a:t>
            </a:r>
            <a:r>
              <a:rPr lang="fr-FR" sz="1400" b="1" dirty="0" smtClean="0">
                <a:solidFill>
                  <a:srgbClr val="C00000"/>
                </a:solidFill>
              </a:rPr>
              <a:t>univers</a:t>
            </a:r>
            <a:r>
              <a:rPr lang="fr-FR" sz="1400" b="1" dirty="0" smtClean="0"/>
              <a:t>. </a:t>
            </a:r>
            <a:endParaRPr lang="fr-FR" sz="1400" b="1" dirty="0">
              <a:solidFill>
                <a:srgbClr val="FF0000"/>
              </a:solidFill>
            </a:endParaRPr>
          </a:p>
        </p:txBody>
      </p:sp>
      <p:grpSp>
        <p:nvGrpSpPr>
          <p:cNvPr id="49" name="Groupe 48"/>
          <p:cNvGrpSpPr/>
          <p:nvPr/>
        </p:nvGrpSpPr>
        <p:grpSpPr>
          <a:xfrm>
            <a:off x="1906002" y="508098"/>
            <a:ext cx="503555" cy="693050"/>
            <a:chOff x="654050" y="2383568"/>
            <a:chExt cx="715233" cy="984386"/>
          </a:xfrm>
        </p:grpSpPr>
        <p:pic>
          <p:nvPicPr>
            <p:cNvPr id="50" name="Image 49"/>
            <p:cNvPicPr>
              <a:picLocks noChangeAspect="1"/>
            </p:cNvPicPr>
            <p:nvPr/>
          </p:nvPicPr>
          <p:blipFill>
            <a:blip r:embed="rId3">
              <a:extLst/>
            </a:blip>
            <a:stretch>
              <a:fillRect/>
            </a:stretch>
          </p:blipFill>
          <p:spPr>
            <a:xfrm>
              <a:off x="654050" y="2383568"/>
              <a:ext cx="705045" cy="705045"/>
            </a:xfrm>
            <a:prstGeom prst="rect">
              <a:avLst/>
            </a:prstGeom>
          </p:spPr>
        </p:pic>
        <p:sp>
          <p:nvSpPr>
            <p:cNvPr id="51" name="ZoneTexte 50"/>
            <p:cNvSpPr txBox="1"/>
            <p:nvPr/>
          </p:nvSpPr>
          <p:spPr>
            <a:xfrm>
              <a:off x="664238" y="3040088"/>
              <a:ext cx="705045" cy="327866"/>
            </a:xfrm>
            <a:prstGeom prst="rect">
              <a:avLst/>
            </a:prstGeom>
            <a:noFill/>
          </p:spPr>
          <p:txBody>
            <a:bodyPr wrap="square" rtlCol="0">
              <a:spAutoFit/>
            </a:bodyPr>
            <a:lstStyle/>
            <a:p>
              <a:pPr algn="ctr">
                <a:buClr>
                  <a:schemeClr val="bg1"/>
                </a:buClr>
              </a:pPr>
              <a:r>
                <a:rPr lang="fr-FR" sz="900" b="1" dirty="0" err="1" smtClean="0">
                  <a:solidFill>
                    <a:schemeClr val="bg1"/>
                  </a:solidFill>
                  <a:latin typeface="Calibri" panose="020F0502020204030204" pitchFamily="34" charset="0"/>
                  <a:cs typeface="Calibri" panose="020F0502020204030204" pitchFamily="34" charset="0"/>
                </a:rPr>
                <a:t>Banca</a:t>
              </a:r>
              <a:endParaRPr lang="fr-FR" sz="900" b="1" dirty="0">
                <a:solidFill>
                  <a:schemeClr val="bg1"/>
                </a:solidFill>
                <a:latin typeface="Calibri" panose="020F0502020204030204" pitchFamily="34" charset="0"/>
                <a:cs typeface="Calibri" panose="020F0502020204030204" pitchFamily="34" charset="0"/>
              </a:endParaRPr>
            </a:p>
          </p:txBody>
        </p:sp>
      </p:grpSp>
      <p:grpSp>
        <p:nvGrpSpPr>
          <p:cNvPr id="52" name="Groupe 51"/>
          <p:cNvGrpSpPr/>
          <p:nvPr/>
        </p:nvGrpSpPr>
        <p:grpSpPr>
          <a:xfrm>
            <a:off x="3182371" y="553935"/>
            <a:ext cx="604124" cy="647031"/>
            <a:chOff x="2076901" y="2427295"/>
            <a:chExt cx="858077" cy="919021"/>
          </a:xfrm>
        </p:grpSpPr>
        <p:pic>
          <p:nvPicPr>
            <p:cNvPr id="53" name="Image 52"/>
            <p:cNvPicPr>
              <a:picLocks noChangeAspect="1"/>
            </p:cNvPicPr>
            <p:nvPr/>
          </p:nvPicPr>
          <p:blipFill>
            <a:blip r:embed="rId4">
              <a:extLst/>
            </a:blip>
            <a:stretch>
              <a:fillRect/>
            </a:stretch>
          </p:blipFill>
          <p:spPr>
            <a:xfrm>
              <a:off x="2229308" y="2427295"/>
              <a:ext cx="552794" cy="552794"/>
            </a:xfrm>
            <a:prstGeom prst="rect">
              <a:avLst/>
            </a:prstGeom>
          </p:spPr>
        </p:pic>
        <p:sp>
          <p:nvSpPr>
            <p:cNvPr id="54" name="ZoneTexte 53"/>
            <p:cNvSpPr txBox="1"/>
            <p:nvPr/>
          </p:nvSpPr>
          <p:spPr>
            <a:xfrm>
              <a:off x="2076901" y="3018450"/>
              <a:ext cx="858077" cy="327866"/>
            </a:xfrm>
            <a:prstGeom prst="rect">
              <a:avLst/>
            </a:prstGeom>
            <a:noFill/>
          </p:spPr>
          <p:txBody>
            <a:bodyPr wrap="square" rtlCol="0">
              <a:spAutoFit/>
            </a:bodyPr>
            <a:lstStyle/>
            <a:p>
              <a:pPr algn="ctr">
                <a:buClr>
                  <a:schemeClr val="bg1"/>
                </a:buClr>
              </a:pPr>
              <a:r>
                <a:rPr lang="fr-FR" sz="900" b="1" dirty="0" smtClean="0">
                  <a:solidFill>
                    <a:schemeClr val="bg1"/>
                  </a:solidFill>
                  <a:latin typeface="Calibri" panose="020F0502020204030204" pitchFamily="34" charset="0"/>
                  <a:cs typeface="Calibri" panose="020F0502020204030204" pitchFamily="34" charset="0"/>
                </a:rPr>
                <a:t>Epargne </a:t>
              </a:r>
              <a:endParaRPr lang="fr-FR" sz="900" b="1" dirty="0">
                <a:solidFill>
                  <a:schemeClr val="bg1"/>
                </a:solidFill>
                <a:latin typeface="Calibri" panose="020F0502020204030204" pitchFamily="34" charset="0"/>
                <a:cs typeface="Calibri" panose="020F0502020204030204" pitchFamily="34" charset="0"/>
              </a:endParaRPr>
            </a:p>
          </p:txBody>
        </p:sp>
      </p:grpSp>
      <p:grpSp>
        <p:nvGrpSpPr>
          <p:cNvPr id="55" name="Groupe 54"/>
          <p:cNvGrpSpPr/>
          <p:nvPr/>
        </p:nvGrpSpPr>
        <p:grpSpPr>
          <a:xfrm>
            <a:off x="4462751" y="409413"/>
            <a:ext cx="971819" cy="811838"/>
            <a:chOff x="3012314" y="2277320"/>
            <a:chExt cx="1380339" cy="1037535"/>
          </a:xfrm>
        </p:grpSpPr>
        <p:pic>
          <p:nvPicPr>
            <p:cNvPr id="56" name="Image 55"/>
            <p:cNvPicPr>
              <a:picLocks noChangeAspect="1"/>
            </p:cNvPicPr>
            <p:nvPr/>
          </p:nvPicPr>
          <p:blipFill>
            <a:blip r:embed="rId5">
              <a:extLst/>
            </a:blip>
            <a:stretch>
              <a:fillRect/>
            </a:stretch>
          </p:blipFill>
          <p:spPr>
            <a:xfrm>
              <a:off x="3230841" y="2277320"/>
              <a:ext cx="822249" cy="822247"/>
            </a:xfrm>
            <a:prstGeom prst="rect">
              <a:avLst/>
            </a:prstGeom>
          </p:spPr>
        </p:pic>
        <p:sp>
          <p:nvSpPr>
            <p:cNvPr id="57" name="ZoneTexte 56"/>
            <p:cNvSpPr txBox="1"/>
            <p:nvPr/>
          </p:nvSpPr>
          <p:spPr>
            <a:xfrm>
              <a:off x="3012314" y="2986988"/>
              <a:ext cx="1380339" cy="327867"/>
            </a:xfrm>
            <a:prstGeom prst="rect">
              <a:avLst/>
            </a:prstGeom>
            <a:noFill/>
          </p:spPr>
          <p:txBody>
            <a:bodyPr wrap="square" rtlCol="0">
              <a:spAutoFit/>
            </a:bodyPr>
            <a:lstStyle/>
            <a:p>
              <a:pPr algn="ctr">
                <a:buClr>
                  <a:schemeClr val="bg1"/>
                </a:buClr>
              </a:pPr>
              <a:r>
                <a:rPr lang="fr-FR" sz="900" b="1" dirty="0" smtClean="0">
                  <a:solidFill>
                    <a:schemeClr val="bg1"/>
                  </a:solidFill>
                  <a:latin typeface="Calibri" panose="020F0502020204030204" pitchFamily="34" charset="0"/>
                  <a:cs typeface="Calibri" panose="020F0502020204030204" pitchFamily="34" charset="0"/>
                </a:rPr>
                <a:t>Placement</a:t>
              </a:r>
              <a:endParaRPr lang="fr-FR" sz="900" b="1" dirty="0">
                <a:solidFill>
                  <a:schemeClr val="bg1"/>
                </a:solidFill>
                <a:latin typeface="Calibri" panose="020F0502020204030204" pitchFamily="34" charset="0"/>
                <a:cs typeface="Calibri" panose="020F0502020204030204" pitchFamily="34" charset="0"/>
              </a:endParaRPr>
            </a:p>
          </p:txBody>
        </p:sp>
      </p:grpSp>
      <p:grpSp>
        <p:nvGrpSpPr>
          <p:cNvPr id="59" name="Groupe 58"/>
          <p:cNvGrpSpPr/>
          <p:nvPr/>
        </p:nvGrpSpPr>
        <p:grpSpPr>
          <a:xfrm>
            <a:off x="6198408" y="556822"/>
            <a:ext cx="496383" cy="651573"/>
            <a:chOff x="4635327" y="2275526"/>
            <a:chExt cx="705045" cy="925473"/>
          </a:xfrm>
        </p:grpSpPr>
        <p:pic>
          <p:nvPicPr>
            <p:cNvPr id="60" name="Image 59"/>
            <p:cNvPicPr>
              <a:picLocks noChangeAspect="1"/>
            </p:cNvPicPr>
            <p:nvPr/>
          </p:nvPicPr>
          <p:blipFill>
            <a:blip r:embed="rId6">
              <a:extLst/>
            </a:blip>
            <a:stretch>
              <a:fillRect/>
            </a:stretch>
          </p:blipFill>
          <p:spPr>
            <a:xfrm>
              <a:off x="4705088" y="2275526"/>
              <a:ext cx="565524" cy="565524"/>
            </a:xfrm>
            <a:prstGeom prst="rect">
              <a:avLst/>
            </a:prstGeom>
          </p:spPr>
        </p:pic>
        <p:sp>
          <p:nvSpPr>
            <p:cNvPr id="73" name="ZoneTexte 72"/>
            <p:cNvSpPr txBox="1"/>
            <p:nvPr/>
          </p:nvSpPr>
          <p:spPr>
            <a:xfrm>
              <a:off x="4635327" y="2873133"/>
              <a:ext cx="705045" cy="327866"/>
            </a:xfrm>
            <a:prstGeom prst="rect">
              <a:avLst/>
            </a:prstGeom>
            <a:noFill/>
          </p:spPr>
          <p:txBody>
            <a:bodyPr wrap="square" rtlCol="0">
              <a:spAutoFit/>
            </a:bodyPr>
            <a:lstStyle/>
            <a:p>
              <a:pPr algn="ctr">
                <a:buClr>
                  <a:schemeClr val="bg1"/>
                </a:buClr>
              </a:pPr>
              <a:r>
                <a:rPr lang="fr-FR" sz="900" b="1" dirty="0" smtClean="0">
                  <a:solidFill>
                    <a:schemeClr val="bg1"/>
                  </a:solidFill>
                  <a:latin typeface="Calibri" panose="020F0502020204030204" pitchFamily="34" charset="0"/>
                  <a:cs typeface="Calibri" panose="020F0502020204030204" pitchFamily="34" charset="0"/>
                </a:rPr>
                <a:t>Crédit</a:t>
              </a:r>
              <a:endParaRPr lang="fr-FR" sz="900" b="1" dirty="0">
                <a:solidFill>
                  <a:schemeClr val="bg1"/>
                </a:solidFill>
                <a:latin typeface="Calibri" panose="020F0502020204030204" pitchFamily="34" charset="0"/>
                <a:cs typeface="Calibri" panose="020F0502020204030204" pitchFamily="34" charset="0"/>
              </a:endParaRPr>
            </a:p>
          </p:txBody>
        </p:sp>
      </p:grpSp>
      <p:grpSp>
        <p:nvGrpSpPr>
          <p:cNvPr id="74" name="Groupe 73"/>
          <p:cNvGrpSpPr/>
          <p:nvPr/>
        </p:nvGrpSpPr>
        <p:grpSpPr>
          <a:xfrm>
            <a:off x="7436424" y="565266"/>
            <a:ext cx="722290" cy="707003"/>
            <a:chOff x="5836267" y="2324539"/>
            <a:chExt cx="1025916" cy="1004203"/>
          </a:xfrm>
        </p:grpSpPr>
        <p:pic>
          <p:nvPicPr>
            <p:cNvPr id="75" name="Image 74"/>
            <p:cNvPicPr>
              <a:picLocks noChangeAspect="1"/>
            </p:cNvPicPr>
            <p:nvPr/>
          </p:nvPicPr>
          <p:blipFill>
            <a:blip r:embed="rId7">
              <a:extLst/>
            </a:blip>
            <a:stretch>
              <a:fillRect/>
            </a:stretch>
          </p:blipFill>
          <p:spPr>
            <a:xfrm>
              <a:off x="6030315" y="2324539"/>
              <a:ext cx="541536" cy="541536"/>
            </a:xfrm>
            <a:prstGeom prst="rect">
              <a:avLst/>
            </a:prstGeom>
          </p:spPr>
        </p:pic>
        <p:sp>
          <p:nvSpPr>
            <p:cNvPr id="76" name="ZoneTexte 75"/>
            <p:cNvSpPr txBox="1"/>
            <p:nvPr/>
          </p:nvSpPr>
          <p:spPr>
            <a:xfrm>
              <a:off x="5836267" y="2913444"/>
              <a:ext cx="1025916" cy="415298"/>
            </a:xfrm>
            <a:prstGeom prst="rect">
              <a:avLst/>
            </a:prstGeom>
            <a:noFill/>
          </p:spPr>
          <p:txBody>
            <a:bodyPr wrap="square" rtlCol="0">
              <a:spAutoFit/>
            </a:bodyPr>
            <a:lstStyle/>
            <a:p>
              <a:pPr algn="ctr">
                <a:buClr>
                  <a:schemeClr val="bg1"/>
                </a:buClr>
              </a:pPr>
              <a:r>
                <a:rPr lang="fr-FR" sz="900" b="1" dirty="0" smtClean="0">
                  <a:solidFill>
                    <a:schemeClr val="bg1"/>
                  </a:solidFill>
                  <a:latin typeface="Calibri" panose="020F0502020204030204" pitchFamily="34" charset="0"/>
                  <a:cs typeface="Calibri" panose="020F0502020204030204" pitchFamily="34" charset="0"/>
                </a:rPr>
                <a:t>Assurance</a:t>
              </a:r>
            </a:p>
            <a:p>
              <a:pPr algn="ctr">
                <a:buClr>
                  <a:schemeClr val="bg1"/>
                </a:buClr>
              </a:pPr>
              <a:r>
                <a:rPr lang="fr-FR" sz="400" b="1" dirty="0" smtClean="0">
                  <a:solidFill>
                    <a:schemeClr val="bg1"/>
                  </a:solidFill>
                  <a:latin typeface="Calibri" panose="020F0502020204030204" pitchFamily="34" charset="0"/>
                  <a:cs typeface="Calibri" panose="020F0502020204030204" pitchFamily="34" charset="0"/>
                </a:rPr>
                <a:t>(IARD &amp; </a:t>
              </a:r>
              <a:r>
                <a:rPr lang="fr-FR" sz="400" b="1" dirty="0" err="1" smtClean="0">
                  <a:solidFill>
                    <a:schemeClr val="bg1"/>
                  </a:solidFill>
                  <a:latin typeface="Calibri" panose="020F0502020204030204" pitchFamily="34" charset="0"/>
                  <a:cs typeface="Calibri" panose="020F0502020204030204" pitchFamily="34" charset="0"/>
                </a:rPr>
                <a:t>prév</a:t>
              </a:r>
              <a:r>
                <a:rPr lang="fr-FR" sz="400" b="1" dirty="0" smtClean="0">
                  <a:solidFill>
                    <a:schemeClr val="bg1"/>
                  </a:solidFill>
                  <a:latin typeface="Calibri" panose="020F0502020204030204" pitchFamily="34" charset="0"/>
                  <a:cs typeface="Calibri" panose="020F0502020204030204" pitchFamily="34" charset="0"/>
                </a:rPr>
                <a:t>)</a:t>
              </a:r>
              <a:endParaRPr lang="fr-FR" sz="400" b="1" dirty="0">
                <a:solidFill>
                  <a:schemeClr val="bg1"/>
                </a:solidFill>
                <a:latin typeface="Calibri" panose="020F0502020204030204" pitchFamily="34" charset="0"/>
                <a:cs typeface="Calibri" panose="020F0502020204030204" pitchFamily="34" charset="0"/>
              </a:endParaRPr>
            </a:p>
          </p:txBody>
        </p:sp>
      </p:grpSp>
      <p:pic>
        <p:nvPicPr>
          <p:cNvPr id="39" name="Image 38"/>
          <p:cNvPicPr>
            <a:picLocks noChangeAspect="1"/>
          </p:cNvPicPr>
          <p:nvPr/>
        </p:nvPicPr>
        <p:blipFill>
          <a:blip r:embed="rId8">
            <a:extLst/>
          </a:blip>
          <a:stretch>
            <a:fillRect/>
          </a:stretch>
        </p:blipFill>
        <p:spPr>
          <a:xfrm>
            <a:off x="1852304" y="4546589"/>
            <a:ext cx="296658" cy="296658"/>
          </a:xfrm>
          <a:prstGeom prst="rect">
            <a:avLst/>
          </a:prstGeom>
        </p:spPr>
      </p:pic>
      <p:grpSp>
        <p:nvGrpSpPr>
          <p:cNvPr id="5" name="Groupe 4"/>
          <p:cNvGrpSpPr/>
          <p:nvPr/>
        </p:nvGrpSpPr>
        <p:grpSpPr>
          <a:xfrm>
            <a:off x="0" y="1227954"/>
            <a:ext cx="8572207" cy="1382769"/>
            <a:chOff x="285222" y="1236151"/>
            <a:chExt cx="8572207" cy="1382769"/>
          </a:xfrm>
        </p:grpSpPr>
        <p:sp>
          <p:nvSpPr>
            <p:cNvPr id="4" name="Rectangle 3"/>
            <p:cNvSpPr/>
            <p:nvPr/>
          </p:nvSpPr>
          <p:spPr>
            <a:xfrm>
              <a:off x="3634473" y="1707654"/>
              <a:ext cx="1755707" cy="21602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p:cNvSpPr/>
            <p:nvPr/>
          </p:nvSpPr>
          <p:spPr>
            <a:xfrm>
              <a:off x="3466682" y="2394730"/>
              <a:ext cx="2167853" cy="21602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nvSpPr>
          <p:spPr>
            <a:xfrm>
              <a:off x="720447" y="2394730"/>
              <a:ext cx="1348857" cy="21602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Espace réservé du contenu 1"/>
            <p:cNvSpPr txBox="1">
              <a:spLocks/>
            </p:cNvSpPr>
            <p:nvPr/>
          </p:nvSpPr>
          <p:spPr>
            <a:xfrm>
              <a:off x="285222" y="1236151"/>
              <a:ext cx="8572207" cy="1382769"/>
            </a:xfrm>
            <a:prstGeom prst="rect">
              <a:avLst/>
            </a:prstGeom>
            <a:noFill/>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ts val="450"/>
                </a:spcBef>
                <a:buNone/>
              </a:pPr>
              <a:r>
                <a:rPr lang="fr-FR" sz="1200" b="1" dirty="0" smtClean="0">
                  <a:solidFill>
                    <a:schemeClr val="bg1"/>
                  </a:solidFill>
                  <a:latin typeface="+mj-lt"/>
                </a:rPr>
                <a:t>Nous devons maintenir notre bon niveau d’activité par la conquête de nouveaux clients, par la consolidation et la fidélisation de nos clients actuels.  </a:t>
              </a:r>
            </a:p>
            <a:p>
              <a:pPr marL="0" indent="0" algn="just">
                <a:spcBef>
                  <a:spcPts val="450"/>
                </a:spcBef>
                <a:buNone/>
              </a:pPr>
              <a:r>
                <a:rPr lang="fr-FR" sz="1200" b="1" dirty="0" smtClean="0">
                  <a:solidFill>
                    <a:schemeClr val="bg1"/>
                  </a:solidFill>
                  <a:latin typeface="+mj-lt"/>
                </a:rPr>
                <a:t>Ce cap va nous assurer la réussite de </a:t>
              </a:r>
              <a:r>
                <a:rPr lang="fr-FR" sz="1200" b="1" dirty="0">
                  <a:solidFill>
                    <a:schemeClr val="bg1"/>
                  </a:solidFill>
                  <a:latin typeface="+mj-lt"/>
                </a:rPr>
                <a:t>ce Temps </a:t>
              </a:r>
              <a:r>
                <a:rPr lang="fr-FR" sz="1200" b="1" dirty="0" smtClean="0">
                  <a:solidFill>
                    <a:schemeClr val="bg1"/>
                  </a:solidFill>
                  <a:latin typeface="+mj-lt"/>
                </a:rPr>
                <a:t>Fort, </a:t>
              </a:r>
              <a:r>
                <a:rPr lang="fr-FR" sz="1200" b="1" dirty="0">
                  <a:solidFill>
                    <a:srgbClr val="C00000"/>
                  </a:solidFill>
                  <a:latin typeface="+mj-lt"/>
                </a:rPr>
                <a:t>du </a:t>
              </a:r>
              <a:r>
                <a:rPr lang="fr-FR" sz="1200" b="1" dirty="0" smtClean="0">
                  <a:solidFill>
                    <a:srgbClr val="C00000"/>
                  </a:solidFill>
                  <a:latin typeface="+mj-lt"/>
                </a:rPr>
                <a:t>13 </a:t>
              </a:r>
              <a:r>
                <a:rPr lang="fr-FR" sz="1200" b="1" dirty="0">
                  <a:solidFill>
                    <a:srgbClr val="C00000"/>
                  </a:solidFill>
                  <a:latin typeface="+mj-lt"/>
                </a:rPr>
                <a:t>sept. au </a:t>
              </a:r>
              <a:r>
                <a:rPr lang="fr-FR" sz="1200" b="1" dirty="0" smtClean="0">
                  <a:solidFill>
                    <a:srgbClr val="C00000"/>
                  </a:solidFill>
                  <a:latin typeface="+mj-lt"/>
                </a:rPr>
                <a:t>17 </a:t>
              </a:r>
              <a:r>
                <a:rPr lang="fr-FR" sz="1200" b="1" dirty="0">
                  <a:solidFill>
                    <a:srgbClr val="C00000"/>
                  </a:solidFill>
                  <a:latin typeface="+mj-lt"/>
                </a:rPr>
                <a:t>oct. 2021 </a:t>
              </a:r>
              <a:r>
                <a:rPr lang="fr-FR" sz="1200" b="1" dirty="0" smtClean="0">
                  <a:solidFill>
                    <a:schemeClr val="bg1"/>
                  </a:solidFill>
                  <a:latin typeface="+mj-lt"/>
                </a:rPr>
                <a:t>ainsi que tout au long du 3</a:t>
              </a:r>
              <a:r>
                <a:rPr lang="fr-FR" sz="1200" b="1" baseline="30000" dirty="0" smtClean="0">
                  <a:solidFill>
                    <a:schemeClr val="bg1"/>
                  </a:solidFill>
                  <a:latin typeface="+mj-lt"/>
                </a:rPr>
                <a:t>ème</a:t>
              </a:r>
              <a:r>
                <a:rPr lang="fr-FR" sz="1200" b="1" dirty="0" smtClean="0">
                  <a:solidFill>
                    <a:schemeClr val="bg1"/>
                  </a:solidFill>
                  <a:latin typeface="+mj-lt"/>
                </a:rPr>
                <a:t> quadrimestre . </a:t>
              </a:r>
            </a:p>
            <a:p>
              <a:pPr marL="0" indent="0" algn="just">
                <a:spcBef>
                  <a:spcPts val="450"/>
                </a:spcBef>
                <a:buNone/>
              </a:pPr>
              <a:r>
                <a:rPr lang="fr-FR" sz="1200" b="1" dirty="0" smtClean="0">
                  <a:solidFill>
                    <a:schemeClr val="bg1"/>
                  </a:solidFill>
                  <a:latin typeface="+mj-lt"/>
                </a:rPr>
                <a:t>Afin de conquérir des univers non détenus, </a:t>
              </a:r>
              <a:r>
                <a:rPr lang="fr-FR" sz="1200" b="1" dirty="0" smtClean="0">
                  <a:solidFill>
                    <a:schemeClr val="bg1"/>
                  </a:solidFill>
                </a:rPr>
                <a:t>nous développons sur ce 3</a:t>
              </a:r>
              <a:r>
                <a:rPr lang="fr-FR" sz="1200" b="1" baseline="30000" dirty="0" smtClean="0">
                  <a:solidFill>
                    <a:schemeClr val="bg1"/>
                  </a:solidFill>
                </a:rPr>
                <a:t>ème</a:t>
              </a:r>
              <a:r>
                <a:rPr lang="fr-FR" sz="1200" b="1" dirty="0" smtClean="0">
                  <a:solidFill>
                    <a:schemeClr val="bg1"/>
                  </a:solidFill>
                </a:rPr>
                <a:t> quadrimestre : </a:t>
              </a:r>
              <a:endParaRPr lang="fr-FR" sz="1200" b="1" dirty="0">
                <a:solidFill>
                  <a:schemeClr val="bg1"/>
                </a:solidFill>
              </a:endParaRPr>
            </a:p>
            <a:p>
              <a:pPr marL="471488" lvl="1" indent="-128588" algn="just">
                <a:spcBef>
                  <a:spcPts val="450"/>
                </a:spcBef>
                <a:buFont typeface="Wingdings" panose="05000000000000000000" pitchFamily="2" charset="2"/>
                <a:buChar char="§"/>
              </a:pPr>
              <a:r>
                <a:rPr lang="fr-FR" sz="1050" dirty="0" smtClean="0">
                  <a:solidFill>
                    <a:schemeClr val="bg1"/>
                  </a:solidFill>
                </a:rPr>
                <a:t>Des </a:t>
              </a:r>
              <a:r>
                <a:rPr lang="fr-FR" sz="1050" dirty="0">
                  <a:solidFill>
                    <a:schemeClr val="bg1"/>
                  </a:solidFill>
                </a:rPr>
                <a:t>offres compétitives et des accélérateurs , </a:t>
              </a:r>
              <a:endParaRPr lang="fr-FR" sz="1050" dirty="0" smtClean="0">
                <a:solidFill>
                  <a:schemeClr val="bg1"/>
                </a:solidFill>
              </a:endParaRPr>
            </a:p>
            <a:p>
              <a:pPr marL="471488" lvl="1" indent="-128588" algn="just">
                <a:spcBef>
                  <a:spcPts val="450"/>
                </a:spcBef>
                <a:buFont typeface="Wingdings" panose="05000000000000000000" pitchFamily="2" charset="2"/>
                <a:buChar char="§"/>
              </a:pPr>
              <a:r>
                <a:rPr lang="fr-FR" sz="1050" b="1" dirty="0" smtClean="0">
                  <a:solidFill>
                    <a:srgbClr val="C00000"/>
                  </a:solidFill>
                </a:rPr>
                <a:t>Des cibles innovantes </a:t>
              </a:r>
              <a:r>
                <a:rPr lang="fr-FR" sz="1050" dirty="0" smtClean="0">
                  <a:solidFill>
                    <a:schemeClr val="bg1"/>
                  </a:solidFill>
                </a:rPr>
                <a:t>et  </a:t>
              </a:r>
              <a:r>
                <a:rPr lang="fr-FR" sz="1050" dirty="0">
                  <a:solidFill>
                    <a:schemeClr val="bg1"/>
                  </a:solidFill>
                </a:rPr>
                <a:t>sur mesure </a:t>
              </a:r>
              <a:r>
                <a:rPr lang="fr-FR" sz="1050" dirty="0" smtClean="0">
                  <a:solidFill>
                    <a:schemeClr val="bg1"/>
                  </a:solidFill>
                </a:rPr>
                <a:t>issues du </a:t>
              </a:r>
              <a:r>
                <a:rPr lang="fr-FR" sz="1050" b="1" dirty="0" smtClean="0">
                  <a:solidFill>
                    <a:srgbClr val="C00000"/>
                  </a:solidFill>
                </a:rPr>
                <a:t>nouveau moteur de recommandation</a:t>
              </a:r>
              <a:r>
                <a:rPr lang="fr-FR" sz="1050" dirty="0" smtClean="0">
                  <a:solidFill>
                    <a:schemeClr val="bg1"/>
                  </a:solidFill>
                </a:rPr>
                <a:t> qui vous </a:t>
              </a:r>
              <a:r>
                <a:rPr lang="fr-FR" sz="1050" dirty="0">
                  <a:solidFill>
                    <a:schemeClr val="bg1"/>
                  </a:solidFill>
                </a:rPr>
                <a:t>permettront de contacter des clients appétents aux offres prioritaires du challenge, </a:t>
              </a:r>
              <a:r>
                <a:rPr lang="fr-FR" sz="1050" dirty="0" smtClean="0">
                  <a:solidFill>
                    <a:schemeClr val="bg1"/>
                  </a:solidFill>
                </a:rPr>
                <a:t>avec :</a:t>
              </a:r>
            </a:p>
          </p:txBody>
        </p:sp>
      </p:grpSp>
      <p:pic>
        <p:nvPicPr>
          <p:cNvPr id="1028" name="Picture 4" descr="image nouveau - ALC"/>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0" y="2653923"/>
            <a:ext cx="511107" cy="511107"/>
          </a:xfrm>
          <a:prstGeom prst="rect">
            <a:avLst/>
          </a:prstGeom>
          <a:noFill/>
          <a:extLst>
            <a:ext uri="{909E8E84-426E-40DD-AFC4-6F175D3DCCD1}">
              <a14:hiddenFill xmlns:a14="http://schemas.microsoft.com/office/drawing/2010/main">
                <a:solidFill>
                  <a:srgbClr val="FFFFFF"/>
                </a:solidFill>
              </a14:hiddenFill>
            </a:ext>
          </a:extLst>
        </p:spPr>
      </p:pic>
      <p:grpSp>
        <p:nvGrpSpPr>
          <p:cNvPr id="61" name="Groupe 60"/>
          <p:cNvGrpSpPr/>
          <p:nvPr/>
        </p:nvGrpSpPr>
        <p:grpSpPr>
          <a:xfrm>
            <a:off x="7554660" y="3711438"/>
            <a:ext cx="1265812" cy="1461736"/>
            <a:chOff x="7778123" y="3516014"/>
            <a:chExt cx="1265812" cy="1461736"/>
          </a:xfrm>
        </p:grpSpPr>
        <p:sp>
          <p:nvSpPr>
            <p:cNvPr id="62" name="ZoneTexte 61"/>
            <p:cNvSpPr txBox="1"/>
            <p:nvPr/>
          </p:nvSpPr>
          <p:spPr>
            <a:xfrm rot="5400000">
              <a:off x="7506146" y="3850561"/>
              <a:ext cx="899926" cy="230832"/>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900" kern="1200" dirty="0" smtClean="0">
                  <a:solidFill>
                    <a:schemeClr val="bg1"/>
                  </a:solidFill>
                  <a:latin typeface="+mn-lt"/>
                  <a:ea typeface="+mn-ea"/>
                  <a:cs typeface="+mn-cs"/>
                </a:rPr>
                <a:t>Liens utiles</a:t>
              </a:r>
            </a:p>
          </p:txBody>
        </p:sp>
        <p:grpSp>
          <p:nvGrpSpPr>
            <p:cNvPr id="63" name="Groupe 62"/>
            <p:cNvGrpSpPr/>
            <p:nvPr/>
          </p:nvGrpSpPr>
          <p:grpSpPr>
            <a:xfrm>
              <a:off x="7778123" y="3553358"/>
              <a:ext cx="1265812" cy="1424392"/>
              <a:chOff x="7811548" y="3668656"/>
              <a:chExt cx="1265812" cy="1424392"/>
            </a:xfrm>
          </p:grpSpPr>
          <p:sp>
            <p:nvSpPr>
              <p:cNvPr id="64" name="Rectangle 63">
                <a:hlinkClick r:id="rId10" action="ppaction://hlinkfile"/>
              </p:cNvPr>
              <p:cNvSpPr/>
              <p:nvPr/>
            </p:nvSpPr>
            <p:spPr>
              <a:xfrm>
                <a:off x="8067480" y="3710260"/>
                <a:ext cx="968236"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Segmentation Activation</a:t>
                </a:r>
                <a:endParaRPr lang="fr-FR" sz="700" b="1" dirty="0">
                  <a:solidFill>
                    <a:schemeClr val="bg1"/>
                  </a:solidFill>
                  <a:latin typeface="Calibri" panose="020F0502020204030204" pitchFamily="34" charset="0"/>
                  <a:cs typeface="Calibri" panose="020F0502020204030204" pitchFamily="34" charset="0"/>
                </a:endParaRPr>
              </a:p>
            </p:txBody>
          </p:sp>
          <p:sp>
            <p:nvSpPr>
              <p:cNvPr id="65" name="Rectangle 64">
                <a:hlinkClick r:id="rId11"/>
              </p:cNvPr>
              <p:cNvSpPr/>
              <p:nvPr/>
            </p:nvSpPr>
            <p:spPr>
              <a:xfrm>
                <a:off x="8567716"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Book Jeunes</a:t>
                </a:r>
                <a:endParaRPr lang="fr-FR" sz="700" b="1" dirty="0">
                  <a:solidFill>
                    <a:schemeClr val="bg1"/>
                  </a:solidFill>
                  <a:latin typeface="Calibri" panose="020F0502020204030204" pitchFamily="34" charset="0"/>
                  <a:cs typeface="Calibri" panose="020F0502020204030204" pitchFamily="34" charset="0"/>
                </a:endParaRPr>
              </a:p>
            </p:txBody>
          </p:sp>
          <p:sp>
            <p:nvSpPr>
              <p:cNvPr id="66" name="Rectangle 65">
                <a:hlinkClick r:id="rId12"/>
              </p:cNvPr>
              <p:cNvSpPr/>
              <p:nvPr/>
            </p:nvSpPr>
            <p:spPr>
              <a:xfrm>
                <a:off x="8573248"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ORCA</a:t>
                </a:r>
              </a:p>
            </p:txBody>
          </p:sp>
          <p:sp>
            <p:nvSpPr>
              <p:cNvPr id="67" name="Rectangle 66">
                <a:hlinkClick r:id="rId13"/>
              </p:cNvPr>
              <p:cNvSpPr/>
              <p:nvPr/>
            </p:nvSpPr>
            <p:spPr>
              <a:xfrm>
                <a:off x="8067480"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Offres promo</a:t>
                </a:r>
              </a:p>
            </p:txBody>
          </p:sp>
          <p:sp>
            <p:nvSpPr>
              <p:cNvPr id="68" name="Rectangle 67">
                <a:hlinkClick r:id="rId14"/>
              </p:cNvPr>
              <p:cNvSpPr/>
              <p:nvPr/>
            </p:nvSpPr>
            <p:spPr>
              <a:xfrm>
                <a:off x="8067480"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Book GERC</a:t>
                </a:r>
              </a:p>
            </p:txBody>
          </p:sp>
          <p:sp>
            <p:nvSpPr>
              <p:cNvPr id="69" name="Rectangle 68"/>
              <p:cNvSpPr/>
              <p:nvPr/>
            </p:nvSpPr>
            <p:spPr>
              <a:xfrm>
                <a:off x="7812961" y="3668656"/>
                <a:ext cx="1264399" cy="1309094"/>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0" name="Image 69"/>
              <p:cNvPicPr>
                <a:picLocks noChangeAspect="1"/>
              </p:cNvPicPr>
              <p:nvPr/>
            </p:nvPicPr>
            <p:blipFill>
              <a:blip r:embed="rId15">
                <a:extLst/>
              </a:blip>
              <a:stretch>
                <a:fillRect/>
              </a:stretch>
            </p:blipFill>
            <p:spPr>
              <a:xfrm>
                <a:off x="7811548" y="4692594"/>
                <a:ext cx="336560" cy="400454"/>
              </a:xfrm>
              <a:prstGeom prst="rect">
                <a:avLst/>
              </a:prstGeom>
            </p:spPr>
          </p:pic>
        </p:grpSp>
      </p:grpSp>
    </p:spTree>
    <p:extLst>
      <p:ext uri="{BB962C8B-B14F-4D97-AF65-F5344CB8AC3E}">
        <p14:creationId xmlns:p14="http://schemas.microsoft.com/office/powerpoint/2010/main" val="2363582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66228F19-C875-4C20-A4DD-F8B74D824207}"/>
              </a:ext>
            </a:extLst>
          </p:cNvPr>
          <p:cNvGraphicFramePr>
            <a:graphicFrameLocks noGrp="1"/>
          </p:cNvGraphicFramePr>
          <p:nvPr>
            <p:extLst/>
          </p:nvPr>
        </p:nvGraphicFramePr>
        <p:xfrm>
          <a:off x="355056" y="699878"/>
          <a:ext cx="8208909" cy="4341880"/>
        </p:xfrm>
        <a:graphic>
          <a:graphicData uri="http://schemas.openxmlformats.org/drawingml/2006/table">
            <a:tbl>
              <a:tblPr firstRow="1" bandRow="1"/>
              <a:tblGrid>
                <a:gridCol w="482877">
                  <a:extLst>
                    <a:ext uri="{9D8B030D-6E8A-4147-A177-3AD203B41FA5}">
                      <a16:colId xmlns:a16="http://schemas.microsoft.com/office/drawing/2014/main" val="1007629107"/>
                    </a:ext>
                  </a:extLst>
                </a:gridCol>
                <a:gridCol w="482877">
                  <a:extLst>
                    <a:ext uri="{9D8B030D-6E8A-4147-A177-3AD203B41FA5}">
                      <a16:colId xmlns:a16="http://schemas.microsoft.com/office/drawing/2014/main" val="39464569"/>
                    </a:ext>
                  </a:extLst>
                </a:gridCol>
                <a:gridCol w="482877">
                  <a:extLst>
                    <a:ext uri="{9D8B030D-6E8A-4147-A177-3AD203B41FA5}">
                      <a16:colId xmlns:a16="http://schemas.microsoft.com/office/drawing/2014/main" val="85701573"/>
                    </a:ext>
                  </a:extLst>
                </a:gridCol>
                <a:gridCol w="482877">
                  <a:extLst>
                    <a:ext uri="{9D8B030D-6E8A-4147-A177-3AD203B41FA5}">
                      <a16:colId xmlns:a16="http://schemas.microsoft.com/office/drawing/2014/main" val="2729718663"/>
                    </a:ext>
                  </a:extLst>
                </a:gridCol>
                <a:gridCol w="482877">
                  <a:extLst>
                    <a:ext uri="{9D8B030D-6E8A-4147-A177-3AD203B41FA5}">
                      <a16:colId xmlns:a16="http://schemas.microsoft.com/office/drawing/2014/main" val="1465173605"/>
                    </a:ext>
                  </a:extLst>
                </a:gridCol>
                <a:gridCol w="482877">
                  <a:extLst>
                    <a:ext uri="{9D8B030D-6E8A-4147-A177-3AD203B41FA5}">
                      <a16:colId xmlns:a16="http://schemas.microsoft.com/office/drawing/2014/main" val="3573686244"/>
                    </a:ext>
                  </a:extLst>
                </a:gridCol>
                <a:gridCol w="482877">
                  <a:extLst>
                    <a:ext uri="{9D8B030D-6E8A-4147-A177-3AD203B41FA5}">
                      <a16:colId xmlns:a16="http://schemas.microsoft.com/office/drawing/2014/main" val="2639583721"/>
                    </a:ext>
                  </a:extLst>
                </a:gridCol>
                <a:gridCol w="482877">
                  <a:extLst>
                    <a:ext uri="{9D8B030D-6E8A-4147-A177-3AD203B41FA5}">
                      <a16:colId xmlns:a16="http://schemas.microsoft.com/office/drawing/2014/main" val="847930319"/>
                    </a:ext>
                  </a:extLst>
                </a:gridCol>
                <a:gridCol w="482877">
                  <a:extLst>
                    <a:ext uri="{9D8B030D-6E8A-4147-A177-3AD203B41FA5}">
                      <a16:colId xmlns:a16="http://schemas.microsoft.com/office/drawing/2014/main" val="295057206"/>
                    </a:ext>
                  </a:extLst>
                </a:gridCol>
                <a:gridCol w="482877">
                  <a:extLst>
                    <a:ext uri="{9D8B030D-6E8A-4147-A177-3AD203B41FA5}">
                      <a16:colId xmlns:a16="http://schemas.microsoft.com/office/drawing/2014/main" val="782910129"/>
                    </a:ext>
                  </a:extLst>
                </a:gridCol>
                <a:gridCol w="482877">
                  <a:extLst>
                    <a:ext uri="{9D8B030D-6E8A-4147-A177-3AD203B41FA5}">
                      <a16:colId xmlns:a16="http://schemas.microsoft.com/office/drawing/2014/main" val="734715384"/>
                    </a:ext>
                  </a:extLst>
                </a:gridCol>
                <a:gridCol w="482877">
                  <a:extLst>
                    <a:ext uri="{9D8B030D-6E8A-4147-A177-3AD203B41FA5}">
                      <a16:colId xmlns:a16="http://schemas.microsoft.com/office/drawing/2014/main" val="2959216378"/>
                    </a:ext>
                  </a:extLst>
                </a:gridCol>
                <a:gridCol w="482877">
                  <a:extLst>
                    <a:ext uri="{9D8B030D-6E8A-4147-A177-3AD203B41FA5}">
                      <a16:colId xmlns:a16="http://schemas.microsoft.com/office/drawing/2014/main" val="2492747305"/>
                    </a:ext>
                  </a:extLst>
                </a:gridCol>
                <a:gridCol w="482877">
                  <a:extLst>
                    <a:ext uri="{9D8B030D-6E8A-4147-A177-3AD203B41FA5}">
                      <a16:colId xmlns:a16="http://schemas.microsoft.com/office/drawing/2014/main" val="3759836971"/>
                    </a:ext>
                  </a:extLst>
                </a:gridCol>
                <a:gridCol w="482877">
                  <a:extLst>
                    <a:ext uri="{9D8B030D-6E8A-4147-A177-3AD203B41FA5}">
                      <a16:colId xmlns:a16="http://schemas.microsoft.com/office/drawing/2014/main" val="4166156566"/>
                    </a:ext>
                  </a:extLst>
                </a:gridCol>
                <a:gridCol w="482877">
                  <a:extLst>
                    <a:ext uri="{9D8B030D-6E8A-4147-A177-3AD203B41FA5}">
                      <a16:colId xmlns:a16="http://schemas.microsoft.com/office/drawing/2014/main" val="1395811910"/>
                    </a:ext>
                  </a:extLst>
                </a:gridCol>
                <a:gridCol w="482877">
                  <a:extLst>
                    <a:ext uri="{9D8B030D-6E8A-4147-A177-3AD203B41FA5}">
                      <a16:colId xmlns:a16="http://schemas.microsoft.com/office/drawing/2014/main" val="1736381042"/>
                    </a:ext>
                  </a:extLst>
                </a:gridCol>
              </a:tblGrid>
              <a:tr h="318669">
                <a:tc gridSpan="17">
                  <a:txBody>
                    <a:bodyPr/>
                    <a:lstStyle>
                      <a:lvl1pPr marL="0" algn="l" defTabSz="914400" rtl="0" eaLnBrk="1" latinLnBrk="0" hangingPunct="1">
                        <a:defRPr sz="1800" b="1" kern="1200">
                          <a:solidFill>
                            <a:schemeClr val="lt1"/>
                          </a:solidFill>
                          <a:latin typeface="Open Sans Light"/>
                        </a:defRPr>
                      </a:lvl1pPr>
                      <a:lvl2pPr marL="457200" algn="l" defTabSz="914400" rtl="0" eaLnBrk="1" latinLnBrk="0" hangingPunct="1">
                        <a:defRPr sz="1800" b="1" kern="1200">
                          <a:solidFill>
                            <a:schemeClr val="lt1"/>
                          </a:solidFill>
                          <a:latin typeface="Open Sans Light"/>
                        </a:defRPr>
                      </a:lvl2pPr>
                      <a:lvl3pPr marL="914400" algn="l" defTabSz="914400" rtl="0" eaLnBrk="1" latinLnBrk="0" hangingPunct="1">
                        <a:defRPr sz="1800" b="1" kern="1200">
                          <a:solidFill>
                            <a:schemeClr val="lt1"/>
                          </a:solidFill>
                          <a:latin typeface="Open Sans Light"/>
                        </a:defRPr>
                      </a:lvl3pPr>
                      <a:lvl4pPr marL="1371600" algn="l" defTabSz="914400" rtl="0" eaLnBrk="1" latinLnBrk="0" hangingPunct="1">
                        <a:defRPr sz="1800" b="1" kern="1200">
                          <a:solidFill>
                            <a:schemeClr val="lt1"/>
                          </a:solidFill>
                          <a:latin typeface="Open Sans Light"/>
                        </a:defRPr>
                      </a:lvl4pPr>
                      <a:lvl5pPr marL="1828800" algn="l" defTabSz="914400" rtl="0" eaLnBrk="1" latinLnBrk="0" hangingPunct="1">
                        <a:defRPr sz="1800" b="1" kern="1200">
                          <a:solidFill>
                            <a:schemeClr val="lt1"/>
                          </a:solidFill>
                          <a:latin typeface="Open Sans Light"/>
                        </a:defRPr>
                      </a:lvl5pPr>
                      <a:lvl6pPr marL="2286000" algn="l" defTabSz="914400" rtl="0" eaLnBrk="1" latinLnBrk="0" hangingPunct="1">
                        <a:defRPr sz="1800" b="1" kern="1200">
                          <a:solidFill>
                            <a:schemeClr val="lt1"/>
                          </a:solidFill>
                          <a:latin typeface="Open Sans Light"/>
                        </a:defRPr>
                      </a:lvl6pPr>
                      <a:lvl7pPr marL="2743200" algn="l" defTabSz="914400" rtl="0" eaLnBrk="1" latinLnBrk="0" hangingPunct="1">
                        <a:defRPr sz="1800" b="1" kern="1200">
                          <a:solidFill>
                            <a:schemeClr val="lt1"/>
                          </a:solidFill>
                          <a:latin typeface="Open Sans Light"/>
                        </a:defRPr>
                      </a:lvl7pPr>
                      <a:lvl8pPr marL="3200400" algn="l" defTabSz="914400" rtl="0" eaLnBrk="1" latinLnBrk="0" hangingPunct="1">
                        <a:defRPr sz="1800" b="1" kern="1200">
                          <a:solidFill>
                            <a:schemeClr val="lt1"/>
                          </a:solidFill>
                          <a:latin typeface="Open Sans Light"/>
                        </a:defRPr>
                      </a:lvl8pPr>
                      <a:lvl9pPr marL="3657600" algn="l" defTabSz="914400" rtl="0" eaLnBrk="1" latinLnBrk="0" hangingPunct="1">
                        <a:defRPr sz="1800" b="1" kern="1200">
                          <a:solidFill>
                            <a:schemeClr val="lt1"/>
                          </a:solidFill>
                          <a:latin typeface="Open Sans Light"/>
                        </a:defRPr>
                      </a:lvl9pPr>
                    </a:lstStyle>
                    <a:p>
                      <a:pPr algn="ctr"/>
                      <a:r>
                        <a:rPr lang="fr-FR" sz="1100" dirty="0" smtClean="0">
                          <a:solidFill>
                            <a:schemeClr val="tx1">
                              <a:lumMod val="75000"/>
                              <a:lumOff val="25000"/>
                            </a:schemeClr>
                          </a:solidFill>
                          <a:latin typeface="+mj-lt"/>
                          <a:cs typeface="Segoe UI Light" panose="020B0502040204020203" pitchFamily="34" charset="0"/>
                        </a:rPr>
                        <a:t>2021</a:t>
                      </a:r>
                      <a:endParaRPr lang="fr-FR" sz="1100" dirty="0">
                        <a:solidFill>
                          <a:schemeClr val="tx1">
                            <a:lumMod val="75000"/>
                            <a:lumOff val="25000"/>
                          </a:schemeClr>
                        </a:solidFill>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783511463"/>
                  </a:ext>
                </a:extLst>
              </a:tr>
              <a:tr h="318669">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Septembre</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Octobre</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Novembre</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gridSpan="5">
                  <a:txBody>
                    <a:bodyPr/>
                    <a:lstStyle/>
                    <a:p>
                      <a:pPr algn="ctr"/>
                      <a:r>
                        <a:rPr lang="fr-FR" sz="1100" b="1" dirty="0" smtClean="0">
                          <a:solidFill>
                            <a:schemeClr val="bg1"/>
                          </a:solidFill>
                          <a:latin typeface="+mj-lt"/>
                          <a:cs typeface="Segoe UI Light" panose="020B0502040204020203" pitchFamily="34" charset="0"/>
                        </a:rPr>
                        <a:t>Décembre</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1100" b="1" dirty="0">
                        <a:solidFill>
                          <a:schemeClr val="bg1"/>
                        </a:solidFill>
                        <a:latin typeface="Arial Narrow" panose="020B0606020202030204" pitchFamily="34" charset="0"/>
                        <a:cs typeface="Segoe UI Light" panose="020B0502040204020203" pitchFamily="34" charset="0"/>
                      </a:endParaRPr>
                    </a:p>
                  </a:txBody>
                  <a:tcPr marL="32006" marR="32006" marT="32006" marB="32006" anchor="ctr">
                    <a:lnL w="12700" cap="flat" cmpd="sng" algn="ctr">
                      <a:noFill/>
                      <a:prstDash val="sysDash"/>
                      <a:round/>
                      <a:headEnd type="none" w="med" len="med"/>
                      <a:tailEnd type="none" w="med" len="med"/>
                    </a:lnL>
                    <a:lnR w="12700" cap="flat" cmpd="sng" algn="ctr">
                      <a:solidFill>
                        <a:schemeClr val="bg1">
                          <a:lumMod val="75000"/>
                        </a:schemeClr>
                      </a:solidFill>
                      <a:prstDash val="sysDash"/>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3261286258"/>
                  </a:ext>
                </a:extLst>
              </a:tr>
              <a:tr h="243267">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36</a:t>
                      </a:r>
                      <a:endParaRPr lang="fr-FR" sz="900" i="1" dirty="0">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37</a:t>
                      </a:r>
                      <a:endParaRPr lang="fr-FR" sz="900" i="1"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38</a:t>
                      </a:r>
                      <a:endParaRPr lang="fr-FR" sz="900" i="1"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39</a:t>
                      </a:r>
                      <a:endParaRPr lang="fr-FR" sz="900" i="1"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40</a:t>
                      </a:r>
                      <a:endParaRPr lang="fr-FR" sz="900" i="1"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41</a:t>
                      </a:r>
                      <a:endParaRPr lang="fr-FR" sz="900" i="1"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42</a:t>
                      </a:r>
                      <a:endParaRPr lang="fr-FR" sz="900" i="1"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43</a:t>
                      </a:r>
                      <a:endParaRPr lang="fr-FR" sz="900" i="1"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44</a:t>
                      </a:r>
                      <a:endParaRPr lang="fr-FR" sz="900" i="1"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45</a:t>
                      </a:r>
                      <a:endParaRPr lang="fr-FR" sz="900" i="1"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46</a:t>
                      </a:r>
                      <a:endParaRPr lang="fr-FR" sz="900" i="1"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47</a:t>
                      </a:r>
                      <a:endParaRPr lang="fr-FR" sz="900" i="1"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48</a:t>
                      </a:r>
                      <a:endParaRPr lang="fr-FR" sz="900" i="1"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49</a:t>
                      </a:r>
                      <a:endParaRPr lang="fr-FR" sz="900" i="1"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50</a:t>
                      </a:r>
                      <a:endParaRPr lang="fr-FR" sz="900" i="1"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51</a:t>
                      </a:r>
                      <a:endParaRPr lang="fr-FR" sz="900" i="1"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900" i="1" dirty="0" smtClean="0">
                          <a:latin typeface="+mj-lt"/>
                          <a:cs typeface="Segoe UI Light" panose="020B0502040204020203" pitchFamily="34" charset="0"/>
                        </a:rPr>
                        <a:t>52</a:t>
                      </a:r>
                      <a:endParaRPr lang="fr-FR" sz="900" i="1"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1897451381"/>
                  </a:ext>
                </a:extLst>
              </a:tr>
              <a:tr h="346127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28575" cap="flat" cmpd="sng" algn="ctr">
                      <a:no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ap="flat" cmpd="sng" algn="ctr">
                      <a:solidFill>
                        <a:schemeClr val="bg1">
                          <a:lumMod val="75000"/>
                        </a:schemeClr>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b="1"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ap="flat" cmpd="sng" algn="ctr">
                      <a:solidFill>
                        <a:schemeClr val="bg1">
                          <a:lumMod val="75000"/>
                        </a:schemeClr>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ap="flat" cmpd="sng" algn="ctr">
                      <a:noFill/>
                      <a:prstDash val="sysDash"/>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noFill/>
                      <a:prstDash val="sysDash"/>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28575" cap="flat" cmpd="sng" algn="ctr">
                      <a:no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041090730"/>
                  </a:ext>
                </a:extLst>
              </a:tr>
            </a:tbl>
          </a:graphicData>
        </a:graphic>
      </p:graphicFrame>
      <p:sp>
        <p:nvSpPr>
          <p:cNvPr id="7" name="Rectangle 6">
            <a:extLst>
              <a:ext uri="{FF2B5EF4-FFF2-40B4-BE49-F238E27FC236}">
                <a16:creationId xmlns:a16="http://schemas.microsoft.com/office/drawing/2014/main" id="{37460C0D-B061-4167-A12F-58C5A35AC23C}"/>
              </a:ext>
            </a:extLst>
          </p:cNvPr>
          <p:cNvSpPr/>
          <p:nvPr/>
        </p:nvSpPr>
        <p:spPr>
          <a:xfrm>
            <a:off x="3744553" y="1594345"/>
            <a:ext cx="971463" cy="3455544"/>
          </a:xfrm>
          <a:prstGeom prst="rect">
            <a:avLst/>
          </a:prstGeom>
          <a:pattFill prst="pct10">
            <a:fgClr>
              <a:schemeClr val="bg1">
                <a:lumMod val="75000"/>
              </a:schemeClr>
            </a:fgClr>
            <a:bgClr>
              <a:schemeClr val="bg1"/>
            </a:bgClr>
          </a:pattFill>
          <a:ln w="9525" cap="flat" cmpd="sng" algn="ctr">
            <a:noFill/>
            <a:prstDash val="solid"/>
          </a:ln>
          <a:effectLst/>
        </p:spPr>
        <p:txBody>
          <a:bodyPr rtlCol="0" anchor="ctr"/>
          <a:lstStyle/>
          <a:p>
            <a:pPr algn="ctr" defTabSz="1219170">
              <a:defRPr/>
            </a:pPr>
            <a:endParaRPr lang="fr-FR" sz="2400" kern="0">
              <a:solidFill>
                <a:srgbClr val="FFFFFF"/>
              </a:solidFill>
              <a:latin typeface="Arial Narrow" panose="020B0606020202030204" pitchFamily="34" charset="0"/>
            </a:endParaRPr>
          </a:p>
        </p:txBody>
      </p:sp>
      <p:sp>
        <p:nvSpPr>
          <p:cNvPr id="12" name="Rectangle 11">
            <a:extLst>
              <a:ext uri="{FF2B5EF4-FFF2-40B4-BE49-F238E27FC236}">
                <a16:creationId xmlns:a16="http://schemas.microsoft.com/office/drawing/2014/main" id="{37460C0D-B061-4167-A12F-58C5A35AC23C}"/>
              </a:ext>
            </a:extLst>
          </p:cNvPr>
          <p:cNvSpPr/>
          <p:nvPr/>
        </p:nvSpPr>
        <p:spPr>
          <a:xfrm>
            <a:off x="7590118" y="1587541"/>
            <a:ext cx="964352" cy="3445645"/>
          </a:xfrm>
          <a:prstGeom prst="rect">
            <a:avLst/>
          </a:prstGeom>
          <a:solidFill>
            <a:schemeClr val="accent1">
              <a:lumMod val="20000"/>
              <a:lumOff val="80000"/>
            </a:schemeClr>
          </a:solidFill>
          <a:ln w="9525" cap="flat" cmpd="sng" algn="ctr">
            <a:noFill/>
            <a:prstDash val="solid"/>
          </a:ln>
          <a:effectLst/>
        </p:spPr>
        <p:txBody>
          <a:bodyPr rtlCol="0" anchor="ctr"/>
          <a:lstStyle/>
          <a:p>
            <a:pPr algn="ctr" defTabSz="1219170">
              <a:defRPr/>
            </a:pPr>
            <a:endParaRPr lang="fr-FR" sz="2400" kern="0">
              <a:solidFill>
                <a:srgbClr val="FFFFFF"/>
              </a:solidFill>
              <a:latin typeface="Arial Narrow" panose="020B0606020202030204" pitchFamily="34" charset="0"/>
            </a:endParaRPr>
          </a:p>
        </p:txBody>
      </p:sp>
      <p:grpSp>
        <p:nvGrpSpPr>
          <p:cNvPr id="23" name="Groupe 22"/>
          <p:cNvGrpSpPr/>
          <p:nvPr/>
        </p:nvGrpSpPr>
        <p:grpSpPr>
          <a:xfrm>
            <a:off x="7603348" y="3175458"/>
            <a:ext cx="1037705" cy="477521"/>
            <a:chOff x="3903338" y="4334391"/>
            <a:chExt cx="1742444" cy="761494"/>
          </a:xfrm>
        </p:grpSpPr>
        <p:pic>
          <p:nvPicPr>
            <p:cNvPr id="30" name="Image 29"/>
            <p:cNvPicPr>
              <a:picLocks noChangeAspect="1"/>
            </p:cNvPicPr>
            <p:nvPr/>
          </p:nvPicPr>
          <p:blipFill>
            <a:blip r:embed="rId2">
              <a:extLst/>
            </a:blip>
            <a:stretch>
              <a:fillRect/>
            </a:stretch>
          </p:blipFill>
          <p:spPr>
            <a:xfrm>
              <a:off x="4553324" y="4334391"/>
              <a:ext cx="442471" cy="442471"/>
            </a:xfrm>
            <a:prstGeom prst="rect">
              <a:avLst/>
            </a:prstGeom>
          </p:spPr>
        </p:pic>
        <p:sp>
          <p:nvSpPr>
            <p:cNvPr id="31" name="ZoneTexte 30"/>
            <p:cNvSpPr txBox="1"/>
            <p:nvPr/>
          </p:nvSpPr>
          <p:spPr>
            <a:xfrm>
              <a:off x="3903338" y="4776861"/>
              <a:ext cx="1742444" cy="319024"/>
            </a:xfrm>
            <a:prstGeom prst="rect">
              <a:avLst/>
            </a:prstGeom>
            <a:noFill/>
          </p:spPr>
          <p:txBody>
            <a:bodyPr wrap="square" rtlCol="0">
              <a:spAutoFit/>
            </a:bodyPr>
            <a:lstStyle/>
            <a:p>
              <a:pPr algn="ctr"/>
              <a:r>
                <a:rPr lang="fr-FR" sz="700" b="1" dirty="0" smtClean="0">
                  <a:effectLst>
                    <a:outerShdw blurRad="38100" dist="38100" dir="2700000" algn="tl">
                      <a:srgbClr val="000000">
                        <a:alpha val="43137"/>
                      </a:srgbClr>
                    </a:outerShdw>
                  </a:effectLst>
                  <a:latin typeface="Century Gothic" panose="020B0502020202020204" pitchFamily="34" charset="0"/>
                </a:rPr>
                <a:t>Assurance</a:t>
              </a:r>
            </a:p>
          </p:txBody>
        </p:sp>
      </p:grpSp>
      <p:grpSp>
        <p:nvGrpSpPr>
          <p:cNvPr id="38" name="Groupe 37"/>
          <p:cNvGrpSpPr/>
          <p:nvPr/>
        </p:nvGrpSpPr>
        <p:grpSpPr>
          <a:xfrm>
            <a:off x="7606554" y="2395926"/>
            <a:ext cx="1037705" cy="625667"/>
            <a:chOff x="1303" y="4976813"/>
            <a:chExt cx="1742444" cy="784575"/>
          </a:xfrm>
        </p:grpSpPr>
        <p:pic>
          <p:nvPicPr>
            <p:cNvPr id="39" name="Image 38"/>
            <p:cNvPicPr>
              <a:picLocks noChangeAspect="1"/>
            </p:cNvPicPr>
            <p:nvPr/>
          </p:nvPicPr>
          <p:blipFill>
            <a:blip r:embed="rId3">
              <a:extLst/>
            </a:blip>
            <a:stretch>
              <a:fillRect/>
            </a:stretch>
          </p:blipFill>
          <p:spPr>
            <a:xfrm>
              <a:off x="549838" y="4976813"/>
              <a:ext cx="642767" cy="642767"/>
            </a:xfrm>
            <a:prstGeom prst="rect">
              <a:avLst/>
            </a:prstGeom>
          </p:spPr>
        </p:pic>
        <p:sp>
          <p:nvSpPr>
            <p:cNvPr id="40" name="ZoneTexte 39"/>
            <p:cNvSpPr txBox="1"/>
            <p:nvPr/>
          </p:nvSpPr>
          <p:spPr>
            <a:xfrm>
              <a:off x="1303" y="5442364"/>
              <a:ext cx="1742444" cy="319024"/>
            </a:xfrm>
            <a:prstGeom prst="rect">
              <a:avLst/>
            </a:prstGeom>
            <a:noFill/>
          </p:spPr>
          <p:txBody>
            <a:bodyPr wrap="square" rtlCol="0">
              <a:spAutoFit/>
            </a:bodyPr>
            <a:lstStyle/>
            <a:p>
              <a:pPr algn="ctr"/>
              <a:r>
                <a:rPr lang="fr-FR" sz="700" b="1" dirty="0" smtClean="0">
                  <a:effectLst>
                    <a:outerShdw blurRad="38100" dist="38100" dir="2700000" algn="tl">
                      <a:srgbClr val="000000">
                        <a:alpha val="43137"/>
                      </a:srgbClr>
                    </a:outerShdw>
                  </a:effectLst>
                  <a:latin typeface="Century Gothic" panose="020B0502020202020204" pitchFamily="34" charset="0"/>
                </a:rPr>
                <a:t>Placement</a:t>
              </a:r>
              <a:endParaRPr lang="fr-FR" sz="700" b="1" dirty="0">
                <a:effectLst>
                  <a:outerShdw blurRad="38100" dist="38100" dir="2700000" algn="tl">
                    <a:srgbClr val="000000">
                      <a:alpha val="43137"/>
                    </a:srgbClr>
                  </a:outerShdw>
                </a:effectLst>
                <a:latin typeface="Century Gothic" panose="020B0502020202020204" pitchFamily="34" charset="0"/>
              </a:endParaRPr>
            </a:p>
          </p:txBody>
        </p:sp>
      </p:grpSp>
      <p:grpSp>
        <p:nvGrpSpPr>
          <p:cNvPr id="2" name="Groupe 1"/>
          <p:cNvGrpSpPr/>
          <p:nvPr/>
        </p:nvGrpSpPr>
        <p:grpSpPr>
          <a:xfrm>
            <a:off x="1318673" y="1570363"/>
            <a:ext cx="2578359" cy="303564"/>
            <a:chOff x="1306477" y="2744791"/>
            <a:chExt cx="4562419" cy="303564"/>
          </a:xfrm>
        </p:grpSpPr>
        <p:sp>
          <p:nvSpPr>
            <p:cNvPr id="45" name="Rectangle 44"/>
            <p:cNvSpPr/>
            <p:nvPr/>
          </p:nvSpPr>
          <p:spPr>
            <a:xfrm>
              <a:off x="1306477" y="2768773"/>
              <a:ext cx="3887435" cy="268223"/>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chemeClr val="tx1"/>
                  </a:solidFill>
                </a:rPr>
                <a:t>CHALLENGE </a:t>
              </a:r>
            </a:p>
            <a:p>
              <a:pPr algn="ctr"/>
              <a:r>
                <a:rPr lang="fr-FR" sz="800" b="1" dirty="0" smtClean="0">
                  <a:solidFill>
                    <a:schemeClr val="tx1"/>
                  </a:solidFill>
                </a:rPr>
                <a:t>« À LA CONQUÊTE DES UNIVERS – Saison 2 »</a:t>
              </a:r>
              <a:endParaRPr lang="fr-FR" sz="800" dirty="0">
                <a:solidFill>
                  <a:schemeClr val="tx1"/>
                </a:solidFill>
              </a:endParaRPr>
            </a:p>
          </p:txBody>
        </p:sp>
        <p:pic>
          <p:nvPicPr>
            <p:cNvPr id="46" name="Image 45"/>
            <p:cNvPicPr>
              <a:picLocks noChangeAspect="1"/>
            </p:cNvPicPr>
            <p:nvPr/>
          </p:nvPicPr>
          <p:blipFill rotWithShape="1">
            <a:blip r:embed="rId4" cstate="print">
              <a:clrChange>
                <a:clrFrom>
                  <a:srgbClr val="1B191C"/>
                </a:clrFrom>
                <a:clrTo>
                  <a:srgbClr val="1B191C">
                    <a:alpha val="0"/>
                  </a:srgbClr>
                </a:clrTo>
              </a:clrChange>
              <a:extLst>
                <a:ext uri="{28A0092B-C50C-407E-A947-70E740481C1C}">
                  <a14:useLocalDpi xmlns:a14="http://schemas.microsoft.com/office/drawing/2010/main" val="0"/>
                </a:ext>
              </a:extLst>
            </a:blip>
            <a:srcRect l="15080" r="20832" b="48999"/>
            <a:stretch/>
          </p:blipFill>
          <p:spPr>
            <a:xfrm rot="5400000">
              <a:off x="5261757" y="2441215"/>
              <a:ext cx="303564" cy="910715"/>
            </a:xfrm>
            <a:prstGeom prst="rect">
              <a:avLst/>
            </a:prstGeom>
          </p:spPr>
        </p:pic>
      </p:grpSp>
      <p:grpSp>
        <p:nvGrpSpPr>
          <p:cNvPr id="54" name="Groupe 53"/>
          <p:cNvGrpSpPr/>
          <p:nvPr/>
        </p:nvGrpSpPr>
        <p:grpSpPr>
          <a:xfrm>
            <a:off x="354066" y="1884333"/>
            <a:ext cx="7458294" cy="192865"/>
            <a:chOff x="2806638" y="2716432"/>
            <a:chExt cx="7523299" cy="192865"/>
          </a:xfrm>
        </p:grpSpPr>
        <p:sp>
          <p:nvSpPr>
            <p:cNvPr id="55" name="Rectangle 54"/>
            <p:cNvSpPr/>
            <p:nvPr/>
          </p:nvSpPr>
          <p:spPr>
            <a:xfrm>
              <a:off x="2806638" y="2738037"/>
              <a:ext cx="7229955" cy="144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dirty="0" smtClean="0">
                  <a:solidFill>
                    <a:schemeClr val="tx1">
                      <a:lumMod val="75000"/>
                      <a:lumOff val="25000"/>
                    </a:schemeClr>
                  </a:solidFill>
                </a:rPr>
                <a:t>Epargne : </a:t>
              </a:r>
              <a:r>
                <a:rPr lang="fr-FR" sz="800" dirty="0">
                  <a:solidFill>
                    <a:schemeClr val="tx1">
                      <a:lumMod val="75000"/>
                      <a:lumOff val="25000"/>
                    </a:schemeClr>
                  </a:solidFill>
                </a:rPr>
                <a:t>0% de frais d’entrée avec 30% d’UC jusqu’au 31/12/2021</a:t>
              </a:r>
            </a:p>
          </p:txBody>
        </p:sp>
        <p:pic>
          <p:nvPicPr>
            <p:cNvPr id="56" name="Image 55"/>
            <p:cNvPicPr>
              <a:picLocks noChangeAspect="1"/>
            </p:cNvPicPr>
            <p:nvPr/>
          </p:nvPicPr>
          <p:blipFill rotWithShape="1">
            <a:blip r:embed="rId5" cstate="print">
              <a:clrChange>
                <a:clrFrom>
                  <a:srgbClr val="1B191C"/>
                </a:clrFrom>
                <a:clrTo>
                  <a:srgbClr val="1B191C">
                    <a:alpha val="0"/>
                  </a:srgbClr>
                </a:clrTo>
              </a:clrChange>
              <a:extLst>
                <a:ext uri="{28A0092B-C50C-407E-A947-70E740481C1C}">
                  <a14:useLocalDpi xmlns:a14="http://schemas.microsoft.com/office/drawing/2010/main" val="0"/>
                </a:ext>
              </a:extLst>
            </a:blip>
            <a:srcRect l="15080" r="20832" b="48999"/>
            <a:stretch/>
          </p:blipFill>
          <p:spPr>
            <a:xfrm rot="5400000">
              <a:off x="10028768" y="2608129"/>
              <a:ext cx="192865" cy="409472"/>
            </a:xfrm>
            <a:prstGeom prst="rect">
              <a:avLst/>
            </a:prstGeom>
          </p:spPr>
        </p:pic>
      </p:grpSp>
      <p:grpSp>
        <p:nvGrpSpPr>
          <p:cNvPr id="59" name="Groupe 58"/>
          <p:cNvGrpSpPr/>
          <p:nvPr/>
        </p:nvGrpSpPr>
        <p:grpSpPr>
          <a:xfrm>
            <a:off x="2771806" y="2779880"/>
            <a:ext cx="2808306" cy="192865"/>
            <a:chOff x="2806638" y="2785567"/>
            <a:chExt cx="2800403" cy="192865"/>
          </a:xfrm>
        </p:grpSpPr>
        <p:sp>
          <p:nvSpPr>
            <p:cNvPr id="60" name="Rectangle 59"/>
            <p:cNvSpPr/>
            <p:nvPr/>
          </p:nvSpPr>
          <p:spPr>
            <a:xfrm>
              <a:off x="2806638" y="2802289"/>
              <a:ext cx="2513184" cy="1443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dirty="0" smtClean="0">
                  <a:solidFill>
                    <a:schemeClr val="tx1">
                      <a:lumMod val="75000"/>
                      <a:lumOff val="25000"/>
                    </a:schemeClr>
                  </a:solidFill>
                </a:rPr>
                <a:t>Assurance :  </a:t>
              </a:r>
              <a:r>
                <a:rPr lang="fr-FR" sz="800" dirty="0" smtClean="0">
                  <a:solidFill>
                    <a:schemeClr val="tx1">
                      <a:lumMod val="75000"/>
                      <a:lumOff val="25000"/>
                    </a:schemeClr>
                  </a:solidFill>
                </a:rPr>
                <a:t>AUTO 5 – 2 mois offerts du 11/10 au 13/11</a:t>
              </a:r>
              <a:endParaRPr lang="fr-FR" sz="800" dirty="0">
                <a:solidFill>
                  <a:schemeClr val="tx1">
                    <a:lumMod val="75000"/>
                    <a:lumOff val="25000"/>
                  </a:schemeClr>
                </a:solidFill>
              </a:endParaRPr>
            </a:p>
          </p:txBody>
        </p:sp>
        <p:pic>
          <p:nvPicPr>
            <p:cNvPr id="61" name="Image 60"/>
            <p:cNvPicPr>
              <a:picLocks noChangeAspect="1"/>
            </p:cNvPicPr>
            <p:nvPr/>
          </p:nvPicPr>
          <p:blipFill rotWithShape="1">
            <a:blip r:embed="rId6" cstate="print">
              <a:clrChange>
                <a:clrFrom>
                  <a:srgbClr val="1B191C"/>
                </a:clrFrom>
                <a:clrTo>
                  <a:srgbClr val="1B191C">
                    <a:alpha val="0"/>
                  </a:srgbClr>
                </a:clrTo>
              </a:clrChange>
              <a:extLst>
                <a:ext uri="{28A0092B-C50C-407E-A947-70E740481C1C}">
                  <a14:useLocalDpi xmlns:a14="http://schemas.microsoft.com/office/drawing/2010/main" val="0"/>
                </a:ext>
              </a:extLst>
            </a:blip>
            <a:srcRect l="15080" r="20832" b="48999"/>
            <a:stretch/>
          </p:blipFill>
          <p:spPr>
            <a:xfrm rot="5400000">
              <a:off x="5305871" y="2677263"/>
              <a:ext cx="192865" cy="409474"/>
            </a:xfrm>
            <a:prstGeom prst="rect">
              <a:avLst/>
            </a:prstGeom>
          </p:spPr>
        </p:pic>
      </p:grpSp>
      <p:sp>
        <p:nvSpPr>
          <p:cNvPr id="58" name="Espace réservé du contenu 8"/>
          <p:cNvSpPr>
            <a:spLocks noGrp="1"/>
          </p:cNvSpPr>
          <p:nvPr>
            <p:ph sz="quarter" idx="15"/>
          </p:nvPr>
        </p:nvSpPr>
        <p:spPr>
          <a:xfrm>
            <a:off x="1547664" y="1"/>
            <a:ext cx="7345362" cy="483518"/>
          </a:xfrm>
        </p:spPr>
        <p:txBody>
          <a:bodyPr/>
          <a:lstStyle/>
          <a:p>
            <a:r>
              <a:rPr lang="fr-FR" sz="1400" b="1" dirty="0"/>
              <a:t>De nombreuses </a:t>
            </a:r>
            <a:r>
              <a:rPr lang="fr-FR" sz="1400" b="1" dirty="0">
                <a:solidFill>
                  <a:srgbClr val="C00000"/>
                </a:solidFill>
              </a:rPr>
              <a:t>offres et actions </a:t>
            </a:r>
            <a:r>
              <a:rPr lang="fr-FR" sz="1400" b="1" dirty="0"/>
              <a:t>sont mises en place pour vous </a:t>
            </a:r>
            <a:r>
              <a:rPr lang="fr-FR" sz="1400" b="1" dirty="0" smtClean="0"/>
              <a:t>aider à </a:t>
            </a:r>
            <a:r>
              <a:rPr lang="fr-FR" sz="1400" b="1" dirty="0" smtClean="0">
                <a:solidFill>
                  <a:srgbClr val="C00000"/>
                </a:solidFill>
              </a:rPr>
              <a:t>conquérir les Univers</a:t>
            </a:r>
            <a:endParaRPr lang="fr-FR" sz="1400" b="1" dirty="0">
              <a:solidFill>
                <a:srgbClr val="C00000"/>
              </a:solidFill>
            </a:endParaRPr>
          </a:p>
        </p:txBody>
      </p:sp>
      <p:grpSp>
        <p:nvGrpSpPr>
          <p:cNvPr id="88" name="Groupe 87"/>
          <p:cNvGrpSpPr/>
          <p:nvPr/>
        </p:nvGrpSpPr>
        <p:grpSpPr>
          <a:xfrm>
            <a:off x="351228" y="2145438"/>
            <a:ext cx="7458294" cy="192865"/>
            <a:chOff x="2806638" y="2769700"/>
            <a:chExt cx="7523299" cy="192865"/>
          </a:xfrm>
        </p:grpSpPr>
        <p:sp>
          <p:nvSpPr>
            <p:cNvPr id="89" name="Rectangle 88"/>
            <p:cNvSpPr/>
            <p:nvPr/>
          </p:nvSpPr>
          <p:spPr>
            <a:xfrm>
              <a:off x="2806638" y="2794134"/>
              <a:ext cx="7229955" cy="144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defRPr/>
              </a:pPr>
              <a:r>
                <a:rPr lang="fr-FR" sz="800" b="1" dirty="0" smtClean="0">
                  <a:solidFill>
                    <a:schemeClr val="tx1">
                      <a:lumMod val="75000"/>
                      <a:lumOff val="25000"/>
                    </a:schemeClr>
                  </a:solidFill>
                </a:rPr>
                <a:t>Epargne : </a:t>
              </a:r>
              <a:r>
                <a:rPr lang="fr-FR" sz="800" kern="0" dirty="0">
                  <a:solidFill>
                    <a:schemeClr val="tx1">
                      <a:lumMod val="75000"/>
                      <a:lumOff val="25000"/>
                    </a:schemeClr>
                  </a:solidFill>
                  <a:cs typeface="Segoe UI Light" panose="020B0502040204020203" pitchFamily="34" charset="0"/>
                </a:rPr>
                <a:t>Nouvelle Offre BPCE Vie  </a:t>
              </a:r>
              <a:r>
                <a:rPr lang="fr-FR" sz="800" kern="0" dirty="0" err="1">
                  <a:solidFill>
                    <a:schemeClr val="tx1">
                      <a:lumMod val="75000"/>
                      <a:lumOff val="25000"/>
                    </a:schemeClr>
                  </a:solidFill>
                  <a:cs typeface="Segoe UI Light" panose="020B0502040204020203" pitchFamily="34" charset="0"/>
                </a:rPr>
                <a:t>Millevie</a:t>
              </a:r>
              <a:r>
                <a:rPr lang="fr-FR" sz="800" kern="0" dirty="0">
                  <a:solidFill>
                    <a:schemeClr val="tx1">
                      <a:lumMod val="75000"/>
                      <a:lumOff val="25000"/>
                    </a:schemeClr>
                  </a:solidFill>
                  <a:cs typeface="Segoe UI Light" panose="020B0502040204020203" pitchFamily="34" charset="0"/>
                </a:rPr>
                <a:t> 2 avec service de Gestion déléguée</a:t>
              </a:r>
            </a:p>
          </p:txBody>
        </p:sp>
        <p:pic>
          <p:nvPicPr>
            <p:cNvPr id="90" name="Image 89"/>
            <p:cNvPicPr>
              <a:picLocks noChangeAspect="1"/>
            </p:cNvPicPr>
            <p:nvPr/>
          </p:nvPicPr>
          <p:blipFill rotWithShape="1">
            <a:blip r:embed="rId5" cstate="print">
              <a:clrChange>
                <a:clrFrom>
                  <a:srgbClr val="1B191C"/>
                </a:clrFrom>
                <a:clrTo>
                  <a:srgbClr val="1B191C">
                    <a:alpha val="0"/>
                  </a:srgbClr>
                </a:clrTo>
              </a:clrChange>
              <a:extLst>
                <a:ext uri="{28A0092B-C50C-407E-A947-70E740481C1C}">
                  <a14:useLocalDpi xmlns:a14="http://schemas.microsoft.com/office/drawing/2010/main" val="0"/>
                </a:ext>
              </a:extLst>
            </a:blip>
            <a:srcRect l="15080" r="20832" b="48999"/>
            <a:stretch/>
          </p:blipFill>
          <p:spPr>
            <a:xfrm rot="5400000">
              <a:off x="10028768" y="2661397"/>
              <a:ext cx="192865" cy="409472"/>
            </a:xfrm>
            <a:prstGeom prst="rect">
              <a:avLst/>
            </a:prstGeom>
          </p:spPr>
        </p:pic>
      </p:grpSp>
      <p:grpSp>
        <p:nvGrpSpPr>
          <p:cNvPr id="91" name="Groupe 90"/>
          <p:cNvGrpSpPr/>
          <p:nvPr/>
        </p:nvGrpSpPr>
        <p:grpSpPr>
          <a:xfrm>
            <a:off x="7618288" y="3762927"/>
            <a:ext cx="1037705" cy="518142"/>
            <a:chOff x="4281186" y="1874763"/>
            <a:chExt cx="1742444" cy="826270"/>
          </a:xfrm>
        </p:grpSpPr>
        <p:pic>
          <p:nvPicPr>
            <p:cNvPr id="92" name="Image 91"/>
            <p:cNvPicPr>
              <a:picLocks noChangeAspect="1"/>
            </p:cNvPicPr>
            <p:nvPr/>
          </p:nvPicPr>
          <p:blipFill>
            <a:blip r:embed="rId7">
              <a:extLst/>
            </a:blip>
            <a:stretch>
              <a:fillRect/>
            </a:stretch>
          </p:blipFill>
          <p:spPr>
            <a:xfrm>
              <a:off x="4880136" y="1874763"/>
              <a:ext cx="498841" cy="498841"/>
            </a:xfrm>
            <a:prstGeom prst="rect">
              <a:avLst/>
            </a:prstGeom>
          </p:spPr>
        </p:pic>
        <p:sp>
          <p:nvSpPr>
            <p:cNvPr id="93" name="ZoneTexte 92"/>
            <p:cNvSpPr txBox="1"/>
            <p:nvPr/>
          </p:nvSpPr>
          <p:spPr>
            <a:xfrm>
              <a:off x="4281186" y="2382010"/>
              <a:ext cx="1742444" cy="319023"/>
            </a:xfrm>
            <a:prstGeom prst="rect">
              <a:avLst/>
            </a:prstGeom>
            <a:noFill/>
          </p:spPr>
          <p:txBody>
            <a:bodyPr wrap="square" rtlCol="0">
              <a:spAutoFit/>
            </a:bodyPr>
            <a:lstStyle/>
            <a:p>
              <a:pPr algn="ctr"/>
              <a:r>
                <a:rPr lang="fr-FR" sz="700" b="1" dirty="0" smtClean="0">
                  <a:effectLst>
                    <a:outerShdw blurRad="38100" dist="38100" dir="2700000" algn="tl">
                      <a:srgbClr val="000000">
                        <a:alpha val="43137"/>
                      </a:srgbClr>
                    </a:outerShdw>
                  </a:effectLst>
                  <a:latin typeface="Century Gothic" panose="020B0502020202020204" pitchFamily="34" charset="0"/>
                </a:rPr>
                <a:t>Crédit </a:t>
              </a:r>
              <a:endParaRPr lang="fr-FR" sz="700" b="1" dirty="0">
                <a:effectLst>
                  <a:outerShdw blurRad="38100" dist="38100" dir="2700000" algn="tl">
                    <a:srgbClr val="000000">
                      <a:alpha val="43137"/>
                    </a:srgbClr>
                  </a:outerShdw>
                </a:effectLst>
                <a:latin typeface="Century Gothic" panose="020B0502020202020204" pitchFamily="34" charset="0"/>
              </a:endParaRPr>
            </a:p>
          </p:txBody>
        </p:sp>
      </p:grpSp>
      <p:grpSp>
        <p:nvGrpSpPr>
          <p:cNvPr id="94" name="Groupe 93"/>
          <p:cNvGrpSpPr/>
          <p:nvPr/>
        </p:nvGrpSpPr>
        <p:grpSpPr>
          <a:xfrm>
            <a:off x="351230" y="3612356"/>
            <a:ext cx="7461129" cy="255659"/>
            <a:chOff x="2806638" y="2735856"/>
            <a:chExt cx="7554398" cy="255659"/>
          </a:xfrm>
          <a:solidFill>
            <a:schemeClr val="accent2">
              <a:lumMod val="20000"/>
              <a:lumOff val="80000"/>
            </a:schemeClr>
          </a:solidFill>
        </p:grpSpPr>
        <p:sp>
          <p:nvSpPr>
            <p:cNvPr id="95" name="Rectangle 94"/>
            <p:cNvSpPr/>
            <p:nvPr/>
          </p:nvSpPr>
          <p:spPr>
            <a:xfrm>
              <a:off x="2806638" y="2794134"/>
              <a:ext cx="7257081" cy="14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dirty="0" smtClean="0">
                  <a:solidFill>
                    <a:schemeClr val="tx1">
                      <a:lumMod val="75000"/>
                      <a:lumOff val="25000"/>
                    </a:schemeClr>
                  </a:solidFill>
                </a:rPr>
                <a:t>Crédit :  </a:t>
              </a:r>
              <a:r>
                <a:rPr lang="fr-FR" sz="800" dirty="0">
                  <a:solidFill>
                    <a:schemeClr val="tx1">
                      <a:lumMod val="75000"/>
                      <a:lumOff val="25000"/>
                    </a:schemeClr>
                  </a:solidFill>
                </a:rPr>
                <a:t>Crédit étudiant </a:t>
              </a:r>
              <a:r>
                <a:rPr lang="fr-FR" sz="800" dirty="0" smtClean="0">
                  <a:solidFill>
                    <a:schemeClr val="tx1">
                      <a:lumMod val="75000"/>
                      <a:lumOff val="25000"/>
                    </a:schemeClr>
                  </a:solidFill>
                </a:rPr>
                <a:t>0</a:t>
              </a:r>
              <a:r>
                <a:rPr lang="fr-FR" sz="800" dirty="0">
                  <a:solidFill>
                    <a:schemeClr val="tx1">
                      <a:lumMod val="75000"/>
                      <a:lumOff val="25000"/>
                    </a:schemeClr>
                  </a:solidFill>
                </a:rPr>
                <a:t>% jusqu’à 5.000</a:t>
              </a:r>
              <a:r>
                <a:rPr lang="fr-FR" sz="800" dirty="0" smtClean="0">
                  <a:solidFill>
                    <a:schemeClr val="tx1">
                      <a:lumMod val="75000"/>
                      <a:lumOff val="25000"/>
                    </a:schemeClr>
                  </a:solidFill>
                </a:rPr>
                <a:t>€</a:t>
              </a:r>
              <a:endParaRPr lang="fr-FR" sz="800" dirty="0">
                <a:solidFill>
                  <a:schemeClr val="tx1">
                    <a:lumMod val="75000"/>
                    <a:lumOff val="25000"/>
                  </a:schemeClr>
                </a:solidFill>
              </a:endParaRPr>
            </a:p>
          </p:txBody>
        </p:sp>
        <p:pic>
          <p:nvPicPr>
            <p:cNvPr id="96" name="Image 95"/>
            <p:cNvPicPr>
              <a:picLocks noChangeAspect="1"/>
            </p:cNvPicPr>
            <p:nvPr/>
          </p:nvPicPr>
          <p:blipFill rotWithShape="1">
            <a:blip r:embed="rId4" cstate="print">
              <a:clrChange>
                <a:clrFrom>
                  <a:srgbClr val="1B191C"/>
                </a:clrFrom>
                <a:clrTo>
                  <a:srgbClr val="1B191C">
                    <a:alpha val="0"/>
                  </a:srgbClr>
                </a:clrTo>
              </a:clrChange>
              <a:extLst>
                <a:ext uri="{28A0092B-C50C-407E-A947-70E740481C1C}">
                  <a14:useLocalDpi xmlns:a14="http://schemas.microsoft.com/office/drawing/2010/main" val="0"/>
                </a:ext>
              </a:extLst>
            </a:blip>
            <a:srcRect l="15080" r="20832" b="48999"/>
            <a:stretch/>
          </p:blipFill>
          <p:spPr>
            <a:xfrm rot="5400000">
              <a:off x="10028470" y="2658949"/>
              <a:ext cx="255659" cy="409473"/>
            </a:xfrm>
            <a:prstGeom prst="rect">
              <a:avLst/>
            </a:prstGeom>
            <a:noFill/>
          </p:spPr>
        </p:pic>
      </p:grpSp>
      <p:grpSp>
        <p:nvGrpSpPr>
          <p:cNvPr id="99" name="Groupe 98"/>
          <p:cNvGrpSpPr/>
          <p:nvPr/>
        </p:nvGrpSpPr>
        <p:grpSpPr>
          <a:xfrm>
            <a:off x="7618288" y="4431664"/>
            <a:ext cx="1037705" cy="601522"/>
            <a:chOff x="3318371" y="1812141"/>
            <a:chExt cx="1742444" cy="959234"/>
          </a:xfrm>
        </p:grpSpPr>
        <p:pic>
          <p:nvPicPr>
            <p:cNvPr id="100" name="Image 99"/>
            <p:cNvPicPr>
              <a:picLocks noChangeAspect="1"/>
            </p:cNvPicPr>
            <p:nvPr/>
          </p:nvPicPr>
          <p:blipFill>
            <a:blip r:embed="rId8">
              <a:extLst/>
            </a:blip>
            <a:stretch>
              <a:fillRect/>
            </a:stretch>
          </p:blipFill>
          <p:spPr>
            <a:xfrm>
              <a:off x="3873184" y="1812141"/>
              <a:ext cx="587798" cy="587798"/>
            </a:xfrm>
            <a:prstGeom prst="rect">
              <a:avLst/>
            </a:prstGeom>
          </p:spPr>
        </p:pic>
        <p:sp>
          <p:nvSpPr>
            <p:cNvPr id="101" name="ZoneTexte 100"/>
            <p:cNvSpPr txBox="1"/>
            <p:nvPr/>
          </p:nvSpPr>
          <p:spPr>
            <a:xfrm>
              <a:off x="3318371" y="2452352"/>
              <a:ext cx="1742444" cy="319023"/>
            </a:xfrm>
            <a:prstGeom prst="rect">
              <a:avLst/>
            </a:prstGeom>
            <a:noFill/>
          </p:spPr>
          <p:txBody>
            <a:bodyPr wrap="square" rtlCol="0">
              <a:spAutoFit/>
            </a:bodyPr>
            <a:lstStyle/>
            <a:p>
              <a:pPr algn="ctr"/>
              <a:r>
                <a:rPr lang="fr-FR" sz="700" b="1" dirty="0" smtClean="0">
                  <a:effectLst>
                    <a:outerShdw blurRad="38100" dist="38100" dir="2700000" algn="tl">
                      <a:srgbClr val="000000">
                        <a:alpha val="43137"/>
                      </a:srgbClr>
                    </a:outerShdw>
                  </a:effectLst>
                  <a:latin typeface="Century Gothic" panose="020B0502020202020204" pitchFamily="34" charset="0"/>
                </a:rPr>
                <a:t>Bancarisation</a:t>
              </a:r>
              <a:endParaRPr lang="fr-FR" sz="700" b="1" dirty="0">
                <a:effectLst>
                  <a:outerShdw blurRad="38100" dist="38100" dir="2700000" algn="tl">
                    <a:srgbClr val="000000">
                      <a:alpha val="43137"/>
                    </a:srgbClr>
                  </a:outerShdw>
                </a:effectLst>
                <a:latin typeface="Century Gothic" panose="020B0502020202020204" pitchFamily="34" charset="0"/>
              </a:endParaRPr>
            </a:p>
          </p:txBody>
        </p:sp>
      </p:grpSp>
      <p:grpSp>
        <p:nvGrpSpPr>
          <p:cNvPr id="102" name="Groupe 101"/>
          <p:cNvGrpSpPr/>
          <p:nvPr/>
        </p:nvGrpSpPr>
        <p:grpSpPr>
          <a:xfrm>
            <a:off x="351227" y="3875755"/>
            <a:ext cx="7461131" cy="249479"/>
            <a:chOff x="2806636" y="2733157"/>
            <a:chExt cx="7470462" cy="249479"/>
          </a:xfrm>
        </p:grpSpPr>
        <p:sp>
          <p:nvSpPr>
            <p:cNvPr id="103" name="Rectangle 102"/>
            <p:cNvSpPr/>
            <p:nvPr/>
          </p:nvSpPr>
          <p:spPr>
            <a:xfrm>
              <a:off x="2806636" y="2794133"/>
              <a:ext cx="7149221" cy="14513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dirty="0" err="1" smtClean="0">
                  <a:solidFill>
                    <a:schemeClr val="tx1">
                      <a:lumMod val="75000"/>
                      <a:lumOff val="25000"/>
                    </a:schemeClr>
                  </a:solidFill>
                </a:rPr>
                <a:t>Banca</a:t>
              </a:r>
              <a:r>
                <a:rPr lang="fr-FR" sz="800" b="1" dirty="0" smtClean="0">
                  <a:solidFill>
                    <a:schemeClr val="tx1">
                      <a:lumMod val="75000"/>
                      <a:lumOff val="25000"/>
                    </a:schemeClr>
                  </a:solidFill>
                </a:rPr>
                <a:t> : </a:t>
              </a:r>
              <a:r>
                <a:rPr lang="fr-FR" sz="800" dirty="0">
                  <a:solidFill>
                    <a:schemeClr val="tx1">
                      <a:lumMod val="75000"/>
                      <a:lumOff val="25000"/>
                    </a:schemeClr>
                  </a:solidFill>
                </a:rPr>
                <a:t>Offre de bienvenue sur Formules (ouverture ou montée en gamme) : 30% de remise la 1ère année </a:t>
              </a:r>
            </a:p>
          </p:txBody>
        </p:sp>
        <p:pic>
          <p:nvPicPr>
            <p:cNvPr id="104" name="Image 103"/>
            <p:cNvPicPr>
              <a:picLocks noChangeAspect="1"/>
            </p:cNvPicPr>
            <p:nvPr/>
          </p:nvPicPr>
          <p:blipFill rotWithShape="1">
            <a:blip r:embed="rId9" cstate="print">
              <a:clrChange>
                <a:clrFrom>
                  <a:srgbClr val="1B191C"/>
                </a:clrFrom>
                <a:clrTo>
                  <a:srgbClr val="1B191C">
                    <a:alpha val="0"/>
                  </a:srgbClr>
                </a:clrTo>
              </a:clrChange>
              <a:extLst>
                <a:ext uri="{28A0092B-C50C-407E-A947-70E740481C1C}">
                  <a14:useLocalDpi xmlns:a14="http://schemas.microsoft.com/office/drawing/2010/main" val="0"/>
                </a:ext>
              </a:extLst>
            </a:blip>
            <a:srcRect l="15080" r="20832" b="48999"/>
            <a:stretch/>
          </p:blipFill>
          <p:spPr>
            <a:xfrm rot="5400000">
              <a:off x="9947621" y="2653160"/>
              <a:ext cx="249479" cy="409474"/>
            </a:xfrm>
            <a:prstGeom prst="rect">
              <a:avLst/>
            </a:prstGeom>
          </p:spPr>
        </p:pic>
      </p:grpSp>
      <p:grpSp>
        <p:nvGrpSpPr>
          <p:cNvPr id="105" name="Groupe 104"/>
          <p:cNvGrpSpPr/>
          <p:nvPr/>
        </p:nvGrpSpPr>
        <p:grpSpPr>
          <a:xfrm>
            <a:off x="348326" y="4438060"/>
            <a:ext cx="4133123" cy="192865"/>
            <a:chOff x="2825138" y="2772015"/>
            <a:chExt cx="4138295" cy="192865"/>
          </a:xfrm>
          <a:gradFill flip="none" rotWithShape="1">
            <a:gsLst>
              <a:gs pos="0">
                <a:srgbClr val="FFCC66">
                  <a:shade val="30000"/>
                  <a:satMod val="115000"/>
                </a:srgbClr>
              </a:gs>
              <a:gs pos="50000">
                <a:srgbClr val="FFCC66">
                  <a:shade val="67500"/>
                  <a:satMod val="115000"/>
                </a:srgbClr>
              </a:gs>
              <a:gs pos="100000">
                <a:srgbClr val="FFCC66">
                  <a:shade val="100000"/>
                  <a:satMod val="115000"/>
                </a:srgbClr>
              </a:gs>
            </a:gsLst>
            <a:lin ang="0" scaled="1"/>
            <a:tileRect/>
          </a:gradFill>
        </p:grpSpPr>
        <p:sp>
          <p:nvSpPr>
            <p:cNvPr id="106" name="Rectangle 105"/>
            <p:cNvSpPr/>
            <p:nvPr/>
          </p:nvSpPr>
          <p:spPr>
            <a:xfrm>
              <a:off x="2825138" y="2794133"/>
              <a:ext cx="3849900" cy="13409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dirty="0" err="1" smtClean="0">
                  <a:solidFill>
                    <a:schemeClr val="tx1">
                      <a:lumMod val="75000"/>
                      <a:lumOff val="25000"/>
                    </a:schemeClr>
                  </a:solidFill>
                </a:rPr>
                <a:t>Banca</a:t>
              </a:r>
              <a:r>
                <a:rPr lang="fr-FR" sz="800" b="1" dirty="0" smtClean="0">
                  <a:solidFill>
                    <a:schemeClr val="tx1">
                      <a:lumMod val="75000"/>
                      <a:lumOff val="25000"/>
                    </a:schemeClr>
                  </a:solidFill>
                </a:rPr>
                <a:t> : </a:t>
              </a:r>
              <a:r>
                <a:rPr lang="fr-FR" sz="800" dirty="0">
                  <a:solidFill>
                    <a:schemeClr val="tx1">
                      <a:lumMod val="75000"/>
                      <a:lumOff val="25000"/>
                    </a:schemeClr>
                  </a:solidFill>
                </a:rPr>
                <a:t>Jeunes &gt; Formule Initiale ou confort avec une carte Classic :  </a:t>
              </a:r>
              <a:r>
                <a:rPr lang="fr-FR" sz="800" dirty="0" smtClean="0">
                  <a:solidFill>
                    <a:schemeClr val="tx1">
                      <a:lumMod val="75000"/>
                      <a:lumOff val="25000"/>
                    </a:schemeClr>
                  </a:solidFill>
                </a:rPr>
                <a:t>Gratuite </a:t>
              </a:r>
              <a:r>
                <a:rPr lang="fr-FR" sz="800" dirty="0">
                  <a:solidFill>
                    <a:schemeClr val="tx1">
                      <a:lumMod val="75000"/>
                      <a:lumOff val="25000"/>
                    </a:schemeClr>
                  </a:solidFill>
                </a:rPr>
                <a:t>2 ANS</a:t>
              </a:r>
            </a:p>
          </p:txBody>
        </p:sp>
        <p:pic>
          <p:nvPicPr>
            <p:cNvPr id="107" name="Image 106"/>
            <p:cNvPicPr>
              <a:picLocks noChangeAspect="1"/>
            </p:cNvPicPr>
            <p:nvPr/>
          </p:nvPicPr>
          <p:blipFill rotWithShape="1">
            <a:blip r:embed="rId9" cstate="print">
              <a:clrChange>
                <a:clrFrom>
                  <a:srgbClr val="1B191C"/>
                </a:clrFrom>
                <a:clrTo>
                  <a:srgbClr val="1B191C">
                    <a:alpha val="0"/>
                  </a:srgbClr>
                </a:clrTo>
              </a:clrChange>
              <a:extLst>
                <a:ext uri="{28A0092B-C50C-407E-A947-70E740481C1C}">
                  <a14:useLocalDpi xmlns:a14="http://schemas.microsoft.com/office/drawing/2010/main" val="0"/>
                </a:ext>
              </a:extLst>
            </a:blip>
            <a:srcRect l="15080" r="20832" b="48999"/>
            <a:stretch/>
          </p:blipFill>
          <p:spPr>
            <a:xfrm rot="5400000">
              <a:off x="6662263" y="2663711"/>
              <a:ext cx="192865" cy="409474"/>
            </a:xfrm>
            <a:prstGeom prst="rect">
              <a:avLst/>
            </a:prstGeom>
            <a:noFill/>
          </p:spPr>
        </p:pic>
      </p:grpSp>
      <p:grpSp>
        <p:nvGrpSpPr>
          <p:cNvPr id="43" name="Groupe 42"/>
          <p:cNvGrpSpPr/>
          <p:nvPr/>
        </p:nvGrpSpPr>
        <p:grpSpPr>
          <a:xfrm>
            <a:off x="351227" y="2388787"/>
            <a:ext cx="6436146" cy="220549"/>
            <a:chOff x="2800400" y="2733139"/>
            <a:chExt cx="6492236" cy="220549"/>
          </a:xfrm>
        </p:grpSpPr>
        <p:sp>
          <p:nvSpPr>
            <p:cNvPr id="44" name="Rectangle 43"/>
            <p:cNvSpPr/>
            <p:nvPr/>
          </p:nvSpPr>
          <p:spPr>
            <a:xfrm>
              <a:off x="2800400" y="2769699"/>
              <a:ext cx="6218722" cy="144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defRPr/>
              </a:pPr>
              <a:r>
                <a:rPr lang="fr-FR" sz="800" b="1" dirty="0" smtClean="0">
                  <a:solidFill>
                    <a:schemeClr val="tx1">
                      <a:lumMod val="75000"/>
                      <a:lumOff val="25000"/>
                    </a:schemeClr>
                  </a:solidFill>
                </a:rPr>
                <a:t>Epargne: </a:t>
              </a:r>
              <a:r>
                <a:rPr lang="fr-FR" sz="800" kern="0" dirty="0" smtClean="0">
                  <a:solidFill>
                    <a:schemeClr val="tx1">
                      <a:lumMod val="75000"/>
                      <a:lumOff val="25000"/>
                    </a:schemeClr>
                  </a:solidFill>
                  <a:cs typeface="Segoe UI Light" panose="020B0502040204020203" pitchFamily="34" charset="0"/>
                </a:rPr>
                <a:t>Contingent Ambition Durable 4 + recyclage des FCP à échéance</a:t>
              </a:r>
              <a:endParaRPr lang="fr-FR" sz="800" kern="0" dirty="0">
                <a:solidFill>
                  <a:schemeClr val="tx1">
                    <a:lumMod val="75000"/>
                    <a:lumOff val="25000"/>
                  </a:schemeClr>
                </a:solidFill>
                <a:cs typeface="Segoe UI Light" panose="020B0502040204020203" pitchFamily="34" charset="0"/>
              </a:endParaRPr>
            </a:p>
          </p:txBody>
        </p:sp>
        <p:pic>
          <p:nvPicPr>
            <p:cNvPr id="47" name="Image 46"/>
            <p:cNvPicPr>
              <a:picLocks noChangeAspect="1"/>
            </p:cNvPicPr>
            <p:nvPr/>
          </p:nvPicPr>
          <p:blipFill rotWithShape="1">
            <a:blip r:embed="rId5" cstate="print">
              <a:clrChange>
                <a:clrFrom>
                  <a:srgbClr val="1B191C"/>
                </a:clrFrom>
                <a:clrTo>
                  <a:srgbClr val="1B191C">
                    <a:alpha val="0"/>
                  </a:srgbClr>
                </a:clrTo>
              </a:clrChange>
              <a:extLst>
                <a:ext uri="{28A0092B-C50C-407E-A947-70E740481C1C}">
                  <a14:useLocalDpi xmlns:a14="http://schemas.microsoft.com/office/drawing/2010/main" val="0"/>
                </a:ext>
              </a:extLst>
            </a:blip>
            <a:srcRect l="15080" r="20832" b="48999"/>
            <a:stretch/>
          </p:blipFill>
          <p:spPr>
            <a:xfrm rot="5400000">
              <a:off x="8977625" y="2638678"/>
              <a:ext cx="220549" cy="409472"/>
            </a:xfrm>
            <a:prstGeom prst="rect">
              <a:avLst/>
            </a:prstGeom>
          </p:spPr>
        </p:pic>
      </p:grpSp>
      <p:grpSp>
        <p:nvGrpSpPr>
          <p:cNvPr id="51" name="Groupe 50"/>
          <p:cNvGrpSpPr/>
          <p:nvPr/>
        </p:nvGrpSpPr>
        <p:grpSpPr>
          <a:xfrm>
            <a:off x="6152118" y="2633186"/>
            <a:ext cx="1490116" cy="220549"/>
            <a:chOff x="6720242" y="2742017"/>
            <a:chExt cx="1503101" cy="220549"/>
          </a:xfrm>
        </p:grpSpPr>
        <p:sp>
          <p:nvSpPr>
            <p:cNvPr id="52" name="Rectangle 51"/>
            <p:cNvSpPr/>
            <p:nvPr/>
          </p:nvSpPr>
          <p:spPr>
            <a:xfrm>
              <a:off x="6720242" y="2769699"/>
              <a:ext cx="1189738" cy="144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defRPr/>
              </a:pPr>
              <a:r>
                <a:rPr lang="fr-FR" sz="800" b="1" dirty="0" smtClean="0">
                  <a:solidFill>
                    <a:schemeClr val="tx1">
                      <a:lumMod val="75000"/>
                      <a:lumOff val="25000"/>
                    </a:schemeClr>
                  </a:solidFill>
                </a:rPr>
                <a:t>Epargne: </a:t>
              </a:r>
              <a:r>
                <a:rPr lang="fr-FR" sz="800" kern="0" dirty="0" smtClean="0">
                  <a:solidFill>
                    <a:schemeClr val="tx1">
                      <a:lumMod val="75000"/>
                      <a:lumOff val="25000"/>
                    </a:schemeClr>
                  </a:solidFill>
                  <a:cs typeface="Segoe UI Light" panose="020B0502040204020203" pitchFamily="34" charset="0"/>
                </a:rPr>
                <a:t>SED Epargne</a:t>
              </a:r>
              <a:endParaRPr lang="fr-FR" sz="800" kern="0" dirty="0">
                <a:solidFill>
                  <a:schemeClr val="tx1">
                    <a:lumMod val="75000"/>
                    <a:lumOff val="25000"/>
                  </a:schemeClr>
                </a:solidFill>
                <a:cs typeface="Segoe UI Light" panose="020B0502040204020203" pitchFamily="34" charset="0"/>
              </a:endParaRPr>
            </a:p>
          </p:txBody>
        </p:sp>
        <p:pic>
          <p:nvPicPr>
            <p:cNvPr id="53" name="Image 52"/>
            <p:cNvPicPr>
              <a:picLocks noChangeAspect="1"/>
            </p:cNvPicPr>
            <p:nvPr/>
          </p:nvPicPr>
          <p:blipFill rotWithShape="1">
            <a:blip r:embed="rId5" cstate="print">
              <a:clrChange>
                <a:clrFrom>
                  <a:srgbClr val="1B191C"/>
                </a:clrFrom>
                <a:clrTo>
                  <a:srgbClr val="1B191C">
                    <a:alpha val="0"/>
                  </a:srgbClr>
                </a:clrTo>
              </a:clrChange>
              <a:extLst>
                <a:ext uri="{28A0092B-C50C-407E-A947-70E740481C1C}">
                  <a14:useLocalDpi xmlns:a14="http://schemas.microsoft.com/office/drawing/2010/main" val="0"/>
                </a:ext>
              </a:extLst>
            </a:blip>
            <a:srcRect l="15080" r="20832" b="48999"/>
            <a:stretch/>
          </p:blipFill>
          <p:spPr>
            <a:xfrm rot="5400000">
              <a:off x="7908332" y="2647556"/>
              <a:ext cx="220549" cy="409472"/>
            </a:xfrm>
            <a:prstGeom prst="rect">
              <a:avLst/>
            </a:prstGeom>
          </p:spPr>
        </p:pic>
      </p:grpSp>
      <p:grpSp>
        <p:nvGrpSpPr>
          <p:cNvPr id="57" name="Groupe 56"/>
          <p:cNvGrpSpPr/>
          <p:nvPr/>
        </p:nvGrpSpPr>
        <p:grpSpPr>
          <a:xfrm>
            <a:off x="348391" y="3357712"/>
            <a:ext cx="4151601" cy="255293"/>
            <a:chOff x="2806639" y="2736504"/>
            <a:chExt cx="4203505" cy="255293"/>
          </a:xfrm>
          <a:solidFill>
            <a:schemeClr val="accent2">
              <a:lumMod val="20000"/>
              <a:lumOff val="80000"/>
            </a:schemeClr>
          </a:solidFill>
        </p:grpSpPr>
        <p:sp>
          <p:nvSpPr>
            <p:cNvPr id="62" name="Rectangle 61"/>
            <p:cNvSpPr/>
            <p:nvPr/>
          </p:nvSpPr>
          <p:spPr>
            <a:xfrm>
              <a:off x="2806639" y="2794134"/>
              <a:ext cx="3893162" cy="14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dirty="0" smtClean="0">
                  <a:solidFill>
                    <a:schemeClr val="tx1">
                      <a:lumMod val="75000"/>
                      <a:lumOff val="25000"/>
                    </a:schemeClr>
                  </a:solidFill>
                </a:rPr>
                <a:t>Crédit : </a:t>
              </a:r>
              <a:r>
                <a:rPr lang="fr-FR" sz="800" dirty="0">
                  <a:solidFill>
                    <a:schemeClr val="tx1">
                      <a:lumMod val="75000"/>
                      <a:lumOff val="25000"/>
                    </a:schemeClr>
                  </a:solidFill>
                </a:rPr>
                <a:t>Crédit Étudiant  </a:t>
              </a:r>
              <a:r>
                <a:rPr lang="fr-FR" sz="800" dirty="0" smtClean="0">
                  <a:solidFill>
                    <a:schemeClr val="tx1">
                      <a:lumMod val="75000"/>
                      <a:lumOff val="25000"/>
                    </a:schemeClr>
                  </a:solidFill>
                </a:rPr>
                <a:t>0,90</a:t>
              </a:r>
              <a:r>
                <a:rPr lang="fr-FR" sz="800" dirty="0">
                  <a:solidFill>
                    <a:schemeClr val="tx1">
                      <a:lumMod val="75000"/>
                      <a:lumOff val="25000"/>
                    </a:schemeClr>
                  </a:solidFill>
                </a:rPr>
                <a:t>%  jusqu’à 60.000€ et jusqu’à 10 </a:t>
              </a:r>
              <a:r>
                <a:rPr lang="fr-FR" sz="800" dirty="0" smtClean="0">
                  <a:solidFill>
                    <a:schemeClr val="tx1">
                      <a:lumMod val="75000"/>
                      <a:lumOff val="25000"/>
                    </a:schemeClr>
                  </a:solidFill>
                </a:rPr>
                <a:t>ans (</a:t>
              </a:r>
              <a:r>
                <a:rPr lang="fr-FR" sz="800" dirty="0" smtClean="0">
                  <a:solidFill>
                    <a:schemeClr val="tx1">
                      <a:lumMod val="75000"/>
                      <a:lumOff val="25000"/>
                    </a:schemeClr>
                  </a:solidFill>
                  <a:sym typeface="Wingdings" panose="05000000000000000000" pitchFamily="2" charset="2"/>
                </a:rPr>
                <a:t> </a:t>
              </a:r>
              <a:r>
                <a:rPr lang="fr-FR" sz="800" dirty="0" smtClean="0">
                  <a:solidFill>
                    <a:schemeClr val="tx1">
                      <a:lumMod val="75000"/>
                      <a:lumOff val="25000"/>
                    </a:schemeClr>
                  </a:solidFill>
                </a:rPr>
                <a:t>31/10)</a:t>
              </a:r>
              <a:endParaRPr lang="fr-FR" sz="800" dirty="0">
                <a:solidFill>
                  <a:schemeClr val="tx1">
                    <a:lumMod val="75000"/>
                    <a:lumOff val="25000"/>
                  </a:schemeClr>
                </a:solidFill>
              </a:endParaRPr>
            </a:p>
          </p:txBody>
        </p:sp>
        <p:pic>
          <p:nvPicPr>
            <p:cNvPr id="63" name="Image 62"/>
            <p:cNvPicPr>
              <a:picLocks noChangeAspect="1"/>
            </p:cNvPicPr>
            <p:nvPr/>
          </p:nvPicPr>
          <p:blipFill rotWithShape="1">
            <a:blip r:embed="rId4" cstate="print">
              <a:clrChange>
                <a:clrFrom>
                  <a:srgbClr val="1B191C"/>
                </a:clrFrom>
                <a:clrTo>
                  <a:srgbClr val="1B191C">
                    <a:alpha val="0"/>
                  </a:srgbClr>
                </a:clrTo>
              </a:clrChange>
              <a:extLst>
                <a:ext uri="{28A0092B-C50C-407E-A947-70E740481C1C}">
                  <a14:useLocalDpi xmlns:a14="http://schemas.microsoft.com/office/drawing/2010/main" val="0"/>
                </a:ext>
              </a:extLst>
            </a:blip>
            <a:srcRect l="15080" r="20832" b="48999"/>
            <a:stretch/>
          </p:blipFill>
          <p:spPr>
            <a:xfrm rot="5400000">
              <a:off x="6677760" y="2659414"/>
              <a:ext cx="255293" cy="409474"/>
            </a:xfrm>
            <a:prstGeom prst="rect">
              <a:avLst/>
            </a:prstGeom>
            <a:noFill/>
          </p:spPr>
        </p:pic>
      </p:grpSp>
      <p:grpSp>
        <p:nvGrpSpPr>
          <p:cNvPr id="67" name="Groupe 66"/>
          <p:cNvGrpSpPr/>
          <p:nvPr/>
        </p:nvGrpSpPr>
        <p:grpSpPr>
          <a:xfrm>
            <a:off x="7762161" y="1841677"/>
            <a:ext cx="720080" cy="464775"/>
            <a:chOff x="1528345" y="2617053"/>
            <a:chExt cx="1022777" cy="660151"/>
          </a:xfrm>
        </p:grpSpPr>
        <p:pic>
          <p:nvPicPr>
            <p:cNvPr id="68" name="Image 67">
              <a:hlinkClick r:id="rId10" action="ppaction://hlinksldjump"/>
            </p:cNvPr>
            <p:cNvPicPr>
              <a:picLocks noChangeAspect="1"/>
            </p:cNvPicPr>
            <p:nvPr/>
          </p:nvPicPr>
          <p:blipFill>
            <a:blip r:embed="rId11">
              <a:extLst/>
            </a:blip>
            <a:stretch>
              <a:fillRect/>
            </a:stretch>
          </p:blipFill>
          <p:spPr>
            <a:xfrm>
              <a:off x="1867164" y="2617053"/>
              <a:ext cx="385091" cy="385091"/>
            </a:xfrm>
            <a:prstGeom prst="rect">
              <a:avLst/>
            </a:prstGeom>
          </p:spPr>
        </p:pic>
        <p:sp>
          <p:nvSpPr>
            <p:cNvPr id="69" name="ZoneTexte 68"/>
            <p:cNvSpPr txBox="1"/>
            <p:nvPr/>
          </p:nvSpPr>
          <p:spPr>
            <a:xfrm>
              <a:off x="1528345" y="2905622"/>
              <a:ext cx="1022777" cy="371582"/>
            </a:xfrm>
            <a:prstGeom prst="rect">
              <a:avLst/>
            </a:prstGeom>
            <a:noFill/>
          </p:spPr>
          <p:txBody>
            <a:bodyPr wrap="square" rtlCol="0">
              <a:spAutoFit/>
            </a:bodyPr>
            <a:lstStyle/>
            <a:p>
              <a:pPr algn="ctr">
                <a:buClr>
                  <a:schemeClr val="bg1"/>
                </a:buClr>
              </a:pPr>
              <a:r>
                <a:rPr lang="fr-FR" sz="700" b="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Epargne</a:t>
              </a: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grpSp>
        <p:nvGrpSpPr>
          <p:cNvPr id="70" name="Groupe 69"/>
          <p:cNvGrpSpPr/>
          <p:nvPr/>
        </p:nvGrpSpPr>
        <p:grpSpPr>
          <a:xfrm>
            <a:off x="347370" y="4157709"/>
            <a:ext cx="7461131" cy="209600"/>
            <a:chOff x="2806636" y="2764159"/>
            <a:chExt cx="7470462" cy="209600"/>
          </a:xfrm>
        </p:grpSpPr>
        <p:sp>
          <p:nvSpPr>
            <p:cNvPr id="71" name="Rectangle 70"/>
            <p:cNvSpPr/>
            <p:nvPr/>
          </p:nvSpPr>
          <p:spPr>
            <a:xfrm>
              <a:off x="2806636" y="2794133"/>
              <a:ext cx="7149221" cy="14513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dirty="0" err="1" smtClean="0">
                  <a:solidFill>
                    <a:schemeClr val="tx1">
                      <a:lumMod val="75000"/>
                      <a:lumOff val="25000"/>
                    </a:schemeClr>
                  </a:solidFill>
                </a:rPr>
                <a:t>Banca</a:t>
              </a:r>
              <a:r>
                <a:rPr lang="fr-FR" sz="800" b="1" dirty="0" smtClean="0">
                  <a:solidFill>
                    <a:schemeClr val="tx1">
                      <a:lumMod val="75000"/>
                      <a:lumOff val="25000"/>
                    </a:schemeClr>
                  </a:solidFill>
                </a:rPr>
                <a:t> : </a:t>
              </a:r>
              <a:r>
                <a:rPr lang="fr-FR" sz="800" dirty="0">
                  <a:solidFill>
                    <a:schemeClr val="tx1">
                      <a:lumMod val="75000"/>
                      <a:lumOff val="25000"/>
                    </a:schemeClr>
                  </a:solidFill>
                </a:rPr>
                <a:t>Jeunes 12/17 ans – Formule Initiale Gratuite jusqu’à la majorité</a:t>
              </a:r>
            </a:p>
          </p:txBody>
        </p:sp>
        <p:pic>
          <p:nvPicPr>
            <p:cNvPr id="72" name="Image 71"/>
            <p:cNvPicPr>
              <a:picLocks noChangeAspect="1"/>
            </p:cNvPicPr>
            <p:nvPr/>
          </p:nvPicPr>
          <p:blipFill rotWithShape="1">
            <a:blip r:embed="rId9" cstate="print">
              <a:clrChange>
                <a:clrFrom>
                  <a:srgbClr val="1B191C"/>
                </a:clrFrom>
                <a:clrTo>
                  <a:srgbClr val="1B191C">
                    <a:alpha val="0"/>
                  </a:srgbClr>
                </a:clrTo>
              </a:clrChange>
              <a:extLst>
                <a:ext uri="{28A0092B-C50C-407E-A947-70E740481C1C}">
                  <a14:useLocalDpi xmlns:a14="http://schemas.microsoft.com/office/drawing/2010/main" val="0"/>
                </a:ext>
              </a:extLst>
            </a:blip>
            <a:srcRect l="15080" r="20832" b="48999"/>
            <a:stretch/>
          </p:blipFill>
          <p:spPr>
            <a:xfrm rot="5400000">
              <a:off x="9967561" y="2664222"/>
              <a:ext cx="209600" cy="409474"/>
            </a:xfrm>
            <a:prstGeom prst="rect">
              <a:avLst/>
            </a:prstGeom>
          </p:spPr>
        </p:pic>
      </p:grpSp>
      <p:grpSp>
        <p:nvGrpSpPr>
          <p:cNvPr id="73" name="Groupe 72"/>
          <p:cNvGrpSpPr/>
          <p:nvPr/>
        </p:nvGrpSpPr>
        <p:grpSpPr>
          <a:xfrm>
            <a:off x="350111" y="4669679"/>
            <a:ext cx="4133123" cy="192865"/>
            <a:chOff x="2825138" y="2772015"/>
            <a:chExt cx="4138295" cy="192865"/>
          </a:xfrm>
          <a:gradFill flip="none" rotWithShape="1">
            <a:gsLst>
              <a:gs pos="0">
                <a:srgbClr val="FFCC66">
                  <a:shade val="30000"/>
                  <a:satMod val="115000"/>
                </a:srgbClr>
              </a:gs>
              <a:gs pos="50000">
                <a:srgbClr val="FFCC66">
                  <a:shade val="67500"/>
                  <a:satMod val="115000"/>
                </a:srgbClr>
              </a:gs>
              <a:gs pos="100000">
                <a:srgbClr val="FFCC66">
                  <a:shade val="100000"/>
                  <a:satMod val="115000"/>
                </a:srgbClr>
              </a:gs>
            </a:gsLst>
            <a:lin ang="0" scaled="1"/>
            <a:tileRect/>
          </a:gradFill>
        </p:grpSpPr>
        <p:sp>
          <p:nvSpPr>
            <p:cNvPr id="74" name="Rectangle 73"/>
            <p:cNvSpPr/>
            <p:nvPr/>
          </p:nvSpPr>
          <p:spPr>
            <a:xfrm>
              <a:off x="2825138" y="2794133"/>
              <a:ext cx="3849900" cy="13409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dirty="0" err="1" smtClean="0">
                  <a:solidFill>
                    <a:schemeClr val="tx1">
                      <a:lumMod val="75000"/>
                      <a:lumOff val="25000"/>
                    </a:schemeClr>
                  </a:solidFill>
                </a:rPr>
                <a:t>Banca</a:t>
              </a:r>
              <a:r>
                <a:rPr lang="fr-FR" sz="800" b="1" dirty="0" smtClean="0">
                  <a:solidFill>
                    <a:schemeClr val="tx1">
                      <a:lumMod val="75000"/>
                      <a:lumOff val="25000"/>
                    </a:schemeClr>
                  </a:solidFill>
                </a:rPr>
                <a:t> : </a:t>
              </a:r>
              <a:r>
                <a:rPr lang="fr-FR" sz="800" dirty="0">
                  <a:solidFill>
                    <a:schemeClr val="tx1">
                      <a:lumMod val="75000"/>
                      <a:lumOff val="25000"/>
                    </a:schemeClr>
                  </a:solidFill>
                </a:rPr>
                <a:t>Jeunes &gt; Formule confort avec Visa Premier : 1 € / mois pendant 2 ANS</a:t>
              </a:r>
            </a:p>
          </p:txBody>
        </p:sp>
        <p:pic>
          <p:nvPicPr>
            <p:cNvPr id="75" name="Image 74"/>
            <p:cNvPicPr>
              <a:picLocks noChangeAspect="1"/>
            </p:cNvPicPr>
            <p:nvPr/>
          </p:nvPicPr>
          <p:blipFill rotWithShape="1">
            <a:blip r:embed="rId9" cstate="print">
              <a:clrChange>
                <a:clrFrom>
                  <a:srgbClr val="1B191C"/>
                </a:clrFrom>
                <a:clrTo>
                  <a:srgbClr val="1B191C">
                    <a:alpha val="0"/>
                  </a:srgbClr>
                </a:clrTo>
              </a:clrChange>
              <a:extLst>
                <a:ext uri="{28A0092B-C50C-407E-A947-70E740481C1C}">
                  <a14:useLocalDpi xmlns:a14="http://schemas.microsoft.com/office/drawing/2010/main" val="0"/>
                </a:ext>
              </a:extLst>
            </a:blip>
            <a:srcRect l="15080" r="20832" b="48999"/>
            <a:stretch/>
          </p:blipFill>
          <p:spPr>
            <a:xfrm rot="5400000">
              <a:off x="6662263" y="2663711"/>
              <a:ext cx="192865" cy="409474"/>
            </a:xfrm>
            <a:prstGeom prst="rect">
              <a:avLst/>
            </a:prstGeom>
            <a:noFill/>
          </p:spPr>
        </p:pic>
      </p:grpSp>
      <p:grpSp>
        <p:nvGrpSpPr>
          <p:cNvPr id="3" name="Groupe 2"/>
          <p:cNvGrpSpPr/>
          <p:nvPr/>
        </p:nvGrpSpPr>
        <p:grpSpPr>
          <a:xfrm>
            <a:off x="354065" y="2975036"/>
            <a:ext cx="2431384" cy="255293"/>
            <a:chOff x="354065" y="2975036"/>
            <a:chExt cx="2431384" cy="255293"/>
          </a:xfrm>
        </p:grpSpPr>
        <p:sp>
          <p:nvSpPr>
            <p:cNvPr id="49" name="Rectangle 48"/>
            <p:cNvSpPr/>
            <p:nvPr/>
          </p:nvSpPr>
          <p:spPr>
            <a:xfrm>
              <a:off x="354065" y="3029761"/>
              <a:ext cx="2132518" cy="14569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dirty="0" smtClean="0">
                  <a:solidFill>
                    <a:schemeClr val="tx1">
                      <a:lumMod val="75000"/>
                      <a:lumOff val="25000"/>
                    </a:schemeClr>
                  </a:solidFill>
                </a:rPr>
                <a:t>Assurance : </a:t>
              </a:r>
              <a:r>
                <a:rPr lang="fr-FR" sz="800" dirty="0" smtClean="0">
                  <a:solidFill>
                    <a:schemeClr val="tx1">
                      <a:lumMod val="75000"/>
                      <a:lumOff val="25000"/>
                    </a:schemeClr>
                  </a:solidFill>
                </a:rPr>
                <a:t>SF2+Santé Master – 2 mois offerts</a:t>
              </a:r>
              <a:endParaRPr lang="fr-FR" sz="800" dirty="0">
                <a:solidFill>
                  <a:schemeClr val="tx1">
                    <a:lumMod val="75000"/>
                    <a:lumOff val="25000"/>
                  </a:schemeClr>
                </a:solidFill>
              </a:endParaRPr>
            </a:p>
          </p:txBody>
        </p:sp>
        <p:pic>
          <p:nvPicPr>
            <p:cNvPr id="78" name="Image 77"/>
            <p:cNvPicPr>
              <a:picLocks noChangeAspect="1"/>
            </p:cNvPicPr>
            <p:nvPr/>
          </p:nvPicPr>
          <p:blipFill rotWithShape="1">
            <a:blip r:embed="rId4" cstate="print">
              <a:clrChange>
                <a:clrFrom>
                  <a:srgbClr val="1B191C"/>
                </a:clrFrom>
                <a:clrTo>
                  <a:srgbClr val="1B191C">
                    <a:alpha val="0"/>
                  </a:srgbClr>
                </a:clrTo>
              </a:clrChange>
              <a:extLst>
                <a:ext uri="{28A0092B-C50C-407E-A947-70E740481C1C}">
                  <a14:useLocalDpi xmlns:a14="http://schemas.microsoft.com/office/drawing/2010/main" val="0"/>
                </a:ext>
              </a:extLst>
            </a:blip>
            <a:srcRect l="15080" r="20832" b="48999"/>
            <a:stretch/>
          </p:blipFill>
          <p:spPr>
            <a:xfrm rot="5400000">
              <a:off x="2455593" y="2900474"/>
              <a:ext cx="255293" cy="404418"/>
            </a:xfrm>
            <a:prstGeom prst="rect">
              <a:avLst/>
            </a:prstGeom>
            <a:noFill/>
          </p:spPr>
        </p:pic>
      </p:grpSp>
      <p:grpSp>
        <p:nvGrpSpPr>
          <p:cNvPr id="4" name="Groupe 3"/>
          <p:cNvGrpSpPr/>
          <p:nvPr/>
        </p:nvGrpSpPr>
        <p:grpSpPr>
          <a:xfrm>
            <a:off x="3773482" y="3116223"/>
            <a:ext cx="2427073" cy="255293"/>
            <a:chOff x="3773482" y="3116223"/>
            <a:chExt cx="2427073" cy="255293"/>
          </a:xfrm>
        </p:grpSpPr>
        <p:sp>
          <p:nvSpPr>
            <p:cNvPr id="79" name="Rectangle 78"/>
            <p:cNvSpPr/>
            <p:nvPr/>
          </p:nvSpPr>
          <p:spPr>
            <a:xfrm>
              <a:off x="3773482" y="3171955"/>
              <a:ext cx="2138143" cy="14236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dirty="0" smtClean="0">
                  <a:solidFill>
                    <a:schemeClr val="tx1">
                      <a:lumMod val="75000"/>
                      <a:lumOff val="25000"/>
                    </a:schemeClr>
                  </a:solidFill>
                </a:rPr>
                <a:t>Assurance : </a:t>
              </a:r>
              <a:r>
                <a:rPr lang="fr-FR" sz="800" dirty="0" smtClean="0">
                  <a:solidFill>
                    <a:schemeClr val="tx1">
                      <a:lumMod val="75000"/>
                      <a:lumOff val="25000"/>
                    </a:schemeClr>
                  </a:solidFill>
                </a:rPr>
                <a:t>Santé Master – 2 mois offerts</a:t>
              </a:r>
              <a:endParaRPr lang="fr-FR" sz="800" dirty="0">
                <a:solidFill>
                  <a:schemeClr val="tx1">
                    <a:lumMod val="75000"/>
                    <a:lumOff val="25000"/>
                  </a:schemeClr>
                </a:solidFill>
              </a:endParaRPr>
            </a:p>
          </p:txBody>
        </p:sp>
        <p:pic>
          <p:nvPicPr>
            <p:cNvPr id="80" name="Image 79"/>
            <p:cNvPicPr>
              <a:picLocks noChangeAspect="1"/>
            </p:cNvPicPr>
            <p:nvPr/>
          </p:nvPicPr>
          <p:blipFill rotWithShape="1">
            <a:blip r:embed="rId4" cstate="print">
              <a:clrChange>
                <a:clrFrom>
                  <a:srgbClr val="1B191C"/>
                </a:clrFrom>
                <a:clrTo>
                  <a:srgbClr val="1B191C">
                    <a:alpha val="0"/>
                  </a:srgbClr>
                </a:clrTo>
              </a:clrChange>
              <a:extLst>
                <a:ext uri="{28A0092B-C50C-407E-A947-70E740481C1C}">
                  <a14:useLocalDpi xmlns:a14="http://schemas.microsoft.com/office/drawing/2010/main" val="0"/>
                </a:ext>
              </a:extLst>
            </a:blip>
            <a:srcRect l="15080" r="20832" b="48999"/>
            <a:stretch/>
          </p:blipFill>
          <p:spPr>
            <a:xfrm rot="5400000">
              <a:off x="5870699" y="3041661"/>
              <a:ext cx="255293" cy="404418"/>
            </a:xfrm>
            <a:prstGeom prst="rect">
              <a:avLst/>
            </a:prstGeom>
            <a:noFill/>
          </p:spPr>
        </p:pic>
      </p:grpSp>
      <p:sp>
        <p:nvSpPr>
          <p:cNvPr id="76" name="Rectangle 75">
            <a:extLst>
              <a:ext uri="{FF2B5EF4-FFF2-40B4-BE49-F238E27FC236}">
                <a16:creationId xmlns:a16="http://schemas.microsoft.com/office/drawing/2014/main" id="{37460C0D-B061-4167-A12F-58C5A35AC23C}"/>
              </a:ext>
            </a:extLst>
          </p:cNvPr>
          <p:cNvSpPr/>
          <p:nvPr/>
        </p:nvSpPr>
        <p:spPr>
          <a:xfrm>
            <a:off x="8611785" y="4329546"/>
            <a:ext cx="466886" cy="399201"/>
          </a:xfrm>
          <a:prstGeom prst="rect">
            <a:avLst/>
          </a:prstGeom>
          <a:pattFill prst="pct10">
            <a:fgClr>
              <a:schemeClr val="bg1">
                <a:lumMod val="75000"/>
              </a:schemeClr>
            </a:fgClr>
            <a:bgClr>
              <a:schemeClr val="bg1"/>
            </a:bgClr>
          </a:pattFill>
          <a:ln w="9525" cap="flat" cmpd="sng" algn="ctr">
            <a:noFill/>
            <a:prstDash val="solid"/>
          </a:ln>
          <a:effectLst/>
        </p:spPr>
        <p:txBody>
          <a:bodyPr rtlCol="0" anchor="ctr"/>
          <a:lstStyle/>
          <a:p>
            <a:pPr algn="ctr" defTabSz="1219170">
              <a:defRPr/>
            </a:pPr>
            <a:r>
              <a:rPr lang="fr-FR" sz="500" kern="0" dirty="0" smtClean="0">
                <a:solidFill>
                  <a:schemeClr val="tx1">
                    <a:lumMod val="75000"/>
                    <a:lumOff val="25000"/>
                  </a:schemeClr>
                </a:solidFill>
              </a:rPr>
              <a:t>Congés</a:t>
            </a:r>
          </a:p>
          <a:p>
            <a:pPr algn="ctr" defTabSz="1219170">
              <a:defRPr/>
            </a:pPr>
            <a:r>
              <a:rPr lang="fr-FR" sz="500" kern="0" dirty="0" smtClean="0">
                <a:solidFill>
                  <a:schemeClr val="tx1">
                    <a:lumMod val="75000"/>
                    <a:lumOff val="25000"/>
                  </a:schemeClr>
                </a:solidFill>
              </a:rPr>
              <a:t> scolaires</a:t>
            </a:r>
            <a:endParaRPr lang="fr-FR" sz="500" kern="0" dirty="0">
              <a:solidFill>
                <a:schemeClr val="tx1">
                  <a:lumMod val="75000"/>
                  <a:lumOff val="25000"/>
                </a:schemeClr>
              </a:solidFill>
            </a:endParaRPr>
          </a:p>
        </p:txBody>
      </p:sp>
      <p:pic>
        <p:nvPicPr>
          <p:cNvPr id="82" name="Image 81"/>
          <p:cNvPicPr>
            <a:picLocks noChangeAspect="1"/>
          </p:cNvPicPr>
          <p:nvPr/>
        </p:nvPicPr>
        <p:blipFill>
          <a:blip r:embed="rId12">
            <a:extLst/>
          </a:blip>
          <a:stretch>
            <a:fillRect/>
          </a:stretch>
        </p:blipFill>
        <p:spPr>
          <a:xfrm>
            <a:off x="69380" y="3343213"/>
            <a:ext cx="245172" cy="245172"/>
          </a:xfrm>
          <a:prstGeom prst="rect">
            <a:avLst/>
          </a:prstGeom>
        </p:spPr>
      </p:pic>
      <p:pic>
        <p:nvPicPr>
          <p:cNvPr id="86" name="Image 85"/>
          <p:cNvPicPr>
            <a:picLocks noChangeAspect="1"/>
          </p:cNvPicPr>
          <p:nvPr/>
        </p:nvPicPr>
        <p:blipFill>
          <a:blip r:embed="rId12">
            <a:extLst/>
          </a:blip>
          <a:stretch>
            <a:fillRect/>
          </a:stretch>
        </p:blipFill>
        <p:spPr>
          <a:xfrm>
            <a:off x="71035" y="3608321"/>
            <a:ext cx="245172" cy="245172"/>
          </a:xfrm>
          <a:prstGeom prst="rect">
            <a:avLst/>
          </a:prstGeom>
        </p:spPr>
      </p:pic>
      <p:pic>
        <p:nvPicPr>
          <p:cNvPr id="87" name="Image 86"/>
          <p:cNvPicPr>
            <a:picLocks noChangeAspect="1"/>
          </p:cNvPicPr>
          <p:nvPr/>
        </p:nvPicPr>
        <p:blipFill>
          <a:blip r:embed="rId12">
            <a:extLst/>
          </a:blip>
          <a:stretch>
            <a:fillRect/>
          </a:stretch>
        </p:blipFill>
        <p:spPr>
          <a:xfrm>
            <a:off x="80955" y="4104924"/>
            <a:ext cx="245172" cy="245172"/>
          </a:xfrm>
          <a:prstGeom prst="rect">
            <a:avLst/>
          </a:prstGeom>
        </p:spPr>
      </p:pic>
      <p:pic>
        <p:nvPicPr>
          <p:cNvPr id="97" name="Image 96"/>
          <p:cNvPicPr>
            <a:picLocks noChangeAspect="1"/>
          </p:cNvPicPr>
          <p:nvPr/>
        </p:nvPicPr>
        <p:blipFill>
          <a:blip r:embed="rId12">
            <a:extLst/>
          </a:blip>
          <a:stretch>
            <a:fillRect/>
          </a:stretch>
        </p:blipFill>
        <p:spPr>
          <a:xfrm>
            <a:off x="82266" y="4398354"/>
            <a:ext cx="245172" cy="245172"/>
          </a:xfrm>
          <a:prstGeom prst="rect">
            <a:avLst/>
          </a:prstGeom>
        </p:spPr>
      </p:pic>
      <p:pic>
        <p:nvPicPr>
          <p:cNvPr id="98" name="Image 97"/>
          <p:cNvPicPr>
            <a:picLocks noChangeAspect="1"/>
          </p:cNvPicPr>
          <p:nvPr/>
        </p:nvPicPr>
        <p:blipFill>
          <a:blip r:embed="rId12">
            <a:extLst/>
          </a:blip>
          <a:stretch>
            <a:fillRect/>
          </a:stretch>
        </p:blipFill>
        <p:spPr>
          <a:xfrm>
            <a:off x="75601" y="4643526"/>
            <a:ext cx="245172" cy="245172"/>
          </a:xfrm>
          <a:prstGeom prst="rect">
            <a:avLst/>
          </a:prstGeom>
        </p:spPr>
      </p:pic>
      <p:pic>
        <p:nvPicPr>
          <p:cNvPr id="1026" name="Picture 2" descr="Index of /wp-content/uploads/2015/1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481519" y="2669099"/>
            <a:ext cx="396518" cy="328340"/>
          </a:xfrm>
          <a:prstGeom prst="rect">
            <a:avLst/>
          </a:prstGeom>
          <a:noFill/>
          <a:extLst>
            <a:ext uri="{909E8E84-426E-40DD-AFC4-6F175D3DCCD1}">
              <a14:hiddenFill xmlns:a14="http://schemas.microsoft.com/office/drawing/2010/main">
                <a:solidFill>
                  <a:srgbClr val="FFFFFF"/>
                </a:solidFill>
              </a14:hiddenFill>
            </a:ext>
          </a:extLst>
        </p:spPr>
      </p:pic>
      <p:grpSp>
        <p:nvGrpSpPr>
          <p:cNvPr id="77" name="Groupe 76"/>
          <p:cNvGrpSpPr/>
          <p:nvPr/>
        </p:nvGrpSpPr>
        <p:grpSpPr>
          <a:xfrm>
            <a:off x="1318673" y="4914662"/>
            <a:ext cx="4133123" cy="192865"/>
            <a:chOff x="2825138" y="2772015"/>
            <a:chExt cx="4138295" cy="192865"/>
          </a:xfrm>
          <a:gradFill flip="none" rotWithShape="1">
            <a:gsLst>
              <a:gs pos="0">
                <a:srgbClr val="FFCC66">
                  <a:shade val="30000"/>
                  <a:satMod val="115000"/>
                </a:srgbClr>
              </a:gs>
              <a:gs pos="50000">
                <a:srgbClr val="FFCC66">
                  <a:shade val="67500"/>
                  <a:satMod val="115000"/>
                </a:srgbClr>
              </a:gs>
              <a:gs pos="100000">
                <a:srgbClr val="FFCC66">
                  <a:shade val="100000"/>
                  <a:satMod val="115000"/>
                </a:srgbClr>
              </a:gs>
            </a:gsLst>
            <a:lin ang="0" scaled="1"/>
            <a:tileRect/>
          </a:gradFill>
        </p:grpSpPr>
        <p:sp>
          <p:nvSpPr>
            <p:cNvPr id="81" name="Rectangle 80"/>
            <p:cNvSpPr/>
            <p:nvPr/>
          </p:nvSpPr>
          <p:spPr>
            <a:xfrm>
              <a:off x="2825138" y="2794133"/>
              <a:ext cx="3849900" cy="13409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dirty="0" err="1" smtClean="0">
                  <a:solidFill>
                    <a:schemeClr val="tx1">
                      <a:lumMod val="75000"/>
                      <a:lumOff val="25000"/>
                    </a:schemeClr>
                  </a:solidFill>
                </a:rPr>
                <a:t>Banca</a:t>
              </a:r>
              <a:r>
                <a:rPr lang="fr-FR" sz="800" b="1" dirty="0" smtClean="0">
                  <a:solidFill>
                    <a:schemeClr val="tx1">
                      <a:lumMod val="75000"/>
                      <a:lumOff val="25000"/>
                    </a:schemeClr>
                  </a:solidFill>
                </a:rPr>
                <a:t> : </a:t>
              </a:r>
              <a:r>
                <a:rPr lang="fr-FR" sz="800" dirty="0">
                  <a:solidFill>
                    <a:schemeClr val="tx1">
                      <a:lumMod val="75000"/>
                      <a:lumOff val="25000"/>
                    </a:schemeClr>
                  </a:solidFill>
                </a:rPr>
                <a:t>8</a:t>
              </a:r>
              <a:r>
                <a:rPr lang="fr-FR" sz="800" dirty="0" smtClean="0">
                  <a:solidFill>
                    <a:schemeClr val="tx1">
                      <a:lumMod val="75000"/>
                      <a:lumOff val="25000"/>
                    </a:schemeClr>
                  </a:solidFill>
                </a:rPr>
                <a:t>0 </a:t>
              </a:r>
              <a:r>
                <a:rPr lang="fr-FR" sz="800" dirty="0">
                  <a:solidFill>
                    <a:schemeClr val="tx1">
                      <a:lumMod val="75000"/>
                      <a:lumOff val="25000"/>
                    </a:schemeClr>
                  </a:solidFill>
                </a:rPr>
                <a:t>€ </a:t>
              </a:r>
              <a:r>
                <a:rPr lang="fr-FR" sz="800" dirty="0" smtClean="0">
                  <a:solidFill>
                    <a:schemeClr val="tx1">
                      <a:lumMod val="75000"/>
                      <a:lumOff val="25000"/>
                    </a:schemeClr>
                  </a:solidFill>
                </a:rPr>
                <a:t>de chèque </a:t>
              </a:r>
              <a:r>
                <a:rPr lang="fr-FR" sz="800" dirty="0">
                  <a:solidFill>
                    <a:schemeClr val="tx1">
                      <a:lumMod val="75000"/>
                      <a:lumOff val="25000"/>
                    </a:schemeClr>
                  </a:solidFill>
                </a:rPr>
                <a:t>cadeau en cas de mobilité bancaire du 13/09 au 13/11 </a:t>
              </a:r>
            </a:p>
          </p:txBody>
        </p:sp>
        <p:pic>
          <p:nvPicPr>
            <p:cNvPr id="83" name="Image 82"/>
            <p:cNvPicPr>
              <a:picLocks noChangeAspect="1"/>
            </p:cNvPicPr>
            <p:nvPr/>
          </p:nvPicPr>
          <p:blipFill rotWithShape="1">
            <a:blip r:embed="rId9" cstate="print">
              <a:clrChange>
                <a:clrFrom>
                  <a:srgbClr val="1B191C"/>
                </a:clrFrom>
                <a:clrTo>
                  <a:srgbClr val="1B191C">
                    <a:alpha val="0"/>
                  </a:srgbClr>
                </a:clrTo>
              </a:clrChange>
              <a:extLst>
                <a:ext uri="{28A0092B-C50C-407E-A947-70E740481C1C}">
                  <a14:useLocalDpi xmlns:a14="http://schemas.microsoft.com/office/drawing/2010/main" val="0"/>
                </a:ext>
              </a:extLst>
            </a:blip>
            <a:srcRect l="15080" r="20832" b="48999"/>
            <a:stretch/>
          </p:blipFill>
          <p:spPr>
            <a:xfrm rot="5400000">
              <a:off x="6662263" y="2663711"/>
              <a:ext cx="192865" cy="409474"/>
            </a:xfrm>
            <a:prstGeom prst="rect">
              <a:avLst/>
            </a:prstGeom>
            <a:noFill/>
          </p:spPr>
        </p:pic>
      </p:grpSp>
      <p:pic>
        <p:nvPicPr>
          <p:cNvPr id="85" name="Picture 2" descr="2 IMAGES, PHOTOS ET ILLUSTRATIONS VECTORIELLES STOCK APPROPRIÉES SUR LE  THÈME &amp;quot;Logo Attention&amp;quot; | Adobe Stock"/>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30449" y="4846967"/>
            <a:ext cx="322152" cy="322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094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0" fill="hold"/>
                                        <p:tgtEl>
                                          <p:spTgt spid="2"/>
                                        </p:tgtEl>
                                        <p:attrNameLst>
                                          <p:attrName>ppt_x</p:attrName>
                                        </p:attrNameLst>
                                      </p:cBhvr>
                                      <p:tavLst>
                                        <p:tav tm="0">
                                          <p:val>
                                            <p:strVal val="0-#ppt_w/2"/>
                                          </p:val>
                                        </p:tav>
                                        <p:tav tm="100000">
                                          <p:val>
                                            <p:strVal val="#ppt_x"/>
                                          </p:val>
                                        </p:tav>
                                      </p:tavLst>
                                    </p:anim>
                                    <p:anim calcmode="lin" valueType="num">
                                      <p:cBhvr additive="base">
                                        <p:cTn id="8" dur="3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3000" fill="hold"/>
                                        <p:tgtEl>
                                          <p:spTgt spid="54"/>
                                        </p:tgtEl>
                                        <p:attrNameLst>
                                          <p:attrName>ppt_x</p:attrName>
                                        </p:attrNameLst>
                                      </p:cBhvr>
                                      <p:tavLst>
                                        <p:tav tm="0">
                                          <p:val>
                                            <p:strVal val="0-#ppt_w/2"/>
                                          </p:val>
                                        </p:tav>
                                        <p:tav tm="100000">
                                          <p:val>
                                            <p:strVal val="#ppt_x"/>
                                          </p:val>
                                        </p:tav>
                                      </p:tavLst>
                                    </p:anim>
                                    <p:anim calcmode="lin" valueType="num">
                                      <p:cBhvr additive="base">
                                        <p:cTn id="14" dur="3000" fill="hold"/>
                                        <p:tgtEl>
                                          <p:spTgt spid="54"/>
                                        </p:tgtEl>
                                        <p:attrNameLst>
                                          <p:attrName>ppt_y</p:attrName>
                                        </p:attrNameLst>
                                      </p:cBhvr>
                                      <p:tavLst>
                                        <p:tav tm="0">
                                          <p:val>
                                            <p:strVal val="#ppt_y"/>
                                          </p:val>
                                        </p:tav>
                                        <p:tav tm="100000">
                                          <p:val>
                                            <p:strVal val="#ppt_y"/>
                                          </p:val>
                                        </p:tav>
                                      </p:tavLst>
                                    </p:anim>
                                  </p:childTnLst>
                                </p:cTn>
                              </p:par>
                            </p:childTnLst>
                          </p:cTn>
                        </p:par>
                        <p:par>
                          <p:cTn id="15" fill="hold">
                            <p:stCondLst>
                              <p:cond delay="3000"/>
                            </p:stCondLst>
                            <p:childTnLst>
                              <p:par>
                                <p:cTn id="16" presetID="2" presetClass="entr" presetSubtype="8" fill="hold" nodeType="afterEffect">
                                  <p:stCondLst>
                                    <p:cond delay="0"/>
                                  </p:stCondLst>
                                  <p:childTnLst>
                                    <p:set>
                                      <p:cBhvr>
                                        <p:cTn id="17" dur="1" fill="hold">
                                          <p:stCondLst>
                                            <p:cond delay="0"/>
                                          </p:stCondLst>
                                        </p:cTn>
                                        <p:tgtEl>
                                          <p:spTgt spid="88"/>
                                        </p:tgtEl>
                                        <p:attrNameLst>
                                          <p:attrName>style.visibility</p:attrName>
                                        </p:attrNameLst>
                                      </p:cBhvr>
                                      <p:to>
                                        <p:strVal val="visible"/>
                                      </p:to>
                                    </p:set>
                                    <p:anim calcmode="lin" valueType="num">
                                      <p:cBhvr additive="base">
                                        <p:cTn id="18" dur="3000" fill="hold"/>
                                        <p:tgtEl>
                                          <p:spTgt spid="88"/>
                                        </p:tgtEl>
                                        <p:attrNameLst>
                                          <p:attrName>ppt_x</p:attrName>
                                        </p:attrNameLst>
                                      </p:cBhvr>
                                      <p:tavLst>
                                        <p:tav tm="0">
                                          <p:val>
                                            <p:strVal val="0-#ppt_w/2"/>
                                          </p:val>
                                        </p:tav>
                                        <p:tav tm="100000">
                                          <p:val>
                                            <p:strVal val="#ppt_x"/>
                                          </p:val>
                                        </p:tav>
                                      </p:tavLst>
                                    </p:anim>
                                    <p:anim calcmode="lin" valueType="num">
                                      <p:cBhvr additive="base">
                                        <p:cTn id="19" dur="3000" fill="hold"/>
                                        <p:tgtEl>
                                          <p:spTgt spid="88"/>
                                        </p:tgtEl>
                                        <p:attrNameLst>
                                          <p:attrName>ppt_y</p:attrName>
                                        </p:attrNameLst>
                                      </p:cBhvr>
                                      <p:tavLst>
                                        <p:tav tm="0">
                                          <p:val>
                                            <p:strVal val="#ppt_y"/>
                                          </p:val>
                                        </p:tav>
                                        <p:tav tm="100000">
                                          <p:val>
                                            <p:strVal val="#ppt_y"/>
                                          </p:val>
                                        </p:tav>
                                      </p:tavLst>
                                    </p:anim>
                                  </p:childTnLst>
                                </p:cTn>
                              </p:par>
                            </p:childTnLst>
                          </p:cTn>
                        </p:par>
                        <p:par>
                          <p:cTn id="20" fill="hold">
                            <p:stCondLst>
                              <p:cond delay="6000"/>
                            </p:stCondLst>
                            <p:childTnLst>
                              <p:par>
                                <p:cTn id="21" presetID="2" presetClass="entr" presetSubtype="8"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3000" fill="hold"/>
                                        <p:tgtEl>
                                          <p:spTgt spid="43"/>
                                        </p:tgtEl>
                                        <p:attrNameLst>
                                          <p:attrName>ppt_x</p:attrName>
                                        </p:attrNameLst>
                                      </p:cBhvr>
                                      <p:tavLst>
                                        <p:tav tm="0">
                                          <p:val>
                                            <p:strVal val="0-#ppt_w/2"/>
                                          </p:val>
                                        </p:tav>
                                        <p:tav tm="100000">
                                          <p:val>
                                            <p:strVal val="#ppt_x"/>
                                          </p:val>
                                        </p:tav>
                                      </p:tavLst>
                                    </p:anim>
                                    <p:anim calcmode="lin" valueType="num">
                                      <p:cBhvr additive="base">
                                        <p:cTn id="24" dur="3000" fill="hold"/>
                                        <p:tgtEl>
                                          <p:spTgt spid="43"/>
                                        </p:tgtEl>
                                        <p:attrNameLst>
                                          <p:attrName>ppt_y</p:attrName>
                                        </p:attrNameLst>
                                      </p:cBhvr>
                                      <p:tavLst>
                                        <p:tav tm="0">
                                          <p:val>
                                            <p:strVal val="#ppt_y"/>
                                          </p:val>
                                        </p:tav>
                                        <p:tav tm="100000">
                                          <p:val>
                                            <p:strVal val="#ppt_y"/>
                                          </p:val>
                                        </p:tav>
                                      </p:tavLst>
                                    </p:anim>
                                  </p:childTnLst>
                                </p:cTn>
                              </p:par>
                            </p:childTnLst>
                          </p:cTn>
                        </p:par>
                        <p:par>
                          <p:cTn id="25" fill="hold">
                            <p:stCondLst>
                              <p:cond delay="9000"/>
                            </p:stCondLst>
                            <p:childTnLst>
                              <p:par>
                                <p:cTn id="26" presetID="2" presetClass="entr" presetSubtype="8" fill="hold" nodeType="after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3000" fill="hold"/>
                                        <p:tgtEl>
                                          <p:spTgt spid="51"/>
                                        </p:tgtEl>
                                        <p:attrNameLst>
                                          <p:attrName>ppt_x</p:attrName>
                                        </p:attrNameLst>
                                      </p:cBhvr>
                                      <p:tavLst>
                                        <p:tav tm="0">
                                          <p:val>
                                            <p:strVal val="0-#ppt_w/2"/>
                                          </p:val>
                                        </p:tav>
                                        <p:tav tm="100000">
                                          <p:val>
                                            <p:strVal val="#ppt_x"/>
                                          </p:val>
                                        </p:tav>
                                      </p:tavLst>
                                    </p:anim>
                                    <p:anim calcmode="lin" valueType="num">
                                      <p:cBhvr additive="base">
                                        <p:cTn id="29" dur="30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3000" fill="hold"/>
                                        <p:tgtEl>
                                          <p:spTgt spid="59"/>
                                        </p:tgtEl>
                                        <p:attrNameLst>
                                          <p:attrName>ppt_x</p:attrName>
                                        </p:attrNameLst>
                                      </p:cBhvr>
                                      <p:tavLst>
                                        <p:tav tm="0">
                                          <p:val>
                                            <p:strVal val="0-#ppt_w/2"/>
                                          </p:val>
                                        </p:tav>
                                        <p:tav tm="100000">
                                          <p:val>
                                            <p:strVal val="#ppt_x"/>
                                          </p:val>
                                        </p:tav>
                                      </p:tavLst>
                                    </p:anim>
                                    <p:anim calcmode="lin" valueType="num">
                                      <p:cBhvr additive="base">
                                        <p:cTn id="35" dur="3000" fill="hold"/>
                                        <p:tgtEl>
                                          <p:spTgt spid="59"/>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1" presetClass="entr" presetSubtype="0" fill="hold" nodeType="afterEffect">
                                  <p:stCondLst>
                                    <p:cond delay="0"/>
                                  </p:stCondLst>
                                  <p:childTnLst>
                                    <p:set>
                                      <p:cBhvr>
                                        <p:cTn id="38" dur="1" fill="hold">
                                          <p:stCondLst>
                                            <p:cond delay="0"/>
                                          </p:stCondLst>
                                        </p:cTn>
                                        <p:tgtEl>
                                          <p:spTgt spid="1026"/>
                                        </p:tgtEl>
                                        <p:attrNameLst>
                                          <p:attrName>style.visibility</p:attrName>
                                        </p:attrNameLst>
                                      </p:cBhvr>
                                      <p:to>
                                        <p:strVal val="visible"/>
                                      </p:to>
                                    </p:set>
                                  </p:childTnLst>
                                </p:cTn>
                              </p:par>
                            </p:childTnLst>
                          </p:cTn>
                        </p:par>
                        <p:par>
                          <p:cTn id="39" fill="hold">
                            <p:stCondLst>
                              <p:cond delay="3000"/>
                            </p:stCondLst>
                            <p:childTnLst>
                              <p:par>
                                <p:cTn id="40" presetID="2" presetClass="entr" presetSubtype="8"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3000" fill="hold"/>
                                        <p:tgtEl>
                                          <p:spTgt spid="3"/>
                                        </p:tgtEl>
                                        <p:attrNameLst>
                                          <p:attrName>ppt_x</p:attrName>
                                        </p:attrNameLst>
                                      </p:cBhvr>
                                      <p:tavLst>
                                        <p:tav tm="0">
                                          <p:val>
                                            <p:strVal val="0-#ppt_w/2"/>
                                          </p:val>
                                        </p:tav>
                                        <p:tav tm="100000">
                                          <p:val>
                                            <p:strVal val="#ppt_x"/>
                                          </p:val>
                                        </p:tav>
                                      </p:tavLst>
                                    </p:anim>
                                    <p:anim calcmode="lin" valueType="num">
                                      <p:cBhvr additive="base">
                                        <p:cTn id="43" dur="30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6000"/>
                            </p:stCondLst>
                            <p:childTnLst>
                              <p:par>
                                <p:cTn id="45" presetID="2" presetClass="entr" presetSubtype="8"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3000" fill="hold"/>
                                        <p:tgtEl>
                                          <p:spTgt spid="4"/>
                                        </p:tgtEl>
                                        <p:attrNameLst>
                                          <p:attrName>ppt_x</p:attrName>
                                        </p:attrNameLst>
                                      </p:cBhvr>
                                      <p:tavLst>
                                        <p:tav tm="0">
                                          <p:val>
                                            <p:strVal val="0-#ppt_w/2"/>
                                          </p:val>
                                        </p:tav>
                                        <p:tav tm="100000">
                                          <p:val>
                                            <p:strVal val="#ppt_x"/>
                                          </p:val>
                                        </p:tav>
                                      </p:tavLst>
                                    </p:anim>
                                    <p:anim calcmode="lin" valueType="num">
                                      <p:cBhvr additive="base">
                                        <p:cTn id="48" dur="3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57"/>
                                        </p:tgtEl>
                                        <p:attrNameLst>
                                          <p:attrName>style.visibility</p:attrName>
                                        </p:attrNameLst>
                                      </p:cBhvr>
                                      <p:to>
                                        <p:strVal val="visible"/>
                                      </p:to>
                                    </p:set>
                                    <p:anim calcmode="lin" valueType="num">
                                      <p:cBhvr additive="base">
                                        <p:cTn id="53" dur="3000" fill="hold"/>
                                        <p:tgtEl>
                                          <p:spTgt spid="57"/>
                                        </p:tgtEl>
                                        <p:attrNameLst>
                                          <p:attrName>ppt_x</p:attrName>
                                        </p:attrNameLst>
                                      </p:cBhvr>
                                      <p:tavLst>
                                        <p:tav tm="0">
                                          <p:val>
                                            <p:strVal val="0-#ppt_w/2"/>
                                          </p:val>
                                        </p:tav>
                                        <p:tav tm="100000">
                                          <p:val>
                                            <p:strVal val="#ppt_x"/>
                                          </p:val>
                                        </p:tav>
                                      </p:tavLst>
                                    </p:anim>
                                    <p:anim calcmode="lin" valueType="num">
                                      <p:cBhvr additive="base">
                                        <p:cTn id="54" dur="3000" fill="hold"/>
                                        <p:tgtEl>
                                          <p:spTgt spid="57"/>
                                        </p:tgtEl>
                                        <p:attrNameLst>
                                          <p:attrName>ppt_y</p:attrName>
                                        </p:attrNameLst>
                                      </p:cBhvr>
                                      <p:tavLst>
                                        <p:tav tm="0">
                                          <p:val>
                                            <p:strVal val="#ppt_y"/>
                                          </p:val>
                                        </p:tav>
                                        <p:tav tm="100000">
                                          <p:val>
                                            <p:strVal val="#ppt_y"/>
                                          </p:val>
                                        </p:tav>
                                      </p:tavLst>
                                    </p:anim>
                                  </p:childTnLst>
                                </p:cTn>
                              </p:par>
                            </p:childTnLst>
                          </p:cTn>
                        </p:par>
                        <p:par>
                          <p:cTn id="55" fill="hold">
                            <p:stCondLst>
                              <p:cond delay="3000"/>
                            </p:stCondLst>
                            <p:childTnLst>
                              <p:par>
                                <p:cTn id="56" presetID="2" presetClass="entr" presetSubtype="8" fill="hold" nodeType="afterEffect">
                                  <p:stCondLst>
                                    <p:cond delay="0"/>
                                  </p:stCondLst>
                                  <p:childTnLst>
                                    <p:set>
                                      <p:cBhvr>
                                        <p:cTn id="57" dur="1" fill="hold">
                                          <p:stCondLst>
                                            <p:cond delay="0"/>
                                          </p:stCondLst>
                                        </p:cTn>
                                        <p:tgtEl>
                                          <p:spTgt spid="94"/>
                                        </p:tgtEl>
                                        <p:attrNameLst>
                                          <p:attrName>style.visibility</p:attrName>
                                        </p:attrNameLst>
                                      </p:cBhvr>
                                      <p:to>
                                        <p:strVal val="visible"/>
                                      </p:to>
                                    </p:set>
                                    <p:anim calcmode="lin" valueType="num">
                                      <p:cBhvr additive="base">
                                        <p:cTn id="58" dur="3000" fill="hold"/>
                                        <p:tgtEl>
                                          <p:spTgt spid="94"/>
                                        </p:tgtEl>
                                        <p:attrNameLst>
                                          <p:attrName>ppt_x</p:attrName>
                                        </p:attrNameLst>
                                      </p:cBhvr>
                                      <p:tavLst>
                                        <p:tav tm="0">
                                          <p:val>
                                            <p:strVal val="0-#ppt_w/2"/>
                                          </p:val>
                                        </p:tav>
                                        <p:tav tm="100000">
                                          <p:val>
                                            <p:strVal val="#ppt_x"/>
                                          </p:val>
                                        </p:tav>
                                      </p:tavLst>
                                    </p:anim>
                                    <p:anim calcmode="lin" valueType="num">
                                      <p:cBhvr additive="base">
                                        <p:cTn id="59" dur="3000" fill="hold"/>
                                        <p:tgtEl>
                                          <p:spTgt spid="94"/>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1" presetClass="entr" presetSubtype="0" fill="hold" nodeType="afterEffect">
                                  <p:stCondLst>
                                    <p:cond delay="0"/>
                                  </p:stCondLst>
                                  <p:childTnLst>
                                    <p:set>
                                      <p:cBhvr>
                                        <p:cTn id="62" dur="1" fill="hold">
                                          <p:stCondLst>
                                            <p:cond delay="0"/>
                                          </p:stCondLst>
                                        </p:cTn>
                                        <p:tgtEl>
                                          <p:spTgt spid="8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8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nodeType="clickEffect">
                                  <p:stCondLst>
                                    <p:cond delay="0"/>
                                  </p:stCondLst>
                                  <p:childTnLst>
                                    <p:set>
                                      <p:cBhvr>
                                        <p:cTn id="68" dur="1" fill="hold">
                                          <p:stCondLst>
                                            <p:cond delay="0"/>
                                          </p:stCondLst>
                                        </p:cTn>
                                        <p:tgtEl>
                                          <p:spTgt spid="102"/>
                                        </p:tgtEl>
                                        <p:attrNameLst>
                                          <p:attrName>style.visibility</p:attrName>
                                        </p:attrNameLst>
                                      </p:cBhvr>
                                      <p:to>
                                        <p:strVal val="visible"/>
                                      </p:to>
                                    </p:set>
                                    <p:anim calcmode="lin" valueType="num">
                                      <p:cBhvr additive="base">
                                        <p:cTn id="69" dur="3000" fill="hold"/>
                                        <p:tgtEl>
                                          <p:spTgt spid="102"/>
                                        </p:tgtEl>
                                        <p:attrNameLst>
                                          <p:attrName>ppt_x</p:attrName>
                                        </p:attrNameLst>
                                      </p:cBhvr>
                                      <p:tavLst>
                                        <p:tav tm="0">
                                          <p:val>
                                            <p:strVal val="0-#ppt_w/2"/>
                                          </p:val>
                                        </p:tav>
                                        <p:tav tm="100000">
                                          <p:val>
                                            <p:strVal val="#ppt_x"/>
                                          </p:val>
                                        </p:tav>
                                      </p:tavLst>
                                    </p:anim>
                                    <p:anim calcmode="lin" valueType="num">
                                      <p:cBhvr additive="base">
                                        <p:cTn id="70" dur="3000" fill="hold"/>
                                        <p:tgtEl>
                                          <p:spTgt spid="102"/>
                                        </p:tgtEl>
                                        <p:attrNameLst>
                                          <p:attrName>ppt_y</p:attrName>
                                        </p:attrNameLst>
                                      </p:cBhvr>
                                      <p:tavLst>
                                        <p:tav tm="0">
                                          <p:val>
                                            <p:strVal val="#ppt_y"/>
                                          </p:val>
                                        </p:tav>
                                        <p:tav tm="100000">
                                          <p:val>
                                            <p:strVal val="#ppt_y"/>
                                          </p:val>
                                        </p:tav>
                                      </p:tavLst>
                                    </p:anim>
                                  </p:childTnLst>
                                </p:cTn>
                              </p:par>
                            </p:childTnLst>
                          </p:cTn>
                        </p:par>
                        <p:par>
                          <p:cTn id="71" fill="hold">
                            <p:stCondLst>
                              <p:cond delay="3000"/>
                            </p:stCondLst>
                            <p:childTnLst>
                              <p:par>
                                <p:cTn id="72" presetID="2" presetClass="entr" presetSubtype="8" fill="hold" nodeType="afterEffect">
                                  <p:stCondLst>
                                    <p:cond delay="0"/>
                                  </p:stCondLst>
                                  <p:childTnLst>
                                    <p:set>
                                      <p:cBhvr>
                                        <p:cTn id="73" dur="1" fill="hold">
                                          <p:stCondLst>
                                            <p:cond delay="0"/>
                                          </p:stCondLst>
                                        </p:cTn>
                                        <p:tgtEl>
                                          <p:spTgt spid="70"/>
                                        </p:tgtEl>
                                        <p:attrNameLst>
                                          <p:attrName>style.visibility</p:attrName>
                                        </p:attrNameLst>
                                      </p:cBhvr>
                                      <p:to>
                                        <p:strVal val="visible"/>
                                      </p:to>
                                    </p:set>
                                    <p:anim calcmode="lin" valueType="num">
                                      <p:cBhvr additive="base">
                                        <p:cTn id="74" dur="3000" fill="hold"/>
                                        <p:tgtEl>
                                          <p:spTgt spid="70"/>
                                        </p:tgtEl>
                                        <p:attrNameLst>
                                          <p:attrName>ppt_x</p:attrName>
                                        </p:attrNameLst>
                                      </p:cBhvr>
                                      <p:tavLst>
                                        <p:tav tm="0">
                                          <p:val>
                                            <p:strVal val="0-#ppt_w/2"/>
                                          </p:val>
                                        </p:tav>
                                        <p:tav tm="100000">
                                          <p:val>
                                            <p:strVal val="#ppt_x"/>
                                          </p:val>
                                        </p:tav>
                                      </p:tavLst>
                                    </p:anim>
                                    <p:anim calcmode="lin" valueType="num">
                                      <p:cBhvr additive="base">
                                        <p:cTn id="75" dur="3000" fill="hold"/>
                                        <p:tgtEl>
                                          <p:spTgt spid="70"/>
                                        </p:tgtEl>
                                        <p:attrNameLst>
                                          <p:attrName>ppt_y</p:attrName>
                                        </p:attrNameLst>
                                      </p:cBhvr>
                                      <p:tavLst>
                                        <p:tav tm="0">
                                          <p:val>
                                            <p:strVal val="#ppt_y"/>
                                          </p:val>
                                        </p:tav>
                                        <p:tav tm="100000">
                                          <p:val>
                                            <p:strVal val="#ppt_y"/>
                                          </p:val>
                                        </p:tav>
                                      </p:tavLst>
                                    </p:anim>
                                  </p:childTnLst>
                                </p:cTn>
                              </p:par>
                            </p:childTnLst>
                          </p:cTn>
                        </p:par>
                        <p:par>
                          <p:cTn id="76" fill="hold">
                            <p:stCondLst>
                              <p:cond delay="6000"/>
                            </p:stCondLst>
                            <p:childTnLst>
                              <p:par>
                                <p:cTn id="77" presetID="2" presetClass="entr" presetSubtype="8" fill="hold" nodeType="afterEffect">
                                  <p:stCondLst>
                                    <p:cond delay="0"/>
                                  </p:stCondLst>
                                  <p:childTnLst>
                                    <p:set>
                                      <p:cBhvr>
                                        <p:cTn id="78" dur="1" fill="hold">
                                          <p:stCondLst>
                                            <p:cond delay="0"/>
                                          </p:stCondLst>
                                        </p:cTn>
                                        <p:tgtEl>
                                          <p:spTgt spid="105"/>
                                        </p:tgtEl>
                                        <p:attrNameLst>
                                          <p:attrName>style.visibility</p:attrName>
                                        </p:attrNameLst>
                                      </p:cBhvr>
                                      <p:to>
                                        <p:strVal val="visible"/>
                                      </p:to>
                                    </p:set>
                                    <p:anim calcmode="lin" valueType="num">
                                      <p:cBhvr additive="base">
                                        <p:cTn id="79" dur="3000" fill="hold"/>
                                        <p:tgtEl>
                                          <p:spTgt spid="105"/>
                                        </p:tgtEl>
                                        <p:attrNameLst>
                                          <p:attrName>ppt_x</p:attrName>
                                        </p:attrNameLst>
                                      </p:cBhvr>
                                      <p:tavLst>
                                        <p:tav tm="0">
                                          <p:val>
                                            <p:strVal val="0-#ppt_w/2"/>
                                          </p:val>
                                        </p:tav>
                                        <p:tav tm="100000">
                                          <p:val>
                                            <p:strVal val="#ppt_x"/>
                                          </p:val>
                                        </p:tav>
                                      </p:tavLst>
                                    </p:anim>
                                    <p:anim calcmode="lin" valueType="num">
                                      <p:cBhvr additive="base">
                                        <p:cTn id="80" dur="3000" fill="hold"/>
                                        <p:tgtEl>
                                          <p:spTgt spid="105"/>
                                        </p:tgtEl>
                                        <p:attrNameLst>
                                          <p:attrName>ppt_y</p:attrName>
                                        </p:attrNameLst>
                                      </p:cBhvr>
                                      <p:tavLst>
                                        <p:tav tm="0">
                                          <p:val>
                                            <p:strVal val="#ppt_y"/>
                                          </p:val>
                                        </p:tav>
                                        <p:tav tm="100000">
                                          <p:val>
                                            <p:strVal val="#ppt_y"/>
                                          </p:val>
                                        </p:tav>
                                      </p:tavLst>
                                    </p:anim>
                                  </p:childTnLst>
                                </p:cTn>
                              </p:par>
                            </p:childTnLst>
                          </p:cTn>
                        </p:par>
                        <p:par>
                          <p:cTn id="81" fill="hold">
                            <p:stCondLst>
                              <p:cond delay="9000"/>
                            </p:stCondLst>
                            <p:childTnLst>
                              <p:par>
                                <p:cTn id="82" presetID="2" presetClass="entr" presetSubtype="8" fill="hold" nodeType="afterEffect">
                                  <p:stCondLst>
                                    <p:cond delay="0"/>
                                  </p:stCondLst>
                                  <p:childTnLst>
                                    <p:set>
                                      <p:cBhvr>
                                        <p:cTn id="83" dur="1" fill="hold">
                                          <p:stCondLst>
                                            <p:cond delay="0"/>
                                          </p:stCondLst>
                                        </p:cTn>
                                        <p:tgtEl>
                                          <p:spTgt spid="73"/>
                                        </p:tgtEl>
                                        <p:attrNameLst>
                                          <p:attrName>style.visibility</p:attrName>
                                        </p:attrNameLst>
                                      </p:cBhvr>
                                      <p:to>
                                        <p:strVal val="visible"/>
                                      </p:to>
                                    </p:set>
                                    <p:anim calcmode="lin" valueType="num">
                                      <p:cBhvr additive="base">
                                        <p:cTn id="84" dur="3000" fill="hold"/>
                                        <p:tgtEl>
                                          <p:spTgt spid="73"/>
                                        </p:tgtEl>
                                        <p:attrNameLst>
                                          <p:attrName>ppt_x</p:attrName>
                                        </p:attrNameLst>
                                      </p:cBhvr>
                                      <p:tavLst>
                                        <p:tav tm="0">
                                          <p:val>
                                            <p:strVal val="0-#ppt_w/2"/>
                                          </p:val>
                                        </p:tav>
                                        <p:tav tm="100000">
                                          <p:val>
                                            <p:strVal val="#ppt_x"/>
                                          </p:val>
                                        </p:tav>
                                      </p:tavLst>
                                    </p:anim>
                                    <p:anim calcmode="lin" valueType="num">
                                      <p:cBhvr additive="base">
                                        <p:cTn id="85" dur="3000" fill="hold"/>
                                        <p:tgtEl>
                                          <p:spTgt spid="73"/>
                                        </p:tgtEl>
                                        <p:attrNameLst>
                                          <p:attrName>ppt_y</p:attrName>
                                        </p:attrNameLst>
                                      </p:cBhvr>
                                      <p:tavLst>
                                        <p:tav tm="0">
                                          <p:val>
                                            <p:strVal val="#ppt_y"/>
                                          </p:val>
                                        </p:tav>
                                        <p:tav tm="100000">
                                          <p:val>
                                            <p:strVal val="#ppt_y"/>
                                          </p:val>
                                        </p:tav>
                                      </p:tavLst>
                                    </p:anim>
                                  </p:childTnLst>
                                </p:cTn>
                              </p:par>
                            </p:childTnLst>
                          </p:cTn>
                        </p:par>
                        <p:par>
                          <p:cTn id="86" fill="hold">
                            <p:stCondLst>
                              <p:cond delay="12000"/>
                            </p:stCondLst>
                            <p:childTnLst>
                              <p:par>
                                <p:cTn id="87" presetID="2" presetClass="entr" presetSubtype="8" fill="hold" nodeType="afterEffect">
                                  <p:stCondLst>
                                    <p:cond delay="0"/>
                                  </p:stCondLst>
                                  <p:childTnLst>
                                    <p:set>
                                      <p:cBhvr>
                                        <p:cTn id="88" dur="1" fill="hold">
                                          <p:stCondLst>
                                            <p:cond delay="0"/>
                                          </p:stCondLst>
                                        </p:cTn>
                                        <p:tgtEl>
                                          <p:spTgt spid="77"/>
                                        </p:tgtEl>
                                        <p:attrNameLst>
                                          <p:attrName>style.visibility</p:attrName>
                                        </p:attrNameLst>
                                      </p:cBhvr>
                                      <p:to>
                                        <p:strVal val="visible"/>
                                      </p:to>
                                    </p:set>
                                    <p:anim calcmode="lin" valueType="num">
                                      <p:cBhvr additive="base">
                                        <p:cTn id="89" dur="3000" fill="hold"/>
                                        <p:tgtEl>
                                          <p:spTgt spid="77"/>
                                        </p:tgtEl>
                                        <p:attrNameLst>
                                          <p:attrName>ppt_x</p:attrName>
                                        </p:attrNameLst>
                                      </p:cBhvr>
                                      <p:tavLst>
                                        <p:tav tm="0">
                                          <p:val>
                                            <p:strVal val="0-#ppt_w/2"/>
                                          </p:val>
                                        </p:tav>
                                        <p:tav tm="100000">
                                          <p:val>
                                            <p:strVal val="#ppt_x"/>
                                          </p:val>
                                        </p:tav>
                                      </p:tavLst>
                                    </p:anim>
                                    <p:anim calcmode="lin" valueType="num">
                                      <p:cBhvr additive="base">
                                        <p:cTn id="90" dur="3000" fill="hold"/>
                                        <p:tgtEl>
                                          <p:spTgt spid="77"/>
                                        </p:tgtEl>
                                        <p:attrNameLst>
                                          <p:attrName>ppt_y</p:attrName>
                                        </p:attrNameLst>
                                      </p:cBhvr>
                                      <p:tavLst>
                                        <p:tav tm="0">
                                          <p:val>
                                            <p:strVal val="#ppt_y"/>
                                          </p:val>
                                        </p:tav>
                                        <p:tav tm="100000">
                                          <p:val>
                                            <p:strVal val="#ppt_y"/>
                                          </p:val>
                                        </p:tav>
                                      </p:tavLst>
                                    </p:anim>
                                  </p:childTnLst>
                                </p:cTn>
                              </p:par>
                            </p:childTnLst>
                          </p:cTn>
                        </p:par>
                        <p:par>
                          <p:cTn id="91" fill="hold">
                            <p:stCondLst>
                              <p:cond delay="15000"/>
                            </p:stCondLst>
                            <p:childTnLst>
                              <p:par>
                                <p:cTn id="92" presetID="1" presetClass="entr" presetSubtype="0" fill="hold" nodeType="afterEffect">
                                  <p:stCondLst>
                                    <p:cond delay="0"/>
                                  </p:stCondLst>
                                  <p:childTnLst>
                                    <p:set>
                                      <p:cBhvr>
                                        <p:cTn id="93" dur="1" fill="hold">
                                          <p:stCondLst>
                                            <p:cond delay="0"/>
                                          </p:stCondLst>
                                        </p:cTn>
                                        <p:tgtEl>
                                          <p:spTgt spid="87"/>
                                        </p:tgtEl>
                                        <p:attrNameLst>
                                          <p:attrName>style.visibility</p:attrName>
                                        </p:attrNameLst>
                                      </p:cBhvr>
                                      <p:to>
                                        <p:strVal val="visible"/>
                                      </p:to>
                                    </p:set>
                                  </p:childTnLst>
                                </p:cTn>
                              </p:par>
                              <p:par>
                                <p:cTn id="94" presetID="1" presetClass="entr" presetSubtype="0" fill="hold" nodeType="withEffect">
                                  <p:stCondLst>
                                    <p:cond delay="0"/>
                                  </p:stCondLst>
                                  <p:childTnLst>
                                    <p:set>
                                      <p:cBhvr>
                                        <p:cTn id="95" dur="1" fill="hold">
                                          <p:stCondLst>
                                            <p:cond delay="0"/>
                                          </p:stCondLst>
                                        </p:cTn>
                                        <p:tgtEl>
                                          <p:spTgt spid="97"/>
                                        </p:tgtEl>
                                        <p:attrNameLst>
                                          <p:attrName>style.visibility</p:attrName>
                                        </p:attrNameLst>
                                      </p:cBhvr>
                                      <p:to>
                                        <p:strVal val="visible"/>
                                      </p:to>
                                    </p:set>
                                  </p:childTnLst>
                                </p:cTn>
                              </p:par>
                              <p:par>
                                <p:cTn id="96" presetID="1" presetClass="entr" presetSubtype="0" fill="hold" nodeType="withEffect">
                                  <p:stCondLst>
                                    <p:cond delay="0"/>
                                  </p:stCondLst>
                                  <p:childTnLst>
                                    <p:set>
                                      <p:cBhvr>
                                        <p:cTn id="97" dur="1" fill="hold">
                                          <p:stCondLst>
                                            <p:cond delay="0"/>
                                          </p:stCondLst>
                                        </p:cTn>
                                        <p:tgtEl>
                                          <p:spTgt spid="98"/>
                                        </p:tgtEl>
                                        <p:attrNameLst>
                                          <p:attrName>style.visibility</p:attrName>
                                        </p:attrNameLst>
                                      </p:cBhvr>
                                      <p:to>
                                        <p:strVal val="visible"/>
                                      </p:to>
                                    </p:set>
                                  </p:childTnLst>
                                </p:cTn>
                              </p:par>
                            </p:childTnLst>
                          </p:cTn>
                        </p:par>
                        <p:par>
                          <p:cTn id="98" fill="hold">
                            <p:stCondLst>
                              <p:cond delay="15000"/>
                            </p:stCondLst>
                            <p:childTnLst>
                              <p:par>
                                <p:cTn id="99" presetID="1" presetClass="entr" presetSubtype="0" fill="hold" nodeType="afterEffect">
                                  <p:stCondLst>
                                    <p:cond delay="0"/>
                                  </p:stCondLst>
                                  <p:childTnLst>
                                    <p:set>
                                      <p:cBhvr>
                                        <p:cTn id="100"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50"/>
          <p:cNvPicPr>
            <a:picLocks noChangeAspect="1"/>
          </p:cNvPicPr>
          <p:nvPr/>
        </p:nvPicPr>
        <p:blipFill>
          <a:blip r:embed="rId2">
            <a:extLst/>
          </a:blip>
          <a:stretch>
            <a:fillRect/>
          </a:stretch>
        </p:blipFill>
        <p:spPr>
          <a:xfrm>
            <a:off x="8712887" y="92814"/>
            <a:ext cx="283659" cy="283659"/>
          </a:xfrm>
          <a:prstGeom prst="rect">
            <a:avLst/>
          </a:prstGeom>
        </p:spPr>
      </p:pic>
      <p:sp>
        <p:nvSpPr>
          <p:cNvPr id="5" name="Pensées 4"/>
          <p:cNvSpPr/>
          <p:nvPr/>
        </p:nvSpPr>
        <p:spPr>
          <a:xfrm rot="366095">
            <a:off x="6933022" y="993998"/>
            <a:ext cx="3510665" cy="2622739"/>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9" name="Tableau 18"/>
          <p:cNvGraphicFramePr>
            <a:graphicFrameLocks noGrp="1"/>
          </p:cNvGraphicFramePr>
          <p:nvPr>
            <p:extLst/>
          </p:nvPr>
        </p:nvGraphicFramePr>
        <p:xfrm>
          <a:off x="3131840" y="1369196"/>
          <a:ext cx="3708412" cy="2717329"/>
        </p:xfrm>
        <a:graphic>
          <a:graphicData uri="http://schemas.openxmlformats.org/drawingml/2006/table">
            <a:tbl>
              <a:tblPr>
                <a:tableStyleId>{5C22544A-7EE6-4342-B048-85BDC9FD1C3A}</a:tableStyleId>
              </a:tblPr>
              <a:tblGrid>
                <a:gridCol w="3708412">
                  <a:extLst>
                    <a:ext uri="{9D8B030D-6E8A-4147-A177-3AD203B41FA5}">
                      <a16:colId xmlns:a16="http://schemas.microsoft.com/office/drawing/2014/main" val="3930758355"/>
                    </a:ext>
                  </a:extLst>
                </a:gridCol>
              </a:tblGrid>
              <a:tr h="268638">
                <a:tc>
                  <a:txBody>
                    <a:bodyPr/>
                    <a:lstStyle/>
                    <a:p>
                      <a:pPr algn="ctr"/>
                      <a:r>
                        <a:rPr lang="fr-FR" sz="900" b="1" dirty="0" smtClean="0">
                          <a:solidFill>
                            <a:schemeClr val="bg1"/>
                          </a:solidFill>
                        </a:rPr>
                        <a:t>Offres</a:t>
                      </a:r>
                      <a:r>
                        <a:rPr lang="fr-FR" sz="900" b="1" baseline="0" dirty="0" smtClean="0">
                          <a:solidFill>
                            <a:schemeClr val="bg1"/>
                          </a:solidFill>
                        </a:rPr>
                        <a:t> du moment</a:t>
                      </a:r>
                      <a:endParaRPr lang="fr-FR" sz="900" b="1" dirty="0">
                        <a:solidFill>
                          <a:schemeClr val="bg1"/>
                        </a:solidFill>
                      </a:endParaRPr>
                    </a:p>
                  </a:txBody>
                  <a:tcPr anchor="ctr">
                    <a:solidFill>
                      <a:schemeClr val="tx2">
                        <a:lumMod val="75000"/>
                      </a:schemeClr>
                    </a:solidFill>
                  </a:tcPr>
                </a:tc>
                <a:extLst>
                  <a:ext uri="{0D108BD9-81ED-4DB2-BD59-A6C34878D82A}">
                    <a16:rowId xmlns:a16="http://schemas.microsoft.com/office/drawing/2014/main" val="2815525985"/>
                  </a:ext>
                </a:extLst>
              </a:tr>
              <a:tr h="2448691">
                <a:tc>
                  <a:txBody>
                    <a:bodyPr/>
                    <a:lstStyle/>
                    <a:p>
                      <a:pPr marL="0" indent="0">
                        <a:buClr>
                          <a:srgbClr val="C00000"/>
                        </a:buClr>
                        <a:buFont typeface="Wingdings" panose="05000000000000000000" pitchFamily="2" charset="2"/>
                        <a:buNone/>
                      </a:pPr>
                      <a:endParaRPr lang="fr-FR" sz="800" baseline="0" dirty="0" smtClean="0"/>
                    </a:p>
                  </a:txBody>
                  <a:tcPr anchor="ctr"/>
                </a:tc>
                <a:extLst>
                  <a:ext uri="{0D108BD9-81ED-4DB2-BD59-A6C34878D82A}">
                    <a16:rowId xmlns:a16="http://schemas.microsoft.com/office/drawing/2014/main" val="2413437005"/>
                  </a:ext>
                </a:extLst>
              </a:tr>
            </a:tbl>
          </a:graphicData>
        </a:graphic>
      </p:graphicFrame>
      <p:sp>
        <p:nvSpPr>
          <p:cNvPr id="2" name="Espace réservé du contenu 1"/>
          <p:cNvSpPr>
            <a:spLocks noGrp="1"/>
          </p:cNvSpPr>
          <p:nvPr>
            <p:ph sz="quarter" idx="15"/>
          </p:nvPr>
        </p:nvSpPr>
        <p:spPr/>
        <p:txBody>
          <a:bodyPr/>
          <a:lstStyle/>
          <a:p>
            <a:r>
              <a:rPr lang="fr-FR" sz="1400" b="1" dirty="0" smtClean="0"/>
              <a:t>Les pistes pour atteindre l’univers </a:t>
            </a:r>
            <a:r>
              <a:rPr lang="fr-FR" sz="1400" b="1" dirty="0" smtClean="0">
                <a:solidFill>
                  <a:srgbClr val="C00000"/>
                </a:solidFill>
              </a:rPr>
              <a:t>Epargne Liquide</a:t>
            </a:r>
            <a:endParaRPr lang="fr-FR" sz="1400" b="1" dirty="0">
              <a:solidFill>
                <a:srgbClr val="C00000"/>
              </a:solidFill>
            </a:endParaRPr>
          </a:p>
        </p:txBody>
      </p:sp>
      <p:pic>
        <p:nvPicPr>
          <p:cNvPr id="34" name="Image 33"/>
          <p:cNvPicPr>
            <a:picLocks noChangeAspect="1"/>
          </p:cNvPicPr>
          <p:nvPr/>
        </p:nvPicPr>
        <p:blipFill>
          <a:blip r:embed="rId3">
            <a:extLst>
              <a:ext uri="{BEBA8EAE-BF5A-486C-A8C5-ECC9F3942E4B}">
                <a14:imgProps xmlns:a14="http://schemas.microsoft.com/office/drawing/2010/main">
                  <a14:imgLayer r:embed="rId4">
                    <a14:imgEffect>
                      <a14:backgroundRemoval t="9375" b="89286" l="0" r="100000"/>
                    </a14:imgEffect>
                  </a14:imgLayer>
                </a14:imgProps>
              </a:ext>
            </a:extLst>
          </a:blip>
          <a:stretch>
            <a:fillRect/>
          </a:stretch>
        </p:blipFill>
        <p:spPr>
          <a:xfrm>
            <a:off x="7932084" y="915566"/>
            <a:ext cx="432048" cy="432048"/>
          </a:xfrm>
          <a:prstGeom prst="rect">
            <a:avLst/>
          </a:prstGeom>
        </p:spPr>
      </p:pic>
      <p:sp>
        <p:nvSpPr>
          <p:cNvPr id="35" name="Rectangle 34"/>
          <p:cNvSpPr/>
          <p:nvPr/>
        </p:nvSpPr>
        <p:spPr>
          <a:xfrm>
            <a:off x="175309" y="4251604"/>
            <a:ext cx="6664943" cy="540651"/>
          </a:xfrm>
          <a:prstGeom prst="rect">
            <a:avLst/>
          </a:prstGeom>
          <a:solidFill>
            <a:schemeClr val="bg1"/>
          </a:solidFill>
          <a:ln>
            <a:solidFill>
              <a:schemeClr val="tx2">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just"/>
            <a:r>
              <a:rPr lang="fr-FR" sz="800" b="1" dirty="0" smtClean="0">
                <a:solidFill>
                  <a:srgbClr val="C00000"/>
                </a:solidFill>
                <a:latin typeface="Calibri" panose="020F0502020204030204" pitchFamily="34" charset="0"/>
                <a:cs typeface="Calibri" panose="020F0502020204030204" pitchFamily="34" charset="0"/>
              </a:rPr>
              <a:t>Bon </a:t>
            </a:r>
            <a:r>
              <a:rPr lang="fr-FR" sz="800" b="1" dirty="0">
                <a:solidFill>
                  <a:srgbClr val="C00000"/>
                </a:solidFill>
                <a:latin typeface="Calibri" panose="020F0502020204030204" pitchFamily="34" charset="0"/>
                <a:cs typeface="Calibri" panose="020F0502020204030204" pitchFamily="34" charset="0"/>
              </a:rPr>
              <a:t>à savoir </a:t>
            </a:r>
            <a:r>
              <a:rPr lang="fr-FR" sz="800" b="1" dirty="0" smtClean="0">
                <a:solidFill>
                  <a:srgbClr val="C00000"/>
                </a:solidFill>
                <a:latin typeface="Calibri" panose="020F0502020204030204" pitchFamily="34" charset="0"/>
                <a:cs typeface="Calibri" panose="020F0502020204030204" pitchFamily="34" charset="0"/>
              </a:rPr>
              <a:t>: </a:t>
            </a:r>
          </a:p>
          <a:p>
            <a:pPr algn="just"/>
            <a:r>
              <a:rPr lang="fr-FR" sz="800" dirty="0" smtClean="0">
                <a:latin typeface="Calibri" panose="020F0502020204030204" pitchFamily="34" charset="0"/>
                <a:cs typeface="Calibri" panose="020F0502020204030204" pitchFamily="34" charset="0"/>
              </a:rPr>
              <a:t>Malgré </a:t>
            </a:r>
            <a:r>
              <a:rPr lang="fr-FR" sz="800" dirty="0">
                <a:latin typeface="Calibri" panose="020F0502020204030204" pitchFamily="34" charset="0"/>
                <a:cs typeface="Calibri" panose="020F0502020204030204" pitchFamily="34" charset="0"/>
              </a:rPr>
              <a:t>un taux d'intérêt historiquement bas à 0,5%, le Livret A reste un placement particulièrement plébiscité. En effet, en 2020 </a:t>
            </a:r>
            <a:r>
              <a:rPr lang="fr-FR" sz="800" b="1" dirty="0">
                <a:solidFill>
                  <a:srgbClr val="C00000"/>
                </a:solidFill>
                <a:latin typeface="Calibri" panose="020F0502020204030204" pitchFamily="34" charset="0"/>
                <a:cs typeface="Calibri" panose="020F0502020204030204" pitchFamily="34" charset="0"/>
              </a:rPr>
              <a:t>les Français y ont placé plus de 26 milliards d'euros</a:t>
            </a:r>
            <a:r>
              <a:rPr lang="fr-FR" sz="800" dirty="0">
                <a:latin typeface="Calibri" panose="020F0502020204030204" pitchFamily="34" charset="0"/>
                <a:cs typeface="Calibri" panose="020F0502020204030204" pitchFamily="34" charset="0"/>
              </a:rPr>
              <a:t>, soit plus du double de ce qu'ils avaient déposé en 2019 (Les Echos</a:t>
            </a:r>
            <a:r>
              <a:rPr lang="fr-FR" sz="800" dirty="0" smtClean="0">
                <a:latin typeface="Calibri" panose="020F0502020204030204" pitchFamily="34" charset="0"/>
                <a:cs typeface="Calibri" panose="020F0502020204030204" pitchFamily="34" charset="0"/>
              </a:rPr>
              <a:t>).</a:t>
            </a:r>
            <a:endParaRPr lang="fr-FR" sz="800" dirty="0">
              <a:latin typeface="Calibri" panose="020F0502020204030204" pitchFamily="34" charset="0"/>
              <a:cs typeface="Calibri" panose="020F0502020204030204" pitchFamily="34" charset="0"/>
            </a:endParaRPr>
          </a:p>
          <a:p>
            <a:pPr algn="just"/>
            <a:endParaRPr lang="fr-FR" sz="375" b="1" dirty="0">
              <a:solidFill>
                <a:srgbClr val="C00000"/>
              </a:solidFill>
              <a:latin typeface="Century Gothic" panose="020B0502020202020204" pitchFamily="34" charset="0"/>
            </a:endParaRPr>
          </a:p>
        </p:txBody>
      </p:sp>
      <p:sp>
        <p:nvSpPr>
          <p:cNvPr id="6" name="Rectangle 5"/>
          <p:cNvSpPr/>
          <p:nvPr/>
        </p:nvSpPr>
        <p:spPr>
          <a:xfrm>
            <a:off x="6840252" y="1460165"/>
            <a:ext cx="2736304" cy="215444"/>
          </a:xfrm>
          <a:prstGeom prst="rect">
            <a:avLst/>
          </a:prstGeom>
        </p:spPr>
        <p:txBody>
          <a:bodyPr wrap="square">
            <a:spAutoFit/>
          </a:bodyPr>
          <a:lstStyle/>
          <a:p>
            <a:pPr algn="ctr"/>
            <a:r>
              <a:rPr lang="fr-FR" sz="800" b="1" dirty="0">
                <a:solidFill>
                  <a:srgbClr val="C00000"/>
                </a:solidFill>
              </a:rPr>
              <a:t>Des idées </a:t>
            </a:r>
            <a:r>
              <a:rPr lang="fr-FR" sz="800" b="1" dirty="0" smtClean="0">
                <a:solidFill>
                  <a:srgbClr val="C00000"/>
                </a:solidFill>
              </a:rPr>
              <a:t>pour lancer </a:t>
            </a:r>
            <a:r>
              <a:rPr lang="fr-FR" sz="800" b="1" dirty="0">
                <a:solidFill>
                  <a:srgbClr val="C00000"/>
                </a:solidFill>
              </a:rPr>
              <a:t>la discussion</a:t>
            </a:r>
            <a:endParaRPr lang="fr-FR" sz="800" b="1" dirty="0">
              <a:solidFill>
                <a:srgbClr val="C00000"/>
              </a:solidFill>
              <a:latin typeface="Calibri" panose="020F0502020204030204" pitchFamily="34" charset="0"/>
              <a:cs typeface="Calibri" panose="020F0502020204030204" pitchFamily="34" charset="0"/>
            </a:endParaRP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31" name="Image 30"/>
          <p:cNvPicPr>
            <a:picLocks noChangeAspect="1"/>
          </p:cNvPicPr>
          <p:nvPr/>
        </p:nvPicPr>
        <p:blipFill>
          <a:blip r:embed="rId5">
            <a:extLst>
              <a:ext uri="{BEBA8EAE-BF5A-486C-A8C5-ECC9F3942E4B}">
                <a14:imgProps xmlns:a14="http://schemas.microsoft.com/office/drawing/2010/main">
                  <a14:imgLayer r:embed="rId6">
                    <a14:imgEffect>
                      <a14:backgroundRemoval t="893" b="100000" l="0" r="100000">
                        <a14:foregroundMark x1="75893" y1="27679" x2="75893" y2="27679"/>
                        <a14:foregroundMark x1="70982" y1="15179" x2="70982" y2="15179"/>
                        <a14:foregroundMark x1="57589" y1="11161" x2="57589" y2="11161"/>
                        <a14:foregroundMark x1="57589" y1="3125" x2="57589" y2="3125"/>
                        <a14:foregroundMark x1="42857" y1="13393" x2="42857" y2="13393"/>
                        <a14:foregroundMark x1="32589" y1="29018" x2="32589" y2="29018"/>
                        <a14:foregroundMark x1="50000" y1="33482" x2="50000" y2="33482"/>
                        <a14:foregroundMark x1="48214" y1="36607" x2="34375" y2="54018"/>
                        <a14:foregroundMark x1="34375" y1="54018" x2="33036" y2="93304"/>
                        <a14:foregroundMark x1="31696" y1="93304" x2="5357" y2="97768"/>
                        <a14:foregroundMark x1="5357" y1="97768" x2="31250" y2="80804"/>
                        <a14:foregroundMark x1="2679" y1="93750" x2="1786" y2="52232"/>
                        <a14:foregroundMark x1="4018" y1="48214" x2="31696" y2="46875"/>
                        <a14:foregroundMark x1="33036" y1="95982" x2="29018" y2="97768"/>
                        <a14:foregroundMark x1="35268" y1="94643" x2="42857" y2="97768"/>
                        <a14:foregroundMark x1="85268" y1="96429" x2="78571" y2="46875"/>
                        <a14:foregroundMark x1="88839" y1="49107" x2="58929" y2="47768"/>
                        <a14:foregroundMark x1="58929" y1="47768" x2="66964" y2="30804"/>
                        <a14:foregroundMark x1="66071" y1="30357" x2="55804" y2="20536"/>
                        <a14:foregroundMark x1="89732" y1="49554" x2="89732" y2="82589"/>
                        <a14:foregroundMark x1="92411" y1="60714" x2="96875" y2="65179"/>
                        <a14:foregroundMark x1="94643" y1="73214" x2="98214" y2="66518"/>
                        <a14:foregroundMark x1="68750" y1="73661" x2="83036" y2="70982"/>
                        <a14:foregroundMark x1="70089" y1="83929" x2="85268" y2="84821"/>
                        <a14:foregroundMark x1="85714" y1="96875" x2="44196" y2="97768"/>
                        <a14:foregroundMark x1="41071" y1="27679" x2="41071" y2="27679"/>
                        <a14:foregroundMark x1="47321" y1="16518" x2="47321" y2="16518"/>
                      </a14:backgroundRemoval>
                    </a14:imgEffect>
                  </a14:imgLayer>
                </a14:imgProps>
              </a:ext>
            </a:extLst>
          </a:blip>
          <a:stretch>
            <a:fillRect/>
          </a:stretch>
        </p:blipFill>
        <p:spPr>
          <a:xfrm>
            <a:off x="4808803" y="1034186"/>
            <a:ext cx="279683" cy="279683"/>
          </a:xfrm>
          <a:prstGeom prst="rect">
            <a:avLst/>
          </a:prstGeom>
        </p:spPr>
      </p:pic>
      <p:pic>
        <p:nvPicPr>
          <p:cNvPr id="29" name="Image 28"/>
          <p:cNvPicPr>
            <a:picLocks noChangeAspect="1"/>
          </p:cNvPicPr>
          <p:nvPr/>
        </p:nvPicPr>
        <p:blipFill>
          <a:blip r:embed="rId7">
            <a:extLst>
              <a:ext uri="{BEBA8EAE-BF5A-486C-A8C5-ECC9F3942E4B}">
                <a14:imgProps xmlns:a14="http://schemas.microsoft.com/office/drawing/2010/main">
                  <a14:imgLayer r:embed="rId8">
                    <a14:imgEffect>
                      <a14:backgroundRemoval t="1786" b="100000" l="0" r="100000">
                        <a14:foregroundMark x1="20536" y1="77232" x2="20536" y2="77232"/>
                        <a14:foregroundMark x1="12946" y1="82143" x2="12946" y2="82143"/>
                        <a14:foregroundMark x1="6696" y1="87054" x2="6696" y2="87054"/>
                        <a14:foregroundMark x1="17411" y1="87946" x2="17411" y2="87946"/>
                        <a14:foregroundMark x1="24107" y1="82143" x2="24107" y2="82143"/>
                        <a14:foregroundMark x1="18750" y1="65179" x2="18750" y2="65179"/>
                        <a14:foregroundMark x1="15179" y1="24554" x2="15179" y2="24554"/>
                        <a14:foregroundMark x1="9375" y1="19643" x2="9375" y2="19643"/>
                        <a14:foregroundMark x1="11607" y1="12946" x2="11607" y2="12946"/>
                        <a14:foregroundMark x1="21875" y1="12500" x2="21875" y2="12500"/>
                        <a14:foregroundMark x1="23661" y1="18304" x2="23661" y2="18304"/>
                        <a14:foregroundMark x1="50893" y1="15625" x2="50893" y2="15625"/>
                        <a14:foregroundMark x1="78125" y1="25446" x2="78125" y2="25446"/>
                        <a14:foregroundMark x1="82143" y1="12946" x2="82143" y2="12946"/>
                        <a14:foregroundMark x1="79911" y1="19643" x2="79911" y2="19643"/>
                        <a14:foregroundMark x1="91518" y1="12946" x2="91518" y2="12946"/>
                        <a14:foregroundMark x1="90179" y1="19196" x2="90179" y2="19196"/>
                        <a14:foregroundMark x1="81696" y1="36607" x2="81696" y2="36607"/>
                        <a14:foregroundMark x1="73661" y1="74554" x2="73661" y2="74554"/>
                        <a14:foregroundMark x1="84375" y1="81250" x2="84375" y2="81250"/>
                        <a14:foregroundMark x1="77232" y1="88839" x2="77232" y2="88839"/>
                        <a14:foregroundMark x1="85714" y1="88393" x2="85714" y2="88393"/>
                        <a14:foregroundMark x1="93750" y1="81696" x2="93750" y2="81696"/>
                      </a14:backgroundRemoval>
                    </a14:imgEffect>
                  </a14:imgLayer>
                </a14:imgProps>
              </a:ext>
            </a:extLst>
          </a:blip>
          <a:stretch>
            <a:fillRect/>
          </a:stretch>
        </p:blipFill>
        <p:spPr>
          <a:xfrm>
            <a:off x="1334879" y="990890"/>
            <a:ext cx="369232" cy="369232"/>
          </a:xfrm>
          <a:prstGeom prst="rect">
            <a:avLst/>
          </a:prstGeom>
        </p:spPr>
      </p:pic>
      <p:pic>
        <p:nvPicPr>
          <p:cNvPr id="8" name="Imag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93823" y="4633850"/>
            <a:ext cx="343900" cy="343900"/>
          </a:xfrm>
          <a:prstGeom prst="rect">
            <a:avLst/>
          </a:prstGeom>
        </p:spPr>
      </p:pic>
      <p:grpSp>
        <p:nvGrpSpPr>
          <p:cNvPr id="38" name="Groupe 37"/>
          <p:cNvGrpSpPr/>
          <p:nvPr/>
        </p:nvGrpSpPr>
        <p:grpSpPr>
          <a:xfrm>
            <a:off x="3170197" y="1369196"/>
            <a:ext cx="277251" cy="272442"/>
            <a:chOff x="6791061" y="364739"/>
            <a:chExt cx="1385775" cy="1361737"/>
          </a:xfrm>
        </p:grpSpPr>
        <p:sp>
          <p:nvSpPr>
            <p:cNvPr id="45" name="Ellipse 44"/>
            <p:cNvSpPr/>
            <p:nvPr/>
          </p:nvSpPr>
          <p:spPr>
            <a:xfrm>
              <a:off x="6948972" y="443797"/>
              <a:ext cx="1051932" cy="11043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p:cNvSpPr/>
            <p:nvPr/>
          </p:nvSpPr>
          <p:spPr>
            <a:xfrm rot="20369227">
              <a:off x="6826024" y="868994"/>
              <a:ext cx="1270880" cy="2866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Image 47"/>
            <p:cNvPicPr/>
            <p:nvPr/>
          </p:nvPicPr>
          <p:blipFill rotWithShape="1">
            <a:blip r:embed="rId10">
              <a:extLst/>
            </a:blip>
            <a:srcRect l="39848" t="44992" r="45767" b="32072"/>
            <a:stretch/>
          </p:blipFill>
          <p:spPr bwMode="auto">
            <a:xfrm>
              <a:off x="6791061" y="364739"/>
              <a:ext cx="1385775" cy="1361737"/>
            </a:xfrm>
            <a:prstGeom prst="rect">
              <a:avLst/>
            </a:prstGeom>
            <a:extLst>
              <a:ext uri="{53640926-AAD7-44D8-BBD7-CCE9431645EC}">
                <a14:shadowObscured xmlns:a14="http://schemas.microsoft.com/office/drawing/2010/main"/>
              </a:ext>
            </a:extLst>
          </p:spPr>
        </p:pic>
      </p:grpSp>
      <p:graphicFrame>
        <p:nvGraphicFramePr>
          <p:cNvPr id="49" name="Tableau 48"/>
          <p:cNvGraphicFramePr>
            <a:graphicFrameLocks noGrp="1"/>
          </p:cNvGraphicFramePr>
          <p:nvPr>
            <p:extLst>
              <p:ext uri="{D42A27DB-BD31-4B8C-83A1-F6EECF244321}">
                <p14:modId xmlns:p14="http://schemas.microsoft.com/office/powerpoint/2010/main" val="2105889971"/>
              </p:ext>
            </p:extLst>
          </p:nvPr>
        </p:nvGraphicFramePr>
        <p:xfrm>
          <a:off x="175309" y="1360120"/>
          <a:ext cx="2847811" cy="2726404"/>
        </p:xfrm>
        <a:graphic>
          <a:graphicData uri="http://schemas.openxmlformats.org/drawingml/2006/table">
            <a:tbl>
              <a:tblPr>
                <a:tableStyleId>{5C22544A-7EE6-4342-B048-85BDC9FD1C3A}</a:tableStyleId>
              </a:tblPr>
              <a:tblGrid>
                <a:gridCol w="288964">
                  <a:extLst>
                    <a:ext uri="{9D8B030D-6E8A-4147-A177-3AD203B41FA5}">
                      <a16:colId xmlns:a16="http://schemas.microsoft.com/office/drawing/2014/main" val="3930758355"/>
                    </a:ext>
                  </a:extLst>
                </a:gridCol>
                <a:gridCol w="2558847">
                  <a:extLst>
                    <a:ext uri="{9D8B030D-6E8A-4147-A177-3AD203B41FA5}">
                      <a16:colId xmlns:a16="http://schemas.microsoft.com/office/drawing/2014/main" val="2977749447"/>
                    </a:ext>
                  </a:extLst>
                </a:gridCol>
              </a:tblGrid>
              <a:tr h="293630">
                <a:tc gridSpan="2">
                  <a:txBody>
                    <a:bodyPr/>
                    <a:lstStyle/>
                    <a:p>
                      <a:pPr algn="ctr"/>
                      <a:r>
                        <a:rPr lang="fr-FR" sz="900" b="1" dirty="0" smtClean="0">
                          <a:solidFill>
                            <a:schemeClr val="bg1"/>
                          </a:solidFill>
                        </a:rPr>
                        <a:t>Quels</a:t>
                      </a:r>
                      <a:r>
                        <a:rPr lang="fr-FR" sz="900" b="1" baseline="0" dirty="0" smtClean="0">
                          <a:solidFill>
                            <a:schemeClr val="bg1"/>
                          </a:solidFill>
                        </a:rPr>
                        <a:t> clients </a:t>
                      </a:r>
                      <a:r>
                        <a:rPr lang="fr-FR" sz="900" b="1" dirty="0" smtClean="0">
                          <a:solidFill>
                            <a:schemeClr val="bg1"/>
                          </a:solidFill>
                        </a:rPr>
                        <a:t>contacter ? </a:t>
                      </a:r>
                      <a:endParaRPr lang="fr-FR" sz="900" b="1" dirty="0">
                        <a:solidFill>
                          <a:schemeClr val="bg1"/>
                        </a:solidFill>
                      </a:endParaRPr>
                    </a:p>
                  </a:txBody>
                  <a:tcPr anchor="ctr">
                    <a:solidFill>
                      <a:schemeClr val="tx2">
                        <a:lumMod val="75000"/>
                      </a:schemeClr>
                    </a:solidFill>
                  </a:tcPr>
                </a:tc>
                <a:tc hMerge="1">
                  <a:txBody>
                    <a:bodyPr/>
                    <a:lstStyle/>
                    <a:p>
                      <a:endParaRPr lang="fr-FR" dirty="0"/>
                    </a:p>
                  </a:txBody>
                  <a:tcPr/>
                </a:tc>
                <a:extLst>
                  <a:ext uri="{0D108BD9-81ED-4DB2-BD59-A6C34878D82A}">
                    <a16:rowId xmlns:a16="http://schemas.microsoft.com/office/drawing/2014/main" val="2815525985"/>
                  </a:ext>
                </a:extLst>
              </a:tr>
              <a:tr h="568275">
                <a:tc>
                  <a:txBody>
                    <a:bodyPr/>
                    <a:lstStyle/>
                    <a:p>
                      <a:pPr algn="ctr"/>
                      <a:r>
                        <a:rPr lang="fr-FR" sz="800" b="1" dirty="0" smtClean="0"/>
                        <a:t>Clients en </a:t>
                      </a:r>
                      <a:r>
                        <a:rPr lang="fr-FR" sz="700" b="1" dirty="0" smtClean="0"/>
                        <a:t>portefeuille</a:t>
                      </a:r>
                      <a:endParaRPr lang="fr-FR" sz="700" b="1" dirty="0"/>
                    </a:p>
                  </a:txBody>
                  <a:tcPr vert="vert270" anchor="ctr"/>
                </a:tc>
                <a:tc>
                  <a:txBody>
                    <a:bodyPr/>
                    <a:lstStyle/>
                    <a:p>
                      <a:pPr marL="171450" lvl="1" indent="-171450" algn="just">
                        <a:buClr>
                          <a:srgbClr val="C00000"/>
                        </a:buClr>
                        <a:buFont typeface="Wingdings" panose="05000000000000000000" pitchFamily="2" charset="2"/>
                        <a:buChar char="§"/>
                      </a:pPr>
                      <a:endParaRPr lang="fr-FR" sz="800" dirty="0" smtClean="0"/>
                    </a:p>
                    <a:p>
                      <a:pPr marL="171450" lvl="1" indent="-171450" algn="just">
                        <a:buClr>
                          <a:srgbClr val="C00000"/>
                        </a:buClr>
                        <a:buFont typeface="Wingdings" panose="05000000000000000000" pitchFamily="2" charset="2"/>
                        <a:buChar char="§"/>
                      </a:pPr>
                      <a:r>
                        <a:rPr lang="fr-FR" sz="800" dirty="0" smtClean="0"/>
                        <a:t>Clients ne détenant pas l’univers « E »</a:t>
                      </a:r>
                    </a:p>
                    <a:p>
                      <a:pPr marL="171450" lvl="1" indent="-171450" algn="just">
                        <a:buClr>
                          <a:srgbClr val="C00000"/>
                        </a:buClr>
                        <a:buFont typeface="Wingdings" panose="05000000000000000000" pitchFamily="2" charset="2"/>
                        <a:buChar char="§"/>
                      </a:pPr>
                      <a:r>
                        <a:rPr lang="fr-FR" sz="800" dirty="0" smtClean="0"/>
                        <a:t>Clients non équipés </a:t>
                      </a:r>
                    </a:p>
                  </a:txBody>
                  <a:tcPr anchor="ctr"/>
                </a:tc>
                <a:extLst>
                  <a:ext uri="{0D108BD9-81ED-4DB2-BD59-A6C34878D82A}">
                    <a16:rowId xmlns:a16="http://schemas.microsoft.com/office/drawing/2014/main" val="2413437005"/>
                  </a:ext>
                </a:extLst>
              </a:tr>
              <a:tr h="1864499">
                <a:tc>
                  <a:txBody>
                    <a:bodyPr/>
                    <a:lstStyle/>
                    <a:p>
                      <a:pPr algn="ctr"/>
                      <a:r>
                        <a:rPr lang="fr-FR" sz="800" b="1" dirty="0" smtClean="0"/>
                        <a:t>Cibles GERC</a:t>
                      </a:r>
                      <a:r>
                        <a:rPr lang="fr-FR" sz="800" b="1" baseline="0" dirty="0" smtClean="0"/>
                        <a:t> </a:t>
                      </a:r>
                      <a:endParaRPr lang="fr-FR" sz="800" b="1" dirty="0"/>
                    </a:p>
                  </a:txBody>
                  <a:tcPr vert="vert270"/>
                </a:tc>
                <a:tc>
                  <a:txBody>
                    <a:bodyPr/>
                    <a:lstStyle/>
                    <a:p>
                      <a:pPr marL="171450" lvl="1" indent="-171450" algn="just">
                        <a:buClr>
                          <a:srgbClr val="C00000"/>
                        </a:buClr>
                        <a:buFont typeface="Wingdings" panose="05000000000000000000" pitchFamily="2" charset="2"/>
                        <a:buChar char="§"/>
                      </a:pPr>
                      <a:endParaRPr lang="fr-FR" sz="800" dirty="0" smtClean="0"/>
                    </a:p>
                    <a:p>
                      <a:pPr marL="171450" lvl="1" indent="-171450" algn="just">
                        <a:buClr>
                          <a:srgbClr val="C00000"/>
                        </a:buClr>
                        <a:buFont typeface="Wingdings" panose="05000000000000000000" pitchFamily="2" charset="2"/>
                        <a:buChar char="§"/>
                      </a:pPr>
                      <a:r>
                        <a:rPr lang="fr-FR" sz="800" b="1" dirty="0" smtClean="0">
                          <a:solidFill>
                            <a:srgbClr val="C00000"/>
                          </a:solidFill>
                        </a:rPr>
                        <a:t>Nouveau ciblage – moteur de recommandation :</a:t>
                      </a:r>
                    </a:p>
                    <a:p>
                      <a:pPr marL="0" lvl="1" indent="0" algn="just">
                        <a:buClr>
                          <a:srgbClr val="C00000"/>
                        </a:buClr>
                        <a:buFont typeface="Wingdings" panose="05000000000000000000" pitchFamily="2" charset="2"/>
                        <a:buNone/>
                      </a:pPr>
                      <a:endParaRPr lang="fr-FR" sz="800" b="1" dirty="0" smtClean="0"/>
                    </a:p>
                    <a:p>
                      <a:pPr marL="357188" lvl="2" indent="-171450" algn="just">
                        <a:buClr>
                          <a:srgbClr val="C00000"/>
                        </a:buClr>
                        <a:buFont typeface="Arial" panose="020B0604020202020204" pitchFamily="34" charset="0"/>
                        <a:buChar char="•"/>
                      </a:pPr>
                      <a:r>
                        <a:rPr lang="fr-FR" sz="800" b="1" dirty="0" smtClean="0">
                          <a:solidFill>
                            <a:schemeClr val="tx1"/>
                          </a:solidFill>
                        </a:rPr>
                        <a:t>Appétence</a:t>
                      </a:r>
                      <a:r>
                        <a:rPr lang="fr-FR" sz="800" b="1" baseline="0" dirty="0" smtClean="0">
                          <a:solidFill>
                            <a:schemeClr val="tx1"/>
                          </a:solidFill>
                        </a:rPr>
                        <a:t> EPARGNE (26 400 clients) :</a:t>
                      </a:r>
                    </a:p>
                    <a:p>
                      <a:pPr marL="357188" lvl="2" indent="0" algn="just">
                        <a:buClr>
                          <a:srgbClr val="C00000"/>
                        </a:buClr>
                        <a:buFontTx/>
                        <a:buNone/>
                      </a:pPr>
                      <a:r>
                        <a:rPr lang="fr-FR" sz="700" baseline="0" dirty="0" smtClean="0">
                          <a:solidFill>
                            <a:schemeClr val="tx1"/>
                          </a:solidFill>
                        </a:rPr>
                        <a:t>Clients 18-80 ans, ayant une capacité d'Epargne </a:t>
                      </a:r>
                    </a:p>
                    <a:p>
                      <a:pPr marL="0" lvl="1" indent="0" algn="l">
                        <a:buFont typeface="Wingdings" panose="05000000000000000000" pitchFamily="2" charset="2"/>
                        <a:buNone/>
                      </a:pPr>
                      <a:endParaRPr lang="fr-FR" sz="800" b="0" dirty="0" smtClean="0"/>
                    </a:p>
                  </a:txBody>
                  <a:tcPr anchor="ctr"/>
                </a:tc>
                <a:extLst>
                  <a:ext uri="{0D108BD9-81ED-4DB2-BD59-A6C34878D82A}">
                    <a16:rowId xmlns:a16="http://schemas.microsoft.com/office/drawing/2014/main" val="4184727701"/>
                  </a:ext>
                </a:extLst>
              </a:tr>
            </a:tbl>
          </a:graphicData>
        </a:graphic>
      </p:graphicFrame>
      <p:sp>
        <p:nvSpPr>
          <p:cNvPr id="50" name="Rectangle 49"/>
          <p:cNvSpPr/>
          <p:nvPr/>
        </p:nvSpPr>
        <p:spPr>
          <a:xfrm>
            <a:off x="7334476" y="1711305"/>
            <a:ext cx="1912781" cy="1545038"/>
          </a:xfrm>
          <a:prstGeom prst="rect">
            <a:avLst/>
          </a:prstGeom>
        </p:spPr>
        <p:txBody>
          <a:bodyPr wrap="square">
            <a:spAutoFit/>
          </a:bodyPr>
          <a:lstStyle/>
          <a:p>
            <a:pPr marL="171450" indent="-171450">
              <a:spcBef>
                <a:spcPct val="20000"/>
              </a:spcBef>
              <a:buClr>
                <a:srgbClr val="C00000"/>
              </a:buClr>
              <a:buFont typeface="Wingdings" panose="05000000000000000000" pitchFamily="2" charset="2"/>
              <a:buChar char="§"/>
            </a:pPr>
            <a:r>
              <a:rPr lang="fr-FR" sz="800" dirty="0"/>
              <a:t>Comment avez-vous prévu de préparer vos projets ?  </a:t>
            </a:r>
          </a:p>
          <a:p>
            <a:pPr marL="171450" indent="-171450">
              <a:spcBef>
                <a:spcPct val="20000"/>
              </a:spcBef>
              <a:buClr>
                <a:srgbClr val="C00000"/>
              </a:buClr>
              <a:buFont typeface="Wingdings" panose="05000000000000000000" pitchFamily="2" charset="2"/>
              <a:buChar char="§"/>
            </a:pPr>
            <a:endParaRPr lang="fr-FR" sz="800" dirty="0"/>
          </a:p>
          <a:p>
            <a:pPr marL="171450" indent="-171450">
              <a:spcBef>
                <a:spcPct val="20000"/>
              </a:spcBef>
              <a:buClr>
                <a:srgbClr val="C00000"/>
              </a:buClr>
              <a:buFont typeface="Wingdings" panose="05000000000000000000" pitchFamily="2" charset="2"/>
              <a:buChar char="§"/>
            </a:pPr>
            <a:r>
              <a:rPr lang="fr-FR" sz="800" dirty="0"/>
              <a:t>Savez-vous que l’argent épargné sur votre livret de développement durable permet de financer des projets écoresponsables ? </a:t>
            </a:r>
          </a:p>
          <a:p>
            <a:pPr marL="171450" indent="-171450">
              <a:spcBef>
                <a:spcPct val="20000"/>
              </a:spcBef>
              <a:buClr>
                <a:srgbClr val="C00000"/>
              </a:buClr>
              <a:buFont typeface="Wingdings" panose="05000000000000000000" pitchFamily="2" charset="2"/>
              <a:buChar char="§"/>
            </a:pPr>
            <a:endParaRPr lang="fr-FR" sz="800" dirty="0"/>
          </a:p>
          <a:p>
            <a:pPr marL="171450" indent="-171450">
              <a:spcBef>
                <a:spcPct val="20000"/>
              </a:spcBef>
              <a:buClr>
                <a:srgbClr val="C00000"/>
              </a:buClr>
              <a:buFont typeface="Wingdings" panose="05000000000000000000" pitchFamily="2" charset="2"/>
              <a:buChar char="§"/>
            </a:pPr>
            <a:r>
              <a:rPr lang="fr-FR" sz="800" dirty="0"/>
              <a:t>Comment gérez vous votre épargne depuis la crise sanitaire ? Qu’attendez-vous de votre épargne ? </a:t>
            </a:r>
          </a:p>
        </p:txBody>
      </p:sp>
      <p:pic>
        <p:nvPicPr>
          <p:cNvPr id="3" name="Image 2"/>
          <p:cNvPicPr>
            <a:picLocks noChangeAspect="1"/>
          </p:cNvPicPr>
          <p:nvPr/>
        </p:nvPicPr>
        <p:blipFill>
          <a:blip r:embed="rId11">
            <a:clrChange>
              <a:clrFrom>
                <a:srgbClr val="FFFFFF"/>
              </a:clrFrom>
              <a:clrTo>
                <a:srgbClr val="FFFFFF">
                  <a:alpha val="0"/>
                </a:srgbClr>
              </a:clrTo>
            </a:clrChange>
          </a:blip>
          <a:stretch>
            <a:fillRect/>
          </a:stretch>
        </p:blipFill>
        <p:spPr>
          <a:xfrm>
            <a:off x="484322" y="1671640"/>
            <a:ext cx="834777" cy="169466"/>
          </a:xfrm>
          <a:prstGeom prst="rect">
            <a:avLst/>
          </a:prstGeom>
        </p:spPr>
      </p:pic>
      <p:sp>
        <p:nvSpPr>
          <p:cNvPr id="9" name="ZoneTexte 8"/>
          <p:cNvSpPr txBox="1"/>
          <p:nvPr/>
        </p:nvSpPr>
        <p:spPr>
          <a:xfrm>
            <a:off x="2990075" y="1740984"/>
            <a:ext cx="3846548" cy="2357568"/>
          </a:xfrm>
          <a:prstGeom prst="rect">
            <a:avLst/>
          </a:prstGeom>
          <a:noFill/>
        </p:spPr>
        <p:txBody>
          <a:bodyPr wrap="square" rtlCol="0">
            <a:spAutoFit/>
          </a:bodyPr>
          <a:lstStyle/>
          <a:p>
            <a:pPr marL="350838" indent="-171450">
              <a:spcBef>
                <a:spcPct val="20000"/>
              </a:spcBef>
              <a:buFont typeface="Wingdings" panose="05000000000000000000" pitchFamily="2" charset="2"/>
              <a:buChar char="§"/>
            </a:pPr>
            <a:r>
              <a:rPr lang="fr-FR" sz="800" b="1" dirty="0">
                <a:solidFill>
                  <a:srgbClr val="C00000"/>
                </a:solidFill>
              </a:rPr>
              <a:t>L’abonnement vers un produit d’épargne : </a:t>
            </a:r>
            <a:endParaRPr lang="fr-FR" sz="800" b="1" dirty="0" smtClean="0">
              <a:solidFill>
                <a:srgbClr val="C00000"/>
              </a:solidFill>
            </a:endParaRPr>
          </a:p>
          <a:p>
            <a:pPr marL="808038" lvl="1" indent="-171450">
              <a:spcBef>
                <a:spcPct val="20000"/>
              </a:spcBef>
              <a:buFont typeface="Arial" panose="020B0604020202020204" pitchFamily="34" charset="0"/>
              <a:buChar char="•"/>
            </a:pPr>
            <a:r>
              <a:rPr lang="fr-FR" sz="800" dirty="0"/>
              <a:t>un réflexe pour chaque entretien : la capacité mensuelle d’épargne de mon client est-elle bien drainée par des abonnements vers ses produits d’épargne ?</a:t>
            </a:r>
          </a:p>
          <a:p>
            <a:pPr marL="808038" lvl="1" indent="-171450">
              <a:spcBef>
                <a:spcPct val="20000"/>
              </a:spcBef>
              <a:buFont typeface="Arial" panose="020B0604020202020204" pitchFamily="34" charset="0"/>
              <a:buChar char="•"/>
            </a:pPr>
            <a:r>
              <a:rPr lang="fr-FR" sz="800" dirty="0" smtClean="0"/>
              <a:t>l’épargne </a:t>
            </a:r>
            <a:r>
              <a:rPr lang="fr-FR" sz="800" dirty="0"/>
              <a:t>se constitue toute seule, mois après mois, tout en restant disponible </a:t>
            </a:r>
            <a:r>
              <a:rPr lang="fr-FR" sz="800" dirty="0" smtClean="0"/>
              <a:t>!</a:t>
            </a:r>
          </a:p>
          <a:p>
            <a:pPr marL="808038" lvl="1" indent="-171450">
              <a:spcBef>
                <a:spcPct val="20000"/>
              </a:spcBef>
              <a:buFont typeface="Arial" panose="020B0604020202020204" pitchFamily="34" charset="0"/>
              <a:buChar char="•"/>
            </a:pPr>
            <a:endParaRPr lang="fr-FR" sz="800" dirty="0"/>
          </a:p>
          <a:p>
            <a:pPr marL="350838" indent="-171450">
              <a:spcBef>
                <a:spcPct val="20000"/>
              </a:spcBef>
              <a:buFont typeface="Wingdings" panose="05000000000000000000" pitchFamily="2" charset="2"/>
              <a:buChar char="§"/>
            </a:pPr>
            <a:r>
              <a:rPr lang="fr-FR" sz="800" b="1" dirty="0">
                <a:solidFill>
                  <a:srgbClr val="C00000"/>
                </a:solidFill>
              </a:rPr>
              <a:t>Offres Développement durable : </a:t>
            </a:r>
          </a:p>
          <a:p>
            <a:pPr marL="808038" lvl="1" indent="-171450">
              <a:spcBef>
                <a:spcPct val="20000"/>
              </a:spcBef>
              <a:buFont typeface="Arial" panose="020B0604020202020204" pitchFamily="34" charset="0"/>
              <a:buChar char="•"/>
            </a:pPr>
            <a:r>
              <a:rPr lang="fr-FR" sz="800" dirty="0"/>
              <a:t>LDDS : 0,50 % </a:t>
            </a:r>
          </a:p>
          <a:p>
            <a:pPr marL="808038" lvl="1" indent="-171450">
              <a:spcBef>
                <a:spcPct val="20000"/>
              </a:spcBef>
              <a:buFont typeface="Arial" panose="020B0604020202020204" pitchFamily="34" charset="0"/>
              <a:buChar char="•"/>
            </a:pPr>
            <a:r>
              <a:rPr lang="fr-FR" sz="800" dirty="0" smtClean="0"/>
              <a:t>CSLR </a:t>
            </a:r>
            <a:r>
              <a:rPr lang="fr-FR" sz="800" dirty="0"/>
              <a:t>(Lorraine, Champagne Ardennes et Alsace) : 0,10 </a:t>
            </a:r>
            <a:r>
              <a:rPr lang="fr-FR" sz="800" dirty="0" smtClean="0"/>
              <a:t>%</a:t>
            </a:r>
          </a:p>
          <a:p>
            <a:pPr marL="808038" lvl="1" indent="-171450">
              <a:spcBef>
                <a:spcPct val="20000"/>
              </a:spcBef>
              <a:buFont typeface="Arial" panose="020B0604020202020204" pitchFamily="34" charset="0"/>
              <a:buChar char="•"/>
            </a:pPr>
            <a:endParaRPr lang="fr-FR" sz="800" dirty="0"/>
          </a:p>
          <a:p>
            <a:pPr marL="350838" indent="-171450">
              <a:spcBef>
                <a:spcPct val="20000"/>
              </a:spcBef>
              <a:buFont typeface="Wingdings" panose="05000000000000000000" pitchFamily="2" charset="2"/>
              <a:buChar char="§"/>
            </a:pPr>
            <a:r>
              <a:rPr lang="fr-FR" sz="800" b="1" dirty="0">
                <a:solidFill>
                  <a:srgbClr val="C00000"/>
                </a:solidFill>
              </a:rPr>
              <a:t>Offres Jeunes : </a:t>
            </a:r>
          </a:p>
          <a:p>
            <a:pPr marL="808038" lvl="1" indent="-171450">
              <a:spcBef>
                <a:spcPct val="20000"/>
              </a:spcBef>
              <a:buFont typeface="Arial" panose="020B0604020202020204" pitchFamily="34" charset="0"/>
              <a:buChar char="•"/>
            </a:pPr>
            <a:r>
              <a:rPr lang="fr-FR" sz="800" dirty="0" smtClean="0"/>
              <a:t>0 </a:t>
            </a:r>
            <a:r>
              <a:rPr lang="fr-FR" sz="800" dirty="0"/>
              <a:t>à 1 an : 20 € offerts pour l’ouverture d’un livret A</a:t>
            </a:r>
          </a:p>
          <a:p>
            <a:pPr marL="808038" lvl="1" indent="-171450">
              <a:spcBef>
                <a:spcPct val="20000"/>
              </a:spcBef>
              <a:buFont typeface="Arial" panose="020B0604020202020204" pitchFamily="34" charset="0"/>
              <a:buChar char="•"/>
            </a:pPr>
            <a:r>
              <a:rPr lang="fr-FR" sz="800" dirty="0" smtClean="0"/>
              <a:t>Livret </a:t>
            </a:r>
            <a:r>
              <a:rPr lang="fr-FR" sz="800" dirty="0"/>
              <a:t>10/12, </a:t>
            </a:r>
            <a:r>
              <a:rPr lang="fr-FR" sz="800" dirty="0" smtClean="0"/>
              <a:t>Livret Jeunes </a:t>
            </a:r>
            <a:r>
              <a:rPr lang="fr-FR" sz="800" dirty="0"/>
              <a:t>: 1 % </a:t>
            </a:r>
          </a:p>
          <a:p>
            <a:pPr marL="808038" lvl="1" indent="-171450">
              <a:spcBef>
                <a:spcPct val="20000"/>
              </a:spcBef>
              <a:buFont typeface="Arial" panose="020B0604020202020204" pitchFamily="34" charset="0"/>
              <a:buChar char="•"/>
            </a:pPr>
            <a:endParaRPr lang="fr-FR" sz="800" dirty="0"/>
          </a:p>
          <a:p>
            <a:pPr marL="808038" lvl="1" indent="-171450">
              <a:spcBef>
                <a:spcPct val="20000"/>
              </a:spcBef>
              <a:buFont typeface="Arial" panose="020B0604020202020204" pitchFamily="34" charset="0"/>
              <a:buChar char="•"/>
            </a:pPr>
            <a:endParaRPr lang="fr-FR" sz="800" dirty="0"/>
          </a:p>
        </p:txBody>
      </p:sp>
      <p:pic>
        <p:nvPicPr>
          <p:cNvPr id="54" name="Image 53"/>
          <p:cNvPicPr>
            <a:picLocks noChangeAspect="1"/>
          </p:cNvPicPr>
          <p:nvPr/>
        </p:nvPicPr>
        <p:blipFill>
          <a:blip r:embed="rId12">
            <a:extLst/>
          </a:blip>
          <a:stretch>
            <a:fillRect/>
          </a:stretch>
        </p:blipFill>
        <p:spPr>
          <a:xfrm>
            <a:off x="3452062" y="3502516"/>
            <a:ext cx="202704" cy="202704"/>
          </a:xfrm>
          <a:prstGeom prst="rect">
            <a:avLst/>
          </a:prstGeom>
        </p:spPr>
      </p:pic>
      <p:pic>
        <p:nvPicPr>
          <p:cNvPr id="32" name="Image 31"/>
          <p:cNvPicPr>
            <a:picLocks noChangeAspect="1"/>
          </p:cNvPicPr>
          <p:nvPr/>
        </p:nvPicPr>
        <p:blipFill>
          <a:blip r:embed="rId13">
            <a:extLst/>
          </a:blip>
          <a:stretch>
            <a:fillRect/>
          </a:stretch>
        </p:blipFill>
        <p:spPr>
          <a:xfrm>
            <a:off x="3433443" y="2900681"/>
            <a:ext cx="202704" cy="202704"/>
          </a:xfrm>
          <a:prstGeom prst="rect">
            <a:avLst/>
          </a:prstGeom>
        </p:spPr>
      </p:pic>
      <p:grpSp>
        <p:nvGrpSpPr>
          <p:cNvPr id="13" name="Groupe 12"/>
          <p:cNvGrpSpPr/>
          <p:nvPr/>
        </p:nvGrpSpPr>
        <p:grpSpPr>
          <a:xfrm>
            <a:off x="7778123" y="3516014"/>
            <a:ext cx="1265812" cy="1461736"/>
            <a:chOff x="7778123" y="3516014"/>
            <a:chExt cx="1265812" cy="1461736"/>
          </a:xfrm>
        </p:grpSpPr>
        <p:sp>
          <p:nvSpPr>
            <p:cNvPr id="11" name="ZoneTexte 10"/>
            <p:cNvSpPr txBox="1"/>
            <p:nvPr/>
          </p:nvSpPr>
          <p:spPr>
            <a:xfrm rot="5400000">
              <a:off x="7506146" y="3850561"/>
              <a:ext cx="899926" cy="230832"/>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900" kern="1200" dirty="0" smtClean="0">
                  <a:solidFill>
                    <a:schemeClr val="bg1"/>
                  </a:solidFill>
                  <a:latin typeface="+mn-lt"/>
                  <a:ea typeface="+mn-ea"/>
                  <a:cs typeface="+mn-cs"/>
                </a:rPr>
                <a:t>Liens utiles</a:t>
              </a:r>
            </a:p>
          </p:txBody>
        </p:sp>
        <p:grpSp>
          <p:nvGrpSpPr>
            <p:cNvPr id="12" name="Groupe 11"/>
            <p:cNvGrpSpPr/>
            <p:nvPr/>
          </p:nvGrpSpPr>
          <p:grpSpPr>
            <a:xfrm>
              <a:off x="7778123" y="3553358"/>
              <a:ext cx="1265812" cy="1424392"/>
              <a:chOff x="7811548" y="3668656"/>
              <a:chExt cx="1265812" cy="1424392"/>
            </a:xfrm>
          </p:grpSpPr>
          <p:sp>
            <p:nvSpPr>
              <p:cNvPr id="42" name="Rectangle 41">
                <a:hlinkClick r:id="rId14" action="ppaction://hlinkfile"/>
              </p:cNvPr>
              <p:cNvSpPr/>
              <p:nvPr/>
            </p:nvSpPr>
            <p:spPr>
              <a:xfrm>
                <a:off x="8067480" y="3710260"/>
                <a:ext cx="968236"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Segmentation Activation</a:t>
                </a:r>
                <a:endParaRPr lang="fr-FR" sz="700" b="1" dirty="0">
                  <a:solidFill>
                    <a:schemeClr val="bg1"/>
                  </a:solidFill>
                  <a:latin typeface="Calibri" panose="020F0502020204030204" pitchFamily="34" charset="0"/>
                  <a:cs typeface="Calibri" panose="020F0502020204030204" pitchFamily="34" charset="0"/>
                </a:endParaRPr>
              </a:p>
            </p:txBody>
          </p:sp>
          <p:sp>
            <p:nvSpPr>
              <p:cNvPr id="43" name="Rectangle 42">
                <a:hlinkClick r:id="rId15"/>
              </p:cNvPr>
              <p:cNvSpPr/>
              <p:nvPr/>
            </p:nvSpPr>
            <p:spPr>
              <a:xfrm>
                <a:off x="8567716"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Book Jeunes</a:t>
                </a:r>
                <a:endParaRPr lang="fr-FR" sz="700" b="1" dirty="0">
                  <a:solidFill>
                    <a:schemeClr val="bg1"/>
                  </a:solidFill>
                  <a:latin typeface="Calibri" panose="020F0502020204030204" pitchFamily="34" charset="0"/>
                  <a:cs typeface="Calibri" panose="020F0502020204030204" pitchFamily="34" charset="0"/>
                </a:endParaRPr>
              </a:p>
            </p:txBody>
          </p:sp>
          <p:sp>
            <p:nvSpPr>
              <p:cNvPr id="44" name="Rectangle 43">
                <a:hlinkClick r:id="rId16"/>
              </p:cNvPr>
              <p:cNvSpPr/>
              <p:nvPr/>
            </p:nvSpPr>
            <p:spPr>
              <a:xfrm>
                <a:off x="8573248"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ORCA</a:t>
                </a:r>
              </a:p>
            </p:txBody>
          </p:sp>
          <p:sp>
            <p:nvSpPr>
              <p:cNvPr id="46" name="Rectangle 45">
                <a:hlinkClick r:id="rId17"/>
              </p:cNvPr>
              <p:cNvSpPr/>
              <p:nvPr/>
            </p:nvSpPr>
            <p:spPr>
              <a:xfrm>
                <a:off x="8067480"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Offres promo</a:t>
                </a:r>
              </a:p>
            </p:txBody>
          </p:sp>
          <p:sp>
            <p:nvSpPr>
              <p:cNvPr id="52" name="Rectangle 51">
                <a:hlinkClick r:id="rId18"/>
              </p:cNvPr>
              <p:cNvSpPr/>
              <p:nvPr/>
            </p:nvSpPr>
            <p:spPr>
              <a:xfrm>
                <a:off x="8067480"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Book GERC</a:t>
                </a:r>
              </a:p>
            </p:txBody>
          </p:sp>
          <p:sp>
            <p:nvSpPr>
              <p:cNvPr id="7" name="Rectangle 6"/>
              <p:cNvSpPr/>
              <p:nvPr/>
            </p:nvSpPr>
            <p:spPr>
              <a:xfrm>
                <a:off x="7812961" y="3668656"/>
                <a:ext cx="1264399" cy="1309094"/>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3" name="Image 52"/>
              <p:cNvPicPr>
                <a:picLocks noChangeAspect="1"/>
              </p:cNvPicPr>
              <p:nvPr/>
            </p:nvPicPr>
            <p:blipFill>
              <a:blip r:embed="rId19">
                <a:extLst/>
              </a:blip>
              <a:stretch>
                <a:fillRect/>
              </a:stretch>
            </p:blipFill>
            <p:spPr>
              <a:xfrm>
                <a:off x="7811548" y="4692594"/>
                <a:ext cx="336560" cy="400454"/>
              </a:xfrm>
              <a:prstGeom prst="rect">
                <a:avLst/>
              </a:prstGeom>
            </p:spPr>
          </p:pic>
        </p:grpSp>
      </p:grpSp>
    </p:spTree>
    <p:extLst>
      <p:ext uri="{BB962C8B-B14F-4D97-AF65-F5344CB8AC3E}">
        <p14:creationId xmlns:p14="http://schemas.microsoft.com/office/powerpoint/2010/main" val="209102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sées 4"/>
          <p:cNvSpPr/>
          <p:nvPr/>
        </p:nvSpPr>
        <p:spPr>
          <a:xfrm rot="366095">
            <a:off x="6933022" y="993998"/>
            <a:ext cx="3510665" cy="2622739"/>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9" name="Tableau 18"/>
          <p:cNvGraphicFramePr>
            <a:graphicFrameLocks noGrp="1"/>
          </p:cNvGraphicFramePr>
          <p:nvPr>
            <p:extLst/>
          </p:nvPr>
        </p:nvGraphicFramePr>
        <p:xfrm>
          <a:off x="3131840" y="1369196"/>
          <a:ext cx="3708412" cy="2717329"/>
        </p:xfrm>
        <a:graphic>
          <a:graphicData uri="http://schemas.openxmlformats.org/drawingml/2006/table">
            <a:tbl>
              <a:tblPr>
                <a:tableStyleId>{5C22544A-7EE6-4342-B048-85BDC9FD1C3A}</a:tableStyleId>
              </a:tblPr>
              <a:tblGrid>
                <a:gridCol w="3708412">
                  <a:extLst>
                    <a:ext uri="{9D8B030D-6E8A-4147-A177-3AD203B41FA5}">
                      <a16:colId xmlns:a16="http://schemas.microsoft.com/office/drawing/2014/main" val="3930758355"/>
                    </a:ext>
                  </a:extLst>
                </a:gridCol>
              </a:tblGrid>
              <a:tr h="268638">
                <a:tc>
                  <a:txBody>
                    <a:bodyPr/>
                    <a:lstStyle/>
                    <a:p>
                      <a:pPr algn="ctr"/>
                      <a:r>
                        <a:rPr lang="fr-FR" sz="900" b="1" dirty="0" smtClean="0">
                          <a:solidFill>
                            <a:schemeClr val="bg1"/>
                          </a:solidFill>
                        </a:rPr>
                        <a:t>Offres</a:t>
                      </a:r>
                      <a:r>
                        <a:rPr lang="fr-FR" sz="900" b="1" baseline="0" dirty="0" smtClean="0">
                          <a:solidFill>
                            <a:schemeClr val="bg1"/>
                          </a:solidFill>
                        </a:rPr>
                        <a:t> du moment</a:t>
                      </a:r>
                      <a:endParaRPr lang="fr-FR" sz="900" b="1" dirty="0">
                        <a:solidFill>
                          <a:schemeClr val="bg1"/>
                        </a:solidFill>
                      </a:endParaRPr>
                    </a:p>
                  </a:txBody>
                  <a:tcPr anchor="ctr">
                    <a:solidFill>
                      <a:schemeClr val="tx2">
                        <a:lumMod val="75000"/>
                      </a:schemeClr>
                    </a:solidFill>
                  </a:tcPr>
                </a:tc>
                <a:extLst>
                  <a:ext uri="{0D108BD9-81ED-4DB2-BD59-A6C34878D82A}">
                    <a16:rowId xmlns:a16="http://schemas.microsoft.com/office/drawing/2014/main" val="2815525985"/>
                  </a:ext>
                </a:extLst>
              </a:tr>
              <a:tr h="2448691">
                <a:tc>
                  <a:txBody>
                    <a:bodyPr/>
                    <a:lstStyle/>
                    <a:p>
                      <a:pPr marL="0" indent="0">
                        <a:buClr>
                          <a:srgbClr val="C00000"/>
                        </a:buClr>
                        <a:buFont typeface="Wingdings" panose="05000000000000000000" pitchFamily="2" charset="2"/>
                        <a:buNone/>
                      </a:pPr>
                      <a:endParaRPr lang="fr-FR" sz="800" baseline="0" dirty="0" smtClean="0"/>
                    </a:p>
                  </a:txBody>
                  <a:tcPr anchor="ctr"/>
                </a:tc>
                <a:extLst>
                  <a:ext uri="{0D108BD9-81ED-4DB2-BD59-A6C34878D82A}">
                    <a16:rowId xmlns:a16="http://schemas.microsoft.com/office/drawing/2014/main" val="2413437005"/>
                  </a:ext>
                </a:extLst>
              </a:tr>
            </a:tbl>
          </a:graphicData>
        </a:graphic>
      </p:graphicFrame>
      <p:sp>
        <p:nvSpPr>
          <p:cNvPr id="2" name="Espace réservé du contenu 1"/>
          <p:cNvSpPr>
            <a:spLocks noGrp="1"/>
          </p:cNvSpPr>
          <p:nvPr>
            <p:ph sz="quarter" idx="15"/>
          </p:nvPr>
        </p:nvSpPr>
        <p:spPr/>
        <p:txBody>
          <a:bodyPr/>
          <a:lstStyle/>
          <a:p>
            <a:r>
              <a:rPr lang="fr-FR" sz="1400" b="1" dirty="0"/>
              <a:t>Les pistes pour atteindre l’univers Epargne de </a:t>
            </a:r>
            <a:r>
              <a:rPr lang="fr-FR" sz="1400" b="1" dirty="0">
                <a:solidFill>
                  <a:srgbClr val="C00000"/>
                </a:solidFill>
              </a:rPr>
              <a:t>Placement</a:t>
            </a:r>
          </a:p>
        </p:txBody>
      </p:sp>
      <p:pic>
        <p:nvPicPr>
          <p:cNvPr id="34" name="Image 33"/>
          <p:cNvPicPr>
            <a:picLocks noChangeAspect="1"/>
          </p:cNvPicPr>
          <p:nvPr/>
        </p:nvPicPr>
        <p:blipFill>
          <a:blip r:embed="rId2">
            <a:extLst>
              <a:ext uri="{BEBA8EAE-BF5A-486C-A8C5-ECC9F3942E4B}">
                <a14:imgProps xmlns:a14="http://schemas.microsoft.com/office/drawing/2010/main">
                  <a14:imgLayer r:embed="rId3">
                    <a14:imgEffect>
                      <a14:backgroundRemoval t="9375" b="89286" l="0" r="100000"/>
                    </a14:imgEffect>
                  </a14:imgLayer>
                </a14:imgProps>
              </a:ext>
            </a:extLst>
          </a:blip>
          <a:stretch>
            <a:fillRect/>
          </a:stretch>
        </p:blipFill>
        <p:spPr>
          <a:xfrm>
            <a:off x="7932084" y="915566"/>
            <a:ext cx="432048" cy="432048"/>
          </a:xfrm>
          <a:prstGeom prst="rect">
            <a:avLst/>
          </a:prstGeom>
        </p:spPr>
      </p:pic>
      <p:sp>
        <p:nvSpPr>
          <p:cNvPr id="35" name="Rectangle 34"/>
          <p:cNvSpPr/>
          <p:nvPr/>
        </p:nvSpPr>
        <p:spPr>
          <a:xfrm>
            <a:off x="175309" y="4251604"/>
            <a:ext cx="6664943" cy="540651"/>
          </a:xfrm>
          <a:prstGeom prst="rect">
            <a:avLst/>
          </a:prstGeom>
          <a:solidFill>
            <a:schemeClr val="bg1"/>
          </a:solidFill>
          <a:ln>
            <a:solidFill>
              <a:schemeClr val="tx2">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just"/>
            <a:r>
              <a:rPr lang="fr-FR" sz="800" b="1" dirty="0" smtClean="0">
                <a:solidFill>
                  <a:srgbClr val="C00000"/>
                </a:solidFill>
                <a:latin typeface="Calibri" panose="020F0502020204030204" pitchFamily="34" charset="0"/>
                <a:cs typeface="Calibri" panose="020F0502020204030204" pitchFamily="34" charset="0"/>
              </a:rPr>
              <a:t>Bon </a:t>
            </a:r>
            <a:r>
              <a:rPr lang="fr-FR" sz="800" b="1" dirty="0">
                <a:solidFill>
                  <a:srgbClr val="C00000"/>
                </a:solidFill>
                <a:latin typeface="Calibri" panose="020F0502020204030204" pitchFamily="34" charset="0"/>
                <a:cs typeface="Calibri" panose="020F0502020204030204" pitchFamily="34" charset="0"/>
              </a:rPr>
              <a:t>à savoir </a:t>
            </a:r>
            <a:r>
              <a:rPr lang="fr-FR" sz="800" b="1" dirty="0" smtClean="0">
                <a:solidFill>
                  <a:srgbClr val="C00000"/>
                </a:solidFill>
                <a:latin typeface="Calibri" panose="020F0502020204030204" pitchFamily="34" charset="0"/>
                <a:cs typeface="Calibri" panose="020F0502020204030204" pitchFamily="34" charset="0"/>
              </a:rPr>
              <a:t>: </a:t>
            </a:r>
          </a:p>
          <a:p>
            <a:pPr algn="just"/>
            <a:r>
              <a:rPr lang="fr-FR" sz="800" b="1" dirty="0" smtClean="0">
                <a:solidFill>
                  <a:srgbClr val="C00000"/>
                </a:solidFill>
                <a:latin typeface="Calibri" panose="020F0502020204030204" pitchFamily="34" charset="0"/>
                <a:cs typeface="Calibri" panose="020F0502020204030204" pitchFamily="34" charset="0"/>
              </a:rPr>
              <a:t>73</a:t>
            </a:r>
            <a:r>
              <a:rPr lang="fr-FR" sz="800" b="1" dirty="0">
                <a:solidFill>
                  <a:srgbClr val="C00000"/>
                </a:solidFill>
                <a:latin typeface="Calibri" panose="020F0502020204030204" pitchFamily="34" charset="0"/>
                <a:cs typeface="Calibri" panose="020F0502020204030204" pitchFamily="34" charset="0"/>
              </a:rPr>
              <a:t>% des Français </a:t>
            </a:r>
            <a:r>
              <a:rPr lang="fr-FR" sz="800" dirty="0">
                <a:latin typeface="Calibri" panose="020F0502020204030204" pitchFamily="34" charset="0"/>
                <a:cs typeface="Calibri" panose="020F0502020204030204" pitchFamily="34" charset="0"/>
              </a:rPr>
              <a:t>jugent important que leur épargne soit investie dans </a:t>
            </a:r>
            <a:r>
              <a:rPr lang="fr-FR" sz="800" b="1" dirty="0">
                <a:solidFill>
                  <a:srgbClr val="C00000"/>
                </a:solidFill>
                <a:latin typeface="Calibri" panose="020F0502020204030204" pitchFamily="34" charset="0"/>
                <a:cs typeface="Calibri" panose="020F0502020204030204" pitchFamily="34" charset="0"/>
              </a:rPr>
              <a:t>des produits financiers respectueux des critères ESG</a:t>
            </a:r>
            <a:r>
              <a:rPr lang="fr-FR" sz="800" dirty="0">
                <a:solidFill>
                  <a:srgbClr val="C00000"/>
                </a:solidFill>
                <a:latin typeface="Calibri" panose="020F0502020204030204" pitchFamily="34" charset="0"/>
                <a:cs typeface="Calibri" panose="020F0502020204030204" pitchFamily="34" charset="0"/>
              </a:rPr>
              <a:t>.</a:t>
            </a:r>
          </a:p>
          <a:p>
            <a:pPr algn="just"/>
            <a:endParaRPr lang="fr-FR" sz="375" b="1" dirty="0">
              <a:solidFill>
                <a:srgbClr val="C00000"/>
              </a:solidFill>
              <a:latin typeface="Century Gothic" panose="020B0502020202020204" pitchFamily="34" charset="0"/>
            </a:endParaRPr>
          </a:p>
        </p:txBody>
      </p:sp>
      <p:sp>
        <p:nvSpPr>
          <p:cNvPr id="6" name="Rectangle 5"/>
          <p:cNvSpPr/>
          <p:nvPr/>
        </p:nvSpPr>
        <p:spPr>
          <a:xfrm>
            <a:off x="6840252" y="1460165"/>
            <a:ext cx="2736304" cy="215444"/>
          </a:xfrm>
          <a:prstGeom prst="rect">
            <a:avLst/>
          </a:prstGeom>
        </p:spPr>
        <p:txBody>
          <a:bodyPr wrap="square">
            <a:spAutoFit/>
          </a:bodyPr>
          <a:lstStyle/>
          <a:p>
            <a:pPr algn="ctr"/>
            <a:r>
              <a:rPr lang="fr-FR" sz="800" b="1" dirty="0">
                <a:solidFill>
                  <a:srgbClr val="C00000"/>
                </a:solidFill>
              </a:rPr>
              <a:t>Des idées </a:t>
            </a:r>
            <a:r>
              <a:rPr lang="fr-FR" sz="800" b="1" dirty="0" smtClean="0">
                <a:solidFill>
                  <a:srgbClr val="C00000"/>
                </a:solidFill>
              </a:rPr>
              <a:t>pour lancer </a:t>
            </a:r>
            <a:r>
              <a:rPr lang="fr-FR" sz="800" b="1" dirty="0">
                <a:solidFill>
                  <a:srgbClr val="C00000"/>
                </a:solidFill>
              </a:rPr>
              <a:t>la discussion</a:t>
            </a:r>
            <a:endParaRPr lang="fr-FR" sz="800" b="1" dirty="0">
              <a:solidFill>
                <a:srgbClr val="C00000"/>
              </a:solidFill>
              <a:latin typeface="Calibri" panose="020F0502020204030204" pitchFamily="34" charset="0"/>
              <a:cs typeface="Calibri" panose="020F0502020204030204" pitchFamily="34" charset="0"/>
            </a:endParaRP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31" name="Image 30"/>
          <p:cNvPicPr>
            <a:picLocks noChangeAspect="1"/>
          </p:cNvPicPr>
          <p:nvPr/>
        </p:nvPicPr>
        <p:blipFill>
          <a:blip r:embed="rId4">
            <a:extLst>
              <a:ext uri="{BEBA8EAE-BF5A-486C-A8C5-ECC9F3942E4B}">
                <a14:imgProps xmlns:a14="http://schemas.microsoft.com/office/drawing/2010/main">
                  <a14:imgLayer r:embed="rId5">
                    <a14:imgEffect>
                      <a14:backgroundRemoval t="893" b="100000" l="0" r="100000">
                        <a14:foregroundMark x1="75893" y1="27679" x2="75893" y2="27679"/>
                        <a14:foregroundMark x1="70982" y1="15179" x2="70982" y2="15179"/>
                        <a14:foregroundMark x1="57589" y1="11161" x2="57589" y2="11161"/>
                        <a14:foregroundMark x1="57589" y1="3125" x2="57589" y2="3125"/>
                        <a14:foregroundMark x1="42857" y1="13393" x2="42857" y2="13393"/>
                        <a14:foregroundMark x1="32589" y1="29018" x2="32589" y2="29018"/>
                        <a14:foregroundMark x1="50000" y1="33482" x2="50000" y2="33482"/>
                        <a14:foregroundMark x1="48214" y1="36607" x2="34375" y2="54018"/>
                        <a14:foregroundMark x1="34375" y1="54018" x2="33036" y2="93304"/>
                        <a14:foregroundMark x1="31696" y1="93304" x2="5357" y2="97768"/>
                        <a14:foregroundMark x1="5357" y1="97768" x2="31250" y2="80804"/>
                        <a14:foregroundMark x1="2679" y1="93750" x2="1786" y2="52232"/>
                        <a14:foregroundMark x1="4018" y1="48214" x2="31696" y2="46875"/>
                        <a14:foregroundMark x1="33036" y1="95982" x2="29018" y2="97768"/>
                        <a14:foregroundMark x1="35268" y1="94643" x2="42857" y2="97768"/>
                        <a14:foregroundMark x1="85268" y1="96429" x2="78571" y2="46875"/>
                        <a14:foregroundMark x1="88839" y1="49107" x2="58929" y2="47768"/>
                        <a14:foregroundMark x1="58929" y1="47768" x2="66964" y2="30804"/>
                        <a14:foregroundMark x1="66071" y1="30357" x2="55804" y2="20536"/>
                        <a14:foregroundMark x1="89732" y1="49554" x2="89732" y2="82589"/>
                        <a14:foregroundMark x1="92411" y1="60714" x2="96875" y2="65179"/>
                        <a14:foregroundMark x1="94643" y1="73214" x2="98214" y2="66518"/>
                        <a14:foregroundMark x1="68750" y1="73661" x2="83036" y2="70982"/>
                        <a14:foregroundMark x1="70089" y1="83929" x2="85268" y2="84821"/>
                        <a14:foregroundMark x1="85714" y1="96875" x2="44196" y2="97768"/>
                        <a14:foregroundMark x1="41071" y1="27679" x2="41071" y2="27679"/>
                        <a14:foregroundMark x1="47321" y1="16518" x2="47321" y2="16518"/>
                      </a14:backgroundRemoval>
                    </a14:imgEffect>
                  </a14:imgLayer>
                </a14:imgProps>
              </a:ext>
            </a:extLst>
          </a:blip>
          <a:stretch>
            <a:fillRect/>
          </a:stretch>
        </p:blipFill>
        <p:spPr>
          <a:xfrm>
            <a:off x="4808803" y="1034186"/>
            <a:ext cx="279683" cy="279683"/>
          </a:xfrm>
          <a:prstGeom prst="rect">
            <a:avLst/>
          </a:prstGeom>
        </p:spPr>
      </p:pic>
      <p:pic>
        <p:nvPicPr>
          <p:cNvPr id="29" name="Image 28"/>
          <p:cNvPicPr>
            <a:picLocks noChangeAspect="1"/>
          </p:cNvPicPr>
          <p:nvPr/>
        </p:nvPicPr>
        <p:blipFill>
          <a:blip r:embed="rId6">
            <a:extLst>
              <a:ext uri="{BEBA8EAE-BF5A-486C-A8C5-ECC9F3942E4B}">
                <a14:imgProps xmlns:a14="http://schemas.microsoft.com/office/drawing/2010/main">
                  <a14:imgLayer r:embed="rId7">
                    <a14:imgEffect>
                      <a14:backgroundRemoval t="1786" b="100000" l="0" r="100000">
                        <a14:foregroundMark x1="20536" y1="77232" x2="20536" y2="77232"/>
                        <a14:foregroundMark x1="12946" y1="82143" x2="12946" y2="82143"/>
                        <a14:foregroundMark x1="6696" y1="87054" x2="6696" y2="87054"/>
                        <a14:foregroundMark x1="17411" y1="87946" x2="17411" y2="87946"/>
                        <a14:foregroundMark x1="24107" y1="82143" x2="24107" y2="82143"/>
                        <a14:foregroundMark x1="18750" y1="65179" x2="18750" y2="65179"/>
                        <a14:foregroundMark x1="15179" y1="24554" x2="15179" y2="24554"/>
                        <a14:foregroundMark x1="9375" y1="19643" x2="9375" y2="19643"/>
                        <a14:foregroundMark x1="11607" y1="12946" x2="11607" y2="12946"/>
                        <a14:foregroundMark x1="21875" y1="12500" x2="21875" y2="12500"/>
                        <a14:foregroundMark x1="23661" y1="18304" x2="23661" y2="18304"/>
                        <a14:foregroundMark x1="50893" y1="15625" x2="50893" y2="15625"/>
                        <a14:foregroundMark x1="78125" y1="25446" x2="78125" y2="25446"/>
                        <a14:foregroundMark x1="82143" y1="12946" x2="82143" y2="12946"/>
                        <a14:foregroundMark x1="79911" y1="19643" x2="79911" y2="19643"/>
                        <a14:foregroundMark x1="91518" y1="12946" x2="91518" y2="12946"/>
                        <a14:foregroundMark x1="90179" y1="19196" x2="90179" y2="19196"/>
                        <a14:foregroundMark x1="81696" y1="36607" x2="81696" y2="36607"/>
                        <a14:foregroundMark x1="73661" y1="74554" x2="73661" y2="74554"/>
                        <a14:foregroundMark x1="84375" y1="81250" x2="84375" y2="81250"/>
                        <a14:foregroundMark x1="77232" y1="88839" x2="77232" y2="88839"/>
                        <a14:foregroundMark x1="85714" y1="88393" x2="85714" y2="88393"/>
                        <a14:foregroundMark x1="93750" y1="81696" x2="93750" y2="81696"/>
                      </a14:backgroundRemoval>
                    </a14:imgEffect>
                  </a14:imgLayer>
                </a14:imgProps>
              </a:ext>
            </a:extLst>
          </a:blip>
          <a:stretch>
            <a:fillRect/>
          </a:stretch>
        </p:blipFill>
        <p:spPr>
          <a:xfrm>
            <a:off x="1334879" y="990890"/>
            <a:ext cx="369232" cy="369232"/>
          </a:xfrm>
          <a:prstGeom prst="rect">
            <a:avLst/>
          </a:prstGeom>
        </p:spPr>
      </p:pic>
      <p:pic>
        <p:nvPicPr>
          <p:cNvPr id="8" name="Imag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93823" y="4633850"/>
            <a:ext cx="343900" cy="343900"/>
          </a:xfrm>
          <a:prstGeom prst="rect">
            <a:avLst/>
          </a:prstGeom>
        </p:spPr>
      </p:pic>
      <p:grpSp>
        <p:nvGrpSpPr>
          <p:cNvPr id="38" name="Groupe 37"/>
          <p:cNvGrpSpPr/>
          <p:nvPr/>
        </p:nvGrpSpPr>
        <p:grpSpPr>
          <a:xfrm>
            <a:off x="3170197" y="1369196"/>
            <a:ext cx="277251" cy="272442"/>
            <a:chOff x="6791061" y="364739"/>
            <a:chExt cx="1385775" cy="1361737"/>
          </a:xfrm>
        </p:grpSpPr>
        <p:sp>
          <p:nvSpPr>
            <p:cNvPr id="45" name="Ellipse 44"/>
            <p:cNvSpPr/>
            <p:nvPr/>
          </p:nvSpPr>
          <p:spPr>
            <a:xfrm>
              <a:off x="6948972" y="443797"/>
              <a:ext cx="1051932" cy="11043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p:cNvSpPr/>
            <p:nvPr/>
          </p:nvSpPr>
          <p:spPr>
            <a:xfrm rot="20369227">
              <a:off x="6826024" y="868994"/>
              <a:ext cx="1270880" cy="2866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Image 47"/>
            <p:cNvPicPr/>
            <p:nvPr/>
          </p:nvPicPr>
          <p:blipFill rotWithShape="1">
            <a:blip r:embed="rId9">
              <a:extLst/>
            </a:blip>
            <a:srcRect l="39848" t="44992" r="45767" b="32072"/>
            <a:stretch/>
          </p:blipFill>
          <p:spPr bwMode="auto">
            <a:xfrm>
              <a:off x="6791061" y="364739"/>
              <a:ext cx="1385775" cy="1361737"/>
            </a:xfrm>
            <a:prstGeom prst="rect">
              <a:avLst/>
            </a:prstGeom>
            <a:extLst>
              <a:ext uri="{53640926-AAD7-44D8-BBD7-CCE9431645EC}">
                <a14:shadowObscured xmlns:a14="http://schemas.microsoft.com/office/drawing/2010/main"/>
              </a:ext>
            </a:extLst>
          </p:spPr>
        </p:pic>
      </p:grpSp>
      <p:graphicFrame>
        <p:nvGraphicFramePr>
          <p:cNvPr id="49" name="Tableau 48"/>
          <p:cNvGraphicFramePr>
            <a:graphicFrameLocks noGrp="1"/>
          </p:cNvGraphicFramePr>
          <p:nvPr>
            <p:extLst>
              <p:ext uri="{D42A27DB-BD31-4B8C-83A1-F6EECF244321}">
                <p14:modId xmlns:p14="http://schemas.microsoft.com/office/powerpoint/2010/main" val="3327566741"/>
              </p:ext>
            </p:extLst>
          </p:nvPr>
        </p:nvGraphicFramePr>
        <p:xfrm>
          <a:off x="175309" y="1360120"/>
          <a:ext cx="2847811" cy="2726404"/>
        </p:xfrm>
        <a:graphic>
          <a:graphicData uri="http://schemas.openxmlformats.org/drawingml/2006/table">
            <a:tbl>
              <a:tblPr>
                <a:tableStyleId>{5C22544A-7EE6-4342-B048-85BDC9FD1C3A}</a:tableStyleId>
              </a:tblPr>
              <a:tblGrid>
                <a:gridCol w="288964">
                  <a:extLst>
                    <a:ext uri="{9D8B030D-6E8A-4147-A177-3AD203B41FA5}">
                      <a16:colId xmlns:a16="http://schemas.microsoft.com/office/drawing/2014/main" val="3930758355"/>
                    </a:ext>
                  </a:extLst>
                </a:gridCol>
                <a:gridCol w="2558847">
                  <a:extLst>
                    <a:ext uri="{9D8B030D-6E8A-4147-A177-3AD203B41FA5}">
                      <a16:colId xmlns:a16="http://schemas.microsoft.com/office/drawing/2014/main" val="2977749447"/>
                    </a:ext>
                  </a:extLst>
                </a:gridCol>
              </a:tblGrid>
              <a:tr h="293630">
                <a:tc gridSpan="2">
                  <a:txBody>
                    <a:bodyPr/>
                    <a:lstStyle/>
                    <a:p>
                      <a:pPr algn="ctr"/>
                      <a:r>
                        <a:rPr lang="fr-FR" sz="900" b="1" dirty="0" smtClean="0">
                          <a:solidFill>
                            <a:schemeClr val="bg1"/>
                          </a:solidFill>
                        </a:rPr>
                        <a:t>Quels</a:t>
                      </a:r>
                      <a:r>
                        <a:rPr lang="fr-FR" sz="900" b="1" baseline="0" dirty="0" smtClean="0">
                          <a:solidFill>
                            <a:schemeClr val="bg1"/>
                          </a:solidFill>
                        </a:rPr>
                        <a:t> clients </a:t>
                      </a:r>
                      <a:r>
                        <a:rPr lang="fr-FR" sz="900" b="1" dirty="0" smtClean="0">
                          <a:solidFill>
                            <a:schemeClr val="bg1"/>
                          </a:solidFill>
                        </a:rPr>
                        <a:t>contacter ? </a:t>
                      </a:r>
                      <a:endParaRPr lang="fr-FR" sz="900" b="1" dirty="0">
                        <a:solidFill>
                          <a:schemeClr val="bg1"/>
                        </a:solidFill>
                      </a:endParaRPr>
                    </a:p>
                  </a:txBody>
                  <a:tcPr anchor="ctr">
                    <a:solidFill>
                      <a:schemeClr val="tx2">
                        <a:lumMod val="75000"/>
                      </a:schemeClr>
                    </a:solidFill>
                  </a:tcPr>
                </a:tc>
                <a:tc hMerge="1">
                  <a:txBody>
                    <a:bodyPr/>
                    <a:lstStyle/>
                    <a:p>
                      <a:endParaRPr lang="fr-FR" dirty="0"/>
                    </a:p>
                  </a:txBody>
                  <a:tcPr/>
                </a:tc>
                <a:extLst>
                  <a:ext uri="{0D108BD9-81ED-4DB2-BD59-A6C34878D82A}">
                    <a16:rowId xmlns:a16="http://schemas.microsoft.com/office/drawing/2014/main" val="2815525985"/>
                  </a:ext>
                </a:extLst>
              </a:tr>
              <a:tr h="568275">
                <a:tc>
                  <a:txBody>
                    <a:bodyPr/>
                    <a:lstStyle/>
                    <a:p>
                      <a:pPr algn="ctr"/>
                      <a:r>
                        <a:rPr lang="fr-FR" sz="800" b="1" dirty="0" smtClean="0"/>
                        <a:t>Clients en </a:t>
                      </a:r>
                      <a:r>
                        <a:rPr lang="fr-FR" sz="700" b="1" dirty="0" smtClean="0"/>
                        <a:t>portefeuille</a:t>
                      </a:r>
                      <a:endParaRPr lang="fr-FR" sz="700" b="1" dirty="0"/>
                    </a:p>
                  </a:txBody>
                  <a:tcPr vert="vert270" anchor="ctr"/>
                </a:tc>
                <a:tc>
                  <a:txBody>
                    <a:bodyPr/>
                    <a:lstStyle/>
                    <a:p>
                      <a:pPr marL="171450" lvl="1" indent="-171450" algn="just">
                        <a:buClr>
                          <a:srgbClr val="C00000"/>
                        </a:buClr>
                        <a:buFont typeface="Wingdings" panose="05000000000000000000" pitchFamily="2" charset="2"/>
                        <a:buChar char="§"/>
                      </a:pPr>
                      <a:endParaRPr lang="fr-FR" sz="800" dirty="0" smtClean="0"/>
                    </a:p>
                    <a:p>
                      <a:pPr marL="171450" lvl="1" indent="-171450" algn="just">
                        <a:buClr>
                          <a:srgbClr val="C00000"/>
                        </a:buClr>
                        <a:buFont typeface="Wingdings" panose="05000000000000000000" pitchFamily="2" charset="2"/>
                        <a:buChar char="§"/>
                      </a:pPr>
                      <a:r>
                        <a:rPr lang="fr-FR" sz="800" dirty="0" smtClean="0"/>
                        <a:t>Clients ne détenant pas l’univers « P »</a:t>
                      </a:r>
                    </a:p>
                    <a:p>
                      <a:pPr marL="171450" lvl="1" indent="-171450" algn="just">
                        <a:buClr>
                          <a:srgbClr val="C00000"/>
                        </a:buClr>
                        <a:buFont typeface="Wingdings" panose="05000000000000000000" pitchFamily="2" charset="2"/>
                        <a:buChar char="§"/>
                      </a:pPr>
                      <a:r>
                        <a:rPr lang="fr-FR" sz="800" dirty="0" smtClean="0"/>
                        <a:t>Clients non équipé s</a:t>
                      </a:r>
                    </a:p>
                  </a:txBody>
                  <a:tcPr anchor="ctr"/>
                </a:tc>
                <a:extLst>
                  <a:ext uri="{0D108BD9-81ED-4DB2-BD59-A6C34878D82A}">
                    <a16:rowId xmlns:a16="http://schemas.microsoft.com/office/drawing/2014/main" val="2413437005"/>
                  </a:ext>
                </a:extLst>
              </a:tr>
              <a:tr h="1864499">
                <a:tc>
                  <a:txBody>
                    <a:bodyPr/>
                    <a:lstStyle/>
                    <a:p>
                      <a:pPr algn="ctr"/>
                      <a:r>
                        <a:rPr lang="fr-FR" sz="800" b="1" dirty="0" smtClean="0"/>
                        <a:t>Cibles GERC</a:t>
                      </a:r>
                      <a:r>
                        <a:rPr lang="fr-FR" sz="800" b="1" baseline="0" dirty="0" smtClean="0"/>
                        <a:t> </a:t>
                      </a:r>
                      <a:endParaRPr lang="fr-FR" sz="800" b="1" dirty="0"/>
                    </a:p>
                  </a:txBody>
                  <a:tcPr vert="vert270"/>
                </a:tc>
                <a:tc>
                  <a:txBody>
                    <a:bodyPr/>
                    <a:lstStyle/>
                    <a:p>
                      <a:pPr marL="171450" lvl="1" indent="-171450" algn="just">
                        <a:buClr>
                          <a:srgbClr val="C00000"/>
                        </a:buClr>
                        <a:buFont typeface="Wingdings" panose="05000000000000000000" pitchFamily="2" charset="2"/>
                        <a:buChar char="§"/>
                      </a:pPr>
                      <a:r>
                        <a:rPr lang="fr-FR" sz="800" b="1" dirty="0" smtClean="0">
                          <a:solidFill>
                            <a:srgbClr val="C00000"/>
                          </a:solidFill>
                        </a:rPr>
                        <a:t>Nouveau ciblage – moteur de recommandation :</a:t>
                      </a:r>
                    </a:p>
                    <a:p>
                      <a:pPr marL="0" lvl="1" indent="0" algn="just">
                        <a:buClr>
                          <a:srgbClr val="C00000"/>
                        </a:buClr>
                        <a:buFont typeface="Wingdings" panose="05000000000000000000" pitchFamily="2" charset="2"/>
                        <a:buNone/>
                      </a:pPr>
                      <a:endParaRPr lang="fr-FR" sz="800" b="1" dirty="0" smtClean="0"/>
                    </a:p>
                    <a:p>
                      <a:pPr marL="357188" marR="0" lvl="2" indent="-171450" algn="just" defTabSz="9144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lang="fr-FR" sz="800" b="1" dirty="0" smtClean="0">
                          <a:solidFill>
                            <a:schemeClr val="tx1"/>
                          </a:solidFill>
                        </a:rPr>
                        <a:t>Appétence ASSURANCE VIE (</a:t>
                      </a:r>
                      <a:r>
                        <a:rPr lang="fr-FR" sz="800" b="1" baseline="0" dirty="0" smtClean="0">
                          <a:solidFill>
                            <a:schemeClr val="tx1"/>
                          </a:solidFill>
                        </a:rPr>
                        <a:t>23 400 clients) :</a:t>
                      </a:r>
                    </a:p>
                    <a:p>
                      <a:pPr marL="357188" lvl="2" indent="-171450" algn="just">
                        <a:buClr>
                          <a:srgbClr val="C00000"/>
                        </a:buClr>
                        <a:buFontTx/>
                        <a:buNone/>
                      </a:pPr>
                      <a:r>
                        <a:rPr lang="fr-FR" sz="700" baseline="0" dirty="0" smtClean="0">
                          <a:solidFill>
                            <a:schemeClr val="tx1"/>
                          </a:solidFill>
                        </a:rPr>
                        <a:t>Clients 26-70 ans, BP, appétents Assurance Vie, sans ASV </a:t>
                      </a:r>
                    </a:p>
                    <a:p>
                      <a:pPr marL="357188" lvl="2" indent="-171450" algn="just">
                        <a:buClr>
                          <a:srgbClr val="C00000"/>
                        </a:buClr>
                        <a:buFont typeface="Wingdings" panose="05000000000000000000" pitchFamily="2" charset="2"/>
                        <a:buChar char="ü"/>
                      </a:pPr>
                      <a:endParaRPr lang="fr-FR" sz="700" baseline="0" dirty="0" smtClean="0">
                        <a:solidFill>
                          <a:schemeClr val="tx1"/>
                        </a:solidFill>
                      </a:endParaRPr>
                    </a:p>
                    <a:p>
                      <a:pPr marL="357188" lvl="2" indent="-171450" algn="just">
                        <a:buClr>
                          <a:srgbClr val="C00000"/>
                        </a:buClr>
                        <a:buFont typeface="Arial" panose="020B0604020202020204" pitchFamily="34" charset="0"/>
                        <a:buChar char="•"/>
                      </a:pPr>
                      <a:r>
                        <a:rPr lang="fr-FR" sz="800" b="1" dirty="0" smtClean="0">
                          <a:solidFill>
                            <a:schemeClr val="tx1"/>
                          </a:solidFill>
                        </a:rPr>
                        <a:t>Appétence Versement ASS VIE (5 500 clients) :</a:t>
                      </a:r>
                      <a:endParaRPr lang="fr-FR" sz="800" b="1" baseline="0" dirty="0" smtClean="0">
                        <a:solidFill>
                          <a:schemeClr val="tx1"/>
                        </a:solidFill>
                      </a:endParaRPr>
                    </a:p>
                    <a:p>
                      <a:pPr marL="179388" lvl="2" indent="6350" algn="just">
                        <a:buClr>
                          <a:srgbClr val="C00000"/>
                        </a:buClr>
                        <a:buFontTx/>
                        <a:buNone/>
                      </a:pPr>
                      <a:r>
                        <a:rPr lang="fr-FR" sz="700" baseline="0" dirty="0" smtClean="0">
                          <a:solidFill>
                            <a:schemeClr val="tx1"/>
                          </a:solidFill>
                        </a:rPr>
                        <a:t>Clients 26-70 ans, détenteurs Assurance Vie, appétents au versement </a:t>
                      </a:r>
                    </a:p>
                    <a:p>
                      <a:pPr marL="357188" lvl="2" indent="-171450" algn="just">
                        <a:buClr>
                          <a:srgbClr val="C00000"/>
                        </a:buClr>
                        <a:buFont typeface="Wingdings" panose="05000000000000000000" pitchFamily="2" charset="2"/>
                        <a:buChar char="ü"/>
                      </a:pPr>
                      <a:endParaRPr lang="fr-FR" sz="700" baseline="0" dirty="0" smtClean="0">
                        <a:solidFill>
                          <a:schemeClr val="tx1"/>
                        </a:solidFill>
                      </a:endParaRPr>
                    </a:p>
                    <a:p>
                      <a:pPr marL="357188" lvl="2" indent="-171450" algn="just">
                        <a:buClr>
                          <a:srgbClr val="C00000"/>
                        </a:buClr>
                        <a:buFont typeface="Arial" panose="020B0604020202020204" pitchFamily="34" charset="0"/>
                        <a:buChar char="•"/>
                      </a:pPr>
                      <a:r>
                        <a:rPr lang="fr-FR" sz="800" b="1" dirty="0" smtClean="0">
                          <a:solidFill>
                            <a:schemeClr val="tx1"/>
                          </a:solidFill>
                        </a:rPr>
                        <a:t>Conjoint sans ASSURANCE VIE (7 600 clients) :</a:t>
                      </a:r>
                    </a:p>
                    <a:p>
                      <a:pPr marL="179388" lvl="2" indent="6350" algn="just">
                        <a:buClr>
                          <a:srgbClr val="C00000"/>
                        </a:buClr>
                        <a:buFontTx/>
                        <a:buNone/>
                      </a:pPr>
                      <a:r>
                        <a:rPr lang="fr-FR" sz="700" baseline="0" dirty="0" smtClean="0">
                          <a:solidFill>
                            <a:schemeClr val="tx1"/>
                          </a:solidFill>
                        </a:rPr>
                        <a:t>Clients 18-70 ans, sans Assurance Vie, dont le conjoint en détient</a:t>
                      </a:r>
                    </a:p>
                  </a:txBody>
                  <a:tcPr anchor="ctr"/>
                </a:tc>
                <a:extLst>
                  <a:ext uri="{0D108BD9-81ED-4DB2-BD59-A6C34878D82A}">
                    <a16:rowId xmlns:a16="http://schemas.microsoft.com/office/drawing/2014/main" val="4184727701"/>
                  </a:ext>
                </a:extLst>
              </a:tr>
            </a:tbl>
          </a:graphicData>
        </a:graphic>
      </p:graphicFrame>
      <p:sp>
        <p:nvSpPr>
          <p:cNvPr id="50" name="Rectangle 49"/>
          <p:cNvSpPr/>
          <p:nvPr/>
        </p:nvSpPr>
        <p:spPr>
          <a:xfrm>
            <a:off x="7334476" y="1711305"/>
            <a:ext cx="1912781" cy="1668149"/>
          </a:xfrm>
          <a:prstGeom prst="rect">
            <a:avLst/>
          </a:prstGeom>
        </p:spPr>
        <p:txBody>
          <a:bodyPr wrap="square">
            <a:spAutoFit/>
          </a:bodyPr>
          <a:lstStyle/>
          <a:p>
            <a:pPr marL="171450" indent="-171450">
              <a:spcBef>
                <a:spcPct val="20000"/>
              </a:spcBef>
              <a:buClr>
                <a:srgbClr val="C00000"/>
              </a:buClr>
              <a:buFont typeface="Wingdings" panose="05000000000000000000" pitchFamily="2" charset="2"/>
              <a:buChar char="§"/>
            </a:pPr>
            <a:r>
              <a:rPr lang="fr-FR" sz="800" dirty="0"/>
              <a:t>Comment avez-vous prévu de préparer vos projets ?  </a:t>
            </a:r>
            <a:endParaRPr lang="fr-FR" sz="800" dirty="0" smtClean="0"/>
          </a:p>
          <a:p>
            <a:pPr marL="171450" indent="-171450">
              <a:spcBef>
                <a:spcPct val="20000"/>
              </a:spcBef>
              <a:buClr>
                <a:srgbClr val="C00000"/>
              </a:buClr>
              <a:buFont typeface="Wingdings" panose="05000000000000000000" pitchFamily="2" charset="2"/>
              <a:buChar char="§"/>
            </a:pPr>
            <a:endParaRPr lang="fr-FR" sz="800" dirty="0"/>
          </a:p>
          <a:p>
            <a:pPr marL="171450" indent="-171450">
              <a:spcBef>
                <a:spcPct val="20000"/>
              </a:spcBef>
              <a:buClr>
                <a:srgbClr val="C00000"/>
              </a:buClr>
              <a:buFont typeface="Wingdings" panose="05000000000000000000" pitchFamily="2" charset="2"/>
              <a:buChar char="§"/>
            </a:pPr>
            <a:r>
              <a:rPr lang="fr-FR" sz="800" dirty="0" smtClean="0"/>
              <a:t>Seriez-vous </a:t>
            </a:r>
            <a:r>
              <a:rPr lang="fr-FR" sz="800" dirty="0"/>
              <a:t>intéressé par une orientation plus verte et durable de votre épargne ? </a:t>
            </a:r>
            <a:endParaRPr lang="fr-FR" sz="800" dirty="0" smtClean="0"/>
          </a:p>
          <a:p>
            <a:pPr marL="171450" indent="-171450">
              <a:spcBef>
                <a:spcPct val="20000"/>
              </a:spcBef>
              <a:buClr>
                <a:srgbClr val="C00000"/>
              </a:buClr>
              <a:buFont typeface="Wingdings" panose="05000000000000000000" pitchFamily="2" charset="2"/>
              <a:buChar char="§"/>
            </a:pPr>
            <a:endParaRPr lang="fr-FR" sz="800" dirty="0"/>
          </a:p>
          <a:p>
            <a:pPr marL="171450" indent="-171450">
              <a:spcBef>
                <a:spcPct val="20000"/>
              </a:spcBef>
              <a:buClr>
                <a:srgbClr val="C00000"/>
              </a:buClr>
              <a:buFont typeface="Wingdings" panose="05000000000000000000" pitchFamily="2" charset="2"/>
              <a:buChar char="§"/>
            </a:pPr>
            <a:r>
              <a:rPr lang="fr-FR" sz="800" dirty="0"/>
              <a:t>Savez-vous que vous </a:t>
            </a:r>
            <a:r>
              <a:rPr lang="fr-FR" sz="800" dirty="0" smtClean="0"/>
              <a:t>pouvez </a:t>
            </a:r>
            <a:r>
              <a:rPr lang="fr-FR" sz="800" dirty="0"/>
              <a:t>également dynamiser l’épargne de vos enfants ? (pour les parents des enfants qui n’ont pas l’univers E, mais pas P).</a:t>
            </a:r>
          </a:p>
        </p:txBody>
      </p:sp>
      <p:pic>
        <p:nvPicPr>
          <p:cNvPr id="3" name="Image 2"/>
          <p:cNvPicPr>
            <a:picLocks noChangeAspect="1"/>
          </p:cNvPicPr>
          <p:nvPr/>
        </p:nvPicPr>
        <p:blipFill>
          <a:blip r:embed="rId10">
            <a:clrChange>
              <a:clrFrom>
                <a:srgbClr val="FFFFFF"/>
              </a:clrFrom>
              <a:clrTo>
                <a:srgbClr val="FFFFFF">
                  <a:alpha val="0"/>
                </a:srgbClr>
              </a:clrTo>
            </a:clrChange>
          </a:blip>
          <a:stretch>
            <a:fillRect/>
          </a:stretch>
        </p:blipFill>
        <p:spPr>
          <a:xfrm>
            <a:off x="484322" y="1671640"/>
            <a:ext cx="834777" cy="169466"/>
          </a:xfrm>
          <a:prstGeom prst="rect">
            <a:avLst/>
          </a:prstGeom>
        </p:spPr>
      </p:pic>
      <p:sp>
        <p:nvSpPr>
          <p:cNvPr id="9" name="ZoneTexte 8"/>
          <p:cNvSpPr txBox="1"/>
          <p:nvPr/>
        </p:nvSpPr>
        <p:spPr>
          <a:xfrm>
            <a:off x="2990075" y="1724225"/>
            <a:ext cx="3846548" cy="2677656"/>
          </a:xfrm>
          <a:prstGeom prst="rect">
            <a:avLst/>
          </a:prstGeom>
          <a:noFill/>
        </p:spPr>
        <p:txBody>
          <a:bodyPr wrap="square" rtlCol="0">
            <a:spAutoFit/>
          </a:bodyPr>
          <a:lstStyle/>
          <a:p>
            <a:pPr marL="350838" indent="-171450">
              <a:spcBef>
                <a:spcPct val="20000"/>
              </a:spcBef>
              <a:buFont typeface="Wingdings" panose="05000000000000000000" pitchFamily="2" charset="2"/>
              <a:buChar char="§"/>
            </a:pPr>
            <a:r>
              <a:rPr lang="fr-FR" sz="800" b="1" dirty="0" smtClean="0">
                <a:solidFill>
                  <a:srgbClr val="C00000"/>
                </a:solidFill>
              </a:rPr>
              <a:t>Ambition </a:t>
            </a:r>
            <a:r>
              <a:rPr lang="fr-FR" sz="800" b="1" dirty="0">
                <a:solidFill>
                  <a:srgbClr val="C00000"/>
                </a:solidFill>
              </a:rPr>
              <a:t>Durable </a:t>
            </a:r>
            <a:r>
              <a:rPr lang="fr-FR" sz="800" b="1" dirty="0" smtClean="0">
                <a:solidFill>
                  <a:srgbClr val="C00000"/>
                </a:solidFill>
              </a:rPr>
              <a:t>4 : </a:t>
            </a:r>
            <a:r>
              <a:rPr lang="fr-FR" sz="800" b="1" dirty="0" smtClean="0"/>
              <a:t>15 M€</a:t>
            </a:r>
          </a:p>
          <a:p>
            <a:pPr marL="808038" lvl="1" indent="-171450">
              <a:spcBef>
                <a:spcPct val="20000"/>
              </a:spcBef>
              <a:buFont typeface="Arial" panose="020B0604020202020204" pitchFamily="34" charset="0"/>
              <a:buChar char="•"/>
            </a:pPr>
            <a:r>
              <a:rPr lang="fr-FR" sz="800" dirty="0"/>
              <a:t>du </a:t>
            </a:r>
            <a:r>
              <a:rPr lang="fr-FR" sz="800" dirty="0" smtClean="0"/>
              <a:t>1</a:t>
            </a:r>
            <a:r>
              <a:rPr lang="fr-FR" sz="800" baseline="30000" dirty="0" smtClean="0"/>
              <a:t>er</a:t>
            </a:r>
            <a:r>
              <a:rPr lang="fr-FR" sz="800" dirty="0" smtClean="0"/>
              <a:t> septembre </a:t>
            </a:r>
            <a:r>
              <a:rPr lang="fr-FR" sz="800" dirty="0"/>
              <a:t>au 8 </a:t>
            </a:r>
            <a:r>
              <a:rPr lang="fr-FR" sz="800" dirty="0" smtClean="0"/>
              <a:t>décembre</a:t>
            </a:r>
          </a:p>
          <a:p>
            <a:pPr marL="636588" lvl="1">
              <a:spcBef>
                <a:spcPct val="20000"/>
              </a:spcBef>
            </a:pPr>
            <a:endParaRPr lang="fr-FR" sz="800" dirty="0"/>
          </a:p>
          <a:p>
            <a:pPr marL="350838" indent="-171450">
              <a:spcBef>
                <a:spcPct val="20000"/>
              </a:spcBef>
              <a:buFont typeface="Wingdings" panose="05000000000000000000" pitchFamily="2" charset="2"/>
              <a:buChar char="§"/>
            </a:pPr>
            <a:r>
              <a:rPr lang="fr-FR" sz="800" b="1" dirty="0">
                <a:solidFill>
                  <a:srgbClr val="C00000"/>
                </a:solidFill>
              </a:rPr>
              <a:t>Mise en marché de la gamme </a:t>
            </a:r>
            <a:r>
              <a:rPr lang="fr-FR" sz="800" b="1" dirty="0" err="1">
                <a:solidFill>
                  <a:srgbClr val="C00000"/>
                </a:solidFill>
              </a:rPr>
              <a:t>Millevie</a:t>
            </a:r>
            <a:r>
              <a:rPr lang="fr-FR" sz="800" b="1" dirty="0">
                <a:solidFill>
                  <a:srgbClr val="C00000"/>
                </a:solidFill>
              </a:rPr>
              <a:t> 2 : </a:t>
            </a:r>
            <a:endParaRPr lang="fr-FR" sz="800" b="1" dirty="0" smtClean="0">
              <a:solidFill>
                <a:srgbClr val="C00000"/>
              </a:solidFill>
            </a:endParaRPr>
          </a:p>
          <a:p>
            <a:pPr marL="808038" lvl="1" indent="-171450">
              <a:spcBef>
                <a:spcPct val="20000"/>
              </a:spcBef>
              <a:buFont typeface="Arial" panose="020B0604020202020204" pitchFamily="34" charset="0"/>
              <a:buChar char="•"/>
            </a:pPr>
            <a:r>
              <a:rPr lang="fr-FR" sz="800" dirty="0" smtClean="0"/>
              <a:t>Frais </a:t>
            </a:r>
            <a:r>
              <a:rPr lang="fr-FR" sz="800" dirty="0"/>
              <a:t>d’entrée 0% sous </a:t>
            </a:r>
            <a:r>
              <a:rPr lang="fr-FR" sz="800" dirty="0" smtClean="0"/>
              <a:t>condition </a:t>
            </a:r>
            <a:r>
              <a:rPr lang="fr-FR" sz="800" dirty="0"/>
              <a:t>de 30% UC ou 30% d’OG</a:t>
            </a:r>
          </a:p>
          <a:p>
            <a:pPr marL="808038" lvl="1" indent="-171450">
              <a:spcBef>
                <a:spcPct val="20000"/>
              </a:spcBef>
              <a:buFont typeface="Arial" panose="020B0604020202020204" pitchFamily="34" charset="0"/>
              <a:buChar char="•"/>
            </a:pPr>
            <a:endParaRPr lang="fr-FR" sz="800" dirty="0"/>
          </a:p>
          <a:p>
            <a:pPr marL="350838" indent="-171450">
              <a:spcBef>
                <a:spcPct val="20000"/>
              </a:spcBef>
              <a:buFont typeface="Wingdings" panose="05000000000000000000" pitchFamily="2" charset="2"/>
              <a:buChar char="§"/>
            </a:pPr>
            <a:r>
              <a:rPr lang="fr-FR" sz="800" b="1" dirty="0" smtClean="0">
                <a:solidFill>
                  <a:srgbClr val="C00000"/>
                </a:solidFill>
              </a:rPr>
              <a:t>Gestion </a:t>
            </a:r>
            <a:r>
              <a:rPr lang="fr-FR" sz="800" b="1" dirty="0">
                <a:solidFill>
                  <a:srgbClr val="C00000"/>
                </a:solidFill>
              </a:rPr>
              <a:t>Déléguée au Grand Public : </a:t>
            </a:r>
            <a:r>
              <a:rPr lang="fr-FR" sz="800" b="1" dirty="0" smtClean="0"/>
              <a:t>15 M€</a:t>
            </a:r>
          </a:p>
          <a:p>
            <a:pPr marL="808038" lvl="1" indent="-171450">
              <a:spcBef>
                <a:spcPct val="20000"/>
              </a:spcBef>
              <a:buFont typeface="Arial" panose="020B0604020202020204" pitchFamily="34" charset="0"/>
              <a:buChar char="•"/>
            </a:pPr>
            <a:r>
              <a:rPr lang="fr-FR" sz="800" dirty="0"/>
              <a:t>C</a:t>
            </a:r>
            <a:r>
              <a:rPr lang="fr-FR" sz="800" dirty="0" smtClean="0"/>
              <a:t>onfiez </a:t>
            </a:r>
            <a:r>
              <a:rPr lang="fr-FR" sz="800" dirty="0"/>
              <a:t>le soin de gérer vos placements à des </a:t>
            </a:r>
            <a:r>
              <a:rPr lang="fr-FR" sz="800" dirty="0" smtClean="0"/>
              <a:t>spécialistes</a:t>
            </a:r>
          </a:p>
          <a:p>
            <a:pPr marL="636588" lvl="1">
              <a:spcBef>
                <a:spcPct val="20000"/>
              </a:spcBef>
            </a:pPr>
            <a:endParaRPr lang="fr-FR" sz="800" dirty="0"/>
          </a:p>
          <a:p>
            <a:pPr marL="350838" indent="-171450">
              <a:spcBef>
                <a:spcPct val="20000"/>
              </a:spcBef>
              <a:buFont typeface="Wingdings" panose="05000000000000000000" pitchFamily="2" charset="2"/>
              <a:buChar char="§"/>
            </a:pPr>
            <a:r>
              <a:rPr lang="fr-FR" sz="800" b="1" dirty="0" err="1">
                <a:solidFill>
                  <a:srgbClr val="C00000"/>
                </a:solidFill>
              </a:rPr>
              <a:t>Thématisation</a:t>
            </a:r>
            <a:r>
              <a:rPr lang="fr-FR" sz="800" b="1" dirty="0">
                <a:solidFill>
                  <a:srgbClr val="C00000"/>
                </a:solidFill>
              </a:rPr>
              <a:t> de l’épargne </a:t>
            </a:r>
            <a:r>
              <a:rPr lang="fr-FR" sz="800" b="1" dirty="0" smtClean="0">
                <a:solidFill>
                  <a:srgbClr val="C00000"/>
                </a:solidFill>
              </a:rPr>
              <a:t>financière : </a:t>
            </a:r>
            <a:endParaRPr lang="fr-FR" sz="800" b="1" dirty="0">
              <a:solidFill>
                <a:srgbClr val="C00000"/>
              </a:solidFill>
            </a:endParaRPr>
          </a:p>
          <a:p>
            <a:pPr marL="808038" lvl="1" indent="-171450">
              <a:spcBef>
                <a:spcPct val="20000"/>
              </a:spcBef>
              <a:buFont typeface="Arial" panose="020B0604020202020204" pitchFamily="34" charset="0"/>
              <a:buChar char="•"/>
            </a:pPr>
            <a:r>
              <a:rPr lang="fr-FR" sz="800" dirty="0"/>
              <a:t>la gamme </a:t>
            </a:r>
            <a:r>
              <a:rPr lang="fr-FR" sz="800" dirty="0" err="1"/>
              <a:t>Millevie</a:t>
            </a:r>
            <a:r>
              <a:rPr lang="fr-FR" sz="800" dirty="0"/>
              <a:t> 2 propose une sélection de fonds ISR / ESG (Investissement  Socialement Responsable / Environnementaux, Sociaux, et de Gouvernance), et de fonds « label Relance ». </a:t>
            </a:r>
            <a:endParaRPr lang="fr-FR" sz="800" dirty="0" smtClean="0"/>
          </a:p>
          <a:p>
            <a:pPr marL="808038" lvl="1" indent="-171450">
              <a:spcBef>
                <a:spcPct val="20000"/>
              </a:spcBef>
              <a:buFont typeface="Arial" panose="020B0604020202020204" pitchFamily="34" charset="0"/>
              <a:buChar char="•"/>
            </a:pPr>
            <a:endParaRPr lang="fr-FR" sz="800" dirty="0"/>
          </a:p>
          <a:p>
            <a:pPr marL="350838" indent="-171450">
              <a:spcBef>
                <a:spcPct val="20000"/>
              </a:spcBef>
              <a:buFont typeface="Wingdings" panose="05000000000000000000" pitchFamily="2" charset="2"/>
              <a:buChar char="§"/>
            </a:pPr>
            <a:r>
              <a:rPr lang="fr-FR" sz="800" b="1" dirty="0">
                <a:solidFill>
                  <a:srgbClr val="C00000"/>
                </a:solidFill>
              </a:rPr>
              <a:t>Offres Jeunes : </a:t>
            </a:r>
            <a:endParaRPr lang="fr-FR" sz="800" dirty="0"/>
          </a:p>
          <a:p>
            <a:pPr marL="808038" lvl="1" indent="-171450">
              <a:spcBef>
                <a:spcPct val="20000"/>
              </a:spcBef>
              <a:buFont typeface="Arial" panose="020B0604020202020204" pitchFamily="34" charset="0"/>
              <a:buChar char="•"/>
            </a:pPr>
            <a:r>
              <a:rPr lang="fr-FR" sz="800" dirty="0"/>
              <a:t>0 à 1 an : 20 € offerts pour l’ouverture d’un </a:t>
            </a:r>
            <a:r>
              <a:rPr lang="fr-FR" sz="800" dirty="0" err="1"/>
              <a:t>Millevie</a:t>
            </a:r>
            <a:r>
              <a:rPr lang="fr-FR" sz="800" dirty="0"/>
              <a:t> Initiale</a:t>
            </a:r>
          </a:p>
          <a:p>
            <a:pPr marL="636588" lvl="1">
              <a:spcBef>
                <a:spcPct val="20000"/>
              </a:spcBef>
            </a:pPr>
            <a:endParaRPr lang="fr-FR" sz="800" dirty="0"/>
          </a:p>
          <a:p>
            <a:pPr marL="808038" lvl="1" indent="-171450">
              <a:spcBef>
                <a:spcPct val="20000"/>
              </a:spcBef>
              <a:buFont typeface="Arial" panose="020B0604020202020204" pitchFamily="34" charset="0"/>
              <a:buChar char="•"/>
            </a:pPr>
            <a:endParaRPr lang="fr-FR" sz="800" dirty="0"/>
          </a:p>
        </p:txBody>
      </p:sp>
      <p:pic>
        <p:nvPicPr>
          <p:cNvPr id="54" name="Image 53"/>
          <p:cNvPicPr>
            <a:picLocks noChangeAspect="1"/>
          </p:cNvPicPr>
          <p:nvPr/>
        </p:nvPicPr>
        <p:blipFill>
          <a:blip r:embed="rId11">
            <a:extLst/>
          </a:blip>
          <a:stretch>
            <a:fillRect/>
          </a:stretch>
        </p:blipFill>
        <p:spPr>
          <a:xfrm>
            <a:off x="3483331" y="3881214"/>
            <a:ext cx="202704" cy="202704"/>
          </a:xfrm>
          <a:prstGeom prst="rect">
            <a:avLst/>
          </a:prstGeom>
        </p:spPr>
      </p:pic>
      <p:pic>
        <p:nvPicPr>
          <p:cNvPr id="32" name="Image 31"/>
          <p:cNvPicPr>
            <a:picLocks noChangeAspect="1"/>
          </p:cNvPicPr>
          <p:nvPr/>
        </p:nvPicPr>
        <p:blipFill>
          <a:blip r:embed="rId12">
            <a:extLst/>
          </a:blip>
          <a:stretch>
            <a:fillRect/>
          </a:stretch>
        </p:blipFill>
        <p:spPr>
          <a:xfrm>
            <a:off x="3483331" y="3256343"/>
            <a:ext cx="202704" cy="202704"/>
          </a:xfrm>
          <a:prstGeom prst="rect">
            <a:avLst/>
          </a:prstGeom>
        </p:spPr>
      </p:pic>
      <p:pic>
        <p:nvPicPr>
          <p:cNvPr id="33" name="Image 32"/>
          <p:cNvPicPr>
            <a:picLocks noChangeAspect="1"/>
          </p:cNvPicPr>
          <p:nvPr/>
        </p:nvPicPr>
        <p:blipFill>
          <a:blip r:embed="rId12">
            <a:extLst/>
          </a:blip>
          <a:stretch>
            <a:fillRect/>
          </a:stretch>
        </p:blipFill>
        <p:spPr>
          <a:xfrm>
            <a:off x="5461362" y="4443105"/>
            <a:ext cx="202704" cy="202704"/>
          </a:xfrm>
          <a:prstGeom prst="rect">
            <a:avLst/>
          </a:prstGeom>
        </p:spPr>
      </p:pic>
      <p:pic>
        <p:nvPicPr>
          <p:cNvPr id="36" name="Image 35">
            <a:hlinkClick r:id="rId13" action="ppaction://hlinksldjump"/>
          </p:cNvPr>
          <p:cNvPicPr>
            <a:picLocks noChangeAspect="1"/>
          </p:cNvPicPr>
          <p:nvPr/>
        </p:nvPicPr>
        <p:blipFill>
          <a:blip r:embed="rId14">
            <a:extLst/>
          </a:blip>
          <a:stretch>
            <a:fillRect/>
          </a:stretch>
        </p:blipFill>
        <p:spPr>
          <a:xfrm>
            <a:off x="8510149" y="-76785"/>
            <a:ext cx="529606" cy="637090"/>
          </a:xfrm>
          <a:prstGeom prst="rect">
            <a:avLst/>
          </a:prstGeom>
        </p:spPr>
      </p:pic>
      <p:pic>
        <p:nvPicPr>
          <p:cNvPr id="37" name="Image 36"/>
          <p:cNvPicPr>
            <a:picLocks noChangeAspect="1"/>
          </p:cNvPicPr>
          <p:nvPr/>
        </p:nvPicPr>
        <p:blipFill>
          <a:blip r:embed="rId12">
            <a:extLst/>
          </a:blip>
          <a:stretch>
            <a:fillRect/>
          </a:stretch>
        </p:blipFill>
        <p:spPr>
          <a:xfrm>
            <a:off x="3483353" y="1936998"/>
            <a:ext cx="202704" cy="202704"/>
          </a:xfrm>
          <a:prstGeom prst="rect">
            <a:avLst/>
          </a:prstGeom>
        </p:spPr>
      </p:pic>
      <p:grpSp>
        <p:nvGrpSpPr>
          <p:cNvPr id="60" name="Groupe 59"/>
          <p:cNvGrpSpPr/>
          <p:nvPr/>
        </p:nvGrpSpPr>
        <p:grpSpPr>
          <a:xfrm>
            <a:off x="7778123" y="3516014"/>
            <a:ext cx="1265812" cy="1461736"/>
            <a:chOff x="7778123" y="3516014"/>
            <a:chExt cx="1265812" cy="1461736"/>
          </a:xfrm>
        </p:grpSpPr>
        <p:sp>
          <p:nvSpPr>
            <p:cNvPr id="61" name="ZoneTexte 60"/>
            <p:cNvSpPr txBox="1"/>
            <p:nvPr/>
          </p:nvSpPr>
          <p:spPr>
            <a:xfrm rot="5400000">
              <a:off x="7506146" y="3850561"/>
              <a:ext cx="899926" cy="230832"/>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900" kern="1200" dirty="0" smtClean="0">
                  <a:solidFill>
                    <a:schemeClr val="bg1"/>
                  </a:solidFill>
                  <a:latin typeface="+mn-lt"/>
                  <a:ea typeface="+mn-ea"/>
                  <a:cs typeface="+mn-cs"/>
                </a:rPr>
                <a:t>Liens utiles</a:t>
              </a:r>
            </a:p>
          </p:txBody>
        </p:sp>
        <p:grpSp>
          <p:nvGrpSpPr>
            <p:cNvPr id="62" name="Groupe 61"/>
            <p:cNvGrpSpPr/>
            <p:nvPr/>
          </p:nvGrpSpPr>
          <p:grpSpPr>
            <a:xfrm>
              <a:off x="7778123" y="3553358"/>
              <a:ext cx="1265812" cy="1424392"/>
              <a:chOff x="7811548" y="3668656"/>
              <a:chExt cx="1265812" cy="1424392"/>
            </a:xfrm>
          </p:grpSpPr>
          <p:sp>
            <p:nvSpPr>
              <p:cNvPr id="63" name="Rectangle 62">
                <a:hlinkClick r:id="rId15" action="ppaction://hlinkfile"/>
              </p:cNvPr>
              <p:cNvSpPr/>
              <p:nvPr/>
            </p:nvSpPr>
            <p:spPr>
              <a:xfrm>
                <a:off x="8067480" y="3710260"/>
                <a:ext cx="968236"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Segmentation Activation</a:t>
                </a:r>
                <a:endParaRPr lang="fr-FR" sz="700" b="1" dirty="0">
                  <a:solidFill>
                    <a:schemeClr val="bg1"/>
                  </a:solidFill>
                  <a:latin typeface="Calibri" panose="020F0502020204030204" pitchFamily="34" charset="0"/>
                  <a:cs typeface="Calibri" panose="020F0502020204030204" pitchFamily="34" charset="0"/>
                </a:endParaRPr>
              </a:p>
            </p:txBody>
          </p:sp>
          <p:sp>
            <p:nvSpPr>
              <p:cNvPr id="64" name="Rectangle 63">
                <a:hlinkClick r:id="rId16"/>
              </p:cNvPr>
              <p:cNvSpPr/>
              <p:nvPr/>
            </p:nvSpPr>
            <p:spPr>
              <a:xfrm>
                <a:off x="8567716"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Book Jeunes</a:t>
                </a:r>
                <a:endParaRPr lang="fr-FR" sz="700" b="1" dirty="0">
                  <a:solidFill>
                    <a:schemeClr val="bg1"/>
                  </a:solidFill>
                  <a:latin typeface="Calibri" panose="020F0502020204030204" pitchFamily="34" charset="0"/>
                  <a:cs typeface="Calibri" panose="020F0502020204030204" pitchFamily="34" charset="0"/>
                </a:endParaRPr>
              </a:p>
            </p:txBody>
          </p:sp>
          <p:sp>
            <p:nvSpPr>
              <p:cNvPr id="65" name="Rectangle 64">
                <a:hlinkClick r:id="rId17"/>
              </p:cNvPr>
              <p:cNvSpPr/>
              <p:nvPr/>
            </p:nvSpPr>
            <p:spPr>
              <a:xfrm>
                <a:off x="8573248"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ORCA</a:t>
                </a:r>
              </a:p>
            </p:txBody>
          </p:sp>
          <p:sp>
            <p:nvSpPr>
              <p:cNvPr id="66" name="Rectangle 65">
                <a:hlinkClick r:id="rId18"/>
              </p:cNvPr>
              <p:cNvSpPr/>
              <p:nvPr/>
            </p:nvSpPr>
            <p:spPr>
              <a:xfrm>
                <a:off x="8067480"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Offres promo</a:t>
                </a:r>
              </a:p>
            </p:txBody>
          </p:sp>
          <p:sp>
            <p:nvSpPr>
              <p:cNvPr id="67" name="Rectangle 66">
                <a:hlinkClick r:id="rId19"/>
              </p:cNvPr>
              <p:cNvSpPr/>
              <p:nvPr/>
            </p:nvSpPr>
            <p:spPr>
              <a:xfrm>
                <a:off x="8067480"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Book GERC</a:t>
                </a:r>
              </a:p>
            </p:txBody>
          </p:sp>
          <p:sp>
            <p:nvSpPr>
              <p:cNvPr id="68" name="Rectangle 67"/>
              <p:cNvSpPr/>
              <p:nvPr/>
            </p:nvSpPr>
            <p:spPr>
              <a:xfrm>
                <a:off x="7812961" y="3668656"/>
                <a:ext cx="1264399" cy="1309094"/>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9" name="Image 68"/>
              <p:cNvPicPr>
                <a:picLocks noChangeAspect="1"/>
              </p:cNvPicPr>
              <p:nvPr/>
            </p:nvPicPr>
            <p:blipFill>
              <a:blip r:embed="rId20">
                <a:extLst/>
              </a:blip>
              <a:stretch>
                <a:fillRect/>
              </a:stretch>
            </p:blipFill>
            <p:spPr>
              <a:xfrm>
                <a:off x="7811548" y="4692594"/>
                <a:ext cx="336560" cy="400454"/>
              </a:xfrm>
              <a:prstGeom prst="rect">
                <a:avLst/>
              </a:prstGeom>
            </p:spPr>
          </p:pic>
        </p:grpSp>
      </p:grpSp>
    </p:spTree>
    <p:extLst>
      <p:ext uri="{BB962C8B-B14F-4D97-AF65-F5344CB8AC3E}">
        <p14:creationId xmlns:p14="http://schemas.microsoft.com/office/powerpoint/2010/main" val="4256652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sées 4"/>
          <p:cNvSpPr/>
          <p:nvPr/>
        </p:nvSpPr>
        <p:spPr>
          <a:xfrm rot="366095">
            <a:off x="6933022" y="993998"/>
            <a:ext cx="3510665" cy="2622739"/>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9" name="Tableau 18"/>
          <p:cNvGraphicFramePr>
            <a:graphicFrameLocks noGrp="1"/>
          </p:cNvGraphicFramePr>
          <p:nvPr>
            <p:extLst/>
          </p:nvPr>
        </p:nvGraphicFramePr>
        <p:xfrm>
          <a:off x="3131840" y="1369196"/>
          <a:ext cx="3708412" cy="2717329"/>
        </p:xfrm>
        <a:graphic>
          <a:graphicData uri="http://schemas.openxmlformats.org/drawingml/2006/table">
            <a:tbl>
              <a:tblPr>
                <a:tableStyleId>{5C22544A-7EE6-4342-B048-85BDC9FD1C3A}</a:tableStyleId>
              </a:tblPr>
              <a:tblGrid>
                <a:gridCol w="3708412">
                  <a:extLst>
                    <a:ext uri="{9D8B030D-6E8A-4147-A177-3AD203B41FA5}">
                      <a16:colId xmlns:a16="http://schemas.microsoft.com/office/drawing/2014/main" val="3930758355"/>
                    </a:ext>
                  </a:extLst>
                </a:gridCol>
              </a:tblGrid>
              <a:tr h="268638">
                <a:tc>
                  <a:txBody>
                    <a:bodyPr/>
                    <a:lstStyle/>
                    <a:p>
                      <a:pPr algn="ctr"/>
                      <a:r>
                        <a:rPr lang="fr-FR" sz="900" b="1" dirty="0" smtClean="0">
                          <a:solidFill>
                            <a:schemeClr val="bg1"/>
                          </a:solidFill>
                        </a:rPr>
                        <a:t>Offres</a:t>
                      </a:r>
                      <a:r>
                        <a:rPr lang="fr-FR" sz="900" b="1" baseline="0" dirty="0" smtClean="0">
                          <a:solidFill>
                            <a:schemeClr val="bg1"/>
                          </a:solidFill>
                        </a:rPr>
                        <a:t> du moment</a:t>
                      </a:r>
                      <a:endParaRPr lang="fr-FR" sz="900" b="1" dirty="0">
                        <a:solidFill>
                          <a:schemeClr val="bg1"/>
                        </a:solidFill>
                      </a:endParaRPr>
                    </a:p>
                  </a:txBody>
                  <a:tcPr anchor="ctr">
                    <a:solidFill>
                      <a:schemeClr val="tx2">
                        <a:lumMod val="75000"/>
                      </a:schemeClr>
                    </a:solidFill>
                  </a:tcPr>
                </a:tc>
                <a:extLst>
                  <a:ext uri="{0D108BD9-81ED-4DB2-BD59-A6C34878D82A}">
                    <a16:rowId xmlns:a16="http://schemas.microsoft.com/office/drawing/2014/main" val="2815525985"/>
                  </a:ext>
                </a:extLst>
              </a:tr>
              <a:tr h="2448691">
                <a:tc>
                  <a:txBody>
                    <a:bodyPr/>
                    <a:lstStyle/>
                    <a:p>
                      <a:pPr marL="0" indent="0">
                        <a:buClr>
                          <a:srgbClr val="C00000"/>
                        </a:buClr>
                        <a:buFont typeface="Wingdings" panose="05000000000000000000" pitchFamily="2" charset="2"/>
                        <a:buNone/>
                      </a:pPr>
                      <a:endParaRPr lang="fr-FR" sz="800" baseline="0" dirty="0" smtClean="0"/>
                    </a:p>
                  </a:txBody>
                  <a:tcPr anchor="ctr"/>
                </a:tc>
                <a:extLst>
                  <a:ext uri="{0D108BD9-81ED-4DB2-BD59-A6C34878D82A}">
                    <a16:rowId xmlns:a16="http://schemas.microsoft.com/office/drawing/2014/main" val="2413437005"/>
                  </a:ext>
                </a:extLst>
              </a:tr>
            </a:tbl>
          </a:graphicData>
        </a:graphic>
      </p:graphicFrame>
      <p:sp>
        <p:nvSpPr>
          <p:cNvPr id="2" name="Espace réservé du contenu 1"/>
          <p:cNvSpPr>
            <a:spLocks noGrp="1"/>
          </p:cNvSpPr>
          <p:nvPr>
            <p:ph sz="quarter" idx="15"/>
          </p:nvPr>
        </p:nvSpPr>
        <p:spPr/>
        <p:txBody>
          <a:bodyPr/>
          <a:lstStyle/>
          <a:p>
            <a:r>
              <a:rPr lang="fr-FR" sz="1400" b="1" dirty="0" smtClean="0"/>
              <a:t>Les pistes pour atteindre l’univers </a:t>
            </a:r>
            <a:r>
              <a:rPr lang="fr-FR" sz="1400" b="1" dirty="0" smtClean="0">
                <a:solidFill>
                  <a:srgbClr val="C00000"/>
                </a:solidFill>
              </a:rPr>
              <a:t>Bancarisation</a:t>
            </a:r>
            <a:endParaRPr lang="fr-FR" sz="1400" b="1" dirty="0">
              <a:solidFill>
                <a:srgbClr val="C00000"/>
              </a:solidFill>
            </a:endParaRPr>
          </a:p>
        </p:txBody>
      </p:sp>
      <p:pic>
        <p:nvPicPr>
          <p:cNvPr id="34" name="Image 33"/>
          <p:cNvPicPr>
            <a:picLocks noChangeAspect="1"/>
          </p:cNvPicPr>
          <p:nvPr/>
        </p:nvPicPr>
        <p:blipFill>
          <a:blip r:embed="rId2">
            <a:extLst>
              <a:ext uri="{BEBA8EAE-BF5A-486C-A8C5-ECC9F3942E4B}">
                <a14:imgProps xmlns:a14="http://schemas.microsoft.com/office/drawing/2010/main">
                  <a14:imgLayer r:embed="rId3">
                    <a14:imgEffect>
                      <a14:backgroundRemoval t="9375" b="89286" l="0" r="100000"/>
                    </a14:imgEffect>
                  </a14:imgLayer>
                </a14:imgProps>
              </a:ext>
            </a:extLst>
          </a:blip>
          <a:stretch>
            <a:fillRect/>
          </a:stretch>
        </p:blipFill>
        <p:spPr>
          <a:xfrm>
            <a:off x="7932084" y="915566"/>
            <a:ext cx="432048" cy="432048"/>
          </a:xfrm>
          <a:prstGeom prst="rect">
            <a:avLst/>
          </a:prstGeom>
        </p:spPr>
      </p:pic>
      <p:sp>
        <p:nvSpPr>
          <p:cNvPr id="35" name="Rectangle 34"/>
          <p:cNvSpPr/>
          <p:nvPr/>
        </p:nvSpPr>
        <p:spPr>
          <a:xfrm>
            <a:off x="175309" y="4251604"/>
            <a:ext cx="6664943" cy="540651"/>
          </a:xfrm>
          <a:prstGeom prst="rect">
            <a:avLst/>
          </a:prstGeom>
          <a:solidFill>
            <a:schemeClr val="bg1"/>
          </a:solidFill>
          <a:ln>
            <a:solidFill>
              <a:schemeClr val="tx2">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just"/>
            <a:r>
              <a:rPr lang="fr-FR" sz="800" b="1" dirty="0" smtClean="0">
                <a:solidFill>
                  <a:srgbClr val="C00000"/>
                </a:solidFill>
                <a:latin typeface="Calibri" panose="020F0502020204030204" pitchFamily="34" charset="0"/>
                <a:cs typeface="Calibri" panose="020F0502020204030204" pitchFamily="34" charset="0"/>
              </a:rPr>
              <a:t>Bon </a:t>
            </a:r>
            <a:r>
              <a:rPr lang="fr-FR" sz="800" b="1" dirty="0">
                <a:solidFill>
                  <a:srgbClr val="C00000"/>
                </a:solidFill>
                <a:latin typeface="Calibri" panose="020F0502020204030204" pitchFamily="34" charset="0"/>
                <a:cs typeface="Calibri" panose="020F0502020204030204" pitchFamily="34" charset="0"/>
              </a:rPr>
              <a:t>à savoir </a:t>
            </a:r>
            <a:r>
              <a:rPr lang="fr-FR" sz="800" b="1" dirty="0" smtClean="0">
                <a:solidFill>
                  <a:srgbClr val="C00000"/>
                </a:solidFill>
                <a:latin typeface="Calibri" panose="020F0502020204030204" pitchFamily="34" charset="0"/>
                <a:cs typeface="Calibri" panose="020F0502020204030204" pitchFamily="34" charset="0"/>
              </a:rPr>
              <a:t>: </a:t>
            </a:r>
          </a:p>
          <a:p>
            <a:pPr algn="just"/>
            <a:r>
              <a:rPr lang="fr-FR" sz="800" dirty="0" smtClean="0">
                <a:latin typeface="Calibri" panose="020F0502020204030204" pitchFamily="34" charset="0"/>
                <a:cs typeface="Calibri" panose="020F0502020204030204" pitchFamily="34" charset="0"/>
              </a:rPr>
              <a:t>La </a:t>
            </a:r>
            <a:r>
              <a:rPr lang="fr-FR" sz="800" dirty="0">
                <a:latin typeface="Calibri" panose="020F0502020204030204" pitchFamily="34" charset="0"/>
                <a:cs typeface="Calibri" panose="020F0502020204030204" pitchFamily="34" charset="0"/>
              </a:rPr>
              <a:t>mise en place d’une mobilité bancaire engendre </a:t>
            </a:r>
            <a:r>
              <a:rPr lang="fr-FR" sz="800" b="1" dirty="0">
                <a:solidFill>
                  <a:srgbClr val="C00000"/>
                </a:solidFill>
                <a:latin typeface="Calibri" panose="020F0502020204030204" pitchFamily="34" charset="0"/>
                <a:cs typeface="Calibri" panose="020F0502020204030204" pitchFamily="34" charset="0"/>
              </a:rPr>
              <a:t>3 </a:t>
            </a:r>
            <a:r>
              <a:rPr lang="fr-FR" sz="800" b="1" dirty="0" smtClean="0">
                <a:solidFill>
                  <a:srgbClr val="C00000"/>
                </a:solidFill>
                <a:latin typeface="Calibri" panose="020F0502020204030204" pitchFamily="34" charset="0"/>
                <a:cs typeface="Calibri" panose="020F0502020204030204" pitchFamily="34" charset="0"/>
              </a:rPr>
              <a:t>fois </a:t>
            </a:r>
            <a:r>
              <a:rPr lang="fr-FR" sz="800" b="1" dirty="0">
                <a:solidFill>
                  <a:srgbClr val="C00000"/>
                </a:solidFill>
                <a:latin typeface="Calibri" panose="020F0502020204030204" pitchFamily="34" charset="0"/>
                <a:cs typeface="Calibri" panose="020F0502020204030204" pitchFamily="34" charset="0"/>
              </a:rPr>
              <a:t>plus de PNB </a:t>
            </a:r>
            <a:r>
              <a:rPr lang="fr-FR" sz="800" dirty="0">
                <a:latin typeface="Calibri" panose="020F0502020204030204" pitchFamily="34" charset="0"/>
                <a:cs typeface="Calibri" panose="020F0502020204030204" pitchFamily="34" charset="0"/>
              </a:rPr>
              <a:t>! </a:t>
            </a:r>
          </a:p>
          <a:p>
            <a:pPr algn="just"/>
            <a:endParaRPr lang="fr-FR" sz="375" b="1" dirty="0">
              <a:solidFill>
                <a:srgbClr val="C00000"/>
              </a:solidFill>
              <a:latin typeface="Century Gothic" panose="020B0502020202020204" pitchFamily="34" charset="0"/>
            </a:endParaRPr>
          </a:p>
        </p:txBody>
      </p:sp>
      <p:sp>
        <p:nvSpPr>
          <p:cNvPr id="6" name="Rectangle 5"/>
          <p:cNvSpPr/>
          <p:nvPr/>
        </p:nvSpPr>
        <p:spPr>
          <a:xfrm>
            <a:off x="6840252" y="1460165"/>
            <a:ext cx="2736304" cy="215444"/>
          </a:xfrm>
          <a:prstGeom prst="rect">
            <a:avLst/>
          </a:prstGeom>
        </p:spPr>
        <p:txBody>
          <a:bodyPr wrap="square">
            <a:spAutoFit/>
          </a:bodyPr>
          <a:lstStyle/>
          <a:p>
            <a:pPr algn="ctr"/>
            <a:r>
              <a:rPr lang="fr-FR" sz="800" b="1" dirty="0">
                <a:solidFill>
                  <a:srgbClr val="C00000"/>
                </a:solidFill>
              </a:rPr>
              <a:t>Des idées </a:t>
            </a:r>
            <a:r>
              <a:rPr lang="fr-FR" sz="800" b="1" dirty="0" smtClean="0">
                <a:solidFill>
                  <a:srgbClr val="C00000"/>
                </a:solidFill>
              </a:rPr>
              <a:t>pour lancer </a:t>
            </a:r>
            <a:r>
              <a:rPr lang="fr-FR" sz="800" b="1" dirty="0">
                <a:solidFill>
                  <a:srgbClr val="C00000"/>
                </a:solidFill>
              </a:rPr>
              <a:t>la discussion</a:t>
            </a:r>
            <a:endParaRPr lang="fr-FR" sz="800" b="1" dirty="0">
              <a:solidFill>
                <a:srgbClr val="C00000"/>
              </a:solidFill>
              <a:latin typeface="Calibri" panose="020F0502020204030204" pitchFamily="34" charset="0"/>
              <a:cs typeface="Calibri" panose="020F0502020204030204" pitchFamily="34" charset="0"/>
            </a:endParaRP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31" name="Image 30"/>
          <p:cNvPicPr>
            <a:picLocks noChangeAspect="1"/>
          </p:cNvPicPr>
          <p:nvPr/>
        </p:nvPicPr>
        <p:blipFill>
          <a:blip r:embed="rId4">
            <a:extLst>
              <a:ext uri="{BEBA8EAE-BF5A-486C-A8C5-ECC9F3942E4B}">
                <a14:imgProps xmlns:a14="http://schemas.microsoft.com/office/drawing/2010/main">
                  <a14:imgLayer r:embed="rId5">
                    <a14:imgEffect>
                      <a14:backgroundRemoval t="893" b="100000" l="0" r="100000">
                        <a14:foregroundMark x1="75893" y1="27679" x2="75893" y2="27679"/>
                        <a14:foregroundMark x1="70982" y1="15179" x2="70982" y2="15179"/>
                        <a14:foregroundMark x1="57589" y1="11161" x2="57589" y2="11161"/>
                        <a14:foregroundMark x1="57589" y1="3125" x2="57589" y2="3125"/>
                        <a14:foregroundMark x1="42857" y1="13393" x2="42857" y2="13393"/>
                        <a14:foregroundMark x1="32589" y1="29018" x2="32589" y2="29018"/>
                        <a14:foregroundMark x1="50000" y1="33482" x2="50000" y2="33482"/>
                        <a14:foregroundMark x1="48214" y1="36607" x2="34375" y2="54018"/>
                        <a14:foregroundMark x1="34375" y1="54018" x2="33036" y2="93304"/>
                        <a14:foregroundMark x1="31696" y1="93304" x2="5357" y2="97768"/>
                        <a14:foregroundMark x1="5357" y1="97768" x2="31250" y2="80804"/>
                        <a14:foregroundMark x1="2679" y1="93750" x2="1786" y2="52232"/>
                        <a14:foregroundMark x1="4018" y1="48214" x2="31696" y2="46875"/>
                        <a14:foregroundMark x1="33036" y1="95982" x2="29018" y2="97768"/>
                        <a14:foregroundMark x1="35268" y1="94643" x2="42857" y2="97768"/>
                        <a14:foregroundMark x1="85268" y1="96429" x2="78571" y2="46875"/>
                        <a14:foregroundMark x1="88839" y1="49107" x2="58929" y2="47768"/>
                        <a14:foregroundMark x1="58929" y1="47768" x2="66964" y2="30804"/>
                        <a14:foregroundMark x1="66071" y1="30357" x2="55804" y2="20536"/>
                        <a14:foregroundMark x1="89732" y1="49554" x2="89732" y2="82589"/>
                        <a14:foregroundMark x1="92411" y1="60714" x2="96875" y2="65179"/>
                        <a14:foregroundMark x1="94643" y1="73214" x2="98214" y2="66518"/>
                        <a14:foregroundMark x1="68750" y1="73661" x2="83036" y2="70982"/>
                        <a14:foregroundMark x1="70089" y1="83929" x2="85268" y2="84821"/>
                        <a14:foregroundMark x1="85714" y1="96875" x2="44196" y2="97768"/>
                        <a14:foregroundMark x1="41071" y1="27679" x2="41071" y2="27679"/>
                        <a14:foregroundMark x1="47321" y1="16518" x2="47321" y2="16518"/>
                      </a14:backgroundRemoval>
                    </a14:imgEffect>
                  </a14:imgLayer>
                </a14:imgProps>
              </a:ext>
            </a:extLst>
          </a:blip>
          <a:stretch>
            <a:fillRect/>
          </a:stretch>
        </p:blipFill>
        <p:spPr>
          <a:xfrm>
            <a:off x="4808803" y="1034186"/>
            <a:ext cx="279683" cy="279683"/>
          </a:xfrm>
          <a:prstGeom prst="rect">
            <a:avLst/>
          </a:prstGeom>
        </p:spPr>
      </p:pic>
      <p:pic>
        <p:nvPicPr>
          <p:cNvPr id="29" name="Image 28"/>
          <p:cNvPicPr>
            <a:picLocks noChangeAspect="1"/>
          </p:cNvPicPr>
          <p:nvPr/>
        </p:nvPicPr>
        <p:blipFill>
          <a:blip r:embed="rId6">
            <a:extLst>
              <a:ext uri="{BEBA8EAE-BF5A-486C-A8C5-ECC9F3942E4B}">
                <a14:imgProps xmlns:a14="http://schemas.microsoft.com/office/drawing/2010/main">
                  <a14:imgLayer r:embed="rId7">
                    <a14:imgEffect>
                      <a14:backgroundRemoval t="1786" b="100000" l="0" r="100000">
                        <a14:foregroundMark x1="20536" y1="77232" x2="20536" y2="77232"/>
                        <a14:foregroundMark x1="12946" y1="82143" x2="12946" y2="82143"/>
                        <a14:foregroundMark x1="6696" y1="87054" x2="6696" y2="87054"/>
                        <a14:foregroundMark x1="17411" y1="87946" x2="17411" y2="87946"/>
                        <a14:foregroundMark x1="24107" y1="82143" x2="24107" y2="82143"/>
                        <a14:foregroundMark x1="18750" y1="65179" x2="18750" y2="65179"/>
                        <a14:foregroundMark x1="15179" y1="24554" x2="15179" y2="24554"/>
                        <a14:foregroundMark x1="9375" y1="19643" x2="9375" y2="19643"/>
                        <a14:foregroundMark x1="11607" y1="12946" x2="11607" y2="12946"/>
                        <a14:foregroundMark x1="21875" y1="12500" x2="21875" y2="12500"/>
                        <a14:foregroundMark x1="23661" y1="18304" x2="23661" y2="18304"/>
                        <a14:foregroundMark x1="50893" y1="15625" x2="50893" y2="15625"/>
                        <a14:foregroundMark x1="78125" y1="25446" x2="78125" y2="25446"/>
                        <a14:foregroundMark x1="82143" y1="12946" x2="82143" y2="12946"/>
                        <a14:foregroundMark x1="79911" y1="19643" x2="79911" y2="19643"/>
                        <a14:foregroundMark x1="91518" y1="12946" x2="91518" y2="12946"/>
                        <a14:foregroundMark x1="90179" y1="19196" x2="90179" y2="19196"/>
                        <a14:foregroundMark x1="81696" y1="36607" x2="81696" y2="36607"/>
                        <a14:foregroundMark x1="73661" y1="74554" x2="73661" y2="74554"/>
                        <a14:foregroundMark x1="84375" y1="81250" x2="84375" y2="81250"/>
                        <a14:foregroundMark x1="77232" y1="88839" x2="77232" y2="88839"/>
                        <a14:foregroundMark x1="85714" y1="88393" x2="85714" y2="88393"/>
                        <a14:foregroundMark x1="93750" y1="81696" x2="93750" y2="81696"/>
                      </a14:backgroundRemoval>
                    </a14:imgEffect>
                  </a14:imgLayer>
                </a14:imgProps>
              </a:ext>
            </a:extLst>
          </a:blip>
          <a:stretch>
            <a:fillRect/>
          </a:stretch>
        </p:blipFill>
        <p:spPr>
          <a:xfrm>
            <a:off x="1334879" y="990890"/>
            <a:ext cx="369232" cy="369232"/>
          </a:xfrm>
          <a:prstGeom prst="rect">
            <a:avLst/>
          </a:prstGeom>
        </p:spPr>
      </p:pic>
      <p:pic>
        <p:nvPicPr>
          <p:cNvPr id="8" name="Imag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93823" y="4633850"/>
            <a:ext cx="343900" cy="343900"/>
          </a:xfrm>
          <a:prstGeom prst="rect">
            <a:avLst/>
          </a:prstGeom>
        </p:spPr>
      </p:pic>
      <p:grpSp>
        <p:nvGrpSpPr>
          <p:cNvPr id="38" name="Groupe 37"/>
          <p:cNvGrpSpPr/>
          <p:nvPr/>
        </p:nvGrpSpPr>
        <p:grpSpPr>
          <a:xfrm>
            <a:off x="3170197" y="1369196"/>
            <a:ext cx="277251" cy="272442"/>
            <a:chOff x="6791061" y="364739"/>
            <a:chExt cx="1385775" cy="1361737"/>
          </a:xfrm>
        </p:grpSpPr>
        <p:sp>
          <p:nvSpPr>
            <p:cNvPr id="45" name="Ellipse 44"/>
            <p:cNvSpPr/>
            <p:nvPr/>
          </p:nvSpPr>
          <p:spPr>
            <a:xfrm>
              <a:off x="6948972" y="443797"/>
              <a:ext cx="1051932" cy="11043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p:cNvSpPr/>
            <p:nvPr/>
          </p:nvSpPr>
          <p:spPr>
            <a:xfrm rot="20369227">
              <a:off x="6826024" y="868994"/>
              <a:ext cx="1270880" cy="2866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Image 47"/>
            <p:cNvPicPr/>
            <p:nvPr/>
          </p:nvPicPr>
          <p:blipFill rotWithShape="1">
            <a:blip r:embed="rId9">
              <a:extLst/>
            </a:blip>
            <a:srcRect l="39848" t="44992" r="45767" b="32072"/>
            <a:stretch/>
          </p:blipFill>
          <p:spPr bwMode="auto">
            <a:xfrm>
              <a:off x="6791061" y="364739"/>
              <a:ext cx="1385775" cy="1361737"/>
            </a:xfrm>
            <a:prstGeom prst="rect">
              <a:avLst/>
            </a:prstGeom>
            <a:extLst>
              <a:ext uri="{53640926-AAD7-44D8-BBD7-CCE9431645EC}">
                <a14:shadowObscured xmlns:a14="http://schemas.microsoft.com/office/drawing/2010/main"/>
              </a:ext>
            </a:extLst>
          </p:spPr>
        </p:pic>
      </p:grpSp>
      <p:graphicFrame>
        <p:nvGraphicFramePr>
          <p:cNvPr id="49" name="Tableau 48"/>
          <p:cNvGraphicFramePr>
            <a:graphicFrameLocks noGrp="1"/>
          </p:cNvGraphicFramePr>
          <p:nvPr>
            <p:extLst>
              <p:ext uri="{D42A27DB-BD31-4B8C-83A1-F6EECF244321}">
                <p14:modId xmlns:p14="http://schemas.microsoft.com/office/powerpoint/2010/main" val="2191166136"/>
              </p:ext>
            </p:extLst>
          </p:nvPr>
        </p:nvGraphicFramePr>
        <p:xfrm>
          <a:off x="175309" y="1360120"/>
          <a:ext cx="2847811" cy="2726404"/>
        </p:xfrm>
        <a:graphic>
          <a:graphicData uri="http://schemas.openxmlformats.org/drawingml/2006/table">
            <a:tbl>
              <a:tblPr>
                <a:tableStyleId>{5C22544A-7EE6-4342-B048-85BDC9FD1C3A}</a:tableStyleId>
              </a:tblPr>
              <a:tblGrid>
                <a:gridCol w="288964">
                  <a:extLst>
                    <a:ext uri="{9D8B030D-6E8A-4147-A177-3AD203B41FA5}">
                      <a16:colId xmlns:a16="http://schemas.microsoft.com/office/drawing/2014/main" val="3930758355"/>
                    </a:ext>
                  </a:extLst>
                </a:gridCol>
                <a:gridCol w="2558847">
                  <a:extLst>
                    <a:ext uri="{9D8B030D-6E8A-4147-A177-3AD203B41FA5}">
                      <a16:colId xmlns:a16="http://schemas.microsoft.com/office/drawing/2014/main" val="2977749447"/>
                    </a:ext>
                  </a:extLst>
                </a:gridCol>
              </a:tblGrid>
              <a:tr h="293630">
                <a:tc gridSpan="2">
                  <a:txBody>
                    <a:bodyPr/>
                    <a:lstStyle/>
                    <a:p>
                      <a:pPr algn="ctr"/>
                      <a:r>
                        <a:rPr lang="fr-FR" sz="900" b="1" dirty="0" smtClean="0">
                          <a:solidFill>
                            <a:schemeClr val="bg1"/>
                          </a:solidFill>
                        </a:rPr>
                        <a:t>Quels</a:t>
                      </a:r>
                      <a:r>
                        <a:rPr lang="fr-FR" sz="900" b="1" baseline="0" dirty="0" smtClean="0">
                          <a:solidFill>
                            <a:schemeClr val="bg1"/>
                          </a:solidFill>
                        </a:rPr>
                        <a:t> clients </a:t>
                      </a:r>
                      <a:r>
                        <a:rPr lang="fr-FR" sz="900" b="1" dirty="0" smtClean="0">
                          <a:solidFill>
                            <a:schemeClr val="bg1"/>
                          </a:solidFill>
                        </a:rPr>
                        <a:t>contacter ? </a:t>
                      </a:r>
                      <a:endParaRPr lang="fr-FR" sz="900" b="1" dirty="0">
                        <a:solidFill>
                          <a:schemeClr val="bg1"/>
                        </a:solidFill>
                      </a:endParaRPr>
                    </a:p>
                  </a:txBody>
                  <a:tcPr anchor="ctr">
                    <a:solidFill>
                      <a:schemeClr val="tx2">
                        <a:lumMod val="75000"/>
                      </a:schemeClr>
                    </a:solidFill>
                  </a:tcPr>
                </a:tc>
                <a:tc hMerge="1">
                  <a:txBody>
                    <a:bodyPr/>
                    <a:lstStyle/>
                    <a:p>
                      <a:endParaRPr lang="fr-FR" dirty="0"/>
                    </a:p>
                  </a:txBody>
                  <a:tcPr/>
                </a:tc>
                <a:extLst>
                  <a:ext uri="{0D108BD9-81ED-4DB2-BD59-A6C34878D82A}">
                    <a16:rowId xmlns:a16="http://schemas.microsoft.com/office/drawing/2014/main" val="2815525985"/>
                  </a:ext>
                </a:extLst>
              </a:tr>
              <a:tr h="568275">
                <a:tc>
                  <a:txBody>
                    <a:bodyPr/>
                    <a:lstStyle/>
                    <a:p>
                      <a:pPr algn="ctr"/>
                      <a:r>
                        <a:rPr lang="fr-FR" sz="800" b="1" dirty="0" smtClean="0"/>
                        <a:t>Clients en </a:t>
                      </a:r>
                      <a:r>
                        <a:rPr lang="fr-FR" sz="700" b="1" dirty="0" smtClean="0"/>
                        <a:t>portefeuille</a:t>
                      </a:r>
                      <a:endParaRPr lang="fr-FR" sz="700" b="1" dirty="0"/>
                    </a:p>
                  </a:txBody>
                  <a:tcPr vert="vert270" anchor="ctr"/>
                </a:tc>
                <a:tc>
                  <a:txBody>
                    <a:bodyPr/>
                    <a:lstStyle/>
                    <a:p>
                      <a:pPr marL="171450" lvl="1" indent="-171450" algn="just">
                        <a:buClr>
                          <a:srgbClr val="C00000"/>
                        </a:buClr>
                        <a:buFont typeface="Wingdings" panose="05000000000000000000" pitchFamily="2" charset="2"/>
                        <a:buChar char="§"/>
                      </a:pPr>
                      <a:endParaRPr lang="fr-FR" sz="800" dirty="0" smtClean="0"/>
                    </a:p>
                    <a:p>
                      <a:pPr marL="171450" lvl="1" indent="-171450" algn="just">
                        <a:buClr>
                          <a:srgbClr val="C00000"/>
                        </a:buClr>
                        <a:buFont typeface="Wingdings" panose="05000000000000000000" pitchFamily="2" charset="2"/>
                        <a:buChar char="§"/>
                      </a:pPr>
                      <a:r>
                        <a:rPr lang="fr-FR" sz="800" dirty="0" smtClean="0"/>
                        <a:t>Clients ne détenant pas l’univers « B »</a:t>
                      </a:r>
                    </a:p>
                    <a:p>
                      <a:pPr marL="171450" lvl="1" indent="-171450" algn="just">
                        <a:buClr>
                          <a:srgbClr val="C00000"/>
                        </a:buClr>
                        <a:buFont typeface="Wingdings" panose="05000000000000000000" pitchFamily="2" charset="2"/>
                        <a:buChar char="§"/>
                      </a:pPr>
                      <a:r>
                        <a:rPr lang="fr-FR" sz="800" dirty="0" smtClean="0"/>
                        <a:t>Clients non équipés </a:t>
                      </a:r>
                    </a:p>
                  </a:txBody>
                  <a:tcPr anchor="ctr"/>
                </a:tc>
                <a:extLst>
                  <a:ext uri="{0D108BD9-81ED-4DB2-BD59-A6C34878D82A}">
                    <a16:rowId xmlns:a16="http://schemas.microsoft.com/office/drawing/2014/main" val="2413437005"/>
                  </a:ext>
                </a:extLst>
              </a:tr>
              <a:tr h="1864499">
                <a:tc>
                  <a:txBody>
                    <a:bodyPr/>
                    <a:lstStyle/>
                    <a:p>
                      <a:pPr algn="ctr"/>
                      <a:r>
                        <a:rPr lang="fr-FR" sz="800" b="1" dirty="0" smtClean="0"/>
                        <a:t>Cibles GERC</a:t>
                      </a:r>
                      <a:r>
                        <a:rPr lang="fr-FR" sz="800" b="1" baseline="0" dirty="0" smtClean="0"/>
                        <a:t> </a:t>
                      </a:r>
                      <a:endParaRPr lang="fr-FR" sz="800" b="1" dirty="0"/>
                    </a:p>
                  </a:txBody>
                  <a:tcPr vert="vert270"/>
                </a:tc>
                <a:tc>
                  <a:txBody>
                    <a:bodyPr/>
                    <a:lstStyle/>
                    <a:p>
                      <a:pPr marL="171450" lvl="1" indent="-171450" algn="just">
                        <a:buClr>
                          <a:srgbClr val="C00000"/>
                        </a:buClr>
                        <a:buFont typeface="Wingdings" panose="05000000000000000000" pitchFamily="2" charset="2"/>
                        <a:buChar char="§"/>
                      </a:pPr>
                      <a:r>
                        <a:rPr lang="fr-FR" sz="800" b="1" dirty="0" smtClean="0">
                          <a:solidFill>
                            <a:srgbClr val="C00000"/>
                          </a:solidFill>
                        </a:rPr>
                        <a:t>Nouveau ciblage – moteur de recommandation :</a:t>
                      </a:r>
                    </a:p>
                    <a:p>
                      <a:pPr marL="0" lvl="1" indent="0" algn="just">
                        <a:buClr>
                          <a:srgbClr val="C00000"/>
                        </a:buClr>
                        <a:buFont typeface="Wingdings" panose="05000000000000000000" pitchFamily="2" charset="2"/>
                        <a:buNone/>
                      </a:pPr>
                      <a:endParaRPr lang="fr-FR" sz="800" b="1" dirty="0" smtClean="0"/>
                    </a:p>
                    <a:p>
                      <a:pPr marL="357188" lvl="2" indent="-171450" algn="just">
                        <a:buClr>
                          <a:srgbClr val="C00000"/>
                        </a:buClr>
                        <a:buFont typeface="Arial" panose="020B0604020202020204" pitchFamily="34" charset="0"/>
                        <a:buChar char="•"/>
                      </a:pPr>
                      <a:r>
                        <a:rPr lang="fr-FR" sz="800" b="1" dirty="0" smtClean="0">
                          <a:solidFill>
                            <a:schemeClr val="tx1"/>
                          </a:solidFill>
                        </a:rPr>
                        <a:t>Appétence MEG vers CB HDG (12 700 clients) </a:t>
                      </a:r>
                      <a:r>
                        <a:rPr lang="fr-FR" sz="800" b="1" baseline="0" dirty="0" smtClean="0">
                          <a:solidFill>
                            <a:schemeClr val="tx1"/>
                          </a:solidFill>
                        </a:rPr>
                        <a:t>:</a:t>
                      </a:r>
                    </a:p>
                    <a:p>
                      <a:pPr marL="357188" lvl="2" indent="-171450" algn="just">
                        <a:buClr>
                          <a:srgbClr val="C00000"/>
                        </a:buClr>
                        <a:buFontTx/>
                        <a:buNone/>
                      </a:pPr>
                      <a:r>
                        <a:rPr lang="fr-FR" sz="700" baseline="0" dirty="0" smtClean="0">
                          <a:solidFill>
                            <a:schemeClr val="tx1"/>
                          </a:solidFill>
                        </a:rPr>
                        <a:t>Clients 26-70 ans, appétents à la MEG vers une CB HDG </a:t>
                      </a:r>
                    </a:p>
                    <a:p>
                      <a:pPr marL="357188" lvl="2" indent="-171450" algn="just">
                        <a:buClr>
                          <a:srgbClr val="C00000"/>
                        </a:buClr>
                        <a:buFontTx/>
                        <a:buNone/>
                      </a:pPr>
                      <a:endParaRPr lang="fr-FR" sz="700" baseline="0" dirty="0" smtClean="0">
                        <a:solidFill>
                          <a:schemeClr val="tx1"/>
                        </a:solidFill>
                      </a:endParaRPr>
                    </a:p>
                    <a:p>
                      <a:pPr marL="357188" lvl="2" indent="-171450" algn="just">
                        <a:buClr>
                          <a:srgbClr val="C00000"/>
                        </a:buClr>
                        <a:buFont typeface="Arial" panose="020B0604020202020204" pitchFamily="34" charset="0"/>
                        <a:buChar char="•"/>
                      </a:pPr>
                      <a:r>
                        <a:rPr lang="fr-FR" sz="800" b="1" dirty="0" smtClean="0">
                          <a:solidFill>
                            <a:schemeClr val="tx1"/>
                          </a:solidFill>
                        </a:rPr>
                        <a:t>Appétence BANCARISATION (40 300 clients) :</a:t>
                      </a:r>
                    </a:p>
                    <a:p>
                      <a:pPr marL="357188" lvl="2" indent="-171450" algn="just">
                        <a:buClr>
                          <a:srgbClr val="C00000"/>
                        </a:buClr>
                        <a:buFontTx/>
                        <a:buNone/>
                      </a:pPr>
                      <a:r>
                        <a:rPr lang="fr-FR" sz="700" baseline="0" dirty="0" smtClean="0">
                          <a:solidFill>
                            <a:schemeClr val="tx1"/>
                          </a:solidFill>
                        </a:rPr>
                        <a:t>Clients 18-80 ans, appétents à la souscription d'une Formule ou Distanciés ayant un potentiel pour devenir BP </a:t>
                      </a:r>
                    </a:p>
                  </a:txBody>
                  <a:tcPr anchor="ctr"/>
                </a:tc>
                <a:extLst>
                  <a:ext uri="{0D108BD9-81ED-4DB2-BD59-A6C34878D82A}">
                    <a16:rowId xmlns:a16="http://schemas.microsoft.com/office/drawing/2014/main" val="4184727701"/>
                  </a:ext>
                </a:extLst>
              </a:tr>
            </a:tbl>
          </a:graphicData>
        </a:graphic>
      </p:graphicFrame>
      <p:sp>
        <p:nvSpPr>
          <p:cNvPr id="50" name="Rectangle 49"/>
          <p:cNvSpPr/>
          <p:nvPr/>
        </p:nvSpPr>
        <p:spPr>
          <a:xfrm>
            <a:off x="7345089" y="1875716"/>
            <a:ext cx="1912781" cy="1126462"/>
          </a:xfrm>
          <a:prstGeom prst="rect">
            <a:avLst/>
          </a:prstGeom>
        </p:spPr>
        <p:txBody>
          <a:bodyPr wrap="square">
            <a:spAutoFit/>
          </a:bodyPr>
          <a:lstStyle/>
          <a:p>
            <a:pPr marL="171450" indent="-171450">
              <a:spcBef>
                <a:spcPct val="20000"/>
              </a:spcBef>
              <a:buClr>
                <a:srgbClr val="C00000"/>
              </a:buClr>
              <a:buFont typeface="Wingdings" panose="05000000000000000000" pitchFamily="2" charset="2"/>
              <a:buChar char="§"/>
            </a:pPr>
            <a:r>
              <a:rPr lang="fr-FR" sz="800" dirty="0"/>
              <a:t>Pour les mineurs : Nous offrons à votre enfant sa </a:t>
            </a:r>
            <a:r>
              <a:rPr lang="fr-FR" sz="800" dirty="0" smtClean="0"/>
              <a:t>1</a:t>
            </a:r>
            <a:r>
              <a:rPr lang="fr-FR" sz="800" baseline="30000" dirty="0" smtClean="0"/>
              <a:t>ère</a:t>
            </a:r>
            <a:r>
              <a:rPr lang="fr-FR" sz="800" dirty="0" smtClean="0"/>
              <a:t> carte </a:t>
            </a:r>
            <a:r>
              <a:rPr lang="fr-FR" sz="800" dirty="0"/>
              <a:t>bancaire </a:t>
            </a:r>
            <a:r>
              <a:rPr lang="fr-FR" sz="800" dirty="0" smtClean="0"/>
              <a:t>!</a:t>
            </a:r>
          </a:p>
          <a:p>
            <a:pPr>
              <a:spcBef>
                <a:spcPct val="20000"/>
              </a:spcBef>
              <a:buClr>
                <a:srgbClr val="C00000"/>
              </a:buClr>
            </a:pPr>
            <a:endParaRPr lang="fr-FR" sz="800" dirty="0"/>
          </a:p>
          <a:p>
            <a:pPr marL="171450" indent="-171450">
              <a:spcBef>
                <a:spcPct val="20000"/>
              </a:spcBef>
              <a:buClr>
                <a:srgbClr val="C00000"/>
              </a:buClr>
              <a:buFont typeface="Wingdings" panose="05000000000000000000" pitchFamily="2" charset="2"/>
              <a:buChar char="§"/>
            </a:pPr>
            <a:r>
              <a:rPr lang="fr-FR" sz="800" dirty="0"/>
              <a:t>Pour la mobilité bancaire :  simplifiez vous la vie grâce à notre service de mobilité bancaire : on s’occupe de tout ! Et en plus, vous  bénéficiez de 100 € en bon d’achat cadeau ! </a:t>
            </a:r>
          </a:p>
        </p:txBody>
      </p:sp>
      <p:pic>
        <p:nvPicPr>
          <p:cNvPr id="3" name="Image 2"/>
          <p:cNvPicPr>
            <a:picLocks noChangeAspect="1"/>
          </p:cNvPicPr>
          <p:nvPr/>
        </p:nvPicPr>
        <p:blipFill>
          <a:blip r:embed="rId10">
            <a:clrChange>
              <a:clrFrom>
                <a:srgbClr val="FFFFFF"/>
              </a:clrFrom>
              <a:clrTo>
                <a:srgbClr val="FFFFFF">
                  <a:alpha val="0"/>
                </a:srgbClr>
              </a:clrTo>
            </a:clrChange>
          </a:blip>
          <a:stretch>
            <a:fillRect/>
          </a:stretch>
        </p:blipFill>
        <p:spPr>
          <a:xfrm>
            <a:off x="484322" y="1671640"/>
            <a:ext cx="834777" cy="169466"/>
          </a:xfrm>
          <a:prstGeom prst="rect">
            <a:avLst/>
          </a:prstGeom>
        </p:spPr>
      </p:pic>
      <p:sp>
        <p:nvSpPr>
          <p:cNvPr id="9" name="ZoneTexte 8"/>
          <p:cNvSpPr txBox="1"/>
          <p:nvPr/>
        </p:nvSpPr>
        <p:spPr>
          <a:xfrm>
            <a:off x="2990075" y="1740984"/>
            <a:ext cx="3846548" cy="2456057"/>
          </a:xfrm>
          <a:prstGeom prst="rect">
            <a:avLst/>
          </a:prstGeom>
          <a:noFill/>
        </p:spPr>
        <p:txBody>
          <a:bodyPr wrap="square" rtlCol="0">
            <a:spAutoFit/>
          </a:bodyPr>
          <a:lstStyle/>
          <a:p>
            <a:pPr marL="350838" indent="-171450">
              <a:spcBef>
                <a:spcPct val="20000"/>
              </a:spcBef>
              <a:buFont typeface="Wingdings" panose="05000000000000000000" pitchFamily="2" charset="2"/>
              <a:buChar char="§"/>
            </a:pPr>
            <a:r>
              <a:rPr lang="fr-FR" sz="800" b="1" dirty="0">
                <a:solidFill>
                  <a:srgbClr val="C00000"/>
                </a:solidFill>
              </a:rPr>
              <a:t>Booster Mobilité Bancaire : </a:t>
            </a:r>
            <a:endParaRPr lang="fr-FR" sz="800" b="1" dirty="0" smtClean="0">
              <a:solidFill>
                <a:srgbClr val="C00000"/>
              </a:solidFill>
            </a:endParaRPr>
          </a:p>
          <a:p>
            <a:pPr marL="808038" lvl="1" indent="-171450">
              <a:spcBef>
                <a:spcPct val="20000"/>
              </a:spcBef>
              <a:buFont typeface="Arial" panose="020B0604020202020204" pitchFamily="34" charset="0"/>
              <a:buChar char="•"/>
            </a:pPr>
            <a:r>
              <a:rPr lang="fr-FR" sz="800" dirty="0" smtClean="0"/>
              <a:t>Offre modifiée : 80 </a:t>
            </a:r>
            <a:r>
              <a:rPr lang="fr-FR" sz="800" dirty="0"/>
              <a:t>€ chèque cadeau en cas de mobilité bancaire du </a:t>
            </a:r>
            <a:r>
              <a:rPr lang="fr-FR" sz="800" dirty="0" smtClean="0"/>
              <a:t>13/09 </a:t>
            </a:r>
            <a:r>
              <a:rPr lang="fr-FR" sz="800" dirty="0"/>
              <a:t>au </a:t>
            </a:r>
            <a:r>
              <a:rPr lang="fr-FR" sz="800" dirty="0" smtClean="0"/>
              <a:t>13/11 </a:t>
            </a:r>
            <a:r>
              <a:rPr lang="fr-FR" sz="800" dirty="0"/>
              <a:t>(à la place de 50 €) </a:t>
            </a:r>
          </a:p>
          <a:p>
            <a:pPr marL="636588" lvl="1">
              <a:spcBef>
                <a:spcPct val="20000"/>
              </a:spcBef>
            </a:pPr>
            <a:endParaRPr lang="fr-FR" sz="800" dirty="0"/>
          </a:p>
          <a:p>
            <a:pPr marL="350838" indent="-171450">
              <a:spcBef>
                <a:spcPct val="20000"/>
              </a:spcBef>
              <a:buFont typeface="Wingdings" panose="05000000000000000000" pitchFamily="2" charset="2"/>
              <a:buChar char="§"/>
            </a:pPr>
            <a:r>
              <a:rPr lang="fr-FR" sz="800" b="1" dirty="0" smtClean="0">
                <a:solidFill>
                  <a:srgbClr val="C00000"/>
                </a:solidFill>
              </a:rPr>
              <a:t>Formules : </a:t>
            </a:r>
            <a:endParaRPr lang="fr-FR" sz="800" b="1" dirty="0">
              <a:solidFill>
                <a:srgbClr val="C00000"/>
              </a:solidFill>
            </a:endParaRPr>
          </a:p>
          <a:p>
            <a:pPr marL="808038" lvl="1" indent="-171450">
              <a:spcBef>
                <a:spcPct val="20000"/>
              </a:spcBef>
              <a:buFont typeface="Arial" panose="020B0604020202020204" pitchFamily="34" charset="0"/>
              <a:buChar char="•"/>
            </a:pPr>
            <a:r>
              <a:rPr lang="fr-FR" sz="800" dirty="0" smtClean="0"/>
              <a:t>Offre </a:t>
            </a:r>
            <a:r>
              <a:rPr lang="fr-FR" sz="800" dirty="0"/>
              <a:t>de Bienvenue </a:t>
            </a:r>
            <a:r>
              <a:rPr lang="fr-FR" sz="800" dirty="0" smtClean="0"/>
              <a:t>ou de Montée en Gamme : -30% pendant un an pour toute souscription d’une </a:t>
            </a:r>
            <a:r>
              <a:rPr lang="fr-FR" sz="800" dirty="0" err="1" smtClean="0"/>
              <a:t>Izicarte</a:t>
            </a:r>
            <a:r>
              <a:rPr lang="fr-FR" sz="800" dirty="0" smtClean="0"/>
              <a:t> débit différé Premier, Platinum ou </a:t>
            </a:r>
            <a:r>
              <a:rPr lang="fr-FR" sz="800" dirty="0" err="1" smtClean="0"/>
              <a:t>Infinite</a:t>
            </a:r>
            <a:r>
              <a:rPr lang="fr-FR" sz="800" dirty="0" smtClean="0"/>
              <a:t> </a:t>
            </a:r>
            <a:endParaRPr lang="fr-FR" sz="800" dirty="0"/>
          </a:p>
          <a:p>
            <a:pPr marL="636588" lvl="1">
              <a:spcBef>
                <a:spcPct val="20000"/>
              </a:spcBef>
            </a:pPr>
            <a:endParaRPr lang="fr-FR" sz="800" dirty="0"/>
          </a:p>
          <a:p>
            <a:pPr marL="350838" indent="-171450">
              <a:spcBef>
                <a:spcPct val="20000"/>
              </a:spcBef>
              <a:buFont typeface="Wingdings" panose="05000000000000000000" pitchFamily="2" charset="2"/>
              <a:buChar char="§"/>
            </a:pPr>
            <a:r>
              <a:rPr lang="fr-FR" sz="800" b="1" dirty="0">
                <a:solidFill>
                  <a:srgbClr val="C00000"/>
                </a:solidFill>
              </a:rPr>
              <a:t>Offres Campagne Jeunes </a:t>
            </a:r>
            <a:r>
              <a:rPr lang="fr-FR" sz="800" b="1" dirty="0" smtClean="0">
                <a:solidFill>
                  <a:srgbClr val="C00000"/>
                </a:solidFill>
              </a:rPr>
              <a:t>: </a:t>
            </a:r>
            <a:endParaRPr lang="fr-FR" sz="800" b="1" dirty="0">
              <a:solidFill>
                <a:srgbClr val="C00000"/>
              </a:solidFill>
            </a:endParaRPr>
          </a:p>
          <a:p>
            <a:pPr marL="808038" lvl="1" indent="-171450">
              <a:spcBef>
                <a:spcPct val="20000"/>
              </a:spcBef>
              <a:buFont typeface="Arial" panose="020B0604020202020204" pitchFamily="34" charset="0"/>
              <a:buChar char="•"/>
            </a:pPr>
            <a:r>
              <a:rPr lang="fr-FR" sz="800" dirty="0" smtClean="0"/>
              <a:t>Formule </a:t>
            </a:r>
            <a:r>
              <a:rPr lang="fr-FR" sz="800" dirty="0"/>
              <a:t>Initial ou Confort : Visa Classic </a:t>
            </a:r>
            <a:r>
              <a:rPr lang="fr-FR" sz="800" b="1" dirty="0"/>
              <a:t>gratuite pendant 2 </a:t>
            </a:r>
            <a:r>
              <a:rPr lang="fr-FR" sz="800" b="1" dirty="0" smtClean="0"/>
              <a:t>ans </a:t>
            </a:r>
            <a:r>
              <a:rPr lang="fr-FR" sz="800" dirty="0" smtClean="0"/>
              <a:t>jusqu’au 31 octobre 2021</a:t>
            </a:r>
            <a:endParaRPr lang="fr-FR" sz="800" dirty="0"/>
          </a:p>
          <a:p>
            <a:pPr marL="808038" lvl="1" indent="-171450">
              <a:spcBef>
                <a:spcPct val="20000"/>
              </a:spcBef>
              <a:buFont typeface="Arial" panose="020B0604020202020204" pitchFamily="34" charset="0"/>
              <a:buChar char="•"/>
            </a:pPr>
            <a:r>
              <a:rPr lang="fr-FR" sz="800" dirty="0"/>
              <a:t>Formule Confort : Visa 1er </a:t>
            </a:r>
            <a:r>
              <a:rPr lang="fr-FR" sz="800" b="1" dirty="0"/>
              <a:t>gratuite pendant 2 </a:t>
            </a:r>
            <a:r>
              <a:rPr lang="fr-FR" sz="800" b="1" dirty="0" smtClean="0"/>
              <a:t>ans </a:t>
            </a:r>
            <a:r>
              <a:rPr lang="fr-FR" sz="800" dirty="0"/>
              <a:t>j</a:t>
            </a:r>
            <a:r>
              <a:rPr lang="fr-FR" sz="800" dirty="0" smtClean="0"/>
              <a:t>usqu’au </a:t>
            </a:r>
            <a:r>
              <a:rPr lang="fr-FR" sz="800" dirty="0"/>
              <a:t>31 octobre 2021</a:t>
            </a:r>
          </a:p>
          <a:p>
            <a:pPr marL="808038" lvl="1" indent="-171450">
              <a:spcBef>
                <a:spcPct val="20000"/>
              </a:spcBef>
              <a:buFont typeface="Arial" panose="020B0604020202020204" pitchFamily="34" charset="0"/>
              <a:buChar char="•"/>
            </a:pPr>
            <a:r>
              <a:rPr lang="fr-FR" sz="800" dirty="0" smtClean="0"/>
              <a:t>Formule Initial </a:t>
            </a:r>
            <a:r>
              <a:rPr lang="fr-FR" sz="800" b="1" dirty="0"/>
              <a:t>gratuite jusqu’à la majorité (12/17 ans)</a:t>
            </a:r>
          </a:p>
          <a:p>
            <a:pPr marL="636588" lvl="1">
              <a:spcBef>
                <a:spcPct val="20000"/>
              </a:spcBef>
            </a:pPr>
            <a:endParaRPr lang="fr-FR" sz="800" dirty="0"/>
          </a:p>
          <a:p>
            <a:pPr marL="808038" lvl="1" indent="-171450">
              <a:spcBef>
                <a:spcPct val="20000"/>
              </a:spcBef>
              <a:buFont typeface="Arial" panose="020B0604020202020204" pitchFamily="34" charset="0"/>
              <a:buChar char="•"/>
            </a:pPr>
            <a:endParaRPr lang="fr-FR" sz="800" dirty="0"/>
          </a:p>
        </p:txBody>
      </p:sp>
      <p:pic>
        <p:nvPicPr>
          <p:cNvPr id="33" name="Image 32"/>
          <p:cNvPicPr>
            <a:picLocks noChangeAspect="1"/>
          </p:cNvPicPr>
          <p:nvPr/>
        </p:nvPicPr>
        <p:blipFill>
          <a:blip r:embed="rId11">
            <a:extLst/>
          </a:blip>
          <a:stretch>
            <a:fillRect/>
          </a:stretch>
        </p:blipFill>
        <p:spPr>
          <a:xfrm>
            <a:off x="8722052" y="79223"/>
            <a:ext cx="325073" cy="325073"/>
          </a:xfrm>
          <a:prstGeom prst="rect">
            <a:avLst/>
          </a:prstGeom>
        </p:spPr>
      </p:pic>
      <p:pic>
        <p:nvPicPr>
          <p:cNvPr id="36" name="Image 35"/>
          <p:cNvPicPr>
            <a:picLocks noChangeAspect="1"/>
          </p:cNvPicPr>
          <p:nvPr/>
        </p:nvPicPr>
        <p:blipFill>
          <a:blip r:embed="rId12">
            <a:extLst/>
          </a:blip>
          <a:stretch>
            <a:fillRect/>
          </a:stretch>
        </p:blipFill>
        <p:spPr>
          <a:xfrm>
            <a:off x="3444339" y="3291830"/>
            <a:ext cx="202704" cy="202704"/>
          </a:xfrm>
          <a:prstGeom prst="rect">
            <a:avLst/>
          </a:prstGeom>
        </p:spPr>
      </p:pic>
      <p:grpSp>
        <p:nvGrpSpPr>
          <p:cNvPr id="37" name="Groupe 36"/>
          <p:cNvGrpSpPr/>
          <p:nvPr/>
        </p:nvGrpSpPr>
        <p:grpSpPr>
          <a:xfrm>
            <a:off x="7778123" y="3516014"/>
            <a:ext cx="1265812" cy="1461736"/>
            <a:chOff x="7778123" y="3516014"/>
            <a:chExt cx="1265812" cy="1461736"/>
          </a:xfrm>
        </p:grpSpPr>
        <p:sp>
          <p:nvSpPr>
            <p:cNvPr id="39" name="ZoneTexte 38"/>
            <p:cNvSpPr txBox="1"/>
            <p:nvPr/>
          </p:nvSpPr>
          <p:spPr>
            <a:xfrm rot="5400000">
              <a:off x="7506146" y="3850561"/>
              <a:ext cx="899926" cy="230832"/>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900" kern="1200" dirty="0" smtClean="0">
                  <a:solidFill>
                    <a:schemeClr val="bg1"/>
                  </a:solidFill>
                  <a:latin typeface="+mn-lt"/>
                  <a:ea typeface="+mn-ea"/>
                  <a:cs typeface="+mn-cs"/>
                </a:rPr>
                <a:t>Liens utiles</a:t>
              </a:r>
            </a:p>
          </p:txBody>
        </p:sp>
        <p:grpSp>
          <p:nvGrpSpPr>
            <p:cNvPr id="40" name="Groupe 39"/>
            <p:cNvGrpSpPr/>
            <p:nvPr/>
          </p:nvGrpSpPr>
          <p:grpSpPr>
            <a:xfrm>
              <a:off x="7778123" y="3553358"/>
              <a:ext cx="1265812" cy="1424392"/>
              <a:chOff x="7811548" y="3668656"/>
              <a:chExt cx="1265812" cy="1424392"/>
            </a:xfrm>
          </p:grpSpPr>
          <p:sp>
            <p:nvSpPr>
              <p:cNvPr id="51" name="Rectangle 50">
                <a:hlinkClick r:id="rId13" action="ppaction://hlinkfile"/>
              </p:cNvPr>
              <p:cNvSpPr/>
              <p:nvPr/>
            </p:nvSpPr>
            <p:spPr>
              <a:xfrm>
                <a:off x="8067480" y="3710260"/>
                <a:ext cx="968236"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Segmentation Activation</a:t>
                </a:r>
                <a:endParaRPr lang="fr-FR" sz="700" b="1" dirty="0">
                  <a:solidFill>
                    <a:schemeClr val="bg1"/>
                  </a:solidFill>
                  <a:latin typeface="Calibri" panose="020F0502020204030204" pitchFamily="34" charset="0"/>
                  <a:cs typeface="Calibri" panose="020F0502020204030204" pitchFamily="34" charset="0"/>
                </a:endParaRPr>
              </a:p>
            </p:txBody>
          </p:sp>
          <p:sp>
            <p:nvSpPr>
              <p:cNvPr id="54" name="Rectangle 53">
                <a:hlinkClick r:id="rId14"/>
              </p:cNvPr>
              <p:cNvSpPr/>
              <p:nvPr/>
            </p:nvSpPr>
            <p:spPr>
              <a:xfrm>
                <a:off x="8567716"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Book Jeunes</a:t>
                </a:r>
                <a:endParaRPr lang="fr-FR" sz="700" b="1" dirty="0">
                  <a:solidFill>
                    <a:schemeClr val="bg1"/>
                  </a:solidFill>
                  <a:latin typeface="Calibri" panose="020F0502020204030204" pitchFamily="34" charset="0"/>
                  <a:cs typeface="Calibri" panose="020F0502020204030204" pitchFamily="34" charset="0"/>
                </a:endParaRPr>
              </a:p>
            </p:txBody>
          </p:sp>
          <p:sp>
            <p:nvSpPr>
              <p:cNvPr id="55" name="Rectangle 54">
                <a:hlinkClick r:id="rId15"/>
              </p:cNvPr>
              <p:cNvSpPr/>
              <p:nvPr/>
            </p:nvSpPr>
            <p:spPr>
              <a:xfrm>
                <a:off x="8573248"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ORCA</a:t>
                </a:r>
              </a:p>
            </p:txBody>
          </p:sp>
          <p:sp>
            <p:nvSpPr>
              <p:cNvPr id="56" name="Rectangle 55">
                <a:hlinkClick r:id="rId16"/>
              </p:cNvPr>
              <p:cNvSpPr/>
              <p:nvPr/>
            </p:nvSpPr>
            <p:spPr>
              <a:xfrm>
                <a:off x="8067480"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Offres promo</a:t>
                </a:r>
              </a:p>
            </p:txBody>
          </p:sp>
          <p:sp>
            <p:nvSpPr>
              <p:cNvPr id="57" name="Rectangle 56">
                <a:hlinkClick r:id="rId17"/>
              </p:cNvPr>
              <p:cNvSpPr/>
              <p:nvPr/>
            </p:nvSpPr>
            <p:spPr>
              <a:xfrm>
                <a:off x="8067480"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Book GERC</a:t>
                </a:r>
              </a:p>
            </p:txBody>
          </p:sp>
          <p:sp>
            <p:nvSpPr>
              <p:cNvPr id="58" name="Rectangle 57"/>
              <p:cNvSpPr/>
              <p:nvPr/>
            </p:nvSpPr>
            <p:spPr>
              <a:xfrm>
                <a:off x="7812961" y="3668656"/>
                <a:ext cx="1264399" cy="1309094"/>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9" name="Image 58"/>
              <p:cNvPicPr>
                <a:picLocks noChangeAspect="1"/>
              </p:cNvPicPr>
              <p:nvPr/>
            </p:nvPicPr>
            <p:blipFill>
              <a:blip r:embed="rId18">
                <a:extLst/>
              </a:blip>
              <a:stretch>
                <a:fillRect/>
              </a:stretch>
            </p:blipFill>
            <p:spPr>
              <a:xfrm>
                <a:off x="7811548" y="4692594"/>
                <a:ext cx="336560" cy="400454"/>
              </a:xfrm>
              <a:prstGeom prst="rect">
                <a:avLst/>
              </a:prstGeom>
            </p:spPr>
          </p:pic>
        </p:grpSp>
      </p:grpSp>
      <p:pic>
        <p:nvPicPr>
          <p:cNvPr id="1026" name="Picture 2" descr="2 IMAGES, PHOTOS ET ILLUSTRATIONS VECTORIELLES STOCK APPROPRIÉES SUR LE  THÈME &amp;quot;Logo Attention&amp;quot; | Adobe Stock"/>
          <p:cNvPicPr>
            <a:picLocks noChangeAspect="1" noChangeArrowheads="1"/>
          </p:cNvPicPr>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26583" y="1926054"/>
            <a:ext cx="322152" cy="322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96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sées 4"/>
          <p:cNvSpPr/>
          <p:nvPr/>
        </p:nvSpPr>
        <p:spPr>
          <a:xfrm rot="366095">
            <a:off x="6933022" y="993998"/>
            <a:ext cx="3510665" cy="2622739"/>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9" name="Tableau 18"/>
          <p:cNvGraphicFramePr>
            <a:graphicFrameLocks noGrp="1"/>
          </p:cNvGraphicFramePr>
          <p:nvPr>
            <p:extLst/>
          </p:nvPr>
        </p:nvGraphicFramePr>
        <p:xfrm>
          <a:off x="3131840" y="1369196"/>
          <a:ext cx="3708412" cy="2717329"/>
        </p:xfrm>
        <a:graphic>
          <a:graphicData uri="http://schemas.openxmlformats.org/drawingml/2006/table">
            <a:tbl>
              <a:tblPr>
                <a:tableStyleId>{5C22544A-7EE6-4342-B048-85BDC9FD1C3A}</a:tableStyleId>
              </a:tblPr>
              <a:tblGrid>
                <a:gridCol w="3708412">
                  <a:extLst>
                    <a:ext uri="{9D8B030D-6E8A-4147-A177-3AD203B41FA5}">
                      <a16:colId xmlns:a16="http://schemas.microsoft.com/office/drawing/2014/main" val="3930758355"/>
                    </a:ext>
                  </a:extLst>
                </a:gridCol>
              </a:tblGrid>
              <a:tr h="268638">
                <a:tc>
                  <a:txBody>
                    <a:bodyPr/>
                    <a:lstStyle/>
                    <a:p>
                      <a:pPr algn="ctr"/>
                      <a:r>
                        <a:rPr lang="fr-FR" sz="900" b="1" dirty="0" smtClean="0">
                          <a:solidFill>
                            <a:schemeClr val="bg1"/>
                          </a:solidFill>
                        </a:rPr>
                        <a:t>Offres</a:t>
                      </a:r>
                      <a:r>
                        <a:rPr lang="fr-FR" sz="900" b="1" baseline="0" dirty="0" smtClean="0">
                          <a:solidFill>
                            <a:schemeClr val="bg1"/>
                          </a:solidFill>
                        </a:rPr>
                        <a:t> du moment</a:t>
                      </a:r>
                      <a:endParaRPr lang="fr-FR" sz="900" b="1" dirty="0">
                        <a:solidFill>
                          <a:schemeClr val="bg1"/>
                        </a:solidFill>
                      </a:endParaRPr>
                    </a:p>
                  </a:txBody>
                  <a:tcPr anchor="ctr">
                    <a:solidFill>
                      <a:schemeClr val="tx2">
                        <a:lumMod val="75000"/>
                      </a:schemeClr>
                    </a:solidFill>
                  </a:tcPr>
                </a:tc>
                <a:extLst>
                  <a:ext uri="{0D108BD9-81ED-4DB2-BD59-A6C34878D82A}">
                    <a16:rowId xmlns:a16="http://schemas.microsoft.com/office/drawing/2014/main" val="2815525985"/>
                  </a:ext>
                </a:extLst>
              </a:tr>
              <a:tr h="2448691">
                <a:tc>
                  <a:txBody>
                    <a:bodyPr/>
                    <a:lstStyle/>
                    <a:p>
                      <a:pPr marL="0" indent="0">
                        <a:buClr>
                          <a:srgbClr val="C00000"/>
                        </a:buClr>
                        <a:buFont typeface="Wingdings" panose="05000000000000000000" pitchFamily="2" charset="2"/>
                        <a:buNone/>
                      </a:pPr>
                      <a:endParaRPr lang="fr-FR" sz="800" baseline="0" dirty="0" smtClean="0"/>
                    </a:p>
                  </a:txBody>
                  <a:tcPr anchor="ctr"/>
                </a:tc>
                <a:extLst>
                  <a:ext uri="{0D108BD9-81ED-4DB2-BD59-A6C34878D82A}">
                    <a16:rowId xmlns:a16="http://schemas.microsoft.com/office/drawing/2014/main" val="2413437005"/>
                  </a:ext>
                </a:extLst>
              </a:tr>
            </a:tbl>
          </a:graphicData>
        </a:graphic>
      </p:graphicFrame>
      <p:pic>
        <p:nvPicPr>
          <p:cNvPr id="34" name="Image 33"/>
          <p:cNvPicPr>
            <a:picLocks noChangeAspect="1"/>
          </p:cNvPicPr>
          <p:nvPr/>
        </p:nvPicPr>
        <p:blipFill>
          <a:blip r:embed="rId2">
            <a:extLst>
              <a:ext uri="{BEBA8EAE-BF5A-486C-A8C5-ECC9F3942E4B}">
                <a14:imgProps xmlns:a14="http://schemas.microsoft.com/office/drawing/2010/main">
                  <a14:imgLayer r:embed="rId3">
                    <a14:imgEffect>
                      <a14:backgroundRemoval t="9375" b="89286" l="0" r="100000"/>
                    </a14:imgEffect>
                  </a14:imgLayer>
                </a14:imgProps>
              </a:ext>
            </a:extLst>
          </a:blip>
          <a:stretch>
            <a:fillRect/>
          </a:stretch>
        </p:blipFill>
        <p:spPr>
          <a:xfrm>
            <a:off x="7932084" y="915566"/>
            <a:ext cx="432048" cy="432048"/>
          </a:xfrm>
          <a:prstGeom prst="rect">
            <a:avLst/>
          </a:prstGeom>
        </p:spPr>
      </p:pic>
      <p:sp>
        <p:nvSpPr>
          <p:cNvPr id="35" name="Rectangle 34"/>
          <p:cNvSpPr/>
          <p:nvPr/>
        </p:nvSpPr>
        <p:spPr>
          <a:xfrm>
            <a:off x="175309" y="4251604"/>
            <a:ext cx="6664943" cy="540651"/>
          </a:xfrm>
          <a:prstGeom prst="rect">
            <a:avLst/>
          </a:prstGeom>
          <a:solidFill>
            <a:schemeClr val="bg1"/>
          </a:solidFill>
          <a:ln>
            <a:solidFill>
              <a:schemeClr val="tx2">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just"/>
            <a:r>
              <a:rPr lang="fr-FR" sz="800" b="1" dirty="0" smtClean="0">
                <a:solidFill>
                  <a:srgbClr val="C00000"/>
                </a:solidFill>
                <a:latin typeface="Calibri" panose="020F0502020204030204" pitchFamily="34" charset="0"/>
                <a:cs typeface="Calibri" panose="020F0502020204030204" pitchFamily="34" charset="0"/>
              </a:rPr>
              <a:t>Bon </a:t>
            </a:r>
            <a:r>
              <a:rPr lang="fr-FR" sz="800" b="1" dirty="0">
                <a:solidFill>
                  <a:srgbClr val="C00000"/>
                </a:solidFill>
                <a:latin typeface="Calibri" panose="020F0502020204030204" pitchFamily="34" charset="0"/>
                <a:cs typeface="Calibri" panose="020F0502020204030204" pitchFamily="34" charset="0"/>
              </a:rPr>
              <a:t>à savoir </a:t>
            </a:r>
            <a:r>
              <a:rPr lang="fr-FR" sz="800" b="1" dirty="0" smtClean="0">
                <a:solidFill>
                  <a:srgbClr val="C00000"/>
                </a:solidFill>
                <a:latin typeface="Calibri" panose="020F0502020204030204" pitchFamily="34" charset="0"/>
                <a:cs typeface="Calibri" panose="020F0502020204030204" pitchFamily="34" charset="0"/>
              </a:rPr>
              <a:t>: </a:t>
            </a:r>
          </a:p>
          <a:p>
            <a:pPr algn="just"/>
            <a:r>
              <a:rPr lang="fr-FR" sz="800" dirty="0" smtClean="0">
                <a:solidFill>
                  <a:schemeClr val="tx1"/>
                </a:solidFill>
                <a:latin typeface="Calibri" panose="020F0502020204030204" pitchFamily="34" charset="0"/>
                <a:cs typeface="Calibri" panose="020F0502020204030204" pitchFamily="34" charset="0"/>
              </a:rPr>
              <a:t>Avec un </a:t>
            </a:r>
            <a:r>
              <a:rPr lang="fr-FR" sz="800" dirty="0">
                <a:solidFill>
                  <a:schemeClr val="tx1"/>
                </a:solidFill>
                <a:latin typeface="Calibri" panose="020F0502020204030204" pitchFamily="34" charset="0"/>
                <a:cs typeface="Calibri" panose="020F0502020204030204" pitchFamily="34" charset="0"/>
              </a:rPr>
              <a:t>pic à 16,8</a:t>
            </a:r>
            <a:r>
              <a:rPr lang="fr-FR" sz="800" dirty="0" smtClean="0">
                <a:solidFill>
                  <a:schemeClr val="tx1"/>
                </a:solidFill>
                <a:latin typeface="Calibri" panose="020F0502020204030204" pitchFamily="34" charset="0"/>
                <a:cs typeface="Calibri" panose="020F0502020204030204" pitchFamily="34" charset="0"/>
              </a:rPr>
              <a:t>% des ventes </a:t>
            </a:r>
            <a:r>
              <a:rPr lang="fr-FR" sz="800" dirty="0">
                <a:solidFill>
                  <a:schemeClr val="tx1"/>
                </a:solidFill>
                <a:latin typeface="Calibri" panose="020F0502020204030204" pitchFamily="34" charset="0"/>
                <a:cs typeface="Calibri" panose="020F0502020204030204" pitchFamily="34" charset="0"/>
              </a:rPr>
              <a:t>en </a:t>
            </a:r>
            <a:r>
              <a:rPr lang="fr-FR" sz="800" dirty="0" smtClean="0">
                <a:solidFill>
                  <a:schemeClr val="tx1"/>
                </a:solidFill>
                <a:latin typeface="Calibri" panose="020F0502020204030204" pitchFamily="34" charset="0"/>
                <a:cs typeface="Calibri" panose="020F0502020204030204" pitchFamily="34" charset="0"/>
              </a:rPr>
              <a:t>décembre 2020, </a:t>
            </a:r>
            <a:r>
              <a:rPr lang="fr-FR" sz="800" b="1" dirty="0">
                <a:solidFill>
                  <a:srgbClr val="C00000"/>
                </a:solidFill>
                <a:latin typeface="Calibri" panose="020F0502020204030204" pitchFamily="34" charset="0"/>
                <a:cs typeface="Calibri" panose="020F0502020204030204" pitchFamily="34" charset="0"/>
              </a:rPr>
              <a:t>le smartphone s’installe </a:t>
            </a:r>
            <a:r>
              <a:rPr lang="fr-FR" sz="800" dirty="0" smtClean="0">
                <a:solidFill>
                  <a:schemeClr val="tx1"/>
                </a:solidFill>
                <a:latin typeface="Calibri" panose="020F0502020204030204" pitchFamily="34" charset="0"/>
                <a:cs typeface="Calibri" panose="020F0502020204030204" pitchFamily="34" charset="0"/>
              </a:rPr>
              <a:t>dans les </a:t>
            </a:r>
            <a:r>
              <a:rPr lang="fr-FR" sz="800" dirty="0">
                <a:solidFill>
                  <a:schemeClr val="tx1"/>
                </a:solidFill>
                <a:latin typeface="Calibri" panose="020F0502020204030204" pitchFamily="34" charset="0"/>
                <a:cs typeface="Calibri" panose="020F0502020204030204" pitchFamily="34" charset="0"/>
              </a:rPr>
              <a:t>habitudes de consommation et devient un vecteur de </a:t>
            </a:r>
            <a:r>
              <a:rPr lang="fr-FR" sz="800" dirty="0" smtClean="0">
                <a:solidFill>
                  <a:schemeClr val="tx1"/>
                </a:solidFill>
                <a:latin typeface="Calibri" panose="020F0502020204030204" pitchFamily="34" charset="0"/>
                <a:cs typeface="Calibri" panose="020F0502020204030204" pitchFamily="34" charset="0"/>
              </a:rPr>
              <a:t>développement.</a:t>
            </a:r>
            <a:endParaRPr lang="fr-FR" sz="375" dirty="0">
              <a:solidFill>
                <a:schemeClr val="tx1"/>
              </a:solidFill>
              <a:latin typeface="Century Gothic" panose="020B0502020202020204" pitchFamily="34" charset="0"/>
            </a:endParaRPr>
          </a:p>
        </p:txBody>
      </p:sp>
      <p:sp>
        <p:nvSpPr>
          <p:cNvPr id="6" name="Rectangle 5"/>
          <p:cNvSpPr/>
          <p:nvPr/>
        </p:nvSpPr>
        <p:spPr>
          <a:xfrm>
            <a:off x="6840252" y="1460165"/>
            <a:ext cx="2736304" cy="215444"/>
          </a:xfrm>
          <a:prstGeom prst="rect">
            <a:avLst/>
          </a:prstGeom>
        </p:spPr>
        <p:txBody>
          <a:bodyPr wrap="square">
            <a:spAutoFit/>
          </a:bodyPr>
          <a:lstStyle/>
          <a:p>
            <a:pPr algn="ctr"/>
            <a:r>
              <a:rPr lang="fr-FR" sz="800" b="1" dirty="0">
                <a:solidFill>
                  <a:srgbClr val="C00000"/>
                </a:solidFill>
              </a:rPr>
              <a:t>Des idées </a:t>
            </a:r>
            <a:r>
              <a:rPr lang="fr-FR" sz="800" b="1" dirty="0" smtClean="0">
                <a:solidFill>
                  <a:srgbClr val="C00000"/>
                </a:solidFill>
              </a:rPr>
              <a:t>pour lancer </a:t>
            </a:r>
            <a:r>
              <a:rPr lang="fr-FR" sz="800" b="1" dirty="0">
                <a:solidFill>
                  <a:srgbClr val="C00000"/>
                </a:solidFill>
              </a:rPr>
              <a:t>la discussion</a:t>
            </a:r>
            <a:endParaRPr lang="fr-FR" sz="800" b="1" dirty="0">
              <a:solidFill>
                <a:srgbClr val="C00000"/>
              </a:solidFill>
              <a:latin typeface="Calibri" panose="020F0502020204030204" pitchFamily="34" charset="0"/>
              <a:cs typeface="Calibri" panose="020F0502020204030204" pitchFamily="34" charset="0"/>
            </a:endParaRP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31" name="Image 30"/>
          <p:cNvPicPr>
            <a:picLocks noChangeAspect="1"/>
          </p:cNvPicPr>
          <p:nvPr/>
        </p:nvPicPr>
        <p:blipFill>
          <a:blip r:embed="rId4">
            <a:extLst>
              <a:ext uri="{BEBA8EAE-BF5A-486C-A8C5-ECC9F3942E4B}">
                <a14:imgProps xmlns:a14="http://schemas.microsoft.com/office/drawing/2010/main">
                  <a14:imgLayer r:embed="rId5">
                    <a14:imgEffect>
                      <a14:backgroundRemoval t="893" b="100000" l="0" r="100000">
                        <a14:foregroundMark x1="75893" y1="27679" x2="75893" y2="27679"/>
                        <a14:foregroundMark x1="70982" y1="15179" x2="70982" y2="15179"/>
                        <a14:foregroundMark x1="57589" y1="11161" x2="57589" y2="11161"/>
                        <a14:foregroundMark x1="57589" y1="3125" x2="57589" y2="3125"/>
                        <a14:foregroundMark x1="42857" y1="13393" x2="42857" y2="13393"/>
                        <a14:foregroundMark x1="32589" y1="29018" x2="32589" y2="29018"/>
                        <a14:foregroundMark x1="50000" y1="33482" x2="50000" y2="33482"/>
                        <a14:foregroundMark x1="48214" y1="36607" x2="34375" y2="54018"/>
                        <a14:foregroundMark x1="34375" y1="54018" x2="33036" y2="93304"/>
                        <a14:foregroundMark x1="31696" y1="93304" x2="5357" y2="97768"/>
                        <a14:foregroundMark x1="5357" y1="97768" x2="31250" y2="80804"/>
                        <a14:foregroundMark x1="2679" y1="93750" x2="1786" y2="52232"/>
                        <a14:foregroundMark x1="4018" y1="48214" x2="31696" y2="46875"/>
                        <a14:foregroundMark x1="33036" y1="95982" x2="29018" y2="97768"/>
                        <a14:foregroundMark x1="35268" y1="94643" x2="42857" y2="97768"/>
                        <a14:foregroundMark x1="85268" y1="96429" x2="78571" y2="46875"/>
                        <a14:foregroundMark x1="88839" y1="49107" x2="58929" y2="47768"/>
                        <a14:foregroundMark x1="58929" y1="47768" x2="66964" y2="30804"/>
                        <a14:foregroundMark x1="66071" y1="30357" x2="55804" y2="20536"/>
                        <a14:foregroundMark x1="89732" y1="49554" x2="89732" y2="82589"/>
                        <a14:foregroundMark x1="92411" y1="60714" x2="96875" y2="65179"/>
                        <a14:foregroundMark x1="94643" y1="73214" x2="98214" y2="66518"/>
                        <a14:foregroundMark x1="68750" y1="73661" x2="83036" y2="70982"/>
                        <a14:foregroundMark x1="70089" y1="83929" x2="85268" y2="84821"/>
                        <a14:foregroundMark x1="85714" y1="96875" x2="44196" y2="97768"/>
                        <a14:foregroundMark x1="41071" y1="27679" x2="41071" y2="27679"/>
                        <a14:foregroundMark x1="47321" y1="16518" x2="47321" y2="16518"/>
                      </a14:backgroundRemoval>
                    </a14:imgEffect>
                  </a14:imgLayer>
                </a14:imgProps>
              </a:ext>
            </a:extLst>
          </a:blip>
          <a:stretch>
            <a:fillRect/>
          </a:stretch>
        </p:blipFill>
        <p:spPr>
          <a:xfrm>
            <a:off x="4808803" y="1034186"/>
            <a:ext cx="279683" cy="279683"/>
          </a:xfrm>
          <a:prstGeom prst="rect">
            <a:avLst/>
          </a:prstGeom>
        </p:spPr>
      </p:pic>
      <p:pic>
        <p:nvPicPr>
          <p:cNvPr id="29" name="Image 28"/>
          <p:cNvPicPr>
            <a:picLocks noChangeAspect="1"/>
          </p:cNvPicPr>
          <p:nvPr/>
        </p:nvPicPr>
        <p:blipFill>
          <a:blip r:embed="rId6">
            <a:extLst>
              <a:ext uri="{BEBA8EAE-BF5A-486C-A8C5-ECC9F3942E4B}">
                <a14:imgProps xmlns:a14="http://schemas.microsoft.com/office/drawing/2010/main">
                  <a14:imgLayer r:embed="rId7">
                    <a14:imgEffect>
                      <a14:backgroundRemoval t="1786" b="100000" l="0" r="100000">
                        <a14:foregroundMark x1="20536" y1="77232" x2="20536" y2="77232"/>
                        <a14:foregroundMark x1="12946" y1="82143" x2="12946" y2="82143"/>
                        <a14:foregroundMark x1="6696" y1="87054" x2="6696" y2="87054"/>
                        <a14:foregroundMark x1="17411" y1="87946" x2="17411" y2="87946"/>
                        <a14:foregroundMark x1="24107" y1="82143" x2="24107" y2="82143"/>
                        <a14:foregroundMark x1="18750" y1="65179" x2="18750" y2="65179"/>
                        <a14:foregroundMark x1="15179" y1="24554" x2="15179" y2="24554"/>
                        <a14:foregroundMark x1="9375" y1="19643" x2="9375" y2="19643"/>
                        <a14:foregroundMark x1="11607" y1="12946" x2="11607" y2="12946"/>
                        <a14:foregroundMark x1="21875" y1="12500" x2="21875" y2="12500"/>
                        <a14:foregroundMark x1="23661" y1="18304" x2="23661" y2="18304"/>
                        <a14:foregroundMark x1="50893" y1="15625" x2="50893" y2="15625"/>
                        <a14:foregroundMark x1="78125" y1="25446" x2="78125" y2="25446"/>
                        <a14:foregroundMark x1="82143" y1="12946" x2="82143" y2="12946"/>
                        <a14:foregroundMark x1="79911" y1="19643" x2="79911" y2="19643"/>
                        <a14:foregroundMark x1="91518" y1="12946" x2="91518" y2="12946"/>
                        <a14:foregroundMark x1="90179" y1="19196" x2="90179" y2="19196"/>
                        <a14:foregroundMark x1="81696" y1="36607" x2="81696" y2="36607"/>
                        <a14:foregroundMark x1="73661" y1="74554" x2="73661" y2="74554"/>
                        <a14:foregroundMark x1="84375" y1="81250" x2="84375" y2="81250"/>
                        <a14:foregroundMark x1="77232" y1="88839" x2="77232" y2="88839"/>
                        <a14:foregroundMark x1="85714" y1="88393" x2="85714" y2="88393"/>
                        <a14:foregroundMark x1="93750" y1="81696" x2="93750" y2="81696"/>
                      </a14:backgroundRemoval>
                    </a14:imgEffect>
                  </a14:imgLayer>
                </a14:imgProps>
              </a:ext>
            </a:extLst>
          </a:blip>
          <a:stretch>
            <a:fillRect/>
          </a:stretch>
        </p:blipFill>
        <p:spPr>
          <a:xfrm>
            <a:off x="1334879" y="990890"/>
            <a:ext cx="369232" cy="369232"/>
          </a:xfrm>
          <a:prstGeom prst="rect">
            <a:avLst/>
          </a:prstGeom>
        </p:spPr>
      </p:pic>
      <p:pic>
        <p:nvPicPr>
          <p:cNvPr id="8" name="Imag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93823" y="4633850"/>
            <a:ext cx="343900" cy="343900"/>
          </a:xfrm>
          <a:prstGeom prst="rect">
            <a:avLst/>
          </a:prstGeom>
        </p:spPr>
      </p:pic>
      <p:grpSp>
        <p:nvGrpSpPr>
          <p:cNvPr id="38" name="Groupe 37"/>
          <p:cNvGrpSpPr/>
          <p:nvPr/>
        </p:nvGrpSpPr>
        <p:grpSpPr>
          <a:xfrm>
            <a:off x="3170197" y="1369196"/>
            <a:ext cx="277251" cy="272442"/>
            <a:chOff x="6791061" y="364739"/>
            <a:chExt cx="1385775" cy="1361737"/>
          </a:xfrm>
        </p:grpSpPr>
        <p:sp>
          <p:nvSpPr>
            <p:cNvPr id="45" name="Ellipse 44"/>
            <p:cNvSpPr/>
            <p:nvPr/>
          </p:nvSpPr>
          <p:spPr>
            <a:xfrm>
              <a:off x="6948972" y="443797"/>
              <a:ext cx="1051932" cy="11043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p:cNvSpPr/>
            <p:nvPr/>
          </p:nvSpPr>
          <p:spPr>
            <a:xfrm rot="20369227">
              <a:off x="6826024" y="868994"/>
              <a:ext cx="1270880" cy="2866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Image 47"/>
            <p:cNvPicPr/>
            <p:nvPr/>
          </p:nvPicPr>
          <p:blipFill rotWithShape="1">
            <a:blip r:embed="rId9">
              <a:extLst/>
            </a:blip>
            <a:srcRect l="39848" t="44992" r="45767" b="32072"/>
            <a:stretch/>
          </p:blipFill>
          <p:spPr bwMode="auto">
            <a:xfrm>
              <a:off x="6791061" y="364739"/>
              <a:ext cx="1385775" cy="1361737"/>
            </a:xfrm>
            <a:prstGeom prst="rect">
              <a:avLst/>
            </a:prstGeom>
            <a:extLst>
              <a:ext uri="{53640926-AAD7-44D8-BBD7-CCE9431645EC}">
                <a14:shadowObscured xmlns:a14="http://schemas.microsoft.com/office/drawing/2010/main"/>
              </a:ext>
            </a:extLst>
          </p:spPr>
        </p:pic>
      </p:grpSp>
      <p:graphicFrame>
        <p:nvGraphicFramePr>
          <p:cNvPr id="49" name="Tableau 48"/>
          <p:cNvGraphicFramePr>
            <a:graphicFrameLocks noGrp="1"/>
          </p:cNvGraphicFramePr>
          <p:nvPr>
            <p:extLst>
              <p:ext uri="{D42A27DB-BD31-4B8C-83A1-F6EECF244321}">
                <p14:modId xmlns:p14="http://schemas.microsoft.com/office/powerpoint/2010/main" val="9918426"/>
              </p:ext>
            </p:extLst>
          </p:nvPr>
        </p:nvGraphicFramePr>
        <p:xfrm>
          <a:off x="175309" y="1360120"/>
          <a:ext cx="2847811" cy="2726405"/>
        </p:xfrm>
        <a:graphic>
          <a:graphicData uri="http://schemas.openxmlformats.org/drawingml/2006/table">
            <a:tbl>
              <a:tblPr>
                <a:tableStyleId>{5C22544A-7EE6-4342-B048-85BDC9FD1C3A}</a:tableStyleId>
              </a:tblPr>
              <a:tblGrid>
                <a:gridCol w="288964">
                  <a:extLst>
                    <a:ext uri="{9D8B030D-6E8A-4147-A177-3AD203B41FA5}">
                      <a16:colId xmlns:a16="http://schemas.microsoft.com/office/drawing/2014/main" val="3930758355"/>
                    </a:ext>
                  </a:extLst>
                </a:gridCol>
                <a:gridCol w="2558847">
                  <a:extLst>
                    <a:ext uri="{9D8B030D-6E8A-4147-A177-3AD203B41FA5}">
                      <a16:colId xmlns:a16="http://schemas.microsoft.com/office/drawing/2014/main" val="2977749447"/>
                    </a:ext>
                  </a:extLst>
                </a:gridCol>
              </a:tblGrid>
              <a:tr h="287747">
                <a:tc gridSpan="2">
                  <a:txBody>
                    <a:bodyPr/>
                    <a:lstStyle/>
                    <a:p>
                      <a:pPr algn="ctr"/>
                      <a:r>
                        <a:rPr lang="fr-FR" sz="900" b="1" dirty="0" smtClean="0">
                          <a:solidFill>
                            <a:schemeClr val="bg1"/>
                          </a:solidFill>
                        </a:rPr>
                        <a:t>Quels</a:t>
                      </a:r>
                      <a:r>
                        <a:rPr lang="fr-FR" sz="900" b="1" baseline="0" dirty="0" smtClean="0">
                          <a:solidFill>
                            <a:schemeClr val="bg1"/>
                          </a:solidFill>
                        </a:rPr>
                        <a:t> clients </a:t>
                      </a:r>
                      <a:r>
                        <a:rPr lang="fr-FR" sz="900" b="1" dirty="0" smtClean="0">
                          <a:solidFill>
                            <a:schemeClr val="bg1"/>
                          </a:solidFill>
                        </a:rPr>
                        <a:t>contacter ? </a:t>
                      </a:r>
                      <a:endParaRPr lang="fr-FR" sz="900" b="1" dirty="0">
                        <a:solidFill>
                          <a:schemeClr val="bg1"/>
                        </a:solidFill>
                      </a:endParaRPr>
                    </a:p>
                  </a:txBody>
                  <a:tcPr anchor="ctr">
                    <a:solidFill>
                      <a:schemeClr val="tx2">
                        <a:lumMod val="75000"/>
                      </a:schemeClr>
                    </a:solidFill>
                  </a:tcPr>
                </a:tc>
                <a:tc hMerge="1">
                  <a:txBody>
                    <a:bodyPr/>
                    <a:lstStyle/>
                    <a:p>
                      <a:endParaRPr lang="fr-FR" dirty="0"/>
                    </a:p>
                  </a:txBody>
                  <a:tcPr/>
                </a:tc>
                <a:extLst>
                  <a:ext uri="{0D108BD9-81ED-4DB2-BD59-A6C34878D82A}">
                    <a16:rowId xmlns:a16="http://schemas.microsoft.com/office/drawing/2014/main" val="2815525985"/>
                  </a:ext>
                </a:extLst>
              </a:tr>
              <a:tr h="556890">
                <a:tc>
                  <a:txBody>
                    <a:bodyPr/>
                    <a:lstStyle/>
                    <a:p>
                      <a:pPr algn="ctr"/>
                      <a:r>
                        <a:rPr lang="fr-FR" sz="800" b="1" dirty="0" smtClean="0"/>
                        <a:t>Clients en </a:t>
                      </a:r>
                      <a:r>
                        <a:rPr lang="fr-FR" sz="700" b="1" dirty="0" smtClean="0"/>
                        <a:t>portefeuille</a:t>
                      </a:r>
                      <a:endParaRPr lang="fr-FR" sz="700" b="1" dirty="0"/>
                    </a:p>
                  </a:txBody>
                  <a:tcPr vert="vert270" anchor="ctr"/>
                </a:tc>
                <a:tc>
                  <a:txBody>
                    <a:bodyPr/>
                    <a:lstStyle/>
                    <a:p>
                      <a:pPr marL="171450" lvl="1" indent="-171450" algn="just">
                        <a:buClr>
                          <a:srgbClr val="C00000"/>
                        </a:buClr>
                        <a:buFont typeface="Wingdings" panose="05000000000000000000" pitchFamily="2" charset="2"/>
                        <a:buChar char="§"/>
                      </a:pPr>
                      <a:endParaRPr lang="fr-FR" sz="800" dirty="0" smtClean="0"/>
                    </a:p>
                    <a:p>
                      <a:pPr marL="171450" lvl="1" indent="-171450" algn="just">
                        <a:buClr>
                          <a:srgbClr val="C00000"/>
                        </a:buClr>
                        <a:buFont typeface="Wingdings" panose="05000000000000000000" pitchFamily="2" charset="2"/>
                        <a:buChar char="§"/>
                      </a:pPr>
                      <a:r>
                        <a:rPr lang="fr-FR" sz="800" dirty="0" smtClean="0"/>
                        <a:t>Clients ne détenant pas l’univers « C »</a:t>
                      </a:r>
                    </a:p>
                    <a:p>
                      <a:pPr marL="171450" lvl="1" indent="-171450" algn="just">
                        <a:buClr>
                          <a:srgbClr val="C00000"/>
                        </a:buClr>
                        <a:buFont typeface="Wingdings" panose="05000000000000000000" pitchFamily="2" charset="2"/>
                        <a:buChar char="§"/>
                      </a:pPr>
                      <a:r>
                        <a:rPr lang="fr-FR" sz="800" dirty="0" smtClean="0"/>
                        <a:t>Clients non équipés </a:t>
                      </a:r>
                    </a:p>
                  </a:txBody>
                  <a:tcPr anchor="ctr"/>
                </a:tc>
                <a:extLst>
                  <a:ext uri="{0D108BD9-81ED-4DB2-BD59-A6C34878D82A}">
                    <a16:rowId xmlns:a16="http://schemas.microsoft.com/office/drawing/2014/main" val="2413437005"/>
                  </a:ext>
                </a:extLst>
              </a:tr>
              <a:tr h="1881768">
                <a:tc>
                  <a:txBody>
                    <a:bodyPr/>
                    <a:lstStyle/>
                    <a:p>
                      <a:pPr algn="ctr"/>
                      <a:r>
                        <a:rPr lang="fr-FR" sz="800" b="1" dirty="0" smtClean="0"/>
                        <a:t>Cibles GERC</a:t>
                      </a:r>
                      <a:r>
                        <a:rPr lang="fr-FR" sz="800" b="1" baseline="0" dirty="0" smtClean="0"/>
                        <a:t> </a:t>
                      </a:r>
                      <a:endParaRPr lang="fr-FR" sz="800" b="1" dirty="0"/>
                    </a:p>
                  </a:txBody>
                  <a:tcPr vert="vert270"/>
                </a:tc>
                <a:tc>
                  <a:txBody>
                    <a:bodyPr/>
                    <a:lstStyle/>
                    <a:p>
                      <a:pPr marL="171450" lvl="1" indent="-171450" algn="just">
                        <a:buClr>
                          <a:srgbClr val="C00000"/>
                        </a:buClr>
                        <a:buFont typeface="Wingdings" panose="05000000000000000000" pitchFamily="2" charset="2"/>
                        <a:buChar char="§"/>
                      </a:pPr>
                      <a:r>
                        <a:rPr lang="fr-FR" sz="800" b="1" dirty="0" smtClean="0">
                          <a:solidFill>
                            <a:srgbClr val="C00000"/>
                          </a:solidFill>
                        </a:rPr>
                        <a:t>Nouveau ciblage – moteur de recommandation :</a:t>
                      </a:r>
                    </a:p>
                    <a:p>
                      <a:pPr marL="357188" lvl="2" indent="-171450" algn="just">
                        <a:buClr>
                          <a:srgbClr val="C00000"/>
                        </a:buClr>
                        <a:buFont typeface="Arial" panose="020B0604020202020204" pitchFamily="34" charset="0"/>
                        <a:buChar char="•"/>
                      </a:pPr>
                      <a:r>
                        <a:rPr lang="fr-FR" sz="800" b="1" dirty="0" smtClean="0">
                          <a:solidFill>
                            <a:schemeClr val="tx1"/>
                          </a:solidFill>
                        </a:rPr>
                        <a:t>Appétence CONSO (14 700 clients) :</a:t>
                      </a:r>
                    </a:p>
                    <a:p>
                      <a:pPr marL="179388" lvl="2" indent="6350" algn="just">
                        <a:buClr>
                          <a:srgbClr val="C00000"/>
                        </a:buClr>
                        <a:buFontTx/>
                        <a:buNone/>
                      </a:pPr>
                      <a:r>
                        <a:rPr lang="fr-FR" sz="700" baseline="0" dirty="0" smtClean="0">
                          <a:solidFill>
                            <a:schemeClr val="tx1"/>
                          </a:solidFill>
                        </a:rPr>
                        <a:t>Clients 26-70 ans, appétents Crédit Conso, sans PP, note Bâle 2 entre 001 et 006 </a:t>
                      </a:r>
                    </a:p>
                    <a:p>
                      <a:pPr marL="457200" lvl="2" indent="0" algn="just">
                        <a:buClr>
                          <a:srgbClr val="C00000"/>
                        </a:buClr>
                        <a:buFont typeface="Wingdings" panose="05000000000000000000" pitchFamily="2" charset="2"/>
                        <a:buNone/>
                      </a:pPr>
                      <a:endParaRPr lang="fr-FR" sz="800" baseline="0" dirty="0" smtClean="0">
                        <a:solidFill>
                          <a:schemeClr val="tx1"/>
                        </a:solidFill>
                      </a:endParaRPr>
                    </a:p>
                    <a:p>
                      <a:pPr marL="171450" lvl="1" indent="-171450" algn="just">
                        <a:buClr>
                          <a:srgbClr val="C00000"/>
                        </a:buClr>
                        <a:buFont typeface="Wingdings" panose="05000000000000000000" pitchFamily="2" charset="2"/>
                        <a:buChar char="§"/>
                      </a:pPr>
                      <a:r>
                        <a:rPr lang="fr-FR" sz="800" b="1" dirty="0" smtClean="0">
                          <a:solidFill>
                            <a:srgbClr val="C00000"/>
                          </a:solidFill>
                        </a:rPr>
                        <a:t>Potentiel conso :</a:t>
                      </a:r>
                    </a:p>
                    <a:p>
                      <a:pPr marL="357188" lvl="2" indent="-171450" algn="just">
                        <a:buClr>
                          <a:srgbClr val="C00000"/>
                        </a:buClr>
                        <a:buFont typeface="Arial" panose="020B0604020202020204" pitchFamily="34" charset="0"/>
                        <a:buChar char="•"/>
                      </a:pPr>
                      <a:r>
                        <a:rPr lang="fr-FR" sz="800" b="1" dirty="0" smtClean="0">
                          <a:solidFill>
                            <a:schemeClr val="tx1"/>
                          </a:solidFill>
                        </a:rPr>
                        <a:t>Algorithme score :</a:t>
                      </a:r>
                    </a:p>
                    <a:p>
                      <a:pPr marL="179388" lvl="2" indent="6350" algn="just">
                        <a:buClr>
                          <a:srgbClr val="C00000"/>
                        </a:buClr>
                        <a:buFontTx/>
                        <a:buNone/>
                      </a:pPr>
                      <a:r>
                        <a:rPr lang="fr-FR" sz="700" b="0" dirty="0" smtClean="0">
                          <a:solidFill>
                            <a:schemeClr val="tx1"/>
                          </a:solidFill>
                        </a:rPr>
                        <a:t>détermine, chaque semaine et pour chaque client, un</a:t>
                      </a:r>
                      <a:r>
                        <a:rPr lang="fr-FR" sz="700" b="0" baseline="0" dirty="0" smtClean="0">
                          <a:solidFill>
                            <a:schemeClr val="tx1"/>
                          </a:solidFill>
                        </a:rPr>
                        <a:t> </a:t>
                      </a:r>
                      <a:r>
                        <a:rPr lang="fr-FR" sz="700" b="0" dirty="0" smtClean="0">
                          <a:solidFill>
                            <a:schemeClr val="tx1"/>
                          </a:solidFill>
                        </a:rPr>
                        <a:t>montant potentiel de crédit conso. Le résultat est restitué sur la synthèse client ainsi que dans les espaces clients, sur DEI et application mobile.</a:t>
                      </a:r>
                    </a:p>
                    <a:p>
                      <a:pPr marL="357188" lvl="1" indent="-171450" algn="just">
                        <a:buClr>
                          <a:srgbClr val="C00000"/>
                        </a:buClr>
                        <a:buFontTx/>
                        <a:buNone/>
                      </a:pPr>
                      <a:r>
                        <a:rPr lang="fr-FR" sz="700" b="0" dirty="0" smtClean="0">
                          <a:solidFill>
                            <a:schemeClr val="tx1"/>
                          </a:solidFill>
                        </a:rPr>
                        <a:t>Idéal pour d’anticiper leurs projets !</a:t>
                      </a:r>
                    </a:p>
                  </a:txBody>
                  <a:tcPr anchor="ctr"/>
                </a:tc>
                <a:extLst>
                  <a:ext uri="{0D108BD9-81ED-4DB2-BD59-A6C34878D82A}">
                    <a16:rowId xmlns:a16="http://schemas.microsoft.com/office/drawing/2014/main" val="4184727701"/>
                  </a:ext>
                </a:extLst>
              </a:tr>
            </a:tbl>
          </a:graphicData>
        </a:graphic>
      </p:graphicFrame>
      <p:sp>
        <p:nvSpPr>
          <p:cNvPr id="50" name="Rectangle 49"/>
          <p:cNvSpPr/>
          <p:nvPr/>
        </p:nvSpPr>
        <p:spPr>
          <a:xfrm>
            <a:off x="7345089" y="1733226"/>
            <a:ext cx="1912781" cy="1249573"/>
          </a:xfrm>
          <a:prstGeom prst="rect">
            <a:avLst/>
          </a:prstGeom>
        </p:spPr>
        <p:txBody>
          <a:bodyPr wrap="square">
            <a:spAutoFit/>
          </a:bodyPr>
          <a:lstStyle/>
          <a:p>
            <a:pPr marL="171450" indent="-171450">
              <a:spcBef>
                <a:spcPct val="20000"/>
              </a:spcBef>
              <a:buClr>
                <a:srgbClr val="C00000"/>
              </a:buClr>
              <a:buFont typeface="Wingdings" panose="05000000000000000000" pitchFamily="2" charset="2"/>
              <a:buChar char="§"/>
            </a:pPr>
            <a:r>
              <a:rPr lang="fr-FR" sz="800" dirty="0"/>
              <a:t>Quels sont vos projets sur les mois à venir et comment avez-vous prévu de les préparer </a:t>
            </a:r>
            <a:r>
              <a:rPr lang="fr-FR" sz="800" dirty="0" smtClean="0"/>
              <a:t>?</a:t>
            </a:r>
          </a:p>
          <a:p>
            <a:pPr marL="171450" indent="-171450">
              <a:spcBef>
                <a:spcPct val="20000"/>
              </a:spcBef>
              <a:buClr>
                <a:srgbClr val="C00000"/>
              </a:buClr>
              <a:buFont typeface="Wingdings" panose="05000000000000000000" pitchFamily="2" charset="2"/>
              <a:buChar char="§"/>
            </a:pPr>
            <a:endParaRPr lang="fr-FR" sz="800" dirty="0"/>
          </a:p>
          <a:p>
            <a:pPr marL="171450" indent="-171450">
              <a:spcBef>
                <a:spcPct val="20000"/>
              </a:spcBef>
              <a:buClr>
                <a:srgbClr val="C00000"/>
              </a:buClr>
              <a:buFont typeface="Wingdings" panose="05000000000000000000" pitchFamily="2" charset="2"/>
              <a:buChar char="§"/>
            </a:pPr>
            <a:r>
              <a:rPr lang="fr-FR" sz="800" dirty="0"/>
              <a:t>Nous avons des solutions spécifiques particulièrement adaptées aux nouveaux besoins de mobilité et à vos souhaits de déplacements </a:t>
            </a:r>
            <a:r>
              <a:rPr lang="fr-FR" sz="800" dirty="0" err="1"/>
              <a:t>éco-responsables</a:t>
            </a:r>
            <a:r>
              <a:rPr lang="fr-FR" sz="800" dirty="0"/>
              <a:t>.</a:t>
            </a:r>
          </a:p>
        </p:txBody>
      </p:sp>
      <p:pic>
        <p:nvPicPr>
          <p:cNvPr id="3" name="Image 2"/>
          <p:cNvPicPr>
            <a:picLocks noChangeAspect="1"/>
          </p:cNvPicPr>
          <p:nvPr/>
        </p:nvPicPr>
        <p:blipFill>
          <a:blip r:embed="rId10">
            <a:clrChange>
              <a:clrFrom>
                <a:srgbClr val="FFFFFF"/>
              </a:clrFrom>
              <a:clrTo>
                <a:srgbClr val="FFFFFF">
                  <a:alpha val="0"/>
                </a:srgbClr>
              </a:clrTo>
            </a:clrChange>
          </a:blip>
          <a:stretch>
            <a:fillRect/>
          </a:stretch>
        </p:blipFill>
        <p:spPr>
          <a:xfrm>
            <a:off x="484322" y="1671640"/>
            <a:ext cx="834777" cy="169466"/>
          </a:xfrm>
          <a:prstGeom prst="rect">
            <a:avLst/>
          </a:prstGeom>
        </p:spPr>
      </p:pic>
      <p:sp>
        <p:nvSpPr>
          <p:cNvPr id="9" name="ZoneTexte 8"/>
          <p:cNvSpPr txBox="1"/>
          <p:nvPr/>
        </p:nvSpPr>
        <p:spPr>
          <a:xfrm>
            <a:off x="3062772" y="1671640"/>
            <a:ext cx="3846548" cy="2431435"/>
          </a:xfrm>
          <a:prstGeom prst="rect">
            <a:avLst/>
          </a:prstGeom>
          <a:noFill/>
        </p:spPr>
        <p:txBody>
          <a:bodyPr wrap="square" rtlCol="0">
            <a:spAutoFit/>
          </a:bodyPr>
          <a:lstStyle/>
          <a:p>
            <a:pPr marL="350838" indent="-171450">
              <a:spcBef>
                <a:spcPct val="20000"/>
              </a:spcBef>
              <a:buFont typeface="Wingdings" panose="05000000000000000000" pitchFamily="2" charset="2"/>
              <a:buChar char="§"/>
            </a:pPr>
            <a:r>
              <a:rPr lang="fr-FR" sz="800" b="1" dirty="0">
                <a:solidFill>
                  <a:srgbClr val="C00000"/>
                </a:solidFill>
              </a:rPr>
              <a:t>Offres Jeunes</a:t>
            </a:r>
          </a:p>
          <a:p>
            <a:pPr marL="808038" lvl="1" indent="-171450">
              <a:spcBef>
                <a:spcPct val="20000"/>
              </a:spcBef>
              <a:buFont typeface="Arial" panose="020B0604020202020204" pitchFamily="34" charset="0"/>
              <a:buChar char="•"/>
            </a:pPr>
            <a:r>
              <a:rPr lang="fr-FR" sz="800" dirty="0"/>
              <a:t>Crédit étudiant-apprenti à 0,90</a:t>
            </a:r>
            <a:r>
              <a:rPr lang="fr-FR" sz="800" dirty="0" smtClean="0"/>
              <a:t>% jusqu’au 31/10/2021</a:t>
            </a:r>
            <a:endParaRPr lang="fr-FR" sz="800" dirty="0"/>
          </a:p>
          <a:p>
            <a:pPr marL="808038" lvl="1" indent="-171450">
              <a:spcBef>
                <a:spcPct val="20000"/>
              </a:spcBef>
              <a:buFont typeface="Arial" panose="020B0604020202020204" pitchFamily="34" charset="0"/>
              <a:buChar char="•"/>
            </a:pPr>
            <a:r>
              <a:rPr lang="fr-FR" sz="800" dirty="0"/>
              <a:t>Crédit étudiant-apprenti 5.000€ à taux 0</a:t>
            </a:r>
            <a:r>
              <a:rPr lang="fr-FR" sz="800" dirty="0" smtClean="0"/>
              <a:t>% jusqu’au 31/10/2021</a:t>
            </a:r>
            <a:endParaRPr lang="fr-FR" sz="800" dirty="0"/>
          </a:p>
          <a:p>
            <a:pPr marL="808038" lvl="1" indent="-171450">
              <a:spcBef>
                <a:spcPct val="20000"/>
              </a:spcBef>
              <a:buFont typeface="Arial" panose="020B0604020202020204" pitchFamily="34" charset="0"/>
              <a:buChar char="•"/>
            </a:pPr>
            <a:r>
              <a:rPr lang="fr-FR" sz="800" dirty="0"/>
              <a:t>Prêt pour avancer à 1,90%</a:t>
            </a:r>
          </a:p>
          <a:p>
            <a:pPr marL="808038" lvl="1" indent="-171450">
              <a:spcBef>
                <a:spcPct val="20000"/>
              </a:spcBef>
              <a:buFont typeface="Arial" panose="020B0604020202020204" pitchFamily="34" charset="0"/>
              <a:buChar char="•"/>
            </a:pPr>
            <a:r>
              <a:rPr lang="fr-FR" sz="800" dirty="0"/>
              <a:t>Permis 1€ par jour à taux 0%</a:t>
            </a:r>
          </a:p>
          <a:p>
            <a:pPr marL="808038" lvl="1" indent="-171450">
              <a:spcBef>
                <a:spcPct val="20000"/>
              </a:spcBef>
              <a:buFont typeface="Arial" panose="020B0604020202020204" pitchFamily="34" charset="0"/>
              <a:buChar char="•"/>
            </a:pPr>
            <a:r>
              <a:rPr lang="fr-FR" sz="800" dirty="0"/>
              <a:t>Crédit 1.000€ à taux 0 </a:t>
            </a:r>
            <a:r>
              <a:rPr lang="fr-FR" sz="800" dirty="0" smtClean="0"/>
              <a:t>%</a:t>
            </a:r>
            <a:endParaRPr lang="fr-FR" sz="800" dirty="0"/>
          </a:p>
          <a:p>
            <a:pPr marL="350838" indent="-171450">
              <a:spcBef>
                <a:spcPct val="20000"/>
              </a:spcBef>
              <a:buFont typeface="Wingdings" panose="05000000000000000000" pitchFamily="2" charset="2"/>
              <a:buChar char="§"/>
            </a:pPr>
            <a:r>
              <a:rPr lang="fr-FR" sz="800" b="1" dirty="0">
                <a:solidFill>
                  <a:srgbClr val="C00000"/>
                </a:solidFill>
              </a:rPr>
              <a:t>Offres vertes à taux préférentiels</a:t>
            </a:r>
          </a:p>
          <a:p>
            <a:pPr marL="808038" lvl="1" indent="-171450">
              <a:spcBef>
                <a:spcPct val="20000"/>
              </a:spcBef>
              <a:buFont typeface="Arial" panose="020B0604020202020204" pitchFamily="34" charset="0"/>
              <a:buChar char="•"/>
            </a:pPr>
            <a:r>
              <a:rPr lang="fr-FR" sz="800" dirty="0"/>
              <a:t>Prêt mobilité urbaine à 1,00%</a:t>
            </a:r>
          </a:p>
          <a:p>
            <a:pPr marL="808038" lvl="1" indent="-171450">
              <a:spcBef>
                <a:spcPct val="20000"/>
              </a:spcBef>
              <a:buFont typeface="Arial" panose="020B0604020202020204" pitchFamily="34" charset="0"/>
              <a:buChar char="•"/>
            </a:pPr>
            <a:r>
              <a:rPr lang="fr-FR" sz="800" dirty="0"/>
              <a:t>Prêt auto prime à la conversion à 1,50%</a:t>
            </a:r>
          </a:p>
          <a:p>
            <a:pPr marL="808038" lvl="1" indent="-171450">
              <a:spcBef>
                <a:spcPct val="20000"/>
              </a:spcBef>
              <a:buFont typeface="Arial" panose="020B0604020202020204" pitchFamily="34" charset="0"/>
              <a:buChar char="•"/>
            </a:pPr>
            <a:r>
              <a:rPr lang="fr-FR" sz="800" dirty="0"/>
              <a:t>Prêt éco auto à 3,25%</a:t>
            </a:r>
          </a:p>
          <a:p>
            <a:pPr marL="808038" lvl="1" indent="-171450">
              <a:spcBef>
                <a:spcPct val="20000"/>
              </a:spcBef>
              <a:buFont typeface="Arial" panose="020B0604020202020204" pitchFamily="34" charset="0"/>
              <a:buChar char="•"/>
            </a:pPr>
            <a:r>
              <a:rPr lang="fr-FR" sz="800" dirty="0"/>
              <a:t>Prêt éco travaux à 3,25</a:t>
            </a:r>
            <a:r>
              <a:rPr lang="fr-FR" sz="800" dirty="0" smtClean="0"/>
              <a:t>%</a:t>
            </a:r>
            <a:endParaRPr lang="fr-FR" sz="800" dirty="0"/>
          </a:p>
          <a:p>
            <a:pPr marL="350838" indent="-171450">
              <a:spcBef>
                <a:spcPct val="20000"/>
              </a:spcBef>
              <a:buFont typeface="Wingdings" panose="05000000000000000000" pitchFamily="2" charset="2"/>
              <a:buChar char="§"/>
            </a:pPr>
            <a:r>
              <a:rPr lang="fr-FR" sz="800" b="1" dirty="0">
                <a:solidFill>
                  <a:srgbClr val="C00000"/>
                </a:solidFill>
              </a:rPr>
              <a:t>Autres offres couplées à taux préférentiels</a:t>
            </a:r>
          </a:p>
          <a:p>
            <a:pPr marL="808038" lvl="1" indent="-171450">
              <a:spcBef>
                <a:spcPct val="20000"/>
              </a:spcBef>
              <a:buFont typeface="Arial" panose="020B0604020202020204" pitchFamily="34" charset="0"/>
              <a:buChar char="•"/>
            </a:pPr>
            <a:r>
              <a:rPr lang="fr-FR" sz="800" dirty="0"/>
              <a:t>Prêt auto et moi à 3,25%</a:t>
            </a:r>
          </a:p>
          <a:p>
            <a:pPr marL="808038" lvl="1" indent="-171450">
              <a:spcBef>
                <a:spcPct val="20000"/>
              </a:spcBef>
              <a:buFont typeface="Arial" panose="020B0604020202020204" pitchFamily="34" charset="0"/>
              <a:buChar char="•"/>
            </a:pPr>
            <a:r>
              <a:rPr lang="fr-FR" sz="800" dirty="0"/>
              <a:t>Prêt projet travaux détenteur crédit </a:t>
            </a:r>
            <a:r>
              <a:rPr lang="fr-FR" sz="800" dirty="0" err="1"/>
              <a:t>immo</a:t>
            </a:r>
            <a:r>
              <a:rPr lang="fr-FR" sz="800" dirty="0"/>
              <a:t> à 3,25%</a:t>
            </a:r>
          </a:p>
          <a:p>
            <a:pPr marL="350838" indent="-171450">
              <a:spcBef>
                <a:spcPct val="20000"/>
              </a:spcBef>
              <a:buFont typeface="Wingdings" panose="05000000000000000000" pitchFamily="2" charset="2"/>
              <a:buChar char="§"/>
            </a:pPr>
            <a:r>
              <a:rPr lang="fr-FR" sz="800" b="1" dirty="0">
                <a:solidFill>
                  <a:srgbClr val="C00000"/>
                </a:solidFill>
              </a:rPr>
              <a:t> Offre PREMIUM</a:t>
            </a:r>
          </a:p>
          <a:p>
            <a:pPr marL="808038" lvl="1" indent="-171450">
              <a:spcBef>
                <a:spcPct val="20000"/>
              </a:spcBef>
              <a:buFont typeface="Arial" panose="020B0604020202020204" pitchFamily="34" charset="0"/>
              <a:buChar char="•"/>
            </a:pPr>
            <a:r>
              <a:rPr lang="fr-FR" sz="800" dirty="0"/>
              <a:t>Prêt PREMIUM avance liberté de 1,70% à 2,65</a:t>
            </a:r>
            <a:r>
              <a:rPr lang="fr-FR" sz="800" dirty="0" smtClean="0"/>
              <a:t>%</a:t>
            </a:r>
            <a:endParaRPr lang="fr-FR" sz="800" dirty="0"/>
          </a:p>
        </p:txBody>
      </p:sp>
      <p:pic>
        <p:nvPicPr>
          <p:cNvPr id="54" name="Image 53"/>
          <p:cNvPicPr>
            <a:picLocks noChangeAspect="1"/>
          </p:cNvPicPr>
          <p:nvPr/>
        </p:nvPicPr>
        <p:blipFill>
          <a:blip r:embed="rId11">
            <a:extLst/>
          </a:blip>
          <a:stretch>
            <a:fillRect/>
          </a:stretch>
        </p:blipFill>
        <p:spPr>
          <a:xfrm>
            <a:off x="3500848" y="1995686"/>
            <a:ext cx="202704" cy="202704"/>
          </a:xfrm>
          <a:prstGeom prst="rect">
            <a:avLst/>
          </a:prstGeom>
        </p:spPr>
      </p:pic>
      <p:pic>
        <p:nvPicPr>
          <p:cNvPr id="32" name="Image 31"/>
          <p:cNvPicPr>
            <a:picLocks noChangeAspect="1"/>
          </p:cNvPicPr>
          <p:nvPr/>
        </p:nvPicPr>
        <p:blipFill>
          <a:blip r:embed="rId12">
            <a:extLst/>
          </a:blip>
          <a:stretch>
            <a:fillRect/>
          </a:stretch>
        </p:blipFill>
        <p:spPr>
          <a:xfrm>
            <a:off x="3507780" y="2881447"/>
            <a:ext cx="202704" cy="202704"/>
          </a:xfrm>
          <a:prstGeom prst="rect">
            <a:avLst/>
          </a:prstGeom>
        </p:spPr>
      </p:pic>
      <p:sp>
        <p:nvSpPr>
          <p:cNvPr id="37" name="Espace réservé du contenu 1"/>
          <p:cNvSpPr>
            <a:spLocks noGrp="1"/>
          </p:cNvSpPr>
          <p:nvPr>
            <p:ph sz="quarter" idx="15"/>
          </p:nvPr>
        </p:nvSpPr>
        <p:spPr>
          <a:xfrm>
            <a:off x="1519495" y="-8864"/>
            <a:ext cx="7345362" cy="483518"/>
          </a:xfrm>
        </p:spPr>
        <p:txBody>
          <a:bodyPr/>
          <a:lstStyle/>
          <a:p>
            <a:r>
              <a:rPr lang="fr-FR" sz="1400" b="1" dirty="0" smtClean="0"/>
              <a:t>Les pistes pour atteindre l’univers </a:t>
            </a:r>
            <a:r>
              <a:rPr lang="fr-FR" sz="1400" b="1" dirty="0" smtClean="0">
                <a:solidFill>
                  <a:srgbClr val="C00000"/>
                </a:solidFill>
              </a:rPr>
              <a:t>Crédit Conso</a:t>
            </a:r>
            <a:endParaRPr lang="fr-FR" sz="1400" b="1" dirty="0">
              <a:solidFill>
                <a:srgbClr val="C00000"/>
              </a:solidFill>
            </a:endParaRPr>
          </a:p>
        </p:txBody>
      </p:sp>
      <p:pic>
        <p:nvPicPr>
          <p:cNvPr id="39" name="Image 38"/>
          <p:cNvPicPr>
            <a:picLocks noChangeAspect="1"/>
          </p:cNvPicPr>
          <p:nvPr/>
        </p:nvPicPr>
        <p:blipFill>
          <a:blip r:embed="rId13">
            <a:extLst/>
          </a:blip>
          <a:stretch>
            <a:fillRect/>
          </a:stretch>
        </p:blipFill>
        <p:spPr>
          <a:xfrm>
            <a:off x="8717736" y="95817"/>
            <a:ext cx="294242" cy="294241"/>
          </a:xfrm>
          <a:prstGeom prst="rect">
            <a:avLst/>
          </a:prstGeom>
        </p:spPr>
      </p:pic>
      <p:grpSp>
        <p:nvGrpSpPr>
          <p:cNvPr id="33" name="Groupe 32"/>
          <p:cNvGrpSpPr/>
          <p:nvPr/>
        </p:nvGrpSpPr>
        <p:grpSpPr>
          <a:xfrm>
            <a:off x="7778123" y="3516014"/>
            <a:ext cx="1265812" cy="1461736"/>
            <a:chOff x="7778123" y="3516014"/>
            <a:chExt cx="1265812" cy="1461736"/>
          </a:xfrm>
        </p:grpSpPr>
        <p:sp>
          <p:nvSpPr>
            <p:cNvPr id="36" name="ZoneTexte 35"/>
            <p:cNvSpPr txBox="1"/>
            <p:nvPr/>
          </p:nvSpPr>
          <p:spPr>
            <a:xfrm rot="5400000">
              <a:off x="7506146" y="3850561"/>
              <a:ext cx="899926" cy="230832"/>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900" kern="1200" dirty="0" smtClean="0">
                  <a:solidFill>
                    <a:schemeClr val="bg1"/>
                  </a:solidFill>
                  <a:latin typeface="+mn-lt"/>
                  <a:ea typeface="+mn-ea"/>
                  <a:cs typeface="+mn-cs"/>
                </a:rPr>
                <a:t>Liens utiles</a:t>
              </a:r>
            </a:p>
          </p:txBody>
        </p:sp>
        <p:grpSp>
          <p:nvGrpSpPr>
            <p:cNvPr id="40" name="Groupe 39"/>
            <p:cNvGrpSpPr/>
            <p:nvPr/>
          </p:nvGrpSpPr>
          <p:grpSpPr>
            <a:xfrm>
              <a:off x="7778123" y="3553358"/>
              <a:ext cx="1265812" cy="1424392"/>
              <a:chOff x="7811548" y="3668656"/>
              <a:chExt cx="1265812" cy="1424392"/>
            </a:xfrm>
          </p:grpSpPr>
          <p:sp>
            <p:nvSpPr>
              <p:cNvPr id="51" name="Rectangle 50">
                <a:hlinkClick r:id="rId14" action="ppaction://hlinkfile"/>
              </p:cNvPr>
              <p:cNvSpPr/>
              <p:nvPr/>
            </p:nvSpPr>
            <p:spPr>
              <a:xfrm>
                <a:off x="8067480" y="3710260"/>
                <a:ext cx="968236"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Segmentation Activation</a:t>
                </a:r>
                <a:endParaRPr lang="fr-FR" sz="700" b="1" dirty="0">
                  <a:solidFill>
                    <a:schemeClr val="bg1"/>
                  </a:solidFill>
                  <a:latin typeface="Calibri" panose="020F0502020204030204" pitchFamily="34" charset="0"/>
                  <a:cs typeface="Calibri" panose="020F0502020204030204" pitchFamily="34" charset="0"/>
                </a:endParaRPr>
              </a:p>
            </p:txBody>
          </p:sp>
          <p:sp>
            <p:nvSpPr>
              <p:cNvPr id="55" name="Rectangle 54">
                <a:hlinkClick r:id="rId15"/>
              </p:cNvPr>
              <p:cNvSpPr/>
              <p:nvPr/>
            </p:nvSpPr>
            <p:spPr>
              <a:xfrm>
                <a:off x="8567716"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Book Jeunes</a:t>
                </a:r>
                <a:endParaRPr lang="fr-FR" sz="700" b="1" dirty="0">
                  <a:solidFill>
                    <a:schemeClr val="bg1"/>
                  </a:solidFill>
                  <a:latin typeface="Calibri" panose="020F0502020204030204" pitchFamily="34" charset="0"/>
                  <a:cs typeface="Calibri" panose="020F0502020204030204" pitchFamily="34" charset="0"/>
                </a:endParaRPr>
              </a:p>
            </p:txBody>
          </p:sp>
          <p:sp>
            <p:nvSpPr>
              <p:cNvPr id="56" name="Rectangle 55">
                <a:hlinkClick r:id="rId16"/>
              </p:cNvPr>
              <p:cNvSpPr/>
              <p:nvPr/>
            </p:nvSpPr>
            <p:spPr>
              <a:xfrm>
                <a:off x="8573248"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ORCA</a:t>
                </a:r>
              </a:p>
            </p:txBody>
          </p:sp>
          <p:sp>
            <p:nvSpPr>
              <p:cNvPr id="57" name="Rectangle 56">
                <a:hlinkClick r:id="rId17"/>
              </p:cNvPr>
              <p:cNvSpPr/>
              <p:nvPr/>
            </p:nvSpPr>
            <p:spPr>
              <a:xfrm>
                <a:off x="8067480"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Offres promo</a:t>
                </a:r>
              </a:p>
            </p:txBody>
          </p:sp>
          <p:sp>
            <p:nvSpPr>
              <p:cNvPr id="58" name="Rectangle 57">
                <a:hlinkClick r:id="rId18"/>
              </p:cNvPr>
              <p:cNvSpPr/>
              <p:nvPr/>
            </p:nvSpPr>
            <p:spPr>
              <a:xfrm>
                <a:off x="8067480"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Book GERC</a:t>
                </a:r>
              </a:p>
            </p:txBody>
          </p:sp>
          <p:sp>
            <p:nvSpPr>
              <p:cNvPr id="59" name="Rectangle 58"/>
              <p:cNvSpPr/>
              <p:nvPr/>
            </p:nvSpPr>
            <p:spPr>
              <a:xfrm>
                <a:off x="7812961" y="3668656"/>
                <a:ext cx="1264399" cy="1309094"/>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0" name="Image 59"/>
              <p:cNvPicPr>
                <a:picLocks noChangeAspect="1"/>
              </p:cNvPicPr>
              <p:nvPr/>
            </p:nvPicPr>
            <p:blipFill>
              <a:blip r:embed="rId19">
                <a:extLst/>
              </a:blip>
              <a:stretch>
                <a:fillRect/>
              </a:stretch>
            </p:blipFill>
            <p:spPr>
              <a:xfrm>
                <a:off x="7811548" y="4692594"/>
                <a:ext cx="336560" cy="400454"/>
              </a:xfrm>
              <a:prstGeom prst="rect">
                <a:avLst/>
              </a:prstGeom>
            </p:spPr>
          </p:pic>
        </p:grpSp>
      </p:grpSp>
    </p:spTree>
    <p:extLst>
      <p:ext uri="{BB962C8B-B14F-4D97-AF65-F5344CB8AC3E}">
        <p14:creationId xmlns:p14="http://schemas.microsoft.com/office/powerpoint/2010/main" val="3654602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sées 4"/>
          <p:cNvSpPr/>
          <p:nvPr/>
        </p:nvSpPr>
        <p:spPr>
          <a:xfrm rot="366095">
            <a:off x="6933022" y="878691"/>
            <a:ext cx="3510665" cy="2622739"/>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9" name="Tableau 18"/>
          <p:cNvGraphicFramePr>
            <a:graphicFrameLocks noGrp="1"/>
          </p:cNvGraphicFramePr>
          <p:nvPr>
            <p:extLst/>
          </p:nvPr>
        </p:nvGraphicFramePr>
        <p:xfrm>
          <a:off x="3131840" y="1369196"/>
          <a:ext cx="3708412" cy="2717329"/>
        </p:xfrm>
        <a:graphic>
          <a:graphicData uri="http://schemas.openxmlformats.org/drawingml/2006/table">
            <a:tbl>
              <a:tblPr>
                <a:tableStyleId>{5C22544A-7EE6-4342-B048-85BDC9FD1C3A}</a:tableStyleId>
              </a:tblPr>
              <a:tblGrid>
                <a:gridCol w="3708412">
                  <a:extLst>
                    <a:ext uri="{9D8B030D-6E8A-4147-A177-3AD203B41FA5}">
                      <a16:colId xmlns:a16="http://schemas.microsoft.com/office/drawing/2014/main" val="3930758355"/>
                    </a:ext>
                  </a:extLst>
                </a:gridCol>
              </a:tblGrid>
              <a:tr h="268638">
                <a:tc>
                  <a:txBody>
                    <a:bodyPr/>
                    <a:lstStyle/>
                    <a:p>
                      <a:pPr algn="ctr"/>
                      <a:r>
                        <a:rPr lang="fr-FR" sz="900" b="1" dirty="0" smtClean="0">
                          <a:solidFill>
                            <a:schemeClr val="bg1"/>
                          </a:solidFill>
                        </a:rPr>
                        <a:t>Offres</a:t>
                      </a:r>
                      <a:r>
                        <a:rPr lang="fr-FR" sz="900" b="1" baseline="0" dirty="0" smtClean="0">
                          <a:solidFill>
                            <a:schemeClr val="bg1"/>
                          </a:solidFill>
                        </a:rPr>
                        <a:t> du moment</a:t>
                      </a:r>
                      <a:endParaRPr lang="fr-FR" sz="900" b="1" dirty="0">
                        <a:solidFill>
                          <a:schemeClr val="bg1"/>
                        </a:solidFill>
                      </a:endParaRPr>
                    </a:p>
                  </a:txBody>
                  <a:tcPr anchor="ctr">
                    <a:solidFill>
                      <a:schemeClr val="tx2">
                        <a:lumMod val="75000"/>
                      </a:schemeClr>
                    </a:solidFill>
                  </a:tcPr>
                </a:tc>
                <a:extLst>
                  <a:ext uri="{0D108BD9-81ED-4DB2-BD59-A6C34878D82A}">
                    <a16:rowId xmlns:a16="http://schemas.microsoft.com/office/drawing/2014/main" val="2815525985"/>
                  </a:ext>
                </a:extLst>
              </a:tr>
              <a:tr h="2448691">
                <a:tc>
                  <a:txBody>
                    <a:bodyPr/>
                    <a:lstStyle/>
                    <a:p>
                      <a:pPr marL="171450" indent="-171450">
                        <a:buFont typeface="Wingdings" panose="05000000000000000000" pitchFamily="2" charset="2"/>
                        <a:buChar char="§"/>
                      </a:pPr>
                      <a:r>
                        <a:rPr lang="fr-FR" sz="800" b="1" baseline="0" dirty="0" smtClean="0">
                          <a:solidFill>
                            <a:srgbClr val="C00000"/>
                          </a:solidFill>
                        </a:rPr>
                        <a:t>Nouvelle offre AUTO 5 :</a:t>
                      </a:r>
                    </a:p>
                    <a:p>
                      <a:pPr marL="628650" lvl="1" indent="-171450">
                        <a:buFont typeface="Arial" panose="020B0604020202020204" pitchFamily="34" charset="0"/>
                        <a:buChar char="•"/>
                      </a:pPr>
                      <a:r>
                        <a:rPr lang="fr-FR" sz="800" baseline="0" dirty="0" smtClean="0"/>
                        <a:t>Mise en marché le 11 octobre 2021</a:t>
                      </a:r>
                    </a:p>
                    <a:p>
                      <a:pPr marL="628650" lvl="1" indent="-171450">
                        <a:buFont typeface="Arial" panose="020B0604020202020204" pitchFamily="34" charset="0"/>
                        <a:buChar char="•"/>
                      </a:pPr>
                      <a:r>
                        <a:rPr lang="fr-FR" sz="800" b="1" baseline="0" dirty="0" smtClean="0"/>
                        <a:t>2 mois offerts </a:t>
                      </a:r>
                      <a:r>
                        <a:rPr lang="fr-FR" sz="800" baseline="0" dirty="0" smtClean="0"/>
                        <a:t>du 11 octobre au 10 novembre 2021 </a:t>
                      </a:r>
                    </a:p>
                    <a:p>
                      <a:pPr marL="628650" lvl="1" indent="-171450">
                        <a:buFont typeface="Arial" panose="020B0604020202020204" pitchFamily="34" charset="0"/>
                        <a:buChar char="•"/>
                      </a:pPr>
                      <a:endParaRPr lang="fr-FR" sz="800" baseline="0" dirty="0" smtClean="0"/>
                    </a:p>
                    <a:p>
                      <a:pPr marL="171450" lvl="0" indent="-171450">
                        <a:buFont typeface="Wingdings" panose="05000000000000000000" pitchFamily="2" charset="2"/>
                        <a:buChar char="§"/>
                      </a:pPr>
                      <a:r>
                        <a:rPr lang="fr-FR" sz="800" b="1" baseline="0" dirty="0" err="1" smtClean="0">
                          <a:solidFill>
                            <a:srgbClr val="C00000"/>
                          </a:solidFill>
                        </a:rPr>
                        <a:t>Sécur’Famille</a:t>
                      </a:r>
                      <a:r>
                        <a:rPr lang="fr-FR" sz="800" b="1" baseline="0" dirty="0" smtClean="0">
                          <a:solidFill>
                            <a:srgbClr val="C00000"/>
                          </a:solidFill>
                        </a:rPr>
                        <a:t> 2 :</a:t>
                      </a:r>
                    </a:p>
                    <a:p>
                      <a:pPr marL="628650" lvl="1" indent="-171450">
                        <a:buFont typeface="Arial" panose="020B0604020202020204" pitchFamily="34" charset="0"/>
                        <a:buChar char="•"/>
                      </a:pPr>
                      <a:r>
                        <a:rPr lang="fr-FR" sz="800" b="1" baseline="0" dirty="0" smtClean="0"/>
                        <a:t>2 mois offerts </a:t>
                      </a:r>
                      <a:r>
                        <a:rPr lang="fr-FR" sz="800" b="0" baseline="0" dirty="0" smtClean="0"/>
                        <a:t>du 1</a:t>
                      </a:r>
                      <a:r>
                        <a:rPr lang="fr-FR" sz="800" b="0" baseline="30000" dirty="0" smtClean="0"/>
                        <a:t>er</a:t>
                      </a:r>
                      <a:r>
                        <a:rPr lang="fr-FR" sz="800" b="0" baseline="0" dirty="0" smtClean="0"/>
                        <a:t> au 30 septembre</a:t>
                      </a:r>
                    </a:p>
                    <a:p>
                      <a:pPr marL="628650" lvl="1" indent="-171450">
                        <a:buFont typeface="Wingdings" panose="05000000000000000000" pitchFamily="2" charset="2"/>
                        <a:buChar char="§"/>
                      </a:pPr>
                      <a:endParaRPr lang="fr-FR" sz="800" baseline="0" dirty="0" smtClean="0"/>
                    </a:p>
                    <a:p>
                      <a:pPr marL="171450" indent="-171450">
                        <a:buFont typeface="Wingdings" panose="05000000000000000000" pitchFamily="2" charset="2"/>
                        <a:buChar char="§"/>
                      </a:pPr>
                      <a:r>
                        <a:rPr lang="fr-FR" sz="800" b="1" baseline="0" dirty="0" smtClean="0">
                          <a:solidFill>
                            <a:srgbClr val="C00000"/>
                          </a:solidFill>
                        </a:rPr>
                        <a:t>Santé Master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800" b="1" baseline="0" dirty="0" smtClean="0"/>
                        <a:t>2 mois offerts </a:t>
                      </a:r>
                      <a:r>
                        <a:rPr lang="fr-FR" sz="800" b="0" baseline="0" dirty="0" smtClean="0"/>
                        <a:t>du 1</a:t>
                      </a:r>
                      <a:r>
                        <a:rPr lang="fr-FR" sz="800" b="0" baseline="30000" dirty="0" smtClean="0"/>
                        <a:t>er</a:t>
                      </a:r>
                      <a:r>
                        <a:rPr lang="fr-FR" sz="800" b="0" baseline="0" dirty="0" smtClean="0"/>
                        <a:t> au 30 septembre</a:t>
                      </a:r>
                    </a:p>
                    <a:p>
                      <a:pPr marL="628650" lvl="1" indent="-171450">
                        <a:buFont typeface="Arial" panose="020B0604020202020204" pitchFamily="34" charset="0"/>
                        <a:buChar char="•"/>
                      </a:pPr>
                      <a:r>
                        <a:rPr lang="fr-FR" sz="800" b="1" baseline="0" dirty="0" smtClean="0"/>
                        <a:t>2 mois offerts </a:t>
                      </a:r>
                      <a:r>
                        <a:rPr lang="fr-FR" sz="800" b="0" baseline="0" dirty="0" smtClean="0"/>
                        <a:t>du 25 octobre au 27 novembre</a:t>
                      </a:r>
                    </a:p>
                    <a:p>
                      <a:pPr marL="457200" lvl="1" indent="0">
                        <a:buFont typeface="Wingdings" panose="05000000000000000000" pitchFamily="2" charset="2"/>
                        <a:buNone/>
                      </a:pPr>
                      <a:endParaRPr lang="fr-FR" sz="800" baseline="0" dirty="0" smtClean="0"/>
                    </a:p>
                    <a:p>
                      <a:pPr marL="171450" indent="-171450">
                        <a:buFont typeface="Arial" panose="020B0604020202020204" pitchFamily="34" charset="0"/>
                        <a:buChar char="•"/>
                      </a:pPr>
                      <a:r>
                        <a:rPr lang="fr-FR" sz="800" b="1" baseline="0" dirty="0" smtClean="0">
                          <a:solidFill>
                            <a:srgbClr val="C00000"/>
                          </a:solidFill>
                        </a:rPr>
                        <a:t>Auto, MRH et GAV : </a:t>
                      </a:r>
                    </a:p>
                    <a:p>
                      <a:pPr marL="628650" lvl="1" indent="-171450">
                        <a:buFont typeface="Arial" panose="020B0604020202020204" pitchFamily="34" charset="0"/>
                        <a:buChar char="•"/>
                      </a:pPr>
                      <a:r>
                        <a:rPr lang="fr-FR" sz="800" baseline="0" dirty="0" smtClean="0"/>
                        <a:t>Remise fidélisation de </a:t>
                      </a:r>
                      <a:r>
                        <a:rPr lang="fr-FR" sz="800" b="1" baseline="0" dirty="0" smtClean="0"/>
                        <a:t>5 % accordée à vie</a:t>
                      </a:r>
                    </a:p>
                    <a:p>
                      <a:pPr marL="0" indent="0">
                        <a:buFont typeface="Wingdings" panose="05000000000000000000" pitchFamily="2" charset="2"/>
                        <a:buNone/>
                      </a:pPr>
                      <a:endParaRPr lang="fr-FR" sz="800" baseline="0" dirty="0" smtClean="0"/>
                    </a:p>
                    <a:p>
                      <a:pPr marL="171450" indent="-171450">
                        <a:buFont typeface="Wingdings" panose="05000000000000000000" pitchFamily="2" charset="2"/>
                        <a:buChar char="§"/>
                      </a:pPr>
                      <a:r>
                        <a:rPr lang="fr-FR" sz="800" b="1" baseline="0" dirty="0" smtClean="0">
                          <a:solidFill>
                            <a:srgbClr val="C00000"/>
                          </a:solidFill>
                        </a:rPr>
                        <a:t>2 ROUES : </a:t>
                      </a:r>
                    </a:p>
                    <a:p>
                      <a:pPr marL="628650" lvl="1" indent="-171450">
                        <a:buFont typeface="Arial" panose="020B0604020202020204" pitchFamily="34" charset="0"/>
                        <a:buChar char="•"/>
                      </a:pPr>
                      <a:r>
                        <a:rPr lang="fr-FR" sz="800" b="1" baseline="0" dirty="0" smtClean="0"/>
                        <a:t>Remise de 15% si détention d’un contrat AUTO </a:t>
                      </a:r>
                      <a:r>
                        <a:rPr lang="fr-FR" sz="800" baseline="0" dirty="0" smtClean="0"/>
                        <a:t>(et pouvant aller jusqu’à 33% sur les cyclos ou scooter &lt; 50cm3</a:t>
                      </a:r>
                    </a:p>
                  </a:txBody>
                  <a:tcPr anchor="ctr"/>
                </a:tc>
                <a:extLst>
                  <a:ext uri="{0D108BD9-81ED-4DB2-BD59-A6C34878D82A}">
                    <a16:rowId xmlns:a16="http://schemas.microsoft.com/office/drawing/2014/main" val="2413437005"/>
                  </a:ext>
                </a:extLst>
              </a:tr>
            </a:tbl>
          </a:graphicData>
        </a:graphic>
      </p:graphicFrame>
      <p:pic>
        <p:nvPicPr>
          <p:cNvPr id="34" name="Image 33"/>
          <p:cNvPicPr>
            <a:picLocks noChangeAspect="1"/>
          </p:cNvPicPr>
          <p:nvPr/>
        </p:nvPicPr>
        <p:blipFill>
          <a:blip r:embed="rId2">
            <a:extLst>
              <a:ext uri="{BEBA8EAE-BF5A-486C-A8C5-ECC9F3942E4B}">
                <a14:imgProps xmlns:a14="http://schemas.microsoft.com/office/drawing/2010/main">
                  <a14:imgLayer r:embed="rId3">
                    <a14:imgEffect>
                      <a14:backgroundRemoval t="9375" b="89286" l="0" r="100000"/>
                    </a14:imgEffect>
                  </a14:imgLayer>
                </a14:imgProps>
              </a:ext>
            </a:extLst>
          </a:blip>
          <a:stretch>
            <a:fillRect/>
          </a:stretch>
        </p:blipFill>
        <p:spPr>
          <a:xfrm>
            <a:off x="7932084" y="842664"/>
            <a:ext cx="432048" cy="432048"/>
          </a:xfrm>
          <a:prstGeom prst="rect">
            <a:avLst/>
          </a:prstGeom>
        </p:spPr>
      </p:pic>
      <p:sp>
        <p:nvSpPr>
          <p:cNvPr id="35" name="Rectangle 34"/>
          <p:cNvSpPr/>
          <p:nvPr/>
        </p:nvSpPr>
        <p:spPr>
          <a:xfrm>
            <a:off x="175309" y="4251604"/>
            <a:ext cx="6664943" cy="540651"/>
          </a:xfrm>
          <a:prstGeom prst="rect">
            <a:avLst/>
          </a:prstGeom>
          <a:solidFill>
            <a:schemeClr val="bg1"/>
          </a:solidFill>
          <a:ln>
            <a:solidFill>
              <a:schemeClr val="tx2">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just"/>
            <a:r>
              <a:rPr lang="fr-FR" sz="800" b="1" dirty="0" smtClean="0">
                <a:solidFill>
                  <a:srgbClr val="C00000"/>
                </a:solidFill>
                <a:latin typeface="Calibri" panose="020F0502020204030204" pitchFamily="34" charset="0"/>
                <a:cs typeface="Calibri" panose="020F0502020204030204" pitchFamily="34" charset="0"/>
              </a:rPr>
              <a:t>Bon </a:t>
            </a:r>
            <a:r>
              <a:rPr lang="fr-FR" sz="800" b="1" dirty="0">
                <a:solidFill>
                  <a:srgbClr val="C00000"/>
                </a:solidFill>
                <a:latin typeface="Calibri" panose="020F0502020204030204" pitchFamily="34" charset="0"/>
                <a:cs typeface="Calibri" panose="020F0502020204030204" pitchFamily="34" charset="0"/>
              </a:rPr>
              <a:t>à savoir </a:t>
            </a:r>
            <a:r>
              <a:rPr lang="fr-FR" sz="800" b="1" dirty="0" smtClean="0">
                <a:solidFill>
                  <a:srgbClr val="C00000"/>
                </a:solidFill>
                <a:latin typeface="Calibri" panose="020F0502020204030204" pitchFamily="34" charset="0"/>
                <a:cs typeface="Calibri" panose="020F0502020204030204" pitchFamily="34" charset="0"/>
              </a:rPr>
              <a:t>: </a:t>
            </a:r>
          </a:p>
          <a:p>
            <a:pPr algn="just"/>
            <a:r>
              <a:rPr lang="fr-FR" sz="800" dirty="0" smtClean="0">
                <a:solidFill>
                  <a:schemeClr val="tx1"/>
                </a:solidFill>
                <a:latin typeface="Calibri" panose="020F0502020204030204" pitchFamily="34" charset="0"/>
                <a:cs typeface="Calibri" panose="020F0502020204030204" pitchFamily="34" charset="0"/>
              </a:rPr>
              <a:t>La </a:t>
            </a:r>
            <a:r>
              <a:rPr lang="fr-FR" sz="800" dirty="0">
                <a:solidFill>
                  <a:schemeClr val="tx1"/>
                </a:solidFill>
                <a:latin typeface="Calibri" panose="020F0502020204030204" pitchFamily="34" charset="0"/>
                <a:cs typeface="Calibri" panose="020F0502020204030204" pitchFamily="34" charset="0"/>
              </a:rPr>
              <a:t>crise sanitaire et le confinement n’impactent pas l’activité digitale. La vente en agence reste </a:t>
            </a:r>
            <a:r>
              <a:rPr lang="fr-FR" sz="800" dirty="0" smtClean="0">
                <a:solidFill>
                  <a:schemeClr val="tx1"/>
                </a:solidFill>
                <a:latin typeface="Calibri" panose="020F0502020204030204" pitchFamily="34" charset="0"/>
                <a:cs typeface="Calibri" panose="020F0502020204030204" pitchFamily="34" charset="0"/>
              </a:rPr>
              <a:t>majoritaire et </a:t>
            </a:r>
            <a:r>
              <a:rPr lang="fr-FR" sz="800" dirty="0">
                <a:solidFill>
                  <a:schemeClr val="tx1"/>
                </a:solidFill>
                <a:latin typeface="Calibri" panose="020F0502020204030204" pitchFamily="34" charset="0"/>
                <a:cs typeface="Calibri" panose="020F0502020204030204" pitchFamily="34" charset="0"/>
              </a:rPr>
              <a:t>démontre la confiance du client</a:t>
            </a:r>
            <a:r>
              <a:rPr lang="fr-FR" sz="800" dirty="0" smtClean="0">
                <a:solidFill>
                  <a:schemeClr val="tx1"/>
                </a:solidFill>
                <a:latin typeface="Calibri" panose="020F0502020204030204" pitchFamily="34" charset="0"/>
                <a:cs typeface="Calibri" panose="020F0502020204030204" pitchFamily="34" charset="0"/>
              </a:rPr>
              <a:t>. </a:t>
            </a:r>
            <a:r>
              <a:rPr lang="fr-FR" sz="800" b="1" dirty="0" smtClean="0">
                <a:solidFill>
                  <a:srgbClr val="C00000"/>
                </a:solidFill>
                <a:latin typeface="Calibri" panose="020F0502020204030204" pitchFamily="34" charset="0"/>
                <a:cs typeface="Calibri" panose="020F0502020204030204" pitchFamily="34" charset="0"/>
              </a:rPr>
              <a:t>L’agence reste </a:t>
            </a:r>
            <a:r>
              <a:rPr lang="fr-FR" sz="800" b="1" dirty="0">
                <a:solidFill>
                  <a:srgbClr val="C00000"/>
                </a:solidFill>
                <a:latin typeface="Calibri" panose="020F0502020204030204" pitchFamily="34" charset="0"/>
                <a:cs typeface="Calibri" panose="020F0502020204030204" pitchFamily="34" charset="0"/>
              </a:rPr>
              <a:t>au </a:t>
            </a:r>
            <a:r>
              <a:rPr lang="fr-FR" sz="800" b="1" dirty="0" smtClean="0">
                <a:solidFill>
                  <a:srgbClr val="C00000"/>
                </a:solidFill>
                <a:latin typeface="Calibri" panose="020F0502020204030204" pitchFamily="34" charset="0"/>
                <a:cs typeface="Calibri" panose="020F0502020204030204" pitchFamily="34" charset="0"/>
              </a:rPr>
              <a:t>cœur </a:t>
            </a:r>
            <a:r>
              <a:rPr lang="fr-FR" sz="800" b="1" dirty="0">
                <a:solidFill>
                  <a:srgbClr val="C00000"/>
                </a:solidFill>
                <a:latin typeface="Calibri" panose="020F0502020204030204" pitchFamily="34" charset="0"/>
                <a:cs typeface="Calibri" panose="020F0502020204030204" pitchFamily="34" charset="0"/>
              </a:rPr>
              <a:t>de la </a:t>
            </a:r>
            <a:r>
              <a:rPr lang="fr-FR" sz="800" b="1" dirty="0" smtClean="0">
                <a:solidFill>
                  <a:srgbClr val="C00000"/>
                </a:solidFill>
                <a:latin typeface="Calibri" panose="020F0502020204030204" pitchFamily="34" charset="0"/>
                <a:cs typeface="Calibri" panose="020F0502020204030204" pitchFamily="34" charset="0"/>
              </a:rPr>
              <a:t>relation !</a:t>
            </a:r>
            <a:endParaRPr lang="fr-FR" sz="375" b="1" dirty="0">
              <a:solidFill>
                <a:srgbClr val="C00000"/>
              </a:solidFill>
              <a:latin typeface="Century Gothic" panose="020B0502020202020204" pitchFamily="34" charset="0"/>
            </a:endParaRPr>
          </a:p>
        </p:txBody>
      </p:sp>
      <p:sp>
        <p:nvSpPr>
          <p:cNvPr id="6" name="Rectangle 5"/>
          <p:cNvSpPr/>
          <p:nvPr/>
        </p:nvSpPr>
        <p:spPr>
          <a:xfrm>
            <a:off x="6840252" y="1387263"/>
            <a:ext cx="2736304" cy="215444"/>
          </a:xfrm>
          <a:prstGeom prst="rect">
            <a:avLst/>
          </a:prstGeom>
        </p:spPr>
        <p:txBody>
          <a:bodyPr wrap="square">
            <a:spAutoFit/>
          </a:bodyPr>
          <a:lstStyle/>
          <a:p>
            <a:pPr algn="ctr"/>
            <a:r>
              <a:rPr lang="fr-FR" sz="800" b="1" dirty="0">
                <a:solidFill>
                  <a:srgbClr val="C00000"/>
                </a:solidFill>
              </a:rPr>
              <a:t>Des idées </a:t>
            </a:r>
            <a:r>
              <a:rPr lang="fr-FR" sz="800" b="1" dirty="0" smtClean="0">
                <a:solidFill>
                  <a:srgbClr val="C00000"/>
                </a:solidFill>
              </a:rPr>
              <a:t>pour lancer </a:t>
            </a:r>
            <a:r>
              <a:rPr lang="fr-FR" sz="800" b="1" dirty="0">
                <a:solidFill>
                  <a:srgbClr val="C00000"/>
                </a:solidFill>
              </a:rPr>
              <a:t>la discussion</a:t>
            </a:r>
            <a:endParaRPr lang="fr-FR" sz="800" b="1" dirty="0">
              <a:solidFill>
                <a:srgbClr val="C00000"/>
              </a:solidFill>
              <a:latin typeface="Calibri" panose="020F0502020204030204" pitchFamily="34" charset="0"/>
              <a:cs typeface="Calibri" panose="020F0502020204030204" pitchFamily="34" charset="0"/>
            </a:endParaRP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31" name="Image 30"/>
          <p:cNvPicPr>
            <a:picLocks noChangeAspect="1"/>
          </p:cNvPicPr>
          <p:nvPr/>
        </p:nvPicPr>
        <p:blipFill>
          <a:blip r:embed="rId4">
            <a:extLst>
              <a:ext uri="{BEBA8EAE-BF5A-486C-A8C5-ECC9F3942E4B}">
                <a14:imgProps xmlns:a14="http://schemas.microsoft.com/office/drawing/2010/main">
                  <a14:imgLayer r:embed="rId5">
                    <a14:imgEffect>
                      <a14:backgroundRemoval t="893" b="100000" l="0" r="100000">
                        <a14:foregroundMark x1="75893" y1="27679" x2="75893" y2="27679"/>
                        <a14:foregroundMark x1="70982" y1="15179" x2="70982" y2="15179"/>
                        <a14:foregroundMark x1="57589" y1="11161" x2="57589" y2="11161"/>
                        <a14:foregroundMark x1="57589" y1="3125" x2="57589" y2="3125"/>
                        <a14:foregroundMark x1="42857" y1="13393" x2="42857" y2="13393"/>
                        <a14:foregroundMark x1="32589" y1="29018" x2="32589" y2="29018"/>
                        <a14:foregroundMark x1="50000" y1="33482" x2="50000" y2="33482"/>
                        <a14:foregroundMark x1="48214" y1="36607" x2="34375" y2="54018"/>
                        <a14:foregroundMark x1="34375" y1="54018" x2="33036" y2="93304"/>
                        <a14:foregroundMark x1="31696" y1="93304" x2="5357" y2="97768"/>
                        <a14:foregroundMark x1="5357" y1="97768" x2="31250" y2="80804"/>
                        <a14:foregroundMark x1="2679" y1="93750" x2="1786" y2="52232"/>
                        <a14:foregroundMark x1="4018" y1="48214" x2="31696" y2="46875"/>
                        <a14:foregroundMark x1="33036" y1="95982" x2="29018" y2="97768"/>
                        <a14:foregroundMark x1="35268" y1="94643" x2="42857" y2="97768"/>
                        <a14:foregroundMark x1="85268" y1="96429" x2="78571" y2="46875"/>
                        <a14:foregroundMark x1="88839" y1="49107" x2="58929" y2="47768"/>
                        <a14:foregroundMark x1="58929" y1="47768" x2="66964" y2="30804"/>
                        <a14:foregroundMark x1="66071" y1="30357" x2="55804" y2="20536"/>
                        <a14:foregroundMark x1="89732" y1="49554" x2="89732" y2="82589"/>
                        <a14:foregroundMark x1="92411" y1="60714" x2="96875" y2="65179"/>
                        <a14:foregroundMark x1="94643" y1="73214" x2="98214" y2="66518"/>
                        <a14:foregroundMark x1="68750" y1="73661" x2="83036" y2="70982"/>
                        <a14:foregroundMark x1="70089" y1="83929" x2="85268" y2="84821"/>
                        <a14:foregroundMark x1="85714" y1="96875" x2="44196" y2="97768"/>
                        <a14:foregroundMark x1="41071" y1="27679" x2="41071" y2="27679"/>
                        <a14:foregroundMark x1="47321" y1="16518" x2="47321" y2="16518"/>
                      </a14:backgroundRemoval>
                    </a14:imgEffect>
                  </a14:imgLayer>
                </a14:imgProps>
              </a:ext>
            </a:extLst>
          </a:blip>
          <a:stretch>
            <a:fillRect/>
          </a:stretch>
        </p:blipFill>
        <p:spPr>
          <a:xfrm>
            <a:off x="4808803" y="1034186"/>
            <a:ext cx="279683" cy="279683"/>
          </a:xfrm>
          <a:prstGeom prst="rect">
            <a:avLst/>
          </a:prstGeom>
        </p:spPr>
      </p:pic>
      <p:pic>
        <p:nvPicPr>
          <p:cNvPr id="29" name="Image 28"/>
          <p:cNvPicPr>
            <a:picLocks noChangeAspect="1"/>
          </p:cNvPicPr>
          <p:nvPr/>
        </p:nvPicPr>
        <p:blipFill>
          <a:blip r:embed="rId6">
            <a:extLst>
              <a:ext uri="{BEBA8EAE-BF5A-486C-A8C5-ECC9F3942E4B}">
                <a14:imgProps xmlns:a14="http://schemas.microsoft.com/office/drawing/2010/main">
                  <a14:imgLayer r:embed="rId7">
                    <a14:imgEffect>
                      <a14:backgroundRemoval t="1786" b="100000" l="0" r="100000">
                        <a14:foregroundMark x1="20536" y1="77232" x2="20536" y2="77232"/>
                        <a14:foregroundMark x1="12946" y1="82143" x2="12946" y2="82143"/>
                        <a14:foregroundMark x1="6696" y1="87054" x2="6696" y2="87054"/>
                        <a14:foregroundMark x1="17411" y1="87946" x2="17411" y2="87946"/>
                        <a14:foregroundMark x1="24107" y1="82143" x2="24107" y2="82143"/>
                        <a14:foregroundMark x1="18750" y1="65179" x2="18750" y2="65179"/>
                        <a14:foregroundMark x1="15179" y1="24554" x2="15179" y2="24554"/>
                        <a14:foregroundMark x1="9375" y1="19643" x2="9375" y2="19643"/>
                        <a14:foregroundMark x1="11607" y1="12946" x2="11607" y2="12946"/>
                        <a14:foregroundMark x1="21875" y1="12500" x2="21875" y2="12500"/>
                        <a14:foregroundMark x1="23661" y1="18304" x2="23661" y2="18304"/>
                        <a14:foregroundMark x1="50893" y1="15625" x2="50893" y2="15625"/>
                        <a14:foregroundMark x1="78125" y1="25446" x2="78125" y2="25446"/>
                        <a14:foregroundMark x1="82143" y1="12946" x2="82143" y2="12946"/>
                        <a14:foregroundMark x1="79911" y1="19643" x2="79911" y2="19643"/>
                        <a14:foregroundMark x1="91518" y1="12946" x2="91518" y2="12946"/>
                        <a14:foregroundMark x1="90179" y1="19196" x2="90179" y2="19196"/>
                        <a14:foregroundMark x1="81696" y1="36607" x2="81696" y2="36607"/>
                        <a14:foregroundMark x1="73661" y1="74554" x2="73661" y2="74554"/>
                        <a14:foregroundMark x1="84375" y1="81250" x2="84375" y2="81250"/>
                        <a14:foregroundMark x1="77232" y1="88839" x2="77232" y2="88839"/>
                        <a14:foregroundMark x1="85714" y1="88393" x2="85714" y2="88393"/>
                        <a14:foregroundMark x1="93750" y1="81696" x2="93750" y2="81696"/>
                      </a14:backgroundRemoval>
                    </a14:imgEffect>
                  </a14:imgLayer>
                </a14:imgProps>
              </a:ext>
            </a:extLst>
          </a:blip>
          <a:stretch>
            <a:fillRect/>
          </a:stretch>
        </p:blipFill>
        <p:spPr>
          <a:xfrm>
            <a:off x="1334879" y="990890"/>
            <a:ext cx="369232" cy="369232"/>
          </a:xfrm>
          <a:prstGeom prst="rect">
            <a:avLst/>
          </a:prstGeom>
        </p:spPr>
      </p:pic>
      <p:pic>
        <p:nvPicPr>
          <p:cNvPr id="8" name="Imag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93823" y="4633850"/>
            <a:ext cx="343900" cy="343900"/>
          </a:xfrm>
          <a:prstGeom prst="rect">
            <a:avLst/>
          </a:prstGeom>
        </p:spPr>
      </p:pic>
      <p:grpSp>
        <p:nvGrpSpPr>
          <p:cNvPr id="38" name="Groupe 37"/>
          <p:cNvGrpSpPr/>
          <p:nvPr/>
        </p:nvGrpSpPr>
        <p:grpSpPr>
          <a:xfrm>
            <a:off x="3195206" y="1373724"/>
            <a:ext cx="277251" cy="272442"/>
            <a:chOff x="6791061" y="364739"/>
            <a:chExt cx="1385775" cy="1361737"/>
          </a:xfrm>
        </p:grpSpPr>
        <p:sp>
          <p:nvSpPr>
            <p:cNvPr id="45" name="Ellipse 44"/>
            <p:cNvSpPr/>
            <p:nvPr/>
          </p:nvSpPr>
          <p:spPr>
            <a:xfrm>
              <a:off x="6948972" y="443797"/>
              <a:ext cx="1051932" cy="11043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p:cNvSpPr/>
            <p:nvPr/>
          </p:nvSpPr>
          <p:spPr>
            <a:xfrm rot="20369227">
              <a:off x="6826024" y="868994"/>
              <a:ext cx="1270880" cy="2866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Image 47"/>
            <p:cNvPicPr/>
            <p:nvPr/>
          </p:nvPicPr>
          <p:blipFill rotWithShape="1">
            <a:blip r:embed="rId9">
              <a:extLst/>
            </a:blip>
            <a:srcRect l="39848" t="44992" r="45767" b="32072"/>
            <a:stretch/>
          </p:blipFill>
          <p:spPr bwMode="auto">
            <a:xfrm>
              <a:off x="6791061" y="364739"/>
              <a:ext cx="1385775" cy="1361737"/>
            </a:xfrm>
            <a:prstGeom prst="rect">
              <a:avLst/>
            </a:prstGeom>
            <a:extLst>
              <a:ext uri="{53640926-AAD7-44D8-BBD7-CCE9431645EC}">
                <a14:shadowObscured xmlns:a14="http://schemas.microsoft.com/office/drawing/2010/main"/>
              </a:ext>
            </a:extLst>
          </p:spPr>
        </p:pic>
      </p:grpSp>
      <p:graphicFrame>
        <p:nvGraphicFramePr>
          <p:cNvPr id="49" name="Tableau 48"/>
          <p:cNvGraphicFramePr>
            <a:graphicFrameLocks noGrp="1"/>
          </p:cNvGraphicFramePr>
          <p:nvPr>
            <p:extLst>
              <p:ext uri="{D42A27DB-BD31-4B8C-83A1-F6EECF244321}">
                <p14:modId xmlns:p14="http://schemas.microsoft.com/office/powerpoint/2010/main" val="1417092382"/>
              </p:ext>
            </p:extLst>
          </p:nvPr>
        </p:nvGraphicFramePr>
        <p:xfrm>
          <a:off x="175309" y="1360120"/>
          <a:ext cx="2847811" cy="2726404"/>
        </p:xfrm>
        <a:graphic>
          <a:graphicData uri="http://schemas.openxmlformats.org/drawingml/2006/table">
            <a:tbl>
              <a:tblPr>
                <a:tableStyleId>{5C22544A-7EE6-4342-B048-85BDC9FD1C3A}</a:tableStyleId>
              </a:tblPr>
              <a:tblGrid>
                <a:gridCol w="288964">
                  <a:extLst>
                    <a:ext uri="{9D8B030D-6E8A-4147-A177-3AD203B41FA5}">
                      <a16:colId xmlns:a16="http://schemas.microsoft.com/office/drawing/2014/main" val="3930758355"/>
                    </a:ext>
                  </a:extLst>
                </a:gridCol>
                <a:gridCol w="2558847">
                  <a:extLst>
                    <a:ext uri="{9D8B030D-6E8A-4147-A177-3AD203B41FA5}">
                      <a16:colId xmlns:a16="http://schemas.microsoft.com/office/drawing/2014/main" val="2977749447"/>
                    </a:ext>
                  </a:extLst>
                </a:gridCol>
              </a:tblGrid>
              <a:tr h="293630">
                <a:tc gridSpan="2">
                  <a:txBody>
                    <a:bodyPr/>
                    <a:lstStyle/>
                    <a:p>
                      <a:pPr algn="ctr"/>
                      <a:r>
                        <a:rPr lang="fr-FR" sz="900" b="1" dirty="0" smtClean="0">
                          <a:solidFill>
                            <a:schemeClr val="bg1"/>
                          </a:solidFill>
                        </a:rPr>
                        <a:t>Quels</a:t>
                      </a:r>
                      <a:r>
                        <a:rPr lang="fr-FR" sz="900" b="1" baseline="0" dirty="0" smtClean="0">
                          <a:solidFill>
                            <a:schemeClr val="bg1"/>
                          </a:solidFill>
                        </a:rPr>
                        <a:t> clients </a:t>
                      </a:r>
                      <a:r>
                        <a:rPr lang="fr-FR" sz="900" b="1" dirty="0" smtClean="0">
                          <a:solidFill>
                            <a:schemeClr val="bg1"/>
                          </a:solidFill>
                        </a:rPr>
                        <a:t>contacter ? </a:t>
                      </a:r>
                      <a:endParaRPr lang="fr-FR" sz="900" b="1" dirty="0">
                        <a:solidFill>
                          <a:schemeClr val="bg1"/>
                        </a:solidFill>
                      </a:endParaRPr>
                    </a:p>
                  </a:txBody>
                  <a:tcPr anchor="ctr">
                    <a:solidFill>
                      <a:schemeClr val="tx2">
                        <a:lumMod val="75000"/>
                      </a:schemeClr>
                    </a:solidFill>
                  </a:tcPr>
                </a:tc>
                <a:tc hMerge="1">
                  <a:txBody>
                    <a:bodyPr/>
                    <a:lstStyle/>
                    <a:p>
                      <a:endParaRPr lang="fr-FR" dirty="0"/>
                    </a:p>
                  </a:txBody>
                  <a:tcPr/>
                </a:tc>
                <a:extLst>
                  <a:ext uri="{0D108BD9-81ED-4DB2-BD59-A6C34878D82A}">
                    <a16:rowId xmlns:a16="http://schemas.microsoft.com/office/drawing/2014/main" val="2815525985"/>
                  </a:ext>
                </a:extLst>
              </a:tr>
              <a:tr h="568275">
                <a:tc>
                  <a:txBody>
                    <a:bodyPr/>
                    <a:lstStyle/>
                    <a:p>
                      <a:pPr algn="ctr"/>
                      <a:r>
                        <a:rPr lang="fr-FR" sz="800" b="1" dirty="0" smtClean="0"/>
                        <a:t>Clients en </a:t>
                      </a:r>
                      <a:r>
                        <a:rPr lang="fr-FR" sz="700" b="1" dirty="0" smtClean="0"/>
                        <a:t>portefeuille</a:t>
                      </a:r>
                      <a:endParaRPr lang="fr-FR" sz="700" b="1" dirty="0"/>
                    </a:p>
                  </a:txBody>
                  <a:tcPr vert="vert270" anchor="ctr"/>
                </a:tc>
                <a:tc>
                  <a:txBody>
                    <a:bodyPr/>
                    <a:lstStyle/>
                    <a:p>
                      <a:pPr marL="171450" lvl="1" indent="-171450" algn="just">
                        <a:buClr>
                          <a:srgbClr val="C00000"/>
                        </a:buClr>
                        <a:buFont typeface="Wingdings" panose="05000000000000000000" pitchFamily="2" charset="2"/>
                        <a:buChar char="§"/>
                      </a:pPr>
                      <a:endParaRPr lang="fr-FR" sz="800" dirty="0" smtClean="0"/>
                    </a:p>
                    <a:p>
                      <a:pPr marL="171450" lvl="1" indent="-171450" algn="just">
                        <a:buClr>
                          <a:srgbClr val="C00000"/>
                        </a:buClr>
                        <a:buFont typeface="Wingdings" panose="05000000000000000000" pitchFamily="2" charset="2"/>
                        <a:buChar char="§"/>
                      </a:pPr>
                      <a:r>
                        <a:rPr lang="fr-FR" sz="800" dirty="0" smtClean="0"/>
                        <a:t>Clients ne détenant pas l’univers « A »</a:t>
                      </a:r>
                    </a:p>
                    <a:p>
                      <a:pPr marL="171450" lvl="1" indent="-171450" algn="just">
                        <a:buClr>
                          <a:srgbClr val="C00000"/>
                        </a:buClr>
                        <a:buFont typeface="Wingdings" panose="05000000000000000000" pitchFamily="2" charset="2"/>
                        <a:buChar char="§"/>
                      </a:pPr>
                      <a:r>
                        <a:rPr lang="fr-FR" sz="800" dirty="0" smtClean="0"/>
                        <a:t>Clients non équipés </a:t>
                      </a:r>
                    </a:p>
                  </a:txBody>
                  <a:tcPr anchor="ctr"/>
                </a:tc>
                <a:extLst>
                  <a:ext uri="{0D108BD9-81ED-4DB2-BD59-A6C34878D82A}">
                    <a16:rowId xmlns:a16="http://schemas.microsoft.com/office/drawing/2014/main" val="2413437005"/>
                  </a:ext>
                </a:extLst>
              </a:tr>
              <a:tr h="1864499">
                <a:tc>
                  <a:txBody>
                    <a:bodyPr/>
                    <a:lstStyle/>
                    <a:p>
                      <a:pPr algn="ctr"/>
                      <a:r>
                        <a:rPr lang="fr-FR" sz="800" b="1" dirty="0" smtClean="0"/>
                        <a:t>Cibles GERC</a:t>
                      </a:r>
                      <a:r>
                        <a:rPr lang="fr-FR" sz="800" b="1" baseline="0" dirty="0" smtClean="0"/>
                        <a:t> </a:t>
                      </a:r>
                      <a:endParaRPr lang="fr-FR" sz="800" b="1" dirty="0"/>
                    </a:p>
                  </a:txBody>
                  <a:tcPr vert="vert270"/>
                </a:tc>
                <a:tc>
                  <a:txBody>
                    <a:bodyPr/>
                    <a:lstStyle/>
                    <a:p>
                      <a:pPr marL="171450" lvl="1" indent="-171450" algn="just">
                        <a:buClr>
                          <a:srgbClr val="C00000"/>
                        </a:buClr>
                        <a:buFont typeface="Wingdings" panose="05000000000000000000" pitchFamily="2" charset="2"/>
                        <a:buChar char="§"/>
                      </a:pPr>
                      <a:r>
                        <a:rPr lang="fr-FR" sz="800" b="1" dirty="0" smtClean="0">
                          <a:solidFill>
                            <a:srgbClr val="C00000"/>
                          </a:solidFill>
                        </a:rPr>
                        <a:t>Nouveau ciblage – moteur de recommandation :</a:t>
                      </a:r>
                    </a:p>
                    <a:p>
                      <a:pPr marL="357188" lvl="2" indent="-171450" algn="just">
                        <a:buClr>
                          <a:srgbClr val="C00000"/>
                        </a:buClr>
                        <a:buFont typeface="Arial" panose="020B0604020202020204" pitchFamily="34" charset="0"/>
                        <a:buChar char="•"/>
                      </a:pPr>
                      <a:r>
                        <a:rPr lang="fr-FR" sz="800" b="1" dirty="0" smtClean="0">
                          <a:solidFill>
                            <a:schemeClr val="tx1"/>
                          </a:solidFill>
                        </a:rPr>
                        <a:t>Appétence MRH (5 600 clients)</a:t>
                      </a:r>
                      <a:r>
                        <a:rPr lang="fr-FR" sz="800" b="1" baseline="0" dirty="0" smtClean="0">
                          <a:solidFill>
                            <a:schemeClr val="tx1"/>
                          </a:solidFill>
                        </a:rPr>
                        <a:t> </a:t>
                      </a:r>
                      <a:r>
                        <a:rPr lang="fr-FR" sz="800" b="1" dirty="0" smtClean="0">
                          <a:solidFill>
                            <a:schemeClr val="tx1"/>
                          </a:solidFill>
                        </a:rPr>
                        <a:t>:</a:t>
                      </a:r>
                    </a:p>
                    <a:p>
                      <a:pPr marL="357188" lvl="2" indent="-171450" algn="just">
                        <a:buClr>
                          <a:srgbClr val="C00000"/>
                        </a:buClr>
                        <a:buFontTx/>
                        <a:buNone/>
                      </a:pPr>
                      <a:r>
                        <a:rPr lang="fr-FR" sz="700" baseline="0" dirty="0" smtClean="0">
                          <a:solidFill>
                            <a:schemeClr val="tx1"/>
                          </a:solidFill>
                        </a:rPr>
                        <a:t>Clients 26-70 ans, appétents MRH, sans MRH </a:t>
                      </a:r>
                    </a:p>
                    <a:p>
                      <a:pPr marL="357188" lvl="2" indent="-171450" algn="just">
                        <a:buClr>
                          <a:srgbClr val="C00000"/>
                        </a:buClr>
                        <a:buFont typeface="Wingdings" panose="05000000000000000000" pitchFamily="2" charset="2"/>
                        <a:buChar char="ü"/>
                      </a:pPr>
                      <a:endParaRPr lang="fr-FR" sz="700" baseline="0" dirty="0" smtClean="0">
                        <a:solidFill>
                          <a:schemeClr val="tx1"/>
                        </a:solidFill>
                      </a:endParaRPr>
                    </a:p>
                    <a:p>
                      <a:pPr marL="357188" lvl="2" indent="-171450" algn="just">
                        <a:buClr>
                          <a:srgbClr val="C00000"/>
                        </a:buClr>
                        <a:buFont typeface="Arial" panose="020B0604020202020204" pitchFamily="34" charset="0"/>
                        <a:buChar char="•"/>
                      </a:pPr>
                      <a:r>
                        <a:rPr lang="fr-FR" sz="800" b="1" dirty="0" smtClean="0">
                          <a:solidFill>
                            <a:schemeClr val="tx1"/>
                          </a:solidFill>
                        </a:rPr>
                        <a:t>Appétence AUTO (13 600 clients) </a:t>
                      </a:r>
                      <a:r>
                        <a:rPr lang="fr-FR" sz="800" b="1" baseline="0" dirty="0" smtClean="0">
                          <a:solidFill>
                            <a:schemeClr val="tx1"/>
                          </a:solidFill>
                        </a:rPr>
                        <a:t>:</a:t>
                      </a:r>
                    </a:p>
                    <a:p>
                      <a:pPr marL="357188" lvl="2" indent="-171450" algn="just">
                        <a:buClr>
                          <a:srgbClr val="C00000"/>
                        </a:buClr>
                        <a:buFontTx/>
                        <a:buNone/>
                      </a:pPr>
                      <a:r>
                        <a:rPr lang="fr-FR" sz="700" baseline="0" dirty="0" smtClean="0">
                          <a:solidFill>
                            <a:schemeClr val="tx1"/>
                          </a:solidFill>
                        </a:rPr>
                        <a:t>Clients 26-70 ans, appétents AUTO sans AUTO </a:t>
                      </a:r>
                    </a:p>
                    <a:p>
                      <a:pPr marL="357188" lvl="2" indent="-171450" algn="just">
                        <a:buClr>
                          <a:srgbClr val="C00000"/>
                        </a:buClr>
                        <a:buFont typeface="Wingdings" panose="05000000000000000000" pitchFamily="2" charset="2"/>
                        <a:buChar char="ü"/>
                      </a:pPr>
                      <a:endParaRPr lang="fr-FR" sz="700" baseline="0" dirty="0" smtClean="0">
                        <a:solidFill>
                          <a:schemeClr val="tx1"/>
                        </a:solidFill>
                      </a:endParaRPr>
                    </a:p>
                    <a:p>
                      <a:pPr marL="357188" lvl="2" indent="-171450" algn="just">
                        <a:buClr>
                          <a:srgbClr val="C00000"/>
                        </a:buClr>
                        <a:buFont typeface="Arial" panose="020B0604020202020204" pitchFamily="34" charset="0"/>
                        <a:buChar char="•"/>
                      </a:pPr>
                      <a:r>
                        <a:rPr lang="fr-FR" sz="800" b="1" dirty="0" smtClean="0">
                          <a:solidFill>
                            <a:schemeClr val="tx1"/>
                          </a:solidFill>
                        </a:rPr>
                        <a:t>Appétence PREVOYANCE&amp;GAV(19 000 clients) :</a:t>
                      </a:r>
                    </a:p>
                    <a:p>
                      <a:pPr marL="357188" lvl="2" indent="-171450" algn="just">
                        <a:buClr>
                          <a:srgbClr val="C00000"/>
                        </a:buClr>
                        <a:buFontTx/>
                        <a:buNone/>
                      </a:pPr>
                      <a:r>
                        <a:rPr lang="fr-FR" sz="700" baseline="0" dirty="0" smtClean="0">
                          <a:solidFill>
                            <a:schemeClr val="tx1"/>
                          </a:solidFill>
                        </a:rPr>
                        <a:t>Clients 25-64 ans, appétents GAV ou Prévoyance, sans GAV</a:t>
                      </a:r>
                    </a:p>
                    <a:p>
                      <a:pPr marL="357188" lvl="2" indent="-171450" algn="just">
                        <a:buClr>
                          <a:srgbClr val="C00000"/>
                        </a:buClr>
                        <a:buFontTx/>
                        <a:buNone/>
                      </a:pPr>
                      <a:endParaRPr lang="fr-FR" sz="700" baseline="0" dirty="0" smtClean="0">
                        <a:solidFill>
                          <a:schemeClr val="tx1"/>
                        </a:solidFill>
                      </a:endParaRPr>
                    </a:p>
                    <a:p>
                      <a:pPr marL="357188" lvl="2" indent="-171450" algn="just">
                        <a:buClr>
                          <a:srgbClr val="C00000"/>
                        </a:buClr>
                        <a:buFont typeface="Arial" panose="020B0604020202020204" pitchFamily="34" charset="0"/>
                        <a:buChar char="•"/>
                      </a:pPr>
                      <a:r>
                        <a:rPr lang="fr-FR" sz="800" b="1" dirty="0" smtClean="0">
                          <a:solidFill>
                            <a:schemeClr val="tx1"/>
                          </a:solidFill>
                        </a:rPr>
                        <a:t>Appétence SANTÉ (8 600 clients) :</a:t>
                      </a:r>
                    </a:p>
                    <a:p>
                      <a:pPr marL="357188" lvl="2" indent="-171450" algn="just">
                        <a:buClr>
                          <a:srgbClr val="C00000"/>
                        </a:buClr>
                        <a:buFont typeface="Arial" panose="020B0604020202020204" pitchFamily="34" charset="0"/>
                        <a:buNone/>
                      </a:pPr>
                      <a:r>
                        <a:rPr lang="fr-FR" sz="700" baseline="0" dirty="0" smtClean="0">
                          <a:solidFill>
                            <a:schemeClr val="tx1"/>
                          </a:solidFill>
                        </a:rPr>
                        <a:t>Clients 26-64 ans, </a:t>
                      </a:r>
                      <a:r>
                        <a:rPr lang="fr-FR" sz="700" baseline="0" dirty="0" err="1" smtClean="0">
                          <a:solidFill>
                            <a:schemeClr val="tx1"/>
                          </a:solidFill>
                        </a:rPr>
                        <a:t>appétents</a:t>
                      </a:r>
                      <a:r>
                        <a:rPr lang="fr-FR" sz="700" baseline="0" dirty="0" smtClean="0">
                          <a:solidFill>
                            <a:schemeClr val="tx1"/>
                          </a:solidFill>
                        </a:rPr>
                        <a:t> SANTÉ, sans SANTÉ </a:t>
                      </a:r>
                    </a:p>
                    <a:p>
                      <a:pPr marL="457200" lvl="2" indent="0" algn="just">
                        <a:buClr>
                          <a:srgbClr val="C00000"/>
                        </a:buClr>
                        <a:buFontTx/>
                        <a:buNone/>
                      </a:pPr>
                      <a:endParaRPr lang="fr-FR" sz="700" baseline="0" dirty="0" smtClean="0">
                        <a:solidFill>
                          <a:schemeClr val="tx1"/>
                        </a:solidFill>
                      </a:endParaRPr>
                    </a:p>
                  </a:txBody>
                  <a:tcPr anchor="ctr"/>
                </a:tc>
                <a:extLst>
                  <a:ext uri="{0D108BD9-81ED-4DB2-BD59-A6C34878D82A}">
                    <a16:rowId xmlns:a16="http://schemas.microsoft.com/office/drawing/2014/main" val="4184727701"/>
                  </a:ext>
                </a:extLst>
              </a:tr>
            </a:tbl>
          </a:graphicData>
        </a:graphic>
      </p:graphicFrame>
      <p:sp>
        <p:nvSpPr>
          <p:cNvPr id="50" name="Rectangle 49"/>
          <p:cNvSpPr/>
          <p:nvPr/>
        </p:nvSpPr>
        <p:spPr>
          <a:xfrm>
            <a:off x="7231219" y="1612650"/>
            <a:ext cx="1912781" cy="1495794"/>
          </a:xfrm>
          <a:prstGeom prst="rect">
            <a:avLst/>
          </a:prstGeom>
        </p:spPr>
        <p:txBody>
          <a:bodyPr wrap="square">
            <a:spAutoFit/>
          </a:bodyPr>
          <a:lstStyle/>
          <a:p>
            <a:pPr marL="171450" indent="-171450">
              <a:spcBef>
                <a:spcPct val="20000"/>
              </a:spcBef>
              <a:buClr>
                <a:srgbClr val="C00000"/>
              </a:buClr>
              <a:buFont typeface="Wingdings" panose="05000000000000000000" pitchFamily="2" charset="2"/>
              <a:buChar char="§"/>
            </a:pPr>
            <a:r>
              <a:rPr lang="fr-FR" sz="800" dirty="0"/>
              <a:t>Votre voiture est assurée en Tous Risques ? [si oui] Et vous, vous êtes aussi assuré en Tous risques ? </a:t>
            </a:r>
          </a:p>
          <a:p>
            <a:pPr marL="171450" indent="-171450">
              <a:spcBef>
                <a:spcPct val="20000"/>
              </a:spcBef>
              <a:buClr>
                <a:srgbClr val="C00000"/>
              </a:buClr>
              <a:buFont typeface="Wingdings" panose="05000000000000000000" pitchFamily="2" charset="2"/>
              <a:buChar char="§"/>
            </a:pPr>
            <a:r>
              <a:rPr lang="fr-FR" sz="800" dirty="0"/>
              <a:t>Est-ce que votre habitation est également couverte en Tous Risques?</a:t>
            </a:r>
          </a:p>
          <a:p>
            <a:pPr marL="171450" indent="-171450">
              <a:spcBef>
                <a:spcPct val="20000"/>
              </a:spcBef>
              <a:buClr>
                <a:srgbClr val="C00000"/>
              </a:buClr>
              <a:buFont typeface="Wingdings" panose="05000000000000000000" pitchFamily="2" charset="2"/>
              <a:buChar char="§"/>
            </a:pPr>
            <a:r>
              <a:rPr lang="fr-FR" sz="800" dirty="0"/>
              <a:t>Et pour nos clients de + de 60 ans : En cas d’accident garanti, grâce aux garanties d’assistance, vous pouvez rester chez vous et ne pas déranger vos proches. Qu’en pensez-vous ?</a:t>
            </a:r>
          </a:p>
        </p:txBody>
      </p:sp>
      <p:pic>
        <p:nvPicPr>
          <p:cNvPr id="32" name="Image 31"/>
          <p:cNvPicPr>
            <a:picLocks noChangeAspect="1"/>
          </p:cNvPicPr>
          <p:nvPr/>
        </p:nvPicPr>
        <p:blipFill>
          <a:blip r:embed="rId10">
            <a:extLst/>
          </a:blip>
          <a:stretch>
            <a:fillRect/>
          </a:stretch>
        </p:blipFill>
        <p:spPr>
          <a:xfrm>
            <a:off x="8678673" y="59738"/>
            <a:ext cx="326180" cy="326180"/>
          </a:xfrm>
          <a:prstGeom prst="rect">
            <a:avLst/>
          </a:prstGeom>
        </p:spPr>
      </p:pic>
      <p:sp>
        <p:nvSpPr>
          <p:cNvPr id="33" name="Espace réservé du contenu 1"/>
          <p:cNvSpPr>
            <a:spLocks noGrp="1"/>
          </p:cNvSpPr>
          <p:nvPr>
            <p:ph sz="quarter" idx="15"/>
          </p:nvPr>
        </p:nvSpPr>
        <p:spPr>
          <a:xfrm>
            <a:off x="1547664" y="1"/>
            <a:ext cx="7345362" cy="483518"/>
          </a:xfrm>
        </p:spPr>
        <p:txBody>
          <a:bodyPr/>
          <a:lstStyle/>
          <a:p>
            <a:r>
              <a:rPr lang="fr-FR" sz="1400" b="1" dirty="0" smtClean="0"/>
              <a:t>Les pistes pour atteindre l’univers </a:t>
            </a:r>
            <a:r>
              <a:rPr lang="fr-FR" sz="1400" b="1" dirty="0" smtClean="0">
                <a:solidFill>
                  <a:srgbClr val="C00000"/>
                </a:solidFill>
              </a:rPr>
              <a:t>Assurance &amp; Prévoyance</a:t>
            </a:r>
            <a:endParaRPr lang="fr-FR" sz="1400" b="1" dirty="0">
              <a:solidFill>
                <a:srgbClr val="C00000"/>
              </a:solidFill>
            </a:endParaRPr>
          </a:p>
        </p:txBody>
      </p:sp>
      <p:pic>
        <p:nvPicPr>
          <p:cNvPr id="27" name="Image 26"/>
          <p:cNvPicPr>
            <a:picLocks noChangeAspect="1"/>
          </p:cNvPicPr>
          <p:nvPr/>
        </p:nvPicPr>
        <p:blipFill>
          <a:blip r:embed="rId11">
            <a:clrChange>
              <a:clrFrom>
                <a:srgbClr val="FFFFFF"/>
              </a:clrFrom>
              <a:clrTo>
                <a:srgbClr val="FFFFFF">
                  <a:alpha val="0"/>
                </a:srgbClr>
              </a:clrTo>
            </a:clrChange>
          </a:blip>
          <a:stretch>
            <a:fillRect/>
          </a:stretch>
        </p:blipFill>
        <p:spPr>
          <a:xfrm>
            <a:off x="484322" y="1671640"/>
            <a:ext cx="834777" cy="169466"/>
          </a:xfrm>
          <a:prstGeom prst="rect">
            <a:avLst/>
          </a:prstGeom>
        </p:spPr>
      </p:pic>
      <p:pic>
        <p:nvPicPr>
          <p:cNvPr id="36" name="Picture 2" descr="Index of /wp-content/uploads/2015/1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335353" y="1958782"/>
            <a:ext cx="344854" cy="285560"/>
          </a:xfrm>
          <a:prstGeom prst="rect">
            <a:avLst/>
          </a:prstGeom>
          <a:noFill/>
          <a:extLst>
            <a:ext uri="{909E8E84-426E-40DD-AFC4-6F175D3DCCD1}">
              <a14:hiddenFill xmlns:a14="http://schemas.microsoft.com/office/drawing/2010/main">
                <a:solidFill>
                  <a:srgbClr val="FFFFFF"/>
                </a:solidFill>
              </a14:hiddenFill>
            </a:ext>
          </a:extLst>
        </p:spPr>
      </p:pic>
      <p:grpSp>
        <p:nvGrpSpPr>
          <p:cNvPr id="44" name="Groupe 43"/>
          <p:cNvGrpSpPr/>
          <p:nvPr/>
        </p:nvGrpSpPr>
        <p:grpSpPr>
          <a:xfrm>
            <a:off x="7778123" y="3516014"/>
            <a:ext cx="1265812" cy="1461736"/>
            <a:chOff x="7778123" y="3516014"/>
            <a:chExt cx="1265812" cy="1461736"/>
          </a:xfrm>
        </p:grpSpPr>
        <p:sp>
          <p:nvSpPr>
            <p:cNvPr id="46" name="ZoneTexte 45"/>
            <p:cNvSpPr txBox="1"/>
            <p:nvPr/>
          </p:nvSpPr>
          <p:spPr>
            <a:xfrm rot="5400000">
              <a:off x="7506146" y="3850561"/>
              <a:ext cx="899926" cy="230832"/>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900" kern="1200" dirty="0" smtClean="0">
                  <a:solidFill>
                    <a:schemeClr val="bg1"/>
                  </a:solidFill>
                  <a:latin typeface="+mn-lt"/>
                  <a:ea typeface="+mn-ea"/>
                  <a:cs typeface="+mn-cs"/>
                </a:rPr>
                <a:t>Liens utiles</a:t>
              </a:r>
            </a:p>
          </p:txBody>
        </p:sp>
        <p:grpSp>
          <p:nvGrpSpPr>
            <p:cNvPr id="51" name="Groupe 50"/>
            <p:cNvGrpSpPr/>
            <p:nvPr/>
          </p:nvGrpSpPr>
          <p:grpSpPr>
            <a:xfrm>
              <a:off x="7778123" y="3553358"/>
              <a:ext cx="1265812" cy="1424392"/>
              <a:chOff x="7811548" y="3668656"/>
              <a:chExt cx="1265812" cy="1424392"/>
            </a:xfrm>
          </p:grpSpPr>
          <p:sp>
            <p:nvSpPr>
              <p:cNvPr id="52" name="Rectangle 51">
                <a:hlinkClick r:id="rId13" action="ppaction://hlinkfile"/>
              </p:cNvPr>
              <p:cNvSpPr/>
              <p:nvPr/>
            </p:nvSpPr>
            <p:spPr>
              <a:xfrm>
                <a:off x="8067480" y="3710260"/>
                <a:ext cx="968236"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Segmentation Activation</a:t>
                </a:r>
                <a:endParaRPr lang="fr-FR" sz="700" b="1" dirty="0">
                  <a:solidFill>
                    <a:schemeClr val="bg1"/>
                  </a:solidFill>
                  <a:latin typeface="Calibri" panose="020F0502020204030204" pitchFamily="34" charset="0"/>
                  <a:cs typeface="Calibri" panose="020F0502020204030204" pitchFamily="34" charset="0"/>
                </a:endParaRPr>
              </a:p>
            </p:txBody>
          </p:sp>
          <p:sp>
            <p:nvSpPr>
              <p:cNvPr id="53" name="Rectangle 52">
                <a:hlinkClick r:id="rId14"/>
              </p:cNvPr>
              <p:cNvSpPr/>
              <p:nvPr/>
            </p:nvSpPr>
            <p:spPr>
              <a:xfrm>
                <a:off x="8567716"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Book Jeunes</a:t>
                </a:r>
                <a:endParaRPr lang="fr-FR" sz="700" b="1" dirty="0">
                  <a:solidFill>
                    <a:schemeClr val="bg1"/>
                  </a:solidFill>
                  <a:latin typeface="Calibri" panose="020F0502020204030204" pitchFamily="34" charset="0"/>
                  <a:cs typeface="Calibri" panose="020F0502020204030204" pitchFamily="34" charset="0"/>
                </a:endParaRPr>
              </a:p>
            </p:txBody>
          </p:sp>
          <p:sp>
            <p:nvSpPr>
              <p:cNvPr id="54" name="Rectangle 53">
                <a:hlinkClick r:id="rId15"/>
              </p:cNvPr>
              <p:cNvSpPr/>
              <p:nvPr/>
            </p:nvSpPr>
            <p:spPr>
              <a:xfrm>
                <a:off x="8573248"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ORCA</a:t>
                </a:r>
              </a:p>
            </p:txBody>
          </p:sp>
          <p:sp>
            <p:nvSpPr>
              <p:cNvPr id="55" name="Rectangle 54">
                <a:hlinkClick r:id="rId16"/>
              </p:cNvPr>
              <p:cNvSpPr/>
              <p:nvPr/>
            </p:nvSpPr>
            <p:spPr>
              <a:xfrm>
                <a:off x="8067480"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Offres promo</a:t>
                </a:r>
              </a:p>
            </p:txBody>
          </p:sp>
          <p:sp>
            <p:nvSpPr>
              <p:cNvPr id="56" name="Rectangle 55">
                <a:hlinkClick r:id="rId17"/>
              </p:cNvPr>
              <p:cNvSpPr/>
              <p:nvPr/>
            </p:nvSpPr>
            <p:spPr>
              <a:xfrm>
                <a:off x="8067480"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Book GERC</a:t>
                </a:r>
              </a:p>
            </p:txBody>
          </p:sp>
          <p:sp>
            <p:nvSpPr>
              <p:cNvPr id="57" name="Rectangle 56"/>
              <p:cNvSpPr/>
              <p:nvPr/>
            </p:nvSpPr>
            <p:spPr>
              <a:xfrm>
                <a:off x="7812961" y="3668656"/>
                <a:ext cx="1264399" cy="1309094"/>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8" name="Image 57"/>
              <p:cNvPicPr>
                <a:picLocks noChangeAspect="1"/>
              </p:cNvPicPr>
              <p:nvPr/>
            </p:nvPicPr>
            <p:blipFill>
              <a:blip r:embed="rId18">
                <a:extLst/>
              </a:blip>
              <a:stretch>
                <a:fillRect/>
              </a:stretch>
            </p:blipFill>
            <p:spPr>
              <a:xfrm>
                <a:off x="7811548" y="4692594"/>
                <a:ext cx="336560" cy="400454"/>
              </a:xfrm>
              <a:prstGeom prst="rect">
                <a:avLst/>
              </a:prstGeom>
            </p:spPr>
          </p:pic>
        </p:grpSp>
      </p:grpSp>
    </p:spTree>
    <p:extLst>
      <p:ext uri="{BB962C8B-B14F-4D97-AF65-F5344CB8AC3E}">
        <p14:creationId xmlns:p14="http://schemas.microsoft.com/office/powerpoint/2010/main" val="2899059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p:nvPr/>
        </p:nvSpPr>
        <p:spPr>
          <a:xfrm>
            <a:off x="5724128" y="1225864"/>
            <a:ext cx="2609763" cy="2449822"/>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Clr>
                <a:srgbClr val="C00000"/>
              </a:buClr>
              <a:defRPr/>
            </a:pPr>
            <a:r>
              <a:rPr lang="fr-FR" sz="1400" dirty="0" smtClean="0">
                <a:solidFill>
                  <a:schemeClr val="bg1"/>
                </a:solidFill>
              </a:rPr>
              <a:t>Il existe des « passerelles </a:t>
            </a:r>
          </a:p>
          <a:p>
            <a:pPr lvl="0">
              <a:buClr>
                <a:srgbClr val="C00000"/>
              </a:buClr>
              <a:defRPr/>
            </a:pPr>
            <a:r>
              <a:rPr lang="fr-FR" sz="1400" dirty="0" smtClean="0">
                <a:solidFill>
                  <a:schemeClr val="bg1"/>
                </a:solidFill>
              </a:rPr>
              <a:t>commerciales » qui relient les univers entre eux. </a:t>
            </a:r>
          </a:p>
          <a:p>
            <a:pPr lvl="0">
              <a:buClr>
                <a:srgbClr val="C00000"/>
              </a:buClr>
              <a:defRPr/>
            </a:pPr>
            <a:endParaRPr lang="fr-FR" sz="1400" dirty="0" smtClean="0">
              <a:solidFill>
                <a:schemeClr val="bg1"/>
              </a:solidFill>
            </a:endParaRPr>
          </a:p>
          <a:p>
            <a:pPr lvl="0">
              <a:buClr>
                <a:srgbClr val="C00000"/>
              </a:buClr>
              <a:defRPr/>
            </a:pPr>
            <a:r>
              <a:rPr lang="fr-FR" sz="1400" dirty="0" smtClean="0">
                <a:solidFill>
                  <a:schemeClr val="bg1"/>
                </a:solidFill>
              </a:rPr>
              <a:t>A partir de l’univers détenu du client, il est possible de poser des questions de découverte et d’effectuer des accroches pour conquérir les univers manquants. </a:t>
            </a:r>
          </a:p>
        </p:txBody>
      </p:sp>
      <p:sp>
        <p:nvSpPr>
          <p:cNvPr id="2" name="Espace réservé du contenu 1"/>
          <p:cNvSpPr>
            <a:spLocks noGrp="1"/>
          </p:cNvSpPr>
          <p:nvPr>
            <p:ph sz="quarter" idx="15"/>
          </p:nvPr>
        </p:nvSpPr>
        <p:spPr/>
        <p:txBody>
          <a:bodyPr/>
          <a:lstStyle/>
          <a:p>
            <a:r>
              <a:rPr lang="fr-FR" sz="1400" b="1" dirty="0" smtClean="0"/>
              <a:t>Ils existent de nombreuses </a:t>
            </a:r>
            <a:r>
              <a:rPr lang="fr-FR" sz="1400" b="1" dirty="0" smtClean="0">
                <a:solidFill>
                  <a:srgbClr val="C00000"/>
                </a:solidFill>
              </a:rPr>
              <a:t>passerelles</a:t>
            </a:r>
            <a:r>
              <a:rPr lang="fr-FR" sz="1400" b="1" dirty="0" smtClean="0"/>
              <a:t> entre les univers permettant de compléter </a:t>
            </a:r>
            <a:r>
              <a:rPr lang="fr-FR" sz="1400" b="1" dirty="0" smtClean="0">
                <a:solidFill>
                  <a:srgbClr val="C00000"/>
                </a:solidFill>
              </a:rPr>
              <a:t>l’équipement des clients</a:t>
            </a:r>
            <a:endParaRPr lang="fr-FR" sz="1400" b="1" dirty="0">
              <a:solidFill>
                <a:srgbClr val="C00000"/>
              </a:solidFill>
            </a:endParaRP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4" name="Groupe 3"/>
          <p:cNvGrpSpPr/>
          <p:nvPr/>
        </p:nvGrpSpPr>
        <p:grpSpPr>
          <a:xfrm>
            <a:off x="586255" y="627534"/>
            <a:ext cx="4201769" cy="3936611"/>
            <a:chOff x="586255" y="507215"/>
            <a:chExt cx="4431579" cy="4151919"/>
          </a:xfrm>
        </p:grpSpPr>
        <p:grpSp>
          <p:nvGrpSpPr>
            <p:cNvPr id="55" name="Groupe 54"/>
            <p:cNvGrpSpPr/>
            <p:nvPr/>
          </p:nvGrpSpPr>
          <p:grpSpPr>
            <a:xfrm>
              <a:off x="1475803" y="3795886"/>
              <a:ext cx="1742444" cy="863248"/>
              <a:chOff x="3270871" y="1812141"/>
              <a:chExt cx="1742444" cy="863248"/>
            </a:xfrm>
          </p:grpSpPr>
          <p:pic>
            <p:nvPicPr>
              <p:cNvPr id="59" name="Image 58">
                <a:hlinkClick r:id="rId2" action="ppaction://hlinksldjump"/>
              </p:cNvPr>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10714" y1="12946" x2="10714" y2="12946"/>
                            <a14:foregroundMark x1="22768" y1="3125" x2="22768" y2="3125"/>
                            <a14:foregroundMark x1="73214" y1="8036" x2="73214" y2="8036"/>
                            <a14:foregroundMark x1="94643" y1="5357" x2="94643" y2="5357"/>
                            <a14:foregroundMark x1="96429" y1="24554" x2="96429" y2="24554"/>
                            <a14:foregroundMark x1="89732" y1="16964" x2="89732" y2="16964"/>
                            <a14:foregroundMark x1="74554" y1="47768" x2="89286" y2="23214"/>
                            <a14:foregroundMark x1="70982" y1="55357" x2="37946" y2="81696"/>
                            <a14:foregroundMark x1="24107" y1="70982" x2="17857" y2="62946"/>
                            <a14:foregroundMark x1="16518" y1="36161" x2="14286" y2="55804"/>
                            <a14:foregroundMark x1="79018" y1="87500" x2="79018" y2="87500"/>
                            <a14:foregroundMark x1="69643" y1="96429" x2="69643" y2="96429"/>
                          </a14:backgroundRemoval>
                        </a14:imgEffect>
                      </a14:imgLayer>
                    </a14:imgProps>
                  </a:ext>
                </a:extLst>
              </a:blip>
              <a:stretch>
                <a:fillRect/>
              </a:stretch>
            </p:blipFill>
            <p:spPr>
              <a:xfrm>
                <a:off x="3873184" y="1812141"/>
                <a:ext cx="587798" cy="587798"/>
              </a:xfrm>
              <a:prstGeom prst="rect">
                <a:avLst/>
              </a:prstGeom>
            </p:spPr>
          </p:pic>
          <p:sp>
            <p:nvSpPr>
              <p:cNvPr id="60" name="ZoneTexte 59"/>
              <p:cNvSpPr txBox="1"/>
              <p:nvPr/>
            </p:nvSpPr>
            <p:spPr>
              <a:xfrm>
                <a:off x="3270871" y="2413779"/>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rPr>
                  <a:t>Bancarisation</a:t>
                </a:r>
                <a:endParaRPr lang="fr-FR" sz="1100" b="1" dirty="0">
                  <a:solidFill>
                    <a:schemeClr val="bg1"/>
                  </a:solidFill>
                  <a:effectLst>
                    <a:outerShdw blurRad="38100" dist="38100" dir="2700000" algn="tl">
                      <a:srgbClr val="000000">
                        <a:alpha val="43137"/>
                      </a:srgbClr>
                    </a:outerShdw>
                  </a:effectLst>
                </a:endParaRPr>
              </a:p>
            </p:txBody>
          </p:sp>
        </p:grpSp>
        <p:grpSp>
          <p:nvGrpSpPr>
            <p:cNvPr id="61" name="Groupe 60"/>
            <p:cNvGrpSpPr/>
            <p:nvPr/>
          </p:nvGrpSpPr>
          <p:grpSpPr>
            <a:xfrm>
              <a:off x="4297754" y="3197091"/>
              <a:ext cx="720080" cy="856384"/>
              <a:chOff x="1867163" y="2189616"/>
              <a:chExt cx="1022777" cy="1216379"/>
            </a:xfrm>
          </p:grpSpPr>
          <p:pic>
            <p:nvPicPr>
              <p:cNvPr id="62" name="Image 61">
                <a:hlinkClick r:id="rId5" action="ppaction://hlinksldjump"/>
              </p:cNvPr>
              <p:cNvPicPr>
                <a:picLocks noChangeAspect="1"/>
              </p:cNvPicPr>
              <p:nvPr/>
            </p:nvPicPr>
            <p:blipFill>
              <a:blip r:embed="rId6">
                <a:extLst/>
              </a:blip>
              <a:stretch>
                <a:fillRect/>
              </a:stretch>
            </p:blipFill>
            <p:spPr>
              <a:xfrm>
                <a:off x="1867163" y="2189616"/>
                <a:ext cx="812527" cy="812528"/>
              </a:xfrm>
              <a:prstGeom prst="rect">
                <a:avLst/>
              </a:prstGeom>
            </p:spPr>
          </p:pic>
          <p:sp>
            <p:nvSpPr>
              <p:cNvPr id="63" name="ZoneTexte 62"/>
              <p:cNvSpPr txBox="1"/>
              <p:nvPr/>
            </p:nvSpPr>
            <p:spPr>
              <a:xfrm>
                <a:off x="1867163" y="3034413"/>
                <a:ext cx="1022777" cy="371582"/>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Epargne </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grpSp>
          <p:nvGrpSpPr>
            <p:cNvPr id="64" name="Groupe 63"/>
            <p:cNvGrpSpPr/>
            <p:nvPr/>
          </p:nvGrpSpPr>
          <p:grpSpPr>
            <a:xfrm>
              <a:off x="4046015" y="884519"/>
              <a:ext cx="971819" cy="883800"/>
              <a:chOff x="3043857" y="2009695"/>
              <a:chExt cx="1380339" cy="1255320"/>
            </a:xfrm>
          </p:grpSpPr>
          <p:pic>
            <p:nvPicPr>
              <p:cNvPr id="65" name="Image 64">
                <a:hlinkClick r:id="rId7" action="ppaction://hlinksldjump"/>
              </p:cNvPr>
              <p:cNvPicPr>
                <a:picLocks noChangeAspect="1"/>
              </p:cNvPicPr>
              <p:nvPr/>
            </p:nvPicPr>
            <p:blipFill>
              <a:blip r:embed="rId8">
                <a:extLst/>
              </a:blip>
              <a:stretch>
                <a:fillRect/>
              </a:stretch>
            </p:blipFill>
            <p:spPr>
              <a:xfrm>
                <a:off x="3219221" y="2009695"/>
                <a:ext cx="1086403" cy="1086403"/>
              </a:xfrm>
              <a:prstGeom prst="rect">
                <a:avLst/>
              </a:prstGeom>
            </p:spPr>
          </p:pic>
          <p:sp>
            <p:nvSpPr>
              <p:cNvPr id="66" name="ZoneTexte 65"/>
              <p:cNvSpPr txBox="1"/>
              <p:nvPr/>
            </p:nvSpPr>
            <p:spPr>
              <a:xfrm>
                <a:off x="3043857" y="2893433"/>
                <a:ext cx="1380339" cy="371582"/>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Placement</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grpSp>
          <p:nvGrpSpPr>
            <p:cNvPr id="67" name="Groupe 66"/>
            <p:cNvGrpSpPr/>
            <p:nvPr/>
          </p:nvGrpSpPr>
          <p:grpSpPr>
            <a:xfrm>
              <a:off x="2100394" y="507215"/>
              <a:ext cx="630856" cy="819911"/>
              <a:chOff x="4616858" y="2202481"/>
              <a:chExt cx="896046" cy="1164574"/>
            </a:xfrm>
          </p:grpSpPr>
          <p:pic>
            <p:nvPicPr>
              <p:cNvPr id="68" name="Image 67">
                <a:hlinkClick r:id="rId9" action="ppaction://hlinksldjump"/>
              </p:cNvPr>
              <p:cNvPicPr>
                <a:picLocks noChangeAspect="1"/>
              </p:cNvPicPr>
              <p:nvPr/>
            </p:nvPicPr>
            <p:blipFill>
              <a:blip r:embed="rId10">
                <a:extLst/>
              </a:blip>
              <a:stretch>
                <a:fillRect/>
              </a:stretch>
            </p:blipFill>
            <p:spPr>
              <a:xfrm>
                <a:off x="4659509" y="2202481"/>
                <a:ext cx="760594" cy="760595"/>
              </a:xfrm>
              <a:prstGeom prst="rect">
                <a:avLst/>
              </a:prstGeom>
            </p:spPr>
          </p:pic>
          <p:sp>
            <p:nvSpPr>
              <p:cNvPr id="69" name="ZoneTexte 68"/>
              <p:cNvSpPr txBox="1"/>
              <p:nvPr/>
            </p:nvSpPr>
            <p:spPr>
              <a:xfrm>
                <a:off x="4616858" y="2995473"/>
                <a:ext cx="896046" cy="371582"/>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Crédit</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grpSp>
          <p:nvGrpSpPr>
            <p:cNvPr id="70" name="Groupe 69"/>
            <p:cNvGrpSpPr/>
            <p:nvPr/>
          </p:nvGrpSpPr>
          <p:grpSpPr>
            <a:xfrm>
              <a:off x="586255" y="1975578"/>
              <a:ext cx="1199836" cy="995369"/>
              <a:chOff x="5443086" y="2192147"/>
              <a:chExt cx="1704206" cy="1413790"/>
            </a:xfrm>
          </p:grpSpPr>
          <p:pic>
            <p:nvPicPr>
              <p:cNvPr id="71" name="Image 70">
                <a:hlinkClick r:id="rId11" action="ppaction://hlinksldjump"/>
              </p:cNvPr>
              <p:cNvPicPr>
                <a:picLocks noChangeAspect="1"/>
              </p:cNvPicPr>
              <p:nvPr/>
            </p:nvPicPr>
            <p:blipFill>
              <a:blip r:embed="rId12">
                <a:extLst/>
              </a:blip>
              <a:stretch>
                <a:fillRect/>
              </a:stretch>
            </p:blipFill>
            <p:spPr>
              <a:xfrm>
                <a:off x="5883807" y="2192147"/>
                <a:ext cx="822763" cy="822764"/>
              </a:xfrm>
              <a:prstGeom prst="rect">
                <a:avLst/>
              </a:prstGeom>
            </p:spPr>
          </p:pic>
          <p:sp>
            <p:nvSpPr>
              <p:cNvPr id="72" name="ZoneTexte 71"/>
              <p:cNvSpPr txBox="1"/>
              <p:nvPr/>
            </p:nvSpPr>
            <p:spPr>
              <a:xfrm>
                <a:off x="5443086" y="2993919"/>
                <a:ext cx="1704206" cy="612018"/>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Assurance</a:t>
                </a:r>
              </a:p>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(IARD &amp; </a:t>
                </a:r>
                <a:r>
                  <a:rPr lang="fr-FR" sz="1100" b="1" dirty="0" err="1"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prév</a:t>
                </a: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cxnSp>
          <p:nvCxnSpPr>
            <p:cNvPr id="8" name="Connecteur droit avec flèche 7"/>
            <p:cNvCxnSpPr/>
            <p:nvPr/>
          </p:nvCxnSpPr>
          <p:spPr>
            <a:xfrm>
              <a:off x="1582822" y="2970949"/>
              <a:ext cx="626368" cy="802127"/>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Connecteur droit avec flèche 52"/>
            <p:cNvCxnSpPr/>
            <p:nvPr/>
          </p:nvCxnSpPr>
          <p:spPr>
            <a:xfrm>
              <a:off x="2886107" y="785201"/>
              <a:ext cx="1283372" cy="376495"/>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Connecteur droit avec flèche 72"/>
            <p:cNvCxnSpPr/>
            <p:nvPr/>
          </p:nvCxnSpPr>
          <p:spPr>
            <a:xfrm>
              <a:off x="4556624" y="1940172"/>
              <a:ext cx="27157" cy="1070414"/>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Connecteur droit avec flèche 73"/>
            <p:cNvCxnSpPr/>
            <p:nvPr/>
          </p:nvCxnSpPr>
          <p:spPr>
            <a:xfrm flipV="1">
              <a:off x="2782658" y="3598154"/>
              <a:ext cx="1413565" cy="455322"/>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9" name="Connecteur droit avec flèche 78"/>
            <p:cNvCxnSpPr/>
            <p:nvPr/>
          </p:nvCxnSpPr>
          <p:spPr>
            <a:xfrm flipV="1">
              <a:off x="1331640" y="1046968"/>
              <a:ext cx="701034" cy="772998"/>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3" name="Connecteur droit avec flèche 82"/>
            <p:cNvCxnSpPr/>
            <p:nvPr/>
          </p:nvCxnSpPr>
          <p:spPr>
            <a:xfrm>
              <a:off x="2468528" y="1425823"/>
              <a:ext cx="37219" cy="2172331"/>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4" name="Connecteur droit avec flèche 83"/>
            <p:cNvCxnSpPr/>
            <p:nvPr/>
          </p:nvCxnSpPr>
          <p:spPr>
            <a:xfrm flipH="1">
              <a:off x="2784551" y="1833135"/>
              <a:ext cx="1360803" cy="1917131"/>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5" name="Connecteur droit avec flèche 84"/>
            <p:cNvCxnSpPr>
              <a:stCxn id="66" idx="1"/>
            </p:cNvCxnSpPr>
            <p:nvPr/>
          </p:nvCxnSpPr>
          <p:spPr>
            <a:xfrm flipH="1">
              <a:off x="1613735" y="1637514"/>
              <a:ext cx="2432280" cy="580491"/>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Connecteur droit avec flèche 86"/>
            <p:cNvCxnSpPr/>
            <p:nvPr/>
          </p:nvCxnSpPr>
          <p:spPr>
            <a:xfrm flipH="1" flipV="1">
              <a:off x="1575668" y="2550812"/>
              <a:ext cx="2588339" cy="866041"/>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Connecteur droit avec flèche 87"/>
            <p:cNvCxnSpPr/>
            <p:nvPr/>
          </p:nvCxnSpPr>
          <p:spPr>
            <a:xfrm>
              <a:off x="2778816" y="1304707"/>
              <a:ext cx="1583139" cy="1885589"/>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47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16821"/>
          <a:stretch/>
        </p:blipFill>
        <p:spPr>
          <a:xfrm>
            <a:off x="0" y="2791139"/>
            <a:ext cx="3652759" cy="1888370"/>
          </a:xfrm>
          <a:prstGeom prst="rect">
            <a:avLst/>
          </a:prstGeom>
        </p:spPr>
      </p:pic>
      <p:pic>
        <p:nvPicPr>
          <p:cNvPr id="6" name="Image 5"/>
          <p:cNvPicPr>
            <a:picLocks noChangeAspect="1"/>
          </p:cNvPicPr>
          <p:nvPr/>
        </p:nvPicPr>
        <p:blipFill>
          <a:blip r:embed="rId3"/>
          <a:stretch>
            <a:fillRect/>
          </a:stretch>
        </p:blipFill>
        <p:spPr>
          <a:xfrm>
            <a:off x="4273088" y="2495367"/>
            <a:ext cx="685622" cy="535438"/>
          </a:xfrm>
          <a:prstGeom prst="rect">
            <a:avLst/>
          </a:prstGeom>
        </p:spPr>
      </p:pic>
      <p:sp>
        <p:nvSpPr>
          <p:cNvPr id="9" name="Espace réservé du contenu 8"/>
          <p:cNvSpPr>
            <a:spLocks noGrp="1"/>
          </p:cNvSpPr>
          <p:nvPr>
            <p:ph sz="quarter" idx="15"/>
          </p:nvPr>
        </p:nvSpPr>
        <p:spPr/>
        <p:txBody>
          <a:bodyPr/>
          <a:lstStyle/>
          <a:p>
            <a:r>
              <a:rPr lang="fr-FR" sz="1400" b="1" dirty="0"/>
              <a:t>Les </a:t>
            </a:r>
            <a:r>
              <a:rPr lang="fr-FR" sz="1400" b="1" dirty="0">
                <a:solidFill>
                  <a:srgbClr val="C00000"/>
                </a:solidFill>
              </a:rPr>
              <a:t>passerelles</a:t>
            </a:r>
            <a:r>
              <a:rPr lang="fr-FR" sz="1400" b="1" dirty="0"/>
              <a:t> entre les univers pour compléter </a:t>
            </a:r>
            <a:r>
              <a:rPr lang="fr-FR" sz="1400" b="1" dirty="0">
                <a:solidFill>
                  <a:srgbClr val="C00000"/>
                </a:solidFill>
              </a:rPr>
              <a:t>l’équipement des clients</a:t>
            </a:r>
          </a:p>
        </p:txBody>
      </p:sp>
      <p:sp>
        <p:nvSpPr>
          <p:cNvPr id="7" name="Ellipse 6"/>
          <p:cNvSpPr/>
          <p:nvPr/>
        </p:nvSpPr>
        <p:spPr>
          <a:xfrm>
            <a:off x="-1188640" y="2295824"/>
            <a:ext cx="4598928" cy="3901274"/>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p:cNvPicPr>
            <a:picLocks noChangeAspect="1"/>
          </p:cNvPicPr>
          <p:nvPr/>
        </p:nvPicPr>
        <p:blipFill>
          <a:blip r:embed="rId4">
            <a:extLst/>
          </a:blip>
          <a:stretch>
            <a:fillRect/>
          </a:stretch>
        </p:blipFill>
        <p:spPr>
          <a:xfrm>
            <a:off x="2248077" y="3356472"/>
            <a:ext cx="276894" cy="276894"/>
          </a:xfrm>
          <a:prstGeom prst="rect">
            <a:avLst/>
          </a:prstGeom>
        </p:spPr>
      </p:pic>
      <p:pic>
        <p:nvPicPr>
          <p:cNvPr id="19" name="Image 18"/>
          <p:cNvPicPr>
            <a:picLocks noChangeAspect="1"/>
          </p:cNvPicPr>
          <p:nvPr/>
        </p:nvPicPr>
        <p:blipFill>
          <a:blip r:embed="rId4">
            <a:extLst/>
          </a:blip>
          <a:stretch>
            <a:fillRect/>
          </a:stretch>
        </p:blipFill>
        <p:spPr>
          <a:xfrm>
            <a:off x="8709698" y="3405086"/>
            <a:ext cx="277906" cy="277906"/>
          </a:xfrm>
          <a:prstGeom prst="rect">
            <a:avLst/>
          </a:prstGeom>
        </p:spPr>
      </p:pic>
      <p:pic>
        <p:nvPicPr>
          <p:cNvPr id="20" name="Image 19"/>
          <p:cNvPicPr>
            <a:picLocks noChangeAspect="1"/>
          </p:cNvPicPr>
          <p:nvPr/>
        </p:nvPicPr>
        <p:blipFill>
          <a:blip r:embed="rId4">
            <a:extLst/>
          </a:blip>
          <a:stretch>
            <a:fillRect/>
          </a:stretch>
        </p:blipFill>
        <p:spPr>
          <a:xfrm>
            <a:off x="161185" y="962938"/>
            <a:ext cx="277906" cy="277906"/>
          </a:xfrm>
          <a:prstGeom prst="rect">
            <a:avLst/>
          </a:prstGeom>
        </p:spPr>
      </p:pic>
      <p:pic>
        <p:nvPicPr>
          <p:cNvPr id="21" name="Image 20"/>
          <p:cNvPicPr>
            <a:picLocks noChangeAspect="1"/>
          </p:cNvPicPr>
          <p:nvPr/>
        </p:nvPicPr>
        <p:blipFill>
          <a:blip r:embed="rId4">
            <a:extLst/>
          </a:blip>
          <a:stretch>
            <a:fillRect/>
          </a:stretch>
        </p:blipFill>
        <p:spPr>
          <a:xfrm>
            <a:off x="5232100" y="658886"/>
            <a:ext cx="188260" cy="188260"/>
          </a:xfrm>
          <a:prstGeom prst="rect">
            <a:avLst/>
          </a:prstGeom>
        </p:spPr>
      </p:pic>
      <p:pic>
        <p:nvPicPr>
          <p:cNvPr id="22" name="Image 21"/>
          <p:cNvPicPr>
            <a:picLocks noChangeAspect="1"/>
          </p:cNvPicPr>
          <p:nvPr/>
        </p:nvPicPr>
        <p:blipFill>
          <a:blip r:embed="rId4">
            <a:extLst/>
          </a:blip>
          <a:stretch>
            <a:fillRect/>
          </a:stretch>
        </p:blipFill>
        <p:spPr>
          <a:xfrm>
            <a:off x="7712367" y="1192619"/>
            <a:ext cx="277906" cy="277906"/>
          </a:xfrm>
          <a:prstGeom prst="rect">
            <a:avLst/>
          </a:prstGeom>
        </p:spPr>
      </p:pic>
      <p:sp>
        <p:nvSpPr>
          <p:cNvPr id="41" name="Ellipse 40"/>
          <p:cNvSpPr/>
          <p:nvPr/>
        </p:nvSpPr>
        <p:spPr>
          <a:xfrm>
            <a:off x="-1464065" y="1316227"/>
            <a:ext cx="7106270" cy="5696039"/>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41"/>
          <p:cNvSpPr/>
          <p:nvPr/>
        </p:nvSpPr>
        <p:spPr>
          <a:xfrm>
            <a:off x="-1580116" y="945479"/>
            <a:ext cx="8362582" cy="6548267"/>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p:cNvSpPr/>
          <p:nvPr/>
        </p:nvSpPr>
        <p:spPr>
          <a:xfrm>
            <a:off x="-1764704" y="699542"/>
            <a:ext cx="9499973" cy="7762266"/>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p:txBody>
      </p:sp>
      <p:grpSp>
        <p:nvGrpSpPr>
          <p:cNvPr id="23" name="Groupe 22"/>
          <p:cNvGrpSpPr/>
          <p:nvPr/>
        </p:nvGrpSpPr>
        <p:grpSpPr>
          <a:xfrm>
            <a:off x="6609354" y="2865980"/>
            <a:ext cx="3517753" cy="1678385"/>
            <a:chOff x="3903338" y="4334391"/>
            <a:chExt cx="1742444" cy="842422"/>
          </a:xfrm>
        </p:grpSpPr>
        <p:pic>
          <p:nvPicPr>
            <p:cNvPr id="24" name="Image 23">
              <a:hlinkClick r:id="rId5" action="ppaction://hlinksldjump"/>
            </p:cNvPr>
            <p:cNvPicPr>
              <a:picLocks noChangeAspect="1"/>
            </p:cNvPicPr>
            <p:nvPr/>
          </p:nvPicPr>
          <p:blipFill>
            <a:blip r:embed="rId6">
              <a:extLst/>
            </a:blip>
            <a:stretch>
              <a:fillRect/>
            </a:stretch>
          </p:blipFill>
          <p:spPr>
            <a:xfrm>
              <a:off x="4553324" y="4334391"/>
              <a:ext cx="442471" cy="442471"/>
            </a:xfrm>
            <a:prstGeom prst="rect">
              <a:avLst/>
            </a:prstGeom>
          </p:spPr>
        </p:pic>
        <p:sp>
          <p:nvSpPr>
            <p:cNvPr id="25" name="ZoneTexte 24"/>
            <p:cNvSpPr txBox="1"/>
            <p:nvPr/>
          </p:nvSpPr>
          <p:spPr>
            <a:xfrm>
              <a:off x="3903338" y="4792092"/>
              <a:ext cx="1742444" cy="384721"/>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Assurance</a:t>
              </a:r>
            </a:p>
            <a:p>
              <a:pPr algn="ctr"/>
              <a:r>
                <a:rPr lang="fr-FR" sz="800" b="1" dirty="0" smtClean="0">
                  <a:solidFill>
                    <a:schemeClr val="bg1"/>
                  </a:solidFill>
                  <a:effectLst>
                    <a:outerShdw blurRad="38100" dist="38100" dir="2700000" algn="tl">
                      <a:srgbClr val="000000">
                        <a:alpha val="43137"/>
                      </a:srgbClr>
                    </a:outerShdw>
                  </a:effectLst>
                  <a:latin typeface="Century Gothic" panose="020B0502020202020204" pitchFamily="34" charset="0"/>
                </a:rPr>
                <a:t>(IARD &amp; </a:t>
              </a:r>
              <a:r>
                <a:rPr lang="fr-FR" sz="800" b="1" dirty="0" err="1" smtClean="0">
                  <a:solidFill>
                    <a:schemeClr val="bg1"/>
                  </a:solidFill>
                  <a:effectLst>
                    <a:outerShdw blurRad="38100" dist="38100" dir="2700000" algn="tl">
                      <a:srgbClr val="000000">
                        <a:alpha val="43137"/>
                      </a:srgbClr>
                    </a:outerShdw>
                  </a:effectLst>
                  <a:latin typeface="Century Gothic" panose="020B0502020202020204" pitchFamily="34" charset="0"/>
                </a:rPr>
                <a:t>prév</a:t>
              </a:r>
              <a:r>
                <a:rPr lang="fr-FR" sz="800" b="1" dirty="0" smtClean="0">
                  <a:solidFill>
                    <a:schemeClr val="bg1"/>
                  </a:solidFill>
                  <a:effectLst>
                    <a:outerShdw blurRad="38100" dist="38100" dir="2700000" algn="tl">
                      <a:srgbClr val="000000">
                        <a:alpha val="43137"/>
                      </a:srgbClr>
                    </a:outerShdw>
                  </a:effectLst>
                  <a:latin typeface="Century Gothic" panose="020B0502020202020204" pitchFamily="34" charset="0"/>
                </a:rPr>
                <a:t>)</a:t>
              </a:r>
              <a:endParaRPr lang="fr-FR" sz="8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32" name="Groupe 31"/>
          <p:cNvGrpSpPr/>
          <p:nvPr/>
        </p:nvGrpSpPr>
        <p:grpSpPr>
          <a:xfrm>
            <a:off x="5389567" y="2816570"/>
            <a:ext cx="2978664" cy="1358627"/>
            <a:chOff x="3295861" y="1812141"/>
            <a:chExt cx="1742444" cy="880331"/>
          </a:xfrm>
        </p:grpSpPr>
        <p:pic>
          <p:nvPicPr>
            <p:cNvPr id="33" name="Image 32">
              <a:hlinkClick r:id="rId7" action="ppaction://hlinksldjump"/>
            </p:cNvPr>
            <p:cNvPicPr>
              <a:picLocks noChangeAspect="1"/>
            </p:cNvPicPr>
            <p:nvPr/>
          </p:nvPicPr>
          <p:blipFill>
            <a:blip r:embed="rId8">
              <a:extLst/>
            </a:blip>
            <a:stretch>
              <a:fillRect/>
            </a:stretch>
          </p:blipFill>
          <p:spPr>
            <a:xfrm>
              <a:off x="3873184" y="1812141"/>
              <a:ext cx="587798" cy="587798"/>
            </a:xfrm>
            <a:prstGeom prst="rect">
              <a:avLst/>
            </a:prstGeom>
          </p:spPr>
        </p:pic>
        <p:sp>
          <p:nvSpPr>
            <p:cNvPr id="34" name="ZoneTexte 33"/>
            <p:cNvSpPr txBox="1"/>
            <p:nvPr/>
          </p:nvSpPr>
          <p:spPr>
            <a:xfrm>
              <a:off x="3295861" y="2430862"/>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Bancarisation</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35" name="Groupe 34"/>
          <p:cNvGrpSpPr/>
          <p:nvPr/>
        </p:nvGrpSpPr>
        <p:grpSpPr>
          <a:xfrm>
            <a:off x="683568" y="2880258"/>
            <a:ext cx="3517753" cy="1409563"/>
            <a:chOff x="3494221" y="2530967"/>
            <a:chExt cx="1742444" cy="698197"/>
          </a:xfrm>
        </p:grpSpPr>
        <p:pic>
          <p:nvPicPr>
            <p:cNvPr id="36" name="Image 35">
              <a:hlinkClick r:id="rId9" action="ppaction://hlinksldjump"/>
            </p:cNvPr>
            <p:cNvPicPr>
              <a:picLocks noChangeAspect="1"/>
            </p:cNvPicPr>
            <p:nvPr/>
          </p:nvPicPr>
          <p:blipFill>
            <a:blip r:embed="rId10">
              <a:extLst/>
            </a:blip>
            <a:stretch>
              <a:fillRect/>
            </a:stretch>
          </p:blipFill>
          <p:spPr>
            <a:xfrm>
              <a:off x="4141215" y="2530967"/>
              <a:ext cx="401092" cy="401092"/>
            </a:xfrm>
            <a:prstGeom prst="rect">
              <a:avLst/>
            </a:prstGeom>
          </p:spPr>
        </p:pic>
        <p:sp>
          <p:nvSpPr>
            <p:cNvPr id="37" name="ZoneTexte 36"/>
            <p:cNvSpPr txBox="1"/>
            <p:nvPr/>
          </p:nvSpPr>
          <p:spPr>
            <a:xfrm>
              <a:off x="3494221" y="2967554"/>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Epargne</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26" name="Groupe 25"/>
          <p:cNvGrpSpPr/>
          <p:nvPr/>
        </p:nvGrpSpPr>
        <p:grpSpPr>
          <a:xfrm>
            <a:off x="2206374" y="2633806"/>
            <a:ext cx="3517754" cy="1666136"/>
            <a:chOff x="32053" y="4976813"/>
            <a:chExt cx="1742444" cy="825285"/>
          </a:xfrm>
        </p:grpSpPr>
        <p:pic>
          <p:nvPicPr>
            <p:cNvPr id="27" name="Image 26">
              <a:hlinkClick r:id="rId11" action="ppaction://hlinksldjump"/>
            </p:cNvPr>
            <p:cNvPicPr>
              <a:picLocks noChangeAspect="1"/>
            </p:cNvPicPr>
            <p:nvPr/>
          </p:nvPicPr>
          <p:blipFill>
            <a:blip r:embed="rId12">
              <a:extLst/>
            </a:blip>
            <a:stretch>
              <a:fillRect/>
            </a:stretch>
          </p:blipFill>
          <p:spPr>
            <a:xfrm>
              <a:off x="549838" y="4976813"/>
              <a:ext cx="642767" cy="642767"/>
            </a:xfrm>
            <a:prstGeom prst="rect">
              <a:avLst/>
            </a:prstGeom>
          </p:spPr>
        </p:pic>
        <p:sp>
          <p:nvSpPr>
            <p:cNvPr id="28" name="ZoneTexte 27"/>
            <p:cNvSpPr txBox="1"/>
            <p:nvPr/>
          </p:nvSpPr>
          <p:spPr>
            <a:xfrm>
              <a:off x="32053" y="5540488"/>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Placement</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29" name="Groupe 28"/>
          <p:cNvGrpSpPr/>
          <p:nvPr/>
        </p:nvGrpSpPr>
        <p:grpSpPr>
          <a:xfrm>
            <a:off x="3923928" y="2862169"/>
            <a:ext cx="2857617" cy="1319683"/>
            <a:chOff x="4258334" y="1876271"/>
            <a:chExt cx="1742444" cy="833622"/>
          </a:xfrm>
        </p:grpSpPr>
        <p:pic>
          <p:nvPicPr>
            <p:cNvPr id="30" name="Image 29">
              <a:hlinkClick r:id="rId13" action="ppaction://hlinksldjump"/>
            </p:cNvPr>
            <p:cNvPicPr>
              <a:picLocks noChangeAspect="1"/>
            </p:cNvPicPr>
            <p:nvPr/>
          </p:nvPicPr>
          <p:blipFill>
            <a:blip r:embed="rId14">
              <a:extLst/>
            </a:blip>
            <a:stretch>
              <a:fillRect/>
            </a:stretch>
          </p:blipFill>
          <p:spPr>
            <a:xfrm>
              <a:off x="4880136" y="1876271"/>
              <a:ext cx="498841" cy="498841"/>
            </a:xfrm>
            <a:prstGeom prst="rect">
              <a:avLst/>
            </a:prstGeom>
          </p:spPr>
        </p:pic>
        <p:sp>
          <p:nvSpPr>
            <p:cNvPr id="31" name="ZoneTexte 30"/>
            <p:cNvSpPr txBox="1"/>
            <p:nvPr/>
          </p:nvSpPr>
          <p:spPr>
            <a:xfrm>
              <a:off x="4258334" y="2448283"/>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Crédit </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pic>
        <p:nvPicPr>
          <p:cNvPr id="18" name="Image 17"/>
          <p:cNvPicPr>
            <a:picLocks noChangeAspect="1"/>
          </p:cNvPicPr>
          <p:nvPr/>
        </p:nvPicPr>
        <p:blipFill>
          <a:blip r:embed="rId4">
            <a:extLst/>
          </a:blip>
          <a:stretch>
            <a:fillRect/>
          </a:stretch>
        </p:blipFill>
        <p:spPr>
          <a:xfrm>
            <a:off x="8391311" y="1576084"/>
            <a:ext cx="213265" cy="213265"/>
          </a:xfrm>
          <a:prstGeom prst="rect">
            <a:avLst/>
          </a:prstGeom>
        </p:spPr>
      </p:pic>
      <p:sp>
        <p:nvSpPr>
          <p:cNvPr id="38" name="Rectangle 37"/>
          <p:cNvSpPr/>
          <p:nvPr/>
        </p:nvSpPr>
        <p:spPr>
          <a:xfrm>
            <a:off x="0" y="4659980"/>
            <a:ext cx="9144000" cy="48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9" name="Image 38"/>
          <p:cNvPicPr>
            <a:picLocks noChangeAspect="1"/>
          </p:cNvPicPr>
          <p:nvPr/>
        </p:nvPicPr>
        <p:blipFill rotWithShape="1">
          <a:blip r:embed="rId15" cstate="print">
            <a:extLst>
              <a:ext uri="{28A0092B-C50C-407E-A947-70E740481C1C}">
                <a14:useLocalDpi xmlns:a14="http://schemas.microsoft.com/office/drawing/2010/main" val="0"/>
              </a:ext>
            </a:extLst>
          </a:blip>
          <a:srcRect b="25404"/>
          <a:stretch/>
        </p:blipFill>
        <p:spPr>
          <a:xfrm>
            <a:off x="3875479" y="4686871"/>
            <a:ext cx="1393041" cy="429737"/>
          </a:xfrm>
          <a:prstGeom prst="rect">
            <a:avLst/>
          </a:prstGeom>
        </p:spPr>
      </p:pic>
      <p:sp>
        <p:nvSpPr>
          <p:cNvPr id="44" name="Espace réservé du numéro de diapositive 1"/>
          <p:cNvSpPr txBox="1">
            <a:spLocks/>
          </p:cNvSpPr>
          <p:nvPr/>
        </p:nvSpPr>
        <p:spPr>
          <a:xfrm>
            <a:off x="8510373" y="4779258"/>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36</a:t>
            </a:fld>
            <a:endParaRPr lang="fr-FR" sz="800" b="1" dirty="0">
              <a:solidFill>
                <a:schemeClr val="tx1">
                  <a:lumMod val="50000"/>
                  <a:lumOff val="50000"/>
                </a:schemeClr>
              </a:solidFill>
              <a:latin typeface="+mj-lt"/>
              <a:cs typeface="Helvetica Neue Medium"/>
            </a:endParaRPr>
          </a:p>
        </p:txBody>
      </p:sp>
      <p:grpSp>
        <p:nvGrpSpPr>
          <p:cNvPr id="45" name="Groupe 44"/>
          <p:cNvGrpSpPr/>
          <p:nvPr/>
        </p:nvGrpSpPr>
        <p:grpSpPr>
          <a:xfrm rot="21350413">
            <a:off x="1753963" y="659840"/>
            <a:ext cx="5944483" cy="1187330"/>
            <a:chOff x="-2010445" y="989192"/>
            <a:chExt cx="4025825" cy="1548044"/>
          </a:xfrm>
        </p:grpSpPr>
        <p:sp>
          <p:nvSpPr>
            <p:cNvPr id="47" name="Pensées 46"/>
            <p:cNvSpPr/>
            <p:nvPr/>
          </p:nvSpPr>
          <p:spPr>
            <a:xfrm rot="11440146">
              <a:off x="-2010445" y="989192"/>
              <a:ext cx="4025825" cy="1548044"/>
            </a:xfrm>
            <a:prstGeom prst="cloudCallout">
              <a:avLst>
                <a:gd name="adj1" fmla="val 67649"/>
                <a:gd name="adj2" fmla="val -23761"/>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p:cNvSpPr/>
            <p:nvPr/>
          </p:nvSpPr>
          <p:spPr>
            <a:xfrm rot="249587">
              <a:off x="-1492398" y="1209328"/>
              <a:ext cx="3199313" cy="1223906"/>
            </a:xfrm>
            <a:prstGeom prst="rect">
              <a:avLst/>
            </a:prstGeom>
          </p:spPr>
          <p:txBody>
            <a:bodyPr wrap="square">
              <a:spAutoFit/>
            </a:bodyPr>
            <a:lstStyle/>
            <a:p>
              <a:r>
                <a:rPr lang="fr-FR" sz="1100" dirty="0" smtClean="0">
                  <a:solidFill>
                    <a:schemeClr val="tx1">
                      <a:lumMod val="75000"/>
                      <a:lumOff val="25000"/>
                    </a:schemeClr>
                  </a:solidFill>
                </a:rPr>
                <a:t>Votre client détient un ou plusieurs univers mais </a:t>
              </a:r>
            </a:p>
            <a:p>
              <a:r>
                <a:rPr lang="fr-FR" sz="1100" dirty="0" smtClean="0">
                  <a:solidFill>
                    <a:schemeClr val="tx1">
                      <a:lumMod val="75000"/>
                      <a:lumOff val="25000"/>
                    </a:schemeClr>
                  </a:solidFill>
                </a:rPr>
                <a:t>il lui en manque…</a:t>
              </a:r>
            </a:p>
            <a:p>
              <a:r>
                <a:rPr lang="fr-FR" sz="1100" dirty="0" smtClean="0">
                  <a:solidFill>
                    <a:schemeClr val="tx1">
                      <a:lumMod val="75000"/>
                      <a:lumOff val="25000"/>
                    </a:schemeClr>
                  </a:solidFill>
                </a:rPr>
                <a:t>Quelles </a:t>
              </a:r>
              <a:r>
                <a:rPr lang="fr-FR" sz="1100" dirty="0">
                  <a:solidFill>
                    <a:schemeClr val="tx1">
                      <a:lumMod val="75000"/>
                      <a:lumOff val="25000"/>
                    </a:schemeClr>
                  </a:solidFill>
                </a:rPr>
                <a:t>sont les passerelles </a:t>
              </a:r>
              <a:r>
                <a:rPr lang="fr-FR" sz="1100" dirty="0" smtClean="0">
                  <a:solidFill>
                    <a:schemeClr val="tx1">
                      <a:lumMod val="75000"/>
                      <a:lumOff val="25000"/>
                    </a:schemeClr>
                  </a:solidFill>
                </a:rPr>
                <a:t>pour passer d’un univers à l’autre ?</a:t>
              </a:r>
            </a:p>
            <a:p>
              <a:endParaRPr lang="fr-FR" sz="1100" b="1" dirty="0" smtClean="0">
                <a:solidFill>
                  <a:srgbClr val="C00000"/>
                </a:solidFill>
              </a:endParaRPr>
            </a:p>
            <a:p>
              <a:endParaRPr lang="fr-FR" sz="1100" dirty="0">
                <a:solidFill>
                  <a:schemeClr val="tx1">
                    <a:lumMod val="75000"/>
                    <a:lumOff val="25000"/>
                  </a:schemeClr>
                </a:solidFill>
              </a:endParaRPr>
            </a:p>
          </p:txBody>
        </p:sp>
      </p:grpSp>
      <p:sp>
        <p:nvSpPr>
          <p:cNvPr id="49" name="Rectangle 48"/>
          <p:cNvSpPr/>
          <p:nvPr/>
        </p:nvSpPr>
        <p:spPr>
          <a:xfrm>
            <a:off x="216492" y="2253097"/>
            <a:ext cx="2978661" cy="307777"/>
          </a:xfrm>
          <a:prstGeom prst="rect">
            <a:avLst/>
          </a:prstGeom>
          <a:solidFill>
            <a:schemeClr val="tx2">
              <a:lumMod val="20000"/>
              <a:lumOff val="80000"/>
            </a:schemeClr>
          </a:solidFill>
        </p:spPr>
        <p:txBody>
          <a:bodyPr wrap="square">
            <a:spAutoFit/>
          </a:bodyPr>
          <a:lstStyle/>
          <a:p>
            <a:r>
              <a:rPr lang="fr-FR" sz="1400" b="1" dirty="0" smtClean="0">
                <a:solidFill>
                  <a:srgbClr val="C00000"/>
                </a:solidFill>
              </a:rPr>
              <a:t>Votre client ne détient pas l’univers :</a:t>
            </a:r>
            <a:endParaRPr lang="fr-FR" sz="1400" b="1" dirty="0">
              <a:solidFill>
                <a:srgbClr val="C00000"/>
              </a:solidFill>
            </a:endParaRPr>
          </a:p>
        </p:txBody>
      </p:sp>
      <p:pic>
        <p:nvPicPr>
          <p:cNvPr id="57" name="Image 56">
            <a:hlinkClick r:id="rId7" action="ppaction://hlinksldjump"/>
          </p:cNvPr>
          <p:cNvPicPr>
            <a:picLocks noChangeAspect="1"/>
          </p:cNvPicPr>
          <p:nvPr/>
        </p:nvPicPr>
        <p:blipFill>
          <a:blip r:embed="rId16">
            <a:extLst/>
          </a:blip>
          <a:stretch>
            <a:fillRect/>
          </a:stretch>
        </p:blipFill>
        <p:spPr>
          <a:xfrm rot="162010">
            <a:off x="6971233" y="3406115"/>
            <a:ext cx="362936" cy="370937"/>
          </a:xfrm>
          <a:prstGeom prst="rect">
            <a:avLst/>
          </a:prstGeom>
        </p:spPr>
      </p:pic>
      <p:pic>
        <p:nvPicPr>
          <p:cNvPr id="58" name="Image 57">
            <a:hlinkClick r:id="rId13" action="ppaction://hlinksldjump"/>
          </p:cNvPr>
          <p:cNvPicPr>
            <a:picLocks noChangeAspect="1"/>
          </p:cNvPicPr>
          <p:nvPr/>
        </p:nvPicPr>
        <p:blipFill>
          <a:blip r:embed="rId16">
            <a:extLst/>
          </a:blip>
          <a:stretch>
            <a:fillRect/>
          </a:stretch>
        </p:blipFill>
        <p:spPr>
          <a:xfrm rot="162010">
            <a:off x="5507662" y="3400288"/>
            <a:ext cx="362936" cy="370937"/>
          </a:xfrm>
          <a:prstGeom prst="rect">
            <a:avLst/>
          </a:prstGeom>
        </p:spPr>
      </p:pic>
      <p:pic>
        <p:nvPicPr>
          <p:cNvPr id="59" name="Image 58">
            <a:hlinkClick r:id="rId5" action="ppaction://hlinksldjump"/>
          </p:cNvPr>
          <p:cNvPicPr>
            <a:picLocks noChangeAspect="1"/>
          </p:cNvPicPr>
          <p:nvPr/>
        </p:nvPicPr>
        <p:blipFill>
          <a:blip r:embed="rId16">
            <a:extLst/>
          </a:blip>
          <a:stretch>
            <a:fillRect/>
          </a:stretch>
        </p:blipFill>
        <p:spPr>
          <a:xfrm rot="162010">
            <a:off x="8521555" y="3407325"/>
            <a:ext cx="362936" cy="370937"/>
          </a:xfrm>
          <a:prstGeom prst="rect">
            <a:avLst/>
          </a:prstGeom>
        </p:spPr>
      </p:pic>
      <p:pic>
        <p:nvPicPr>
          <p:cNvPr id="60" name="Image 59">
            <a:hlinkClick r:id="rId11" action="ppaction://hlinksldjump"/>
          </p:cNvPr>
          <p:cNvPicPr>
            <a:picLocks noChangeAspect="1"/>
          </p:cNvPicPr>
          <p:nvPr/>
        </p:nvPicPr>
        <p:blipFill>
          <a:blip r:embed="rId16">
            <a:extLst/>
          </a:blip>
          <a:stretch>
            <a:fillRect/>
          </a:stretch>
        </p:blipFill>
        <p:spPr>
          <a:xfrm rot="162010">
            <a:off x="3993184" y="3366436"/>
            <a:ext cx="362936" cy="370937"/>
          </a:xfrm>
          <a:prstGeom prst="rect">
            <a:avLst/>
          </a:prstGeom>
        </p:spPr>
      </p:pic>
      <p:pic>
        <p:nvPicPr>
          <p:cNvPr id="61" name="Image 60">
            <a:hlinkClick r:id="rId9" action="ppaction://hlinksldjump"/>
          </p:cNvPr>
          <p:cNvPicPr>
            <a:picLocks noChangeAspect="1"/>
          </p:cNvPicPr>
          <p:nvPr/>
        </p:nvPicPr>
        <p:blipFill>
          <a:blip r:embed="rId16">
            <a:extLst/>
          </a:blip>
          <a:stretch>
            <a:fillRect/>
          </a:stretch>
        </p:blipFill>
        <p:spPr>
          <a:xfrm rot="162010">
            <a:off x="2512313" y="3413429"/>
            <a:ext cx="362936" cy="370937"/>
          </a:xfrm>
          <a:prstGeom prst="rect">
            <a:avLst/>
          </a:prstGeom>
        </p:spPr>
      </p:pic>
      <p:sp>
        <p:nvSpPr>
          <p:cNvPr id="3" name="Rectangle 2"/>
          <p:cNvSpPr/>
          <p:nvPr/>
        </p:nvSpPr>
        <p:spPr>
          <a:xfrm>
            <a:off x="2399017" y="4225819"/>
            <a:ext cx="6197839" cy="307777"/>
          </a:xfrm>
          <a:prstGeom prst="rect">
            <a:avLst/>
          </a:prstGeom>
          <a:solidFill>
            <a:schemeClr val="accent1">
              <a:lumMod val="20000"/>
              <a:lumOff val="80000"/>
            </a:schemeClr>
          </a:solidFill>
        </p:spPr>
        <p:txBody>
          <a:bodyPr wrap="square">
            <a:spAutoFit/>
          </a:bodyPr>
          <a:lstStyle/>
          <a:p>
            <a:pPr algn="ctr"/>
            <a:r>
              <a:rPr lang="fr-FR" sz="1400" b="1" dirty="0">
                <a:solidFill>
                  <a:srgbClr val="C00000"/>
                </a:solidFill>
              </a:rPr>
              <a:t>Cliquez sur l’univers non détenu du client pour découvrir les passerelles.</a:t>
            </a:r>
            <a:endParaRPr lang="fr-FR" sz="1400" dirty="0">
              <a:solidFill>
                <a:srgbClr val="C00000"/>
              </a:solidFill>
            </a:endParaRPr>
          </a:p>
        </p:txBody>
      </p:sp>
    </p:spTree>
    <p:extLst>
      <p:ext uri="{BB962C8B-B14F-4D97-AF65-F5344CB8AC3E}">
        <p14:creationId xmlns:p14="http://schemas.microsoft.com/office/powerpoint/2010/main" val="2378538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5"/>
          </p:nvPr>
        </p:nvSpPr>
        <p:spPr/>
        <p:txBody>
          <a:bodyPr/>
          <a:lstStyle/>
          <a:p>
            <a:r>
              <a:rPr lang="fr-FR" sz="1400" b="1" dirty="0"/>
              <a:t>Nous vous </a:t>
            </a:r>
            <a:r>
              <a:rPr lang="fr-FR" sz="1400" b="1" dirty="0">
                <a:solidFill>
                  <a:srgbClr val="C00000"/>
                </a:solidFill>
              </a:rPr>
              <a:t>accompagnons</a:t>
            </a:r>
            <a:r>
              <a:rPr lang="fr-FR" sz="1400" b="1" dirty="0"/>
              <a:t> </a:t>
            </a:r>
            <a:r>
              <a:rPr lang="fr-FR" sz="1400" b="1" dirty="0" smtClean="0"/>
              <a:t>vers tous </a:t>
            </a:r>
            <a:r>
              <a:rPr lang="fr-FR" sz="1400" b="1" dirty="0" smtClean="0">
                <a:solidFill>
                  <a:srgbClr val="C00000"/>
                </a:solidFill>
              </a:rPr>
              <a:t>les univers </a:t>
            </a:r>
            <a:r>
              <a:rPr lang="fr-FR" sz="1400" b="1" dirty="0" smtClean="0"/>
              <a:t>avec </a:t>
            </a:r>
            <a:r>
              <a:rPr lang="fr-FR" sz="1400" b="1" dirty="0"/>
              <a:t>la mise en place de plusieurs </a:t>
            </a:r>
            <a:r>
              <a:rPr lang="fr-FR" sz="1400" b="1" dirty="0">
                <a:solidFill>
                  <a:srgbClr val="C00000"/>
                </a:solidFill>
              </a:rPr>
              <a:t>actions de marketing </a:t>
            </a:r>
            <a:r>
              <a:rPr lang="fr-FR" sz="1400" b="1" dirty="0" smtClean="0">
                <a:solidFill>
                  <a:srgbClr val="C00000"/>
                </a:solidFill>
              </a:rPr>
              <a:t>direct</a:t>
            </a:r>
            <a:endParaRPr lang="fr-FR" sz="1400" b="1" dirty="0">
              <a:solidFill>
                <a:srgbClr val="C00000"/>
              </a:solidFill>
            </a:endParaRPr>
          </a:p>
        </p:txBody>
      </p:sp>
      <p:sp>
        <p:nvSpPr>
          <p:cNvPr id="6" name="Espace réservé du contenu 2"/>
          <p:cNvSpPr txBox="1">
            <a:spLocks/>
          </p:cNvSpPr>
          <p:nvPr/>
        </p:nvSpPr>
        <p:spPr>
          <a:xfrm>
            <a:off x="1187624" y="493565"/>
            <a:ext cx="7200800" cy="324689"/>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indent="0">
              <a:buNone/>
              <a:defRPr/>
            </a:pPr>
            <a:r>
              <a:rPr lang="fr-FR" sz="1200" dirty="0" smtClean="0">
                <a:solidFill>
                  <a:schemeClr val="bg1"/>
                </a:solidFill>
                <a:latin typeface="+mn-lt"/>
              </a:rPr>
              <a:t>Des actions de marketing direct sont déployées pour chaque univers afin de vous accompagner et vous aider à réussir le challenge :</a:t>
            </a:r>
            <a:endParaRPr lang="fr-FR" sz="1200" i="1" dirty="0">
              <a:solidFill>
                <a:schemeClr val="bg1"/>
              </a:solidFill>
              <a:latin typeface="+mn-lt"/>
            </a:endParaRPr>
          </a:p>
        </p:txBody>
      </p:sp>
      <p:graphicFrame>
        <p:nvGraphicFramePr>
          <p:cNvPr id="8" name="Tableau 7"/>
          <p:cNvGraphicFramePr>
            <a:graphicFrameLocks noGrp="1"/>
          </p:cNvGraphicFramePr>
          <p:nvPr>
            <p:extLst>
              <p:ext uri="{D42A27DB-BD31-4B8C-83A1-F6EECF244321}">
                <p14:modId xmlns:p14="http://schemas.microsoft.com/office/powerpoint/2010/main" val="2878991709"/>
              </p:ext>
            </p:extLst>
          </p:nvPr>
        </p:nvGraphicFramePr>
        <p:xfrm>
          <a:off x="157334" y="1095910"/>
          <a:ext cx="8569497" cy="3659064"/>
        </p:xfrm>
        <a:graphic>
          <a:graphicData uri="http://schemas.openxmlformats.org/drawingml/2006/table">
            <a:tbl>
              <a:tblPr/>
              <a:tblGrid>
                <a:gridCol w="752962">
                  <a:extLst>
                    <a:ext uri="{9D8B030D-6E8A-4147-A177-3AD203B41FA5}">
                      <a16:colId xmlns:a16="http://schemas.microsoft.com/office/drawing/2014/main" val="820929263"/>
                    </a:ext>
                  </a:extLst>
                </a:gridCol>
                <a:gridCol w="2283052">
                  <a:extLst>
                    <a:ext uri="{9D8B030D-6E8A-4147-A177-3AD203B41FA5}">
                      <a16:colId xmlns:a16="http://schemas.microsoft.com/office/drawing/2014/main" val="589079546"/>
                    </a:ext>
                  </a:extLst>
                </a:gridCol>
                <a:gridCol w="3718933">
                  <a:extLst>
                    <a:ext uri="{9D8B030D-6E8A-4147-A177-3AD203B41FA5}">
                      <a16:colId xmlns:a16="http://schemas.microsoft.com/office/drawing/2014/main" val="476932331"/>
                    </a:ext>
                  </a:extLst>
                </a:gridCol>
                <a:gridCol w="425286">
                  <a:extLst>
                    <a:ext uri="{9D8B030D-6E8A-4147-A177-3AD203B41FA5}">
                      <a16:colId xmlns:a16="http://schemas.microsoft.com/office/drawing/2014/main" val="951385606"/>
                    </a:ext>
                  </a:extLst>
                </a:gridCol>
                <a:gridCol w="441234">
                  <a:extLst>
                    <a:ext uri="{9D8B030D-6E8A-4147-A177-3AD203B41FA5}">
                      <a16:colId xmlns:a16="http://schemas.microsoft.com/office/drawing/2014/main" val="3777127790"/>
                    </a:ext>
                  </a:extLst>
                </a:gridCol>
                <a:gridCol w="948030">
                  <a:extLst>
                    <a:ext uri="{9D8B030D-6E8A-4147-A177-3AD203B41FA5}">
                      <a16:colId xmlns:a16="http://schemas.microsoft.com/office/drawing/2014/main" val="3703222120"/>
                    </a:ext>
                  </a:extLst>
                </a:gridCol>
              </a:tblGrid>
              <a:tr h="28624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900" b="1" i="0" u="none" strike="noStrike" dirty="0">
                          <a:solidFill>
                            <a:srgbClr val="FFFFFF"/>
                          </a:solidFill>
                          <a:effectLst/>
                          <a:latin typeface="+mn-lt"/>
                        </a:rPr>
                        <a:t>Domaine</a:t>
                      </a:r>
                    </a:p>
                  </a:txBody>
                  <a:tcPr marL="8753" marR="8753" marT="8753" marB="0" anchor="ctr">
                    <a:lnL>
                      <a:noFill/>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900" b="1" i="0" u="none" strike="noStrike" dirty="0">
                          <a:solidFill>
                            <a:srgbClr val="FFFFFF"/>
                          </a:solidFill>
                          <a:effectLst/>
                          <a:latin typeface="+mn-lt"/>
                        </a:rPr>
                        <a:t>Action</a:t>
                      </a:r>
                    </a:p>
                  </a:txBody>
                  <a:tcPr marL="8753" marR="8753" marT="875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800" b="1" i="0" u="none" strike="noStrike" dirty="0">
                          <a:solidFill>
                            <a:srgbClr val="FFFFFF"/>
                          </a:solidFill>
                          <a:effectLst/>
                          <a:latin typeface="+mn-lt"/>
                        </a:rPr>
                        <a:t>Cible</a:t>
                      </a:r>
                    </a:p>
                  </a:txBody>
                  <a:tcPr marL="8753" marR="8753" marT="875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800" b="1" i="0" u="none" strike="noStrike" dirty="0">
                          <a:solidFill>
                            <a:srgbClr val="FFFFFF"/>
                          </a:solidFill>
                          <a:effectLst/>
                          <a:latin typeface="+mn-lt"/>
                        </a:rPr>
                        <a:t>Date</a:t>
                      </a:r>
                    </a:p>
                  </a:txBody>
                  <a:tcPr marL="8753" marR="8753" marT="875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800" b="1" i="0" u="none" strike="noStrike" dirty="0">
                          <a:solidFill>
                            <a:srgbClr val="FFFFFF"/>
                          </a:solidFill>
                          <a:effectLst/>
                          <a:latin typeface="+mn-lt"/>
                        </a:rPr>
                        <a:t>Volume</a:t>
                      </a:r>
                    </a:p>
                  </a:txBody>
                  <a:tcPr marL="8753" marR="8753" marT="875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800" b="1" i="0" u="none" strike="noStrike" dirty="0">
                          <a:solidFill>
                            <a:srgbClr val="FFFFFF"/>
                          </a:solidFill>
                          <a:effectLst/>
                          <a:latin typeface="+mn-lt"/>
                        </a:rPr>
                        <a:t>Relance</a:t>
                      </a:r>
                    </a:p>
                  </a:txBody>
                  <a:tcPr marL="8753" marR="8753" marT="8753" marB="0" anchor="ctr">
                    <a:lnL w="12700" cap="flat" cmpd="sng" algn="ctr">
                      <a:solidFill>
                        <a:srgbClr val="FFFFFF"/>
                      </a:solidFill>
                      <a:prstDash val="solid"/>
                      <a:round/>
                      <a:headEnd type="none" w="med" len="med"/>
                      <a:tailEnd type="none" w="med" len="med"/>
                    </a:lnL>
                    <a:lnR>
                      <a:noFill/>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4122837214"/>
                  </a:ext>
                </a:extLst>
              </a:tr>
              <a:tr h="24026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50" b="1" i="0" u="none" strike="noStrike" dirty="0">
                          <a:solidFill>
                            <a:schemeClr val="bg1"/>
                          </a:solidFill>
                          <a:effectLst/>
                          <a:latin typeface="+mn-lt"/>
                        </a:rPr>
                        <a:t>BANCA</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dirty="0" smtClean="0">
                          <a:solidFill>
                            <a:srgbClr val="595959"/>
                          </a:solidFill>
                          <a:effectLst/>
                          <a:latin typeface="+mn-lt"/>
                        </a:rPr>
                        <a:t>E-mailing équipement </a:t>
                      </a:r>
                      <a:r>
                        <a:rPr lang="fr-FR" sz="900" b="1" i="0" u="none" strike="noStrike" dirty="0" err="1" smtClean="0">
                          <a:solidFill>
                            <a:srgbClr val="595959"/>
                          </a:solidFill>
                          <a:effectLst/>
                          <a:latin typeface="+mn-lt"/>
                        </a:rPr>
                        <a:t>Izicarte</a:t>
                      </a:r>
                      <a:r>
                        <a:rPr lang="fr-FR" sz="900" b="1" i="0" u="none" strike="noStrike" dirty="0" smtClean="0">
                          <a:solidFill>
                            <a:srgbClr val="595959"/>
                          </a:solidFill>
                          <a:effectLst/>
                          <a:latin typeface="+mn-lt"/>
                        </a:rPr>
                        <a:t> couplée à une montée</a:t>
                      </a:r>
                      <a:r>
                        <a:rPr lang="fr-FR" sz="900" b="1" i="0" u="none" strike="noStrike" baseline="0" dirty="0" smtClean="0">
                          <a:solidFill>
                            <a:srgbClr val="595959"/>
                          </a:solidFill>
                          <a:effectLst/>
                          <a:latin typeface="+mn-lt"/>
                        </a:rPr>
                        <a:t> en gamme DD</a:t>
                      </a:r>
                      <a:endParaRPr lang="fr-FR" sz="900" b="1"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800" b="0" i="0" u="none" strike="noStrike" dirty="0" smtClean="0">
                          <a:solidFill>
                            <a:srgbClr val="595959"/>
                          </a:solidFill>
                          <a:effectLst/>
                          <a:latin typeface="+mn-lt"/>
                        </a:rPr>
                        <a:t>Cible 1 : 22 à 69 ans, </a:t>
                      </a:r>
                      <a:r>
                        <a:rPr lang="fr-FR" sz="800" b="0" i="0" u="none" strike="noStrike" baseline="0" dirty="0" smtClean="0">
                          <a:solidFill>
                            <a:srgbClr val="595959"/>
                          </a:solidFill>
                          <a:effectLst/>
                          <a:latin typeface="+mn-lt"/>
                        </a:rPr>
                        <a:t>ayant une CB à DI</a:t>
                      </a:r>
                      <a:r>
                        <a:rPr lang="fr-FR" sz="800" b="0" i="0" u="none" strike="noStrike" dirty="0" smtClean="0">
                          <a:solidFill>
                            <a:srgbClr val="595959"/>
                          </a:solidFill>
                          <a:effectLst/>
                          <a:latin typeface="+mn-lt"/>
                        </a:rPr>
                        <a:t>, ayant des flux créditeurs mensuels moyens sur les 3 derniers mois strictement supérieurs à 960€. </a:t>
                      </a:r>
                    </a:p>
                    <a:p>
                      <a:pPr marL="72000" algn="l" fontAlgn="ctr"/>
                      <a:r>
                        <a:rPr lang="fr-FR" sz="800" b="0" i="0" u="none" strike="noStrike" dirty="0" smtClean="0">
                          <a:solidFill>
                            <a:srgbClr val="595959"/>
                          </a:solidFill>
                          <a:effectLst/>
                          <a:latin typeface="+mn-lt"/>
                        </a:rPr>
                        <a:t>Cible 2 : 18 à 69 ans, sans carte.</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800" b="0" i="0" u="none" strike="noStrike" dirty="0" smtClean="0">
                          <a:solidFill>
                            <a:srgbClr val="595959"/>
                          </a:solidFill>
                          <a:effectLst/>
                          <a:latin typeface="+mn-lt"/>
                        </a:rPr>
                        <a:t>Sept-21</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800" b="0" i="0" u="none" strike="noStrike" dirty="0" smtClean="0">
                          <a:solidFill>
                            <a:srgbClr val="595959"/>
                          </a:solidFill>
                          <a:effectLst/>
                          <a:latin typeface="+mn-lt"/>
                        </a:rPr>
                        <a:t>7 887</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endParaRPr lang="fr-FR" sz="800" b="1"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204700033"/>
                  </a:ext>
                </a:extLst>
              </a:tr>
              <a:tr h="251559">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50" b="1" i="0" u="none" strike="noStrike" dirty="0">
                          <a:solidFill>
                            <a:schemeClr val="bg1"/>
                          </a:solidFill>
                          <a:effectLst/>
                          <a:latin typeface="+mn-lt"/>
                        </a:rPr>
                        <a:t>CREDIT</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dirty="0" smtClean="0">
                          <a:solidFill>
                            <a:schemeClr val="tx1">
                              <a:lumMod val="65000"/>
                              <a:lumOff val="35000"/>
                            </a:schemeClr>
                          </a:solidFill>
                          <a:effectLst/>
                          <a:latin typeface="+mn-lt"/>
                        </a:rPr>
                        <a:t>E-mailing Crédit Auto</a:t>
                      </a:r>
                      <a:endParaRPr lang="fr-FR" sz="900" b="1" i="0" u="none" strike="noStrike" dirty="0">
                        <a:solidFill>
                          <a:schemeClr val="tx1">
                            <a:lumMod val="65000"/>
                            <a:lumOff val="35000"/>
                          </a:schemeClr>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800" b="0" i="0" u="none" strike="noStrike" dirty="0" smtClean="0">
                          <a:solidFill>
                            <a:schemeClr val="tx1">
                              <a:lumMod val="65000"/>
                              <a:lumOff val="35000"/>
                            </a:schemeClr>
                          </a:solidFill>
                          <a:effectLst/>
                          <a:latin typeface="+mn-lt"/>
                        </a:rPr>
                        <a:t>Clientèle</a:t>
                      </a:r>
                      <a:r>
                        <a:rPr lang="fr-FR" sz="800" b="0" i="0" u="none" strike="noStrike" baseline="0" dirty="0" smtClean="0">
                          <a:solidFill>
                            <a:schemeClr val="tx1">
                              <a:lumMod val="65000"/>
                              <a:lumOff val="35000"/>
                            </a:schemeClr>
                          </a:solidFill>
                          <a:effectLst/>
                          <a:latin typeface="+mn-lt"/>
                        </a:rPr>
                        <a:t> Grand Public LS122 </a:t>
                      </a:r>
                    </a:p>
                    <a:p>
                      <a:pPr marL="72000" algn="l" fontAlgn="ctr"/>
                      <a:r>
                        <a:rPr lang="fr-FR" sz="800" b="0" i="0" u="none" strike="noStrike" baseline="0" dirty="0" smtClean="0">
                          <a:solidFill>
                            <a:schemeClr val="tx1">
                              <a:lumMod val="65000"/>
                              <a:lumOff val="35000"/>
                            </a:schemeClr>
                          </a:solidFill>
                          <a:effectLst/>
                          <a:latin typeface="+mn-lt"/>
                        </a:rPr>
                        <a:t>et Premium LS124 (par exclusion action LLD Premium)</a:t>
                      </a:r>
                      <a:endParaRPr lang="fr-FR" sz="800" b="0" i="0" u="none" strike="noStrike" dirty="0">
                        <a:solidFill>
                          <a:schemeClr val="tx1">
                            <a:lumMod val="65000"/>
                            <a:lumOff val="35000"/>
                          </a:schemeClr>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800" b="0" i="0" u="none" strike="noStrike" kern="1200" dirty="0" smtClean="0">
                          <a:solidFill>
                            <a:schemeClr val="tx1">
                              <a:lumMod val="65000"/>
                              <a:lumOff val="35000"/>
                            </a:schemeClr>
                          </a:solidFill>
                          <a:effectLst/>
                          <a:latin typeface="Calibri" panose="020F0502020204030204"/>
                          <a:ea typeface="+mn-ea"/>
                          <a:cs typeface="+mn-cs"/>
                        </a:rPr>
                        <a:t>Sept-21</a:t>
                      </a:r>
                      <a:endParaRPr lang="fr-FR" sz="800" b="0" i="0" u="none" strike="noStrike" kern="1200" dirty="0">
                        <a:solidFill>
                          <a:schemeClr val="tx1">
                            <a:lumMod val="65000"/>
                            <a:lumOff val="35000"/>
                          </a:schemeClr>
                        </a:solidFill>
                        <a:effectLst/>
                        <a:latin typeface="Calibri" panose="020F0502020204030204"/>
                        <a:ea typeface="+mn-ea"/>
                        <a:cs typeface="+mn-cs"/>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800" b="0" i="0" u="none" strike="noStrike" dirty="0" smtClean="0">
                          <a:solidFill>
                            <a:schemeClr val="tx1">
                              <a:lumMod val="65000"/>
                              <a:lumOff val="35000"/>
                            </a:schemeClr>
                          </a:solidFill>
                          <a:effectLst/>
                          <a:latin typeface="+mn-lt"/>
                        </a:rPr>
                        <a:t>4 647</a:t>
                      </a:r>
                    </a:p>
                    <a:p>
                      <a:pPr algn="ctr" fontAlgn="ctr"/>
                      <a:r>
                        <a:rPr lang="fr-FR" sz="800" b="0" i="0" u="none" strike="noStrike" dirty="0" smtClean="0">
                          <a:solidFill>
                            <a:schemeClr val="tx1">
                              <a:lumMod val="65000"/>
                              <a:lumOff val="35000"/>
                            </a:schemeClr>
                          </a:solidFill>
                          <a:effectLst/>
                          <a:latin typeface="+mn-lt"/>
                        </a:rPr>
                        <a:t>31 545</a:t>
                      </a:r>
                      <a:endParaRPr lang="fr-FR" sz="800" b="0" i="0" u="none" strike="noStrike" dirty="0">
                        <a:solidFill>
                          <a:schemeClr val="tx1">
                            <a:lumMod val="65000"/>
                            <a:lumOff val="35000"/>
                          </a:schemeClr>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marR="0" lvl="0" indent="0" algn="l" defTabSz="914400" rtl="0" eaLnBrk="1" fontAlgn="ctr" latinLnBrk="0" hangingPunct="1">
                        <a:lnSpc>
                          <a:spcPct val="100000"/>
                        </a:lnSpc>
                        <a:spcBef>
                          <a:spcPts val="0"/>
                        </a:spcBef>
                        <a:spcAft>
                          <a:spcPts val="0"/>
                        </a:spcAft>
                        <a:buClrTx/>
                        <a:buSzTx/>
                        <a:buFontTx/>
                        <a:buNone/>
                        <a:tabLst/>
                        <a:defRPr/>
                      </a:pPr>
                      <a:r>
                        <a:rPr lang="fr-FR" sz="800" b="1" i="0" u="none" strike="noStrike" kern="1200" dirty="0" smtClean="0">
                          <a:solidFill>
                            <a:schemeClr val="tx1">
                              <a:lumMod val="65000"/>
                              <a:lumOff val="35000"/>
                            </a:schemeClr>
                          </a:solidFill>
                          <a:effectLst/>
                          <a:latin typeface="Calibri" panose="020F0502020204030204"/>
                          <a:ea typeface="+mn-ea"/>
                          <a:cs typeface="+mn-cs"/>
                        </a:rPr>
                        <a:t>Agence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715193130"/>
                  </a:ext>
                </a:extLst>
              </a:tr>
              <a:tr h="317318">
                <a:tc vMerge="1">
                  <a:txBody>
                    <a:bodyPr/>
                    <a:lstStyle/>
                    <a:p>
                      <a:endParaRPr lang="fr-F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dirty="0" smtClean="0">
                          <a:solidFill>
                            <a:schemeClr val="tx1">
                              <a:lumMod val="65000"/>
                              <a:lumOff val="35000"/>
                            </a:schemeClr>
                          </a:solidFill>
                          <a:effectLst/>
                          <a:latin typeface="+mn-lt"/>
                        </a:rPr>
                        <a:t>E-mailing LLD Jeunes</a:t>
                      </a:r>
                      <a:endParaRPr lang="fr-FR" sz="900" b="1" i="0" u="none" strike="noStrike" dirty="0">
                        <a:solidFill>
                          <a:schemeClr val="tx1">
                            <a:lumMod val="65000"/>
                            <a:lumOff val="35000"/>
                          </a:schemeClr>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800" b="0" i="0" u="none" strike="noStrike" dirty="0" smtClean="0">
                          <a:solidFill>
                            <a:schemeClr val="tx1">
                              <a:lumMod val="65000"/>
                              <a:lumOff val="35000"/>
                            </a:schemeClr>
                          </a:solidFill>
                          <a:effectLst/>
                          <a:latin typeface="+mn-lt"/>
                        </a:rPr>
                        <a:t>Clients Jeunes LS123</a:t>
                      </a:r>
                      <a:r>
                        <a:rPr lang="fr-FR" sz="800" b="0" i="0" u="none" strike="noStrike" baseline="0" dirty="0" smtClean="0">
                          <a:solidFill>
                            <a:schemeClr val="tx1">
                              <a:lumMod val="65000"/>
                              <a:lumOff val="35000"/>
                            </a:schemeClr>
                          </a:solidFill>
                          <a:effectLst/>
                          <a:latin typeface="+mn-lt"/>
                        </a:rPr>
                        <a:t> [</a:t>
                      </a:r>
                      <a:r>
                        <a:rPr lang="fr-FR" sz="800" b="0" i="0" u="none" strike="noStrike" dirty="0" smtClean="0">
                          <a:solidFill>
                            <a:schemeClr val="tx1">
                              <a:lumMod val="65000"/>
                              <a:lumOff val="35000"/>
                            </a:schemeClr>
                          </a:solidFill>
                          <a:effectLst/>
                          <a:latin typeface="+mn-lt"/>
                        </a:rPr>
                        <a:t>18-28 ans non détenteurs</a:t>
                      </a:r>
                      <a:r>
                        <a:rPr lang="fr-FR" sz="800" b="0" i="0" u="none" strike="noStrike" baseline="0" dirty="0" smtClean="0">
                          <a:solidFill>
                            <a:schemeClr val="tx1">
                              <a:lumMod val="65000"/>
                              <a:lumOff val="35000"/>
                            </a:schemeClr>
                          </a:solidFill>
                          <a:effectLst/>
                          <a:latin typeface="+mn-lt"/>
                        </a:rPr>
                        <a:t> crédit auto]</a:t>
                      </a:r>
                      <a:endParaRPr lang="fr-FR" sz="800" b="0" i="0" u="none" strike="noStrike" dirty="0">
                        <a:solidFill>
                          <a:schemeClr val="tx1">
                            <a:lumMod val="65000"/>
                            <a:lumOff val="35000"/>
                          </a:schemeClr>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kern="1200" dirty="0" smtClean="0">
                          <a:solidFill>
                            <a:schemeClr val="tx1">
                              <a:lumMod val="65000"/>
                              <a:lumOff val="35000"/>
                            </a:schemeClr>
                          </a:solidFill>
                          <a:effectLst/>
                          <a:latin typeface="Calibri" panose="020F0502020204030204"/>
                          <a:ea typeface="+mn-ea"/>
                          <a:cs typeface="+mn-cs"/>
                        </a:rPr>
                        <a:t>Sept-21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800" b="0" i="0" u="none" strike="noStrike" dirty="0" smtClean="0">
                          <a:solidFill>
                            <a:schemeClr val="tx1">
                              <a:lumMod val="65000"/>
                              <a:lumOff val="35000"/>
                            </a:schemeClr>
                          </a:solidFill>
                          <a:effectLst/>
                          <a:latin typeface="+mn-lt"/>
                        </a:rPr>
                        <a:t>56 697</a:t>
                      </a:r>
                      <a:endParaRPr lang="fr-FR" sz="800" b="0" i="0" u="none" strike="noStrike" dirty="0">
                        <a:solidFill>
                          <a:schemeClr val="tx1">
                            <a:lumMod val="65000"/>
                            <a:lumOff val="35000"/>
                          </a:schemeClr>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marR="0" lvl="0" indent="0" algn="l" defTabSz="914400" rtl="0" eaLnBrk="1" fontAlgn="ctr" latinLnBrk="0" hangingPunct="1">
                        <a:lnSpc>
                          <a:spcPct val="100000"/>
                        </a:lnSpc>
                        <a:spcBef>
                          <a:spcPts val="0"/>
                        </a:spcBef>
                        <a:spcAft>
                          <a:spcPts val="0"/>
                        </a:spcAft>
                        <a:buClrTx/>
                        <a:buSzTx/>
                        <a:buFontTx/>
                        <a:buNone/>
                        <a:tabLst/>
                        <a:defRPr/>
                      </a:pPr>
                      <a:r>
                        <a:rPr lang="fr-FR" sz="800" b="1" i="0" u="none" strike="noStrike" kern="1200" dirty="0" smtClean="0">
                          <a:solidFill>
                            <a:schemeClr val="tx1">
                              <a:lumMod val="65000"/>
                              <a:lumOff val="35000"/>
                            </a:schemeClr>
                          </a:solidFill>
                          <a:effectLst/>
                          <a:latin typeface="Calibri" panose="020F0502020204030204"/>
                          <a:ea typeface="+mn-ea"/>
                          <a:cs typeface="+mn-cs"/>
                        </a:rPr>
                        <a:t>Agence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260788840"/>
                  </a:ext>
                </a:extLst>
              </a:tr>
              <a:tr h="288179">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50" b="1" i="0" u="none" strike="noStrike" dirty="0">
                          <a:solidFill>
                            <a:schemeClr val="bg1"/>
                          </a:solidFill>
                          <a:effectLst/>
                          <a:latin typeface="+mn-lt"/>
                        </a:rPr>
                        <a:t>IARD</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dirty="0">
                          <a:solidFill>
                            <a:srgbClr val="595959"/>
                          </a:solidFill>
                          <a:effectLst/>
                          <a:latin typeface="+mn-lt"/>
                        </a:rPr>
                        <a:t>E-mailing </a:t>
                      </a:r>
                      <a:r>
                        <a:rPr lang="fr-FR" sz="900" b="1" i="0" u="none" strike="noStrike" dirty="0" smtClean="0">
                          <a:solidFill>
                            <a:srgbClr val="595959"/>
                          </a:solidFill>
                          <a:effectLst/>
                          <a:latin typeface="+mn-lt"/>
                        </a:rPr>
                        <a:t>Conquête AUTO 5</a:t>
                      </a:r>
                      <a:endParaRPr lang="fr-FR" sz="900" b="1"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800" b="0" i="0" u="none" strike="noStrike" dirty="0">
                          <a:solidFill>
                            <a:srgbClr val="595959"/>
                          </a:solidFill>
                          <a:effectLst/>
                          <a:latin typeface="+mn-lt"/>
                        </a:rPr>
                        <a:t>Clients </a:t>
                      </a:r>
                      <a:r>
                        <a:rPr lang="fr-FR" sz="800" b="0" i="0" u="none" strike="noStrike" dirty="0" smtClean="0">
                          <a:solidFill>
                            <a:srgbClr val="595959"/>
                          </a:solidFill>
                          <a:effectLst/>
                          <a:latin typeface="+mn-lt"/>
                        </a:rPr>
                        <a:t>sans AUTO ayant réalisé un devis AUTO ou Détenteur d’un crédit AUTO ou ayant résilié un contrat AUTO</a:t>
                      </a:r>
                      <a:r>
                        <a:rPr lang="fr-FR" sz="800" b="0" i="0" u="none" strike="noStrike" baseline="0" dirty="0" smtClean="0">
                          <a:solidFill>
                            <a:srgbClr val="595959"/>
                          </a:solidFill>
                          <a:effectLst/>
                          <a:latin typeface="+mn-lt"/>
                        </a:rPr>
                        <a:t> entre 12 et 24 mois.</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800" b="0" i="0" u="none" strike="noStrike" dirty="0" smtClean="0">
                          <a:solidFill>
                            <a:srgbClr val="595959"/>
                          </a:solidFill>
                          <a:effectLst/>
                          <a:latin typeface="+mn-lt"/>
                        </a:rPr>
                        <a:t>Oct-21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800" b="0" i="0" u="none" strike="noStrike" dirty="0" smtClean="0">
                          <a:solidFill>
                            <a:srgbClr val="595959"/>
                          </a:solidFill>
                          <a:effectLst/>
                          <a:latin typeface="+mn-lt"/>
                        </a:rPr>
                        <a:t>À venir</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800" b="1" i="0" u="none" strike="noStrike" dirty="0" smtClean="0">
                          <a:solidFill>
                            <a:srgbClr val="595959"/>
                          </a:solidFill>
                          <a:effectLst/>
                          <a:latin typeface="+mn-lt"/>
                        </a:rPr>
                        <a:t>Agence</a:t>
                      </a:r>
                      <a:endParaRPr lang="fr-FR" sz="800" b="1"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389068010"/>
                  </a:ext>
                </a:extLst>
              </a:tr>
              <a:tr h="317318">
                <a:tc vMerge="1">
                  <a:txBody>
                    <a:bodyPr/>
                    <a:lstStyle/>
                    <a:p>
                      <a:endParaRPr lang="fr-F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dirty="0" smtClean="0">
                          <a:solidFill>
                            <a:srgbClr val="595959"/>
                          </a:solidFill>
                          <a:effectLst/>
                          <a:latin typeface="+mn-lt"/>
                        </a:rPr>
                        <a:t>E-mailing Acquisition SF2 &amp; Santé</a:t>
                      </a:r>
                      <a:endParaRPr lang="fr-FR" sz="900" b="1"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800" b="0" i="0" u="none" strike="noStrike" dirty="0">
                          <a:solidFill>
                            <a:srgbClr val="595959"/>
                          </a:solidFill>
                          <a:effectLst/>
                          <a:latin typeface="+mn-lt"/>
                        </a:rPr>
                        <a:t>Clients </a:t>
                      </a:r>
                      <a:r>
                        <a:rPr lang="fr-FR" sz="800" b="0" i="0" u="none" strike="noStrike" dirty="0" smtClean="0">
                          <a:solidFill>
                            <a:srgbClr val="595959"/>
                          </a:solidFill>
                          <a:effectLst/>
                          <a:latin typeface="+mn-lt"/>
                        </a:rPr>
                        <a:t>non détenteur Santé et SF ou GF, 50 à 65 ans, Bancarisés principaux</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800" b="0" i="0" u="none" strike="noStrike" dirty="0" smtClean="0">
                          <a:solidFill>
                            <a:srgbClr val="595959"/>
                          </a:solidFill>
                          <a:effectLst/>
                          <a:latin typeface="+mn-lt"/>
                        </a:rPr>
                        <a:t>Sept-21</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800" b="0" i="0" u="none" strike="noStrike" dirty="0" smtClean="0">
                          <a:solidFill>
                            <a:srgbClr val="595959"/>
                          </a:solidFill>
                          <a:effectLst/>
                          <a:latin typeface="+mn-lt"/>
                        </a:rPr>
                        <a:t>21 258</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marR="0" lvl="0" indent="0" algn="l" defTabSz="914400" rtl="0" eaLnBrk="1" fontAlgn="ctr" latinLnBrk="0" hangingPunct="1">
                        <a:lnSpc>
                          <a:spcPct val="100000"/>
                        </a:lnSpc>
                        <a:spcBef>
                          <a:spcPts val="0"/>
                        </a:spcBef>
                        <a:spcAft>
                          <a:spcPts val="0"/>
                        </a:spcAft>
                        <a:buClrTx/>
                        <a:buSzTx/>
                        <a:buFontTx/>
                        <a:buNone/>
                        <a:tabLst/>
                        <a:defRPr/>
                      </a:pPr>
                      <a:r>
                        <a:rPr lang="fr-FR" sz="800" b="1" i="0" u="none" strike="noStrike" kern="1200" dirty="0" smtClean="0">
                          <a:solidFill>
                            <a:srgbClr val="595959"/>
                          </a:solidFill>
                          <a:effectLst/>
                          <a:latin typeface="Calibri" panose="020F0502020204030204"/>
                          <a:ea typeface="+mn-ea"/>
                          <a:cs typeface="+mn-cs"/>
                        </a:rPr>
                        <a:t>Agence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140213915"/>
                  </a:ext>
                </a:extLst>
              </a:tr>
              <a:tr h="317318">
                <a:tc vMerge="1">
                  <a:txBody>
                    <a:bodyPr/>
                    <a:lstStyle/>
                    <a:p>
                      <a:endParaRPr lang="fr-FR"/>
                    </a:p>
                  </a:txBody>
                  <a:tcPr/>
                </a:tc>
                <a:tc>
                  <a:txBody>
                    <a:bodyPr/>
                    <a:lstStyle/>
                    <a:p>
                      <a:pPr marL="72000" lvl="0" algn="l" fontAlgn="ctr"/>
                      <a:r>
                        <a:rPr lang="fr-FR" sz="900" b="1" i="0" u="none" strike="noStrike" dirty="0" smtClean="0">
                          <a:solidFill>
                            <a:srgbClr val="595959"/>
                          </a:solidFill>
                          <a:effectLst/>
                          <a:latin typeface="+mn-lt"/>
                        </a:rPr>
                        <a:t>E-mailing Santé Sénior</a:t>
                      </a:r>
                      <a:endParaRPr lang="fr-FR" sz="900" b="1"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72000" algn="l" fontAlgn="ctr"/>
                      <a:r>
                        <a:rPr lang="fr-FR" sz="800" b="0" i="0" u="none" strike="noStrike" dirty="0" smtClean="0">
                          <a:solidFill>
                            <a:srgbClr val="595959"/>
                          </a:solidFill>
                          <a:effectLst/>
                          <a:latin typeface="+mn-lt"/>
                        </a:rPr>
                        <a:t>Clients non détenteurs Santé,</a:t>
                      </a:r>
                      <a:r>
                        <a:rPr lang="fr-FR" sz="800" b="0" i="0" u="none" strike="noStrike" baseline="0" dirty="0" smtClean="0">
                          <a:solidFill>
                            <a:srgbClr val="595959"/>
                          </a:solidFill>
                          <a:effectLst/>
                          <a:latin typeface="+mn-lt"/>
                        </a:rPr>
                        <a:t> 55 à 74 ans, prémium et à potentiel</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dirty="0" smtClean="0">
                          <a:solidFill>
                            <a:srgbClr val="595959"/>
                          </a:solidFill>
                          <a:effectLst/>
                          <a:latin typeface="+mn-lt"/>
                        </a:rPr>
                        <a:t>Oct-21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ctr"/>
                      <a:r>
                        <a:rPr lang="fr-FR" sz="800" b="0" i="0" u="none" strike="noStrike" dirty="0" smtClean="0">
                          <a:solidFill>
                            <a:srgbClr val="595959"/>
                          </a:solidFill>
                          <a:effectLst/>
                          <a:latin typeface="+mn-lt"/>
                        </a:rPr>
                        <a:t>46 249</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36000" marR="0" lvl="0" indent="0" algn="l" defTabSz="914400" rtl="0" eaLnBrk="1" fontAlgn="ctr" latinLnBrk="0" hangingPunct="1">
                        <a:lnSpc>
                          <a:spcPct val="100000"/>
                        </a:lnSpc>
                        <a:spcBef>
                          <a:spcPts val="0"/>
                        </a:spcBef>
                        <a:spcAft>
                          <a:spcPts val="0"/>
                        </a:spcAft>
                        <a:buClrTx/>
                        <a:buSzTx/>
                        <a:buFontTx/>
                        <a:buNone/>
                        <a:tabLst/>
                        <a:defRPr/>
                      </a:pPr>
                      <a:endParaRPr lang="fr-FR" sz="800" b="1" i="0" u="none" strike="noStrike" kern="1200" dirty="0" smtClean="0">
                        <a:solidFill>
                          <a:srgbClr val="595959"/>
                        </a:solidFill>
                        <a:effectLst/>
                        <a:latin typeface="Calibri" panose="020F0502020204030204"/>
                        <a:ea typeface="+mn-ea"/>
                        <a:cs typeface="+mn-cs"/>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618526082"/>
                  </a:ext>
                </a:extLst>
              </a:tr>
              <a:tr h="349642">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50" b="1" i="0" u="none" strike="noStrike" dirty="0">
                          <a:solidFill>
                            <a:schemeClr val="bg1"/>
                          </a:solidFill>
                          <a:effectLst/>
                          <a:latin typeface="+mn-lt"/>
                        </a:rPr>
                        <a:t>EPARGNE</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dirty="0" smtClean="0">
                          <a:solidFill>
                            <a:srgbClr val="595959"/>
                          </a:solidFill>
                          <a:effectLst/>
                          <a:latin typeface="+mn-lt"/>
                        </a:rPr>
                        <a:t>E-mailing Protection de l'épargne - Activation</a:t>
                      </a:r>
                      <a:endParaRPr lang="fr-FR" sz="900" b="1"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800" b="0" i="0" u="none" strike="noStrike" dirty="0" smtClean="0">
                          <a:solidFill>
                            <a:srgbClr val="595959"/>
                          </a:solidFill>
                          <a:effectLst/>
                          <a:latin typeface="+mn-lt"/>
                        </a:rPr>
                        <a:t>Clients entre </a:t>
                      </a:r>
                      <a:r>
                        <a:rPr lang="fr-FR" sz="800" b="0" i="0" u="none" strike="noStrike" kern="1200" dirty="0" smtClean="0">
                          <a:solidFill>
                            <a:srgbClr val="595959"/>
                          </a:solidFill>
                          <a:effectLst/>
                          <a:latin typeface="Calibri" panose="020F0502020204030204"/>
                          <a:ea typeface="+mn-ea"/>
                          <a:cs typeface="+mn-cs"/>
                        </a:rPr>
                        <a:t>18 et 69 ans</a:t>
                      </a:r>
                      <a:r>
                        <a:rPr lang="fr-FR" sz="800" b="0" i="0" u="none" strike="noStrike" kern="1200" dirty="0" smtClean="0">
                          <a:solidFill>
                            <a:srgbClr val="595959"/>
                          </a:solidFill>
                          <a:effectLst/>
                          <a:latin typeface="+mn-lt"/>
                          <a:ea typeface="+mn-ea"/>
                          <a:cs typeface="+mn-cs"/>
                        </a:rPr>
                        <a:t>,</a:t>
                      </a:r>
                      <a:r>
                        <a:rPr lang="fr-FR" sz="800" b="0" i="0" u="none" strike="noStrike" kern="1200" baseline="0" dirty="0" smtClean="0">
                          <a:solidFill>
                            <a:srgbClr val="595959"/>
                          </a:solidFill>
                          <a:effectLst/>
                          <a:latin typeface="+mn-lt"/>
                          <a:ea typeface="+mn-ea"/>
                          <a:cs typeface="+mn-cs"/>
                        </a:rPr>
                        <a:t> </a:t>
                      </a:r>
                      <a:r>
                        <a:rPr lang="fr-FR" sz="800" b="0" i="0" u="none" strike="noStrike" dirty="0" smtClean="0">
                          <a:solidFill>
                            <a:srgbClr val="595959"/>
                          </a:solidFill>
                          <a:effectLst/>
                          <a:latin typeface="+mn-lt"/>
                        </a:rPr>
                        <a:t>détenteurs d’assurance-vie avec encours UC &lt; 10%  (hors faf et SCPI)</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kern="1200" dirty="0" smtClean="0">
                          <a:solidFill>
                            <a:srgbClr val="595959"/>
                          </a:solidFill>
                          <a:effectLst/>
                          <a:latin typeface="Calibri" panose="020F0502020204030204"/>
                          <a:ea typeface="+mn-ea"/>
                          <a:cs typeface="+mn-cs"/>
                        </a:rPr>
                        <a:t>Sept-21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800" b="0" i="0" u="none" strike="noStrike" dirty="0" smtClean="0">
                          <a:solidFill>
                            <a:srgbClr val="595959"/>
                          </a:solidFill>
                          <a:effectLst/>
                          <a:latin typeface="+mn-lt"/>
                        </a:rPr>
                        <a:t>Email : </a:t>
                      </a:r>
                    </a:p>
                    <a:p>
                      <a:pPr algn="ctr" fontAlgn="ctr"/>
                      <a:r>
                        <a:rPr lang="fr-FR" sz="800" b="0" i="0" u="none" strike="noStrike" dirty="0" smtClean="0">
                          <a:solidFill>
                            <a:srgbClr val="595959"/>
                          </a:solidFill>
                          <a:effectLst/>
                          <a:latin typeface="+mn-lt"/>
                        </a:rPr>
                        <a:t>40 307  Courrier : </a:t>
                      </a:r>
                    </a:p>
                    <a:p>
                      <a:pPr algn="ctr" fontAlgn="ctr"/>
                      <a:r>
                        <a:rPr lang="fr-FR" sz="800" b="0" i="0" u="none" strike="noStrike" dirty="0" smtClean="0">
                          <a:solidFill>
                            <a:srgbClr val="595959"/>
                          </a:solidFill>
                          <a:effectLst/>
                          <a:latin typeface="+mn-lt"/>
                        </a:rPr>
                        <a:t>9 393</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800" b="1" i="0" u="none" strike="noStrike" kern="1200" dirty="0" smtClean="0">
                          <a:solidFill>
                            <a:srgbClr val="595959"/>
                          </a:solidFill>
                          <a:effectLst/>
                          <a:latin typeface="Calibri" panose="020F0502020204030204"/>
                          <a:ea typeface="+mn-ea"/>
                          <a:cs typeface="+mn-cs"/>
                        </a:rPr>
                        <a:t>Agence</a:t>
                      </a:r>
                      <a:endParaRPr lang="fr-FR" sz="800" b="1"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607893967"/>
                  </a:ext>
                </a:extLst>
              </a:tr>
              <a:tr h="349642">
                <a:tc vMerge="1">
                  <a:txBody>
                    <a:bodyPr/>
                    <a:lstStyle/>
                    <a:p>
                      <a:pPr algn="ctr" fontAlgn="ctr"/>
                      <a:endParaRPr lang="fr-FR" sz="1050" b="1" i="0" u="none" strike="noStrike" dirty="0">
                        <a:solidFill>
                          <a:schemeClr val="bg1"/>
                        </a:solidFill>
                        <a:effectLst/>
                        <a:latin typeface="+mn-lt"/>
                      </a:endParaRP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dirty="0" smtClean="0">
                          <a:solidFill>
                            <a:srgbClr val="595959"/>
                          </a:solidFill>
                          <a:effectLst/>
                          <a:latin typeface="+mn-lt"/>
                        </a:rPr>
                        <a:t>E-mailing Epargner à son rythme - Augmentation Versements réguliers</a:t>
                      </a:r>
                      <a:endParaRPr lang="fr-FR" sz="900" b="1"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800" b="0" i="0" u="none" strike="noStrike" dirty="0" smtClean="0">
                          <a:solidFill>
                            <a:srgbClr val="595959"/>
                          </a:solidFill>
                          <a:effectLst/>
                          <a:latin typeface="+mn-lt"/>
                        </a:rPr>
                        <a:t>Clients entre 18 et 65 ans, détenteurs d'un contrat Millevie (Premium, Infini, CAPI, initial, Essentiel) ou Nuances (3D,Privilege, plus, grenadine, CAPI)</a:t>
                      </a:r>
                      <a:r>
                        <a:rPr lang="fr-FR" sz="800" b="0" i="0" u="none" strike="noStrike" baseline="0" dirty="0" smtClean="0">
                          <a:solidFill>
                            <a:srgbClr val="595959"/>
                          </a:solidFill>
                          <a:effectLst/>
                          <a:latin typeface="+mn-lt"/>
                        </a:rPr>
                        <a:t> av</a:t>
                      </a:r>
                      <a:r>
                        <a:rPr lang="fr-FR" sz="800" b="0" i="0" u="none" strike="noStrike" dirty="0" smtClean="0">
                          <a:solidFill>
                            <a:srgbClr val="595959"/>
                          </a:solidFill>
                          <a:effectLst/>
                          <a:latin typeface="+mn-lt"/>
                        </a:rPr>
                        <a:t>ec versements réguliers.</a:t>
                      </a:r>
                      <a:r>
                        <a:rPr lang="fr-FR" sz="800" b="0" i="0" u="none" strike="noStrike" baseline="0" dirty="0" smtClean="0">
                          <a:solidFill>
                            <a:srgbClr val="595959"/>
                          </a:solidFill>
                          <a:effectLst/>
                          <a:latin typeface="+mn-lt"/>
                        </a:rPr>
                        <a:t> </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dirty="0" smtClean="0">
                          <a:solidFill>
                            <a:srgbClr val="595959"/>
                          </a:solidFill>
                          <a:effectLst/>
                          <a:latin typeface="+mn-lt"/>
                        </a:rPr>
                        <a:t>Oct-21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ctr"/>
                      <a:r>
                        <a:rPr lang="fr-FR" sz="800" b="0" i="0" u="none" strike="noStrike" dirty="0" smtClean="0">
                          <a:solidFill>
                            <a:srgbClr val="595959"/>
                          </a:solidFill>
                          <a:effectLst/>
                          <a:latin typeface="+mn-lt"/>
                        </a:rPr>
                        <a:t>14</a:t>
                      </a:r>
                      <a:r>
                        <a:rPr lang="fr-FR" sz="800" b="0" i="0" u="none" strike="noStrike" baseline="0" dirty="0" smtClean="0">
                          <a:solidFill>
                            <a:srgbClr val="595959"/>
                          </a:solidFill>
                          <a:effectLst/>
                          <a:latin typeface="+mn-lt"/>
                        </a:rPr>
                        <a:t> 918</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36000" algn="l" fontAlgn="ctr"/>
                      <a:r>
                        <a:rPr lang="fr-FR" sz="800" b="1" i="0" u="none" strike="noStrike" dirty="0" smtClean="0">
                          <a:solidFill>
                            <a:srgbClr val="595959"/>
                          </a:solidFill>
                          <a:effectLst/>
                          <a:latin typeface="+mn-lt"/>
                        </a:rPr>
                        <a:t>Agence</a:t>
                      </a:r>
                      <a:endParaRPr lang="fr-FR" sz="800" b="1"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054684001"/>
                  </a:ext>
                </a:extLst>
              </a:tr>
              <a:tr h="317318">
                <a:tc>
                  <a:txBody>
                    <a:bodyPr/>
                    <a:lstStyle/>
                    <a:p>
                      <a:pPr algn="ctr" fontAlgn="ctr"/>
                      <a:r>
                        <a:rPr lang="fr-FR" sz="1050" b="1" i="0" u="none" strike="noStrike" dirty="0">
                          <a:solidFill>
                            <a:schemeClr val="bg1"/>
                          </a:solidFill>
                          <a:effectLst/>
                          <a:latin typeface="+mn-lt"/>
                        </a:rPr>
                        <a:t>JEUNES</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dirty="0" smtClean="0">
                          <a:solidFill>
                            <a:srgbClr val="595959"/>
                          </a:solidFill>
                          <a:effectLst/>
                          <a:latin typeface="+mn-lt"/>
                        </a:rPr>
                        <a:t>E-mailing crédit jeunes</a:t>
                      </a:r>
                      <a:endParaRPr lang="fr-FR" sz="900" b="1"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800" b="0" i="0" u="none" strike="noStrike" dirty="0" smtClean="0">
                          <a:solidFill>
                            <a:srgbClr val="595959"/>
                          </a:solidFill>
                          <a:effectLst/>
                          <a:latin typeface="+mn-lt"/>
                        </a:rPr>
                        <a:t>Clients sans crédit conso, 18/28 ans, </a:t>
                      </a:r>
                      <a:r>
                        <a:rPr lang="fr-FR" sz="800" b="0" i="0" u="none" strike="noStrike" baseline="0" dirty="0" smtClean="0">
                          <a:solidFill>
                            <a:srgbClr val="595959"/>
                          </a:solidFill>
                          <a:effectLst/>
                          <a:latin typeface="+mn-lt"/>
                        </a:rPr>
                        <a:t>n’ayant pas ouvert le premier emailing envoyé lors de la campagne Jeunes. </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ctr"/>
                      <a:r>
                        <a:rPr lang="fr-FR" sz="800" b="0" i="0" u="none" strike="noStrike" dirty="0" smtClean="0">
                          <a:solidFill>
                            <a:srgbClr val="595959"/>
                          </a:solidFill>
                          <a:effectLst/>
                          <a:latin typeface="+mn-lt"/>
                        </a:rPr>
                        <a:t>Sept-21</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ctr"/>
                      <a:r>
                        <a:rPr lang="fr-FR" sz="800" b="0" i="0" u="none" strike="noStrike" dirty="0" smtClean="0">
                          <a:solidFill>
                            <a:srgbClr val="595959"/>
                          </a:solidFill>
                          <a:effectLst/>
                          <a:latin typeface="+mn-lt"/>
                        </a:rPr>
                        <a:t>A venir </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36000" algn="l" fontAlgn="ctr"/>
                      <a:r>
                        <a:rPr lang="fr-FR" sz="800" b="1" i="0" u="none" strike="noStrike" dirty="0" smtClean="0">
                          <a:solidFill>
                            <a:srgbClr val="595959"/>
                          </a:solidFill>
                          <a:effectLst/>
                          <a:latin typeface="+mn-lt"/>
                        </a:rPr>
                        <a:t>Agence</a:t>
                      </a:r>
                      <a:endParaRPr lang="fr-FR" sz="800" b="1"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32297060"/>
                  </a:ext>
                </a:extLst>
              </a:tr>
              <a:tr h="317318">
                <a:tc>
                  <a:txBody>
                    <a:bodyPr/>
                    <a:lstStyle/>
                    <a:p>
                      <a:pPr algn="ctr" fontAlgn="ctr"/>
                      <a:r>
                        <a:rPr lang="fr-FR" sz="1050" b="1" i="0" u="none" strike="noStrike" dirty="0" smtClean="0">
                          <a:solidFill>
                            <a:schemeClr val="bg1"/>
                          </a:solidFill>
                          <a:effectLst/>
                          <a:latin typeface="+mn-lt"/>
                        </a:rPr>
                        <a:t>GLOBAL</a:t>
                      </a:r>
                      <a:endParaRPr lang="fr-FR" sz="1050" b="1" i="0" u="none" strike="noStrike" dirty="0">
                        <a:solidFill>
                          <a:schemeClr val="bg1"/>
                        </a:solidFill>
                        <a:effectLst/>
                        <a:latin typeface="+mn-lt"/>
                      </a:endParaRP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dirty="0" smtClean="0">
                          <a:solidFill>
                            <a:srgbClr val="595959"/>
                          </a:solidFill>
                          <a:effectLst/>
                          <a:latin typeface="+mn-lt"/>
                        </a:rPr>
                        <a:t>Campagne</a:t>
                      </a:r>
                      <a:r>
                        <a:rPr lang="fr-FR" sz="900" b="1" i="0" u="none" strike="noStrike" baseline="0" dirty="0" smtClean="0">
                          <a:solidFill>
                            <a:srgbClr val="595959"/>
                          </a:solidFill>
                          <a:effectLst/>
                          <a:latin typeface="+mn-lt"/>
                        </a:rPr>
                        <a:t> Télémarketing prise de RDV téléphonique ou en agence</a:t>
                      </a:r>
                      <a:endParaRPr lang="fr-FR" sz="900" b="1"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800" b="0" i="0" u="none" strike="noStrike" dirty="0" smtClean="0">
                          <a:solidFill>
                            <a:srgbClr val="595959"/>
                          </a:solidFill>
                          <a:effectLst/>
                          <a:latin typeface="+mn-lt"/>
                        </a:rPr>
                        <a:t>Clients de 25 à 65 ans,</a:t>
                      </a:r>
                      <a:r>
                        <a:rPr lang="fr-FR" sz="800" b="0" i="0" u="none" strike="noStrike" baseline="0" dirty="0" smtClean="0">
                          <a:solidFill>
                            <a:srgbClr val="595959"/>
                          </a:solidFill>
                          <a:effectLst/>
                          <a:latin typeface="+mn-lt"/>
                        </a:rPr>
                        <a:t> ne détenant pas de forfait bancaire « Formule Famille » ou</a:t>
                      </a:r>
                    </a:p>
                    <a:p>
                      <a:pPr marL="72000" algn="l" fontAlgn="ctr"/>
                      <a:r>
                        <a:rPr lang="fr-FR" sz="800" b="0" i="0" u="none" strike="noStrike" baseline="0" dirty="0" smtClean="0">
                          <a:solidFill>
                            <a:srgbClr val="595959"/>
                          </a:solidFill>
                          <a:effectLst/>
                          <a:latin typeface="+mn-lt"/>
                        </a:rPr>
                        <a:t> « Formule Individuelle » et non vus en 2021.</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800" b="0" i="0" u="none" strike="noStrike" dirty="0" smtClean="0">
                          <a:solidFill>
                            <a:srgbClr val="595959"/>
                          </a:solidFill>
                          <a:effectLst/>
                          <a:latin typeface="+mn-lt"/>
                        </a:rPr>
                        <a:t>Sept-21</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800" b="0" i="0" u="none" strike="noStrike" dirty="0" smtClean="0">
                          <a:solidFill>
                            <a:srgbClr val="595959"/>
                          </a:solidFill>
                          <a:effectLst/>
                          <a:latin typeface="+mn-lt"/>
                        </a:rPr>
                        <a:t>35</a:t>
                      </a:r>
                      <a:r>
                        <a:rPr lang="fr-FR" sz="800" b="0" i="0" u="none" strike="noStrike" baseline="0" dirty="0" smtClean="0">
                          <a:solidFill>
                            <a:srgbClr val="595959"/>
                          </a:solidFill>
                          <a:effectLst/>
                          <a:latin typeface="+mn-lt"/>
                        </a:rPr>
                        <a:t> 244</a:t>
                      </a:r>
                      <a:endParaRPr lang="fr-FR" sz="800" b="0"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800" b="1" i="0" u="none" strike="noStrike" dirty="0" smtClean="0">
                          <a:solidFill>
                            <a:srgbClr val="595959"/>
                          </a:solidFill>
                          <a:effectLst/>
                          <a:latin typeface="+mn-lt"/>
                        </a:rPr>
                        <a:t>AVISO </a:t>
                      </a:r>
                      <a:endParaRPr lang="fr-FR" sz="800" b="1" i="0" u="none" strike="noStrike" dirty="0">
                        <a:solidFill>
                          <a:srgbClr val="595959"/>
                        </a:solidFill>
                        <a:effectLst/>
                        <a:latin typeface="+mn-lt"/>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136202826"/>
                  </a:ext>
                </a:extLst>
              </a:tr>
            </a:tbl>
          </a:graphicData>
        </a:graphic>
      </p:graphicFrame>
      <p:pic>
        <p:nvPicPr>
          <p:cNvPr id="13" name="Image 12"/>
          <p:cNvPicPr>
            <a:picLocks noChangeAspect="1"/>
          </p:cNvPicPr>
          <p:nvPr/>
        </p:nvPicPr>
        <p:blipFill>
          <a:blip r:embed="rId2"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8331244" y="1445937"/>
            <a:ext cx="235186" cy="281529"/>
          </a:xfrm>
          <a:prstGeom prst="rect">
            <a:avLst/>
          </a:prstGeom>
        </p:spPr>
      </p:pic>
      <p:pic>
        <p:nvPicPr>
          <p:cNvPr id="23" name="Image 22"/>
          <p:cNvPicPr>
            <a:picLocks noChangeAspect="1"/>
          </p:cNvPicPr>
          <p:nvPr/>
        </p:nvPicPr>
        <p:blipFill>
          <a:blip r:embed="rId3" cstate="print">
            <a:clrChange>
              <a:clrFrom>
                <a:srgbClr val="F7F7F7"/>
              </a:clrFrom>
              <a:clrTo>
                <a:srgbClr val="F7F7F7">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8424606" y="2393950"/>
            <a:ext cx="162819" cy="148982"/>
          </a:xfrm>
          <a:prstGeom prst="rect">
            <a:avLst/>
          </a:prstGeom>
        </p:spPr>
      </p:pic>
      <p:pic>
        <p:nvPicPr>
          <p:cNvPr id="24" name="Image 23"/>
          <p:cNvPicPr>
            <a:picLocks noChangeAspect="1"/>
          </p:cNvPicPr>
          <p:nvPr/>
        </p:nvPicPr>
        <p:blipFill>
          <a:blip r:embed="rId3" cstate="print">
            <a:clrChange>
              <a:clrFrom>
                <a:srgbClr val="F7F7F7"/>
              </a:clrFrom>
              <a:clrTo>
                <a:srgbClr val="F7F7F7">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8424607" y="2725000"/>
            <a:ext cx="162819" cy="148982"/>
          </a:xfrm>
          <a:prstGeom prst="rect">
            <a:avLst/>
          </a:prstGeom>
        </p:spPr>
      </p:pic>
      <p:pic>
        <p:nvPicPr>
          <p:cNvPr id="25" name="Image 24"/>
          <p:cNvPicPr>
            <a:picLocks noChangeAspect="1"/>
          </p:cNvPicPr>
          <p:nvPr/>
        </p:nvPicPr>
        <p:blipFill>
          <a:blip r:embed="rId2"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8352240" y="2958642"/>
            <a:ext cx="235186" cy="281529"/>
          </a:xfrm>
          <a:prstGeom prst="rect">
            <a:avLst/>
          </a:prstGeom>
        </p:spPr>
      </p:pic>
      <p:pic>
        <p:nvPicPr>
          <p:cNvPr id="26" name="Image 25"/>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407276" y="4503072"/>
            <a:ext cx="197478" cy="174363"/>
          </a:xfrm>
          <a:prstGeom prst="rect">
            <a:avLst/>
          </a:prstGeom>
        </p:spPr>
      </p:pic>
      <p:pic>
        <p:nvPicPr>
          <p:cNvPr id="1026" name="Picture 2" descr="Vecteur Stock bouton 2 mois offerts | Adobe Stock"/>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15816" y="2355603"/>
            <a:ext cx="210781" cy="225676"/>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Vecteur Stock bouton 2 mois offerts | Adobe Stock"/>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15816" y="2657816"/>
            <a:ext cx="210781" cy="22567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Vecteur Stock bouton 2 mois offerts | Adobe Stock"/>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15816" y="2986568"/>
            <a:ext cx="210781" cy="225676"/>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17"/>
          <p:cNvPicPr>
            <a:picLocks noChangeAspect="1"/>
          </p:cNvPicPr>
          <p:nvPr/>
        </p:nvPicPr>
        <p:blipFill>
          <a:blip r:embed="rId3" cstate="print">
            <a:clrChange>
              <a:clrFrom>
                <a:srgbClr val="F7F7F7"/>
              </a:clrFrom>
              <a:clrTo>
                <a:srgbClr val="F7F7F7">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8412167" y="1824127"/>
            <a:ext cx="162819" cy="148982"/>
          </a:xfrm>
          <a:prstGeom prst="rect">
            <a:avLst/>
          </a:prstGeom>
        </p:spPr>
      </p:pic>
      <p:pic>
        <p:nvPicPr>
          <p:cNvPr id="19" name="Image 18"/>
          <p:cNvPicPr>
            <a:picLocks noChangeAspect="1"/>
          </p:cNvPicPr>
          <p:nvPr/>
        </p:nvPicPr>
        <p:blipFill>
          <a:blip r:embed="rId3" cstate="print">
            <a:clrChange>
              <a:clrFrom>
                <a:srgbClr val="F7F7F7"/>
              </a:clrFrom>
              <a:clrTo>
                <a:srgbClr val="F7F7F7">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8424606" y="2132031"/>
            <a:ext cx="162819" cy="148982"/>
          </a:xfrm>
          <a:prstGeom prst="rect">
            <a:avLst/>
          </a:prstGeom>
        </p:spPr>
      </p:pic>
      <p:pic>
        <p:nvPicPr>
          <p:cNvPr id="20" name="Image 19"/>
          <p:cNvPicPr>
            <a:picLocks noChangeAspect="1"/>
          </p:cNvPicPr>
          <p:nvPr/>
        </p:nvPicPr>
        <p:blipFill>
          <a:blip r:embed="rId3" cstate="print">
            <a:clrChange>
              <a:clrFrom>
                <a:srgbClr val="F7F7F7"/>
              </a:clrFrom>
              <a:clrTo>
                <a:srgbClr val="F7F7F7">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8403611" y="3862928"/>
            <a:ext cx="162819" cy="148982"/>
          </a:xfrm>
          <a:prstGeom prst="rect">
            <a:avLst/>
          </a:prstGeom>
        </p:spPr>
      </p:pic>
      <p:pic>
        <p:nvPicPr>
          <p:cNvPr id="21" name="Image 20"/>
          <p:cNvPicPr>
            <a:picLocks noChangeAspect="1"/>
          </p:cNvPicPr>
          <p:nvPr/>
        </p:nvPicPr>
        <p:blipFill>
          <a:blip r:embed="rId3" cstate="print">
            <a:clrChange>
              <a:clrFrom>
                <a:srgbClr val="F7F7F7"/>
              </a:clrFrom>
              <a:clrTo>
                <a:srgbClr val="F7F7F7">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8413589" y="4222968"/>
            <a:ext cx="162819" cy="148982"/>
          </a:xfrm>
          <a:prstGeom prst="rect">
            <a:avLst/>
          </a:prstGeom>
        </p:spPr>
      </p:pic>
      <p:pic>
        <p:nvPicPr>
          <p:cNvPr id="22" name="Image 21"/>
          <p:cNvPicPr>
            <a:picLocks noChangeAspect="1"/>
          </p:cNvPicPr>
          <p:nvPr/>
        </p:nvPicPr>
        <p:blipFill>
          <a:blip r:embed="rId3" cstate="print">
            <a:clrChange>
              <a:clrFrom>
                <a:srgbClr val="F7F7F7"/>
              </a:clrFrom>
              <a:clrTo>
                <a:srgbClr val="F7F7F7">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8424606" y="3397157"/>
            <a:ext cx="162819" cy="148982"/>
          </a:xfrm>
          <a:prstGeom prst="rect">
            <a:avLst/>
          </a:prstGeom>
        </p:spPr>
      </p:pic>
    </p:spTree>
    <p:extLst>
      <p:ext uri="{BB962C8B-B14F-4D97-AF65-F5344CB8AC3E}">
        <p14:creationId xmlns:p14="http://schemas.microsoft.com/office/powerpoint/2010/main" val="728825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2757422" y="4162499"/>
            <a:ext cx="2698278" cy="20945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2738104" y="3003082"/>
            <a:ext cx="1689879" cy="20673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2771800" y="2071449"/>
            <a:ext cx="1224136" cy="21226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p:cNvSpPr>
            <a:spLocks noGrp="1"/>
          </p:cNvSpPr>
          <p:nvPr>
            <p:ph sz="quarter" idx="15"/>
          </p:nvPr>
        </p:nvSpPr>
        <p:spPr/>
        <p:txBody>
          <a:bodyPr/>
          <a:lstStyle/>
          <a:p>
            <a:r>
              <a:rPr lang="fr-FR" sz="1400" b="1" dirty="0"/>
              <a:t>Des </a:t>
            </a:r>
            <a:r>
              <a:rPr lang="fr-FR" sz="1400" b="1" dirty="0">
                <a:solidFill>
                  <a:srgbClr val="C00000"/>
                </a:solidFill>
              </a:rPr>
              <a:t>campagnes innovantes </a:t>
            </a:r>
            <a:r>
              <a:rPr lang="fr-FR" sz="1400" b="1" dirty="0" smtClean="0"/>
              <a:t>pour développer </a:t>
            </a:r>
            <a:r>
              <a:rPr lang="fr-FR" sz="1400" b="1" dirty="0" smtClean="0">
                <a:solidFill>
                  <a:srgbClr val="C00000"/>
                </a:solidFill>
              </a:rPr>
              <a:t>la conquête des univers </a:t>
            </a:r>
            <a:endParaRPr lang="fr-FR" sz="1400" b="1" dirty="0">
              <a:solidFill>
                <a:srgbClr val="C00000"/>
              </a:solidFill>
            </a:endParaRPr>
          </a:p>
        </p:txBody>
      </p:sp>
      <p:sp>
        <p:nvSpPr>
          <p:cNvPr id="26" name="Espace réservé du contenu 4"/>
          <p:cNvSpPr txBox="1">
            <a:spLocks/>
          </p:cNvSpPr>
          <p:nvPr/>
        </p:nvSpPr>
        <p:spPr>
          <a:xfrm>
            <a:off x="925972" y="819264"/>
            <a:ext cx="7462351" cy="18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schemeClr val="bg1"/>
                </a:solidFill>
              </a:rPr>
              <a:t>Les </a:t>
            </a:r>
            <a:r>
              <a:rPr lang="fr-FR" sz="1200" b="1" dirty="0">
                <a:solidFill>
                  <a:schemeClr val="bg1"/>
                </a:solidFill>
              </a:rPr>
              <a:t>questionnaires relationnels </a:t>
            </a:r>
            <a:r>
              <a:rPr lang="fr-FR" sz="1200" dirty="0">
                <a:solidFill>
                  <a:schemeClr val="bg1"/>
                </a:solidFill>
              </a:rPr>
              <a:t>vous permettent de contacter les clients qui ont </a:t>
            </a:r>
            <a:r>
              <a:rPr lang="fr-FR" sz="1200" b="1" dirty="0">
                <a:solidFill>
                  <a:schemeClr val="bg1"/>
                </a:solidFill>
              </a:rPr>
              <a:t>des univers </a:t>
            </a:r>
            <a:r>
              <a:rPr lang="fr-FR" sz="1200" b="1" dirty="0" smtClean="0">
                <a:solidFill>
                  <a:schemeClr val="bg1"/>
                </a:solidFill>
              </a:rPr>
              <a:t>à conquérir </a:t>
            </a:r>
            <a:r>
              <a:rPr lang="fr-FR" sz="1200" dirty="0" smtClean="0">
                <a:solidFill>
                  <a:schemeClr val="bg1"/>
                </a:solidFill>
              </a:rPr>
              <a:t>et </a:t>
            </a:r>
            <a:r>
              <a:rPr lang="fr-FR" sz="1200" dirty="0">
                <a:solidFill>
                  <a:schemeClr val="bg1"/>
                </a:solidFill>
              </a:rPr>
              <a:t>de trouver des points d’accroches pour initier la </a:t>
            </a:r>
            <a:r>
              <a:rPr lang="fr-FR" sz="1200" dirty="0" smtClean="0">
                <a:solidFill>
                  <a:schemeClr val="bg1"/>
                </a:solidFill>
              </a:rPr>
              <a:t>vente.</a:t>
            </a:r>
          </a:p>
          <a:p>
            <a:r>
              <a:rPr lang="fr-FR" sz="1200" b="1" dirty="0" smtClean="0">
                <a:solidFill>
                  <a:schemeClr val="bg1"/>
                </a:solidFill>
              </a:rPr>
              <a:t>3 questionnaires </a:t>
            </a:r>
            <a:r>
              <a:rPr lang="fr-FR" sz="1200" dirty="0" smtClean="0">
                <a:solidFill>
                  <a:schemeClr val="bg1"/>
                </a:solidFill>
              </a:rPr>
              <a:t>sont à votre disposition :</a:t>
            </a:r>
            <a:endParaRPr lang="fr-FR" sz="1200" dirty="0">
              <a:solidFill>
                <a:schemeClr val="bg1"/>
              </a:solidFill>
            </a:endParaRPr>
          </a:p>
        </p:txBody>
      </p:sp>
      <p:grpSp>
        <p:nvGrpSpPr>
          <p:cNvPr id="27" name="Groupe 26"/>
          <p:cNvGrpSpPr/>
          <p:nvPr/>
        </p:nvGrpSpPr>
        <p:grpSpPr>
          <a:xfrm>
            <a:off x="152140" y="2046190"/>
            <a:ext cx="1547664" cy="2520280"/>
            <a:chOff x="0" y="0"/>
            <a:chExt cx="4846100" cy="6858000"/>
          </a:xfrm>
        </p:grpSpPr>
        <p:sp>
          <p:nvSpPr>
            <p:cNvPr id="28" name="Rectangle 27"/>
            <p:cNvSpPr/>
            <p:nvPr/>
          </p:nvSpPr>
          <p:spPr>
            <a:xfrm>
              <a:off x="0" y="0"/>
              <a:ext cx="48461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p:nvSpPr>
          <p:spPr>
            <a:xfrm>
              <a:off x="86670" y="68734"/>
              <a:ext cx="4665803"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p:cNvSpPr/>
            <p:nvPr/>
          </p:nvSpPr>
          <p:spPr>
            <a:xfrm>
              <a:off x="86670" y="2315689"/>
              <a:ext cx="4665803"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nvSpPr>
          <p:spPr>
            <a:xfrm>
              <a:off x="86670" y="4562644"/>
              <a:ext cx="4665803"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Image 31"/>
            <p:cNvPicPr>
              <a:picLocks noChangeAspect="1"/>
            </p:cNvPicPr>
            <p:nvPr/>
          </p:nvPicPr>
          <p:blipFill rotWithShape="1">
            <a:blip r:embed="rId2"/>
            <a:srcRect l="10159" r="15153"/>
            <a:stretch/>
          </p:blipFill>
          <p:spPr>
            <a:xfrm>
              <a:off x="730346" y="75395"/>
              <a:ext cx="3300234" cy="2143992"/>
            </a:xfrm>
            <a:prstGeom prst="rect">
              <a:avLst/>
            </a:prstGeom>
          </p:spPr>
        </p:pic>
        <p:pic>
          <p:nvPicPr>
            <p:cNvPr id="33" name="Image 32"/>
            <p:cNvPicPr>
              <a:picLocks noChangeAspect="1"/>
            </p:cNvPicPr>
            <p:nvPr/>
          </p:nvPicPr>
          <p:blipFill>
            <a:blip r:embed="rId3"/>
            <a:stretch>
              <a:fillRect/>
            </a:stretch>
          </p:blipFill>
          <p:spPr>
            <a:xfrm>
              <a:off x="704983" y="2306342"/>
              <a:ext cx="3350960" cy="2169347"/>
            </a:xfrm>
            <a:prstGeom prst="rect">
              <a:avLst/>
            </a:prstGeom>
          </p:spPr>
        </p:pic>
        <p:pic>
          <p:nvPicPr>
            <p:cNvPr id="34" name="Image 33"/>
            <p:cNvPicPr>
              <a:picLocks noChangeAspect="1"/>
            </p:cNvPicPr>
            <p:nvPr/>
          </p:nvPicPr>
          <p:blipFill>
            <a:blip r:embed="rId4"/>
            <a:stretch>
              <a:fillRect/>
            </a:stretch>
          </p:blipFill>
          <p:spPr>
            <a:xfrm>
              <a:off x="1257667" y="4590684"/>
              <a:ext cx="2245592" cy="2160569"/>
            </a:xfrm>
            <a:prstGeom prst="rect">
              <a:avLst/>
            </a:prstGeom>
          </p:spPr>
        </p:pic>
      </p:grpSp>
      <p:sp>
        <p:nvSpPr>
          <p:cNvPr id="14" name="Pensées 13"/>
          <p:cNvSpPr/>
          <p:nvPr/>
        </p:nvSpPr>
        <p:spPr>
          <a:xfrm rot="366095">
            <a:off x="5636919" y="1618442"/>
            <a:ext cx="3510665" cy="3034331"/>
          </a:xfrm>
          <a:prstGeom prst="cloudCallout">
            <a:avLst>
              <a:gd name="adj1" fmla="val 46184"/>
              <a:gd name="adj2" fmla="val 25286"/>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contenu 4"/>
          <p:cNvSpPr txBox="1">
            <a:spLocks/>
          </p:cNvSpPr>
          <p:nvPr/>
        </p:nvSpPr>
        <p:spPr>
          <a:xfrm>
            <a:off x="1248021" y="2046190"/>
            <a:ext cx="4220927" cy="779807"/>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fr-FR" sz="1050" dirty="0" smtClean="0">
                <a:solidFill>
                  <a:schemeClr val="bg1"/>
                </a:solidFill>
              </a:rPr>
              <a:t>Le questionnaire   </a:t>
            </a:r>
            <a:r>
              <a:rPr lang="fr-FR" sz="1050" b="1" dirty="0">
                <a:solidFill>
                  <a:srgbClr val="C00000"/>
                </a:solidFill>
              </a:rPr>
              <a:t>« Dois-je le quitter </a:t>
            </a:r>
            <a:r>
              <a:rPr lang="fr-FR" sz="1050" b="1" dirty="0" smtClean="0">
                <a:solidFill>
                  <a:srgbClr val="C00000"/>
                </a:solidFill>
              </a:rPr>
              <a:t>?»   </a:t>
            </a:r>
            <a:r>
              <a:rPr lang="fr-FR" sz="1050" dirty="0">
                <a:solidFill>
                  <a:schemeClr val="bg1"/>
                </a:solidFill>
              </a:rPr>
              <a:t>pour activer </a:t>
            </a:r>
            <a:r>
              <a:rPr lang="fr-FR" sz="1050" b="1" dirty="0">
                <a:solidFill>
                  <a:schemeClr val="bg1"/>
                </a:solidFill>
              </a:rPr>
              <a:t>l’univers </a:t>
            </a:r>
            <a:r>
              <a:rPr lang="fr-FR" sz="1050" b="1" dirty="0" smtClean="0">
                <a:solidFill>
                  <a:schemeClr val="bg1"/>
                </a:solidFill>
              </a:rPr>
              <a:t>Assurances</a:t>
            </a:r>
            <a:endParaRPr lang="fr-FR" sz="1050" b="1" dirty="0">
              <a:solidFill>
                <a:schemeClr val="bg1"/>
              </a:solidFill>
            </a:endParaRPr>
          </a:p>
        </p:txBody>
      </p:sp>
      <p:sp>
        <p:nvSpPr>
          <p:cNvPr id="16" name="Espace réservé du contenu 4"/>
          <p:cNvSpPr txBox="1">
            <a:spLocks/>
          </p:cNvSpPr>
          <p:nvPr/>
        </p:nvSpPr>
        <p:spPr>
          <a:xfrm>
            <a:off x="1248021" y="2976448"/>
            <a:ext cx="4438003" cy="779785"/>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fr-FR" sz="1050" dirty="0" smtClean="0">
                <a:solidFill>
                  <a:schemeClr val="bg1"/>
                </a:solidFill>
              </a:rPr>
              <a:t>Le questionnaire   </a:t>
            </a:r>
            <a:r>
              <a:rPr lang="fr-FR" sz="1050" b="1" dirty="0">
                <a:solidFill>
                  <a:srgbClr val="C00000"/>
                </a:solidFill>
              </a:rPr>
              <a:t>« Etre bien accompagné !? »   </a:t>
            </a:r>
            <a:r>
              <a:rPr lang="fr-FR" sz="1050" dirty="0">
                <a:solidFill>
                  <a:schemeClr val="bg1"/>
                </a:solidFill>
              </a:rPr>
              <a:t>pour activer tous les univers auprès </a:t>
            </a:r>
            <a:r>
              <a:rPr lang="fr-FR" sz="1050" b="1" dirty="0">
                <a:solidFill>
                  <a:schemeClr val="bg1"/>
                </a:solidFill>
              </a:rPr>
              <a:t>des Jeunes </a:t>
            </a:r>
            <a:r>
              <a:rPr lang="fr-FR" sz="1050" dirty="0">
                <a:solidFill>
                  <a:schemeClr val="bg1"/>
                </a:solidFill>
              </a:rPr>
              <a:t>: </a:t>
            </a:r>
            <a:r>
              <a:rPr lang="fr-FR" sz="1050" dirty="0" smtClean="0">
                <a:solidFill>
                  <a:schemeClr val="bg1"/>
                </a:solidFill>
              </a:rPr>
              <a:t>Bancarisation, </a:t>
            </a:r>
            <a:r>
              <a:rPr lang="fr-FR" sz="1050" dirty="0">
                <a:solidFill>
                  <a:schemeClr val="bg1"/>
                </a:solidFill>
              </a:rPr>
              <a:t>Epargne, Placement, Crédit et Assurance.</a:t>
            </a:r>
          </a:p>
        </p:txBody>
      </p:sp>
      <p:sp>
        <p:nvSpPr>
          <p:cNvPr id="17" name="Espace réservé du contenu 4"/>
          <p:cNvSpPr txBox="1">
            <a:spLocks/>
          </p:cNvSpPr>
          <p:nvPr/>
        </p:nvSpPr>
        <p:spPr>
          <a:xfrm>
            <a:off x="1248020" y="4139509"/>
            <a:ext cx="4332091" cy="1024529"/>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fr-FR" sz="1050" dirty="0" smtClean="0">
                <a:solidFill>
                  <a:schemeClr val="bg1"/>
                </a:solidFill>
              </a:rPr>
              <a:t>Le questionnaire   </a:t>
            </a:r>
            <a:r>
              <a:rPr lang="fr-FR" sz="1050" b="1" dirty="0">
                <a:solidFill>
                  <a:srgbClr val="C00000"/>
                </a:solidFill>
              </a:rPr>
              <a:t>« </a:t>
            </a:r>
            <a:r>
              <a:rPr lang="fr-FR" sz="1050" b="1" dirty="0" smtClean="0">
                <a:solidFill>
                  <a:srgbClr val="C00000"/>
                </a:solidFill>
              </a:rPr>
              <a:t>Donnez de la personnalité à votre épargne ! »   </a:t>
            </a:r>
            <a:r>
              <a:rPr lang="fr-FR" sz="1050" dirty="0">
                <a:solidFill>
                  <a:schemeClr val="bg1"/>
                </a:solidFill>
              </a:rPr>
              <a:t>pour activer </a:t>
            </a:r>
            <a:r>
              <a:rPr lang="fr-FR" sz="1050" b="1" dirty="0">
                <a:solidFill>
                  <a:schemeClr val="bg1"/>
                </a:solidFill>
              </a:rPr>
              <a:t>l’univers </a:t>
            </a:r>
            <a:r>
              <a:rPr lang="fr-FR" sz="1050" b="1" dirty="0" smtClean="0">
                <a:solidFill>
                  <a:schemeClr val="bg1"/>
                </a:solidFill>
              </a:rPr>
              <a:t>Epargne de Placement.</a:t>
            </a:r>
            <a:endParaRPr lang="fr-FR" sz="1050" b="1" dirty="0">
              <a:solidFill>
                <a:schemeClr val="bg1"/>
              </a:solidFill>
            </a:endParaRPr>
          </a:p>
        </p:txBody>
      </p:sp>
      <p:pic>
        <p:nvPicPr>
          <p:cNvPr id="18" name="Imag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5080" y="1516546"/>
            <a:ext cx="531990" cy="531990"/>
          </a:xfrm>
          <a:prstGeom prst="rect">
            <a:avLst/>
          </a:prstGeom>
        </p:spPr>
      </p:pic>
      <p:sp>
        <p:nvSpPr>
          <p:cNvPr id="19" name="Rectangle 18"/>
          <p:cNvSpPr/>
          <p:nvPr/>
        </p:nvSpPr>
        <p:spPr>
          <a:xfrm>
            <a:off x="6263357" y="2048536"/>
            <a:ext cx="2611196" cy="1970666"/>
          </a:xfrm>
          <a:prstGeom prst="rect">
            <a:avLst/>
          </a:prstGeom>
          <a:noFill/>
        </p:spPr>
        <p:txBody>
          <a:bodyPr wrap="square">
            <a:noAutofit/>
          </a:bodyPr>
          <a:lstStyle/>
          <a:p>
            <a:r>
              <a:rPr lang="fr-FR" sz="800" b="1" dirty="0" smtClean="0">
                <a:solidFill>
                  <a:srgbClr val="C00000"/>
                </a:solidFill>
              </a:rPr>
              <a:t>Ces questionnaires sont à votre disposition et vous pouvez les utiliser de différentes manières :</a:t>
            </a:r>
          </a:p>
          <a:p>
            <a:pPr marL="171450" indent="-171450">
              <a:buFont typeface="Wingdings" panose="05000000000000000000" pitchFamily="2" charset="2"/>
              <a:buChar char="§"/>
            </a:pPr>
            <a:r>
              <a:rPr lang="fr-FR" sz="800" dirty="0" smtClean="0">
                <a:solidFill>
                  <a:schemeClr val="tx1">
                    <a:lumMod val="75000"/>
                    <a:lumOff val="25000"/>
                  </a:schemeClr>
                </a:solidFill>
              </a:rPr>
              <a:t>Envoi par e-mail à vos clients (avec </a:t>
            </a:r>
            <a:r>
              <a:rPr lang="fr-FR" sz="800" dirty="0" err="1" smtClean="0">
                <a:solidFill>
                  <a:schemeClr val="tx1">
                    <a:lumMod val="75000"/>
                    <a:lumOff val="25000"/>
                  </a:schemeClr>
                </a:solidFill>
              </a:rPr>
              <a:t>opt’in</a:t>
            </a:r>
            <a:r>
              <a:rPr lang="fr-FR" sz="800" dirty="0" smtClean="0">
                <a:solidFill>
                  <a:schemeClr val="tx1">
                    <a:lumMod val="75000"/>
                    <a:lumOff val="25000"/>
                  </a:schemeClr>
                </a:solidFill>
              </a:rPr>
              <a:t>) à partir de votre bibliothèque Outlook,</a:t>
            </a:r>
          </a:p>
          <a:p>
            <a:pPr marL="171450" indent="-171450">
              <a:buFont typeface="Wingdings" panose="05000000000000000000" pitchFamily="2" charset="2"/>
              <a:buChar char="§"/>
            </a:pPr>
            <a:r>
              <a:rPr lang="fr-FR" sz="800" dirty="0" smtClean="0">
                <a:solidFill>
                  <a:schemeClr val="tx1">
                    <a:lumMod val="75000"/>
                    <a:lumOff val="25000"/>
                  </a:schemeClr>
                </a:solidFill>
              </a:rPr>
              <a:t>Ajout en lien avec la signature de vos e-mails clients.</a:t>
            </a:r>
          </a:p>
          <a:p>
            <a:pPr marL="171450" indent="-171450">
              <a:buFont typeface="Wingdings" panose="05000000000000000000" pitchFamily="2" charset="2"/>
              <a:buChar char="à"/>
            </a:pPr>
            <a:r>
              <a:rPr lang="fr-FR" sz="800" dirty="0" smtClean="0">
                <a:solidFill>
                  <a:schemeClr val="tx1">
                    <a:lumMod val="75000"/>
                    <a:lumOff val="25000"/>
                  </a:schemeClr>
                </a:solidFill>
                <a:sym typeface="Wingdings" panose="05000000000000000000" pitchFamily="2" charset="2"/>
                <a:hlinkClick r:id="rId6"/>
              </a:rPr>
              <a:t>Cliquez ici </a:t>
            </a:r>
            <a:r>
              <a:rPr lang="fr-FR" sz="800" dirty="0" smtClean="0">
                <a:solidFill>
                  <a:schemeClr val="tx1">
                    <a:lumMod val="75000"/>
                    <a:lumOff val="25000"/>
                  </a:schemeClr>
                </a:solidFill>
                <a:sym typeface="Wingdings" panose="05000000000000000000" pitchFamily="2" charset="2"/>
              </a:rPr>
              <a:t>pour tout savoir.</a:t>
            </a:r>
          </a:p>
          <a:p>
            <a:pPr marL="171450" indent="-171450">
              <a:buFont typeface="Wingdings" panose="05000000000000000000" pitchFamily="2" charset="2"/>
              <a:buChar char="à"/>
            </a:pPr>
            <a:endParaRPr lang="fr-FR" sz="800" dirty="0" smtClean="0">
              <a:solidFill>
                <a:schemeClr val="tx1">
                  <a:lumMod val="75000"/>
                  <a:lumOff val="25000"/>
                </a:schemeClr>
              </a:solidFill>
              <a:sym typeface="Wingdings" panose="05000000000000000000" pitchFamily="2" charset="2"/>
            </a:endParaRPr>
          </a:p>
          <a:p>
            <a:r>
              <a:rPr lang="fr-FR" sz="800" b="1" dirty="0" smtClean="0">
                <a:solidFill>
                  <a:srgbClr val="C00000"/>
                </a:solidFill>
                <a:sym typeface="Wingdings" panose="05000000000000000000" pitchFamily="2" charset="2"/>
              </a:rPr>
              <a:t>Des dépliants en version papier ont été livrés en agence. Vous pouvez :</a:t>
            </a:r>
          </a:p>
          <a:p>
            <a:pPr marL="171450" indent="-171450">
              <a:buFont typeface="Wingdings" panose="05000000000000000000" pitchFamily="2" charset="2"/>
              <a:buChar char="§"/>
            </a:pPr>
            <a:r>
              <a:rPr lang="fr-FR" sz="800" dirty="0" smtClean="0">
                <a:solidFill>
                  <a:schemeClr val="tx1">
                    <a:lumMod val="75000"/>
                    <a:lumOff val="25000"/>
                  </a:schemeClr>
                </a:solidFill>
                <a:sym typeface="Wingdings" panose="05000000000000000000" pitchFamily="2" charset="2"/>
              </a:rPr>
              <a:t>Remettre un dépliant lors d’un entretien en agence ou lorsque le cliente patiente pour aborder le thème souhaité,</a:t>
            </a:r>
          </a:p>
          <a:p>
            <a:pPr marL="171450" indent="-171450">
              <a:buFont typeface="Wingdings" panose="05000000000000000000" pitchFamily="2" charset="2"/>
              <a:buChar char="§"/>
            </a:pPr>
            <a:r>
              <a:rPr lang="fr-FR" sz="800" dirty="0" smtClean="0">
                <a:solidFill>
                  <a:schemeClr val="tx1">
                    <a:lumMod val="75000"/>
                    <a:lumOff val="25000"/>
                  </a:schemeClr>
                </a:solidFill>
                <a:sym typeface="Wingdings" panose="05000000000000000000" pitchFamily="2" charset="2"/>
              </a:rPr>
              <a:t>L’envoyer à un client qui ne vous a pas communiqué son adresse e-mail.</a:t>
            </a:r>
          </a:p>
          <a:p>
            <a:pPr marL="171450" indent="-171450">
              <a:buFont typeface="Wingdings" panose="05000000000000000000" pitchFamily="2" charset="2"/>
              <a:buChar char="§"/>
            </a:pPr>
            <a:r>
              <a:rPr lang="fr-FR" sz="800" dirty="0" smtClean="0">
                <a:solidFill>
                  <a:schemeClr val="tx1">
                    <a:lumMod val="75000"/>
                    <a:lumOff val="25000"/>
                  </a:schemeClr>
                </a:solidFill>
                <a:sym typeface="Wingdings" panose="05000000000000000000" pitchFamily="2" charset="2"/>
              </a:rPr>
              <a:t>Commander des dépliants sur FIDUCIAL.</a:t>
            </a:r>
            <a:endParaRPr lang="fr-FR" sz="800" dirty="0">
              <a:solidFill>
                <a:schemeClr val="tx1">
                  <a:lumMod val="75000"/>
                  <a:lumOff val="25000"/>
                </a:schemeClr>
              </a:solidFill>
            </a:endParaRPr>
          </a:p>
        </p:txBody>
      </p:sp>
      <p:cxnSp>
        <p:nvCxnSpPr>
          <p:cNvPr id="4" name="Connecteur droit 3"/>
          <p:cNvCxnSpPr/>
          <p:nvPr/>
        </p:nvCxnSpPr>
        <p:spPr>
          <a:xfrm>
            <a:off x="2987824" y="2715766"/>
            <a:ext cx="129614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2987824" y="3809550"/>
            <a:ext cx="129614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590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79712" y="1325846"/>
            <a:ext cx="2736304" cy="24667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1750786" y="1316968"/>
            <a:ext cx="7261873" cy="969496"/>
          </a:xfrm>
          <a:prstGeom prst="rect">
            <a:avLst/>
          </a:prstGeom>
          <a:noFill/>
        </p:spPr>
        <p:txBody>
          <a:bodyPr wrap="square" rtlCol="0">
            <a:spAutoFit/>
          </a:bodyPr>
          <a:lstStyle/>
          <a:p>
            <a:pPr marL="350838" indent="-171450" algn="just">
              <a:spcBef>
                <a:spcPct val="20000"/>
              </a:spcBef>
              <a:buFont typeface="Wingdings" panose="05000000000000000000" pitchFamily="2" charset="2"/>
              <a:buChar char="q"/>
            </a:pPr>
            <a:r>
              <a:rPr lang="fr-FR" sz="1100" b="1" dirty="0">
                <a:solidFill>
                  <a:srgbClr val="C00000"/>
                </a:solidFill>
              </a:rPr>
              <a:t>Comment est construit ce questionnaire </a:t>
            </a:r>
            <a:r>
              <a:rPr lang="fr-FR" sz="1100" b="1" dirty="0" smtClean="0">
                <a:solidFill>
                  <a:srgbClr val="C00000"/>
                </a:solidFill>
              </a:rPr>
              <a:t>?</a:t>
            </a:r>
          </a:p>
          <a:p>
            <a:pPr marL="808038" lvl="1" indent="-171450" algn="just">
              <a:spcBef>
                <a:spcPct val="20000"/>
              </a:spcBef>
              <a:buFont typeface="Wingdings" panose="05000000000000000000" pitchFamily="2" charset="2"/>
              <a:buChar char="§"/>
            </a:pPr>
            <a:r>
              <a:rPr lang="fr-FR" sz="1000" dirty="0" smtClean="0">
                <a:solidFill>
                  <a:schemeClr val="bg1"/>
                </a:solidFill>
              </a:rPr>
              <a:t>5 </a:t>
            </a:r>
            <a:r>
              <a:rPr lang="fr-FR" sz="1000" dirty="0">
                <a:solidFill>
                  <a:schemeClr val="bg1"/>
                </a:solidFill>
              </a:rPr>
              <a:t>questions sur des situations financières qui portent à réflexion : des dépenses imprévues, la valorisation de son épargne, la sensibilité écologique…</a:t>
            </a:r>
          </a:p>
          <a:p>
            <a:pPr marL="808038" lvl="1" indent="-171450" algn="just">
              <a:spcBef>
                <a:spcPct val="20000"/>
              </a:spcBef>
              <a:buFont typeface="Wingdings" panose="05000000000000000000" pitchFamily="2" charset="2"/>
              <a:buChar char="§"/>
            </a:pPr>
            <a:r>
              <a:rPr lang="fr-FR" sz="1000" dirty="0">
                <a:solidFill>
                  <a:schemeClr val="bg1"/>
                </a:solidFill>
              </a:rPr>
              <a:t>5 réponses qui peuvent toutes être bonnes avec des recommandations et des conseils.</a:t>
            </a:r>
          </a:p>
          <a:p>
            <a:pPr marL="808038" lvl="1" indent="-171450" algn="just">
              <a:spcBef>
                <a:spcPct val="20000"/>
              </a:spcBef>
              <a:buFont typeface="Wingdings" panose="05000000000000000000" pitchFamily="2" charset="2"/>
              <a:buChar char="§"/>
            </a:pPr>
            <a:r>
              <a:rPr lang="fr-FR" sz="1000" dirty="0">
                <a:solidFill>
                  <a:schemeClr val="bg1"/>
                </a:solidFill>
              </a:rPr>
              <a:t>1 verdict ludique qui va proposer au client de découvrir nos solutions d’épargne ou prendre RDV avec son conseiller</a:t>
            </a:r>
          </a:p>
        </p:txBody>
      </p:sp>
      <p:sp>
        <p:nvSpPr>
          <p:cNvPr id="19" name="Rectangle 18"/>
          <p:cNvSpPr/>
          <p:nvPr/>
        </p:nvSpPr>
        <p:spPr>
          <a:xfrm>
            <a:off x="1979712" y="2545634"/>
            <a:ext cx="2736304" cy="24667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1979712" y="3623370"/>
            <a:ext cx="2736304" cy="24667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9" name="Image 38">
            <a:hlinkClick r:id="rId2"/>
          </p:cNvPr>
          <p:cNvPicPr>
            <a:picLocks noChangeAspect="1"/>
          </p:cNvPicPr>
          <p:nvPr/>
        </p:nvPicPr>
        <p:blipFill>
          <a:blip r:embed="rId3"/>
          <a:stretch>
            <a:fillRect/>
          </a:stretch>
        </p:blipFill>
        <p:spPr>
          <a:xfrm>
            <a:off x="138440" y="1472235"/>
            <a:ext cx="1450227" cy="1914891"/>
          </a:xfrm>
          <a:prstGeom prst="rect">
            <a:avLst/>
          </a:prstGeom>
          <a:ln>
            <a:solidFill>
              <a:schemeClr val="bg1">
                <a:lumMod val="85000"/>
              </a:schemeClr>
            </a:solidFill>
          </a:ln>
        </p:spPr>
      </p:pic>
      <p:sp>
        <p:nvSpPr>
          <p:cNvPr id="2" name="Espace réservé du contenu 1"/>
          <p:cNvSpPr>
            <a:spLocks noGrp="1"/>
          </p:cNvSpPr>
          <p:nvPr>
            <p:ph sz="quarter" idx="15"/>
          </p:nvPr>
        </p:nvSpPr>
        <p:spPr/>
        <p:txBody>
          <a:bodyPr/>
          <a:lstStyle/>
          <a:p>
            <a:pPr>
              <a:spcBef>
                <a:spcPts val="0"/>
              </a:spcBef>
            </a:pPr>
            <a:r>
              <a:rPr lang="fr-FR" sz="1400" b="1" dirty="0" smtClean="0"/>
              <a:t>Questionnaire de l’univers </a:t>
            </a:r>
            <a:r>
              <a:rPr lang="fr-FR" sz="1400" b="1" dirty="0" smtClean="0">
                <a:solidFill>
                  <a:srgbClr val="C00000"/>
                </a:solidFill>
              </a:rPr>
              <a:t>Épargne &amp; Placement</a:t>
            </a:r>
            <a:endParaRPr lang="fr-FR" sz="1400" b="1" dirty="0"/>
          </a:p>
        </p:txBody>
      </p:sp>
      <p:sp>
        <p:nvSpPr>
          <p:cNvPr id="26" name="Espace réservé du contenu 4"/>
          <p:cNvSpPr txBox="1">
            <a:spLocks/>
          </p:cNvSpPr>
          <p:nvPr/>
        </p:nvSpPr>
        <p:spPr>
          <a:xfrm>
            <a:off x="1209653" y="674616"/>
            <a:ext cx="7462351" cy="18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schemeClr val="bg1"/>
                </a:solidFill>
              </a:rPr>
              <a:t>Ce questionnaire est utile, au travers des explications apportées et des conseils +, </a:t>
            </a:r>
            <a:r>
              <a:rPr lang="fr-FR" sz="1200" dirty="0" smtClean="0">
                <a:solidFill>
                  <a:schemeClr val="bg1"/>
                </a:solidFill>
              </a:rPr>
              <a:t>et nos </a:t>
            </a:r>
            <a:r>
              <a:rPr lang="fr-FR" sz="1200" dirty="0">
                <a:solidFill>
                  <a:schemeClr val="bg1"/>
                </a:solidFill>
              </a:rPr>
              <a:t>clients pourront étoffer leurs connaissances en épargne.</a:t>
            </a:r>
          </a:p>
        </p:txBody>
      </p:sp>
      <p:pic>
        <p:nvPicPr>
          <p:cNvPr id="20" name="Image 19"/>
          <p:cNvPicPr>
            <a:picLocks noChangeAspect="1"/>
          </p:cNvPicPr>
          <p:nvPr/>
        </p:nvPicPr>
        <p:blipFill rotWithShape="1">
          <a:blip r:embed="rId4"/>
          <a:srcRect l="16821"/>
          <a:stretch/>
        </p:blipFill>
        <p:spPr>
          <a:xfrm>
            <a:off x="0" y="4268778"/>
            <a:ext cx="1727109" cy="874722"/>
          </a:xfrm>
          <a:prstGeom prst="rect">
            <a:avLst/>
          </a:prstGeom>
        </p:spPr>
      </p:pic>
      <p:grpSp>
        <p:nvGrpSpPr>
          <p:cNvPr id="21" name="Groupe 20"/>
          <p:cNvGrpSpPr/>
          <p:nvPr/>
        </p:nvGrpSpPr>
        <p:grpSpPr>
          <a:xfrm>
            <a:off x="759540" y="3812891"/>
            <a:ext cx="500294" cy="767561"/>
            <a:chOff x="1759502" y="2189615"/>
            <a:chExt cx="1022777" cy="1599614"/>
          </a:xfrm>
        </p:grpSpPr>
        <p:pic>
          <p:nvPicPr>
            <p:cNvPr id="22" name="Image 21">
              <a:hlinkClick r:id="rId5" action="ppaction://hlinksldjump"/>
            </p:cNvPr>
            <p:cNvPicPr>
              <a:picLocks noChangeAspect="1"/>
            </p:cNvPicPr>
            <p:nvPr/>
          </p:nvPicPr>
          <p:blipFill>
            <a:blip r:embed="rId6">
              <a:extLst/>
            </a:blip>
            <a:stretch>
              <a:fillRect/>
            </a:stretch>
          </p:blipFill>
          <p:spPr>
            <a:xfrm>
              <a:off x="1867163" y="2189615"/>
              <a:ext cx="812527" cy="812527"/>
            </a:xfrm>
            <a:prstGeom prst="rect">
              <a:avLst/>
            </a:prstGeom>
          </p:spPr>
        </p:pic>
        <p:sp>
          <p:nvSpPr>
            <p:cNvPr id="23" name="ZoneTexte 22"/>
            <p:cNvSpPr txBox="1"/>
            <p:nvPr/>
          </p:nvSpPr>
          <p:spPr>
            <a:xfrm>
              <a:off x="1759502" y="3083675"/>
              <a:ext cx="1022777" cy="705554"/>
            </a:xfrm>
            <a:prstGeom prst="rect">
              <a:avLst/>
            </a:prstGeom>
            <a:noFill/>
          </p:spPr>
          <p:txBody>
            <a:bodyPr wrap="square" rtlCol="0">
              <a:spAutoFit/>
            </a:bodyPr>
            <a:lstStyle/>
            <a:p>
              <a:pPr algn="ctr">
                <a:buClr>
                  <a:schemeClr val="bg1"/>
                </a:buClr>
              </a:pPr>
              <a:r>
                <a:rPr lang="fr-FR" sz="7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Epargne</a:t>
              </a:r>
              <a:r>
                <a:rPr lang="fr-FR" sz="16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16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grpSp>
        <p:nvGrpSpPr>
          <p:cNvPr id="25" name="Groupe 24"/>
          <p:cNvGrpSpPr/>
          <p:nvPr/>
        </p:nvGrpSpPr>
        <p:grpSpPr>
          <a:xfrm>
            <a:off x="-53656" y="3444566"/>
            <a:ext cx="675196" cy="679999"/>
            <a:chOff x="3043857" y="2009696"/>
            <a:chExt cx="1380339" cy="1385365"/>
          </a:xfrm>
        </p:grpSpPr>
        <p:pic>
          <p:nvPicPr>
            <p:cNvPr id="35" name="Image 34">
              <a:hlinkClick r:id="rId7" action="ppaction://hlinksldjump"/>
            </p:cNvPr>
            <p:cNvPicPr>
              <a:picLocks noChangeAspect="1"/>
            </p:cNvPicPr>
            <p:nvPr/>
          </p:nvPicPr>
          <p:blipFill>
            <a:blip r:embed="rId8">
              <a:extLst/>
            </a:blip>
            <a:stretch>
              <a:fillRect/>
            </a:stretch>
          </p:blipFill>
          <p:spPr>
            <a:xfrm>
              <a:off x="3219221" y="2009696"/>
              <a:ext cx="1086403" cy="1086403"/>
            </a:xfrm>
            <a:prstGeom prst="rect">
              <a:avLst/>
            </a:prstGeom>
          </p:spPr>
        </p:pic>
        <p:sp>
          <p:nvSpPr>
            <p:cNvPr id="36" name="ZoneTexte 35"/>
            <p:cNvSpPr txBox="1"/>
            <p:nvPr/>
          </p:nvSpPr>
          <p:spPr>
            <a:xfrm>
              <a:off x="3043857" y="2893434"/>
              <a:ext cx="1380339" cy="501627"/>
            </a:xfrm>
            <a:prstGeom prst="rect">
              <a:avLst/>
            </a:prstGeom>
            <a:noFill/>
          </p:spPr>
          <p:txBody>
            <a:bodyPr wrap="square" rtlCol="0">
              <a:spAutoFit/>
            </a:bodyPr>
            <a:lstStyle/>
            <a:p>
              <a:pPr algn="ctr">
                <a:buClr>
                  <a:schemeClr val="bg1"/>
                </a:buClr>
              </a:pPr>
              <a:r>
                <a:rPr lang="fr-FR" sz="7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Placemen</a:t>
              </a:r>
              <a:r>
                <a:rPr lang="fr-FR" sz="10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a:t>
              </a:r>
              <a:endParaRPr lang="fr-FR" sz="10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pic>
        <p:nvPicPr>
          <p:cNvPr id="1026" name="Picture 2" descr="Doigt qui clique PNG transparents - Stick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53051" y="3146972"/>
            <a:ext cx="337379" cy="337379"/>
          </a:xfrm>
          <a:prstGeom prst="rect">
            <a:avLst/>
          </a:prstGeom>
          <a:noFill/>
          <a:extLst>
            <a:ext uri="{909E8E84-426E-40DD-AFC4-6F175D3DCCD1}">
              <a14:hiddenFill xmlns:a14="http://schemas.microsoft.com/office/drawing/2010/main">
                <a:solidFill>
                  <a:srgbClr val="FFFFFF"/>
                </a:solidFill>
              </a14:hiddenFill>
            </a:ext>
          </a:extLst>
        </p:spPr>
      </p:pic>
      <p:sp>
        <p:nvSpPr>
          <p:cNvPr id="44" name="ZoneTexte 43"/>
          <p:cNvSpPr txBox="1"/>
          <p:nvPr/>
        </p:nvSpPr>
        <p:spPr>
          <a:xfrm>
            <a:off x="1727109" y="2545634"/>
            <a:ext cx="7261873" cy="815608"/>
          </a:xfrm>
          <a:prstGeom prst="rect">
            <a:avLst/>
          </a:prstGeom>
          <a:noFill/>
        </p:spPr>
        <p:txBody>
          <a:bodyPr wrap="square" rtlCol="0">
            <a:spAutoFit/>
          </a:bodyPr>
          <a:lstStyle/>
          <a:p>
            <a:pPr marL="350838" indent="-171450" algn="just">
              <a:spcBef>
                <a:spcPct val="20000"/>
              </a:spcBef>
              <a:buFont typeface="Wingdings" panose="05000000000000000000" pitchFamily="2" charset="2"/>
              <a:buChar char="q"/>
            </a:pPr>
            <a:r>
              <a:rPr lang="fr-FR" sz="1100" b="1" dirty="0">
                <a:solidFill>
                  <a:srgbClr val="C00000"/>
                </a:solidFill>
              </a:rPr>
              <a:t>Pourquoi ce questionnaire ?</a:t>
            </a:r>
          </a:p>
          <a:p>
            <a:pPr marL="808038" lvl="1" indent="-171450" algn="just">
              <a:spcBef>
                <a:spcPct val="20000"/>
              </a:spcBef>
              <a:buFont typeface="Wingdings" panose="05000000000000000000" pitchFamily="2" charset="2"/>
              <a:buChar char="§"/>
            </a:pPr>
            <a:r>
              <a:rPr lang="fr-FR" sz="1000" dirty="0" smtClean="0">
                <a:solidFill>
                  <a:schemeClr val="bg1"/>
                </a:solidFill>
              </a:rPr>
              <a:t>Interpeller </a:t>
            </a:r>
            <a:r>
              <a:rPr lang="fr-FR" sz="1000" dirty="0">
                <a:solidFill>
                  <a:schemeClr val="bg1"/>
                </a:solidFill>
              </a:rPr>
              <a:t>le client sur son épargne d’une manière différente,</a:t>
            </a:r>
          </a:p>
          <a:p>
            <a:pPr marL="808038" lvl="1" indent="-171450" algn="just">
              <a:spcBef>
                <a:spcPct val="20000"/>
              </a:spcBef>
              <a:buFont typeface="Wingdings" panose="05000000000000000000" pitchFamily="2" charset="2"/>
              <a:buChar char="§"/>
            </a:pPr>
            <a:r>
              <a:rPr lang="fr-FR" sz="1000" dirty="0">
                <a:solidFill>
                  <a:schemeClr val="bg1"/>
                </a:solidFill>
              </a:rPr>
              <a:t>Etre pédagogue car toutes les situations présentées peuvent être réelles.</a:t>
            </a:r>
          </a:p>
          <a:p>
            <a:pPr marL="808038" lvl="1" indent="-171450" algn="just">
              <a:spcBef>
                <a:spcPct val="20000"/>
              </a:spcBef>
              <a:buFont typeface="Wingdings" panose="05000000000000000000" pitchFamily="2" charset="2"/>
              <a:buChar char="§"/>
            </a:pPr>
            <a:r>
              <a:rPr lang="fr-FR" sz="1000" dirty="0">
                <a:solidFill>
                  <a:schemeClr val="bg1"/>
                </a:solidFill>
              </a:rPr>
              <a:t>Etoffer les connaissances du client en matière d’épargne.</a:t>
            </a:r>
          </a:p>
        </p:txBody>
      </p:sp>
      <p:sp>
        <p:nvSpPr>
          <p:cNvPr id="45" name="ZoneTexte 44"/>
          <p:cNvSpPr txBox="1"/>
          <p:nvPr/>
        </p:nvSpPr>
        <p:spPr>
          <a:xfrm>
            <a:off x="1727108" y="3610357"/>
            <a:ext cx="7261873" cy="1295739"/>
          </a:xfrm>
          <a:prstGeom prst="rect">
            <a:avLst/>
          </a:prstGeom>
          <a:noFill/>
        </p:spPr>
        <p:txBody>
          <a:bodyPr wrap="square" rtlCol="0">
            <a:spAutoFit/>
          </a:bodyPr>
          <a:lstStyle/>
          <a:p>
            <a:pPr marL="350838" indent="-171450" algn="just">
              <a:spcBef>
                <a:spcPct val="20000"/>
              </a:spcBef>
              <a:buFont typeface="Wingdings" panose="05000000000000000000" pitchFamily="2" charset="2"/>
              <a:buChar char="q"/>
            </a:pPr>
            <a:r>
              <a:rPr lang="fr-FR" sz="1100" b="1" dirty="0">
                <a:solidFill>
                  <a:srgbClr val="C00000"/>
                </a:solidFill>
              </a:rPr>
              <a:t>Comment utiliser ce questionnaire ?</a:t>
            </a:r>
          </a:p>
          <a:p>
            <a:pPr marL="808038" lvl="1" indent="-171450" algn="just">
              <a:spcBef>
                <a:spcPct val="20000"/>
              </a:spcBef>
              <a:buFont typeface="Wingdings" panose="05000000000000000000" pitchFamily="2" charset="2"/>
              <a:buChar char="§"/>
            </a:pPr>
            <a:r>
              <a:rPr lang="fr-FR" sz="1000" dirty="0" smtClean="0">
                <a:solidFill>
                  <a:schemeClr val="bg1"/>
                </a:solidFill>
              </a:rPr>
              <a:t>Diffuser </a:t>
            </a:r>
            <a:r>
              <a:rPr lang="fr-FR" sz="1000" dirty="0">
                <a:solidFill>
                  <a:schemeClr val="bg1"/>
                </a:solidFill>
              </a:rPr>
              <a:t>sans modération le questionnaire (voir page d’introduction),</a:t>
            </a:r>
          </a:p>
          <a:p>
            <a:pPr marL="808038" lvl="1" indent="-171450" algn="just">
              <a:spcBef>
                <a:spcPct val="20000"/>
              </a:spcBef>
              <a:buFont typeface="Wingdings" panose="05000000000000000000" pitchFamily="2" charset="2"/>
              <a:buChar char="§"/>
            </a:pPr>
            <a:r>
              <a:rPr lang="fr-FR" sz="1000" dirty="0">
                <a:solidFill>
                  <a:schemeClr val="bg1"/>
                </a:solidFill>
              </a:rPr>
              <a:t>Relancer quelques jours après le client et l’interroger :</a:t>
            </a:r>
          </a:p>
          <a:p>
            <a:pPr marL="1265238" lvl="2" indent="-171450" algn="just">
              <a:spcBef>
                <a:spcPct val="20000"/>
              </a:spcBef>
              <a:buFont typeface="Arial" panose="020B0604020202020204" pitchFamily="34" charset="0"/>
              <a:buChar char="•"/>
            </a:pPr>
            <a:r>
              <a:rPr lang="fr-FR" sz="900" dirty="0">
                <a:solidFill>
                  <a:schemeClr val="bg1"/>
                </a:solidFill>
              </a:rPr>
              <a:t>« Avez-vous réalisé le test, quelle est votre personnalité ? »</a:t>
            </a:r>
          </a:p>
          <a:p>
            <a:pPr marL="1265238" lvl="2" indent="-171450" algn="just">
              <a:spcBef>
                <a:spcPct val="20000"/>
              </a:spcBef>
              <a:buFont typeface="Arial" panose="020B0604020202020204" pitchFamily="34" charset="0"/>
              <a:buChar char="•"/>
            </a:pPr>
            <a:r>
              <a:rPr lang="fr-FR" sz="900" dirty="0">
                <a:solidFill>
                  <a:schemeClr val="bg1"/>
                </a:solidFill>
              </a:rPr>
              <a:t>« Que pensez-vous de dynamiser votre épargne ? »</a:t>
            </a:r>
          </a:p>
          <a:p>
            <a:pPr marL="1265238" lvl="2" indent="-171450" algn="just">
              <a:spcBef>
                <a:spcPct val="20000"/>
              </a:spcBef>
              <a:buFont typeface="Arial" panose="020B0604020202020204" pitchFamily="34" charset="0"/>
              <a:buChar char="•"/>
            </a:pPr>
            <a:r>
              <a:rPr lang="fr-FR" sz="900" dirty="0">
                <a:solidFill>
                  <a:schemeClr val="bg1"/>
                </a:solidFill>
              </a:rPr>
              <a:t>« Pour vous c’est quoi un bon taux ? »</a:t>
            </a:r>
          </a:p>
          <a:p>
            <a:pPr marL="1265238" lvl="2" indent="-171450" algn="just">
              <a:spcBef>
                <a:spcPct val="20000"/>
              </a:spcBef>
              <a:buFont typeface="Arial" panose="020B0604020202020204" pitchFamily="34" charset="0"/>
              <a:buChar char="•"/>
            </a:pPr>
            <a:r>
              <a:rPr lang="fr-FR" sz="900" dirty="0">
                <a:solidFill>
                  <a:schemeClr val="bg1"/>
                </a:solidFill>
              </a:rPr>
              <a:t>« Si je vous parle de marchés financiers, qu’en pensez-vous ? » </a:t>
            </a:r>
          </a:p>
        </p:txBody>
      </p:sp>
      <p:pic>
        <p:nvPicPr>
          <p:cNvPr id="16" name="Image 15">
            <a:hlinkClick r:id="rId5" action="ppaction://hlinksldjump"/>
          </p:cNvPr>
          <p:cNvPicPr>
            <a:picLocks noChangeAspect="1"/>
          </p:cNvPicPr>
          <p:nvPr/>
        </p:nvPicPr>
        <p:blipFill>
          <a:blip r:embed="rId6">
            <a:extLst/>
          </a:blip>
          <a:stretch>
            <a:fillRect/>
          </a:stretch>
        </p:blipFill>
        <p:spPr>
          <a:xfrm>
            <a:off x="8630239" y="96735"/>
            <a:ext cx="324896" cy="318711"/>
          </a:xfrm>
          <a:prstGeom prst="rect">
            <a:avLst/>
          </a:prstGeom>
        </p:spPr>
      </p:pic>
      <p:pic>
        <p:nvPicPr>
          <p:cNvPr id="17" name="Image 16">
            <a:hlinkClick r:id="rId7" action="ppaction://hlinksldjump"/>
          </p:cNvPr>
          <p:cNvPicPr>
            <a:picLocks noChangeAspect="1"/>
          </p:cNvPicPr>
          <p:nvPr/>
        </p:nvPicPr>
        <p:blipFill>
          <a:blip r:embed="rId8">
            <a:extLst/>
          </a:blip>
          <a:stretch>
            <a:fillRect/>
          </a:stretch>
        </p:blipFill>
        <p:spPr>
          <a:xfrm>
            <a:off x="8036713" y="0"/>
            <a:ext cx="531417" cy="533255"/>
          </a:xfrm>
          <a:prstGeom prst="rect">
            <a:avLst/>
          </a:prstGeom>
        </p:spPr>
      </p:pic>
    </p:spTree>
    <p:extLst>
      <p:ext uri="{BB962C8B-B14F-4D97-AF65-F5344CB8AC3E}">
        <p14:creationId xmlns:p14="http://schemas.microsoft.com/office/powerpoint/2010/main" val="167333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979712" y="1325846"/>
            <a:ext cx="2736304" cy="24667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1979712" y="2554512"/>
            <a:ext cx="2736304" cy="24667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1979712" y="3610791"/>
            <a:ext cx="2736304" cy="24667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7" name="Image 46">
            <a:hlinkClick r:id="rId2"/>
          </p:cNvPr>
          <p:cNvPicPr>
            <a:picLocks noChangeAspect="1"/>
          </p:cNvPicPr>
          <p:nvPr/>
        </p:nvPicPr>
        <p:blipFill>
          <a:blip r:embed="rId3"/>
          <a:stretch>
            <a:fillRect/>
          </a:stretch>
        </p:blipFill>
        <p:spPr>
          <a:xfrm>
            <a:off x="120561" y="1418544"/>
            <a:ext cx="1485986" cy="1861752"/>
          </a:xfrm>
          <a:prstGeom prst="rect">
            <a:avLst/>
          </a:prstGeom>
          <a:ln>
            <a:solidFill>
              <a:schemeClr val="bg1">
                <a:lumMod val="85000"/>
              </a:schemeClr>
            </a:solidFill>
          </a:ln>
        </p:spPr>
      </p:pic>
      <p:sp>
        <p:nvSpPr>
          <p:cNvPr id="2" name="Espace réservé du contenu 1"/>
          <p:cNvSpPr>
            <a:spLocks noGrp="1"/>
          </p:cNvSpPr>
          <p:nvPr>
            <p:ph sz="quarter" idx="15"/>
          </p:nvPr>
        </p:nvSpPr>
        <p:spPr/>
        <p:txBody>
          <a:bodyPr/>
          <a:lstStyle/>
          <a:p>
            <a:pPr>
              <a:spcBef>
                <a:spcPts val="0"/>
              </a:spcBef>
            </a:pPr>
            <a:r>
              <a:rPr lang="fr-FR" sz="1400" b="1" dirty="0" smtClean="0"/>
              <a:t>Questionnaire de l’univers </a:t>
            </a:r>
            <a:r>
              <a:rPr lang="fr-FR" sz="1400" b="1" dirty="0" smtClean="0">
                <a:solidFill>
                  <a:srgbClr val="C00000"/>
                </a:solidFill>
              </a:rPr>
              <a:t>Assurance &amp; Prévoyance</a:t>
            </a:r>
            <a:endParaRPr lang="fr-FR" sz="1400" b="1" dirty="0"/>
          </a:p>
        </p:txBody>
      </p:sp>
      <p:sp>
        <p:nvSpPr>
          <p:cNvPr id="26" name="Espace réservé du contenu 4"/>
          <p:cNvSpPr txBox="1">
            <a:spLocks/>
          </p:cNvSpPr>
          <p:nvPr/>
        </p:nvSpPr>
        <p:spPr>
          <a:xfrm>
            <a:off x="1331640" y="589348"/>
            <a:ext cx="7462351" cy="18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schemeClr val="bg1"/>
                </a:solidFill>
              </a:rPr>
              <a:t>L’accroche a été pensée pour interpeller, faire réfléchir</a:t>
            </a:r>
            <a:r>
              <a:rPr lang="fr-FR" sz="1200" dirty="0" smtClean="0">
                <a:solidFill>
                  <a:schemeClr val="bg1"/>
                </a:solidFill>
              </a:rPr>
              <a:t>… Le taux d’ouverture de l’e-mailing est exceptionnel !</a:t>
            </a:r>
            <a:endParaRPr lang="fr-FR" sz="1200" dirty="0">
              <a:solidFill>
                <a:schemeClr val="bg1"/>
              </a:solidFill>
            </a:endParaRPr>
          </a:p>
        </p:txBody>
      </p:sp>
      <p:pic>
        <p:nvPicPr>
          <p:cNvPr id="20" name="Image 19"/>
          <p:cNvPicPr>
            <a:picLocks noChangeAspect="1"/>
          </p:cNvPicPr>
          <p:nvPr/>
        </p:nvPicPr>
        <p:blipFill rotWithShape="1">
          <a:blip r:embed="rId4"/>
          <a:srcRect l="16821"/>
          <a:stretch/>
        </p:blipFill>
        <p:spPr>
          <a:xfrm>
            <a:off x="0" y="4268778"/>
            <a:ext cx="1727109" cy="874722"/>
          </a:xfrm>
          <a:prstGeom prst="rect">
            <a:avLst/>
          </a:prstGeom>
        </p:spPr>
      </p:pic>
      <p:pic>
        <p:nvPicPr>
          <p:cNvPr id="1026" name="Picture 2" descr="Doigt qui clique PNG transparents - Stick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09653" y="2884516"/>
            <a:ext cx="337379" cy="337379"/>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1750786" y="1316968"/>
            <a:ext cx="7261873" cy="815608"/>
          </a:xfrm>
          <a:prstGeom prst="rect">
            <a:avLst/>
          </a:prstGeom>
          <a:noFill/>
        </p:spPr>
        <p:txBody>
          <a:bodyPr wrap="square" rtlCol="0">
            <a:spAutoFit/>
          </a:bodyPr>
          <a:lstStyle/>
          <a:p>
            <a:pPr marL="350838" indent="-171450" algn="just">
              <a:spcBef>
                <a:spcPct val="20000"/>
              </a:spcBef>
              <a:buFont typeface="Wingdings" panose="05000000000000000000" pitchFamily="2" charset="2"/>
              <a:buChar char="q"/>
            </a:pPr>
            <a:r>
              <a:rPr lang="fr-FR" sz="1100" b="1" dirty="0">
                <a:solidFill>
                  <a:srgbClr val="C00000"/>
                </a:solidFill>
              </a:rPr>
              <a:t>Comment est construit ce questionnaire </a:t>
            </a:r>
            <a:r>
              <a:rPr lang="fr-FR" sz="1100" b="1" dirty="0" smtClean="0">
                <a:solidFill>
                  <a:srgbClr val="C00000"/>
                </a:solidFill>
              </a:rPr>
              <a:t>?</a:t>
            </a:r>
          </a:p>
          <a:p>
            <a:pPr marL="808038" lvl="1" indent="-171450" algn="just">
              <a:spcBef>
                <a:spcPct val="20000"/>
              </a:spcBef>
              <a:buFont typeface="Wingdings" panose="05000000000000000000" pitchFamily="2" charset="2"/>
              <a:buChar char="§"/>
            </a:pPr>
            <a:r>
              <a:rPr lang="fr-FR" sz="1000" dirty="0">
                <a:solidFill>
                  <a:schemeClr val="bg1"/>
                </a:solidFill>
              </a:rPr>
              <a:t>5 questions sur les points forts de nos contrats IARD,</a:t>
            </a:r>
          </a:p>
          <a:p>
            <a:pPr marL="808038" lvl="1" indent="-171450" algn="just">
              <a:spcBef>
                <a:spcPct val="20000"/>
              </a:spcBef>
              <a:buFont typeface="Wingdings" panose="05000000000000000000" pitchFamily="2" charset="2"/>
              <a:buChar char="§"/>
            </a:pPr>
            <a:r>
              <a:rPr lang="fr-FR" sz="1000" dirty="0">
                <a:solidFill>
                  <a:schemeClr val="bg1"/>
                </a:solidFill>
              </a:rPr>
              <a:t>5 réponses avec des explications, des conseils.</a:t>
            </a:r>
          </a:p>
          <a:p>
            <a:pPr marL="808038" lvl="1" indent="-171450" algn="just">
              <a:spcBef>
                <a:spcPct val="20000"/>
              </a:spcBef>
              <a:buFont typeface="Wingdings" panose="05000000000000000000" pitchFamily="2" charset="2"/>
              <a:buChar char="§"/>
            </a:pPr>
            <a:r>
              <a:rPr lang="fr-FR" sz="1000" dirty="0">
                <a:solidFill>
                  <a:schemeClr val="bg1"/>
                </a:solidFill>
              </a:rPr>
              <a:t>1 bilan ludique et des liens pour réaliser de suite un devis ou prendre RDV avec son conseiller.</a:t>
            </a:r>
          </a:p>
        </p:txBody>
      </p:sp>
      <p:sp>
        <p:nvSpPr>
          <p:cNvPr id="44" name="ZoneTexte 43"/>
          <p:cNvSpPr txBox="1"/>
          <p:nvPr/>
        </p:nvSpPr>
        <p:spPr>
          <a:xfrm>
            <a:off x="1727109" y="2545634"/>
            <a:ext cx="7261873" cy="630942"/>
          </a:xfrm>
          <a:prstGeom prst="rect">
            <a:avLst/>
          </a:prstGeom>
          <a:noFill/>
        </p:spPr>
        <p:txBody>
          <a:bodyPr wrap="square" rtlCol="0">
            <a:spAutoFit/>
          </a:bodyPr>
          <a:lstStyle/>
          <a:p>
            <a:pPr marL="350838" indent="-171450" algn="just">
              <a:spcBef>
                <a:spcPct val="20000"/>
              </a:spcBef>
              <a:buFont typeface="Wingdings" panose="05000000000000000000" pitchFamily="2" charset="2"/>
              <a:buChar char="q"/>
            </a:pPr>
            <a:r>
              <a:rPr lang="fr-FR" sz="1100" b="1" dirty="0">
                <a:solidFill>
                  <a:srgbClr val="C00000"/>
                </a:solidFill>
              </a:rPr>
              <a:t>Pourquoi ce questionnaire ?</a:t>
            </a:r>
          </a:p>
          <a:p>
            <a:pPr marL="808038" lvl="1" indent="-171450" algn="just">
              <a:spcBef>
                <a:spcPct val="20000"/>
              </a:spcBef>
              <a:buFont typeface="Wingdings" panose="05000000000000000000" pitchFamily="2" charset="2"/>
              <a:buChar char="§"/>
            </a:pPr>
            <a:r>
              <a:rPr lang="fr-FR" sz="1000" dirty="0">
                <a:solidFill>
                  <a:schemeClr val="bg1"/>
                </a:solidFill>
              </a:rPr>
              <a:t>Intriguer et susciter l’intérêt,</a:t>
            </a:r>
          </a:p>
          <a:p>
            <a:pPr marL="808038" lvl="1" indent="-171450" algn="just">
              <a:spcBef>
                <a:spcPct val="20000"/>
              </a:spcBef>
              <a:buFont typeface="Wingdings" panose="05000000000000000000" pitchFamily="2" charset="2"/>
              <a:buChar char="§"/>
            </a:pPr>
            <a:r>
              <a:rPr lang="fr-FR" sz="1000" dirty="0">
                <a:solidFill>
                  <a:schemeClr val="bg1"/>
                </a:solidFill>
              </a:rPr>
              <a:t>Questionner le client sur des situations réelles et l’amener à douter de la qualité de ses contrats concurrents.</a:t>
            </a:r>
          </a:p>
        </p:txBody>
      </p:sp>
      <p:sp>
        <p:nvSpPr>
          <p:cNvPr id="45" name="ZoneTexte 44"/>
          <p:cNvSpPr txBox="1"/>
          <p:nvPr/>
        </p:nvSpPr>
        <p:spPr>
          <a:xfrm>
            <a:off x="1727108" y="3610357"/>
            <a:ext cx="7261873" cy="1295739"/>
          </a:xfrm>
          <a:prstGeom prst="rect">
            <a:avLst/>
          </a:prstGeom>
          <a:noFill/>
        </p:spPr>
        <p:txBody>
          <a:bodyPr wrap="square" rtlCol="0">
            <a:spAutoFit/>
          </a:bodyPr>
          <a:lstStyle/>
          <a:p>
            <a:pPr marL="350838" indent="-171450" algn="just">
              <a:spcBef>
                <a:spcPct val="20000"/>
              </a:spcBef>
              <a:buFont typeface="Wingdings" panose="05000000000000000000" pitchFamily="2" charset="2"/>
              <a:buChar char="q"/>
            </a:pPr>
            <a:r>
              <a:rPr lang="fr-FR" sz="1100" b="1" dirty="0">
                <a:solidFill>
                  <a:srgbClr val="C00000"/>
                </a:solidFill>
              </a:rPr>
              <a:t>Comment utiliser ce questionnaire ?</a:t>
            </a:r>
          </a:p>
          <a:p>
            <a:pPr marL="808038" lvl="1" indent="-171450" algn="just">
              <a:spcBef>
                <a:spcPct val="20000"/>
              </a:spcBef>
              <a:buFont typeface="Wingdings" panose="05000000000000000000" pitchFamily="2" charset="2"/>
              <a:buChar char="§"/>
            </a:pPr>
            <a:r>
              <a:rPr lang="fr-FR" sz="1000" dirty="0">
                <a:solidFill>
                  <a:schemeClr val="bg1"/>
                </a:solidFill>
              </a:rPr>
              <a:t>Diffuser sans modération le questionnaire (voir page précédente),</a:t>
            </a:r>
          </a:p>
          <a:p>
            <a:pPr marL="808038" lvl="1" indent="-171450" algn="just">
              <a:spcBef>
                <a:spcPct val="20000"/>
              </a:spcBef>
              <a:buFont typeface="Wingdings" panose="05000000000000000000" pitchFamily="2" charset="2"/>
              <a:buChar char="§"/>
            </a:pPr>
            <a:r>
              <a:rPr lang="fr-FR" sz="1000" dirty="0">
                <a:solidFill>
                  <a:schemeClr val="bg1"/>
                </a:solidFill>
              </a:rPr>
              <a:t>Relancer quelques jours après le client et l’interroger :</a:t>
            </a:r>
          </a:p>
          <a:p>
            <a:pPr marL="1265238" lvl="2" indent="-171450" algn="just">
              <a:spcBef>
                <a:spcPct val="20000"/>
              </a:spcBef>
              <a:buFont typeface="Arial" panose="020B0604020202020204" pitchFamily="34" charset="0"/>
              <a:buChar char="•"/>
            </a:pPr>
            <a:r>
              <a:rPr lang="fr-FR" sz="900" dirty="0">
                <a:solidFill>
                  <a:schemeClr val="bg1"/>
                </a:solidFill>
              </a:rPr>
              <a:t>« Combien de bonnes réponses avez-vous eues ? »</a:t>
            </a:r>
          </a:p>
          <a:p>
            <a:pPr marL="1265238" lvl="2" indent="-171450" algn="just">
              <a:spcBef>
                <a:spcPct val="20000"/>
              </a:spcBef>
              <a:buFont typeface="Arial" panose="020B0604020202020204" pitchFamily="34" charset="0"/>
              <a:buChar char="•"/>
            </a:pPr>
            <a:r>
              <a:rPr lang="fr-FR" sz="900" dirty="0">
                <a:solidFill>
                  <a:schemeClr val="bg1"/>
                </a:solidFill>
              </a:rPr>
              <a:t>« … d’ailleurs, à quand remonte votre dernière mise à jour de vos contrats d’assurance ? »</a:t>
            </a:r>
          </a:p>
          <a:p>
            <a:pPr marL="1265238" lvl="2" indent="-171450" algn="just">
              <a:spcBef>
                <a:spcPct val="20000"/>
              </a:spcBef>
              <a:buFont typeface="Arial" panose="020B0604020202020204" pitchFamily="34" charset="0"/>
              <a:buChar char="•"/>
            </a:pPr>
            <a:r>
              <a:rPr lang="fr-FR" sz="900" dirty="0">
                <a:solidFill>
                  <a:schemeClr val="bg1"/>
                </a:solidFill>
              </a:rPr>
              <a:t>« Connaissez-vous les contrats d’assurance de la Caisse d’Epargne ? »</a:t>
            </a:r>
          </a:p>
          <a:p>
            <a:pPr marL="1265238" lvl="2" indent="-171450" algn="just">
              <a:spcBef>
                <a:spcPct val="20000"/>
              </a:spcBef>
              <a:buFont typeface="Arial" panose="020B0604020202020204" pitchFamily="34" charset="0"/>
              <a:buChar char="•"/>
            </a:pPr>
            <a:r>
              <a:rPr lang="fr-FR" sz="900" dirty="0">
                <a:solidFill>
                  <a:schemeClr val="bg1"/>
                </a:solidFill>
              </a:rPr>
              <a:t>« Je vous propose un bilan comparatif, qu’en pensez vous ? » </a:t>
            </a:r>
          </a:p>
        </p:txBody>
      </p:sp>
      <p:grpSp>
        <p:nvGrpSpPr>
          <p:cNvPr id="49" name="Groupe 48"/>
          <p:cNvGrpSpPr/>
          <p:nvPr/>
        </p:nvGrpSpPr>
        <p:grpSpPr>
          <a:xfrm>
            <a:off x="-324544" y="3747421"/>
            <a:ext cx="2613457" cy="739384"/>
            <a:chOff x="5443086" y="2697028"/>
            <a:chExt cx="1704206" cy="508604"/>
          </a:xfrm>
        </p:grpSpPr>
        <p:pic>
          <p:nvPicPr>
            <p:cNvPr id="50" name="Image 49">
              <a:hlinkClick r:id="rId6" action="ppaction://hlinksldjump"/>
            </p:cNvPr>
            <p:cNvPicPr>
              <a:picLocks noChangeAspect="1"/>
            </p:cNvPicPr>
            <p:nvPr/>
          </p:nvPicPr>
          <p:blipFill>
            <a:blip r:embed="rId7">
              <a:extLst/>
            </a:blip>
            <a:stretch>
              <a:fillRect/>
            </a:stretch>
          </p:blipFill>
          <p:spPr>
            <a:xfrm>
              <a:off x="6147503" y="2697028"/>
              <a:ext cx="310007" cy="310007"/>
            </a:xfrm>
            <a:prstGeom prst="rect">
              <a:avLst/>
            </a:prstGeom>
          </p:spPr>
        </p:pic>
        <p:sp>
          <p:nvSpPr>
            <p:cNvPr id="51" name="ZoneTexte 50"/>
            <p:cNvSpPr txBox="1"/>
            <p:nvPr/>
          </p:nvSpPr>
          <p:spPr>
            <a:xfrm>
              <a:off x="5443086" y="2993920"/>
              <a:ext cx="1704206" cy="211712"/>
            </a:xfrm>
            <a:prstGeom prst="rect">
              <a:avLst/>
            </a:prstGeom>
            <a:noFill/>
          </p:spPr>
          <p:txBody>
            <a:bodyPr wrap="square" rtlCol="0">
              <a:spAutoFit/>
            </a:bodyPr>
            <a:lstStyle/>
            <a:p>
              <a:pPr algn="ctr">
                <a:buClr>
                  <a:schemeClr val="bg1"/>
                </a:buClr>
              </a:pPr>
              <a:r>
                <a:rPr lang="fr-FR" sz="7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Assurance</a:t>
              </a:r>
            </a:p>
            <a:p>
              <a:pPr algn="ctr">
                <a:buClr>
                  <a:schemeClr val="bg1"/>
                </a:buClr>
              </a:pPr>
              <a:endParaRPr lang="fr-FR" sz="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pic>
        <p:nvPicPr>
          <p:cNvPr id="13" name="Image 12"/>
          <p:cNvPicPr>
            <a:picLocks noChangeAspect="1"/>
          </p:cNvPicPr>
          <p:nvPr/>
        </p:nvPicPr>
        <p:blipFill>
          <a:blip r:embed="rId7">
            <a:extLst/>
          </a:blip>
          <a:stretch>
            <a:fillRect/>
          </a:stretch>
        </p:blipFill>
        <p:spPr>
          <a:xfrm>
            <a:off x="8678673" y="59738"/>
            <a:ext cx="326180" cy="326180"/>
          </a:xfrm>
          <a:prstGeom prst="rect">
            <a:avLst/>
          </a:prstGeom>
        </p:spPr>
      </p:pic>
    </p:spTree>
    <p:extLst>
      <p:ext uri="{BB962C8B-B14F-4D97-AF65-F5344CB8AC3E}">
        <p14:creationId xmlns:p14="http://schemas.microsoft.com/office/powerpoint/2010/main" val="2402806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p:cNvSpPr/>
          <p:nvPr/>
        </p:nvSpPr>
        <p:spPr>
          <a:xfrm>
            <a:off x="1979712" y="3598756"/>
            <a:ext cx="2736304" cy="24667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nvSpPr>
        <p:spPr>
          <a:xfrm>
            <a:off x="1979712" y="2551931"/>
            <a:ext cx="2736304" cy="24667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p:nvSpPr>
        <p:spPr>
          <a:xfrm>
            <a:off x="1979712" y="1325846"/>
            <a:ext cx="2736304" cy="24667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p:cNvGrpSpPr/>
          <p:nvPr/>
        </p:nvGrpSpPr>
        <p:grpSpPr>
          <a:xfrm>
            <a:off x="114391" y="1308695"/>
            <a:ext cx="1512849" cy="2406885"/>
            <a:chOff x="429799" y="1201833"/>
            <a:chExt cx="3324054" cy="4705672"/>
          </a:xfrm>
        </p:grpSpPr>
        <p:pic>
          <p:nvPicPr>
            <p:cNvPr id="32" name="Image 31">
              <a:hlinkClick r:id="rId2"/>
            </p:cNvPr>
            <p:cNvPicPr>
              <a:picLocks noChangeAspect="1"/>
            </p:cNvPicPr>
            <p:nvPr/>
          </p:nvPicPr>
          <p:blipFill rotWithShape="1">
            <a:blip r:embed="rId3"/>
            <a:srcRect r="53067"/>
            <a:stretch/>
          </p:blipFill>
          <p:spPr>
            <a:xfrm>
              <a:off x="429799" y="1201833"/>
              <a:ext cx="3324054" cy="2990396"/>
            </a:xfrm>
            <a:prstGeom prst="rect">
              <a:avLst/>
            </a:prstGeom>
            <a:ln>
              <a:solidFill>
                <a:schemeClr val="bg1">
                  <a:lumMod val="85000"/>
                </a:schemeClr>
              </a:solidFill>
            </a:ln>
          </p:spPr>
        </p:pic>
        <p:pic>
          <p:nvPicPr>
            <p:cNvPr id="33" name="Image 32">
              <a:hlinkClick r:id="rId2"/>
            </p:cNvPr>
            <p:cNvPicPr>
              <a:picLocks noChangeAspect="1"/>
            </p:cNvPicPr>
            <p:nvPr/>
          </p:nvPicPr>
          <p:blipFill rotWithShape="1">
            <a:blip r:embed="rId3"/>
            <a:srcRect l="47876" r="2690" b="42641"/>
            <a:stretch/>
          </p:blipFill>
          <p:spPr>
            <a:xfrm>
              <a:off x="429799" y="4192229"/>
              <a:ext cx="3324054" cy="1715276"/>
            </a:xfrm>
            <a:prstGeom prst="rect">
              <a:avLst/>
            </a:prstGeom>
            <a:ln>
              <a:solidFill>
                <a:schemeClr val="bg1">
                  <a:lumMod val="85000"/>
                </a:schemeClr>
              </a:solidFill>
            </a:ln>
          </p:spPr>
        </p:pic>
      </p:grpSp>
      <p:sp>
        <p:nvSpPr>
          <p:cNvPr id="2" name="Espace réservé du contenu 1"/>
          <p:cNvSpPr>
            <a:spLocks noGrp="1"/>
          </p:cNvSpPr>
          <p:nvPr>
            <p:ph sz="quarter" idx="15"/>
          </p:nvPr>
        </p:nvSpPr>
        <p:spPr/>
        <p:txBody>
          <a:bodyPr/>
          <a:lstStyle/>
          <a:p>
            <a:pPr>
              <a:spcBef>
                <a:spcPts val="0"/>
              </a:spcBef>
            </a:pPr>
            <a:r>
              <a:rPr lang="fr-FR" sz="1400" b="1" dirty="0" smtClean="0"/>
              <a:t>Le questionnaire </a:t>
            </a:r>
            <a:r>
              <a:rPr lang="fr-FR" sz="1400" b="1" dirty="0" smtClean="0">
                <a:solidFill>
                  <a:srgbClr val="C00000"/>
                </a:solidFill>
              </a:rPr>
              <a:t>Jeunes</a:t>
            </a:r>
            <a:r>
              <a:rPr lang="fr-FR" sz="1400" b="1" dirty="0" smtClean="0"/>
              <a:t>, concerne </a:t>
            </a:r>
            <a:r>
              <a:rPr lang="fr-FR" sz="1400" b="1" dirty="0" smtClean="0">
                <a:solidFill>
                  <a:srgbClr val="C00000"/>
                </a:solidFill>
              </a:rPr>
              <a:t>tous les Univers</a:t>
            </a:r>
            <a:endParaRPr lang="fr-FR" sz="1400" b="1" dirty="0">
              <a:solidFill>
                <a:srgbClr val="C00000"/>
              </a:solidFill>
            </a:endParaRPr>
          </a:p>
        </p:txBody>
      </p:sp>
      <p:sp>
        <p:nvSpPr>
          <p:cNvPr id="26" name="Espace réservé du contenu 4"/>
          <p:cNvSpPr txBox="1">
            <a:spLocks/>
          </p:cNvSpPr>
          <p:nvPr/>
        </p:nvSpPr>
        <p:spPr>
          <a:xfrm>
            <a:off x="1209653" y="674616"/>
            <a:ext cx="7462351" cy="18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schemeClr val="bg1"/>
                </a:solidFill>
              </a:rPr>
              <a:t>Tous les jeunes ont des besoins et des projets …  A nous de les accompagner !</a:t>
            </a:r>
          </a:p>
        </p:txBody>
      </p:sp>
      <p:pic>
        <p:nvPicPr>
          <p:cNvPr id="20" name="Image 19"/>
          <p:cNvPicPr>
            <a:picLocks noChangeAspect="1"/>
          </p:cNvPicPr>
          <p:nvPr/>
        </p:nvPicPr>
        <p:blipFill rotWithShape="1">
          <a:blip r:embed="rId4"/>
          <a:srcRect l="16821"/>
          <a:stretch/>
        </p:blipFill>
        <p:spPr>
          <a:xfrm>
            <a:off x="0" y="4268778"/>
            <a:ext cx="1727109" cy="874722"/>
          </a:xfrm>
          <a:prstGeom prst="rect">
            <a:avLst/>
          </a:prstGeom>
        </p:spPr>
      </p:pic>
      <p:grpSp>
        <p:nvGrpSpPr>
          <p:cNvPr id="21" name="Groupe 20"/>
          <p:cNvGrpSpPr/>
          <p:nvPr/>
        </p:nvGrpSpPr>
        <p:grpSpPr>
          <a:xfrm>
            <a:off x="1257134" y="4059482"/>
            <a:ext cx="500294" cy="767561"/>
            <a:chOff x="1759502" y="2189615"/>
            <a:chExt cx="1022777" cy="1599614"/>
          </a:xfrm>
        </p:grpSpPr>
        <p:pic>
          <p:nvPicPr>
            <p:cNvPr id="22" name="Image 21">
              <a:hlinkClick r:id="rId5" action="ppaction://hlinksldjump"/>
            </p:cNvPr>
            <p:cNvPicPr>
              <a:picLocks noChangeAspect="1"/>
            </p:cNvPicPr>
            <p:nvPr/>
          </p:nvPicPr>
          <p:blipFill>
            <a:blip r:embed="rId6">
              <a:extLst/>
            </a:blip>
            <a:stretch>
              <a:fillRect/>
            </a:stretch>
          </p:blipFill>
          <p:spPr>
            <a:xfrm>
              <a:off x="1867163" y="2189615"/>
              <a:ext cx="812527" cy="812527"/>
            </a:xfrm>
            <a:prstGeom prst="rect">
              <a:avLst/>
            </a:prstGeom>
          </p:spPr>
        </p:pic>
        <p:sp>
          <p:nvSpPr>
            <p:cNvPr id="23" name="ZoneTexte 22"/>
            <p:cNvSpPr txBox="1"/>
            <p:nvPr/>
          </p:nvSpPr>
          <p:spPr>
            <a:xfrm>
              <a:off x="1759502" y="3083675"/>
              <a:ext cx="1022777" cy="705554"/>
            </a:xfrm>
            <a:prstGeom prst="rect">
              <a:avLst/>
            </a:prstGeom>
            <a:noFill/>
          </p:spPr>
          <p:txBody>
            <a:bodyPr wrap="square" rtlCol="0">
              <a:spAutoFit/>
            </a:bodyPr>
            <a:lstStyle/>
            <a:p>
              <a:pPr algn="ctr">
                <a:buClr>
                  <a:schemeClr val="bg1"/>
                </a:buClr>
              </a:pPr>
              <a:r>
                <a:rPr lang="fr-FR" sz="7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Epargne</a:t>
              </a:r>
              <a:r>
                <a:rPr lang="fr-FR" sz="16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16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grpSp>
        <p:nvGrpSpPr>
          <p:cNvPr id="25" name="Groupe 24"/>
          <p:cNvGrpSpPr/>
          <p:nvPr/>
        </p:nvGrpSpPr>
        <p:grpSpPr>
          <a:xfrm>
            <a:off x="525956" y="3698001"/>
            <a:ext cx="675196" cy="679999"/>
            <a:chOff x="3043857" y="2009696"/>
            <a:chExt cx="1380339" cy="1385365"/>
          </a:xfrm>
        </p:grpSpPr>
        <p:pic>
          <p:nvPicPr>
            <p:cNvPr id="35" name="Image 34">
              <a:hlinkClick r:id="rId7" action="ppaction://hlinksldjump"/>
            </p:cNvPr>
            <p:cNvPicPr>
              <a:picLocks noChangeAspect="1"/>
            </p:cNvPicPr>
            <p:nvPr/>
          </p:nvPicPr>
          <p:blipFill>
            <a:blip r:embed="rId8">
              <a:extLst/>
            </a:blip>
            <a:stretch>
              <a:fillRect/>
            </a:stretch>
          </p:blipFill>
          <p:spPr>
            <a:xfrm>
              <a:off x="3219221" y="2009696"/>
              <a:ext cx="1086403" cy="1086403"/>
            </a:xfrm>
            <a:prstGeom prst="rect">
              <a:avLst/>
            </a:prstGeom>
          </p:spPr>
        </p:pic>
        <p:sp>
          <p:nvSpPr>
            <p:cNvPr id="36" name="ZoneTexte 35"/>
            <p:cNvSpPr txBox="1"/>
            <p:nvPr/>
          </p:nvSpPr>
          <p:spPr>
            <a:xfrm>
              <a:off x="3043857" y="2893434"/>
              <a:ext cx="1380339" cy="501627"/>
            </a:xfrm>
            <a:prstGeom prst="rect">
              <a:avLst/>
            </a:prstGeom>
            <a:noFill/>
          </p:spPr>
          <p:txBody>
            <a:bodyPr wrap="square" rtlCol="0">
              <a:spAutoFit/>
            </a:bodyPr>
            <a:lstStyle/>
            <a:p>
              <a:pPr algn="ctr">
                <a:buClr>
                  <a:schemeClr val="bg1"/>
                </a:buClr>
              </a:pPr>
              <a:r>
                <a:rPr lang="fr-FR" sz="7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Placemen</a:t>
              </a:r>
              <a:r>
                <a:rPr lang="fr-FR" sz="10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a:t>
              </a:r>
              <a:endParaRPr lang="fr-FR" sz="10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pic>
        <p:nvPicPr>
          <p:cNvPr id="1026" name="Picture 2" descr="Doigt qui clique PNG transparents - Stick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71585" y="3315479"/>
            <a:ext cx="337379" cy="337379"/>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1750786" y="1316968"/>
            <a:ext cx="7261873" cy="815608"/>
          </a:xfrm>
          <a:prstGeom prst="rect">
            <a:avLst/>
          </a:prstGeom>
          <a:noFill/>
        </p:spPr>
        <p:txBody>
          <a:bodyPr wrap="square" rtlCol="0">
            <a:spAutoFit/>
          </a:bodyPr>
          <a:lstStyle/>
          <a:p>
            <a:pPr marL="350838" indent="-171450" algn="just">
              <a:spcBef>
                <a:spcPct val="20000"/>
              </a:spcBef>
              <a:buFont typeface="Wingdings" panose="05000000000000000000" pitchFamily="2" charset="2"/>
              <a:buChar char="q"/>
            </a:pPr>
            <a:r>
              <a:rPr lang="fr-FR" sz="1100" b="1" dirty="0">
                <a:solidFill>
                  <a:srgbClr val="C00000"/>
                </a:solidFill>
              </a:rPr>
              <a:t>Comment est construit ce questionnaire </a:t>
            </a:r>
            <a:r>
              <a:rPr lang="fr-FR" sz="1100" b="1" dirty="0" smtClean="0">
                <a:solidFill>
                  <a:srgbClr val="C00000"/>
                </a:solidFill>
              </a:rPr>
              <a:t>?</a:t>
            </a:r>
          </a:p>
          <a:p>
            <a:pPr marL="808038" lvl="1" indent="-171450" algn="just">
              <a:spcBef>
                <a:spcPct val="20000"/>
              </a:spcBef>
              <a:buFont typeface="Wingdings" panose="05000000000000000000" pitchFamily="2" charset="2"/>
              <a:buChar char="§"/>
            </a:pPr>
            <a:r>
              <a:rPr lang="fr-FR" sz="1000" dirty="0">
                <a:solidFill>
                  <a:schemeClr val="bg1"/>
                </a:solidFill>
              </a:rPr>
              <a:t>5 questions relatives à la vie quotidienne des jeunes, des situations parfois cocasses et délicates,</a:t>
            </a:r>
          </a:p>
          <a:p>
            <a:pPr marL="808038" lvl="1" indent="-171450" algn="just">
              <a:spcBef>
                <a:spcPct val="20000"/>
              </a:spcBef>
              <a:buFont typeface="Wingdings" panose="05000000000000000000" pitchFamily="2" charset="2"/>
              <a:buChar char="§"/>
            </a:pPr>
            <a:r>
              <a:rPr lang="fr-FR" sz="1000" dirty="0">
                <a:solidFill>
                  <a:schemeClr val="bg1"/>
                </a:solidFill>
              </a:rPr>
              <a:t>1 profil avec les réponses est établi et des conseils sont présentés pour être bien accompagné par la CEGEE</a:t>
            </a:r>
          </a:p>
          <a:p>
            <a:pPr marL="808038" lvl="1" indent="-171450" algn="just">
              <a:spcBef>
                <a:spcPct val="20000"/>
              </a:spcBef>
              <a:buFont typeface="Wingdings" panose="05000000000000000000" pitchFamily="2" charset="2"/>
              <a:buChar char="§"/>
            </a:pPr>
            <a:r>
              <a:rPr lang="fr-FR" sz="1000" dirty="0">
                <a:solidFill>
                  <a:schemeClr val="bg1"/>
                </a:solidFill>
              </a:rPr>
              <a:t>des liens pour en savoir plus ou  prendre RDV avec son conseiller.</a:t>
            </a:r>
          </a:p>
        </p:txBody>
      </p:sp>
      <p:sp>
        <p:nvSpPr>
          <p:cNvPr id="44" name="ZoneTexte 43"/>
          <p:cNvSpPr txBox="1"/>
          <p:nvPr/>
        </p:nvSpPr>
        <p:spPr>
          <a:xfrm>
            <a:off x="1727109" y="2545634"/>
            <a:ext cx="7261873" cy="815608"/>
          </a:xfrm>
          <a:prstGeom prst="rect">
            <a:avLst/>
          </a:prstGeom>
          <a:noFill/>
        </p:spPr>
        <p:txBody>
          <a:bodyPr wrap="square" rtlCol="0">
            <a:spAutoFit/>
          </a:bodyPr>
          <a:lstStyle/>
          <a:p>
            <a:pPr marL="350838" indent="-171450" algn="just">
              <a:spcBef>
                <a:spcPct val="20000"/>
              </a:spcBef>
              <a:buFont typeface="Wingdings" panose="05000000000000000000" pitchFamily="2" charset="2"/>
              <a:buChar char="q"/>
            </a:pPr>
            <a:r>
              <a:rPr lang="fr-FR" sz="1100" b="1" dirty="0">
                <a:solidFill>
                  <a:srgbClr val="C00000"/>
                </a:solidFill>
              </a:rPr>
              <a:t>Pourquoi ce questionnaire ?</a:t>
            </a:r>
          </a:p>
          <a:p>
            <a:pPr marL="808038" lvl="1" indent="-171450" algn="just">
              <a:spcBef>
                <a:spcPct val="20000"/>
              </a:spcBef>
              <a:buFont typeface="Wingdings" panose="05000000000000000000" pitchFamily="2" charset="2"/>
              <a:buChar char="§"/>
            </a:pPr>
            <a:r>
              <a:rPr lang="fr-FR" sz="1000" dirty="0">
                <a:solidFill>
                  <a:schemeClr val="bg1"/>
                </a:solidFill>
              </a:rPr>
              <a:t>Eveiller la curiosité du jeune client et l’amener à cliquer et ouvrir le test,</a:t>
            </a:r>
          </a:p>
          <a:p>
            <a:pPr marL="808038" lvl="1" indent="-171450" algn="just">
              <a:spcBef>
                <a:spcPct val="20000"/>
              </a:spcBef>
              <a:buFont typeface="Wingdings" panose="05000000000000000000" pitchFamily="2" charset="2"/>
              <a:buChar char="§"/>
            </a:pPr>
            <a:r>
              <a:rPr lang="fr-FR" sz="1000" dirty="0">
                <a:solidFill>
                  <a:schemeClr val="bg1"/>
                </a:solidFill>
              </a:rPr>
              <a:t>Faire réfléchir le jeune client et lui faire prendre conscience que la banque peut lui être encore plus utile. </a:t>
            </a:r>
          </a:p>
          <a:p>
            <a:pPr marL="808038" lvl="1" indent="-171450" algn="just">
              <a:spcBef>
                <a:spcPct val="20000"/>
              </a:spcBef>
              <a:buFont typeface="Wingdings" panose="05000000000000000000" pitchFamily="2" charset="2"/>
              <a:buChar char="§"/>
            </a:pPr>
            <a:r>
              <a:rPr lang="fr-FR" sz="1000" dirty="0">
                <a:solidFill>
                  <a:schemeClr val="bg1"/>
                </a:solidFill>
              </a:rPr>
              <a:t>Générer de l’activité sur ce segment essentiel</a:t>
            </a:r>
          </a:p>
        </p:txBody>
      </p:sp>
      <p:sp>
        <p:nvSpPr>
          <p:cNvPr id="45" name="ZoneTexte 44"/>
          <p:cNvSpPr txBox="1"/>
          <p:nvPr/>
        </p:nvSpPr>
        <p:spPr>
          <a:xfrm>
            <a:off x="1727108" y="3594028"/>
            <a:ext cx="7261873" cy="1295739"/>
          </a:xfrm>
          <a:prstGeom prst="rect">
            <a:avLst/>
          </a:prstGeom>
          <a:noFill/>
        </p:spPr>
        <p:txBody>
          <a:bodyPr wrap="square" rtlCol="0">
            <a:spAutoFit/>
          </a:bodyPr>
          <a:lstStyle/>
          <a:p>
            <a:pPr marL="350838" indent="-171450" algn="just">
              <a:spcBef>
                <a:spcPct val="20000"/>
              </a:spcBef>
              <a:buFont typeface="Wingdings" panose="05000000000000000000" pitchFamily="2" charset="2"/>
              <a:buChar char="q"/>
            </a:pPr>
            <a:r>
              <a:rPr lang="fr-FR" sz="1100" b="1" dirty="0">
                <a:solidFill>
                  <a:srgbClr val="C00000"/>
                </a:solidFill>
              </a:rPr>
              <a:t>Comment utiliser ce questionnaire ?</a:t>
            </a:r>
          </a:p>
          <a:p>
            <a:pPr marL="808038" lvl="1" indent="-171450" algn="just">
              <a:spcBef>
                <a:spcPct val="20000"/>
              </a:spcBef>
              <a:buFont typeface="Wingdings" panose="05000000000000000000" pitchFamily="2" charset="2"/>
              <a:buChar char="§"/>
            </a:pPr>
            <a:r>
              <a:rPr lang="fr-FR" sz="1000" dirty="0">
                <a:solidFill>
                  <a:schemeClr val="bg1"/>
                </a:solidFill>
              </a:rPr>
              <a:t>Diffuser sans modération le questionnaire (voir page d’introduction),</a:t>
            </a:r>
          </a:p>
          <a:p>
            <a:pPr marL="808038" lvl="1" indent="-171450" algn="just">
              <a:spcBef>
                <a:spcPct val="20000"/>
              </a:spcBef>
              <a:buFont typeface="Wingdings" panose="05000000000000000000" pitchFamily="2" charset="2"/>
              <a:buChar char="§"/>
            </a:pPr>
            <a:r>
              <a:rPr lang="fr-FR" sz="1000" dirty="0">
                <a:solidFill>
                  <a:schemeClr val="bg1"/>
                </a:solidFill>
              </a:rPr>
              <a:t>Relancer quelques jours après le jeune client et l’interroger :</a:t>
            </a:r>
          </a:p>
          <a:p>
            <a:pPr marL="1265238" lvl="2" indent="-171450" algn="just">
              <a:spcBef>
                <a:spcPct val="20000"/>
              </a:spcBef>
              <a:buFont typeface="Arial" panose="020B0604020202020204" pitchFamily="34" charset="0"/>
              <a:buChar char="•"/>
            </a:pPr>
            <a:r>
              <a:rPr lang="fr-FR" sz="900" dirty="0">
                <a:solidFill>
                  <a:schemeClr val="bg1"/>
                </a:solidFill>
              </a:rPr>
              <a:t>« Quel est votre profil après avoir réalisé le test ? »</a:t>
            </a:r>
          </a:p>
          <a:p>
            <a:pPr marL="1265238" lvl="2" indent="-171450" algn="just">
              <a:spcBef>
                <a:spcPct val="20000"/>
              </a:spcBef>
              <a:buFont typeface="Arial" panose="020B0604020202020204" pitchFamily="34" charset="0"/>
              <a:buChar char="•"/>
            </a:pPr>
            <a:r>
              <a:rPr lang="fr-FR" sz="900" dirty="0">
                <a:solidFill>
                  <a:schemeClr val="bg1"/>
                </a:solidFill>
              </a:rPr>
              <a:t>« connaissez-vous le paiement par mobile, </a:t>
            </a:r>
            <a:r>
              <a:rPr lang="fr-FR" sz="900" dirty="0" err="1">
                <a:solidFill>
                  <a:schemeClr val="bg1"/>
                </a:solidFill>
              </a:rPr>
              <a:t>Paylib</a:t>
            </a:r>
            <a:r>
              <a:rPr lang="fr-FR" sz="900" dirty="0">
                <a:solidFill>
                  <a:schemeClr val="bg1"/>
                </a:solidFill>
              </a:rPr>
              <a:t> entre amis, le retrait par SMS ? »</a:t>
            </a:r>
          </a:p>
          <a:p>
            <a:pPr marL="1265238" lvl="2" indent="-171450" algn="just">
              <a:spcBef>
                <a:spcPct val="20000"/>
              </a:spcBef>
              <a:buFont typeface="Arial" panose="020B0604020202020204" pitchFamily="34" charset="0"/>
              <a:buChar char="•"/>
            </a:pPr>
            <a:r>
              <a:rPr lang="fr-FR" sz="900" dirty="0">
                <a:solidFill>
                  <a:schemeClr val="bg1"/>
                </a:solidFill>
              </a:rPr>
              <a:t>« quels sont vos projets et comment avez-vous prévu de les préparer ? »</a:t>
            </a:r>
          </a:p>
          <a:p>
            <a:pPr marL="1265238" lvl="2" indent="-171450" algn="just">
              <a:spcBef>
                <a:spcPct val="20000"/>
              </a:spcBef>
              <a:buFont typeface="Arial" panose="020B0604020202020204" pitchFamily="34" charset="0"/>
              <a:buChar char="•"/>
            </a:pPr>
            <a:r>
              <a:rPr lang="fr-FR" sz="900" dirty="0">
                <a:solidFill>
                  <a:schemeClr val="bg1"/>
                </a:solidFill>
              </a:rPr>
              <a:t>« Alors, vous préférez dormir dans votre voiture ou rentrer gratuitement en taxi grâce à votre assurance auto ? » </a:t>
            </a:r>
          </a:p>
        </p:txBody>
      </p:sp>
      <p:grpSp>
        <p:nvGrpSpPr>
          <p:cNvPr id="16" name="Groupe 15"/>
          <p:cNvGrpSpPr/>
          <p:nvPr/>
        </p:nvGrpSpPr>
        <p:grpSpPr>
          <a:xfrm>
            <a:off x="7259213" y="2432174"/>
            <a:ext cx="2613457" cy="739384"/>
            <a:chOff x="5443086" y="2697028"/>
            <a:chExt cx="1704206" cy="508604"/>
          </a:xfrm>
        </p:grpSpPr>
        <p:pic>
          <p:nvPicPr>
            <p:cNvPr id="17" name="Image 16">
              <a:hlinkClick r:id="rId10" action="ppaction://hlinksldjump"/>
            </p:cNvPr>
            <p:cNvPicPr>
              <a:picLocks noChangeAspect="1"/>
            </p:cNvPicPr>
            <p:nvPr/>
          </p:nvPicPr>
          <p:blipFill>
            <a:blip r:embed="rId11">
              <a:extLst/>
            </a:blip>
            <a:stretch>
              <a:fillRect/>
            </a:stretch>
          </p:blipFill>
          <p:spPr>
            <a:xfrm>
              <a:off x="6147503" y="2697028"/>
              <a:ext cx="310007" cy="310007"/>
            </a:xfrm>
            <a:prstGeom prst="rect">
              <a:avLst/>
            </a:prstGeom>
          </p:spPr>
        </p:pic>
        <p:sp>
          <p:nvSpPr>
            <p:cNvPr id="18" name="ZoneTexte 17"/>
            <p:cNvSpPr txBox="1"/>
            <p:nvPr/>
          </p:nvSpPr>
          <p:spPr>
            <a:xfrm>
              <a:off x="5443086" y="2993920"/>
              <a:ext cx="1704206" cy="211712"/>
            </a:xfrm>
            <a:prstGeom prst="rect">
              <a:avLst/>
            </a:prstGeom>
            <a:noFill/>
          </p:spPr>
          <p:txBody>
            <a:bodyPr wrap="square" rtlCol="0">
              <a:spAutoFit/>
            </a:bodyPr>
            <a:lstStyle/>
            <a:p>
              <a:pPr algn="ctr">
                <a:buClr>
                  <a:schemeClr val="bg1"/>
                </a:buClr>
              </a:pPr>
              <a:r>
                <a:rPr lang="fr-FR" sz="7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Assurance</a:t>
              </a:r>
            </a:p>
            <a:p>
              <a:pPr algn="ctr">
                <a:buClr>
                  <a:schemeClr val="bg1"/>
                </a:buClr>
              </a:pPr>
              <a:endParaRPr lang="fr-FR" sz="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pic>
        <p:nvPicPr>
          <p:cNvPr id="19" name="Image 18"/>
          <p:cNvPicPr>
            <a:picLocks noChangeAspect="1"/>
          </p:cNvPicPr>
          <p:nvPr/>
        </p:nvPicPr>
        <p:blipFill>
          <a:blip r:embed="rId12">
            <a:extLst/>
          </a:blip>
          <a:stretch>
            <a:fillRect/>
          </a:stretch>
        </p:blipFill>
        <p:spPr>
          <a:xfrm>
            <a:off x="7805311" y="3646552"/>
            <a:ext cx="389491" cy="389491"/>
          </a:xfrm>
          <a:prstGeom prst="rect">
            <a:avLst/>
          </a:prstGeom>
        </p:spPr>
      </p:pic>
      <p:pic>
        <p:nvPicPr>
          <p:cNvPr id="24" name="Image 23"/>
          <p:cNvPicPr>
            <a:picLocks noChangeAspect="1"/>
          </p:cNvPicPr>
          <p:nvPr/>
        </p:nvPicPr>
        <p:blipFill>
          <a:blip r:embed="rId13">
            <a:extLst>
              <a:ext uri="{BEBA8EAE-BF5A-486C-A8C5-ECC9F3942E4B}">
                <a14:imgProps xmlns:a14="http://schemas.microsoft.com/office/drawing/2010/main">
                  <a14:imgLayer r:embed="rId14">
                    <a14:imgEffect>
                      <a14:backgroundRemoval t="0" b="100000" l="0" r="100000">
                        <a14:foregroundMark x1="10714" y1="12946" x2="10714" y2="12946"/>
                        <a14:foregroundMark x1="22768" y1="3125" x2="22768" y2="3125"/>
                        <a14:foregroundMark x1="73214" y1="8036" x2="73214" y2="8036"/>
                        <a14:foregroundMark x1="94643" y1="5357" x2="94643" y2="5357"/>
                        <a14:foregroundMark x1="96429" y1="24554" x2="96429" y2="24554"/>
                        <a14:foregroundMark x1="89732" y1="16964" x2="89732" y2="16964"/>
                        <a14:foregroundMark x1="74554" y1="47768" x2="89286" y2="23214"/>
                        <a14:foregroundMark x1="70982" y1="55357" x2="37946" y2="81696"/>
                        <a14:foregroundMark x1="24107" y1="70982" x2="17857" y2="62946"/>
                        <a14:foregroundMark x1="16518" y1="36161" x2="14286" y2="55804"/>
                        <a14:foregroundMark x1="79018" y1="87500" x2="79018" y2="87500"/>
                        <a14:foregroundMark x1="69643" y1="96429" x2="69643" y2="96429"/>
                      </a14:backgroundRemoval>
                    </a14:imgEffect>
                  </a14:imgLayer>
                </a14:imgProps>
              </a:ext>
            </a:extLst>
          </a:blip>
          <a:stretch>
            <a:fillRect/>
          </a:stretch>
        </p:blipFill>
        <p:spPr>
          <a:xfrm>
            <a:off x="8265976" y="828663"/>
            <a:ext cx="529574" cy="529574"/>
          </a:xfrm>
          <a:prstGeom prst="rect">
            <a:avLst/>
          </a:prstGeom>
        </p:spPr>
      </p:pic>
      <p:sp>
        <p:nvSpPr>
          <p:cNvPr id="27" name="ZoneTexte 26"/>
          <p:cNvSpPr txBox="1"/>
          <p:nvPr/>
        </p:nvSpPr>
        <p:spPr>
          <a:xfrm>
            <a:off x="8205902" y="1388144"/>
            <a:ext cx="720080" cy="200055"/>
          </a:xfrm>
          <a:prstGeom prst="rect">
            <a:avLst/>
          </a:prstGeom>
          <a:noFill/>
        </p:spPr>
        <p:txBody>
          <a:bodyPr wrap="square" rtlCol="0">
            <a:spAutoFit/>
          </a:bodyPr>
          <a:lstStyle/>
          <a:p>
            <a:pPr algn="ctr">
              <a:buClr>
                <a:schemeClr val="bg1"/>
              </a:buClr>
            </a:pPr>
            <a:r>
              <a:rPr lang="fr-FR" sz="700" b="1" dirty="0" err="1"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Banca</a:t>
            </a:r>
            <a:r>
              <a:rPr lang="fr-FR" sz="7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28" name="ZoneTexte 27"/>
          <p:cNvSpPr txBox="1"/>
          <p:nvPr/>
        </p:nvSpPr>
        <p:spPr>
          <a:xfrm>
            <a:off x="7380312" y="4046554"/>
            <a:ext cx="1199836" cy="200055"/>
          </a:xfrm>
          <a:prstGeom prst="rect">
            <a:avLst/>
          </a:prstGeom>
          <a:noFill/>
        </p:spPr>
        <p:txBody>
          <a:bodyPr wrap="square" rtlCol="0">
            <a:spAutoFit/>
          </a:bodyPr>
          <a:lstStyle/>
          <a:p>
            <a:pPr algn="ctr">
              <a:buClr>
                <a:schemeClr val="bg1"/>
              </a:buClr>
            </a:pPr>
            <a:r>
              <a:rPr lang="fr-FR" sz="7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Crédit</a:t>
            </a:r>
            <a:endParaRPr lang="fr-FR" sz="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64613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142280" y="3615644"/>
            <a:ext cx="1781647" cy="21498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1806366" y="2666955"/>
            <a:ext cx="1811774" cy="21498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611560" y="1193205"/>
            <a:ext cx="1440160" cy="21498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Pensées 11"/>
          <p:cNvSpPr/>
          <p:nvPr/>
        </p:nvSpPr>
        <p:spPr>
          <a:xfrm>
            <a:off x="1519746" y="4002003"/>
            <a:ext cx="2044142" cy="851889"/>
          </a:xfrm>
          <a:prstGeom prst="cloudCallout">
            <a:avLst>
              <a:gd name="adj1" fmla="val -60203"/>
              <a:gd name="adj2" fmla="val -734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p:cNvSpPr>
            <a:spLocks noGrp="1"/>
          </p:cNvSpPr>
          <p:nvPr>
            <p:ph sz="quarter" idx="15"/>
          </p:nvPr>
        </p:nvSpPr>
        <p:spPr/>
        <p:txBody>
          <a:bodyPr/>
          <a:lstStyle/>
          <a:p>
            <a:pPr>
              <a:spcBef>
                <a:spcPts val="0"/>
              </a:spcBef>
            </a:pPr>
            <a:r>
              <a:rPr lang="fr-FR" sz="1400" b="1" dirty="0">
                <a:solidFill>
                  <a:srgbClr val="C00000"/>
                </a:solidFill>
              </a:rPr>
              <a:t>Les Ateliers des décodeurs : </a:t>
            </a:r>
            <a:r>
              <a:rPr lang="fr-FR" sz="1400" b="1" dirty="0"/>
              <a:t>une façon pédagogique d’apporter les informations utiles à nos clients qui en ont </a:t>
            </a:r>
            <a:r>
              <a:rPr lang="fr-FR" sz="1400" b="1" dirty="0" smtClean="0"/>
              <a:t>besoin...</a:t>
            </a:r>
            <a:r>
              <a:rPr lang="fr-FR" sz="1400" b="1" dirty="0" smtClean="0">
                <a:solidFill>
                  <a:srgbClr val="C00000"/>
                </a:solidFill>
              </a:rPr>
              <a:t> </a:t>
            </a:r>
            <a:r>
              <a:rPr lang="fr-FR" sz="1400" b="1" dirty="0">
                <a:solidFill>
                  <a:srgbClr val="C00000"/>
                </a:solidFill>
              </a:rPr>
              <a:t>et </a:t>
            </a:r>
            <a:r>
              <a:rPr lang="fr-FR" sz="1400" b="1" dirty="0" smtClean="0">
                <a:solidFill>
                  <a:srgbClr val="C00000"/>
                </a:solidFill>
              </a:rPr>
              <a:t>pour </a:t>
            </a:r>
            <a:r>
              <a:rPr lang="fr-FR" sz="1400" b="1" dirty="0">
                <a:solidFill>
                  <a:srgbClr val="C00000"/>
                </a:solidFill>
              </a:rPr>
              <a:t>vous aussi </a:t>
            </a:r>
            <a:r>
              <a:rPr lang="fr-FR" sz="1400" b="1" dirty="0" smtClean="0">
                <a:solidFill>
                  <a:srgbClr val="C00000"/>
                </a:solidFill>
              </a:rPr>
              <a:t>!</a:t>
            </a:r>
            <a:endParaRPr lang="fr-FR" sz="1400" b="1" dirty="0">
              <a:solidFill>
                <a:srgbClr val="C00000"/>
              </a:solidFill>
            </a:endParaRPr>
          </a:p>
        </p:txBody>
      </p:sp>
      <p:sp>
        <p:nvSpPr>
          <p:cNvPr id="26" name="Espace réservé du contenu 4"/>
          <p:cNvSpPr txBox="1">
            <a:spLocks/>
          </p:cNvSpPr>
          <p:nvPr/>
        </p:nvSpPr>
        <p:spPr>
          <a:xfrm>
            <a:off x="1316935" y="560529"/>
            <a:ext cx="6488376" cy="483653"/>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smtClean="0">
                <a:solidFill>
                  <a:schemeClr val="bg1"/>
                </a:solidFill>
              </a:rPr>
              <a:t>Les Ateliers des Décodeurs sont une nouvelle façon de communiquer avec nos clients, de développer la pédagogie et leur être utile.</a:t>
            </a:r>
            <a:endParaRPr lang="fr-FR" sz="1200" dirty="0">
              <a:solidFill>
                <a:schemeClr val="bg1"/>
              </a:solidFill>
            </a:endParaRPr>
          </a:p>
        </p:txBody>
      </p:sp>
      <p:sp>
        <p:nvSpPr>
          <p:cNvPr id="5" name="ZoneTexte 4"/>
          <p:cNvSpPr txBox="1"/>
          <p:nvPr/>
        </p:nvSpPr>
        <p:spPr>
          <a:xfrm>
            <a:off x="395536" y="1157544"/>
            <a:ext cx="8352927" cy="1677382"/>
          </a:xfrm>
          <a:prstGeom prst="rect">
            <a:avLst/>
          </a:prstGeom>
          <a:noFill/>
        </p:spPr>
        <p:txBody>
          <a:bodyPr wrap="square" rtlCol="0">
            <a:spAutoFit/>
          </a:bodyPr>
          <a:lstStyle/>
          <a:p>
            <a:pPr marL="350838" indent="-171450" algn="just">
              <a:spcBef>
                <a:spcPct val="20000"/>
              </a:spcBef>
              <a:buFont typeface="Wingdings" panose="05000000000000000000" pitchFamily="2" charset="2"/>
              <a:buChar char="q"/>
            </a:pPr>
            <a:r>
              <a:rPr lang="fr-FR" sz="1100" b="1" dirty="0" smtClean="0">
                <a:solidFill>
                  <a:srgbClr val="C00000"/>
                </a:solidFill>
              </a:rPr>
              <a:t>Quel est leur but ?</a:t>
            </a:r>
          </a:p>
          <a:p>
            <a:pPr marL="808038" lvl="1" indent="-171450" algn="just">
              <a:spcBef>
                <a:spcPct val="20000"/>
              </a:spcBef>
              <a:buFont typeface="Wingdings" panose="05000000000000000000" pitchFamily="2" charset="2"/>
              <a:buChar char="§"/>
            </a:pPr>
            <a:r>
              <a:rPr lang="fr-FR" sz="1000" dirty="0" smtClean="0">
                <a:solidFill>
                  <a:schemeClr val="bg1"/>
                </a:solidFill>
              </a:rPr>
              <a:t>Ce </a:t>
            </a:r>
            <a:r>
              <a:rPr lang="fr-FR" sz="1000" dirty="0">
                <a:solidFill>
                  <a:schemeClr val="bg1"/>
                </a:solidFill>
              </a:rPr>
              <a:t>sont des rendez-vous bancaires ou des réunions </a:t>
            </a:r>
            <a:r>
              <a:rPr lang="fr-FR" sz="1000" dirty="0" smtClean="0">
                <a:solidFill>
                  <a:schemeClr val="bg1"/>
                </a:solidFill>
              </a:rPr>
              <a:t>d’informations </a:t>
            </a:r>
            <a:r>
              <a:rPr lang="fr-FR" sz="1000" b="1" dirty="0" smtClean="0">
                <a:solidFill>
                  <a:schemeClr val="bg1"/>
                </a:solidFill>
              </a:rPr>
              <a:t>sur tous nos Univers </a:t>
            </a:r>
            <a:r>
              <a:rPr lang="fr-FR" sz="1000" dirty="0">
                <a:solidFill>
                  <a:schemeClr val="bg1"/>
                </a:solidFill>
              </a:rPr>
              <a:t>que vous pouvez </a:t>
            </a:r>
            <a:r>
              <a:rPr lang="fr-FR" sz="1000" dirty="0" smtClean="0">
                <a:solidFill>
                  <a:schemeClr val="bg1"/>
                </a:solidFill>
              </a:rPr>
              <a:t>organiser avec </a:t>
            </a:r>
            <a:r>
              <a:rPr lang="fr-FR" sz="1000" dirty="0">
                <a:solidFill>
                  <a:schemeClr val="bg1"/>
                </a:solidFill>
              </a:rPr>
              <a:t>vos clients dans le but de leur </a:t>
            </a:r>
            <a:r>
              <a:rPr lang="fr-FR" sz="1000" dirty="0" smtClean="0">
                <a:solidFill>
                  <a:schemeClr val="bg1"/>
                </a:solidFill>
              </a:rPr>
              <a:t>apporter </a:t>
            </a:r>
            <a:r>
              <a:rPr lang="fr-FR" sz="1000" dirty="0">
                <a:solidFill>
                  <a:schemeClr val="bg1"/>
                </a:solidFill>
              </a:rPr>
              <a:t>des connaissances financières, </a:t>
            </a:r>
            <a:r>
              <a:rPr lang="fr-FR" sz="1000" dirty="0" smtClean="0">
                <a:solidFill>
                  <a:schemeClr val="bg1"/>
                </a:solidFill>
              </a:rPr>
              <a:t>bancaires </a:t>
            </a:r>
            <a:r>
              <a:rPr lang="fr-FR" sz="1000" dirty="0">
                <a:solidFill>
                  <a:schemeClr val="bg1"/>
                </a:solidFill>
              </a:rPr>
              <a:t>ou économiques. Les </a:t>
            </a:r>
            <a:r>
              <a:rPr lang="fr-FR" sz="1000" dirty="0" smtClean="0">
                <a:solidFill>
                  <a:schemeClr val="bg1"/>
                </a:solidFill>
              </a:rPr>
              <a:t>supports </a:t>
            </a:r>
            <a:r>
              <a:rPr lang="fr-FR" sz="1000" dirty="0">
                <a:solidFill>
                  <a:schemeClr val="bg1"/>
                </a:solidFill>
              </a:rPr>
              <a:t>mis à votre disposition pour vous aider dans cette démarche, se veulent </a:t>
            </a:r>
            <a:r>
              <a:rPr lang="fr-FR" sz="1000" b="1" dirty="0">
                <a:solidFill>
                  <a:schemeClr val="bg1"/>
                </a:solidFill>
              </a:rPr>
              <a:t>simples et pédagogiques. </a:t>
            </a:r>
            <a:endParaRPr lang="fr-FR" sz="1000" b="1" dirty="0" smtClean="0">
              <a:solidFill>
                <a:schemeClr val="bg1"/>
              </a:solidFill>
            </a:endParaRPr>
          </a:p>
          <a:p>
            <a:pPr marL="636588" lvl="1" algn="just">
              <a:spcBef>
                <a:spcPct val="20000"/>
              </a:spcBef>
            </a:pPr>
            <a:endParaRPr lang="fr-FR" sz="500" dirty="0" smtClean="0">
              <a:solidFill>
                <a:schemeClr val="bg1"/>
              </a:solidFill>
            </a:endParaRPr>
          </a:p>
          <a:p>
            <a:pPr marL="808038" lvl="1" indent="-171450" algn="just">
              <a:spcBef>
                <a:spcPct val="20000"/>
              </a:spcBef>
              <a:buFont typeface="Wingdings" panose="05000000000000000000" pitchFamily="2" charset="2"/>
              <a:buChar char="§"/>
            </a:pPr>
            <a:r>
              <a:rPr lang="fr-FR" sz="1000" dirty="0" smtClean="0">
                <a:solidFill>
                  <a:schemeClr val="bg1"/>
                </a:solidFill>
              </a:rPr>
              <a:t>L’objectif </a:t>
            </a:r>
            <a:r>
              <a:rPr lang="fr-FR" sz="1000" dirty="0">
                <a:solidFill>
                  <a:schemeClr val="bg1"/>
                </a:solidFill>
              </a:rPr>
              <a:t>de ces r</a:t>
            </a:r>
            <a:r>
              <a:rPr lang="fr-FR" sz="1000" dirty="0" smtClean="0">
                <a:solidFill>
                  <a:schemeClr val="bg1"/>
                </a:solidFill>
              </a:rPr>
              <a:t>endez-vous </a:t>
            </a:r>
            <a:r>
              <a:rPr lang="fr-FR" sz="1000" dirty="0">
                <a:solidFill>
                  <a:schemeClr val="bg1"/>
                </a:solidFill>
              </a:rPr>
              <a:t>est d’apporter des informations utiles à nos clients afin de susciter leur intérêt</a:t>
            </a:r>
            <a:r>
              <a:rPr lang="fr-FR" sz="1000" dirty="0" smtClean="0">
                <a:solidFill>
                  <a:schemeClr val="bg1"/>
                </a:solidFill>
              </a:rPr>
              <a:t>.</a:t>
            </a:r>
          </a:p>
          <a:p>
            <a:pPr marL="636588" lvl="1" algn="just">
              <a:spcBef>
                <a:spcPct val="20000"/>
              </a:spcBef>
            </a:pPr>
            <a:endParaRPr lang="fr-FR" sz="500" dirty="0" smtClean="0">
              <a:solidFill>
                <a:schemeClr val="bg1"/>
              </a:solidFill>
            </a:endParaRPr>
          </a:p>
          <a:p>
            <a:pPr marL="808038" lvl="1" indent="-171450" algn="just">
              <a:spcBef>
                <a:spcPct val="20000"/>
              </a:spcBef>
              <a:buFont typeface="Wingdings" panose="05000000000000000000" pitchFamily="2" charset="2"/>
              <a:buChar char="§"/>
            </a:pPr>
            <a:r>
              <a:rPr lang="fr-FR" sz="1000" dirty="0">
                <a:solidFill>
                  <a:schemeClr val="bg1"/>
                </a:solidFill>
              </a:rPr>
              <a:t>Plus un client est averti et plus il sera susceptible d’acheter un placement ou un produit financier à terme. </a:t>
            </a:r>
          </a:p>
          <a:p>
            <a:pPr marL="636588" lvl="1" algn="just">
              <a:spcBef>
                <a:spcPct val="20000"/>
              </a:spcBef>
            </a:pPr>
            <a:r>
              <a:rPr lang="fr-FR" sz="1000" dirty="0" smtClean="0">
                <a:solidFill>
                  <a:schemeClr val="bg1"/>
                </a:solidFill>
              </a:rPr>
              <a:t> </a:t>
            </a:r>
            <a:endParaRPr lang="fr-FR" sz="1000" dirty="0">
              <a:solidFill>
                <a:schemeClr val="bg1"/>
              </a:solidFill>
            </a:endParaRPr>
          </a:p>
          <a:p>
            <a:pPr marL="808038" lvl="1" indent="-171450" algn="just">
              <a:spcBef>
                <a:spcPct val="20000"/>
              </a:spcBef>
              <a:buFont typeface="Wingdings" panose="05000000000000000000" pitchFamily="2" charset="2"/>
              <a:buChar char="§"/>
            </a:pPr>
            <a:endParaRPr lang="fr-FR" sz="1000" dirty="0">
              <a:solidFill>
                <a:schemeClr val="bg1"/>
              </a:solidFill>
            </a:endParaRPr>
          </a:p>
        </p:txBody>
      </p:sp>
      <p:sp>
        <p:nvSpPr>
          <p:cNvPr id="44" name="ZoneTexte 43"/>
          <p:cNvSpPr txBox="1"/>
          <p:nvPr/>
        </p:nvSpPr>
        <p:spPr>
          <a:xfrm>
            <a:off x="1545692" y="2642416"/>
            <a:ext cx="2999746" cy="2015936"/>
          </a:xfrm>
          <a:prstGeom prst="rect">
            <a:avLst/>
          </a:prstGeom>
          <a:noFill/>
        </p:spPr>
        <p:txBody>
          <a:bodyPr wrap="square" rtlCol="0">
            <a:spAutoFit/>
          </a:bodyPr>
          <a:lstStyle/>
          <a:p>
            <a:pPr marL="350838" indent="-171450">
              <a:spcBef>
                <a:spcPct val="20000"/>
              </a:spcBef>
              <a:buFont typeface="Wingdings" panose="05000000000000000000" pitchFamily="2" charset="2"/>
              <a:buChar char="q"/>
            </a:pPr>
            <a:r>
              <a:rPr lang="fr-FR" sz="1100" b="1" dirty="0" smtClean="0">
                <a:solidFill>
                  <a:srgbClr val="C00000"/>
                </a:solidFill>
              </a:rPr>
              <a:t>Qui organise les Ateliers ?</a:t>
            </a:r>
            <a:endParaRPr lang="fr-FR" sz="1100" b="1" dirty="0">
              <a:solidFill>
                <a:srgbClr val="C00000"/>
              </a:solidFill>
            </a:endParaRPr>
          </a:p>
          <a:p>
            <a:pPr marL="808038" lvl="1" indent="-171450">
              <a:spcBef>
                <a:spcPct val="20000"/>
              </a:spcBef>
              <a:buFont typeface="Wingdings" panose="05000000000000000000" pitchFamily="2" charset="2"/>
              <a:buChar char="§"/>
            </a:pPr>
            <a:r>
              <a:rPr lang="fr-FR" sz="1000" dirty="0">
                <a:solidFill>
                  <a:schemeClr val="bg1"/>
                </a:solidFill>
              </a:rPr>
              <a:t>Les Agences</a:t>
            </a:r>
          </a:p>
          <a:p>
            <a:pPr marL="808038" lvl="1" indent="-171450">
              <a:spcBef>
                <a:spcPct val="20000"/>
              </a:spcBef>
              <a:buFont typeface="Wingdings" panose="05000000000000000000" pitchFamily="2" charset="2"/>
              <a:buChar char="§"/>
            </a:pPr>
            <a:r>
              <a:rPr lang="fr-FR" sz="1000" dirty="0">
                <a:solidFill>
                  <a:schemeClr val="bg1"/>
                </a:solidFill>
              </a:rPr>
              <a:t>Les CAGP, GCP </a:t>
            </a:r>
          </a:p>
          <a:p>
            <a:pPr marL="808038" lvl="1" indent="-171450">
              <a:spcBef>
                <a:spcPct val="20000"/>
              </a:spcBef>
              <a:buFont typeface="Wingdings" panose="05000000000000000000" pitchFamily="2" charset="2"/>
              <a:buChar char="§"/>
            </a:pPr>
            <a:r>
              <a:rPr lang="fr-FR" sz="1000" dirty="0">
                <a:solidFill>
                  <a:schemeClr val="bg1"/>
                </a:solidFill>
              </a:rPr>
              <a:t>Les Territoires </a:t>
            </a:r>
          </a:p>
          <a:p>
            <a:pPr marL="808038" lvl="1" indent="-171450">
              <a:spcBef>
                <a:spcPct val="20000"/>
              </a:spcBef>
              <a:buFont typeface="Wingdings" panose="05000000000000000000" pitchFamily="2" charset="2"/>
              <a:buChar char="§"/>
            </a:pPr>
            <a:r>
              <a:rPr lang="fr-FR" sz="1000" dirty="0">
                <a:solidFill>
                  <a:schemeClr val="bg1"/>
                </a:solidFill>
              </a:rPr>
              <a:t>Les Directions Régionales</a:t>
            </a:r>
          </a:p>
          <a:p>
            <a:pPr marL="808038" lvl="1" indent="-171450">
              <a:spcBef>
                <a:spcPct val="20000"/>
              </a:spcBef>
              <a:buFont typeface="Wingdings" panose="05000000000000000000" pitchFamily="2" charset="2"/>
              <a:buChar char="§"/>
            </a:pPr>
            <a:r>
              <a:rPr lang="fr-FR" sz="1100" b="1" dirty="0">
                <a:solidFill>
                  <a:srgbClr val="C00000"/>
                </a:solidFill>
              </a:rPr>
              <a:t>…Chacun d’entre vous </a:t>
            </a:r>
            <a:r>
              <a:rPr lang="fr-FR" sz="1100" b="1" dirty="0" smtClean="0">
                <a:solidFill>
                  <a:srgbClr val="C00000"/>
                </a:solidFill>
              </a:rPr>
              <a:t>!!</a:t>
            </a:r>
          </a:p>
          <a:p>
            <a:pPr marL="808038" lvl="1" indent="-171450">
              <a:spcBef>
                <a:spcPct val="20000"/>
              </a:spcBef>
              <a:buFont typeface="Wingdings" panose="05000000000000000000" pitchFamily="2" charset="2"/>
              <a:buChar char="§"/>
            </a:pPr>
            <a:endParaRPr lang="fr-FR" sz="1100" dirty="0" smtClean="0">
              <a:solidFill>
                <a:srgbClr val="C00000"/>
              </a:solidFill>
            </a:endParaRPr>
          </a:p>
          <a:p>
            <a:pPr marL="808038" lvl="1" indent="-171450">
              <a:spcBef>
                <a:spcPct val="20000"/>
              </a:spcBef>
              <a:buFont typeface="Wingdings" panose="05000000000000000000" pitchFamily="2" charset="2"/>
              <a:buChar char="§"/>
            </a:pPr>
            <a:endParaRPr lang="fr-FR" sz="1100" dirty="0" smtClean="0">
              <a:solidFill>
                <a:srgbClr val="C00000"/>
              </a:solidFill>
            </a:endParaRPr>
          </a:p>
          <a:p>
            <a:pPr marL="179388">
              <a:spcBef>
                <a:spcPct val="20000"/>
              </a:spcBef>
            </a:pPr>
            <a:r>
              <a:rPr lang="fr-FR" sz="1100" b="1" dirty="0" smtClean="0">
                <a:solidFill>
                  <a:srgbClr val="C00000"/>
                </a:solidFill>
              </a:rPr>
              <a:t>Développé pour les clients </a:t>
            </a:r>
          </a:p>
          <a:p>
            <a:pPr marL="179388">
              <a:spcBef>
                <a:spcPct val="20000"/>
              </a:spcBef>
            </a:pPr>
            <a:r>
              <a:rPr lang="fr-FR" sz="1100" b="1" dirty="0" smtClean="0">
                <a:solidFill>
                  <a:srgbClr val="C00000"/>
                </a:solidFill>
              </a:rPr>
              <a:t>et UTILE pour vous !</a:t>
            </a:r>
            <a:endParaRPr lang="fr-FR" sz="1100" b="1" dirty="0">
              <a:solidFill>
                <a:srgbClr val="C00000"/>
              </a:solidFill>
            </a:endParaRPr>
          </a:p>
        </p:txBody>
      </p:sp>
      <p:sp>
        <p:nvSpPr>
          <p:cNvPr id="29" name="Pensées 28"/>
          <p:cNvSpPr/>
          <p:nvPr/>
        </p:nvSpPr>
        <p:spPr>
          <a:xfrm>
            <a:off x="164456" y="2758945"/>
            <a:ext cx="1522989" cy="740964"/>
          </a:xfrm>
          <a:prstGeom prst="cloudCallout">
            <a:avLst>
              <a:gd name="adj1" fmla="val -15749"/>
              <a:gd name="adj2" fmla="val 73938"/>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Image 7">
            <a:hlinkClick r:id="" action="ppaction://noaction"/>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455" y="2954486"/>
            <a:ext cx="1232869" cy="349882"/>
          </a:xfrm>
          <a:prstGeom prst="rect">
            <a:avLst/>
          </a:prstGeom>
          <a:noFill/>
          <a:ln>
            <a:noFill/>
          </a:ln>
        </p:spPr>
      </p:pic>
      <p:pic>
        <p:nvPicPr>
          <p:cNvPr id="34" name="Image 9"/>
          <p:cNvPicPr>
            <a:picLocks noChangeAspect="1"/>
          </p:cNvPicPr>
          <p:nvPr/>
        </p:nvPicPr>
        <p:blipFill>
          <a:blip r:embed="rId3" cstate="print">
            <a:extLst>
              <a:ext uri="{BEBA8EAE-BF5A-486C-A8C5-ECC9F3942E4B}">
                <a14:imgProps xmlns:a14="http://schemas.microsoft.com/office/drawing/2010/main">
                  <a14:imgLayer r:embed="rId4">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0" y="3330326"/>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Pensées 36"/>
          <p:cNvSpPr/>
          <p:nvPr/>
        </p:nvSpPr>
        <p:spPr>
          <a:xfrm rot="366095">
            <a:off x="5338061" y="3020923"/>
            <a:ext cx="3559305" cy="2355149"/>
          </a:xfrm>
          <a:prstGeom prst="cloudCallout">
            <a:avLst>
              <a:gd name="adj1" fmla="val 46184"/>
              <a:gd name="adj2" fmla="val 25286"/>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Image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96680" y="3028237"/>
            <a:ext cx="531990" cy="531990"/>
          </a:xfrm>
          <a:prstGeom prst="rect">
            <a:avLst/>
          </a:prstGeom>
        </p:spPr>
      </p:pic>
      <p:sp>
        <p:nvSpPr>
          <p:cNvPr id="39" name="Rectangle 38"/>
          <p:cNvSpPr/>
          <p:nvPr/>
        </p:nvSpPr>
        <p:spPr>
          <a:xfrm>
            <a:off x="4997053" y="3336858"/>
            <a:ext cx="4077750" cy="1970666"/>
          </a:xfrm>
          <a:prstGeom prst="rect">
            <a:avLst/>
          </a:prstGeom>
          <a:noFill/>
        </p:spPr>
        <p:txBody>
          <a:bodyPr wrap="square">
            <a:noAutofit/>
          </a:bodyPr>
          <a:lstStyle/>
          <a:p>
            <a:pPr algn="ctr"/>
            <a:r>
              <a:rPr lang="fr-FR" sz="900" b="1" dirty="0" smtClean="0">
                <a:solidFill>
                  <a:srgbClr val="C00000"/>
                </a:solidFill>
              </a:rPr>
              <a:t>Etre Convaincu pour convaincre !</a:t>
            </a:r>
          </a:p>
          <a:p>
            <a:pPr algn="ctr"/>
            <a:endParaRPr lang="fr-FR" sz="800" b="1" dirty="0">
              <a:solidFill>
                <a:srgbClr val="C00000"/>
              </a:solidFill>
            </a:endParaRPr>
          </a:p>
          <a:p>
            <a:pPr algn="ctr"/>
            <a:r>
              <a:rPr lang="fr-FR" sz="800" dirty="0" smtClean="0">
                <a:solidFill>
                  <a:schemeClr val="tx1">
                    <a:lumMod val="75000"/>
                    <a:lumOff val="25000"/>
                  </a:schemeClr>
                </a:solidFill>
              </a:rPr>
              <a:t>Vous souhaitez </a:t>
            </a:r>
            <a:r>
              <a:rPr lang="fr-FR" sz="800" dirty="0" smtClean="0">
                <a:solidFill>
                  <a:srgbClr val="C00000"/>
                </a:solidFill>
              </a:rPr>
              <a:t>dynamiser une réunion en Agence </a:t>
            </a:r>
            <a:r>
              <a:rPr lang="fr-FR" sz="800" dirty="0" smtClean="0">
                <a:solidFill>
                  <a:schemeClr val="tx1">
                    <a:lumMod val="75000"/>
                    <a:lumOff val="25000"/>
                  </a:schemeClr>
                </a:solidFill>
              </a:rPr>
              <a:t>? </a:t>
            </a:r>
          </a:p>
          <a:p>
            <a:pPr algn="ctr"/>
            <a:r>
              <a:rPr lang="fr-FR" sz="800" dirty="0" smtClean="0">
                <a:solidFill>
                  <a:schemeClr val="tx1">
                    <a:lumMod val="75000"/>
                    <a:lumOff val="25000"/>
                  </a:schemeClr>
                </a:solidFill>
              </a:rPr>
              <a:t>Vous avez besoin de </a:t>
            </a:r>
            <a:r>
              <a:rPr lang="fr-FR" sz="800" dirty="0" smtClean="0">
                <a:solidFill>
                  <a:srgbClr val="C00000"/>
                </a:solidFill>
              </a:rPr>
              <a:t>revoir certains Univers ou certaines offres </a:t>
            </a:r>
            <a:r>
              <a:rPr lang="fr-FR" sz="800" dirty="0" smtClean="0">
                <a:solidFill>
                  <a:schemeClr val="tx1">
                    <a:lumMod val="75000"/>
                    <a:lumOff val="25000"/>
                  </a:schemeClr>
                </a:solidFill>
              </a:rPr>
              <a:t>?</a:t>
            </a:r>
          </a:p>
          <a:p>
            <a:pPr algn="ctr"/>
            <a:r>
              <a:rPr lang="fr-FR" sz="800" dirty="0" smtClean="0">
                <a:solidFill>
                  <a:schemeClr val="tx1">
                    <a:lumMod val="75000"/>
                    <a:lumOff val="25000"/>
                  </a:schemeClr>
                </a:solidFill>
              </a:rPr>
              <a:t>Vous souhaitez </a:t>
            </a:r>
            <a:r>
              <a:rPr lang="fr-FR" sz="800" dirty="0" smtClean="0">
                <a:solidFill>
                  <a:srgbClr val="C00000"/>
                </a:solidFill>
              </a:rPr>
              <a:t>progresser</a:t>
            </a:r>
            <a:r>
              <a:rPr lang="fr-FR" sz="800" dirty="0" smtClean="0">
                <a:solidFill>
                  <a:schemeClr val="tx1">
                    <a:lumMod val="75000"/>
                    <a:lumOff val="25000"/>
                  </a:schemeClr>
                </a:solidFill>
              </a:rPr>
              <a:t> dans certains domaines ?</a:t>
            </a:r>
          </a:p>
          <a:p>
            <a:pPr algn="ctr"/>
            <a:r>
              <a:rPr lang="fr-FR" sz="800" dirty="0" smtClean="0">
                <a:solidFill>
                  <a:schemeClr val="tx1">
                    <a:lumMod val="75000"/>
                    <a:lumOff val="25000"/>
                  </a:schemeClr>
                </a:solidFill>
              </a:rPr>
              <a:t>Vous recherchez de l’</a:t>
            </a:r>
            <a:r>
              <a:rPr lang="fr-FR" sz="800" dirty="0" smtClean="0">
                <a:solidFill>
                  <a:srgbClr val="C00000"/>
                </a:solidFill>
              </a:rPr>
              <a:t>aisance</a:t>
            </a:r>
            <a:r>
              <a:rPr lang="fr-FR" sz="800" dirty="0" smtClean="0">
                <a:solidFill>
                  <a:schemeClr val="tx1">
                    <a:lumMod val="75000"/>
                    <a:lumOff val="25000"/>
                  </a:schemeClr>
                </a:solidFill>
              </a:rPr>
              <a:t> pour </a:t>
            </a:r>
            <a:r>
              <a:rPr lang="fr-FR" sz="800" dirty="0" smtClean="0">
                <a:solidFill>
                  <a:srgbClr val="C00000"/>
                </a:solidFill>
              </a:rPr>
              <a:t>convaincre vos clients </a:t>
            </a:r>
            <a:r>
              <a:rPr lang="fr-FR" sz="800" dirty="0" smtClean="0">
                <a:solidFill>
                  <a:schemeClr val="tx1">
                    <a:lumMod val="75000"/>
                    <a:lumOff val="25000"/>
                  </a:schemeClr>
                </a:solidFill>
              </a:rPr>
              <a:t>?</a:t>
            </a:r>
          </a:p>
          <a:p>
            <a:pPr algn="ctr"/>
            <a:endParaRPr lang="fr-FR" sz="800" dirty="0">
              <a:solidFill>
                <a:schemeClr val="tx1">
                  <a:lumMod val="75000"/>
                  <a:lumOff val="25000"/>
                </a:schemeClr>
              </a:solidFill>
            </a:endParaRPr>
          </a:p>
          <a:p>
            <a:pPr algn="ctr"/>
            <a:r>
              <a:rPr lang="fr-FR" sz="800" b="1" dirty="0" smtClean="0">
                <a:solidFill>
                  <a:schemeClr val="tx1">
                    <a:lumMod val="75000"/>
                    <a:lumOff val="25000"/>
                  </a:schemeClr>
                </a:solidFill>
              </a:rPr>
              <a:t>Les Ateliers des décodeurs sont des supports </a:t>
            </a:r>
            <a:r>
              <a:rPr lang="fr-FR" sz="800" b="1" dirty="0" smtClean="0">
                <a:solidFill>
                  <a:srgbClr val="C00000"/>
                </a:solidFill>
              </a:rPr>
              <a:t>dynamiques !</a:t>
            </a:r>
          </a:p>
          <a:p>
            <a:pPr algn="ctr"/>
            <a:r>
              <a:rPr lang="fr-FR" sz="800" b="1" dirty="0" smtClean="0">
                <a:solidFill>
                  <a:schemeClr val="tx1">
                    <a:lumMod val="75000"/>
                    <a:lumOff val="25000"/>
                  </a:schemeClr>
                </a:solidFill>
              </a:rPr>
              <a:t> Découvrez ces ateliers d’une durée de 15 mn en moyenne.</a:t>
            </a:r>
          </a:p>
          <a:p>
            <a:pPr algn="ctr"/>
            <a:endParaRPr lang="fr-FR" sz="800" dirty="0" smtClean="0">
              <a:solidFill>
                <a:schemeClr val="tx1">
                  <a:lumMod val="75000"/>
                  <a:lumOff val="25000"/>
                </a:schemeClr>
              </a:solidFill>
            </a:endParaRPr>
          </a:p>
          <a:p>
            <a:pPr algn="ctr"/>
            <a:r>
              <a:rPr lang="fr-FR" sz="800" b="1" dirty="0" smtClean="0">
                <a:solidFill>
                  <a:srgbClr val="C00000"/>
                </a:solidFill>
              </a:rPr>
              <a:t>Avant d’être des conseillers, nous sommes aussi des clients !</a:t>
            </a:r>
            <a:endParaRPr lang="fr-FR" sz="800" b="1" dirty="0">
              <a:solidFill>
                <a:srgbClr val="C00000"/>
              </a:solidFill>
            </a:endParaRPr>
          </a:p>
        </p:txBody>
      </p:sp>
    </p:spTree>
    <p:extLst>
      <p:ext uri="{BB962C8B-B14F-4D97-AF65-F5344CB8AC3E}">
        <p14:creationId xmlns:p14="http://schemas.microsoft.com/office/powerpoint/2010/main" val="3154357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2" name="Groupe 221"/>
          <p:cNvGrpSpPr/>
          <p:nvPr/>
        </p:nvGrpSpPr>
        <p:grpSpPr>
          <a:xfrm>
            <a:off x="6279117" y="3237476"/>
            <a:ext cx="1993988" cy="639348"/>
            <a:chOff x="5443086" y="2697028"/>
            <a:chExt cx="1704206" cy="508605"/>
          </a:xfrm>
        </p:grpSpPr>
        <p:sp>
          <p:nvSpPr>
            <p:cNvPr id="224" name="ZoneTexte 223"/>
            <p:cNvSpPr txBox="1"/>
            <p:nvPr/>
          </p:nvSpPr>
          <p:spPr>
            <a:xfrm>
              <a:off x="5443086" y="2993921"/>
              <a:ext cx="1704206" cy="211712"/>
            </a:xfrm>
            <a:prstGeom prst="rect">
              <a:avLst/>
            </a:prstGeom>
            <a:noFill/>
          </p:spPr>
          <p:txBody>
            <a:bodyPr wrap="square" rtlCol="0">
              <a:spAutoFit/>
            </a:bodyPr>
            <a:lstStyle/>
            <a:p>
              <a:pPr algn="ctr">
                <a:buClr>
                  <a:schemeClr val="bg1"/>
                </a:buClr>
              </a:pPr>
              <a:r>
                <a:rPr lang="fr-FR" sz="7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Assurance</a:t>
              </a:r>
            </a:p>
            <a:p>
              <a:pPr algn="ctr">
                <a:buClr>
                  <a:schemeClr val="bg1"/>
                </a:buClr>
              </a:pPr>
              <a:endParaRPr lang="fr-FR" sz="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223" name="Image 222">
              <a:hlinkClick r:id="" action="ppaction://noaction"/>
            </p:cNvPr>
            <p:cNvPicPr>
              <a:picLocks noChangeAspect="1"/>
            </p:cNvPicPr>
            <p:nvPr/>
          </p:nvPicPr>
          <p:blipFill>
            <a:blip r:embed="rId2">
              <a:extLst/>
            </a:blip>
            <a:stretch>
              <a:fillRect/>
            </a:stretch>
          </p:blipFill>
          <p:spPr>
            <a:xfrm>
              <a:off x="6147503" y="2697028"/>
              <a:ext cx="310007" cy="310007"/>
            </a:xfrm>
            <a:prstGeom prst="rect">
              <a:avLst/>
            </a:prstGeom>
          </p:spPr>
        </p:pic>
      </p:grpSp>
      <p:sp>
        <p:nvSpPr>
          <p:cNvPr id="30" name="Pensées 29"/>
          <p:cNvSpPr/>
          <p:nvPr/>
        </p:nvSpPr>
        <p:spPr>
          <a:xfrm rot="366095">
            <a:off x="7685774" y="488722"/>
            <a:ext cx="3849878" cy="4597886"/>
          </a:xfrm>
          <a:prstGeom prst="cloudCallout">
            <a:avLst>
              <a:gd name="adj1" fmla="val 46184"/>
              <a:gd name="adj2" fmla="val 25286"/>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p:cNvSpPr>
            <a:spLocks noGrp="1"/>
          </p:cNvSpPr>
          <p:nvPr>
            <p:ph sz="quarter" idx="15"/>
          </p:nvPr>
        </p:nvSpPr>
        <p:spPr/>
        <p:txBody>
          <a:bodyPr/>
          <a:lstStyle/>
          <a:p>
            <a:pPr>
              <a:spcBef>
                <a:spcPts val="0"/>
              </a:spcBef>
            </a:pPr>
            <a:r>
              <a:rPr lang="fr-FR" sz="1400" b="1" dirty="0">
                <a:solidFill>
                  <a:srgbClr val="C00000"/>
                </a:solidFill>
              </a:rPr>
              <a:t>Les Ateliers des décodeurs : </a:t>
            </a:r>
            <a:r>
              <a:rPr lang="fr-FR" sz="1400" b="1" dirty="0"/>
              <a:t>une façon pédagogique d’apporter les informations utiles à nos clients qui en ont </a:t>
            </a:r>
            <a:r>
              <a:rPr lang="fr-FR" sz="1400" b="1" dirty="0" smtClean="0"/>
              <a:t>besoin… </a:t>
            </a:r>
            <a:r>
              <a:rPr lang="fr-FR" sz="1400" b="1" dirty="0" smtClean="0">
                <a:solidFill>
                  <a:srgbClr val="C00000"/>
                </a:solidFill>
              </a:rPr>
              <a:t>et pour vous aussi !</a:t>
            </a:r>
            <a:endParaRPr lang="fr-FR" sz="1400" b="1" dirty="0">
              <a:solidFill>
                <a:srgbClr val="C00000"/>
              </a:solidFill>
            </a:endParaRPr>
          </a:p>
        </p:txBody>
      </p:sp>
      <p:sp>
        <p:nvSpPr>
          <p:cNvPr id="26" name="Espace réservé du contenu 4"/>
          <p:cNvSpPr txBox="1">
            <a:spLocks/>
          </p:cNvSpPr>
          <p:nvPr/>
        </p:nvSpPr>
        <p:spPr>
          <a:xfrm>
            <a:off x="1187624" y="542225"/>
            <a:ext cx="8591525" cy="483653"/>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schemeClr val="bg1"/>
                </a:solidFill>
              </a:rPr>
              <a:t>A ce jour il existe </a:t>
            </a:r>
            <a:r>
              <a:rPr lang="fr-FR" sz="1200" dirty="0" smtClean="0">
                <a:solidFill>
                  <a:schemeClr val="bg1"/>
                </a:solidFill>
              </a:rPr>
              <a:t>8 </a:t>
            </a:r>
            <a:r>
              <a:rPr lang="fr-FR" sz="1200" dirty="0">
                <a:solidFill>
                  <a:schemeClr val="bg1"/>
                </a:solidFill>
              </a:rPr>
              <a:t>supports de présentation, </a:t>
            </a:r>
            <a:r>
              <a:rPr lang="fr-FR" sz="1200" dirty="0" smtClean="0">
                <a:solidFill>
                  <a:schemeClr val="bg1"/>
                </a:solidFill>
              </a:rPr>
              <a:t>et </a:t>
            </a:r>
            <a:r>
              <a:rPr lang="fr-FR" sz="1200" dirty="0">
                <a:solidFill>
                  <a:schemeClr val="bg1"/>
                </a:solidFill>
              </a:rPr>
              <a:t>le catalogue des Ateliers des Décodeurs s’étoffera progressivement. </a:t>
            </a:r>
          </a:p>
        </p:txBody>
      </p:sp>
      <p:grpSp>
        <p:nvGrpSpPr>
          <p:cNvPr id="21" name="Groupe 20"/>
          <p:cNvGrpSpPr/>
          <p:nvPr/>
        </p:nvGrpSpPr>
        <p:grpSpPr>
          <a:xfrm>
            <a:off x="5124983" y="1178886"/>
            <a:ext cx="564966" cy="567499"/>
            <a:chOff x="1516523" y="2189615"/>
            <a:chExt cx="1513808" cy="1367731"/>
          </a:xfrm>
        </p:grpSpPr>
        <p:pic>
          <p:nvPicPr>
            <p:cNvPr id="22" name="Image 21">
              <a:hlinkClick r:id="" action="ppaction://noaction"/>
            </p:cNvPr>
            <p:cNvPicPr>
              <a:picLocks noChangeAspect="1"/>
            </p:cNvPicPr>
            <p:nvPr/>
          </p:nvPicPr>
          <p:blipFill>
            <a:blip r:embed="rId3">
              <a:extLst/>
            </a:blip>
            <a:stretch>
              <a:fillRect/>
            </a:stretch>
          </p:blipFill>
          <p:spPr>
            <a:xfrm>
              <a:off x="1867163" y="2189615"/>
              <a:ext cx="812527" cy="812527"/>
            </a:xfrm>
            <a:prstGeom prst="rect">
              <a:avLst/>
            </a:prstGeom>
          </p:spPr>
        </p:pic>
        <p:sp>
          <p:nvSpPr>
            <p:cNvPr id="23" name="ZoneTexte 22"/>
            <p:cNvSpPr txBox="1"/>
            <p:nvPr/>
          </p:nvSpPr>
          <p:spPr>
            <a:xfrm>
              <a:off x="1516523" y="2741396"/>
              <a:ext cx="1513808" cy="815950"/>
            </a:xfrm>
            <a:prstGeom prst="rect">
              <a:avLst/>
            </a:prstGeom>
            <a:noFill/>
          </p:spPr>
          <p:txBody>
            <a:bodyPr wrap="square" rtlCol="0">
              <a:spAutoFit/>
            </a:bodyPr>
            <a:lstStyle/>
            <a:p>
              <a:pPr algn="ctr">
                <a:buClr>
                  <a:schemeClr val="bg1"/>
                </a:buClr>
              </a:pPr>
              <a:r>
                <a:rPr lang="fr-FR" sz="7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Epargne</a:t>
              </a:r>
              <a:r>
                <a:rPr lang="fr-FR" sz="16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16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grpSp>
        <p:nvGrpSpPr>
          <p:cNvPr id="16" name="Groupe 15"/>
          <p:cNvGrpSpPr/>
          <p:nvPr/>
        </p:nvGrpSpPr>
        <p:grpSpPr>
          <a:xfrm>
            <a:off x="4402332" y="3237478"/>
            <a:ext cx="1993988" cy="639347"/>
            <a:chOff x="5443086" y="2697028"/>
            <a:chExt cx="1704206" cy="508604"/>
          </a:xfrm>
        </p:grpSpPr>
        <p:pic>
          <p:nvPicPr>
            <p:cNvPr id="17" name="Image 16">
              <a:hlinkClick r:id="" action="ppaction://noaction"/>
            </p:cNvPr>
            <p:cNvPicPr>
              <a:picLocks noChangeAspect="1"/>
            </p:cNvPicPr>
            <p:nvPr/>
          </p:nvPicPr>
          <p:blipFill>
            <a:blip r:embed="rId2">
              <a:extLst/>
            </a:blip>
            <a:stretch>
              <a:fillRect/>
            </a:stretch>
          </p:blipFill>
          <p:spPr>
            <a:xfrm>
              <a:off x="6147503" y="2697028"/>
              <a:ext cx="310007" cy="310007"/>
            </a:xfrm>
            <a:prstGeom prst="rect">
              <a:avLst/>
            </a:prstGeom>
          </p:spPr>
        </p:pic>
        <p:sp>
          <p:nvSpPr>
            <p:cNvPr id="18" name="ZoneTexte 17"/>
            <p:cNvSpPr txBox="1"/>
            <p:nvPr/>
          </p:nvSpPr>
          <p:spPr>
            <a:xfrm>
              <a:off x="5443086" y="2993920"/>
              <a:ext cx="1704206" cy="211712"/>
            </a:xfrm>
            <a:prstGeom prst="rect">
              <a:avLst/>
            </a:prstGeom>
            <a:noFill/>
          </p:spPr>
          <p:txBody>
            <a:bodyPr wrap="square" rtlCol="0">
              <a:spAutoFit/>
            </a:bodyPr>
            <a:lstStyle/>
            <a:p>
              <a:pPr algn="ctr">
                <a:buClr>
                  <a:schemeClr val="bg1"/>
                </a:buClr>
              </a:pPr>
              <a:r>
                <a:rPr lang="fr-FR" sz="7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Assurance</a:t>
              </a:r>
            </a:p>
            <a:p>
              <a:pPr algn="ctr">
                <a:buClr>
                  <a:schemeClr val="bg1"/>
                </a:buClr>
              </a:pPr>
              <a:endParaRPr lang="fr-FR" sz="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pic>
        <p:nvPicPr>
          <p:cNvPr id="19" name="Image 18"/>
          <p:cNvPicPr>
            <a:picLocks noChangeAspect="1"/>
          </p:cNvPicPr>
          <p:nvPr/>
        </p:nvPicPr>
        <p:blipFill>
          <a:blip r:embed="rId4">
            <a:extLst/>
          </a:blip>
          <a:stretch>
            <a:fillRect/>
          </a:stretch>
        </p:blipFill>
        <p:spPr>
          <a:xfrm>
            <a:off x="7118663" y="1207516"/>
            <a:ext cx="335488" cy="336794"/>
          </a:xfrm>
          <a:prstGeom prst="rect">
            <a:avLst/>
          </a:prstGeom>
        </p:spPr>
      </p:pic>
      <p:sp>
        <p:nvSpPr>
          <p:cNvPr id="28" name="ZoneTexte 27"/>
          <p:cNvSpPr txBox="1"/>
          <p:nvPr/>
        </p:nvSpPr>
        <p:spPr>
          <a:xfrm>
            <a:off x="6686489" y="1546330"/>
            <a:ext cx="1199836" cy="200055"/>
          </a:xfrm>
          <a:prstGeom prst="rect">
            <a:avLst/>
          </a:prstGeom>
          <a:noFill/>
        </p:spPr>
        <p:txBody>
          <a:bodyPr wrap="square" rtlCol="0">
            <a:spAutoFit/>
          </a:bodyPr>
          <a:lstStyle/>
          <a:p>
            <a:pPr algn="ctr">
              <a:buClr>
                <a:schemeClr val="bg1"/>
              </a:buClr>
            </a:pPr>
            <a:r>
              <a:rPr lang="fr-FR" sz="7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Crédit</a:t>
            </a:r>
            <a:endParaRPr lang="fr-FR" sz="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32" name="Image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61474" y="1198317"/>
            <a:ext cx="531990" cy="531990"/>
          </a:xfrm>
          <a:prstGeom prst="rect">
            <a:avLst/>
          </a:prstGeom>
        </p:spPr>
      </p:pic>
      <p:grpSp>
        <p:nvGrpSpPr>
          <p:cNvPr id="6" name="Groupe 5"/>
          <p:cNvGrpSpPr/>
          <p:nvPr/>
        </p:nvGrpSpPr>
        <p:grpSpPr>
          <a:xfrm>
            <a:off x="-5092" y="968131"/>
            <a:ext cx="1922321" cy="2016617"/>
            <a:chOff x="-5092" y="968131"/>
            <a:chExt cx="1922321" cy="2016617"/>
          </a:xfrm>
        </p:grpSpPr>
        <p:pic>
          <p:nvPicPr>
            <p:cNvPr id="24" name="Image 23"/>
            <p:cNvPicPr>
              <a:picLocks noChangeAspect="1"/>
            </p:cNvPicPr>
            <p:nvPr/>
          </p:nvPicPr>
          <p:blipFill>
            <a:blip r:embed="rId6">
              <a:extLst/>
            </a:blip>
            <a:stretch>
              <a:fillRect/>
            </a:stretch>
          </p:blipFill>
          <p:spPr>
            <a:xfrm>
              <a:off x="1384363" y="1140351"/>
              <a:ext cx="353703" cy="353703"/>
            </a:xfrm>
            <a:prstGeom prst="rect">
              <a:avLst/>
            </a:prstGeom>
          </p:spPr>
        </p:pic>
        <p:sp>
          <p:nvSpPr>
            <p:cNvPr id="27" name="ZoneTexte 26"/>
            <p:cNvSpPr txBox="1"/>
            <p:nvPr/>
          </p:nvSpPr>
          <p:spPr>
            <a:xfrm>
              <a:off x="1187624" y="1533217"/>
              <a:ext cx="720080" cy="200055"/>
            </a:xfrm>
            <a:prstGeom prst="rect">
              <a:avLst/>
            </a:prstGeom>
            <a:noFill/>
          </p:spPr>
          <p:txBody>
            <a:bodyPr wrap="square" rtlCol="0">
              <a:spAutoFit/>
            </a:bodyPr>
            <a:lstStyle/>
            <a:p>
              <a:pPr algn="ctr">
                <a:buClr>
                  <a:schemeClr val="bg1"/>
                </a:buClr>
              </a:pPr>
              <a:r>
                <a:rPr lang="fr-FR" sz="700" b="1" dirty="0" err="1"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Banca</a:t>
              </a:r>
              <a:r>
                <a:rPr lang="fr-FR" sz="7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nvGrpSpPr>
            <p:cNvPr id="108" name="Groupe 107"/>
            <p:cNvGrpSpPr/>
            <p:nvPr/>
          </p:nvGrpSpPr>
          <p:grpSpPr>
            <a:xfrm>
              <a:off x="-5092" y="1119652"/>
              <a:ext cx="1202704" cy="775069"/>
              <a:chOff x="-48598" y="1377491"/>
              <a:chExt cx="891590" cy="586879"/>
            </a:xfrm>
          </p:grpSpPr>
          <p:pic>
            <p:nvPicPr>
              <p:cNvPr id="111" name="Image 110">
                <a:hlinkClick r:id="rId7"/>
              </p:cNvPr>
              <p:cNvPicPr>
                <a:picLocks noChangeAspect="1"/>
              </p:cNvPicPr>
              <p:nvPr/>
            </p:nvPicPr>
            <p:blipFill>
              <a:blip r:embed="rId8"/>
              <a:stretch>
                <a:fillRect/>
              </a:stretch>
            </p:blipFill>
            <p:spPr>
              <a:xfrm rot="21037484">
                <a:off x="124277" y="1377491"/>
                <a:ext cx="718715" cy="402778"/>
              </a:xfrm>
              <a:prstGeom prst="rect">
                <a:avLst/>
              </a:prstGeom>
              <a:effectLst>
                <a:outerShdw blurRad="50800" dist="38100" dir="8100000" algn="tr" rotWithShape="0">
                  <a:prstClr val="black">
                    <a:alpha val="40000"/>
                  </a:prstClr>
                </a:outerShdw>
              </a:effectLst>
            </p:spPr>
          </p:pic>
          <p:pic>
            <p:nvPicPr>
              <p:cNvPr id="112" name="Picture 4" descr="Click Images, Stock Photos &amp; Vectors | Shutterstock"/>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30769" y1="41071" x2="30769" y2="41071"/>
                            <a14:foregroundMark x1="28846" y1="32857" x2="28846" y2="32857"/>
                            <a14:foregroundMark x1="32308" y1="25000" x2="32308" y2="25000"/>
                            <a14:foregroundMark x1="42308" y1="20714" x2="42308" y2="20714"/>
                            <a14:foregroundMark x1="49615" y1="25000" x2="49615" y2="25000"/>
                            <a14:foregroundMark x1="51538" y1="32857" x2="51538" y2="32857"/>
                            <a14:foregroundMark x1="51538" y1="55000" x2="51538" y2="55000"/>
                            <a14:foregroundMark x1="42308" y1="35714" x2="59615" y2="66071"/>
                            <a14:foregroundMark x1="63462" y1="51071" x2="49615" y2="64643"/>
                            <a14:foregroundMark x1="38077" y1="56429" x2="56154" y2="70357"/>
                            <a14:foregroundMark x1="64615" y1="44286" x2="64615" y2="660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48598" y="1578881"/>
                <a:ext cx="385098" cy="385489"/>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angle 2"/>
            <p:cNvSpPr/>
            <p:nvPr/>
          </p:nvSpPr>
          <p:spPr>
            <a:xfrm>
              <a:off x="112296" y="1841202"/>
              <a:ext cx="1762884" cy="1061829"/>
            </a:xfrm>
            <a:prstGeom prst="rect">
              <a:avLst/>
            </a:prstGeom>
            <a:solidFill>
              <a:schemeClr val="accent5">
                <a:lumMod val="20000"/>
                <a:lumOff val="80000"/>
              </a:schemeClr>
            </a:solidFill>
          </p:spPr>
          <p:txBody>
            <a:bodyPr wrap="square">
              <a:spAutoFit/>
            </a:bodyPr>
            <a:lstStyle/>
            <a:p>
              <a:pPr algn="ctr"/>
              <a:r>
                <a:rPr lang="fr-FR" sz="700" b="1" dirty="0">
                  <a:solidFill>
                    <a:srgbClr val="C00000"/>
                  </a:solidFill>
                </a:rPr>
                <a:t>Et si c’était simple de gérer </a:t>
              </a:r>
              <a:endParaRPr lang="fr-FR" sz="700" b="1" dirty="0" smtClean="0">
                <a:solidFill>
                  <a:srgbClr val="C00000"/>
                </a:solidFill>
              </a:endParaRPr>
            </a:p>
            <a:p>
              <a:pPr algn="ctr"/>
              <a:r>
                <a:rPr lang="fr-FR" sz="700" b="1" dirty="0" smtClean="0">
                  <a:solidFill>
                    <a:srgbClr val="C00000"/>
                  </a:solidFill>
                </a:rPr>
                <a:t>mon </a:t>
              </a:r>
              <a:r>
                <a:rPr lang="fr-FR" sz="700" b="1" dirty="0">
                  <a:solidFill>
                    <a:srgbClr val="C00000"/>
                  </a:solidFill>
                </a:rPr>
                <a:t>argent à distance </a:t>
              </a:r>
              <a:r>
                <a:rPr lang="fr-FR" sz="700" b="1" dirty="0" smtClean="0">
                  <a:solidFill>
                    <a:srgbClr val="C00000"/>
                  </a:solidFill>
                </a:rPr>
                <a:t>?</a:t>
              </a:r>
            </a:p>
            <a:p>
              <a:pPr algn="ctr"/>
              <a:r>
                <a:rPr lang="fr-FR" sz="700" b="1" dirty="0" smtClean="0">
                  <a:solidFill>
                    <a:srgbClr val="C00000"/>
                  </a:solidFill>
                </a:rPr>
                <a:t> </a:t>
              </a:r>
              <a:r>
                <a:rPr lang="fr-FR" sz="700" b="1" dirty="0" smtClean="0"/>
                <a:t>Pour tous </a:t>
              </a:r>
              <a:r>
                <a:rPr lang="fr-FR" sz="700" b="1" dirty="0"/>
                <a:t>nos clients ayant </a:t>
              </a:r>
              <a:endParaRPr lang="fr-FR" sz="700" b="1" dirty="0" smtClean="0"/>
            </a:p>
            <a:p>
              <a:pPr algn="ctr"/>
              <a:r>
                <a:rPr lang="fr-FR" sz="700" b="1" dirty="0" smtClean="0"/>
                <a:t>un </a:t>
              </a:r>
              <a:r>
                <a:rPr lang="fr-FR" sz="700" b="1" dirty="0"/>
                <a:t>identifiant </a:t>
              </a:r>
              <a:r>
                <a:rPr lang="fr-FR" sz="700" b="1" dirty="0" smtClean="0"/>
                <a:t>BAD</a:t>
              </a:r>
              <a:endParaRPr lang="fr-FR" sz="700" b="1" dirty="0"/>
            </a:p>
            <a:p>
              <a:pPr algn="ctr"/>
              <a:r>
                <a:rPr lang="fr-FR" sz="700" dirty="0" smtClean="0"/>
                <a:t>Retrait </a:t>
              </a:r>
              <a:r>
                <a:rPr lang="fr-FR" sz="700" dirty="0"/>
                <a:t>par SMS, virement </a:t>
              </a:r>
              <a:r>
                <a:rPr lang="fr-FR" sz="700" dirty="0" err="1"/>
                <a:t>Paylib</a:t>
              </a:r>
              <a:r>
                <a:rPr lang="fr-FR" sz="700" dirty="0"/>
                <a:t> entre amis, pilotage de la carte bancaire, gestion des prêts… La Banque à Distance n’aura plus aucun secret pour nos clients </a:t>
              </a:r>
              <a:r>
                <a:rPr lang="fr-FR" sz="700" dirty="0" smtClean="0"/>
                <a:t>!</a:t>
              </a:r>
            </a:p>
            <a:p>
              <a:pPr algn="ctr"/>
              <a:r>
                <a:rPr lang="fr-FR" sz="700" dirty="0" smtClean="0"/>
                <a:t>  </a:t>
              </a:r>
              <a:endParaRPr lang="fr-FR" sz="700" dirty="0"/>
            </a:p>
          </p:txBody>
        </p:sp>
        <p:sp>
          <p:nvSpPr>
            <p:cNvPr id="4" name="Rectangle 3"/>
            <p:cNvSpPr/>
            <p:nvPr/>
          </p:nvSpPr>
          <p:spPr>
            <a:xfrm>
              <a:off x="70733" y="968131"/>
              <a:ext cx="1846496" cy="2016617"/>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53" name="Groupe 152"/>
          <p:cNvGrpSpPr/>
          <p:nvPr/>
        </p:nvGrpSpPr>
        <p:grpSpPr>
          <a:xfrm>
            <a:off x="-6337" y="3060855"/>
            <a:ext cx="1922321" cy="2016617"/>
            <a:chOff x="-5092" y="968131"/>
            <a:chExt cx="1922321" cy="2016617"/>
          </a:xfrm>
        </p:grpSpPr>
        <p:grpSp>
          <p:nvGrpSpPr>
            <p:cNvPr id="156" name="Groupe 155"/>
            <p:cNvGrpSpPr/>
            <p:nvPr/>
          </p:nvGrpSpPr>
          <p:grpSpPr>
            <a:xfrm>
              <a:off x="-5092" y="1119652"/>
              <a:ext cx="1202704" cy="775069"/>
              <a:chOff x="-48598" y="1377491"/>
              <a:chExt cx="891590" cy="586879"/>
            </a:xfrm>
          </p:grpSpPr>
          <p:pic>
            <p:nvPicPr>
              <p:cNvPr id="159" name="Image 158">
                <a:hlinkClick r:id="rId11"/>
              </p:cNvPr>
              <p:cNvPicPr>
                <a:picLocks noChangeAspect="1"/>
              </p:cNvPicPr>
              <p:nvPr/>
            </p:nvPicPr>
            <p:blipFill>
              <a:blip r:embed="rId8"/>
              <a:stretch>
                <a:fillRect/>
              </a:stretch>
            </p:blipFill>
            <p:spPr>
              <a:xfrm rot="21037484">
                <a:off x="124277" y="1377491"/>
                <a:ext cx="718715" cy="402778"/>
              </a:xfrm>
              <a:prstGeom prst="rect">
                <a:avLst/>
              </a:prstGeom>
              <a:effectLst>
                <a:outerShdw blurRad="50800" dist="38100" dir="8100000" algn="tr" rotWithShape="0">
                  <a:prstClr val="black">
                    <a:alpha val="40000"/>
                  </a:prstClr>
                </a:outerShdw>
              </a:effectLst>
            </p:spPr>
          </p:pic>
          <p:pic>
            <p:nvPicPr>
              <p:cNvPr id="160" name="Picture 4" descr="Click Images, Stock Photos &amp; Vectors | Shutterstock"/>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30769" y1="41071" x2="30769" y2="41071"/>
                            <a14:foregroundMark x1="28846" y1="32857" x2="28846" y2="32857"/>
                            <a14:foregroundMark x1="32308" y1="25000" x2="32308" y2="25000"/>
                            <a14:foregroundMark x1="42308" y1="20714" x2="42308" y2="20714"/>
                            <a14:foregroundMark x1="49615" y1="25000" x2="49615" y2="25000"/>
                            <a14:foregroundMark x1="51538" y1="32857" x2="51538" y2="32857"/>
                            <a14:foregroundMark x1="51538" y1="55000" x2="51538" y2="55000"/>
                            <a14:foregroundMark x1="42308" y1="35714" x2="59615" y2="66071"/>
                            <a14:foregroundMark x1="63462" y1="51071" x2="49615" y2="64643"/>
                            <a14:foregroundMark x1="38077" y1="56429" x2="56154" y2="70357"/>
                            <a14:foregroundMark x1="64615" y1="44286" x2="64615" y2="660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48598" y="1578881"/>
                <a:ext cx="385098" cy="385489"/>
              </a:xfrm>
              <a:prstGeom prst="rect">
                <a:avLst/>
              </a:prstGeom>
              <a:noFill/>
              <a:extLst>
                <a:ext uri="{909E8E84-426E-40DD-AFC4-6F175D3DCCD1}">
                  <a14:hiddenFill xmlns:a14="http://schemas.microsoft.com/office/drawing/2010/main">
                    <a:solidFill>
                      <a:srgbClr val="FFFFFF"/>
                    </a:solidFill>
                  </a14:hiddenFill>
                </a:ext>
              </a:extLst>
            </p:spPr>
          </p:pic>
        </p:grpSp>
        <p:sp>
          <p:nvSpPr>
            <p:cNvPr id="157" name="Rectangle 156"/>
            <p:cNvSpPr/>
            <p:nvPr/>
          </p:nvSpPr>
          <p:spPr>
            <a:xfrm>
              <a:off x="112296" y="1841202"/>
              <a:ext cx="1762884" cy="1061829"/>
            </a:xfrm>
            <a:prstGeom prst="rect">
              <a:avLst/>
            </a:prstGeom>
            <a:solidFill>
              <a:schemeClr val="accent5">
                <a:lumMod val="20000"/>
                <a:lumOff val="80000"/>
              </a:schemeClr>
            </a:solidFill>
          </p:spPr>
          <p:txBody>
            <a:bodyPr wrap="square">
              <a:spAutoFit/>
            </a:bodyPr>
            <a:lstStyle/>
            <a:p>
              <a:pPr algn="ctr"/>
              <a:r>
                <a:rPr lang="fr-FR" sz="700" b="1" dirty="0">
                  <a:solidFill>
                    <a:srgbClr val="C00000"/>
                  </a:solidFill>
                </a:rPr>
                <a:t>Et si c’était simple </a:t>
              </a:r>
              <a:r>
                <a:rPr lang="fr-FR" sz="700" b="1" dirty="0" smtClean="0">
                  <a:solidFill>
                    <a:srgbClr val="C00000"/>
                  </a:solidFill>
                </a:rPr>
                <a:t>d’investir sur les marchés financiers ?</a:t>
              </a:r>
              <a:endParaRPr lang="fr-FR" sz="700" b="1" dirty="0">
                <a:solidFill>
                  <a:srgbClr val="C00000"/>
                </a:solidFill>
              </a:endParaRPr>
            </a:p>
            <a:p>
              <a:pPr algn="ctr"/>
              <a:r>
                <a:rPr lang="fr-FR" sz="700" b="1" dirty="0" smtClean="0"/>
                <a:t>Pour tous nos clients épargnants qui veulent en savoir plus</a:t>
              </a:r>
              <a:endParaRPr lang="fr-FR" sz="700" b="1" dirty="0"/>
            </a:p>
            <a:p>
              <a:pPr algn="ctr"/>
              <a:r>
                <a:rPr lang="fr-FR" sz="700" dirty="0" smtClean="0"/>
                <a:t>L’économie, la politique monétaire, la sécurité des placements, les marchés financiers, les différents supports </a:t>
              </a:r>
              <a:r>
                <a:rPr lang="fr-FR" sz="700" smtClean="0"/>
                <a:t>de placement, </a:t>
              </a:r>
              <a:r>
                <a:rPr lang="fr-FR" sz="700" dirty="0" smtClean="0"/>
                <a:t>rassurer son client.</a:t>
              </a:r>
            </a:p>
            <a:p>
              <a:pPr algn="ctr"/>
              <a:endParaRPr lang="fr-FR" sz="700" dirty="0"/>
            </a:p>
          </p:txBody>
        </p:sp>
        <p:sp>
          <p:nvSpPr>
            <p:cNvPr id="158" name="Rectangle 157"/>
            <p:cNvSpPr/>
            <p:nvPr/>
          </p:nvSpPr>
          <p:spPr>
            <a:xfrm>
              <a:off x="70733" y="968131"/>
              <a:ext cx="1846496" cy="2016617"/>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61" name="Groupe 160"/>
          <p:cNvGrpSpPr/>
          <p:nvPr/>
        </p:nvGrpSpPr>
        <p:grpSpPr>
          <a:xfrm>
            <a:off x="1908352" y="968131"/>
            <a:ext cx="1930547" cy="2016617"/>
            <a:chOff x="-5092" y="968131"/>
            <a:chExt cx="1930547" cy="2016617"/>
          </a:xfrm>
        </p:grpSpPr>
        <p:sp>
          <p:nvSpPr>
            <p:cNvPr id="163" name="ZoneTexte 162"/>
            <p:cNvSpPr txBox="1"/>
            <p:nvPr/>
          </p:nvSpPr>
          <p:spPr>
            <a:xfrm>
              <a:off x="1205375" y="1480892"/>
              <a:ext cx="720080" cy="307777"/>
            </a:xfrm>
            <a:prstGeom prst="rect">
              <a:avLst/>
            </a:prstGeom>
            <a:noFill/>
          </p:spPr>
          <p:txBody>
            <a:bodyPr wrap="square" rtlCol="0">
              <a:spAutoFit/>
            </a:bodyPr>
            <a:lstStyle/>
            <a:p>
              <a:pPr algn="ctr">
                <a:buClr>
                  <a:schemeClr val="bg1"/>
                </a:buClr>
              </a:pPr>
              <a:r>
                <a:rPr lang="fr-FR" sz="7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Tous les Univers</a:t>
              </a:r>
              <a:endParaRPr lang="fr-FR" sz="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nvGrpSpPr>
            <p:cNvPr id="164" name="Groupe 163"/>
            <p:cNvGrpSpPr/>
            <p:nvPr/>
          </p:nvGrpSpPr>
          <p:grpSpPr>
            <a:xfrm>
              <a:off x="-5092" y="1119652"/>
              <a:ext cx="1202704" cy="775069"/>
              <a:chOff x="-48598" y="1377491"/>
              <a:chExt cx="891590" cy="586879"/>
            </a:xfrm>
          </p:grpSpPr>
          <p:pic>
            <p:nvPicPr>
              <p:cNvPr id="167" name="Image 166">
                <a:hlinkClick r:id="rId12"/>
              </p:cNvPr>
              <p:cNvPicPr>
                <a:picLocks noChangeAspect="1"/>
              </p:cNvPicPr>
              <p:nvPr/>
            </p:nvPicPr>
            <p:blipFill>
              <a:blip r:embed="rId8"/>
              <a:stretch>
                <a:fillRect/>
              </a:stretch>
            </p:blipFill>
            <p:spPr>
              <a:xfrm rot="21037484">
                <a:off x="124277" y="1377491"/>
                <a:ext cx="718715" cy="402778"/>
              </a:xfrm>
              <a:prstGeom prst="rect">
                <a:avLst/>
              </a:prstGeom>
              <a:effectLst>
                <a:outerShdw blurRad="50800" dist="38100" dir="8100000" algn="tr" rotWithShape="0">
                  <a:prstClr val="black">
                    <a:alpha val="40000"/>
                  </a:prstClr>
                </a:outerShdw>
              </a:effectLst>
            </p:spPr>
          </p:pic>
          <p:pic>
            <p:nvPicPr>
              <p:cNvPr id="168" name="Picture 4" descr="Click Images, Stock Photos &amp; Vectors | Shutterstock"/>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30769" y1="41071" x2="30769" y2="41071"/>
                            <a14:foregroundMark x1="28846" y1="32857" x2="28846" y2="32857"/>
                            <a14:foregroundMark x1="32308" y1="25000" x2="32308" y2="25000"/>
                            <a14:foregroundMark x1="42308" y1="20714" x2="42308" y2="20714"/>
                            <a14:foregroundMark x1="49615" y1="25000" x2="49615" y2="25000"/>
                            <a14:foregroundMark x1="51538" y1="32857" x2="51538" y2="32857"/>
                            <a14:foregroundMark x1="51538" y1="55000" x2="51538" y2="55000"/>
                            <a14:foregroundMark x1="42308" y1="35714" x2="59615" y2="66071"/>
                            <a14:foregroundMark x1="63462" y1="51071" x2="49615" y2="64643"/>
                            <a14:foregroundMark x1="38077" y1="56429" x2="56154" y2="70357"/>
                            <a14:foregroundMark x1="64615" y1="44286" x2="64615" y2="660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48598" y="1578881"/>
                <a:ext cx="385098" cy="385489"/>
              </a:xfrm>
              <a:prstGeom prst="rect">
                <a:avLst/>
              </a:prstGeom>
              <a:noFill/>
              <a:extLst>
                <a:ext uri="{909E8E84-426E-40DD-AFC4-6F175D3DCCD1}">
                  <a14:hiddenFill xmlns:a14="http://schemas.microsoft.com/office/drawing/2010/main">
                    <a:solidFill>
                      <a:srgbClr val="FFFFFF"/>
                    </a:solidFill>
                  </a14:hiddenFill>
                </a:ext>
              </a:extLst>
            </p:spPr>
          </p:pic>
        </p:grpSp>
        <p:sp>
          <p:nvSpPr>
            <p:cNvPr id="165" name="Rectangle 164"/>
            <p:cNvSpPr/>
            <p:nvPr/>
          </p:nvSpPr>
          <p:spPr>
            <a:xfrm>
              <a:off x="112296" y="1841202"/>
              <a:ext cx="1762884" cy="1061829"/>
            </a:xfrm>
            <a:prstGeom prst="rect">
              <a:avLst/>
            </a:prstGeom>
            <a:solidFill>
              <a:schemeClr val="accent5">
                <a:lumMod val="20000"/>
                <a:lumOff val="80000"/>
              </a:schemeClr>
            </a:solidFill>
          </p:spPr>
          <p:txBody>
            <a:bodyPr wrap="square">
              <a:spAutoFit/>
            </a:bodyPr>
            <a:lstStyle/>
            <a:p>
              <a:pPr algn="ctr"/>
              <a:r>
                <a:rPr lang="fr-FR" sz="700" b="1" dirty="0">
                  <a:solidFill>
                    <a:srgbClr val="C00000"/>
                  </a:solidFill>
                </a:rPr>
                <a:t>Et si c’était simple de gérer mon budget et réaliser mes projets ? </a:t>
              </a:r>
              <a:endParaRPr lang="fr-FR" sz="700" b="1" dirty="0" smtClean="0">
                <a:solidFill>
                  <a:srgbClr val="C00000"/>
                </a:solidFill>
              </a:endParaRPr>
            </a:p>
            <a:p>
              <a:pPr algn="ctr"/>
              <a:r>
                <a:rPr lang="fr-FR" sz="700" b="1" dirty="0" smtClean="0"/>
                <a:t>Pour tous </a:t>
              </a:r>
              <a:r>
                <a:rPr lang="fr-FR" sz="700" b="1" dirty="0"/>
                <a:t>l</a:t>
              </a:r>
              <a:r>
                <a:rPr lang="fr-FR" sz="700" b="1" dirty="0" smtClean="0"/>
                <a:t>es Jeunes de 16 à 20 ans</a:t>
              </a:r>
              <a:endParaRPr lang="fr-FR" sz="700" b="1" dirty="0"/>
            </a:p>
            <a:p>
              <a:pPr algn="ctr"/>
              <a:r>
                <a:rPr lang="fr-FR" sz="700" dirty="0"/>
                <a:t>Les grandes étapes d’un projet, les astuces pour gérer son budget au quotidien… Cet Atelier, permet à nos jeunes clients de comprendre les solutions d’épargne et de financement pour réaliser  leurs </a:t>
              </a:r>
              <a:r>
                <a:rPr lang="fr-FR" sz="700" dirty="0" smtClean="0"/>
                <a:t>projets</a:t>
              </a:r>
            </a:p>
            <a:p>
              <a:pPr algn="ctr"/>
              <a:endParaRPr lang="fr-FR" sz="700" dirty="0"/>
            </a:p>
          </p:txBody>
        </p:sp>
        <p:sp>
          <p:nvSpPr>
            <p:cNvPr id="166" name="Rectangle 165"/>
            <p:cNvSpPr/>
            <p:nvPr/>
          </p:nvSpPr>
          <p:spPr>
            <a:xfrm>
              <a:off x="70733" y="968131"/>
              <a:ext cx="1846496" cy="2016617"/>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69" name="Groupe 168"/>
          <p:cNvGrpSpPr/>
          <p:nvPr/>
        </p:nvGrpSpPr>
        <p:grpSpPr>
          <a:xfrm>
            <a:off x="1898791" y="3060855"/>
            <a:ext cx="1922321" cy="2016617"/>
            <a:chOff x="-5092" y="968131"/>
            <a:chExt cx="1922321" cy="2016617"/>
          </a:xfrm>
        </p:grpSpPr>
        <p:pic>
          <p:nvPicPr>
            <p:cNvPr id="170" name="Image 169"/>
            <p:cNvPicPr>
              <a:picLocks noChangeAspect="1"/>
            </p:cNvPicPr>
            <p:nvPr/>
          </p:nvPicPr>
          <p:blipFill>
            <a:blip r:embed="rId6">
              <a:extLst/>
            </a:blip>
            <a:stretch>
              <a:fillRect/>
            </a:stretch>
          </p:blipFill>
          <p:spPr>
            <a:xfrm>
              <a:off x="1384363" y="1140351"/>
              <a:ext cx="353703" cy="353703"/>
            </a:xfrm>
            <a:prstGeom prst="rect">
              <a:avLst/>
            </a:prstGeom>
          </p:spPr>
        </p:pic>
        <p:sp>
          <p:nvSpPr>
            <p:cNvPr id="171" name="ZoneTexte 170"/>
            <p:cNvSpPr txBox="1"/>
            <p:nvPr/>
          </p:nvSpPr>
          <p:spPr>
            <a:xfrm>
              <a:off x="1187624" y="1533217"/>
              <a:ext cx="720080" cy="200055"/>
            </a:xfrm>
            <a:prstGeom prst="rect">
              <a:avLst/>
            </a:prstGeom>
            <a:noFill/>
          </p:spPr>
          <p:txBody>
            <a:bodyPr wrap="square" rtlCol="0">
              <a:spAutoFit/>
            </a:bodyPr>
            <a:lstStyle/>
            <a:p>
              <a:pPr algn="ctr">
                <a:buClr>
                  <a:schemeClr val="bg1"/>
                </a:buClr>
              </a:pPr>
              <a:r>
                <a:rPr lang="fr-FR" sz="700" b="1" dirty="0" err="1"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Banca</a:t>
              </a:r>
              <a:r>
                <a:rPr lang="fr-FR" sz="7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nvGrpSpPr>
            <p:cNvPr id="172" name="Groupe 171"/>
            <p:cNvGrpSpPr/>
            <p:nvPr/>
          </p:nvGrpSpPr>
          <p:grpSpPr>
            <a:xfrm>
              <a:off x="-5092" y="1119652"/>
              <a:ext cx="1202704" cy="775069"/>
              <a:chOff x="-48598" y="1377491"/>
              <a:chExt cx="891590" cy="586879"/>
            </a:xfrm>
          </p:grpSpPr>
          <p:pic>
            <p:nvPicPr>
              <p:cNvPr id="175" name="Image 174">
                <a:hlinkClick r:id="rId13"/>
              </p:cNvPr>
              <p:cNvPicPr>
                <a:picLocks noChangeAspect="1"/>
              </p:cNvPicPr>
              <p:nvPr/>
            </p:nvPicPr>
            <p:blipFill>
              <a:blip r:embed="rId8"/>
              <a:stretch>
                <a:fillRect/>
              </a:stretch>
            </p:blipFill>
            <p:spPr>
              <a:xfrm rot="21037484">
                <a:off x="124277" y="1377491"/>
                <a:ext cx="718715" cy="402778"/>
              </a:xfrm>
              <a:prstGeom prst="rect">
                <a:avLst/>
              </a:prstGeom>
              <a:effectLst>
                <a:outerShdw blurRad="50800" dist="38100" dir="8100000" algn="tr" rotWithShape="0">
                  <a:prstClr val="black">
                    <a:alpha val="40000"/>
                  </a:prstClr>
                </a:outerShdw>
              </a:effectLst>
            </p:spPr>
          </p:pic>
          <p:pic>
            <p:nvPicPr>
              <p:cNvPr id="176" name="Picture 4" descr="Click Images, Stock Photos &amp; Vectors | Shutterstock"/>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30769" y1="41071" x2="30769" y2="41071"/>
                            <a14:foregroundMark x1="28846" y1="32857" x2="28846" y2="32857"/>
                            <a14:foregroundMark x1="32308" y1="25000" x2="32308" y2="25000"/>
                            <a14:foregroundMark x1="42308" y1="20714" x2="42308" y2="20714"/>
                            <a14:foregroundMark x1="49615" y1="25000" x2="49615" y2="25000"/>
                            <a14:foregroundMark x1="51538" y1="32857" x2="51538" y2="32857"/>
                            <a14:foregroundMark x1="51538" y1="55000" x2="51538" y2="55000"/>
                            <a14:foregroundMark x1="42308" y1="35714" x2="59615" y2="66071"/>
                            <a14:foregroundMark x1="63462" y1="51071" x2="49615" y2="64643"/>
                            <a14:foregroundMark x1="38077" y1="56429" x2="56154" y2="70357"/>
                            <a14:foregroundMark x1="64615" y1="44286" x2="64615" y2="660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48598" y="1578881"/>
                <a:ext cx="385098" cy="385489"/>
              </a:xfrm>
              <a:prstGeom prst="rect">
                <a:avLst/>
              </a:prstGeom>
              <a:noFill/>
              <a:extLst>
                <a:ext uri="{909E8E84-426E-40DD-AFC4-6F175D3DCCD1}">
                  <a14:hiddenFill xmlns:a14="http://schemas.microsoft.com/office/drawing/2010/main">
                    <a:solidFill>
                      <a:srgbClr val="FFFFFF"/>
                    </a:solidFill>
                  </a14:hiddenFill>
                </a:ext>
              </a:extLst>
            </p:spPr>
          </p:pic>
        </p:grpSp>
        <p:sp>
          <p:nvSpPr>
            <p:cNvPr id="173" name="Rectangle 172"/>
            <p:cNvSpPr/>
            <p:nvPr/>
          </p:nvSpPr>
          <p:spPr>
            <a:xfrm>
              <a:off x="112296" y="1841202"/>
              <a:ext cx="1762884" cy="1061829"/>
            </a:xfrm>
            <a:prstGeom prst="rect">
              <a:avLst/>
            </a:prstGeom>
            <a:solidFill>
              <a:schemeClr val="accent5">
                <a:lumMod val="20000"/>
                <a:lumOff val="80000"/>
              </a:schemeClr>
            </a:solidFill>
          </p:spPr>
          <p:txBody>
            <a:bodyPr wrap="square">
              <a:spAutoFit/>
            </a:bodyPr>
            <a:lstStyle/>
            <a:p>
              <a:pPr algn="ctr"/>
              <a:r>
                <a:rPr lang="fr-FR" sz="700" b="1" dirty="0">
                  <a:solidFill>
                    <a:srgbClr val="C00000"/>
                  </a:solidFill>
                </a:rPr>
                <a:t>Et si c’était simple </a:t>
              </a:r>
              <a:r>
                <a:rPr lang="fr-FR" sz="700" b="1" dirty="0" smtClean="0">
                  <a:solidFill>
                    <a:srgbClr val="C00000"/>
                  </a:solidFill>
                </a:rPr>
                <a:t>d’apprendre à mes enfants à gérer son compte bancaire ?</a:t>
              </a:r>
              <a:endParaRPr lang="fr-FR" sz="700" b="1" dirty="0">
                <a:solidFill>
                  <a:srgbClr val="C00000"/>
                </a:solidFill>
              </a:endParaRPr>
            </a:p>
            <a:p>
              <a:pPr algn="ctr"/>
              <a:r>
                <a:rPr lang="fr-FR" sz="700" b="1" dirty="0" smtClean="0"/>
                <a:t>Pour tous les parents et leurs Ados</a:t>
              </a:r>
              <a:endParaRPr lang="fr-FR" sz="700" b="1" dirty="0"/>
            </a:p>
            <a:p>
              <a:pPr algn="ctr"/>
              <a:r>
                <a:rPr lang="fr-FR" sz="700" dirty="0" smtClean="0"/>
                <a:t>Pourquoi et comment apprendre à son enfant à gérer son budget, quelle carte pour son ado, rendre l’enfant autonome tout en continuant </a:t>
              </a:r>
            </a:p>
            <a:p>
              <a:pPr algn="ctr"/>
              <a:r>
                <a:rPr lang="fr-FR" sz="700" dirty="0" smtClean="0"/>
                <a:t>à superviser ses dépenses.</a:t>
              </a:r>
            </a:p>
            <a:p>
              <a:pPr algn="ctr"/>
              <a:endParaRPr lang="fr-FR" sz="700" dirty="0"/>
            </a:p>
          </p:txBody>
        </p:sp>
        <p:sp>
          <p:nvSpPr>
            <p:cNvPr id="174" name="Rectangle 173"/>
            <p:cNvSpPr/>
            <p:nvPr/>
          </p:nvSpPr>
          <p:spPr>
            <a:xfrm>
              <a:off x="70733" y="968131"/>
              <a:ext cx="1846496" cy="2016617"/>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77" name="Groupe 176"/>
          <p:cNvGrpSpPr/>
          <p:nvPr/>
        </p:nvGrpSpPr>
        <p:grpSpPr>
          <a:xfrm>
            <a:off x="3821796" y="968131"/>
            <a:ext cx="1903302" cy="2016617"/>
            <a:chOff x="-5092" y="927274"/>
            <a:chExt cx="1903302" cy="2016617"/>
          </a:xfrm>
        </p:grpSpPr>
        <p:grpSp>
          <p:nvGrpSpPr>
            <p:cNvPr id="180" name="Groupe 179"/>
            <p:cNvGrpSpPr/>
            <p:nvPr/>
          </p:nvGrpSpPr>
          <p:grpSpPr>
            <a:xfrm>
              <a:off x="-5092" y="1119652"/>
              <a:ext cx="1202704" cy="775069"/>
              <a:chOff x="-48598" y="1377491"/>
              <a:chExt cx="891590" cy="586879"/>
            </a:xfrm>
          </p:grpSpPr>
          <p:pic>
            <p:nvPicPr>
              <p:cNvPr id="183" name="Image 182"/>
              <p:cNvPicPr>
                <a:picLocks noChangeAspect="1"/>
              </p:cNvPicPr>
              <p:nvPr/>
            </p:nvPicPr>
            <p:blipFill>
              <a:blip r:embed="rId8"/>
              <a:stretch>
                <a:fillRect/>
              </a:stretch>
            </p:blipFill>
            <p:spPr>
              <a:xfrm rot="21037484">
                <a:off x="124277" y="1377491"/>
                <a:ext cx="718715" cy="402778"/>
              </a:xfrm>
              <a:prstGeom prst="rect">
                <a:avLst/>
              </a:prstGeom>
              <a:effectLst>
                <a:outerShdw blurRad="50800" dist="38100" dir="8100000" algn="tr" rotWithShape="0">
                  <a:prstClr val="black">
                    <a:alpha val="40000"/>
                  </a:prstClr>
                </a:outerShdw>
              </a:effectLst>
            </p:spPr>
          </p:pic>
          <p:pic>
            <p:nvPicPr>
              <p:cNvPr id="184" name="Picture 4" descr="Click Images, Stock Photos &amp; Vectors | Shutterstock"/>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30769" y1="41071" x2="30769" y2="41071"/>
                            <a14:foregroundMark x1="28846" y1="32857" x2="28846" y2="32857"/>
                            <a14:foregroundMark x1="32308" y1="25000" x2="32308" y2="25000"/>
                            <a14:foregroundMark x1="42308" y1="20714" x2="42308" y2="20714"/>
                            <a14:foregroundMark x1="49615" y1="25000" x2="49615" y2="25000"/>
                            <a14:foregroundMark x1="51538" y1="32857" x2="51538" y2="32857"/>
                            <a14:foregroundMark x1="51538" y1="55000" x2="51538" y2="55000"/>
                            <a14:foregroundMark x1="42308" y1="35714" x2="59615" y2="66071"/>
                            <a14:foregroundMark x1="63462" y1="51071" x2="49615" y2="64643"/>
                            <a14:foregroundMark x1="38077" y1="56429" x2="56154" y2="70357"/>
                            <a14:foregroundMark x1="64615" y1="44286" x2="64615" y2="660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48598" y="1578881"/>
                <a:ext cx="385098" cy="385489"/>
              </a:xfrm>
              <a:prstGeom prst="rect">
                <a:avLst/>
              </a:prstGeom>
              <a:noFill/>
              <a:extLst>
                <a:ext uri="{909E8E84-426E-40DD-AFC4-6F175D3DCCD1}">
                  <a14:hiddenFill xmlns:a14="http://schemas.microsoft.com/office/drawing/2010/main">
                    <a:solidFill>
                      <a:srgbClr val="FFFFFF"/>
                    </a:solidFill>
                  </a14:hiddenFill>
                </a:ext>
              </a:extLst>
            </p:spPr>
          </p:pic>
        </p:grpSp>
        <p:sp>
          <p:nvSpPr>
            <p:cNvPr id="181" name="Rectangle 180"/>
            <p:cNvSpPr/>
            <p:nvPr/>
          </p:nvSpPr>
          <p:spPr>
            <a:xfrm>
              <a:off x="110598" y="1806485"/>
              <a:ext cx="1762884" cy="1061829"/>
            </a:xfrm>
            <a:prstGeom prst="rect">
              <a:avLst/>
            </a:prstGeom>
            <a:solidFill>
              <a:schemeClr val="accent5">
                <a:lumMod val="20000"/>
                <a:lumOff val="80000"/>
              </a:schemeClr>
            </a:solidFill>
          </p:spPr>
          <p:txBody>
            <a:bodyPr wrap="square">
              <a:spAutoFit/>
            </a:bodyPr>
            <a:lstStyle/>
            <a:p>
              <a:pPr algn="ctr"/>
              <a:r>
                <a:rPr lang="fr-FR" sz="700" b="1" dirty="0">
                  <a:solidFill>
                    <a:srgbClr val="C00000"/>
                  </a:solidFill>
                </a:rPr>
                <a:t>Et si c’était simple </a:t>
              </a:r>
              <a:r>
                <a:rPr lang="fr-FR" sz="700" b="1" dirty="0" smtClean="0">
                  <a:solidFill>
                    <a:srgbClr val="C00000"/>
                  </a:solidFill>
                </a:rPr>
                <a:t>de</a:t>
              </a:r>
            </a:p>
            <a:p>
              <a:pPr algn="ctr"/>
              <a:r>
                <a:rPr lang="fr-FR" sz="700" b="1" dirty="0" smtClean="0">
                  <a:solidFill>
                    <a:srgbClr val="C00000"/>
                  </a:solidFill>
                </a:rPr>
                <a:t> </a:t>
              </a:r>
              <a:r>
                <a:rPr lang="fr-FR" sz="700" b="1" dirty="0">
                  <a:solidFill>
                    <a:srgbClr val="C00000"/>
                  </a:solidFill>
                </a:rPr>
                <a:t>gérer mon épargne ? </a:t>
              </a:r>
            </a:p>
            <a:p>
              <a:pPr algn="ctr"/>
              <a:r>
                <a:rPr lang="fr-FR" sz="700" b="1" dirty="0" smtClean="0"/>
                <a:t>Clientèle </a:t>
              </a:r>
              <a:r>
                <a:rPr lang="fr-FR" sz="700" b="1" dirty="0"/>
                <a:t>ayant un profil épargnant ou GP</a:t>
              </a:r>
            </a:p>
            <a:p>
              <a:pPr algn="ctr"/>
              <a:r>
                <a:rPr lang="fr-FR" sz="700" dirty="0"/>
                <a:t>Point de </a:t>
              </a:r>
              <a:r>
                <a:rPr lang="fr-FR" sz="700" dirty="0" smtClean="0"/>
                <a:t>conjoncture</a:t>
              </a:r>
              <a:r>
                <a:rPr lang="fr-FR" sz="700" dirty="0"/>
                <a:t>, focus sur l’épargne traditionnelle et sur l’assurance vie… Cet Atelier permet de démystifier les différentes solutions d’épargne. </a:t>
              </a:r>
              <a:endParaRPr lang="fr-FR" sz="700" dirty="0" smtClean="0"/>
            </a:p>
            <a:p>
              <a:pPr algn="ctr"/>
              <a:endParaRPr lang="fr-FR" sz="700" dirty="0" smtClean="0"/>
            </a:p>
            <a:p>
              <a:pPr algn="ctr"/>
              <a:endParaRPr lang="fr-FR" sz="700" dirty="0"/>
            </a:p>
          </p:txBody>
        </p:sp>
        <p:sp>
          <p:nvSpPr>
            <p:cNvPr id="182" name="Rectangle 181"/>
            <p:cNvSpPr/>
            <p:nvPr/>
          </p:nvSpPr>
          <p:spPr>
            <a:xfrm>
              <a:off x="51714" y="927274"/>
              <a:ext cx="1846496" cy="2016617"/>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85" name="Groupe 184"/>
          <p:cNvGrpSpPr/>
          <p:nvPr/>
        </p:nvGrpSpPr>
        <p:grpSpPr>
          <a:xfrm>
            <a:off x="3793943" y="3060855"/>
            <a:ext cx="1922321" cy="2016617"/>
            <a:chOff x="-5092" y="968131"/>
            <a:chExt cx="1922321" cy="2016617"/>
          </a:xfrm>
        </p:grpSpPr>
        <p:grpSp>
          <p:nvGrpSpPr>
            <p:cNvPr id="188" name="Groupe 187"/>
            <p:cNvGrpSpPr/>
            <p:nvPr/>
          </p:nvGrpSpPr>
          <p:grpSpPr>
            <a:xfrm>
              <a:off x="-5092" y="1119652"/>
              <a:ext cx="1202704" cy="775069"/>
              <a:chOff x="-48598" y="1377491"/>
              <a:chExt cx="891590" cy="586879"/>
            </a:xfrm>
          </p:grpSpPr>
          <p:pic>
            <p:nvPicPr>
              <p:cNvPr id="191" name="Image 190"/>
              <p:cNvPicPr>
                <a:picLocks noChangeAspect="1"/>
              </p:cNvPicPr>
              <p:nvPr/>
            </p:nvPicPr>
            <p:blipFill>
              <a:blip r:embed="rId8"/>
              <a:stretch>
                <a:fillRect/>
              </a:stretch>
            </p:blipFill>
            <p:spPr>
              <a:xfrm rot="21037484">
                <a:off x="124277" y="1377491"/>
                <a:ext cx="718715" cy="402778"/>
              </a:xfrm>
              <a:prstGeom prst="rect">
                <a:avLst/>
              </a:prstGeom>
              <a:effectLst>
                <a:outerShdw blurRad="50800" dist="38100" dir="8100000" algn="tr" rotWithShape="0">
                  <a:prstClr val="black">
                    <a:alpha val="40000"/>
                  </a:prstClr>
                </a:outerShdw>
              </a:effectLst>
            </p:spPr>
          </p:pic>
          <p:pic>
            <p:nvPicPr>
              <p:cNvPr id="192" name="Picture 4" descr="Click Images, Stock Photos &amp; Vectors | Shutterstock"/>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30769" y1="41071" x2="30769" y2="41071"/>
                            <a14:foregroundMark x1="28846" y1="32857" x2="28846" y2="32857"/>
                            <a14:foregroundMark x1="32308" y1="25000" x2="32308" y2="25000"/>
                            <a14:foregroundMark x1="42308" y1="20714" x2="42308" y2="20714"/>
                            <a14:foregroundMark x1="49615" y1="25000" x2="49615" y2="25000"/>
                            <a14:foregroundMark x1="51538" y1="32857" x2="51538" y2="32857"/>
                            <a14:foregroundMark x1="51538" y1="55000" x2="51538" y2="55000"/>
                            <a14:foregroundMark x1="42308" y1="35714" x2="59615" y2="66071"/>
                            <a14:foregroundMark x1="63462" y1="51071" x2="49615" y2="64643"/>
                            <a14:foregroundMark x1="38077" y1="56429" x2="56154" y2="70357"/>
                            <a14:foregroundMark x1="64615" y1="44286" x2="64615" y2="660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48598" y="1578881"/>
                <a:ext cx="385098" cy="385489"/>
              </a:xfrm>
              <a:prstGeom prst="rect">
                <a:avLst/>
              </a:prstGeom>
              <a:noFill/>
              <a:extLst>
                <a:ext uri="{909E8E84-426E-40DD-AFC4-6F175D3DCCD1}">
                  <a14:hiddenFill xmlns:a14="http://schemas.microsoft.com/office/drawing/2010/main">
                    <a:solidFill>
                      <a:srgbClr val="FFFFFF"/>
                    </a:solidFill>
                  </a14:hiddenFill>
                </a:ext>
              </a:extLst>
            </p:spPr>
          </p:pic>
        </p:grpSp>
        <p:sp>
          <p:nvSpPr>
            <p:cNvPr id="189" name="Rectangle 188"/>
            <p:cNvSpPr/>
            <p:nvPr/>
          </p:nvSpPr>
          <p:spPr>
            <a:xfrm>
              <a:off x="112296" y="1841202"/>
              <a:ext cx="1762884" cy="1061829"/>
            </a:xfrm>
            <a:prstGeom prst="rect">
              <a:avLst/>
            </a:prstGeom>
            <a:solidFill>
              <a:schemeClr val="accent5">
                <a:lumMod val="20000"/>
                <a:lumOff val="80000"/>
              </a:schemeClr>
            </a:solidFill>
          </p:spPr>
          <p:txBody>
            <a:bodyPr wrap="square">
              <a:spAutoFit/>
            </a:bodyPr>
            <a:lstStyle/>
            <a:p>
              <a:pPr algn="ctr"/>
              <a:r>
                <a:rPr lang="fr-FR" sz="700" b="1" dirty="0" smtClean="0">
                  <a:solidFill>
                    <a:srgbClr val="C00000"/>
                  </a:solidFill>
                </a:rPr>
                <a:t>Et </a:t>
              </a:r>
              <a:r>
                <a:rPr lang="fr-FR" sz="700" b="1" dirty="0">
                  <a:solidFill>
                    <a:srgbClr val="C00000"/>
                  </a:solidFill>
                </a:rPr>
                <a:t>si c'était simple </a:t>
              </a:r>
              <a:r>
                <a:rPr lang="fr-FR" sz="700" b="1" dirty="0" smtClean="0">
                  <a:solidFill>
                    <a:srgbClr val="C00000"/>
                  </a:solidFill>
                </a:rPr>
                <a:t>d‘être </a:t>
              </a:r>
              <a:r>
                <a:rPr lang="fr-FR" sz="700" b="1" dirty="0">
                  <a:solidFill>
                    <a:srgbClr val="C00000"/>
                  </a:solidFill>
                </a:rPr>
                <a:t>bien assuré </a:t>
              </a:r>
              <a:r>
                <a:rPr lang="fr-FR" sz="700" b="1" dirty="0" smtClean="0">
                  <a:solidFill>
                    <a:srgbClr val="C00000"/>
                  </a:solidFill>
                </a:rPr>
                <a:t>?</a:t>
              </a:r>
              <a:endParaRPr lang="fr-FR" sz="700" b="1" dirty="0">
                <a:solidFill>
                  <a:srgbClr val="C00000"/>
                </a:solidFill>
              </a:endParaRPr>
            </a:p>
            <a:p>
              <a:pPr algn="ctr"/>
              <a:r>
                <a:rPr lang="fr-FR" sz="700" b="1" dirty="0" smtClean="0"/>
                <a:t>Pour tous </a:t>
              </a:r>
              <a:r>
                <a:rPr lang="fr-FR" sz="700" b="1" dirty="0"/>
                <a:t>nos clients </a:t>
              </a:r>
              <a:r>
                <a:rPr lang="fr-FR" sz="700" b="1" dirty="0" smtClean="0"/>
                <a:t>qui souhaitent en savoir plus pour être bien assuré</a:t>
              </a:r>
              <a:endParaRPr lang="fr-FR" sz="700" b="1" dirty="0"/>
            </a:p>
            <a:p>
              <a:pPr algn="ctr"/>
              <a:r>
                <a:rPr lang="fr-FR" sz="700" dirty="0" smtClean="0"/>
                <a:t>A quoi sert une assurance, comment s'assurer d’être bien protégé, identifier les garanties adaptées à ses besoins, quelles sont les obligations contractuelles, réaliser un bilan de protection financière.</a:t>
              </a:r>
            </a:p>
            <a:p>
              <a:pPr algn="ctr"/>
              <a:endParaRPr lang="fr-FR" sz="700" dirty="0"/>
            </a:p>
          </p:txBody>
        </p:sp>
        <p:sp>
          <p:nvSpPr>
            <p:cNvPr id="190" name="Rectangle 189"/>
            <p:cNvSpPr/>
            <p:nvPr/>
          </p:nvSpPr>
          <p:spPr>
            <a:xfrm>
              <a:off x="70733" y="968131"/>
              <a:ext cx="1846496" cy="2016617"/>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93" name="Groupe 192"/>
          <p:cNvGrpSpPr/>
          <p:nvPr/>
        </p:nvGrpSpPr>
        <p:grpSpPr>
          <a:xfrm>
            <a:off x="5725716" y="968131"/>
            <a:ext cx="1903302" cy="2016617"/>
            <a:chOff x="-5092" y="927274"/>
            <a:chExt cx="1903302" cy="2016617"/>
          </a:xfrm>
        </p:grpSpPr>
        <p:grpSp>
          <p:nvGrpSpPr>
            <p:cNvPr id="196" name="Groupe 195"/>
            <p:cNvGrpSpPr/>
            <p:nvPr/>
          </p:nvGrpSpPr>
          <p:grpSpPr>
            <a:xfrm>
              <a:off x="-5092" y="1119652"/>
              <a:ext cx="1202704" cy="775069"/>
              <a:chOff x="-48598" y="1377491"/>
              <a:chExt cx="891590" cy="586879"/>
            </a:xfrm>
          </p:grpSpPr>
          <p:pic>
            <p:nvPicPr>
              <p:cNvPr id="199" name="Image 198">
                <a:hlinkClick r:id="rId14"/>
              </p:cNvPr>
              <p:cNvPicPr>
                <a:picLocks noChangeAspect="1"/>
              </p:cNvPicPr>
              <p:nvPr/>
            </p:nvPicPr>
            <p:blipFill>
              <a:blip r:embed="rId8"/>
              <a:stretch>
                <a:fillRect/>
              </a:stretch>
            </p:blipFill>
            <p:spPr>
              <a:xfrm rot="21037484">
                <a:off x="124277" y="1377491"/>
                <a:ext cx="718715" cy="402778"/>
              </a:xfrm>
              <a:prstGeom prst="rect">
                <a:avLst/>
              </a:prstGeom>
              <a:effectLst>
                <a:outerShdw blurRad="50800" dist="38100" dir="8100000" algn="tr" rotWithShape="0">
                  <a:prstClr val="black">
                    <a:alpha val="40000"/>
                  </a:prstClr>
                </a:outerShdw>
              </a:effectLst>
            </p:spPr>
          </p:pic>
          <p:pic>
            <p:nvPicPr>
              <p:cNvPr id="200" name="Picture 4" descr="Click Images, Stock Photos &amp; Vectors | Shutterstock"/>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30769" y1="41071" x2="30769" y2="41071"/>
                            <a14:foregroundMark x1="28846" y1="32857" x2="28846" y2="32857"/>
                            <a14:foregroundMark x1="32308" y1="25000" x2="32308" y2="25000"/>
                            <a14:foregroundMark x1="42308" y1="20714" x2="42308" y2="20714"/>
                            <a14:foregroundMark x1="49615" y1="25000" x2="49615" y2="25000"/>
                            <a14:foregroundMark x1="51538" y1="32857" x2="51538" y2="32857"/>
                            <a14:foregroundMark x1="51538" y1="55000" x2="51538" y2="55000"/>
                            <a14:foregroundMark x1="42308" y1="35714" x2="59615" y2="66071"/>
                            <a14:foregroundMark x1="63462" y1="51071" x2="49615" y2="64643"/>
                            <a14:foregroundMark x1="38077" y1="56429" x2="56154" y2="70357"/>
                            <a14:foregroundMark x1="64615" y1="44286" x2="64615" y2="660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48598" y="1578881"/>
                <a:ext cx="385098" cy="385489"/>
              </a:xfrm>
              <a:prstGeom prst="rect">
                <a:avLst/>
              </a:prstGeom>
              <a:noFill/>
              <a:extLst>
                <a:ext uri="{909E8E84-426E-40DD-AFC4-6F175D3DCCD1}">
                  <a14:hiddenFill xmlns:a14="http://schemas.microsoft.com/office/drawing/2010/main">
                    <a:solidFill>
                      <a:srgbClr val="FFFFFF"/>
                    </a:solidFill>
                  </a14:hiddenFill>
                </a:ext>
              </a:extLst>
            </p:spPr>
          </p:pic>
        </p:grpSp>
        <p:sp>
          <p:nvSpPr>
            <p:cNvPr id="197" name="Rectangle 196"/>
            <p:cNvSpPr/>
            <p:nvPr/>
          </p:nvSpPr>
          <p:spPr>
            <a:xfrm>
              <a:off x="112296" y="1841202"/>
              <a:ext cx="1762884" cy="1061829"/>
            </a:xfrm>
            <a:prstGeom prst="rect">
              <a:avLst/>
            </a:prstGeom>
            <a:solidFill>
              <a:schemeClr val="accent5">
                <a:lumMod val="20000"/>
                <a:lumOff val="80000"/>
              </a:schemeClr>
            </a:solidFill>
          </p:spPr>
          <p:txBody>
            <a:bodyPr wrap="square">
              <a:spAutoFit/>
            </a:bodyPr>
            <a:lstStyle/>
            <a:p>
              <a:pPr algn="ctr"/>
              <a:r>
                <a:rPr lang="fr-FR" sz="700" b="1" dirty="0">
                  <a:solidFill>
                    <a:srgbClr val="C00000"/>
                  </a:solidFill>
                </a:rPr>
                <a:t>Et si c’était simple de </a:t>
              </a:r>
              <a:endParaRPr lang="fr-FR" sz="700" b="1" dirty="0" smtClean="0">
                <a:solidFill>
                  <a:srgbClr val="C00000"/>
                </a:solidFill>
              </a:endParaRPr>
            </a:p>
            <a:p>
              <a:pPr algn="ctr"/>
              <a:r>
                <a:rPr lang="fr-FR" sz="700" b="1" dirty="0" smtClean="0">
                  <a:solidFill>
                    <a:srgbClr val="C00000"/>
                  </a:solidFill>
                </a:rPr>
                <a:t>devenir </a:t>
              </a:r>
              <a:r>
                <a:rPr lang="fr-FR" sz="700" b="1" dirty="0">
                  <a:solidFill>
                    <a:srgbClr val="C00000"/>
                  </a:solidFill>
                </a:rPr>
                <a:t>propriétaire ? </a:t>
              </a:r>
              <a:endParaRPr lang="fr-FR" sz="700" b="1" dirty="0" smtClean="0">
                <a:solidFill>
                  <a:srgbClr val="C00000"/>
                </a:solidFill>
              </a:endParaRPr>
            </a:p>
            <a:p>
              <a:pPr algn="ctr"/>
              <a:r>
                <a:rPr lang="fr-FR" sz="700" b="1" dirty="0" smtClean="0"/>
                <a:t>Pour nos </a:t>
              </a:r>
              <a:r>
                <a:rPr lang="fr-FR" sz="700" b="1" dirty="0"/>
                <a:t>clients ayant un premier projet immobilier (immédiat ou différé)</a:t>
              </a:r>
            </a:p>
            <a:p>
              <a:pPr algn="ctr"/>
              <a:r>
                <a:rPr lang="fr-FR" sz="700" dirty="0"/>
                <a:t>Décrypter l’ensemble du parcours d’acquisition du crédit immobilier, de A à Z. Nos clients sortirons armés de </a:t>
              </a:r>
              <a:r>
                <a:rPr lang="fr-FR" sz="700" dirty="0" smtClean="0"/>
                <a:t>connaissances </a:t>
              </a:r>
              <a:r>
                <a:rPr lang="fr-FR" sz="700" dirty="0"/>
                <a:t>pour se lancer dans la primo accession. </a:t>
              </a:r>
            </a:p>
          </p:txBody>
        </p:sp>
        <p:sp>
          <p:nvSpPr>
            <p:cNvPr id="198" name="Rectangle 197"/>
            <p:cNvSpPr/>
            <p:nvPr/>
          </p:nvSpPr>
          <p:spPr>
            <a:xfrm>
              <a:off x="51714" y="927274"/>
              <a:ext cx="1846496" cy="2016617"/>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01" name="Groupe 200"/>
          <p:cNvGrpSpPr/>
          <p:nvPr/>
        </p:nvGrpSpPr>
        <p:grpSpPr>
          <a:xfrm>
            <a:off x="5706739" y="3060855"/>
            <a:ext cx="1922321" cy="2016617"/>
            <a:chOff x="-5092" y="968131"/>
            <a:chExt cx="1922321" cy="2016617"/>
          </a:xfrm>
        </p:grpSpPr>
        <p:grpSp>
          <p:nvGrpSpPr>
            <p:cNvPr id="204" name="Groupe 203"/>
            <p:cNvGrpSpPr/>
            <p:nvPr/>
          </p:nvGrpSpPr>
          <p:grpSpPr>
            <a:xfrm>
              <a:off x="-5092" y="1119652"/>
              <a:ext cx="1202704" cy="775069"/>
              <a:chOff x="-48598" y="1377491"/>
              <a:chExt cx="891590" cy="586879"/>
            </a:xfrm>
          </p:grpSpPr>
          <p:pic>
            <p:nvPicPr>
              <p:cNvPr id="207" name="Image 206"/>
              <p:cNvPicPr>
                <a:picLocks noChangeAspect="1"/>
              </p:cNvPicPr>
              <p:nvPr/>
            </p:nvPicPr>
            <p:blipFill>
              <a:blip r:embed="rId8"/>
              <a:stretch>
                <a:fillRect/>
              </a:stretch>
            </p:blipFill>
            <p:spPr>
              <a:xfrm rot="21037484">
                <a:off x="124277" y="1377491"/>
                <a:ext cx="718715" cy="402778"/>
              </a:xfrm>
              <a:prstGeom prst="rect">
                <a:avLst/>
              </a:prstGeom>
              <a:effectLst>
                <a:outerShdw blurRad="50800" dist="38100" dir="8100000" algn="tr" rotWithShape="0">
                  <a:prstClr val="black">
                    <a:alpha val="40000"/>
                  </a:prstClr>
                </a:outerShdw>
              </a:effectLst>
            </p:spPr>
          </p:pic>
          <p:pic>
            <p:nvPicPr>
              <p:cNvPr id="208" name="Picture 4" descr="Click Images, Stock Photos &amp; Vectors | Shutterstock"/>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30769" y1="41071" x2="30769" y2="41071"/>
                            <a14:foregroundMark x1="28846" y1="32857" x2="28846" y2="32857"/>
                            <a14:foregroundMark x1="32308" y1="25000" x2="32308" y2="25000"/>
                            <a14:foregroundMark x1="42308" y1="20714" x2="42308" y2="20714"/>
                            <a14:foregroundMark x1="49615" y1="25000" x2="49615" y2="25000"/>
                            <a14:foregroundMark x1="51538" y1="32857" x2="51538" y2="32857"/>
                            <a14:foregroundMark x1="51538" y1="55000" x2="51538" y2="55000"/>
                            <a14:foregroundMark x1="42308" y1="35714" x2="59615" y2="66071"/>
                            <a14:foregroundMark x1="63462" y1="51071" x2="49615" y2="64643"/>
                            <a14:foregroundMark x1="38077" y1="56429" x2="56154" y2="70357"/>
                            <a14:foregroundMark x1="64615" y1="44286" x2="64615" y2="660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48598" y="1578881"/>
                <a:ext cx="385098" cy="385489"/>
              </a:xfrm>
              <a:prstGeom prst="rect">
                <a:avLst/>
              </a:prstGeom>
              <a:noFill/>
              <a:extLst>
                <a:ext uri="{909E8E84-426E-40DD-AFC4-6F175D3DCCD1}">
                  <a14:hiddenFill xmlns:a14="http://schemas.microsoft.com/office/drawing/2010/main">
                    <a:solidFill>
                      <a:srgbClr val="FFFFFF"/>
                    </a:solidFill>
                  </a14:hiddenFill>
                </a:ext>
              </a:extLst>
            </p:spPr>
          </p:pic>
        </p:grpSp>
        <p:sp>
          <p:nvSpPr>
            <p:cNvPr id="205" name="Rectangle 204"/>
            <p:cNvSpPr/>
            <p:nvPr/>
          </p:nvSpPr>
          <p:spPr>
            <a:xfrm>
              <a:off x="112296" y="1841202"/>
              <a:ext cx="1762884" cy="1061829"/>
            </a:xfrm>
            <a:prstGeom prst="rect">
              <a:avLst/>
            </a:prstGeom>
            <a:solidFill>
              <a:schemeClr val="accent5">
                <a:lumMod val="20000"/>
                <a:lumOff val="80000"/>
              </a:schemeClr>
            </a:solidFill>
          </p:spPr>
          <p:txBody>
            <a:bodyPr wrap="square">
              <a:spAutoFit/>
            </a:bodyPr>
            <a:lstStyle/>
            <a:p>
              <a:pPr algn="ctr"/>
              <a:r>
                <a:rPr lang="fr-FR" sz="700" b="1" dirty="0" smtClean="0">
                  <a:solidFill>
                    <a:srgbClr val="C00000"/>
                  </a:solidFill>
                </a:rPr>
                <a:t>Et si c’était simple de comprendre le système de sante ? </a:t>
              </a:r>
            </a:p>
            <a:p>
              <a:pPr algn="ctr"/>
              <a:r>
                <a:rPr lang="fr-FR" sz="700" b="1" dirty="0"/>
                <a:t>Pour tous nos clients qui souhaitent en savoir plus </a:t>
              </a:r>
              <a:r>
                <a:rPr lang="fr-FR" sz="700" b="1" dirty="0" smtClean="0"/>
                <a:t>sur la mutuelle santé.</a:t>
              </a:r>
              <a:endParaRPr lang="fr-FR" sz="700" b="1" dirty="0"/>
            </a:p>
            <a:p>
              <a:pPr algn="ctr"/>
              <a:r>
                <a:rPr lang="fr-FR" sz="700" dirty="0" smtClean="0"/>
                <a:t>Les risques couverts ou pas, le fonctionnement de le Sécurité Sociale, l’intérêt d’une complémentaire Santé, savoir bien choisir sa mutuelle, la crise sanitaire du </a:t>
              </a:r>
              <a:r>
                <a:rPr lang="fr-FR" sz="700" dirty="0" err="1" smtClean="0"/>
                <a:t>Covid</a:t>
              </a:r>
              <a:r>
                <a:rPr lang="fr-FR" sz="700" dirty="0" smtClean="0"/>
                <a:t> et ses conséquences.</a:t>
              </a:r>
              <a:endParaRPr lang="fr-FR" sz="700" dirty="0"/>
            </a:p>
          </p:txBody>
        </p:sp>
        <p:sp>
          <p:nvSpPr>
            <p:cNvPr id="206" name="Rectangle 205"/>
            <p:cNvSpPr/>
            <p:nvPr/>
          </p:nvSpPr>
          <p:spPr>
            <a:xfrm>
              <a:off x="70733" y="968131"/>
              <a:ext cx="1846496" cy="2016617"/>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0" name="Image 209"/>
          <p:cNvPicPr>
            <a:picLocks noChangeAspect="1"/>
          </p:cNvPicPr>
          <p:nvPr/>
        </p:nvPicPr>
        <p:blipFill>
          <a:blip r:embed="rId6">
            <a:extLst/>
          </a:blip>
          <a:stretch>
            <a:fillRect/>
          </a:stretch>
        </p:blipFill>
        <p:spPr>
          <a:xfrm>
            <a:off x="3281821" y="1144624"/>
            <a:ext cx="116995" cy="116995"/>
          </a:xfrm>
          <a:prstGeom prst="rect">
            <a:avLst/>
          </a:prstGeom>
        </p:spPr>
      </p:pic>
      <p:grpSp>
        <p:nvGrpSpPr>
          <p:cNvPr id="211" name="Groupe 210"/>
          <p:cNvGrpSpPr/>
          <p:nvPr/>
        </p:nvGrpSpPr>
        <p:grpSpPr>
          <a:xfrm>
            <a:off x="3205768" y="1338276"/>
            <a:ext cx="237126" cy="282872"/>
            <a:chOff x="1516523" y="2260120"/>
            <a:chExt cx="1513808" cy="1873729"/>
          </a:xfrm>
        </p:grpSpPr>
        <p:pic>
          <p:nvPicPr>
            <p:cNvPr id="212" name="Image 211">
              <a:hlinkClick r:id="" action="ppaction://noaction"/>
            </p:cNvPr>
            <p:cNvPicPr>
              <a:picLocks noChangeAspect="1"/>
            </p:cNvPicPr>
            <p:nvPr/>
          </p:nvPicPr>
          <p:blipFill>
            <a:blip r:embed="rId3">
              <a:extLst/>
            </a:blip>
            <a:stretch>
              <a:fillRect/>
            </a:stretch>
          </p:blipFill>
          <p:spPr>
            <a:xfrm>
              <a:off x="1937674" y="2260120"/>
              <a:ext cx="671505" cy="671509"/>
            </a:xfrm>
            <a:prstGeom prst="rect">
              <a:avLst/>
            </a:prstGeom>
          </p:spPr>
        </p:pic>
        <p:sp>
          <p:nvSpPr>
            <p:cNvPr id="213" name="ZoneTexte 212"/>
            <p:cNvSpPr txBox="1"/>
            <p:nvPr/>
          </p:nvSpPr>
          <p:spPr>
            <a:xfrm>
              <a:off x="1516523" y="2741395"/>
              <a:ext cx="1513808" cy="1392454"/>
            </a:xfrm>
            <a:prstGeom prst="rect">
              <a:avLst/>
            </a:prstGeom>
            <a:noFill/>
          </p:spPr>
          <p:txBody>
            <a:bodyPr wrap="square" rtlCol="0">
              <a:spAutoFit/>
            </a:bodyPr>
            <a:lstStyle/>
            <a:p>
              <a:pPr algn="ctr">
                <a:buClr>
                  <a:schemeClr val="bg1"/>
                </a:buClr>
              </a:pPr>
              <a:r>
                <a:rPr lang="fr-FR" sz="16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16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pic>
        <p:nvPicPr>
          <p:cNvPr id="214" name="Image 213">
            <a:hlinkClick r:id="" action="ppaction://noaction"/>
          </p:cNvPr>
          <p:cNvPicPr>
            <a:picLocks noChangeAspect="1"/>
          </p:cNvPicPr>
          <p:nvPr/>
        </p:nvPicPr>
        <p:blipFill>
          <a:blip r:embed="rId15">
            <a:extLst/>
          </a:blip>
          <a:stretch>
            <a:fillRect/>
          </a:stretch>
        </p:blipFill>
        <p:spPr>
          <a:xfrm>
            <a:off x="3453741" y="1049866"/>
            <a:ext cx="124380" cy="179533"/>
          </a:xfrm>
          <a:prstGeom prst="rect">
            <a:avLst/>
          </a:prstGeom>
        </p:spPr>
      </p:pic>
      <p:pic>
        <p:nvPicPr>
          <p:cNvPr id="215" name="Image 214">
            <a:hlinkClick r:id="" action="ppaction://noaction"/>
          </p:cNvPr>
          <p:cNvPicPr>
            <a:picLocks noChangeAspect="1"/>
          </p:cNvPicPr>
          <p:nvPr/>
        </p:nvPicPr>
        <p:blipFill>
          <a:blip r:embed="rId2">
            <a:extLst/>
          </a:blip>
          <a:stretch>
            <a:fillRect/>
          </a:stretch>
        </p:blipFill>
        <p:spPr>
          <a:xfrm>
            <a:off x="3551436" y="1354171"/>
            <a:ext cx="94529" cy="128901"/>
          </a:xfrm>
          <a:prstGeom prst="rect">
            <a:avLst/>
          </a:prstGeom>
        </p:spPr>
      </p:pic>
      <p:pic>
        <p:nvPicPr>
          <p:cNvPr id="216" name="Image 215"/>
          <p:cNvPicPr>
            <a:picLocks noChangeAspect="1"/>
          </p:cNvPicPr>
          <p:nvPr/>
        </p:nvPicPr>
        <p:blipFill>
          <a:blip r:embed="rId4">
            <a:extLst/>
          </a:blip>
          <a:stretch>
            <a:fillRect/>
          </a:stretch>
        </p:blipFill>
        <p:spPr>
          <a:xfrm>
            <a:off x="3408695" y="1261619"/>
            <a:ext cx="110970" cy="111402"/>
          </a:xfrm>
          <a:prstGeom prst="rect">
            <a:avLst/>
          </a:prstGeom>
        </p:spPr>
      </p:pic>
      <p:grpSp>
        <p:nvGrpSpPr>
          <p:cNvPr id="217" name="Groupe 216"/>
          <p:cNvGrpSpPr/>
          <p:nvPr/>
        </p:nvGrpSpPr>
        <p:grpSpPr>
          <a:xfrm>
            <a:off x="1235517" y="3195875"/>
            <a:ext cx="648072" cy="592424"/>
            <a:chOff x="2917174" y="1897472"/>
            <a:chExt cx="1736489" cy="1395796"/>
          </a:xfrm>
        </p:grpSpPr>
        <p:pic>
          <p:nvPicPr>
            <p:cNvPr id="218" name="Image 217">
              <a:hlinkClick r:id="" action="ppaction://noaction"/>
            </p:cNvPr>
            <p:cNvPicPr>
              <a:picLocks noChangeAspect="1"/>
            </p:cNvPicPr>
            <p:nvPr/>
          </p:nvPicPr>
          <p:blipFill>
            <a:blip r:embed="rId15">
              <a:extLst/>
            </a:blip>
            <a:stretch>
              <a:fillRect/>
            </a:stretch>
          </p:blipFill>
          <p:spPr>
            <a:xfrm>
              <a:off x="3228073" y="1897472"/>
              <a:ext cx="1086404" cy="1086403"/>
            </a:xfrm>
            <a:prstGeom prst="rect">
              <a:avLst/>
            </a:prstGeom>
          </p:spPr>
        </p:pic>
        <p:sp>
          <p:nvSpPr>
            <p:cNvPr id="219" name="ZoneTexte 218"/>
            <p:cNvSpPr txBox="1"/>
            <p:nvPr/>
          </p:nvSpPr>
          <p:spPr>
            <a:xfrm>
              <a:off x="2917174" y="2821923"/>
              <a:ext cx="1736489" cy="471345"/>
            </a:xfrm>
            <a:prstGeom prst="rect">
              <a:avLst/>
            </a:prstGeom>
            <a:noFill/>
          </p:spPr>
          <p:txBody>
            <a:bodyPr wrap="square" rtlCol="0">
              <a:spAutoFit/>
            </a:bodyPr>
            <a:lstStyle/>
            <a:p>
              <a:pPr algn="ctr">
                <a:buClr>
                  <a:schemeClr val="bg1"/>
                </a:buClr>
              </a:pPr>
              <a:r>
                <a:rPr lang="fr-FR" sz="7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Placement</a:t>
              </a:r>
              <a:endParaRPr lang="fr-FR" sz="7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pic>
        <p:nvPicPr>
          <p:cNvPr id="83" name="Image 82">
            <a:hlinkClick r:id="" action="ppaction://noaction"/>
          </p:cNvPr>
          <p:cNvPicPr>
            <a:picLocks noChangeAspect="1"/>
          </p:cNvPicPr>
          <p:nvPr/>
        </p:nvPicPr>
        <p:blipFill>
          <a:blip r:embed="rId15">
            <a:extLst/>
          </a:blip>
          <a:stretch>
            <a:fillRect/>
          </a:stretch>
        </p:blipFill>
        <p:spPr>
          <a:xfrm>
            <a:off x="3442894" y="1023282"/>
            <a:ext cx="124380" cy="179533"/>
          </a:xfrm>
          <a:prstGeom prst="rect">
            <a:avLst/>
          </a:prstGeom>
        </p:spPr>
      </p:pic>
      <p:pic>
        <p:nvPicPr>
          <p:cNvPr id="84" name="Image 83">
            <a:hlinkClick r:id="" action="ppaction://noaction"/>
          </p:cNvPr>
          <p:cNvPicPr>
            <a:picLocks noChangeAspect="1"/>
          </p:cNvPicPr>
          <p:nvPr/>
        </p:nvPicPr>
        <p:blipFill>
          <a:blip r:embed="rId2">
            <a:extLst/>
          </a:blip>
          <a:stretch>
            <a:fillRect/>
          </a:stretch>
        </p:blipFill>
        <p:spPr>
          <a:xfrm>
            <a:off x="3540589" y="1327587"/>
            <a:ext cx="94529" cy="128901"/>
          </a:xfrm>
          <a:prstGeom prst="rect">
            <a:avLst/>
          </a:prstGeom>
        </p:spPr>
      </p:pic>
      <p:sp>
        <p:nvSpPr>
          <p:cNvPr id="85" name="Rectangle 84"/>
          <p:cNvSpPr/>
          <p:nvPr/>
        </p:nvSpPr>
        <p:spPr>
          <a:xfrm>
            <a:off x="7991927" y="1958178"/>
            <a:ext cx="1152667" cy="2357568"/>
          </a:xfrm>
          <a:prstGeom prst="rect">
            <a:avLst/>
          </a:prstGeom>
        </p:spPr>
        <p:txBody>
          <a:bodyPr wrap="square">
            <a:spAutoFit/>
          </a:bodyPr>
          <a:lstStyle/>
          <a:p>
            <a:pPr marL="171450" indent="-171450">
              <a:spcBef>
                <a:spcPct val="20000"/>
              </a:spcBef>
              <a:buClr>
                <a:srgbClr val="C00000"/>
              </a:buClr>
              <a:buFont typeface="Wingdings" panose="05000000000000000000" pitchFamily="2" charset="2"/>
              <a:buChar char="§"/>
            </a:pPr>
            <a:r>
              <a:rPr lang="fr-FR" sz="800" dirty="0"/>
              <a:t>Vous souhaitez avoir toutes les informations utiles et consulter les HDJ sur le sujet : </a:t>
            </a:r>
            <a:r>
              <a:rPr lang="fr-FR" sz="800" dirty="0">
                <a:hlinkClick r:id="rId16"/>
              </a:rPr>
              <a:t>cliquez ici</a:t>
            </a:r>
            <a:endParaRPr lang="fr-FR" sz="800" dirty="0"/>
          </a:p>
          <a:p>
            <a:pPr marL="171450" indent="-171450">
              <a:spcBef>
                <a:spcPct val="20000"/>
              </a:spcBef>
              <a:buClr>
                <a:srgbClr val="C00000"/>
              </a:buClr>
              <a:buFont typeface="Wingdings" panose="05000000000000000000" pitchFamily="2" charset="2"/>
              <a:buChar char="§"/>
            </a:pPr>
            <a:endParaRPr lang="fr-FR" sz="800" dirty="0"/>
          </a:p>
          <a:p>
            <a:pPr marL="171450" indent="-171450">
              <a:spcBef>
                <a:spcPct val="20000"/>
              </a:spcBef>
              <a:buClr>
                <a:srgbClr val="C00000"/>
              </a:buClr>
              <a:buFont typeface="Wingdings" panose="05000000000000000000" pitchFamily="2" charset="2"/>
              <a:buChar char="§"/>
            </a:pPr>
            <a:r>
              <a:rPr lang="fr-FR" sz="800" dirty="0"/>
              <a:t>Vous souhaitez présenter un atelier à un ou plusieurs clients ? </a:t>
            </a:r>
            <a:r>
              <a:rPr lang="fr-FR" sz="800" dirty="0" smtClean="0"/>
              <a:t>Des </a:t>
            </a:r>
            <a:r>
              <a:rPr lang="fr-FR" sz="800" dirty="0"/>
              <a:t>modèles de mails d’invitation, de confirmation ou de remerciements sont à votre disposition : </a:t>
            </a:r>
            <a:r>
              <a:rPr lang="fr-FR" sz="800" dirty="0">
                <a:hlinkClick r:id="rId17"/>
              </a:rPr>
              <a:t>cliquez ici</a:t>
            </a:r>
            <a:endParaRPr lang="fr-FR" sz="800" dirty="0"/>
          </a:p>
        </p:txBody>
      </p:sp>
      <p:pic>
        <p:nvPicPr>
          <p:cNvPr id="86" name="Picture 2" descr="LES ARTICLES A VENIR...... - logementneufa.Tours.fr"/>
          <p:cNvPicPr>
            <a:picLocks noChangeAspect="1" noChangeArrowheads="1"/>
          </p:cNvPicPr>
          <p:nvPr/>
        </p:nvPicPr>
        <p:blipFill>
          <a:blip r:embed="rId18" cstate="print">
            <a:biLevel thresh="75000"/>
            <a:extLst>
              <a:ext uri="{28A0092B-C50C-407E-A947-70E740481C1C}">
                <a14:useLocalDpi xmlns:a14="http://schemas.microsoft.com/office/drawing/2010/main" val="0"/>
              </a:ext>
            </a:extLst>
          </a:blip>
          <a:srcRect/>
          <a:stretch>
            <a:fillRect/>
          </a:stretch>
        </p:blipFill>
        <p:spPr bwMode="auto">
          <a:xfrm>
            <a:off x="6201845" y="3310623"/>
            <a:ext cx="956481" cy="349340"/>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LES ARTICLES A VENIR...... - logementneufa.Tours.fr"/>
          <p:cNvPicPr>
            <a:picLocks noChangeAspect="1" noChangeArrowheads="1"/>
          </p:cNvPicPr>
          <p:nvPr/>
        </p:nvPicPr>
        <p:blipFill>
          <a:blip r:embed="rId18" cstate="print">
            <a:biLevel thresh="75000"/>
            <a:extLst>
              <a:ext uri="{28A0092B-C50C-407E-A947-70E740481C1C}">
                <a14:useLocalDpi xmlns:a14="http://schemas.microsoft.com/office/drawing/2010/main" val="0"/>
              </a:ext>
            </a:extLst>
          </a:blip>
          <a:srcRect/>
          <a:stretch>
            <a:fillRect/>
          </a:stretch>
        </p:blipFill>
        <p:spPr bwMode="auto">
          <a:xfrm>
            <a:off x="4160617" y="3334663"/>
            <a:ext cx="956481" cy="349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434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6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8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22"/>
                                        </p:tgtEl>
                                        <p:attrNameLst>
                                          <p:attrName>style.visibility</p:attrName>
                                        </p:attrNameLst>
                                      </p:cBhvr>
                                      <p:to>
                                        <p:strVal val="visible"/>
                                      </p:to>
                                    </p:set>
                                  </p:childTnLst>
                                </p:cTn>
                              </p:par>
                            </p:childTnLst>
                          </p:cTn>
                        </p:par>
                        <p:par>
                          <p:cTn id="57" fill="hold">
                            <p:stCondLst>
                              <p:cond delay="0"/>
                            </p:stCondLst>
                            <p:childTnLst>
                              <p:par>
                                <p:cTn id="58" presetID="1" presetClass="entr" presetSubtype="0" fill="hold" nodeType="afterEffect">
                                  <p:stCondLst>
                                    <p:cond delay="0"/>
                                  </p:stCondLst>
                                  <p:childTnLst>
                                    <p:set>
                                      <p:cBhvr>
                                        <p:cTn id="59" dur="1" fill="hold">
                                          <p:stCondLst>
                                            <p:cond delay="0"/>
                                          </p:stCondLst>
                                        </p:cTn>
                                        <p:tgtEl>
                                          <p:spTgt spid="87"/>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86"/>
                                        </p:tgtEl>
                                        <p:attrNameLst>
                                          <p:attrName>style.visibility</p:attrName>
                                        </p:attrNameLst>
                                      </p:cBhvr>
                                      <p:to>
                                        <p:strVal val="visible"/>
                                      </p:to>
                                    </p:set>
                                  </p:childTnLst>
                                </p:cTn>
                              </p:par>
                            </p:childTnLst>
                          </p:cTn>
                        </p:par>
                        <p:par>
                          <p:cTn id="62" fill="hold">
                            <p:stCondLst>
                              <p:cond delay="0"/>
                            </p:stCondLst>
                            <p:childTnLst>
                              <p:par>
                                <p:cTn id="63" presetID="2" presetClass="entr" presetSubtype="2"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1500" fill="hold"/>
                                        <p:tgtEl>
                                          <p:spTgt spid="30"/>
                                        </p:tgtEl>
                                        <p:attrNameLst>
                                          <p:attrName>ppt_x</p:attrName>
                                        </p:attrNameLst>
                                      </p:cBhvr>
                                      <p:tavLst>
                                        <p:tav tm="0">
                                          <p:val>
                                            <p:strVal val="1+#ppt_w/2"/>
                                          </p:val>
                                        </p:tav>
                                        <p:tav tm="100000">
                                          <p:val>
                                            <p:strVal val="#ppt_x"/>
                                          </p:val>
                                        </p:tav>
                                      </p:tavLst>
                                    </p:anim>
                                    <p:anim calcmode="lin" valueType="num">
                                      <p:cBhvr additive="base">
                                        <p:cTn id="66" dur="1500" fill="hold"/>
                                        <p:tgtEl>
                                          <p:spTgt spid="30"/>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additive="base">
                                        <p:cTn id="69" dur="1500" fill="hold"/>
                                        <p:tgtEl>
                                          <p:spTgt spid="32"/>
                                        </p:tgtEl>
                                        <p:attrNameLst>
                                          <p:attrName>ppt_x</p:attrName>
                                        </p:attrNameLst>
                                      </p:cBhvr>
                                      <p:tavLst>
                                        <p:tav tm="0">
                                          <p:val>
                                            <p:strVal val="1+#ppt_w/2"/>
                                          </p:val>
                                        </p:tav>
                                        <p:tav tm="100000">
                                          <p:val>
                                            <p:strVal val="#ppt_x"/>
                                          </p:val>
                                        </p:tav>
                                      </p:tavLst>
                                    </p:anim>
                                    <p:anim calcmode="lin" valueType="num">
                                      <p:cBhvr additive="base">
                                        <p:cTn id="70" dur="1500" fill="hold"/>
                                        <p:tgtEl>
                                          <p:spTgt spid="32"/>
                                        </p:tgtEl>
                                        <p:attrNameLst>
                                          <p:attrName>ppt_y</p:attrName>
                                        </p:attrNameLst>
                                      </p:cBhvr>
                                      <p:tavLst>
                                        <p:tav tm="0">
                                          <p:val>
                                            <p:strVal val="#ppt_y"/>
                                          </p:val>
                                        </p:tav>
                                        <p:tav tm="100000">
                                          <p:val>
                                            <p:strVal val="#ppt_y"/>
                                          </p:val>
                                        </p:tav>
                                      </p:tavLst>
                                    </p:anim>
                                  </p:childTnLst>
                                </p:cTn>
                              </p:par>
                              <p:par>
                                <p:cTn id="71" presetID="1" presetClass="entr" presetSubtype="0" fill="hold" nodeType="withEffect">
                                  <p:stCondLst>
                                    <p:cond delay="0"/>
                                  </p:stCondLst>
                                  <p:childTnLst>
                                    <p:set>
                                      <p:cBhvr>
                                        <p:cTn id="72" dur="1" fill="hold">
                                          <p:stCondLst>
                                            <p:cond delay="0"/>
                                          </p:stCondLst>
                                        </p:cTn>
                                        <p:tgtEl>
                                          <p:spTgt spid="8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8" grpId="0"/>
      <p:bldP spid="8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4642972" y="1856577"/>
            <a:ext cx="4355280" cy="323545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137805" y="1779662"/>
            <a:ext cx="4355280" cy="331236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p:cNvSpPr>
            <a:spLocks noGrp="1"/>
          </p:cNvSpPr>
          <p:nvPr>
            <p:ph sz="quarter" idx="15"/>
          </p:nvPr>
        </p:nvSpPr>
        <p:spPr/>
        <p:txBody>
          <a:bodyPr/>
          <a:lstStyle/>
          <a:p>
            <a:pPr>
              <a:spcBef>
                <a:spcPts val="0"/>
              </a:spcBef>
            </a:pPr>
            <a:r>
              <a:rPr lang="fr-FR" sz="1400" b="1" dirty="0">
                <a:solidFill>
                  <a:srgbClr val="C00000"/>
                </a:solidFill>
              </a:rPr>
              <a:t>Explorez votre portefeuille </a:t>
            </a:r>
            <a:r>
              <a:rPr lang="fr-FR" sz="1400" b="1" dirty="0"/>
              <a:t>pour accentuer la relation avec des clients déjà actifs, mais aussi pour </a:t>
            </a:r>
            <a:r>
              <a:rPr lang="fr-FR" sz="1400" b="1" dirty="0">
                <a:solidFill>
                  <a:srgbClr val="C00000"/>
                </a:solidFill>
              </a:rPr>
              <a:t>conquérir et équiper </a:t>
            </a:r>
            <a:r>
              <a:rPr lang="fr-FR" sz="1400" b="1" dirty="0"/>
              <a:t>vos clients les plus distanciés.</a:t>
            </a:r>
          </a:p>
        </p:txBody>
      </p:sp>
      <p:sp>
        <p:nvSpPr>
          <p:cNvPr id="26" name="Espace réservé du contenu 4"/>
          <p:cNvSpPr txBox="1">
            <a:spLocks/>
          </p:cNvSpPr>
          <p:nvPr/>
        </p:nvSpPr>
        <p:spPr>
          <a:xfrm>
            <a:off x="1316935" y="560529"/>
            <a:ext cx="6488376" cy="305047"/>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dirty="0">
                <a:solidFill>
                  <a:schemeClr val="bg1"/>
                </a:solidFill>
              </a:rPr>
              <a:t>Pilotez vous-même vos </a:t>
            </a:r>
            <a:r>
              <a:rPr lang="fr-FR" sz="1200" dirty="0" smtClean="0">
                <a:solidFill>
                  <a:schemeClr val="bg1"/>
                </a:solidFill>
              </a:rPr>
              <a:t>portefeuille avec                                                  </a:t>
            </a:r>
            <a:endParaRPr lang="fr-FR" sz="1200" dirty="0">
              <a:solidFill>
                <a:schemeClr val="bg1"/>
              </a:solidFill>
            </a:endParaRPr>
          </a:p>
        </p:txBody>
      </p:sp>
      <p:sp>
        <p:nvSpPr>
          <p:cNvPr id="15" name="Espace réservé du contenu 4"/>
          <p:cNvSpPr txBox="1">
            <a:spLocks/>
          </p:cNvSpPr>
          <p:nvPr/>
        </p:nvSpPr>
        <p:spPr>
          <a:xfrm>
            <a:off x="122017" y="1957423"/>
            <a:ext cx="4371068" cy="2990591"/>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Wingdings" panose="05000000000000000000" pitchFamily="2" charset="2"/>
              <a:buChar char="§"/>
            </a:pPr>
            <a:r>
              <a:rPr lang="fr-FR" sz="900" b="1" dirty="0" smtClean="0"/>
              <a:t>Cet outil </a:t>
            </a:r>
            <a:r>
              <a:rPr lang="fr-FR" sz="900" b="1" dirty="0"/>
              <a:t>présente des informations sur le profil de </a:t>
            </a:r>
            <a:r>
              <a:rPr lang="fr-FR" sz="900" b="1" dirty="0" smtClean="0"/>
              <a:t>vos </a:t>
            </a:r>
            <a:r>
              <a:rPr lang="fr-FR" sz="900" b="1" dirty="0"/>
              <a:t>clients, leur activité, leurs opportunités de contact etc... </a:t>
            </a:r>
          </a:p>
          <a:p>
            <a:pPr marL="171450" indent="-171450">
              <a:buFont typeface="Wingdings" panose="05000000000000000000" pitchFamily="2" charset="2"/>
              <a:buChar char="§"/>
            </a:pPr>
            <a:r>
              <a:rPr lang="fr-FR" sz="900" dirty="0"/>
              <a:t>L’outil est mis à jour tous les </a:t>
            </a:r>
            <a:r>
              <a:rPr lang="fr-FR" sz="900" dirty="0" smtClean="0"/>
              <a:t>lundis,</a:t>
            </a:r>
          </a:p>
          <a:p>
            <a:pPr marL="171450" indent="-171450">
              <a:buFont typeface="Wingdings" panose="05000000000000000000" pitchFamily="2" charset="2"/>
              <a:buChar char="§"/>
            </a:pPr>
            <a:r>
              <a:rPr lang="fr-FR" sz="900" dirty="0" smtClean="0"/>
              <a:t>Le </a:t>
            </a:r>
            <a:r>
              <a:rPr lang="fr-FR" sz="900" dirty="0"/>
              <a:t>périmètre des clients est le suivant : clients particuliers, non décédés, avec au minimum 1 produit ouvert.</a:t>
            </a:r>
          </a:p>
        </p:txBody>
      </p:sp>
      <p:grpSp>
        <p:nvGrpSpPr>
          <p:cNvPr id="16" name="Groupe 15"/>
          <p:cNvGrpSpPr/>
          <p:nvPr/>
        </p:nvGrpSpPr>
        <p:grpSpPr>
          <a:xfrm>
            <a:off x="130899" y="1057832"/>
            <a:ext cx="4369093" cy="477717"/>
            <a:chOff x="563317" y="1531369"/>
            <a:chExt cx="4681110" cy="477717"/>
          </a:xfrm>
        </p:grpSpPr>
        <p:sp>
          <p:nvSpPr>
            <p:cNvPr id="17" name="Rectangle 16"/>
            <p:cNvSpPr/>
            <p:nvPr/>
          </p:nvSpPr>
          <p:spPr>
            <a:xfrm>
              <a:off x="563317" y="1531369"/>
              <a:ext cx="4681110" cy="477717"/>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p>
          </p:txBody>
        </p:sp>
        <p:pic>
          <p:nvPicPr>
            <p:cNvPr id="18" name="Image 17"/>
            <p:cNvPicPr>
              <a:picLocks noChangeAspect="1"/>
            </p:cNvPicPr>
            <p:nvPr/>
          </p:nvPicPr>
          <p:blipFill rotWithShape="1">
            <a:blip r:embed="rId2">
              <a:clrChange>
                <a:clrFrom>
                  <a:srgbClr val="FFFFFF"/>
                </a:clrFrom>
                <a:clrTo>
                  <a:srgbClr val="FFFFFF">
                    <a:alpha val="0"/>
                  </a:srgbClr>
                </a:clrTo>
              </a:clrChange>
            </a:blip>
            <a:srcRect b="24945"/>
            <a:stretch/>
          </p:blipFill>
          <p:spPr>
            <a:xfrm>
              <a:off x="1834355" y="1576952"/>
              <a:ext cx="1905292" cy="338612"/>
            </a:xfrm>
            <a:prstGeom prst="rect">
              <a:avLst/>
            </a:prstGeom>
            <a:ln>
              <a:noFill/>
            </a:ln>
          </p:spPr>
        </p:pic>
      </p:grpSp>
      <p:sp>
        <p:nvSpPr>
          <p:cNvPr id="20" name="Espace réservé du contenu 4"/>
          <p:cNvSpPr txBox="1">
            <a:spLocks/>
          </p:cNvSpPr>
          <p:nvPr/>
        </p:nvSpPr>
        <p:spPr>
          <a:xfrm>
            <a:off x="122017" y="4408054"/>
            <a:ext cx="4384881" cy="9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fr-FR" sz="900" b="1" dirty="0" smtClean="0"/>
              <a:t>Pour tout savoir et y accéder :</a:t>
            </a:r>
          </a:p>
          <a:p>
            <a:pPr lvl="1">
              <a:buFont typeface="Wingdings" panose="05000000000000000000" pitchFamily="2" charset="2"/>
              <a:buChar char="ü"/>
            </a:pPr>
            <a:r>
              <a:rPr lang="fr-FR" sz="900" dirty="0" smtClean="0"/>
              <a:t>Pour accéder au Guide utilisateur, </a:t>
            </a:r>
            <a:r>
              <a:rPr lang="fr-FR" sz="900" dirty="0" smtClean="0">
                <a:hlinkClick r:id="rId3"/>
              </a:rPr>
              <a:t>cliquez ici,</a:t>
            </a:r>
            <a:endParaRPr lang="fr-FR" sz="900" dirty="0" smtClean="0"/>
          </a:p>
          <a:p>
            <a:pPr lvl="1">
              <a:buFont typeface="Wingdings" panose="05000000000000000000" pitchFamily="2" charset="2"/>
              <a:buChar char="ü"/>
            </a:pPr>
            <a:r>
              <a:rPr lang="fr-FR" sz="900" dirty="0" smtClean="0"/>
              <a:t>Pour accéder à l’outil « Mon Portfolio », </a:t>
            </a:r>
            <a:r>
              <a:rPr lang="fr-FR" sz="900" dirty="0" smtClean="0">
                <a:hlinkClick r:id="rId4"/>
              </a:rPr>
              <a:t>cliquez ici</a:t>
            </a:r>
            <a:r>
              <a:rPr lang="fr-FR" sz="900" dirty="0" smtClean="0">
                <a:solidFill>
                  <a:schemeClr val="tx1">
                    <a:lumMod val="50000"/>
                    <a:lumOff val="50000"/>
                  </a:schemeClr>
                </a:solidFill>
                <a:hlinkClick r:id="rId4"/>
              </a:rPr>
              <a:t>.</a:t>
            </a:r>
            <a:endParaRPr lang="fr-FR" sz="900" dirty="0">
              <a:solidFill>
                <a:schemeClr val="tx1">
                  <a:lumMod val="50000"/>
                  <a:lumOff val="50000"/>
                </a:schemeClr>
              </a:solidFill>
            </a:endParaRPr>
          </a:p>
        </p:txBody>
      </p:sp>
      <p:sp>
        <p:nvSpPr>
          <p:cNvPr id="21" name="Rectangle 20"/>
          <p:cNvSpPr/>
          <p:nvPr/>
        </p:nvSpPr>
        <p:spPr>
          <a:xfrm>
            <a:off x="137805" y="1487610"/>
            <a:ext cx="4375999" cy="360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srgbClr val="C00000"/>
                </a:solidFill>
              </a:rPr>
              <a:t>Faites vos propres ciblages dans votre portefeuille</a:t>
            </a:r>
            <a:endParaRPr lang="fr-FR" sz="1000" b="1" dirty="0">
              <a:solidFill>
                <a:srgbClr val="C00000"/>
              </a:solidFill>
            </a:endParaRPr>
          </a:p>
        </p:txBody>
      </p:sp>
      <p:sp>
        <p:nvSpPr>
          <p:cNvPr id="22" name="Espace réservé du contenu 4"/>
          <p:cNvSpPr txBox="1">
            <a:spLocks/>
          </p:cNvSpPr>
          <p:nvPr/>
        </p:nvSpPr>
        <p:spPr>
          <a:xfrm>
            <a:off x="110181" y="3161986"/>
            <a:ext cx="4384881" cy="1157187"/>
          </a:xfrm>
          <a:prstGeom prst="rect">
            <a:avLst/>
          </a:prstGeom>
          <a:noFill/>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900" b="1" dirty="0" smtClean="0">
                <a:solidFill>
                  <a:srgbClr val="C00000"/>
                </a:solidFill>
              </a:rPr>
              <a:t>Les filtres à appliquer sur vos clients-cibles </a:t>
            </a:r>
            <a:r>
              <a:rPr lang="fr-FR" sz="900" b="1" dirty="0">
                <a:solidFill>
                  <a:srgbClr val="C00000"/>
                </a:solidFill>
              </a:rPr>
              <a:t>pour réussir le challenge :</a:t>
            </a:r>
          </a:p>
          <a:p>
            <a:pPr lvl="1">
              <a:buFont typeface="Wingdings" panose="05000000000000000000" pitchFamily="2" charset="2"/>
              <a:buChar char="ü"/>
            </a:pPr>
            <a:r>
              <a:rPr lang="fr-FR" sz="900" b="1" dirty="0" smtClean="0"/>
              <a:t>Le segment Activation avec le nombre d’Univers détenus.</a:t>
            </a:r>
          </a:p>
          <a:p>
            <a:pPr marL="714375" lvl="2" indent="0">
              <a:buNone/>
            </a:pPr>
            <a:r>
              <a:rPr lang="fr-FR" sz="900" dirty="0" smtClean="0">
                <a:solidFill>
                  <a:schemeClr val="bg1">
                    <a:lumMod val="50000"/>
                  </a:schemeClr>
                </a:solidFill>
              </a:rPr>
              <a:t>Par exemple, pour des opportunités en IARD, filtrez vos clients sans l’univers A.</a:t>
            </a:r>
            <a:endParaRPr lang="fr-FR" sz="900" dirty="0">
              <a:solidFill>
                <a:schemeClr val="bg1">
                  <a:lumMod val="50000"/>
                </a:schemeClr>
              </a:solidFill>
            </a:endParaRPr>
          </a:p>
          <a:p>
            <a:pPr lvl="1">
              <a:buFont typeface="Wingdings" panose="05000000000000000000" pitchFamily="2" charset="2"/>
              <a:buChar char="ü"/>
            </a:pPr>
            <a:r>
              <a:rPr lang="fr-FR" sz="900" b="1" dirty="0"/>
              <a:t>Le nombre </a:t>
            </a:r>
            <a:r>
              <a:rPr lang="fr-FR" sz="900" b="1" dirty="0" smtClean="0"/>
              <a:t>d’entretiens sur les 12 derniers mois : </a:t>
            </a:r>
            <a:r>
              <a:rPr lang="fr-FR" sz="900" dirty="0" smtClean="0">
                <a:solidFill>
                  <a:schemeClr val="tx1">
                    <a:lumMod val="50000"/>
                    <a:lumOff val="50000"/>
                  </a:schemeClr>
                </a:solidFill>
              </a:rPr>
              <a:t>1 client doit être vu 1 fois par an </a:t>
            </a:r>
            <a:r>
              <a:rPr lang="fr-FR" sz="900" dirty="0" smtClean="0">
                <a:solidFill>
                  <a:schemeClr val="tx1">
                    <a:lumMod val="50000"/>
                    <a:lumOff val="50000"/>
                  </a:schemeClr>
                </a:solidFill>
                <a:sym typeface="Wingdings" panose="05000000000000000000" pitchFamily="2" charset="2"/>
              </a:rPr>
              <a:t> </a:t>
            </a:r>
            <a:r>
              <a:rPr lang="fr-FR" sz="900" dirty="0" smtClean="0">
                <a:solidFill>
                  <a:schemeClr val="bg1">
                    <a:lumMod val="50000"/>
                  </a:schemeClr>
                </a:solidFill>
                <a:sym typeface="Wingdings" panose="05000000000000000000" pitchFamily="2" charset="2"/>
              </a:rPr>
              <a:t>privilégiez les clients non vus depuis 12 mois.</a:t>
            </a:r>
            <a:endParaRPr lang="fr-FR" sz="900" dirty="0">
              <a:solidFill>
                <a:schemeClr val="bg1">
                  <a:lumMod val="50000"/>
                </a:schemeClr>
              </a:solidFill>
            </a:endParaRPr>
          </a:p>
        </p:txBody>
      </p:sp>
      <p:sp>
        <p:nvSpPr>
          <p:cNvPr id="23" name="Rectangle 22"/>
          <p:cNvSpPr/>
          <p:nvPr/>
        </p:nvSpPr>
        <p:spPr>
          <a:xfrm>
            <a:off x="123993" y="1040439"/>
            <a:ext cx="4375999" cy="405159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p>
        </p:txBody>
      </p:sp>
      <p:grpSp>
        <p:nvGrpSpPr>
          <p:cNvPr id="24" name="Groupe 23"/>
          <p:cNvGrpSpPr/>
          <p:nvPr/>
        </p:nvGrpSpPr>
        <p:grpSpPr>
          <a:xfrm>
            <a:off x="4622868" y="1058569"/>
            <a:ext cx="4375385" cy="466489"/>
            <a:chOff x="6394226" y="1595262"/>
            <a:chExt cx="5375395" cy="477717"/>
          </a:xfrm>
        </p:grpSpPr>
        <p:sp>
          <p:nvSpPr>
            <p:cNvPr id="25" name="Rectangle 24"/>
            <p:cNvSpPr/>
            <p:nvPr/>
          </p:nvSpPr>
          <p:spPr>
            <a:xfrm>
              <a:off x="6394226" y="1595262"/>
              <a:ext cx="5375395" cy="477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p>
          </p:txBody>
        </p:sp>
        <p:pic>
          <p:nvPicPr>
            <p:cNvPr id="27" name="Image 26"/>
            <p:cNvPicPr>
              <a:picLocks noChangeAspect="1"/>
            </p:cNvPicPr>
            <p:nvPr/>
          </p:nvPicPr>
          <p:blipFill>
            <a:blip r:embed="rId5">
              <a:clrChange>
                <a:clrFrom>
                  <a:srgbClr val="E2DFE0"/>
                </a:clrFrom>
                <a:clrTo>
                  <a:srgbClr val="E2DFE0">
                    <a:alpha val="0"/>
                  </a:srgbClr>
                </a:clrTo>
              </a:clrChange>
            </a:blip>
            <a:stretch>
              <a:fillRect/>
            </a:stretch>
          </p:blipFill>
          <p:spPr>
            <a:xfrm>
              <a:off x="8505646" y="1595262"/>
              <a:ext cx="1152553" cy="459885"/>
            </a:xfrm>
            <a:prstGeom prst="rect">
              <a:avLst/>
            </a:prstGeom>
          </p:spPr>
        </p:pic>
      </p:grpSp>
      <p:sp>
        <p:nvSpPr>
          <p:cNvPr id="28" name="Espace réservé du contenu 4"/>
          <p:cNvSpPr txBox="1">
            <a:spLocks/>
          </p:cNvSpPr>
          <p:nvPr/>
        </p:nvSpPr>
        <p:spPr>
          <a:xfrm>
            <a:off x="4663118" y="4429800"/>
            <a:ext cx="4232257" cy="662231"/>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fr-FR" sz="900" b="1" dirty="0" smtClean="0"/>
              <a:t>Pour tout savoir et y accéder :</a:t>
            </a:r>
          </a:p>
          <a:p>
            <a:pPr lvl="1">
              <a:buFont typeface="Wingdings" panose="05000000000000000000" pitchFamily="2" charset="2"/>
              <a:buChar char="ü"/>
            </a:pPr>
            <a:r>
              <a:rPr lang="fr-FR" sz="900" dirty="0" smtClean="0"/>
              <a:t>Pour accéder au Guide utilisateur, </a:t>
            </a:r>
            <a:r>
              <a:rPr lang="fr-FR" sz="900" dirty="0" smtClean="0">
                <a:hlinkClick r:id="rId6"/>
              </a:rPr>
              <a:t>cliquez ici,</a:t>
            </a:r>
            <a:endParaRPr lang="fr-FR" sz="900" dirty="0" smtClean="0"/>
          </a:p>
          <a:p>
            <a:pPr lvl="1">
              <a:buFont typeface="Wingdings" panose="05000000000000000000" pitchFamily="2" charset="2"/>
              <a:buChar char="ü"/>
            </a:pPr>
            <a:r>
              <a:rPr lang="fr-FR" sz="900" dirty="0" smtClean="0"/>
              <a:t>Pour accéder à l’outil « ORCA », </a:t>
            </a:r>
            <a:r>
              <a:rPr lang="fr-FR" sz="900" dirty="0" smtClean="0">
                <a:hlinkClick r:id="rId7"/>
              </a:rPr>
              <a:t>cliquez ici.</a:t>
            </a:r>
            <a:endParaRPr lang="fr-FR" sz="900" dirty="0"/>
          </a:p>
        </p:txBody>
      </p:sp>
      <p:sp>
        <p:nvSpPr>
          <p:cNvPr id="30" name="Rectangle 29"/>
          <p:cNvSpPr/>
          <p:nvPr/>
        </p:nvSpPr>
        <p:spPr>
          <a:xfrm>
            <a:off x="4636680" y="1525058"/>
            <a:ext cx="4361573" cy="3315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rgbClr val="C00000"/>
                </a:solidFill>
              </a:rPr>
              <a:t>Sélectionnez</a:t>
            </a:r>
            <a:r>
              <a:rPr lang="fr-FR" sz="1050" dirty="0" smtClean="0">
                <a:solidFill>
                  <a:srgbClr val="C00000"/>
                </a:solidFill>
              </a:rPr>
              <a:t> </a:t>
            </a:r>
            <a:r>
              <a:rPr lang="fr-FR" sz="1050" b="1" dirty="0">
                <a:solidFill>
                  <a:srgbClr val="C00000"/>
                </a:solidFill>
              </a:rPr>
              <a:t>vos</a:t>
            </a:r>
            <a:r>
              <a:rPr lang="fr-FR" sz="1050" dirty="0" smtClean="0">
                <a:solidFill>
                  <a:srgbClr val="C00000"/>
                </a:solidFill>
              </a:rPr>
              <a:t> </a:t>
            </a:r>
            <a:r>
              <a:rPr lang="fr-FR" sz="1050" b="1" dirty="0">
                <a:solidFill>
                  <a:srgbClr val="C00000"/>
                </a:solidFill>
              </a:rPr>
              <a:t>actions</a:t>
            </a:r>
            <a:r>
              <a:rPr lang="fr-FR" sz="1050" dirty="0" smtClean="0">
                <a:solidFill>
                  <a:srgbClr val="C00000"/>
                </a:solidFill>
              </a:rPr>
              <a:t> </a:t>
            </a:r>
            <a:r>
              <a:rPr lang="fr-FR" sz="1050" b="1" dirty="0">
                <a:solidFill>
                  <a:srgbClr val="C00000"/>
                </a:solidFill>
              </a:rPr>
              <a:t>et</a:t>
            </a:r>
            <a:r>
              <a:rPr lang="fr-FR" sz="1050" dirty="0" smtClean="0">
                <a:solidFill>
                  <a:srgbClr val="C00000"/>
                </a:solidFill>
              </a:rPr>
              <a:t> </a:t>
            </a:r>
            <a:r>
              <a:rPr lang="fr-FR" sz="1050" b="1" dirty="0">
                <a:solidFill>
                  <a:srgbClr val="C00000"/>
                </a:solidFill>
              </a:rPr>
              <a:t>clients</a:t>
            </a:r>
          </a:p>
        </p:txBody>
      </p:sp>
      <p:sp>
        <p:nvSpPr>
          <p:cNvPr id="32" name="Espace réservé du contenu 4"/>
          <p:cNvSpPr txBox="1">
            <a:spLocks/>
          </p:cNvSpPr>
          <p:nvPr/>
        </p:nvSpPr>
        <p:spPr>
          <a:xfrm>
            <a:off x="4643015" y="1873990"/>
            <a:ext cx="4355237" cy="1321792"/>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Wingdings" panose="05000000000000000000" pitchFamily="2" charset="2"/>
              <a:buChar char="§"/>
            </a:pPr>
            <a:r>
              <a:rPr lang="fr-FR" sz="900" b="1" dirty="0"/>
              <a:t>ORCA est un outil de requête et une plateforme de stockage de fichiers clients élaborés, sur critères </a:t>
            </a:r>
            <a:r>
              <a:rPr lang="fr-FR" sz="900" b="1" dirty="0" smtClean="0"/>
              <a:t>prédéfinis : Epargne à échéance, mono détenteurs IARD...</a:t>
            </a:r>
            <a:endParaRPr lang="fr-FR" sz="900" b="1" dirty="0"/>
          </a:p>
          <a:p>
            <a:pPr marL="171450" indent="-171450">
              <a:buFont typeface="Wingdings" panose="05000000000000000000" pitchFamily="2" charset="2"/>
              <a:buChar char="§"/>
            </a:pPr>
            <a:r>
              <a:rPr lang="fr-FR" sz="900" dirty="0"/>
              <a:t>Des critères de recherche </a:t>
            </a:r>
            <a:r>
              <a:rPr lang="fr-FR" sz="900" dirty="0" smtClean="0"/>
              <a:t>dans chaque rapport sont </a:t>
            </a:r>
            <a:r>
              <a:rPr lang="fr-FR" sz="900" dirty="0"/>
              <a:t>disponibles et </a:t>
            </a:r>
            <a:r>
              <a:rPr lang="fr-FR" sz="900" dirty="0" smtClean="0"/>
              <a:t>vous permettent de </a:t>
            </a:r>
            <a:r>
              <a:rPr lang="fr-FR" sz="900" dirty="0"/>
              <a:t>filtrer les résultats</a:t>
            </a:r>
            <a:r>
              <a:rPr lang="fr-FR" sz="900" dirty="0" smtClean="0"/>
              <a:t>. A l’ouverture d’un rapport, une fiche info        est à votre disposition.</a:t>
            </a:r>
          </a:p>
          <a:p>
            <a:pPr marL="171450" indent="-171450">
              <a:buFont typeface="Wingdings" panose="05000000000000000000" pitchFamily="2" charset="2"/>
              <a:buChar char="§"/>
            </a:pPr>
            <a:r>
              <a:rPr lang="fr-FR" sz="900" dirty="0"/>
              <a:t>Les rapports couvrent tous les Univers (B, </a:t>
            </a:r>
            <a:r>
              <a:rPr lang="fr-FR" sz="900" dirty="0" smtClean="0"/>
              <a:t>E, P, C </a:t>
            </a:r>
            <a:r>
              <a:rPr lang="fr-FR" sz="900" dirty="0"/>
              <a:t>et A</a:t>
            </a:r>
            <a:r>
              <a:rPr lang="fr-FR" sz="900" dirty="0" smtClean="0"/>
              <a:t>). Vous avez la possibilité d’exporter vos requêtes sur un fichier Excel (à partir de Chrome)</a:t>
            </a:r>
            <a:endParaRPr lang="fr-FR" sz="900" dirty="0"/>
          </a:p>
        </p:txBody>
      </p:sp>
      <p:sp>
        <p:nvSpPr>
          <p:cNvPr id="33" name="Espace réservé du contenu 4"/>
          <p:cNvSpPr txBox="1">
            <a:spLocks/>
          </p:cNvSpPr>
          <p:nvPr/>
        </p:nvSpPr>
        <p:spPr>
          <a:xfrm>
            <a:off x="4663118" y="3155044"/>
            <a:ext cx="4355238" cy="1195313"/>
          </a:xfrm>
          <a:prstGeom prst="rect">
            <a:avLst/>
          </a:prstGeom>
          <a:noFill/>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900" b="1" dirty="0" smtClean="0">
                <a:solidFill>
                  <a:srgbClr val="C00000"/>
                </a:solidFill>
              </a:rPr>
              <a:t>Les filtres à appliquer sur vos clients </a:t>
            </a:r>
            <a:r>
              <a:rPr lang="fr-FR" sz="900" b="1" dirty="0">
                <a:solidFill>
                  <a:srgbClr val="C00000"/>
                </a:solidFill>
              </a:rPr>
              <a:t>pour réussir le challenge :</a:t>
            </a:r>
          </a:p>
          <a:p>
            <a:pPr lvl="1">
              <a:buFont typeface="Wingdings" panose="05000000000000000000" pitchFamily="2" charset="2"/>
              <a:buChar char="ü"/>
            </a:pPr>
            <a:r>
              <a:rPr lang="fr-FR" sz="900" b="1" dirty="0" smtClean="0"/>
              <a:t>Le </a:t>
            </a:r>
            <a:r>
              <a:rPr lang="fr-FR" sz="900" b="1" dirty="0"/>
              <a:t>segment Activation </a:t>
            </a:r>
            <a:r>
              <a:rPr lang="fr-FR" sz="900" dirty="0" smtClean="0"/>
              <a:t>est présent sur quasiment tous les rapports : posez des filtres </a:t>
            </a:r>
            <a:r>
              <a:rPr lang="fr-FR" sz="900" dirty="0" err="1" smtClean="0"/>
              <a:t>BPe</a:t>
            </a:r>
            <a:r>
              <a:rPr lang="fr-FR" sz="900" dirty="0" smtClean="0"/>
              <a:t>, </a:t>
            </a:r>
            <a:r>
              <a:rPr lang="fr-FR" sz="900" dirty="0" err="1" smtClean="0"/>
              <a:t>BPne</a:t>
            </a:r>
            <a:r>
              <a:rPr lang="fr-FR" sz="900" dirty="0" smtClean="0"/>
              <a:t> etc.</a:t>
            </a:r>
          </a:p>
          <a:p>
            <a:pPr lvl="1">
              <a:buFont typeface="Wingdings" panose="05000000000000000000" pitchFamily="2" charset="2"/>
              <a:buChar char="ü"/>
            </a:pPr>
            <a:r>
              <a:rPr lang="fr-FR" sz="900" b="1" dirty="0" smtClean="0"/>
              <a:t>Les filtres produits : </a:t>
            </a:r>
            <a:r>
              <a:rPr lang="fr-FR" sz="900" dirty="0" smtClean="0">
                <a:solidFill>
                  <a:schemeClr val="bg1">
                    <a:lumMod val="50000"/>
                  </a:schemeClr>
                </a:solidFill>
              </a:rPr>
              <a:t>par </a:t>
            </a:r>
            <a:r>
              <a:rPr lang="fr-FR" sz="900" dirty="0">
                <a:solidFill>
                  <a:schemeClr val="bg1">
                    <a:lumMod val="50000"/>
                  </a:schemeClr>
                </a:solidFill>
              </a:rPr>
              <a:t>exemple, </a:t>
            </a:r>
            <a:r>
              <a:rPr lang="fr-FR" sz="900" dirty="0" smtClean="0">
                <a:solidFill>
                  <a:schemeClr val="bg1">
                    <a:lumMod val="50000"/>
                  </a:schemeClr>
                </a:solidFill>
              </a:rPr>
              <a:t>pour un ciblage crédit conso travaux, vous pouvez utiliser le fichier « Clients détenteurs d’un crédit </a:t>
            </a:r>
            <a:r>
              <a:rPr lang="fr-FR" sz="900" dirty="0" err="1" smtClean="0">
                <a:solidFill>
                  <a:schemeClr val="bg1">
                    <a:lumMod val="50000"/>
                  </a:schemeClr>
                </a:solidFill>
              </a:rPr>
              <a:t>immo</a:t>
            </a:r>
            <a:r>
              <a:rPr lang="fr-FR" sz="900" dirty="0" smtClean="0">
                <a:solidFill>
                  <a:schemeClr val="bg1">
                    <a:lumMod val="50000"/>
                  </a:schemeClr>
                </a:solidFill>
              </a:rPr>
              <a:t> » et filtre la rubrique « CRD Conso ». Vous ne sélectionnez que les clients avec un CRD à 0, donc sans crédit conso en CEGEE.</a:t>
            </a:r>
            <a:endParaRPr lang="fr-FR" sz="900" dirty="0">
              <a:solidFill>
                <a:schemeClr val="bg1">
                  <a:lumMod val="50000"/>
                </a:schemeClr>
              </a:solidFill>
            </a:endParaRPr>
          </a:p>
          <a:p>
            <a:pPr lvl="1">
              <a:buFont typeface="Wingdings" panose="05000000000000000000" pitchFamily="2" charset="2"/>
              <a:buChar char="ü"/>
            </a:pPr>
            <a:endParaRPr lang="fr-FR" sz="900" dirty="0"/>
          </a:p>
        </p:txBody>
      </p:sp>
      <p:pic>
        <p:nvPicPr>
          <p:cNvPr id="35" name="Image 34"/>
          <p:cNvPicPr>
            <a:picLocks noChangeAspect="1"/>
          </p:cNvPicPr>
          <p:nvPr/>
        </p:nvPicPr>
        <p:blipFill rotWithShape="1">
          <a:blip r:embed="rId8"/>
          <a:srcRect l="20734" t="18658" r="28193" b="26410"/>
          <a:stretch/>
        </p:blipFill>
        <p:spPr>
          <a:xfrm>
            <a:off x="7884368" y="2400585"/>
            <a:ext cx="129326" cy="134301"/>
          </a:xfrm>
          <a:prstGeom prst="ellipse">
            <a:avLst/>
          </a:prstGeom>
        </p:spPr>
      </p:pic>
      <p:sp>
        <p:nvSpPr>
          <p:cNvPr id="36" name="Rectangle 35"/>
          <p:cNvSpPr/>
          <p:nvPr/>
        </p:nvSpPr>
        <p:spPr>
          <a:xfrm>
            <a:off x="4622868" y="1040438"/>
            <a:ext cx="4375385" cy="405159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p>
        </p:txBody>
      </p:sp>
    </p:spTree>
    <p:extLst>
      <p:ext uri="{BB962C8B-B14F-4D97-AF65-F5344CB8AC3E}">
        <p14:creationId xmlns:p14="http://schemas.microsoft.com/office/powerpoint/2010/main" val="2478085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2427735"/>
            <a:ext cx="9144000" cy="1224135"/>
          </a:xfrm>
          <a:prstGeom prst="rect">
            <a:avLst/>
          </a:prstGeom>
          <a:solidFill>
            <a:srgbClr val="467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8"/>
          <p:cNvSpPr>
            <a:spLocks noGrp="1"/>
          </p:cNvSpPr>
          <p:nvPr>
            <p:ph sz="quarter" idx="15"/>
          </p:nvPr>
        </p:nvSpPr>
        <p:spPr/>
        <p:txBody>
          <a:bodyPr/>
          <a:lstStyle/>
          <a:p>
            <a:r>
              <a:rPr lang="fr-FR" sz="1600" b="1" smtClean="0"/>
              <a:t>Sommaire</a:t>
            </a:r>
            <a:endParaRPr lang="fr-FR" sz="1600" b="1" dirty="0"/>
          </a:p>
        </p:txBody>
      </p:sp>
      <p:sp>
        <p:nvSpPr>
          <p:cNvPr id="2" name="Ellipse 1"/>
          <p:cNvSpPr/>
          <p:nvPr/>
        </p:nvSpPr>
        <p:spPr>
          <a:xfrm>
            <a:off x="1463806" y="1275606"/>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1463806" y="1995686"/>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1463806" y="2643758"/>
            <a:ext cx="144016" cy="144016"/>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1463806" y="3867894"/>
            <a:ext cx="144016" cy="144016"/>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contenu 3"/>
          <p:cNvSpPr txBox="1">
            <a:spLocks/>
          </p:cNvSpPr>
          <p:nvPr/>
        </p:nvSpPr>
        <p:spPr>
          <a:xfrm>
            <a:off x="1464788" y="1203598"/>
            <a:ext cx="8424614" cy="324008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lang="fr-FR" sz="1200" kern="1200" dirty="0" err="1" smtClean="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79388"/>
            <a:r>
              <a:rPr lang="fr-FR" sz="1600" dirty="0" smtClean="0"/>
              <a:t>Fonds de commerce &amp; équipement de nos clients</a:t>
            </a:r>
          </a:p>
          <a:p>
            <a:pPr marL="179388"/>
            <a:endParaRPr lang="fr-FR" dirty="0" smtClean="0"/>
          </a:p>
          <a:p>
            <a:pPr marL="179388"/>
            <a:endParaRPr lang="fr-FR" sz="800" dirty="0" smtClean="0"/>
          </a:p>
          <a:p>
            <a:pPr marL="179388"/>
            <a:r>
              <a:rPr lang="fr-FR" sz="1600" dirty="0"/>
              <a:t>Un accompagnement par l’excellence </a:t>
            </a:r>
          </a:p>
          <a:p>
            <a:pPr marL="179388"/>
            <a:endParaRPr lang="fr-FR" sz="1000" dirty="0" smtClean="0"/>
          </a:p>
          <a:p>
            <a:pPr marL="179388"/>
            <a:endParaRPr lang="fr-FR" sz="1000" dirty="0" smtClean="0"/>
          </a:p>
          <a:p>
            <a:pPr marL="179388"/>
            <a:r>
              <a:rPr lang="fr-FR" sz="1600" b="1" dirty="0">
                <a:ln w="3175">
                  <a:solidFill>
                    <a:schemeClr val="accent2"/>
                  </a:solidFill>
                  <a:prstDash val="solid"/>
                </a:ln>
                <a:solidFill>
                  <a:schemeClr val="accent2">
                    <a:lumMod val="40000"/>
                    <a:lumOff val="60000"/>
                  </a:schemeClr>
                </a:solidFill>
              </a:rPr>
              <a:t>Des solutions et boosters pour conquérir les univers</a:t>
            </a:r>
          </a:p>
          <a:p>
            <a:pPr marL="465138">
              <a:buFont typeface="Arial" panose="020B0604020202020204" pitchFamily="34" charset="0"/>
              <a:buChar char="•"/>
            </a:pPr>
            <a:r>
              <a:rPr lang="fr-FR" dirty="0" err="1"/>
              <a:t> Le marché Grand Public</a:t>
            </a:r>
          </a:p>
          <a:p>
            <a:pPr marL="465138">
              <a:buFont typeface="Arial" panose="020B0604020202020204" pitchFamily="34" charset="0"/>
              <a:buChar char="•"/>
            </a:pPr>
            <a:r>
              <a:rPr lang="fr-FR" b="1" dirty="0" err="1">
                <a:ln w="3175">
                  <a:solidFill>
                    <a:schemeClr val="accent2"/>
                  </a:solidFill>
                  <a:prstDash val="solid"/>
                </a:ln>
                <a:solidFill>
                  <a:schemeClr val="accent2">
                    <a:lumMod val="40000"/>
                    <a:lumOff val="60000"/>
                  </a:schemeClr>
                </a:solidFill>
              </a:rPr>
              <a:t> Le marché Premium</a:t>
            </a:r>
          </a:p>
          <a:p>
            <a:pPr marL="465138">
              <a:buFont typeface="Arial" panose="020B0604020202020204" pitchFamily="34" charset="0"/>
              <a:buChar char="•"/>
            </a:pPr>
            <a:r>
              <a:rPr lang="fr-FR" dirty="0"/>
              <a:t> Le marché des Professionnels</a:t>
            </a:r>
          </a:p>
          <a:p>
            <a:pPr marL="179388"/>
            <a:endParaRPr lang="fr-FR" sz="1400" dirty="0" smtClean="0"/>
          </a:p>
          <a:p>
            <a:pPr marL="179388"/>
            <a:r>
              <a:rPr lang="fr-FR" sz="1600" dirty="0" smtClean="0"/>
              <a:t>Une boîte à outils pour la réussite de ce challenge </a:t>
            </a:r>
            <a:endParaRPr lang="fr-FR" sz="1050" dirty="0"/>
          </a:p>
        </p:txBody>
      </p:sp>
    </p:spTree>
    <p:extLst>
      <p:ext uri="{BB962C8B-B14F-4D97-AF65-F5344CB8AC3E}">
        <p14:creationId xmlns:p14="http://schemas.microsoft.com/office/powerpoint/2010/main" val="3250940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contenu 1"/>
          <p:cNvSpPr>
            <a:spLocks noGrp="1"/>
          </p:cNvSpPr>
          <p:nvPr>
            <p:ph sz="quarter" idx="15"/>
          </p:nvPr>
        </p:nvSpPr>
        <p:spPr>
          <a:xfrm>
            <a:off x="1547664" y="1"/>
            <a:ext cx="7776864" cy="483518"/>
          </a:xfrm>
        </p:spPr>
        <p:txBody>
          <a:bodyPr/>
          <a:lstStyle/>
          <a:p>
            <a:pPr>
              <a:spcBef>
                <a:spcPts val="0"/>
              </a:spcBef>
            </a:pPr>
            <a:r>
              <a:rPr lang="fr-FR" sz="1400" b="1" dirty="0" smtClean="0">
                <a:solidFill>
                  <a:srgbClr val="C00000"/>
                </a:solidFill>
              </a:rPr>
              <a:t>Des cibles </a:t>
            </a:r>
            <a:r>
              <a:rPr lang="fr-FR" sz="1400" b="1" dirty="0" smtClean="0"/>
              <a:t>au </a:t>
            </a:r>
            <a:r>
              <a:rPr lang="fr-FR" sz="1400" b="1" dirty="0"/>
              <a:t>service des équipes </a:t>
            </a:r>
          </a:p>
        </p:txBody>
      </p:sp>
      <p:sp>
        <p:nvSpPr>
          <p:cNvPr id="5" name="Espace réservé du contenu 4"/>
          <p:cNvSpPr>
            <a:spLocks noGrp="1"/>
          </p:cNvSpPr>
          <p:nvPr>
            <p:ph sz="quarter" idx="14"/>
          </p:nvPr>
        </p:nvSpPr>
        <p:spPr>
          <a:xfrm>
            <a:off x="683568" y="1059582"/>
            <a:ext cx="8136582" cy="3455838"/>
          </a:xfrm>
        </p:spPr>
        <p:txBody>
          <a:bodyPr/>
          <a:lstStyle/>
          <a:p>
            <a:pPr marL="171450" indent="-171450">
              <a:buFont typeface="Wingdings" panose="05000000000000000000" pitchFamily="2" charset="2"/>
              <a:buChar char="§"/>
            </a:pPr>
            <a:r>
              <a:rPr lang="fr-FR" b="1" dirty="0" err="1"/>
              <a:t>PREMIUM Potentiel PREMIUM</a:t>
            </a:r>
            <a:endParaRPr lang="fr-FR" dirty="0" err="1"/>
          </a:p>
          <a:p>
            <a:pPr marL="179388"/>
            <a:r>
              <a:rPr lang="fr-FR" dirty="0"/>
              <a:t>Critères : Clients 18-75 ans, segments Essentiel, </a:t>
            </a:r>
            <a:r>
              <a:rPr lang="fr-FR" dirty="0" err="1"/>
              <a:t>Potentiel_Essentiel</a:t>
            </a:r>
            <a:r>
              <a:rPr lang="fr-FR" dirty="0"/>
              <a:t> et Potentiel, SF totale de la relation </a:t>
            </a:r>
            <a:r>
              <a:rPr lang="fr-FR" dirty="0" smtClean="0"/>
              <a:t>comprise entre 70K€ et &lt; 75K€</a:t>
            </a:r>
            <a:endParaRPr lang="fr-FR" dirty="0"/>
          </a:p>
          <a:p>
            <a:pPr marL="179388"/>
            <a:r>
              <a:rPr lang="fr-FR" dirty="0" err="1"/>
              <a:t>Volumétrie : </a:t>
            </a:r>
            <a:r>
              <a:rPr lang="fr-FR" b="1" dirty="0" err="1"/>
              <a:t>9 226</a:t>
            </a:r>
            <a:r>
              <a:rPr lang="fr-FR" dirty="0" err="1"/>
              <a:t> clients</a:t>
            </a:r>
          </a:p>
          <a:p>
            <a:r>
              <a:rPr lang="fr-FR" dirty="0" err="1"/>
              <a:t> </a:t>
            </a:r>
          </a:p>
          <a:p>
            <a:pPr marL="171450" indent="-171450">
              <a:buFont typeface="Wingdings" panose="05000000000000000000" pitchFamily="2" charset="2"/>
              <a:buChar char="§"/>
            </a:pPr>
            <a:r>
              <a:rPr lang="fr-FR" b="1" dirty="0" err="1"/>
              <a:t>PREMIUM Appetents PERI</a:t>
            </a:r>
            <a:endParaRPr lang="fr-FR" dirty="0" err="1"/>
          </a:p>
          <a:p>
            <a:pPr marL="179388"/>
            <a:r>
              <a:rPr lang="fr-FR" dirty="0" err="1"/>
              <a:t>Critères : Clients 40-55 ans, segments BP, GP, HDG, bancarisés (BPe BPne), non détenteurs d’un contrat PERI, bâle 2 de 1 à 6</a:t>
            </a:r>
          </a:p>
          <a:p>
            <a:pPr marL="179388"/>
            <a:r>
              <a:rPr lang="fr-FR" dirty="0" err="1"/>
              <a:t>Volumétrie : </a:t>
            </a:r>
            <a:r>
              <a:rPr lang="fr-FR" b="1" dirty="0" err="1"/>
              <a:t>12 668</a:t>
            </a:r>
            <a:r>
              <a:rPr lang="fr-FR" dirty="0" err="1"/>
              <a:t> clients</a:t>
            </a:r>
          </a:p>
          <a:p>
            <a:r>
              <a:rPr lang="fr-FR" dirty="0" err="1"/>
              <a:t> </a:t>
            </a:r>
          </a:p>
          <a:p>
            <a:pPr marL="171450" indent="-171450">
              <a:buFont typeface="Wingdings" panose="05000000000000000000" pitchFamily="2" charset="2"/>
              <a:buChar char="§"/>
            </a:pPr>
            <a:r>
              <a:rPr lang="fr-FR" b="1" dirty="0" err="1"/>
              <a:t>PREMIUM Detenteurs Ass Vie</a:t>
            </a:r>
            <a:endParaRPr lang="fr-FR" dirty="0" err="1"/>
          </a:p>
          <a:p>
            <a:pPr marL="179388"/>
            <a:r>
              <a:rPr lang="fr-FR" dirty="0"/>
              <a:t>Critères : Clients 50-75 ans, segments BP, GP, HDG, détenteurs d’un contrat d’assurance vie dont l’encours est &gt;ou= 30 </a:t>
            </a:r>
            <a:r>
              <a:rPr lang="fr-FR" dirty="0" smtClean="0"/>
              <a:t>K€</a:t>
            </a:r>
            <a:r>
              <a:rPr lang="fr-FR" dirty="0"/>
              <a:t>, </a:t>
            </a:r>
            <a:r>
              <a:rPr lang="fr-FR" dirty="0" err="1"/>
              <a:t>bâle</a:t>
            </a:r>
            <a:r>
              <a:rPr lang="fr-FR" dirty="0"/>
              <a:t> 2 de 1 à 6 </a:t>
            </a:r>
          </a:p>
          <a:p>
            <a:pPr marL="179388"/>
            <a:r>
              <a:rPr lang="fr-FR" dirty="0" err="1"/>
              <a:t>Volumétrie : </a:t>
            </a:r>
            <a:r>
              <a:rPr lang="fr-FR" b="1" dirty="0" err="1"/>
              <a:t>29 501</a:t>
            </a:r>
            <a:r>
              <a:rPr lang="fr-FR" dirty="0" err="1"/>
              <a:t> clients</a:t>
            </a:r>
          </a:p>
          <a:p>
            <a:r>
              <a:rPr lang="fr-FR" dirty="0" err="1"/>
              <a:t> </a:t>
            </a:r>
          </a:p>
          <a:p>
            <a:pPr marL="171450" indent="-171450">
              <a:buFont typeface="Wingdings" panose="05000000000000000000" pitchFamily="2" charset="2"/>
              <a:buChar char="§"/>
            </a:pPr>
            <a:r>
              <a:rPr lang="fr-FR" b="1" dirty="0" err="1"/>
              <a:t>PREMIUM Conquete Ass Vie</a:t>
            </a:r>
            <a:endParaRPr lang="fr-FR" dirty="0" err="1"/>
          </a:p>
          <a:p>
            <a:pPr marL="179388"/>
            <a:r>
              <a:rPr lang="fr-FR" dirty="0"/>
              <a:t>Critères : : Clients 18-74 ans, SFG &gt;ou= 100 </a:t>
            </a:r>
            <a:r>
              <a:rPr lang="fr-FR" dirty="0" smtClean="0"/>
              <a:t>K€</a:t>
            </a:r>
            <a:r>
              <a:rPr lang="fr-FR" dirty="0"/>
              <a:t>, </a:t>
            </a:r>
            <a:r>
              <a:rPr lang="fr-FR" dirty="0" err="1"/>
              <a:t>bâle</a:t>
            </a:r>
            <a:r>
              <a:rPr lang="fr-FR" dirty="0"/>
              <a:t> 2 de 1 à 6, non détenteurs d’un contrat d’</a:t>
            </a:r>
            <a:r>
              <a:rPr lang="fr-FR" dirty="0" err="1"/>
              <a:t>Ass</a:t>
            </a:r>
            <a:r>
              <a:rPr lang="fr-FR" dirty="0"/>
              <a:t> Vie ou détenteurs mais avec encours &lt; 20 K</a:t>
            </a:r>
            <a:r>
              <a:rPr lang="fr-FR" dirty="0" smtClean="0"/>
              <a:t>€</a:t>
            </a:r>
            <a:endParaRPr lang="fr-FR" dirty="0"/>
          </a:p>
          <a:p>
            <a:pPr marL="179388"/>
            <a:r>
              <a:rPr lang="fr-FR" dirty="0" err="1"/>
              <a:t>Volumétrie : </a:t>
            </a:r>
            <a:r>
              <a:rPr lang="fr-FR" b="1" dirty="0" err="1"/>
              <a:t>11 981</a:t>
            </a:r>
            <a:r>
              <a:rPr lang="fr-FR" dirty="0" err="1"/>
              <a:t> clients</a:t>
            </a:r>
          </a:p>
          <a:p>
            <a:pPr marL="171450" indent="-171450">
              <a:buFont typeface="Arial" panose="020B0604020202020204" pitchFamily="34" charset="0"/>
              <a:buChar char="•"/>
            </a:pPr>
            <a:endParaRPr lang="fr-FR" sz="1100" dirty="0" smtClean="0"/>
          </a:p>
          <a:p>
            <a:pPr marL="171450" indent="-171450">
              <a:buFont typeface="Arial" panose="020B0604020202020204" pitchFamily="34" charset="0"/>
              <a:buChar char="•"/>
            </a:pPr>
            <a:endParaRPr lang="fr-FR" sz="1100" dirty="0" smtClean="0"/>
          </a:p>
          <a:p>
            <a:pPr marL="171450" indent="-171450">
              <a:buFont typeface="Arial" panose="020B0604020202020204" pitchFamily="34" charset="0"/>
              <a:buChar char="•"/>
            </a:pPr>
            <a:endParaRPr lang="fr-FR" sz="1100" dirty="0"/>
          </a:p>
        </p:txBody>
      </p:sp>
      <p:pic>
        <p:nvPicPr>
          <p:cNvPr id="4" name="Image 3"/>
          <p:cNvPicPr>
            <a:picLocks noChangeAspect="1"/>
          </p:cNvPicPr>
          <p:nvPr/>
        </p:nvPicPr>
        <p:blipFill>
          <a:blip r:embed="rId2">
            <a:extLst>
              <a:ext uri="{BEBA8EAE-BF5A-486C-A8C5-ECC9F3942E4B}">
                <a14:imgProps xmlns:a14="http://schemas.microsoft.com/office/drawing/2010/main">
                  <a14:imgLayer r:embed="rId3">
                    <a14:imgEffect>
                      <a14:backgroundRemoval t="1786" b="100000" l="0" r="100000">
                        <a14:foregroundMark x1="20536" y1="77232" x2="20536" y2="77232"/>
                        <a14:foregroundMark x1="12946" y1="82143" x2="12946" y2="82143"/>
                        <a14:foregroundMark x1="6696" y1="87054" x2="6696" y2="87054"/>
                        <a14:foregroundMark x1="17411" y1="87946" x2="17411" y2="87946"/>
                        <a14:foregroundMark x1="24107" y1="82143" x2="24107" y2="82143"/>
                        <a14:foregroundMark x1="18750" y1="65179" x2="18750" y2="65179"/>
                        <a14:foregroundMark x1="15179" y1="24554" x2="15179" y2="24554"/>
                        <a14:foregroundMark x1="9375" y1="19643" x2="9375" y2="19643"/>
                        <a14:foregroundMark x1="11607" y1="12946" x2="11607" y2="12946"/>
                        <a14:foregroundMark x1="21875" y1="12500" x2="21875" y2="12500"/>
                        <a14:foregroundMark x1="23661" y1="18304" x2="23661" y2="18304"/>
                        <a14:foregroundMark x1="50893" y1="15625" x2="50893" y2="15625"/>
                        <a14:foregroundMark x1="78125" y1="25446" x2="78125" y2="25446"/>
                        <a14:foregroundMark x1="82143" y1="12946" x2="82143" y2="12946"/>
                        <a14:foregroundMark x1="79911" y1="19643" x2="79911" y2="19643"/>
                        <a14:foregroundMark x1="91518" y1="12946" x2="91518" y2="12946"/>
                        <a14:foregroundMark x1="90179" y1="19196" x2="90179" y2="19196"/>
                        <a14:foregroundMark x1="81696" y1="36607" x2="81696" y2="36607"/>
                        <a14:foregroundMark x1="73661" y1="74554" x2="73661" y2="74554"/>
                        <a14:foregroundMark x1="84375" y1="81250" x2="84375" y2="81250"/>
                        <a14:foregroundMark x1="77232" y1="88839" x2="77232" y2="88839"/>
                        <a14:foregroundMark x1="85714" y1="88393" x2="85714" y2="88393"/>
                        <a14:foregroundMark x1="93750" y1="81696" x2="93750" y2="81696"/>
                      </a14:backgroundRemoval>
                    </a14:imgEffect>
                  </a14:imgLayer>
                </a14:imgProps>
              </a:ext>
            </a:extLst>
          </a:blip>
          <a:stretch>
            <a:fillRect/>
          </a:stretch>
        </p:blipFill>
        <p:spPr>
          <a:xfrm>
            <a:off x="6228184" y="83970"/>
            <a:ext cx="369232" cy="369232"/>
          </a:xfrm>
          <a:prstGeom prst="rect">
            <a:avLst/>
          </a:prstGeom>
        </p:spPr>
      </p:pic>
    </p:spTree>
    <p:extLst>
      <p:ext uri="{BB962C8B-B14F-4D97-AF65-F5344CB8AC3E}">
        <p14:creationId xmlns:p14="http://schemas.microsoft.com/office/powerpoint/2010/main" val="152372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2427735"/>
            <a:ext cx="9144000" cy="1224135"/>
          </a:xfrm>
          <a:prstGeom prst="rect">
            <a:avLst/>
          </a:prstGeom>
          <a:solidFill>
            <a:srgbClr val="467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8"/>
          <p:cNvSpPr>
            <a:spLocks noGrp="1"/>
          </p:cNvSpPr>
          <p:nvPr>
            <p:ph sz="quarter" idx="15"/>
          </p:nvPr>
        </p:nvSpPr>
        <p:spPr/>
        <p:txBody>
          <a:bodyPr/>
          <a:lstStyle/>
          <a:p>
            <a:r>
              <a:rPr lang="fr-FR" sz="1600" b="1" smtClean="0"/>
              <a:t>Sommaire</a:t>
            </a:r>
            <a:endParaRPr lang="fr-FR" sz="1600" b="1" dirty="0"/>
          </a:p>
        </p:txBody>
      </p:sp>
      <p:sp>
        <p:nvSpPr>
          <p:cNvPr id="2" name="Ellipse 1"/>
          <p:cNvSpPr/>
          <p:nvPr/>
        </p:nvSpPr>
        <p:spPr>
          <a:xfrm>
            <a:off x="1463806" y="1275606"/>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1463806" y="1995686"/>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1463806" y="2643758"/>
            <a:ext cx="144016" cy="144016"/>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1463806" y="3867894"/>
            <a:ext cx="144016" cy="144016"/>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contenu 3"/>
          <p:cNvSpPr txBox="1">
            <a:spLocks/>
          </p:cNvSpPr>
          <p:nvPr/>
        </p:nvSpPr>
        <p:spPr>
          <a:xfrm>
            <a:off x="1464788" y="1203598"/>
            <a:ext cx="8424614" cy="324008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lang="fr-FR" sz="1200" kern="1200" dirty="0" err="1" smtClean="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79388"/>
            <a:r>
              <a:rPr lang="fr-FR" sz="1600" dirty="0" smtClean="0"/>
              <a:t>Fonds de commerce &amp; équipement de nos clients</a:t>
            </a:r>
          </a:p>
          <a:p>
            <a:pPr marL="179388"/>
            <a:endParaRPr lang="fr-FR" dirty="0" smtClean="0"/>
          </a:p>
          <a:p>
            <a:pPr marL="179388"/>
            <a:endParaRPr lang="fr-FR" sz="800" dirty="0" smtClean="0"/>
          </a:p>
          <a:p>
            <a:pPr marL="179388"/>
            <a:r>
              <a:rPr lang="fr-FR" sz="1600" dirty="0"/>
              <a:t>Un accompagnement par l’excellence </a:t>
            </a:r>
          </a:p>
          <a:p>
            <a:pPr marL="179388"/>
            <a:endParaRPr lang="fr-FR" sz="1000" dirty="0" smtClean="0"/>
          </a:p>
          <a:p>
            <a:pPr marL="179388"/>
            <a:endParaRPr lang="fr-FR" sz="1000" dirty="0" smtClean="0"/>
          </a:p>
          <a:p>
            <a:pPr marL="179388"/>
            <a:r>
              <a:rPr lang="fr-FR" sz="1600" b="1" dirty="0">
                <a:ln w="3175">
                  <a:solidFill>
                    <a:schemeClr val="accent2"/>
                  </a:solidFill>
                  <a:prstDash val="solid"/>
                </a:ln>
                <a:solidFill>
                  <a:schemeClr val="accent2">
                    <a:lumMod val="40000"/>
                    <a:lumOff val="60000"/>
                  </a:schemeClr>
                </a:solidFill>
              </a:rPr>
              <a:t>Des solutions et boosters pour conquérir les univers</a:t>
            </a:r>
          </a:p>
          <a:p>
            <a:pPr marL="465138">
              <a:buFont typeface="Arial" panose="020B0604020202020204" pitchFamily="34" charset="0"/>
              <a:buChar char="•"/>
            </a:pPr>
            <a:r>
              <a:rPr lang="fr-FR" dirty="0" err="1"/>
              <a:t> Le marché Grand Public</a:t>
            </a:r>
          </a:p>
          <a:p>
            <a:pPr marL="465138">
              <a:buFont typeface="Arial" panose="020B0604020202020204" pitchFamily="34" charset="0"/>
              <a:buChar char="•"/>
            </a:pPr>
            <a:r>
              <a:rPr lang="fr-FR" b="1" dirty="0" err="1">
                <a:ln w="3175">
                  <a:solidFill>
                    <a:schemeClr val="accent2"/>
                  </a:solidFill>
                  <a:prstDash val="solid"/>
                </a:ln>
                <a:solidFill>
                  <a:schemeClr val="accent2">
                    <a:lumMod val="40000"/>
                    <a:lumOff val="60000"/>
                  </a:schemeClr>
                </a:solidFill>
              </a:rPr>
              <a:t> </a:t>
            </a:r>
            <a:r>
              <a:rPr lang="fr-FR" dirty="0" err="1"/>
              <a:t>Le marché Premium</a:t>
            </a:r>
          </a:p>
          <a:p>
            <a:pPr marL="465138">
              <a:buFont typeface="Arial" panose="020B0604020202020204" pitchFamily="34" charset="0"/>
              <a:buChar char="•"/>
            </a:pPr>
            <a:r>
              <a:rPr lang="fr-FR" dirty="0"/>
              <a:t> </a:t>
            </a:r>
            <a:r>
              <a:rPr lang="fr-FR" b="1" dirty="0" err="1">
                <a:ln w="3175">
                  <a:solidFill>
                    <a:schemeClr val="accent2"/>
                  </a:solidFill>
                  <a:prstDash val="solid"/>
                </a:ln>
                <a:solidFill>
                  <a:schemeClr val="accent2">
                    <a:lumMod val="40000"/>
                    <a:lumOff val="60000"/>
                  </a:schemeClr>
                </a:solidFill>
              </a:rPr>
              <a:t>Le marché des Professionnels</a:t>
            </a:r>
          </a:p>
          <a:p>
            <a:pPr marL="179388"/>
            <a:endParaRPr lang="fr-FR" sz="1400" dirty="0" smtClean="0"/>
          </a:p>
          <a:p>
            <a:pPr marL="179388"/>
            <a:r>
              <a:rPr lang="fr-FR" sz="1600" dirty="0" smtClean="0"/>
              <a:t>Une boîte à outils pour la réussite de ce challenge </a:t>
            </a:r>
            <a:endParaRPr lang="fr-FR" sz="1050" dirty="0"/>
          </a:p>
        </p:txBody>
      </p:sp>
    </p:spTree>
    <p:extLst>
      <p:ext uri="{BB962C8B-B14F-4D97-AF65-F5344CB8AC3E}">
        <p14:creationId xmlns:p14="http://schemas.microsoft.com/office/powerpoint/2010/main" val="345381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16821"/>
          <a:stretch/>
        </p:blipFill>
        <p:spPr>
          <a:xfrm>
            <a:off x="-108520" y="2480254"/>
            <a:ext cx="5340620" cy="2704843"/>
          </a:xfrm>
          <a:prstGeom prst="rect">
            <a:avLst/>
          </a:prstGeom>
        </p:spPr>
      </p:pic>
      <p:pic>
        <p:nvPicPr>
          <p:cNvPr id="6" name="Image 5"/>
          <p:cNvPicPr>
            <a:picLocks noChangeAspect="1"/>
          </p:cNvPicPr>
          <p:nvPr/>
        </p:nvPicPr>
        <p:blipFill>
          <a:blip r:embed="rId3"/>
          <a:stretch>
            <a:fillRect/>
          </a:stretch>
        </p:blipFill>
        <p:spPr>
          <a:xfrm>
            <a:off x="4273088" y="2495367"/>
            <a:ext cx="685622" cy="535438"/>
          </a:xfrm>
          <a:prstGeom prst="rect">
            <a:avLst/>
          </a:prstGeom>
        </p:spPr>
      </p:pic>
      <p:sp>
        <p:nvSpPr>
          <p:cNvPr id="9" name="Espace réservé du contenu 8"/>
          <p:cNvSpPr>
            <a:spLocks noGrp="1"/>
          </p:cNvSpPr>
          <p:nvPr>
            <p:ph sz="quarter" idx="15"/>
          </p:nvPr>
        </p:nvSpPr>
        <p:spPr/>
        <p:txBody>
          <a:bodyPr/>
          <a:lstStyle/>
          <a:p>
            <a:r>
              <a:rPr lang="fr-FR" sz="1600" b="1" dirty="0" smtClean="0"/>
              <a:t>Zoom sur les </a:t>
            </a:r>
            <a:r>
              <a:rPr lang="fr-FR" sz="1600" b="1" dirty="0" smtClean="0">
                <a:solidFill>
                  <a:srgbClr val="C00000"/>
                </a:solidFill>
              </a:rPr>
              <a:t>différents univers</a:t>
            </a:r>
            <a:endParaRPr lang="fr-FR" sz="1600" b="1" dirty="0">
              <a:solidFill>
                <a:srgbClr val="C00000"/>
              </a:solidFill>
            </a:endParaRPr>
          </a:p>
        </p:txBody>
      </p:sp>
      <p:sp>
        <p:nvSpPr>
          <p:cNvPr id="7" name="Ellipse 6"/>
          <p:cNvSpPr/>
          <p:nvPr/>
        </p:nvSpPr>
        <p:spPr>
          <a:xfrm>
            <a:off x="-1188640" y="2295824"/>
            <a:ext cx="4598928" cy="3901274"/>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p:cNvPicPr>
            <a:picLocks noChangeAspect="1"/>
          </p:cNvPicPr>
          <p:nvPr/>
        </p:nvPicPr>
        <p:blipFill>
          <a:blip r:embed="rId4">
            <a:extLst/>
          </a:blip>
          <a:stretch>
            <a:fillRect/>
          </a:stretch>
        </p:blipFill>
        <p:spPr>
          <a:xfrm>
            <a:off x="2248077" y="3356472"/>
            <a:ext cx="276894" cy="276894"/>
          </a:xfrm>
          <a:prstGeom prst="rect">
            <a:avLst/>
          </a:prstGeom>
        </p:spPr>
      </p:pic>
      <p:pic>
        <p:nvPicPr>
          <p:cNvPr id="19" name="Image 18"/>
          <p:cNvPicPr>
            <a:picLocks noChangeAspect="1"/>
          </p:cNvPicPr>
          <p:nvPr/>
        </p:nvPicPr>
        <p:blipFill>
          <a:blip r:embed="rId4">
            <a:extLst/>
          </a:blip>
          <a:stretch>
            <a:fillRect/>
          </a:stretch>
        </p:blipFill>
        <p:spPr>
          <a:xfrm>
            <a:off x="8709698" y="3405086"/>
            <a:ext cx="277906" cy="277906"/>
          </a:xfrm>
          <a:prstGeom prst="rect">
            <a:avLst/>
          </a:prstGeom>
        </p:spPr>
      </p:pic>
      <p:pic>
        <p:nvPicPr>
          <p:cNvPr id="20" name="Image 19"/>
          <p:cNvPicPr>
            <a:picLocks noChangeAspect="1"/>
          </p:cNvPicPr>
          <p:nvPr/>
        </p:nvPicPr>
        <p:blipFill>
          <a:blip r:embed="rId4">
            <a:extLst/>
          </a:blip>
          <a:stretch>
            <a:fillRect/>
          </a:stretch>
        </p:blipFill>
        <p:spPr>
          <a:xfrm>
            <a:off x="161185" y="962938"/>
            <a:ext cx="277906" cy="277906"/>
          </a:xfrm>
          <a:prstGeom prst="rect">
            <a:avLst/>
          </a:prstGeom>
        </p:spPr>
      </p:pic>
      <p:pic>
        <p:nvPicPr>
          <p:cNvPr id="21" name="Image 20"/>
          <p:cNvPicPr>
            <a:picLocks noChangeAspect="1"/>
          </p:cNvPicPr>
          <p:nvPr/>
        </p:nvPicPr>
        <p:blipFill>
          <a:blip r:embed="rId4">
            <a:extLst/>
          </a:blip>
          <a:stretch>
            <a:fillRect/>
          </a:stretch>
        </p:blipFill>
        <p:spPr>
          <a:xfrm>
            <a:off x="5232100" y="658886"/>
            <a:ext cx="188260" cy="188260"/>
          </a:xfrm>
          <a:prstGeom prst="rect">
            <a:avLst/>
          </a:prstGeom>
        </p:spPr>
      </p:pic>
      <p:pic>
        <p:nvPicPr>
          <p:cNvPr id="22" name="Image 21"/>
          <p:cNvPicPr>
            <a:picLocks noChangeAspect="1"/>
          </p:cNvPicPr>
          <p:nvPr/>
        </p:nvPicPr>
        <p:blipFill>
          <a:blip r:embed="rId4">
            <a:extLst/>
          </a:blip>
          <a:stretch>
            <a:fillRect/>
          </a:stretch>
        </p:blipFill>
        <p:spPr>
          <a:xfrm>
            <a:off x="7712367" y="1192619"/>
            <a:ext cx="277906" cy="277906"/>
          </a:xfrm>
          <a:prstGeom prst="rect">
            <a:avLst/>
          </a:prstGeom>
        </p:spPr>
      </p:pic>
      <p:sp>
        <p:nvSpPr>
          <p:cNvPr id="40" name="Ellipse 39"/>
          <p:cNvSpPr/>
          <p:nvPr/>
        </p:nvSpPr>
        <p:spPr>
          <a:xfrm>
            <a:off x="-1452747" y="1816757"/>
            <a:ext cx="6005105" cy="4694980"/>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p:cNvSpPr/>
          <p:nvPr/>
        </p:nvSpPr>
        <p:spPr>
          <a:xfrm>
            <a:off x="-1464065" y="1316227"/>
            <a:ext cx="7106270" cy="5696039"/>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41"/>
          <p:cNvSpPr/>
          <p:nvPr/>
        </p:nvSpPr>
        <p:spPr>
          <a:xfrm>
            <a:off x="-1580116" y="945479"/>
            <a:ext cx="8362582" cy="6548267"/>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p:cNvSpPr/>
          <p:nvPr/>
        </p:nvSpPr>
        <p:spPr>
          <a:xfrm>
            <a:off x="-1787606" y="621982"/>
            <a:ext cx="9499973" cy="7762266"/>
          </a:xfrm>
          <a:prstGeom prst="ellipse">
            <a:avLst/>
          </a:prstGeom>
          <a:no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p:txBody>
      </p:sp>
      <p:grpSp>
        <p:nvGrpSpPr>
          <p:cNvPr id="23" name="Groupe 22"/>
          <p:cNvGrpSpPr/>
          <p:nvPr/>
        </p:nvGrpSpPr>
        <p:grpSpPr>
          <a:xfrm>
            <a:off x="-184879" y="1735294"/>
            <a:ext cx="1742444" cy="827192"/>
            <a:chOff x="3903338" y="4334391"/>
            <a:chExt cx="1742444" cy="827192"/>
          </a:xfrm>
        </p:grpSpPr>
        <p:pic>
          <p:nvPicPr>
            <p:cNvPr id="24" name="Image 23"/>
            <p:cNvPicPr>
              <a:picLocks noChangeAspect="1"/>
            </p:cNvPicPr>
            <p:nvPr/>
          </p:nvPicPr>
          <p:blipFill>
            <a:blip r:embed="rId5">
              <a:extLst/>
            </a:blip>
            <a:stretch>
              <a:fillRect/>
            </a:stretch>
          </p:blipFill>
          <p:spPr>
            <a:xfrm>
              <a:off x="4553324" y="4334391"/>
              <a:ext cx="442471" cy="442471"/>
            </a:xfrm>
            <a:prstGeom prst="rect">
              <a:avLst/>
            </a:prstGeom>
          </p:spPr>
        </p:pic>
        <p:sp>
          <p:nvSpPr>
            <p:cNvPr id="25" name="ZoneTexte 24"/>
            <p:cNvSpPr txBox="1"/>
            <p:nvPr/>
          </p:nvSpPr>
          <p:spPr>
            <a:xfrm>
              <a:off x="3903338" y="4776862"/>
              <a:ext cx="1742444" cy="384721"/>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Assurance</a:t>
              </a:r>
            </a:p>
            <a:p>
              <a:pPr algn="ctr"/>
              <a:r>
                <a:rPr lang="fr-FR" sz="800" b="1" dirty="0" smtClean="0">
                  <a:solidFill>
                    <a:schemeClr val="bg1"/>
                  </a:solidFill>
                  <a:effectLst>
                    <a:outerShdw blurRad="38100" dist="38100" dir="2700000" algn="tl">
                      <a:srgbClr val="000000">
                        <a:alpha val="43137"/>
                      </a:srgbClr>
                    </a:outerShdw>
                  </a:effectLst>
                  <a:latin typeface="Century Gothic" panose="020B0502020202020204" pitchFamily="34" charset="0"/>
                </a:rPr>
                <a:t>(IARD &amp; </a:t>
              </a:r>
              <a:r>
                <a:rPr lang="fr-FR" sz="800" b="1" dirty="0" err="1" smtClean="0">
                  <a:solidFill>
                    <a:schemeClr val="bg1"/>
                  </a:solidFill>
                  <a:effectLst>
                    <a:outerShdw blurRad="38100" dist="38100" dir="2700000" algn="tl">
                      <a:srgbClr val="000000">
                        <a:alpha val="43137"/>
                      </a:srgbClr>
                    </a:outerShdw>
                  </a:effectLst>
                  <a:latin typeface="Century Gothic" panose="020B0502020202020204" pitchFamily="34" charset="0"/>
                </a:rPr>
                <a:t>prév</a:t>
              </a:r>
              <a:r>
                <a:rPr lang="fr-FR" sz="800" b="1" dirty="0" smtClean="0">
                  <a:solidFill>
                    <a:schemeClr val="bg1"/>
                  </a:solidFill>
                  <a:effectLst>
                    <a:outerShdw blurRad="38100" dist="38100" dir="2700000" algn="tl">
                      <a:srgbClr val="000000">
                        <a:alpha val="43137"/>
                      </a:srgbClr>
                    </a:outerShdw>
                  </a:effectLst>
                  <a:latin typeface="Century Gothic" panose="020B0502020202020204" pitchFamily="34" charset="0"/>
                </a:rPr>
                <a:t>)</a:t>
              </a:r>
              <a:endParaRPr lang="fr-FR" sz="8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32" name="Groupe 31"/>
          <p:cNvGrpSpPr/>
          <p:nvPr/>
        </p:nvGrpSpPr>
        <p:grpSpPr>
          <a:xfrm>
            <a:off x="6714620" y="3062573"/>
            <a:ext cx="1742444" cy="863585"/>
            <a:chOff x="3373925" y="1812141"/>
            <a:chExt cx="1742444" cy="863585"/>
          </a:xfrm>
        </p:grpSpPr>
        <p:pic>
          <p:nvPicPr>
            <p:cNvPr id="33" name="Image 32"/>
            <p:cNvPicPr>
              <a:picLocks noChangeAspect="1"/>
            </p:cNvPicPr>
            <p:nvPr/>
          </p:nvPicPr>
          <p:blipFill>
            <a:blip r:embed="rId6">
              <a:extLst/>
            </a:blip>
            <a:stretch>
              <a:fillRect/>
            </a:stretch>
          </p:blipFill>
          <p:spPr>
            <a:xfrm>
              <a:off x="3873184" y="1812141"/>
              <a:ext cx="587798" cy="587798"/>
            </a:xfrm>
            <a:prstGeom prst="rect">
              <a:avLst/>
            </a:prstGeom>
          </p:spPr>
        </p:pic>
        <p:sp>
          <p:nvSpPr>
            <p:cNvPr id="34" name="ZoneTexte 33"/>
            <p:cNvSpPr txBox="1"/>
            <p:nvPr/>
          </p:nvSpPr>
          <p:spPr>
            <a:xfrm>
              <a:off x="3373925" y="2414116"/>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Bancarisation</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35" name="Groupe 34"/>
          <p:cNvGrpSpPr/>
          <p:nvPr/>
        </p:nvGrpSpPr>
        <p:grpSpPr>
          <a:xfrm>
            <a:off x="2568966" y="3911642"/>
            <a:ext cx="1742444" cy="647029"/>
            <a:chOff x="3507440" y="2530967"/>
            <a:chExt cx="1742444" cy="647029"/>
          </a:xfrm>
        </p:grpSpPr>
        <p:pic>
          <p:nvPicPr>
            <p:cNvPr id="36" name="Image 35"/>
            <p:cNvPicPr>
              <a:picLocks noChangeAspect="1"/>
            </p:cNvPicPr>
            <p:nvPr/>
          </p:nvPicPr>
          <p:blipFill>
            <a:blip r:embed="rId7">
              <a:extLst/>
            </a:blip>
            <a:stretch>
              <a:fillRect/>
            </a:stretch>
          </p:blipFill>
          <p:spPr>
            <a:xfrm>
              <a:off x="4141215" y="2530967"/>
              <a:ext cx="401092" cy="401092"/>
            </a:xfrm>
            <a:prstGeom prst="rect">
              <a:avLst/>
            </a:prstGeom>
          </p:spPr>
        </p:pic>
        <p:sp>
          <p:nvSpPr>
            <p:cNvPr id="37" name="ZoneTexte 36"/>
            <p:cNvSpPr txBox="1"/>
            <p:nvPr/>
          </p:nvSpPr>
          <p:spPr>
            <a:xfrm>
              <a:off x="3507440" y="2916386"/>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Epargne</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26" name="Groupe 25"/>
          <p:cNvGrpSpPr/>
          <p:nvPr/>
        </p:nvGrpSpPr>
        <p:grpSpPr>
          <a:xfrm>
            <a:off x="2536853" y="704665"/>
            <a:ext cx="1742444" cy="726171"/>
            <a:chOff x="32355" y="4976813"/>
            <a:chExt cx="1742444" cy="726171"/>
          </a:xfrm>
        </p:grpSpPr>
        <p:pic>
          <p:nvPicPr>
            <p:cNvPr id="27" name="Image 26"/>
            <p:cNvPicPr>
              <a:picLocks noChangeAspect="1"/>
            </p:cNvPicPr>
            <p:nvPr/>
          </p:nvPicPr>
          <p:blipFill>
            <a:blip r:embed="rId8">
              <a:extLst/>
            </a:blip>
            <a:stretch>
              <a:fillRect/>
            </a:stretch>
          </p:blipFill>
          <p:spPr>
            <a:xfrm>
              <a:off x="549838" y="4976813"/>
              <a:ext cx="642767" cy="642767"/>
            </a:xfrm>
            <a:prstGeom prst="rect">
              <a:avLst/>
            </a:prstGeom>
          </p:spPr>
        </p:pic>
        <p:sp>
          <p:nvSpPr>
            <p:cNvPr id="28" name="ZoneTexte 27"/>
            <p:cNvSpPr txBox="1"/>
            <p:nvPr/>
          </p:nvSpPr>
          <p:spPr>
            <a:xfrm>
              <a:off x="32355" y="5441374"/>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Gestion des Flux</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29" name="Groupe 28"/>
          <p:cNvGrpSpPr/>
          <p:nvPr/>
        </p:nvGrpSpPr>
        <p:grpSpPr>
          <a:xfrm>
            <a:off x="4311410" y="2593122"/>
            <a:ext cx="1742444" cy="768857"/>
            <a:chOff x="4281186" y="1874763"/>
            <a:chExt cx="1742444" cy="768857"/>
          </a:xfrm>
        </p:grpSpPr>
        <p:pic>
          <p:nvPicPr>
            <p:cNvPr id="30" name="Image 29"/>
            <p:cNvPicPr>
              <a:picLocks noChangeAspect="1"/>
            </p:cNvPicPr>
            <p:nvPr/>
          </p:nvPicPr>
          <p:blipFill>
            <a:blip r:embed="rId9">
              <a:extLst/>
            </a:blip>
            <a:stretch>
              <a:fillRect/>
            </a:stretch>
          </p:blipFill>
          <p:spPr>
            <a:xfrm>
              <a:off x="4880136" y="1874763"/>
              <a:ext cx="498841" cy="498841"/>
            </a:xfrm>
            <a:prstGeom prst="rect">
              <a:avLst/>
            </a:prstGeom>
          </p:spPr>
        </p:pic>
        <p:sp>
          <p:nvSpPr>
            <p:cNvPr id="31" name="ZoneTexte 30"/>
            <p:cNvSpPr txBox="1"/>
            <p:nvPr/>
          </p:nvSpPr>
          <p:spPr>
            <a:xfrm>
              <a:off x="4281186" y="2382010"/>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Crédits</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grpSp>
        <p:nvGrpSpPr>
          <p:cNvPr id="45" name="Groupe 44"/>
          <p:cNvGrpSpPr/>
          <p:nvPr/>
        </p:nvGrpSpPr>
        <p:grpSpPr>
          <a:xfrm>
            <a:off x="726987" y="-1"/>
            <a:ext cx="774179" cy="627535"/>
            <a:chOff x="726987" y="-1"/>
            <a:chExt cx="774179" cy="627535"/>
          </a:xfrm>
        </p:grpSpPr>
        <p:sp>
          <p:nvSpPr>
            <p:cNvPr id="48" name="Rectangle 47"/>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Ellipse 48"/>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Ellipse 49"/>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Rectangle 52"/>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ZoneTexte 53"/>
            <p:cNvSpPr txBox="1"/>
            <p:nvPr/>
          </p:nvSpPr>
          <p:spPr>
            <a:xfrm>
              <a:off x="726987" y="195486"/>
              <a:ext cx="604653" cy="369332"/>
            </a:xfrm>
            <a:prstGeom prst="rect">
              <a:avLst/>
            </a:prstGeom>
            <a:noFill/>
          </p:spPr>
          <p:txBody>
            <a:bodyPr wrap="none" rtlCol="0">
              <a:spAutoFit/>
            </a:bodyPr>
            <a:lstStyle/>
            <a:p>
              <a:r>
                <a:rPr lang="fr-FR" sz="600" dirty="0" smtClean="0">
                  <a:solidFill>
                    <a:schemeClr val="tx1">
                      <a:lumMod val="65000"/>
                      <a:lumOff val="35000"/>
                    </a:schemeClr>
                  </a:solidFill>
                  <a:latin typeface="Century Gothic" panose="020B0502020202020204" pitchFamily="34" charset="0"/>
                </a:rPr>
                <a:t>CONQUÊTE</a:t>
              </a:r>
            </a:p>
            <a:p>
              <a:r>
                <a:rPr lang="fr-FR" sz="600" dirty="0" smtClean="0">
                  <a:solidFill>
                    <a:schemeClr val="tx1">
                      <a:lumMod val="65000"/>
                      <a:lumOff val="35000"/>
                    </a:schemeClr>
                  </a:solidFill>
                  <a:latin typeface="Century Gothic" panose="020B0502020202020204" pitchFamily="34" charset="0"/>
                </a:rPr>
                <a:t>DES </a:t>
              </a:r>
            </a:p>
            <a:p>
              <a:r>
                <a:rPr lang="fr-FR" sz="600" dirty="0" smtClean="0">
                  <a:solidFill>
                    <a:srgbClr val="FF0000"/>
                  </a:solidFill>
                  <a:latin typeface="Century Gothic" panose="020B0502020202020204" pitchFamily="34" charset="0"/>
                </a:rPr>
                <a:t>UNIVERS</a:t>
              </a:r>
              <a:endParaRPr lang="fr-FR" sz="600" dirty="0">
                <a:solidFill>
                  <a:srgbClr val="FF0000"/>
                </a:solidFill>
                <a:latin typeface="Century Gothic" panose="020B0502020202020204" pitchFamily="34" charset="0"/>
              </a:endParaRPr>
            </a:p>
          </p:txBody>
        </p:sp>
      </p:grpSp>
      <p:pic>
        <p:nvPicPr>
          <p:cNvPr id="18" name="Image 17"/>
          <p:cNvPicPr>
            <a:picLocks noChangeAspect="1"/>
          </p:cNvPicPr>
          <p:nvPr/>
        </p:nvPicPr>
        <p:blipFill>
          <a:blip r:embed="rId4">
            <a:extLst/>
          </a:blip>
          <a:stretch>
            <a:fillRect/>
          </a:stretch>
        </p:blipFill>
        <p:spPr>
          <a:xfrm>
            <a:off x="8391311" y="1576084"/>
            <a:ext cx="213265" cy="213265"/>
          </a:xfrm>
          <a:prstGeom prst="rect">
            <a:avLst/>
          </a:prstGeom>
        </p:spPr>
      </p:pic>
      <p:grpSp>
        <p:nvGrpSpPr>
          <p:cNvPr id="39" name="Groupe 38"/>
          <p:cNvGrpSpPr/>
          <p:nvPr/>
        </p:nvGrpSpPr>
        <p:grpSpPr>
          <a:xfrm>
            <a:off x="5232099" y="1031576"/>
            <a:ext cx="1060092" cy="726678"/>
            <a:chOff x="32355" y="4976813"/>
            <a:chExt cx="2032581" cy="1141295"/>
          </a:xfrm>
        </p:grpSpPr>
        <p:pic>
          <p:nvPicPr>
            <p:cNvPr id="44" name="Image 43"/>
            <p:cNvPicPr>
              <a:picLocks noChangeAspect="1"/>
            </p:cNvPicPr>
            <p:nvPr/>
          </p:nvPicPr>
          <p:blipFill>
            <a:blip r:embed="rId8">
              <a:extLst/>
            </a:blip>
            <a:stretch>
              <a:fillRect/>
            </a:stretch>
          </p:blipFill>
          <p:spPr>
            <a:xfrm>
              <a:off x="549838" y="4976813"/>
              <a:ext cx="642767" cy="642767"/>
            </a:xfrm>
            <a:prstGeom prst="rect">
              <a:avLst/>
            </a:prstGeom>
          </p:spPr>
        </p:pic>
        <p:sp>
          <p:nvSpPr>
            <p:cNvPr id="46" name="ZoneTexte 45"/>
            <p:cNvSpPr txBox="1"/>
            <p:nvPr/>
          </p:nvSpPr>
          <p:spPr>
            <a:xfrm>
              <a:off x="32355" y="5441372"/>
              <a:ext cx="2032581" cy="676736"/>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latin typeface="Century Gothic" panose="020B0502020202020204" pitchFamily="34" charset="0"/>
                </a:rPr>
                <a:t>Ingénierie Sociale </a:t>
              </a:r>
              <a:endParaRPr lang="fr-FR" sz="11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grpSp>
    </p:spTree>
    <p:extLst>
      <p:ext uri="{BB962C8B-B14F-4D97-AF65-F5344CB8AC3E}">
        <p14:creationId xmlns:p14="http://schemas.microsoft.com/office/powerpoint/2010/main" val="1353064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p:nvPr/>
        </p:nvSpPr>
        <p:spPr>
          <a:xfrm>
            <a:off x="5800184" y="1603104"/>
            <a:ext cx="2609763" cy="2449822"/>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C00000"/>
              </a:buClr>
              <a:defRPr/>
            </a:pPr>
            <a:r>
              <a:rPr lang="fr-FR" sz="1400" dirty="0" smtClean="0">
                <a:solidFill>
                  <a:schemeClr val="bg1"/>
                </a:solidFill>
              </a:rPr>
              <a:t>Il existe des « passerelles </a:t>
            </a:r>
          </a:p>
          <a:p>
            <a:pPr lvl="0" algn="ctr">
              <a:buClr>
                <a:srgbClr val="C00000"/>
              </a:buClr>
              <a:defRPr/>
            </a:pPr>
            <a:r>
              <a:rPr lang="fr-FR" sz="1400" dirty="0" smtClean="0">
                <a:solidFill>
                  <a:schemeClr val="bg1"/>
                </a:solidFill>
              </a:rPr>
              <a:t>commerciales » qui relient les univers entre eux. </a:t>
            </a:r>
          </a:p>
          <a:p>
            <a:pPr lvl="0" algn="ctr">
              <a:buClr>
                <a:srgbClr val="C00000"/>
              </a:buClr>
              <a:defRPr/>
            </a:pPr>
            <a:endParaRPr lang="fr-FR" sz="1400" dirty="0" smtClean="0">
              <a:solidFill>
                <a:schemeClr val="bg1"/>
              </a:solidFill>
            </a:endParaRPr>
          </a:p>
          <a:p>
            <a:pPr lvl="0" algn="ctr">
              <a:buClr>
                <a:srgbClr val="C00000"/>
              </a:buClr>
              <a:defRPr/>
            </a:pPr>
            <a:r>
              <a:rPr lang="fr-FR" sz="1400" dirty="0" smtClean="0">
                <a:solidFill>
                  <a:schemeClr val="bg1"/>
                </a:solidFill>
              </a:rPr>
              <a:t>A partir de l’univers détenu du client, il est possible de poser des questions de découverte et d’effectuer des accroches pour conquérir les univers manquants. </a:t>
            </a:r>
          </a:p>
        </p:txBody>
      </p:sp>
      <p:sp>
        <p:nvSpPr>
          <p:cNvPr id="2" name="Espace réservé du contenu 1"/>
          <p:cNvSpPr>
            <a:spLocks noGrp="1"/>
          </p:cNvSpPr>
          <p:nvPr>
            <p:ph sz="quarter" idx="15"/>
          </p:nvPr>
        </p:nvSpPr>
        <p:spPr/>
        <p:txBody>
          <a:bodyPr/>
          <a:lstStyle/>
          <a:p>
            <a:r>
              <a:rPr lang="fr-FR" sz="1600" b="1" dirty="0" smtClean="0"/>
              <a:t>Les </a:t>
            </a:r>
            <a:r>
              <a:rPr lang="fr-FR" sz="1600" b="1" dirty="0" smtClean="0">
                <a:solidFill>
                  <a:srgbClr val="C00000"/>
                </a:solidFill>
              </a:rPr>
              <a:t>passerelles</a:t>
            </a:r>
            <a:r>
              <a:rPr lang="fr-FR" sz="1600" b="1" dirty="0" smtClean="0"/>
              <a:t> entre les univers pour compléter </a:t>
            </a:r>
            <a:r>
              <a:rPr lang="fr-FR" sz="1600" b="1" dirty="0" smtClean="0">
                <a:solidFill>
                  <a:srgbClr val="C00000"/>
                </a:solidFill>
              </a:rPr>
              <a:t>l’équipement des clients</a:t>
            </a:r>
            <a:endParaRPr lang="fr-FR" sz="1600" b="1" dirty="0">
              <a:solidFill>
                <a:srgbClr val="C00000"/>
              </a:solidFill>
            </a:endParaRPr>
          </a:p>
        </p:txBody>
      </p:sp>
      <p:grpSp>
        <p:nvGrpSpPr>
          <p:cNvPr id="37" name="Groupe 36"/>
          <p:cNvGrpSpPr/>
          <p:nvPr/>
        </p:nvGrpSpPr>
        <p:grpSpPr>
          <a:xfrm>
            <a:off x="726987" y="-1"/>
            <a:ext cx="774179" cy="627535"/>
            <a:chOff x="726987" y="-1"/>
            <a:chExt cx="774179" cy="627535"/>
          </a:xfrm>
        </p:grpSpPr>
        <p:sp>
          <p:nvSpPr>
            <p:cNvPr id="39" name="Rectangle 38"/>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Ellipse 39"/>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ZoneTexte 42"/>
            <p:cNvSpPr txBox="1"/>
            <p:nvPr/>
          </p:nvSpPr>
          <p:spPr>
            <a:xfrm>
              <a:off x="726987" y="195486"/>
              <a:ext cx="604653" cy="369332"/>
            </a:xfrm>
            <a:prstGeom prst="rect">
              <a:avLst/>
            </a:prstGeom>
            <a:noFill/>
          </p:spPr>
          <p:txBody>
            <a:bodyPr wrap="none" rtlCol="0">
              <a:spAutoFit/>
            </a:bodyPr>
            <a:lstStyle/>
            <a:p>
              <a:r>
                <a:rPr lang="fr-FR" sz="600" dirty="0" smtClean="0">
                  <a:solidFill>
                    <a:schemeClr val="tx1">
                      <a:lumMod val="65000"/>
                      <a:lumOff val="35000"/>
                    </a:schemeClr>
                  </a:solidFill>
                  <a:latin typeface="Century Gothic" panose="020B0502020202020204" pitchFamily="34" charset="0"/>
                </a:rPr>
                <a:t>CONQUÊTE</a:t>
              </a:r>
            </a:p>
            <a:p>
              <a:r>
                <a:rPr lang="fr-FR" sz="600" dirty="0" smtClean="0">
                  <a:solidFill>
                    <a:schemeClr val="tx1">
                      <a:lumMod val="65000"/>
                      <a:lumOff val="35000"/>
                    </a:schemeClr>
                  </a:solidFill>
                  <a:latin typeface="Century Gothic" panose="020B0502020202020204" pitchFamily="34" charset="0"/>
                </a:rPr>
                <a:t>DES </a:t>
              </a:r>
            </a:p>
            <a:p>
              <a:r>
                <a:rPr lang="fr-FR" sz="600" dirty="0" smtClean="0">
                  <a:solidFill>
                    <a:srgbClr val="FF0000"/>
                  </a:solidFill>
                  <a:latin typeface="Century Gothic" panose="020B0502020202020204" pitchFamily="34" charset="0"/>
                </a:rPr>
                <a:t>UNIVERS</a:t>
              </a:r>
              <a:endParaRPr lang="fr-FR" sz="600" dirty="0">
                <a:solidFill>
                  <a:srgbClr val="FF0000"/>
                </a:solidFill>
                <a:latin typeface="Century Gothic" panose="020B0502020202020204" pitchFamily="34" charset="0"/>
              </a:endParaRPr>
            </a:p>
          </p:txBody>
        </p:sp>
      </p:gr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55" name="Groupe 54"/>
          <p:cNvGrpSpPr/>
          <p:nvPr/>
        </p:nvGrpSpPr>
        <p:grpSpPr>
          <a:xfrm>
            <a:off x="2151464" y="2232441"/>
            <a:ext cx="1742444" cy="863248"/>
            <a:chOff x="3270871" y="1812141"/>
            <a:chExt cx="1742444" cy="863248"/>
          </a:xfrm>
        </p:grpSpPr>
        <p:pic>
          <p:nvPicPr>
            <p:cNvPr id="59" name="Image 58">
              <a:hlinkClick r:id="" action="ppaction://noaction"/>
            </p:cNvPr>
            <p:cNvPicPr>
              <a:picLocks noChangeAspect="1"/>
            </p:cNvPicPr>
            <p:nvPr/>
          </p:nvPicPr>
          <p:blipFill>
            <a:blip r:embed="rId2">
              <a:extLst/>
            </a:blip>
            <a:stretch>
              <a:fillRect/>
            </a:stretch>
          </p:blipFill>
          <p:spPr>
            <a:xfrm>
              <a:off x="3873184" y="1812141"/>
              <a:ext cx="587798" cy="587798"/>
            </a:xfrm>
            <a:prstGeom prst="rect">
              <a:avLst/>
            </a:prstGeom>
          </p:spPr>
        </p:pic>
        <p:sp>
          <p:nvSpPr>
            <p:cNvPr id="60" name="ZoneTexte 59"/>
            <p:cNvSpPr txBox="1"/>
            <p:nvPr/>
          </p:nvSpPr>
          <p:spPr>
            <a:xfrm>
              <a:off x="3270871" y="2413779"/>
              <a:ext cx="1742444" cy="261610"/>
            </a:xfrm>
            <a:prstGeom prst="rect">
              <a:avLst/>
            </a:prstGeom>
            <a:noFill/>
          </p:spPr>
          <p:txBody>
            <a:bodyPr wrap="square" rtlCol="0">
              <a:spAutoFit/>
            </a:bodyPr>
            <a:lstStyle/>
            <a:p>
              <a:pPr algn="ctr"/>
              <a:r>
                <a:rPr lang="fr-FR" sz="1100" b="1" dirty="0" smtClean="0">
                  <a:solidFill>
                    <a:schemeClr val="bg1"/>
                  </a:solidFill>
                  <a:effectLst>
                    <a:outerShdw blurRad="38100" dist="38100" dir="2700000" algn="tl">
                      <a:srgbClr val="000000">
                        <a:alpha val="43137"/>
                      </a:srgbClr>
                    </a:outerShdw>
                  </a:effectLst>
                </a:rPr>
                <a:t>Bancarisation</a:t>
              </a:r>
              <a:endParaRPr lang="fr-FR" sz="1100" b="1" dirty="0">
                <a:solidFill>
                  <a:schemeClr val="bg1"/>
                </a:solidFill>
                <a:effectLst>
                  <a:outerShdw blurRad="38100" dist="38100" dir="2700000" algn="tl">
                    <a:srgbClr val="000000">
                      <a:alpha val="43137"/>
                    </a:srgbClr>
                  </a:outerShdw>
                </a:effectLst>
              </a:endParaRPr>
            </a:p>
          </p:txBody>
        </p:sp>
      </p:grpSp>
      <p:grpSp>
        <p:nvGrpSpPr>
          <p:cNvPr id="61" name="Groupe 60"/>
          <p:cNvGrpSpPr/>
          <p:nvPr/>
        </p:nvGrpSpPr>
        <p:grpSpPr>
          <a:xfrm>
            <a:off x="4297754" y="3485044"/>
            <a:ext cx="720080" cy="856385"/>
            <a:chOff x="1867163" y="2189615"/>
            <a:chExt cx="1022777" cy="1216380"/>
          </a:xfrm>
        </p:grpSpPr>
        <p:pic>
          <p:nvPicPr>
            <p:cNvPr id="62" name="Image 61">
              <a:hlinkClick r:id="" action="ppaction://noaction"/>
            </p:cNvPr>
            <p:cNvPicPr>
              <a:picLocks noChangeAspect="1"/>
            </p:cNvPicPr>
            <p:nvPr/>
          </p:nvPicPr>
          <p:blipFill>
            <a:blip r:embed="rId3">
              <a:extLst/>
            </a:blip>
            <a:stretch>
              <a:fillRect/>
            </a:stretch>
          </p:blipFill>
          <p:spPr>
            <a:xfrm>
              <a:off x="1867163" y="2189615"/>
              <a:ext cx="812527" cy="812527"/>
            </a:xfrm>
            <a:prstGeom prst="rect">
              <a:avLst/>
            </a:prstGeom>
          </p:spPr>
        </p:pic>
        <p:sp>
          <p:nvSpPr>
            <p:cNvPr id="63" name="ZoneTexte 62"/>
            <p:cNvSpPr txBox="1"/>
            <p:nvPr/>
          </p:nvSpPr>
          <p:spPr>
            <a:xfrm>
              <a:off x="1867163" y="3034413"/>
              <a:ext cx="1022777" cy="371582"/>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Epargne </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grpSp>
        <p:nvGrpSpPr>
          <p:cNvPr id="64" name="Groupe 63"/>
          <p:cNvGrpSpPr/>
          <p:nvPr/>
        </p:nvGrpSpPr>
        <p:grpSpPr>
          <a:xfrm>
            <a:off x="4046015" y="1172473"/>
            <a:ext cx="971819" cy="1053076"/>
            <a:chOff x="3043857" y="2009696"/>
            <a:chExt cx="1380339" cy="1495755"/>
          </a:xfrm>
        </p:grpSpPr>
        <p:pic>
          <p:nvPicPr>
            <p:cNvPr id="65" name="Image 64">
              <a:hlinkClick r:id="" action="ppaction://noaction"/>
            </p:cNvPr>
            <p:cNvPicPr>
              <a:picLocks noChangeAspect="1"/>
            </p:cNvPicPr>
            <p:nvPr/>
          </p:nvPicPr>
          <p:blipFill>
            <a:blip r:embed="rId4">
              <a:extLst/>
            </a:blip>
            <a:stretch>
              <a:fillRect/>
            </a:stretch>
          </p:blipFill>
          <p:spPr>
            <a:xfrm>
              <a:off x="3219221" y="2009696"/>
              <a:ext cx="1086403" cy="1086403"/>
            </a:xfrm>
            <a:prstGeom prst="rect">
              <a:avLst/>
            </a:prstGeom>
          </p:spPr>
        </p:pic>
        <p:sp>
          <p:nvSpPr>
            <p:cNvPr id="66" name="ZoneTexte 65"/>
            <p:cNvSpPr txBox="1"/>
            <p:nvPr/>
          </p:nvSpPr>
          <p:spPr>
            <a:xfrm>
              <a:off x="3043857" y="2893433"/>
              <a:ext cx="1380339" cy="612018"/>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Gestion des flux</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grpSp>
        <p:nvGrpSpPr>
          <p:cNvPr id="67" name="Groupe 66"/>
          <p:cNvGrpSpPr/>
          <p:nvPr/>
        </p:nvGrpSpPr>
        <p:grpSpPr>
          <a:xfrm>
            <a:off x="2100394" y="795168"/>
            <a:ext cx="630856" cy="819912"/>
            <a:chOff x="4616858" y="2202480"/>
            <a:chExt cx="896046" cy="1164575"/>
          </a:xfrm>
        </p:grpSpPr>
        <p:pic>
          <p:nvPicPr>
            <p:cNvPr id="68" name="Image 67">
              <a:hlinkClick r:id="" action="ppaction://noaction"/>
            </p:cNvPr>
            <p:cNvPicPr>
              <a:picLocks noChangeAspect="1"/>
            </p:cNvPicPr>
            <p:nvPr/>
          </p:nvPicPr>
          <p:blipFill>
            <a:blip r:embed="rId5">
              <a:extLst/>
            </a:blip>
            <a:stretch>
              <a:fillRect/>
            </a:stretch>
          </p:blipFill>
          <p:spPr>
            <a:xfrm>
              <a:off x="4659509" y="2202480"/>
              <a:ext cx="760594" cy="760595"/>
            </a:xfrm>
            <a:prstGeom prst="rect">
              <a:avLst/>
            </a:prstGeom>
          </p:spPr>
        </p:pic>
        <p:sp>
          <p:nvSpPr>
            <p:cNvPr id="69" name="ZoneTexte 68"/>
            <p:cNvSpPr txBox="1"/>
            <p:nvPr/>
          </p:nvSpPr>
          <p:spPr>
            <a:xfrm>
              <a:off x="4616858" y="2995473"/>
              <a:ext cx="896046" cy="371582"/>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Crédits</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grpSp>
        <p:nvGrpSpPr>
          <p:cNvPr id="70" name="Groupe 69"/>
          <p:cNvGrpSpPr/>
          <p:nvPr/>
        </p:nvGrpSpPr>
        <p:grpSpPr>
          <a:xfrm>
            <a:off x="586255" y="2263531"/>
            <a:ext cx="1199836" cy="995371"/>
            <a:chOff x="5443086" y="2192145"/>
            <a:chExt cx="1704206" cy="1413792"/>
          </a:xfrm>
        </p:grpSpPr>
        <p:pic>
          <p:nvPicPr>
            <p:cNvPr id="71" name="Image 70">
              <a:hlinkClick r:id="" action="ppaction://noaction"/>
            </p:cNvPr>
            <p:cNvPicPr>
              <a:picLocks noChangeAspect="1"/>
            </p:cNvPicPr>
            <p:nvPr/>
          </p:nvPicPr>
          <p:blipFill>
            <a:blip r:embed="rId6">
              <a:extLst/>
            </a:blip>
            <a:stretch>
              <a:fillRect/>
            </a:stretch>
          </p:blipFill>
          <p:spPr>
            <a:xfrm>
              <a:off x="5883807" y="2192145"/>
              <a:ext cx="822763" cy="822763"/>
            </a:xfrm>
            <a:prstGeom prst="rect">
              <a:avLst/>
            </a:prstGeom>
          </p:spPr>
        </p:pic>
        <p:sp>
          <p:nvSpPr>
            <p:cNvPr id="72" name="ZoneTexte 71"/>
            <p:cNvSpPr txBox="1"/>
            <p:nvPr/>
          </p:nvSpPr>
          <p:spPr>
            <a:xfrm>
              <a:off x="5443086" y="2993920"/>
              <a:ext cx="1704206" cy="612017"/>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Assurance</a:t>
              </a:r>
            </a:p>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(IARD &amp; </a:t>
              </a:r>
              <a:r>
                <a:rPr lang="fr-FR" sz="1100" b="1" dirty="0" err="1"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prév</a:t>
              </a: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cxnSp>
        <p:nvCxnSpPr>
          <p:cNvPr id="8" name="Connecteur droit avec flèche 7"/>
          <p:cNvCxnSpPr/>
          <p:nvPr/>
        </p:nvCxnSpPr>
        <p:spPr>
          <a:xfrm>
            <a:off x="1582822" y="3258902"/>
            <a:ext cx="626368" cy="802127"/>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Connecteur droit avec flèche 52"/>
          <p:cNvCxnSpPr/>
          <p:nvPr/>
        </p:nvCxnSpPr>
        <p:spPr>
          <a:xfrm>
            <a:off x="2886107" y="1073154"/>
            <a:ext cx="1283372" cy="376495"/>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Connecteur droit avec flèche 72"/>
          <p:cNvCxnSpPr/>
          <p:nvPr/>
        </p:nvCxnSpPr>
        <p:spPr>
          <a:xfrm>
            <a:off x="4556624" y="2228125"/>
            <a:ext cx="27157" cy="1070414"/>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Connecteur droit avec flèche 73"/>
          <p:cNvCxnSpPr/>
          <p:nvPr/>
        </p:nvCxnSpPr>
        <p:spPr>
          <a:xfrm flipV="1">
            <a:off x="2782658" y="3886107"/>
            <a:ext cx="1413565" cy="455322"/>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9" name="Connecteur droit avec flèche 78"/>
          <p:cNvCxnSpPr/>
          <p:nvPr/>
        </p:nvCxnSpPr>
        <p:spPr>
          <a:xfrm flipV="1">
            <a:off x="1331640" y="1334921"/>
            <a:ext cx="701034" cy="772998"/>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3" name="Connecteur droit avec flèche 82"/>
          <p:cNvCxnSpPr/>
          <p:nvPr/>
        </p:nvCxnSpPr>
        <p:spPr>
          <a:xfrm>
            <a:off x="2468528" y="1713776"/>
            <a:ext cx="37219" cy="2172331"/>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4" name="Connecteur droit avec flèche 83"/>
          <p:cNvCxnSpPr/>
          <p:nvPr/>
        </p:nvCxnSpPr>
        <p:spPr>
          <a:xfrm flipH="1">
            <a:off x="2784551" y="2121088"/>
            <a:ext cx="1360803" cy="1917131"/>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5" name="Connecteur droit avec flèche 84"/>
          <p:cNvCxnSpPr>
            <a:stCxn id="66" idx="1"/>
          </p:cNvCxnSpPr>
          <p:nvPr/>
        </p:nvCxnSpPr>
        <p:spPr>
          <a:xfrm flipH="1">
            <a:off x="1613735" y="1925467"/>
            <a:ext cx="2432280" cy="580491"/>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Connecteur droit avec flèche 86"/>
          <p:cNvCxnSpPr/>
          <p:nvPr/>
        </p:nvCxnSpPr>
        <p:spPr>
          <a:xfrm flipH="1" flipV="1">
            <a:off x="1575668" y="2838765"/>
            <a:ext cx="2588339" cy="866041"/>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Connecteur droit avec flèche 87"/>
          <p:cNvCxnSpPr/>
          <p:nvPr/>
        </p:nvCxnSpPr>
        <p:spPr>
          <a:xfrm>
            <a:off x="2778816" y="1592660"/>
            <a:ext cx="1583139" cy="1885589"/>
          </a:xfrm>
          <a:prstGeom prst="straightConnector1">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6" name="Groupe 35"/>
          <p:cNvGrpSpPr/>
          <p:nvPr/>
        </p:nvGrpSpPr>
        <p:grpSpPr>
          <a:xfrm>
            <a:off x="1774046" y="4057100"/>
            <a:ext cx="971819" cy="980024"/>
            <a:chOff x="3043857" y="2113457"/>
            <a:chExt cx="1380339" cy="1391994"/>
          </a:xfrm>
        </p:grpSpPr>
        <p:pic>
          <p:nvPicPr>
            <p:cNvPr id="38" name="Image 37">
              <a:hlinkClick r:id="" action="ppaction://noaction"/>
            </p:cNvPr>
            <p:cNvPicPr>
              <a:picLocks noChangeAspect="1"/>
            </p:cNvPicPr>
            <p:nvPr/>
          </p:nvPicPr>
          <p:blipFill>
            <a:blip r:embed="rId4">
              <a:extLst/>
            </a:blip>
            <a:stretch>
              <a:fillRect/>
            </a:stretch>
          </p:blipFill>
          <p:spPr>
            <a:xfrm>
              <a:off x="3322982" y="2113457"/>
              <a:ext cx="982642" cy="982643"/>
            </a:xfrm>
            <a:prstGeom prst="rect">
              <a:avLst/>
            </a:prstGeom>
          </p:spPr>
        </p:pic>
        <p:sp>
          <p:nvSpPr>
            <p:cNvPr id="44" name="ZoneTexte 43"/>
            <p:cNvSpPr txBox="1"/>
            <p:nvPr/>
          </p:nvSpPr>
          <p:spPr>
            <a:xfrm>
              <a:off x="3043857" y="2893433"/>
              <a:ext cx="1380339" cy="612018"/>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Ingénierie  sociale</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972983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2000"/>
                                        <p:tgtEl>
                                          <p:spTgt spid="83"/>
                                        </p:tgtEl>
                                      </p:cBhvr>
                                    </p:animEffect>
                                  </p:childTnLst>
                                </p:cTn>
                              </p:par>
                              <p:par>
                                <p:cTn id="8" presetID="16" presetClass="entr" presetSubtype="42" fill="hold"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barn(outHorizontal)">
                                      <p:cBhvr>
                                        <p:cTn id="10" dur="2000"/>
                                        <p:tgtEl>
                                          <p:spTgt spid="88"/>
                                        </p:tgtEl>
                                      </p:cBhvr>
                                    </p:animEffect>
                                  </p:childTnLst>
                                </p:cTn>
                              </p:par>
                              <p:par>
                                <p:cTn id="11" presetID="16" presetClass="entr" presetSubtype="37" fill="hold" nodeType="with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barn(outVertical)">
                                      <p:cBhvr>
                                        <p:cTn id="13" dur="2000"/>
                                        <p:tgtEl>
                                          <p:spTgt spid="85"/>
                                        </p:tgtEl>
                                      </p:cBhvr>
                                    </p:animEffect>
                                  </p:childTnLst>
                                </p:cTn>
                              </p:par>
                              <p:par>
                                <p:cTn id="14" presetID="16" presetClass="entr" presetSubtype="37" fill="hold" nodeType="with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barn(outVertical)">
                                      <p:cBhvr>
                                        <p:cTn id="16" dur="2000"/>
                                        <p:tgtEl>
                                          <p:spTgt spid="84"/>
                                        </p:tgtEl>
                                      </p:cBhvr>
                                    </p:animEffect>
                                  </p:childTnLst>
                                </p:cTn>
                              </p:par>
                              <p:par>
                                <p:cTn id="17" presetID="16" presetClass="entr" presetSubtype="37" fill="hold" nodeType="with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barn(outVertical)">
                                      <p:cBhvr>
                                        <p:cTn id="19" dur="2000"/>
                                        <p:tgtEl>
                                          <p:spTgt spid="87"/>
                                        </p:tgtEl>
                                      </p:cBhvr>
                                    </p:animEffect>
                                  </p:childTnLst>
                                </p:cTn>
                              </p:par>
                              <p:par>
                                <p:cTn id="20" presetID="16" presetClass="entr" presetSubtype="37" fill="hold"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barn(outVertical)">
                                      <p:cBhvr>
                                        <p:cTn id="22" dur="2000"/>
                                        <p:tgtEl>
                                          <p:spTgt spid="53"/>
                                        </p:tgtEl>
                                      </p:cBhvr>
                                    </p:animEffect>
                                  </p:childTnLst>
                                </p:cTn>
                              </p:par>
                              <p:par>
                                <p:cTn id="23" presetID="16" presetClass="entr" presetSubtype="42" fill="hold"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barn(outHorizontal)">
                                      <p:cBhvr>
                                        <p:cTn id="25" dur="2000"/>
                                        <p:tgtEl>
                                          <p:spTgt spid="73"/>
                                        </p:tgtEl>
                                      </p:cBhvr>
                                    </p:animEffect>
                                  </p:childTnLst>
                                </p:cTn>
                              </p:par>
                              <p:par>
                                <p:cTn id="26" presetID="16" presetClass="entr" presetSubtype="37" fill="hold" nodeType="with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barn(outVertical)">
                                      <p:cBhvr>
                                        <p:cTn id="28" dur="2000"/>
                                        <p:tgtEl>
                                          <p:spTgt spid="74"/>
                                        </p:tgtEl>
                                      </p:cBhvr>
                                    </p:animEffect>
                                  </p:childTnLst>
                                </p:cTn>
                              </p:par>
                              <p:par>
                                <p:cTn id="29" presetID="16" presetClass="entr" presetSubtype="42"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outHorizontal)">
                                      <p:cBhvr>
                                        <p:cTn id="31" dur="2000"/>
                                        <p:tgtEl>
                                          <p:spTgt spid="8"/>
                                        </p:tgtEl>
                                      </p:cBhvr>
                                    </p:animEffect>
                                  </p:childTnLst>
                                </p:cTn>
                              </p:par>
                              <p:par>
                                <p:cTn id="32" presetID="16" presetClass="entr" presetSubtype="42" fill="hold" nodeType="withEffect">
                                  <p:stCondLst>
                                    <p:cond delay="0"/>
                                  </p:stCondLst>
                                  <p:childTnLst>
                                    <p:set>
                                      <p:cBhvr>
                                        <p:cTn id="33" dur="1" fill="hold">
                                          <p:stCondLst>
                                            <p:cond delay="0"/>
                                          </p:stCondLst>
                                        </p:cTn>
                                        <p:tgtEl>
                                          <p:spTgt spid="79"/>
                                        </p:tgtEl>
                                        <p:attrNameLst>
                                          <p:attrName>style.visibility</p:attrName>
                                        </p:attrNameLst>
                                      </p:cBhvr>
                                      <p:to>
                                        <p:strVal val="visible"/>
                                      </p:to>
                                    </p:set>
                                    <p:animEffect transition="in" filter="barn(outHorizontal)">
                                      <p:cBhvr>
                                        <p:cTn id="34" dur="20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5"/>
          </p:nvPr>
        </p:nvSpPr>
        <p:spPr/>
        <p:txBody>
          <a:bodyPr/>
          <a:lstStyle/>
          <a:p>
            <a:r>
              <a:rPr lang="fr-FR" sz="1600" b="1" dirty="0"/>
              <a:t>Les pistes pour atteindre </a:t>
            </a:r>
            <a:r>
              <a:rPr lang="fr-FR" sz="1600" b="1" dirty="0" smtClean="0"/>
              <a:t>les univers</a:t>
            </a:r>
            <a:endParaRPr lang="fr-FR" sz="1600" b="1" dirty="0">
              <a:solidFill>
                <a:srgbClr val="C00000"/>
              </a:solidFill>
            </a:endParaRPr>
          </a:p>
        </p:txBody>
      </p:sp>
      <p:pic>
        <p:nvPicPr>
          <p:cNvPr id="4" name="Image 3"/>
          <p:cNvPicPr>
            <a:picLocks noChangeAspect="1"/>
          </p:cNvPicPr>
          <p:nvPr/>
        </p:nvPicPr>
        <p:blipFill>
          <a:blip r:embed="rId2"/>
          <a:stretch>
            <a:fillRect/>
          </a:stretch>
        </p:blipFill>
        <p:spPr>
          <a:xfrm>
            <a:off x="4236019" y="3161157"/>
            <a:ext cx="4758739" cy="1125988"/>
          </a:xfrm>
          <a:prstGeom prst="rect">
            <a:avLst/>
          </a:prstGeom>
        </p:spPr>
      </p:pic>
      <p:sp>
        <p:nvSpPr>
          <p:cNvPr id="5" name="Pensées 4"/>
          <p:cNvSpPr/>
          <p:nvPr/>
        </p:nvSpPr>
        <p:spPr>
          <a:xfrm rot="366095">
            <a:off x="129444" y="1849787"/>
            <a:ext cx="3510665" cy="2622739"/>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467544" y="2486889"/>
            <a:ext cx="3024336" cy="1237262"/>
          </a:xfrm>
          <a:prstGeom prst="rect">
            <a:avLst/>
          </a:prstGeom>
          <a:noFill/>
        </p:spPr>
        <p:txBody>
          <a:bodyPr wrap="square" rtlCol="0">
            <a:spAutoFit/>
          </a:bodyPr>
          <a:lstStyle/>
          <a:p>
            <a:pPr algn="ctr"/>
            <a:r>
              <a:rPr lang="fr-FR" sz="1200" i="1" dirty="0"/>
              <a:t>Analyse de son portefeuille</a:t>
            </a:r>
          </a:p>
          <a:p>
            <a:pPr algn="ctr"/>
            <a:r>
              <a:rPr lang="fr-FR" sz="1200" i="1" dirty="0"/>
              <a:t>Recherche des clients non détenteurs d’univers </a:t>
            </a:r>
          </a:p>
          <a:p>
            <a:pPr algn="ctr"/>
            <a:r>
              <a:rPr lang="fr-FR" sz="1200" i="1" dirty="0"/>
              <a:t>Recherche de clients non équipés </a:t>
            </a:r>
          </a:p>
          <a:p>
            <a:pPr algn="ctr"/>
            <a:r>
              <a:rPr lang="fr-FR" sz="1200" i="1" dirty="0"/>
              <a:t>Navigation et appropriation du fichier </a:t>
            </a:r>
          </a:p>
          <a:p>
            <a:pPr marL="179388" indent="0" algn="just" defTabSz="914400" rtl="0" eaLnBrk="1" latinLnBrk="0" hangingPunct="1">
              <a:spcBef>
                <a:spcPct val="20000"/>
              </a:spcBef>
              <a:buFont typeface="Arial" panose="020B0604020202020204" pitchFamily="34" charset="0"/>
              <a:buNone/>
            </a:pPr>
            <a:endParaRPr lang="fr-FR" sz="1200" kern="1200" dirty="0" err="1" smtClean="0">
              <a:solidFill>
                <a:schemeClr val="bg1"/>
              </a:solidFill>
              <a:latin typeface="+mn-lt"/>
              <a:ea typeface="+mn-ea"/>
              <a:cs typeface="+mn-cs"/>
            </a:endParaRPr>
          </a:p>
        </p:txBody>
      </p:sp>
    </p:spTree>
    <p:extLst>
      <p:ext uri="{BB962C8B-B14F-4D97-AF65-F5344CB8AC3E}">
        <p14:creationId xmlns:p14="http://schemas.microsoft.com/office/powerpoint/2010/main" val="95051632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sées 4"/>
          <p:cNvSpPr/>
          <p:nvPr/>
        </p:nvSpPr>
        <p:spPr>
          <a:xfrm rot="366095">
            <a:off x="6527361" y="1512117"/>
            <a:ext cx="3073341" cy="2799868"/>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9" name="Tableau 18"/>
          <p:cNvGraphicFramePr>
            <a:graphicFrameLocks noGrp="1"/>
          </p:cNvGraphicFramePr>
          <p:nvPr>
            <p:extLst/>
          </p:nvPr>
        </p:nvGraphicFramePr>
        <p:xfrm>
          <a:off x="3260144" y="1313273"/>
          <a:ext cx="3708412" cy="2717329"/>
        </p:xfrm>
        <a:graphic>
          <a:graphicData uri="http://schemas.openxmlformats.org/drawingml/2006/table">
            <a:tbl>
              <a:tblPr>
                <a:tableStyleId>{5C22544A-7EE6-4342-B048-85BDC9FD1C3A}</a:tableStyleId>
              </a:tblPr>
              <a:tblGrid>
                <a:gridCol w="3708412">
                  <a:extLst>
                    <a:ext uri="{9D8B030D-6E8A-4147-A177-3AD203B41FA5}">
                      <a16:colId xmlns:a16="http://schemas.microsoft.com/office/drawing/2014/main" val="3930758355"/>
                    </a:ext>
                  </a:extLst>
                </a:gridCol>
              </a:tblGrid>
              <a:tr h="268638">
                <a:tc>
                  <a:txBody>
                    <a:bodyPr/>
                    <a:lstStyle/>
                    <a:p>
                      <a:pPr algn="ctr"/>
                      <a:r>
                        <a:rPr lang="fr-FR" sz="900" b="1" dirty="0" smtClean="0">
                          <a:solidFill>
                            <a:schemeClr val="bg1"/>
                          </a:solidFill>
                        </a:rPr>
                        <a:t>Offres</a:t>
                      </a:r>
                      <a:r>
                        <a:rPr lang="fr-FR" sz="900" b="1" baseline="0" dirty="0" smtClean="0">
                          <a:solidFill>
                            <a:schemeClr val="bg1"/>
                          </a:solidFill>
                        </a:rPr>
                        <a:t> du moment</a:t>
                      </a:r>
                      <a:endParaRPr lang="fr-FR" sz="900" b="1" dirty="0">
                        <a:solidFill>
                          <a:schemeClr val="bg1"/>
                        </a:solidFill>
                      </a:endParaRPr>
                    </a:p>
                  </a:txBody>
                  <a:tcPr anchor="ctr">
                    <a:solidFill>
                      <a:schemeClr val="tx2">
                        <a:lumMod val="75000"/>
                      </a:schemeClr>
                    </a:solidFill>
                  </a:tcPr>
                </a:tc>
                <a:extLst>
                  <a:ext uri="{0D108BD9-81ED-4DB2-BD59-A6C34878D82A}">
                    <a16:rowId xmlns:a16="http://schemas.microsoft.com/office/drawing/2014/main" val="2815525985"/>
                  </a:ext>
                </a:extLst>
              </a:tr>
              <a:tr h="2448691">
                <a:tc>
                  <a:txBody>
                    <a:bodyPr/>
                    <a:lstStyle/>
                    <a:p>
                      <a:pPr marL="171450" marR="0" lvl="1"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800" b="1" i="0" u="none" strike="noStrike" kern="1200" cap="none" spc="0" normalizeH="0" baseline="0" noProof="0" dirty="0" smtClean="0">
                          <a:ln>
                            <a:noFill/>
                          </a:ln>
                          <a:solidFill>
                            <a:srgbClr val="C00000"/>
                          </a:solidFill>
                          <a:effectLst/>
                          <a:uLnTx/>
                          <a:uFillTx/>
                          <a:latin typeface="+mn-lt"/>
                          <a:ea typeface="+mn-ea"/>
                          <a:cs typeface="+mn-cs"/>
                        </a:rPr>
                        <a:t>Les formules individuelles ou famille</a:t>
                      </a:r>
                    </a:p>
                    <a:p>
                      <a:pPr marL="0" marR="0" lvl="1" indent="0" algn="just" defTabSz="914400" rtl="0" eaLnBrk="1" fontAlgn="auto" latinLnBrk="0" hangingPunct="1">
                        <a:lnSpc>
                          <a:spcPct val="100000"/>
                        </a:lnSpc>
                        <a:spcBef>
                          <a:spcPts val="0"/>
                        </a:spcBef>
                        <a:spcAft>
                          <a:spcPts val="0"/>
                        </a:spcAft>
                        <a:buClrTx/>
                        <a:buSzTx/>
                        <a:buFontTx/>
                        <a:buNone/>
                        <a:tabLst/>
                        <a:defRPr/>
                      </a:pPr>
                      <a:r>
                        <a:rPr lang="fr-FR" sz="800" b="1" dirty="0" smtClean="0">
                          <a:solidFill>
                            <a:schemeClr val="tx1">
                              <a:lumMod val="75000"/>
                              <a:lumOff val="25000"/>
                            </a:schemeClr>
                          </a:solidFill>
                          <a:latin typeface="+mn-lt"/>
                        </a:rPr>
                        <a:t>- </a:t>
                      </a:r>
                      <a:r>
                        <a:rPr kumimoji="0" lang="fr-FR" sz="8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50 % sur le forfait Part </a:t>
                      </a:r>
                      <a:r>
                        <a:rPr kumimoji="0" lang="fr-FR" sz="8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sur toute la durée de la relation si le client détient un forfait PRO. Réservé aux clients détenteurs d’un forfait </a:t>
                      </a:r>
                      <a:r>
                        <a:rPr kumimoji="0" lang="fr-FR" sz="800" b="0" i="0" u="none" strike="noStrike" kern="1200" cap="none" spc="0" normalizeH="0" baseline="0" noProof="0" dirty="0" err="1" smtClean="0">
                          <a:ln>
                            <a:noFill/>
                          </a:ln>
                          <a:solidFill>
                            <a:schemeClr val="tx1">
                              <a:lumMod val="75000"/>
                              <a:lumOff val="25000"/>
                            </a:schemeClr>
                          </a:solidFill>
                          <a:effectLst/>
                          <a:uLnTx/>
                          <a:uFillTx/>
                          <a:latin typeface="+mn-lt"/>
                          <a:ea typeface="+mn-ea"/>
                          <a:cs typeface="+mn-cs"/>
                        </a:rPr>
                        <a:t>Labelis</a:t>
                      </a:r>
                      <a:r>
                        <a:rPr kumimoji="0" lang="fr-FR" sz="8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 </a:t>
                      </a:r>
                      <a:r>
                        <a:rPr kumimoji="0" lang="fr-FR" sz="800" b="0" i="0" u="none" strike="noStrike" kern="1200" cap="none" spc="0" normalizeH="0" baseline="0" noProof="0" dirty="0" err="1" smtClean="0">
                          <a:ln>
                            <a:noFill/>
                          </a:ln>
                          <a:solidFill>
                            <a:schemeClr val="tx1">
                              <a:lumMod val="75000"/>
                              <a:lumOff val="25000"/>
                            </a:schemeClr>
                          </a:solidFill>
                          <a:effectLst/>
                          <a:uLnTx/>
                          <a:uFillTx/>
                          <a:latin typeface="+mn-lt"/>
                          <a:ea typeface="+mn-ea"/>
                          <a:cs typeface="+mn-cs"/>
                        </a:rPr>
                        <a:t>Labelis</a:t>
                      </a:r>
                      <a:r>
                        <a:rPr kumimoji="0" lang="fr-FR" sz="8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 Santé, Libre Convergence, </a:t>
                      </a:r>
                      <a:r>
                        <a:rPr kumimoji="0" lang="fr-FR" sz="800" b="0" i="0" u="none" strike="noStrike" kern="1200" cap="none" spc="0" normalizeH="0" baseline="0" noProof="0" dirty="0" err="1" smtClean="0">
                          <a:ln>
                            <a:noFill/>
                          </a:ln>
                          <a:solidFill>
                            <a:schemeClr val="tx1">
                              <a:lumMod val="75000"/>
                              <a:lumOff val="25000"/>
                            </a:schemeClr>
                          </a:solidFill>
                          <a:effectLst/>
                          <a:uLnTx/>
                          <a:uFillTx/>
                          <a:latin typeface="+mn-lt"/>
                          <a:ea typeface="+mn-ea"/>
                          <a:cs typeface="+mn-cs"/>
                        </a:rPr>
                        <a:t>Agrilis</a:t>
                      </a:r>
                      <a:r>
                        <a:rPr kumimoji="0" lang="fr-FR" sz="8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 Franchise &amp; Vous (hors auto entrepreneurs et SCI)</a:t>
                      </a:r>
                    </a:p>
                    <a:p>
                      <a:pPr marL="0" marR="0" lvl="1" indent="0" algn="just"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endParaRPr>
                    </a:p>
                    <a:p>
                      <a:pPr marL="171450" marR="0" lvl="1"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800" b="1" i="0" u="none" strike="noStrike" kern="1200" cap="none" spc="0" normalizeH="0" baseline="0" noProof="0" dirty="0" smtClean="0">
                          <a:ln>
                            <a:noFill/>
                          </a:ln>
                          <a:solidFill>
                            <a:srgbClr val="C00000"/>
                          </a:solidFill>
                          <a:effectLst/>
                          <a:uLnTx/>
                          <a:uFillTx/>
                          <a:latin typeface="+mn-lt"/>
                          <a:ea typeface="+mn-ea"/>
                          <a:cs typeface="+mn-cs"/>
                        </a:rPr>
                        <a:t>Offre de bienvenue sur les forfaits pros</a:t>
                      </a:r>
                    </a:p>
                    <a:p>
                      <a:pPr marL="0" marR="0" lvl="1" indent="0" algn="just"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De 1 à 6 mois  gratuits</a:t>
                      </a:r>
                      <a:r>
                        <a:rPr kumimoji="0" lang="fr-FR" sz="800" b="0" i="0" u="none" strike="noStrike" kern="1200" cap="none" spc="0" normalizeH="0" noProof="0" dirty="0" smtClean="0">
                          <a:ln>
                            <a:noFill/>
                          </a:ln>
                          <a:solidFill>
                            <a:schemeClr val="tx1">
                              <a:lumMod val="75000"/>
                              <a:lumOff val="25000"/>
                            </a:schemeClr>
                          </a:solidFill>
                          <a:effectLst/>
                          <a:uLnTx/>
                          <a:uFillTx/>
                          <a:latin typeface="+mn-lt"/>
                          <a:ea typeface="+mn-ea"/>
                          <a:cs typeface="+mn-cs"/>
                        </a:rPr>
                        <a:t> sur le forfait pro  </a:t>
                      </a:r>
                      <a:endParaRPr kumimoji="0" lang="fr-FR" sz="8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endParaRPr>
                    </a:p>
                    <a:p>
                      <a:pPr marL="350838" lvl="1" indent="-171450" algn="l">
                        <a:buFontTx/>
                        <a:buChar char="-"/>
                      </a:pPr>
                      <a:endParaRPr lang="fr-FR" sz="200" dirty="0" smtClean="0"/>
                    </a:p>
                    <a:p>
                      <a:pPr marL="0" lvl="1" indent="0" algn="l">
                        <a:buFont typeface="Courier New" panose="02070309020205020404" pitchFamily="49" charset="0"/>
                        <a:buNone/>
                      </a:pPr>
                      <a:r>
                        <a:rPr lang="fr-FR" sz="800" u="none" dirty="0" smtClean="0"/>
                        <a:t>        </a:t>
                      </a:r>
                      <a:endParaRPr lang="fr-FR" sz="800" dirty="0">
                        <a:solidFill>
                          <a:schemeClr val="tx1"/>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413437005"/>
                  </a:ext>
                </a:extLst>
              </a:tr>
            </a:tbl>
          </a:graphicData>
        </a:graphic>
      </p:graphicFrame>
      <p:sp>
        <p:nvSpPr>
          <p:cNvPr id="2" name="Espace réservé du contenu 1"/>
          <p:cNvSpPr>
            <a:spLocks noGrp="1"/>
          </p:cNvSpPr>
          <p:nvPr>
            <p:ph sz="quarter" idx="15"/>
          </p:nvPr>
        </p:nvSpPr>
        <p:spPr/>
        <p:txBody>
          <a:bodyPr/>
          <a:lstStyle/>
          <a:p>
            <a:r>
              <a:rPr lang="fr-FR" sz="1600" b="1" dirty="0" smtClean="0"/>
              <a:t>Les pistes pour atteindre l’univers </a:t>
            </a:r>
            <a:r>
              <a:rPr lang="fr-FR" sz="1600" b="1" dirty="0" smtClean="0">
                <a:solidFill>
                  <a:srgbClr val="C00000"/>
                </a:solidFill>
              </a:rPr>
              <a:t>Bancarisation</a:t>
            </a:r>
            <a:endParaRPr lang="fr-FR" sz="1600" b="1" dirty="0">
              <a:solidFill>
                <a:srgbClr val="C00000"/>
              </a:solidFill>
            </a:endParaRPr>
          </a:p>
        </p:txBody>
      </p:sp>
      <p:pic>
        <p:nvPicPr>
          <p:cNvPr id="34" name="Image 33"/>
          <p:cNvPicPr>
            <a:picLocks noChangeAspect="1"/>
          </p:cNvPicPr>
          <p:nvPr/>
        </p:nvPicPr>
        <p:blipFill>
          <a:blip r:embed="rId2">
            <a:extLst/>
          </a:blip>
          <a:stretch>
            <a:fillRect/>
          </a:stretch>
        </p:blipFill>
        <p:spPr>
          <a:xfrm>
            <a:off x="7932084" y="1306431"/>
            <a:ext cx="432048" cy="432048"/>
          </a:xfrm>
          <a:prstGeom prst="rect">
            <a:avLst/>
          </a:prstGeom>
        </p:spPr>
      </p:pic>
      <p:sp>
        <p:nvSpPr>
          <p:cNvPr id="35" name="Rectangle 34"/>
          <p:cNvSpPr/>
          <p:nvPr/>
        </p:nvSpPr>
        <p:spPr>
          <a:xfrm>
            <a:off x="175309" y="4251604"/>
            <a:ext cx="6664943" cy="540651"/>
          </a:xfrm>
          <a:prstGeom prst="rect">
            <a:avLst/>
          </a:prstGeom>
          <a:solidFill>
            <a:schemeClr val="bg1"/>
          </a:solidFill>
          <a:ln>
            <a:solidFill>
              <a:schemeClr val="tx2">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lvl="0">
              <a:defRPr/>
            </a:pPr>
            <a:endParaRPr lang="fr-FR" sz="750" b="1" dirty="0" smtClean="0">
              <a:solidFill>
                <a:srgbClr val="C00000"/>
              </a:solidFill>
            </a:endParaRPr>
          </a:p>
          <a:p>
            <a:pPr lvl="0">
              <a:defRPr/>
            </a:pPr>
            <a:endParaRPr lang="fr-FR" sz="750" b="1" dirty="0">
              <a:solidFill>
                <a:srgbClr val="C00000"/>
              </a:solidFill>
            </a:endParaRPr>
          </a:p>
          <a:p>
            <a:pPr lvl="0">
              <a:defRPr/>
            </a:pPr>
            <a:r>
              <a:rPr lang="fr-FR" sz="800" b="1" dirty="0" smtClean="0">
                <a:solidFill>
                  <a:srgbClr val="C00000"/>
                </a:solidFill>
              </a:rPr>
              <a:t>Bon </a:t>
            </a:r>
            <a:r>
              <a:rPr lang="fr-FR" sz="800" b="1" dirty="0">
                <a:solidFill>
                  <a:srgbClr val="C00000"/>
                </a:solidFill>
              </a:rPr>
              <a:t>à savoir </a:t>
            </a:r>
            <a:r>
              <a:rPr lang="fr-FR" sz="800" b="1" dirty="0" smtClean="0">
                <a:solidFill>
                  <a:srgbClr val="C00000"/>
                </a:solidFill>
              </a:rPr>
              <a:t>: </a:t>
            </a:r>
            <a:r>
              <a:rPr lang="fr-FR" sz="800" b="1" dirty="0" smtClean="0">
                <a:solidFill>
                  <a:schemeClr val="tx1"/>
                </a:solidFill>
              </a:rPr>
              <a:t>Environ 25% de nos clients actifs ne détiennent pas l’univers Bancarisation </a:t>
            </a:r>
          </a:p>
          <a:p>
            <a:pPr lvl="0">
              <a:defRPr/>
            </a:pPr>
            <a:endParaRPr lang="fr-FR" sz="750" b="1" dirty="0">
              <a:solidFill>
                <a:srgbClr val="C00000"/>
              </a:solidFill>
              <a:latin typeface="Century Gothic" panose="020B0502020202020204" pitchFamily="34" charset="0"/>
            </a:endParaRPr>
          </a:p>
          <a:p>
            <a:pPr lvl="0">
              <a:defRPr/>
            </a:pPr>
            <a:endParaRPr lang="fr-FR" sz="750" b="1" dirty="0">
              <a:solidFill>
                <a:srgbClr val="C00000"/>
              </a:solidFill>
              <a:latin typeface="Century Gothic" panose="020B0502020202020204" pitchFamily="34" charset="0"/>
            </a:endParaRPr>
          </a:p>
          <a:p>
            <a:pPr lvl="0" algn="ctr">
              <a:defRPr/>
            </a:pPr>
            <a:r>
              <a:rPr lang="fr-FR" sz="375" b="1" dirty="0">
                <a:solidFill>
                  <a:srgbClr val="C00000"/>
                </a:solidFill>
                <a:latin typeface="Century Gothic" panose="020B0502020202020204" pitchFamily="34" charset="0"/>
              </a:rPr>
              <a:t> </a:t>
            </a:r>
          </a:p>
        </p:txBody>
      </p:sp>
      <p:grpSp>
        <p:nvGrpSpPr>
          <p:cNvPr id="37" name="Groupe 36"/>
          <p:cNvGrpSpPr/>
          <p:nvPr/>
        </p:nvGrpSpPr>
        <p:grpSpPr>
          <a:xfrm>
            <a:off x="726987" y="-1"/>
            <a:ext cx="774179" cy="627535"/>
            <a:chOff x="726987" y="-1"/>
            <a:chExt cx="774179" cy="627535"/>
          </a:xfrm>
        </p:grpSpPr>
        <p:sp>
          <p:nvSpPr>
            <p:cNvPr id="39" name="Rectangle 38"/>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Ellipse 39"/>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ZoneTexte 42"/>
            <p:cNvSpPr txBox="1"/>
            <p:nvPr/>
          </p:nvSpPr>
          <p:spPr>
            <a:xfrm>
              <a:off x="726987" y="195486"/>
              <a:ext cx="604653" cy="369332"/>
            </a:xfrm>
            <a:prstGeom prst="rect">
              <a:avLst/>
            </a:prstGeom>
            <a:noFill/>
          </p:spPr>
          <p:txBody>
            <a:bodyPr wrap="none" rtlCol="0">
              <a:spAutoFit/>
            </a:bodyPr>
            <a:lstStyle/>
            <a:p>
              <a:r>
                <a:rPr lang="fr-FR" sz="600" dirty="0" smtClean="0">
                  <a:solidFill>
                    <a:schemeClr val="tx1">
                      <a:lumMod val="65000"/>
                      <a:lumOff val="35000"/>
                    </a:schemeClr>
                  </a:solidFill>
                  <a:latin typeface="Century Gothic" panose="020B0502020202020204" pitchFamily="34" charset="0"/>
                </a:rPr>
                <a:t>CONQUÊTE</a:t>
              </a:r>
            </a:p>
            <a:p>
              <a:r>
                <a:rPr lang="fr-FR" sz="600" dirty="0" smtClean="0">
                  <a:solidFill>
                    <a:schemeClr val="tx1">
                      <a:lumMod val="65000"/>
                      <a:lumOff val="35000"/>
                    </a:schemeClr>
                  </a:solidFill>
                  <a:latin typeface="Century Gothic" panose="020B0502020202020204" pitchFamily="34" charset="0"/>
                </a:rPr>
                <a:t>DES </a:t>
              </a:r>
            </a:p>
            <a:p>
              <a:r>
                <a:rPr lang="fr-FR" sz="600" dirty="0" smtClean="0">
                  <a:solidFill>
                    <a:srgbClr val="FF0000"/>
                  </a:solidFill>
                  <a:latin typeface="Century Gothic" panose="020B0502020202020204" pitchFamily="34" charset="0"/>
                </a:rPr>
                <a:t>UNIVERS</a:t>
              </a:r>
              <a:endParaRPr lang="fr-FR" sz="600" dirty="0">
                <a:solidFill>
                  <a:srgbClr val="FF0000"/>
                </a:solidFill>
                <a:latin typeface="Century Gothic" panose="020B0502020202020204" pitchFamily="34" charset="0"/>
              </a:endParaRPr>
            </a:p>
          </p:txBody>
        </p:sp>
      </p:grpSp>
      <p:pic>
        <p:nvPicPr>
          <p:cNvPr id="46" name="Image 45"/>
          <p:cNvPicPr>
            <a:picLocks noChangeAspect="1"/>
          </p:cNvPicPr>
          <p:nvPr/>
        </p:nvPicPr>
        <p:blipFill>
          <a:blip r:embed="rId3">
            <a:extLst/>
          </a:blip>
          <a:stretch>
            <a:fillRect/>
          </a:stretch>
        </p:blipFill>
        <p:spPr>
          <a:xfrm>
            <a:off x="8679005" y="62490"/>
            <a:ext cx="351462" cy="351462"/>
          </a:xfrm>
          <a:prstGeom prst="rect">
            <a:avLst/>
          </a:prstGeom>
        </p:spPr>
      </p:pic>
      <p:sp>
        <p:nvSpPr>
          <p:cNvPr id="6" name="Rectangle 5"/>
          <p:cNvSpPr/>
          <p:nvPr/>
        </p:nvSpPr>
        <p:spPr>
          <a:xfrm>
            <a:off x="6840252" y="1851030"/>
            <a:ext cx="2736304" cy="215444"/>
          </a:xfrm>
          <a:prstGeom prst="rect">
            <a:avLst/>
          </a:prstGeom>
        </p:spPr>
        <p:txBody>
          <a:bodyPr wrap="square">
            <a:spAutoFit/>
          </a:bodyPr>
          <a:lstStyle/>
          <a:p>
            <a:pPr algn="ctr"/>
            <a:r>
              <a:rPr lang="fr-FR" sz="800" b="1" dirty="0">
                <a:solidFill>
                  <a:srgbClr val="C00000"/>
                </a:solidFill>
              </a:rPr>
              <a:t>Des idées </a:t>
            </a:r>
            <a:r>
              <a:rPr lang="fr-FR" sz="800" b="1" dirty="0" smtClean="0">
                <a:solidFill>
                  <a:srgbClr val="C00000"/>
                </a:solidFill>
              </a:rPr>
              <a:t>pour lancer </a:t>
            </a:r>
            <a:r>
              <a:rPr lang="fr-FR" sz="800" b="1" dirty="0">
                <a:solidFill>
                  <a:srgbClr val="C00000"/>
                </a:solidFill>
              </a:rPr>
              <a:t>la discussion</a:t>
            </a:r>
            <a:endParaRPr lang="fr-FR" sz="800" b="1" dirty="0">
              <a:solidFill>
                <a:srgbClr val="C00000"/>
              </a:solidFill>
              <a:latin typeface="Calibri" panose="020F0502020204030204" pitchFamily="34" charset="0"/>
              <a:cs typeface="Calibri" panose="020F0502020204030204" pitchFamily="34" charset="0"/>
            </a:endParaRPr>
          </a:p>
        </p:txBody>
      </p:sp>
      <p:sp>
        <p:nvSpPr>
          <p:cNvPr id="7" name="Rectangle 6"/>
          <p:cNvSpPr/>
          <p:nvPr/>
        </p:nvSpPr>
        <p:spPr>
          <a:xfrm>
            <a:off x="7308304" y="2170059"/>
            <a:ext cx="1722163" cy="1840504"/>
          </a:xfrm>
          <a:prstGeom prst="rect">
            <a:avLst/>
          </a:prstGeom>
        </p:spPr>
        <p:txBody>
          <a:bodyPr wrap="square">
            <a:spAutoFit/>
          </a:bodyPr>
          <a:lstStyle/>
          <a:p>
            <a:pPr marL="171450" lvl="0" indent="-171450" algn="just">
              <a:spcBef>
                <a:spcPct val="20000"/>
              </a:spcBef>
              <a:buClr>
                <a:srgbClr val="C00000"/>
              </a:buClr>
              <a:buFont typeface="Wingdings" panose="05000000000000000000" pitchFamily="2" charset="2"/>
              <a:buChar char="§"/>
              <a:defRPr/>
            </a:pPr>
            <a:r>
              <a:rPr lang="fr-FR" sz="800" dirty="0">
                <a:solidFill>
                  <a:schemeClr val="tx1">
                    <a:lumMod val="50000"/>
                    <a:lumOff val="50000"/>
                  </a:schemeClr>
                </a:solidFill>
              </a:rPr>
              <a:t>Que pensez-vous de ne plus payer les frais de gestion trimestriels de 53 Euros sur votre compte PRO ?</a:t>
            </a:r>
          </a:p>
          <a:p>
            <a:pPr marL="171450" lvl="0" indent="-171450" algn="just">
              <a:spcBef>
                <a:spcPct val="20000"/>
              </a:spcBef>
              <a:buClr>
                <a:srgbClr val="C00000"/>
              </a:buClr>
              <a:buFont typeface="Wingdings" panose="05000000000000000000" pitchFamily="2" charset="2"/>
              <a:buChar char="§"/>
              <a:defRPr/>
            </a:pPr>
            <a:r>
              <a:rPr lang="fr-FR" sz="800" dirty="0">
                <a:solidFill>
                  <a:schemeClr val="tx1">
                    <a:lumMod val="50000"/>
                    <a:lumOff val="50000"/>
                  </a:schemeClr>
                </a:solidFill>
              </a:rPr>
              <a:t>Et si pour moins de 2 Euros par mois je vous propose de prendre en charge vos frais d’opposition sur votre chéquier ou carte, le renouvellement de votre carte en cas de perte ou vol, de vous couvrir en cas de décès et bien plus encore ? (AMP ET SECUREXPRESS sont Intégrés au socle du forfait)</a:t>
            </a: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31" name="Image 30"/>
          <p:cNvPicPr>
            <a:picLocks noChangeAspect="1"/>
          </p:cNvPicPr>
          <p:nvPr/>
        </p:nvPicPr>
        <p:blipFill>
          <a:blip r:embed="rId4">
            <a:extLst/>
          </a:blip>
          <a:stretch>
            <a:fillRect/>
          </a:stretch>
        </p:blipFill>
        <p:spPr>
          <a:xfrm>
            <a:off x="4808803" y="1034186"/>
            <a:ext cx="279683" cy="279683"/>
          </a:xfrm>
          <a:prstGeom prst="rect">
            <a:avLst/>
          </a:prstGeom>
        </p:spPr>
      </p:pic>
      <p:graphicFrame>
        <p:nvGraphicFramePr>
          <p:cNvPr id="32" name="Tableau 31"/>
          <p:cNvGraphicFramePr>
            <a:graphicFrameLocks noGrp="1"/>
          </p:cNvGraphicFramePr>
          <p:nvPr>
            <p:extLst>
              <p:ext uri="{D42A27DB-BD31-4B8C-83A1-F6EECF244321}">
                <p14:modId xmlns:p14="http://schemas.microsoft.com/office/powerpoint/2010/main" val="3538158614"/>
              </p:ext>
            </p:extLst>
          </p:nvPr>
        </p:nvGraphicFramePr>
        <p:xfrm>
          <a:off x="175309" y="1288170"/>
          <a:ext cx="2847811" cy="2742431"/>
        </p:xfrm>
        <a:graphic>
          <a:graphicData uri="http://schemas.openxmlformats.org/drawingml/2006/table">
            <a:tbl>
              <a:tblPr>
                <a:tableStyleId>{5C22544A-7EE6-4342-B048-85BDC9FD1C3A}</a:tableStyleId>
              </a:tblPr>
              <a:tblGrid>
                <a:gridCol w="288964">
                  <a:extLst>
                    <a:ext uri="{9D8B030D-6E8A-4147-A177-3AD203B41FA5}">
                      <a16:colId xmlns:a16="http://schemas.microsoft.com/office/drawing/2014/main" val="3930758355"/>
                    </a:ext>
                  </a:extLst>
                </a:gridCol>
                <a:gridCol w="2558847">
                  <a:extLst>
                    <a:ext uri="{9D8B030D-6E8A-4147-A177-3AD203B41FA5}">
                      <a16:colId xmlns:a16="http://schemas.microsoft.com/office/drawing/2014/main" val="2977749447"/>
                    </a:ext>
                  </a:extLst>
                </a:gridCol>
              </a:tblGrid>
              <a:tr h="237404">
                <a:tc gridSpan="2">
                  <a:txBody>
                    <a:bodyPr/>
                    <a:lstStyle/>
                    <a:p>
                      <a:pPr algn="ctr"/>
                      <a:r>
                        <a:rPr lang="fr-FR" sz="900" b="1" dirty="0" smtClean="0">
                          <a:solidFill>
                            <a:schemeClr val="bg1"/>
                          </a:solidFill>
                        </a:rPr>
                        <a:t>Qui contacter ? </a:t>
                      </a:r>
                      <a:endParaRPr lang="fr-FR" sz="900" b="1" dirty="0">
                        <a:solidFill>
                          <a:schemeClr val="bg1"/>
                        </a:solidFill>
                      </a:endParaRPr>
                    </a:p>
                  </a:txBody>
                  <a:tcPr anchor="ctr">
                    <a:solidFill>
                      <a:schemeClr val="tx2">
                        <a:lumMod val="75000"/>
                      </a:schemeClr>
                    </a:solidFill>
                  </a:tcPr>
                </a:tc>
                <a:tc hMerge="1">
                  <a:txBody>
                    <a:bodyPr/>
                    <a:lstStyle/>
                    <a:p>
                      <a:endParaRPr lang="fr-FR" dirty="0"/>
                    </a:p>
                  </a:txBody>
                  <a:tcPr/>
                </a:tc>
                <a:extLst>
                  <a:ext uri="{0D108BD9-81ED-4DB2-BD59-A6C34878D82A}">
                    <a16:rowId xmlns:a16="http://schemas.microsoft.com/office/drawing/2014/main" val="2815525985"/>
                  </a:ext>
                </a:extLst>
              </a:tr>
              <a:tr h="2505027">
                <a:tc>
                  <a:txBody>
                    <a:bodyPr/>
                    <a:lstStyle/>
                    <a:p>
                      <a:pPr algn="ctr"/>
                      <a:r>
                        <a:rPr lang="fr-FR" sz="800" b="1" dirty="0" smtClean="0"/>
                        <a:t>Clients en </a:t>
                      </a:r>
                      <a:r>
                        <a:rPr lang="fr-FR" sz="700" b="1" dirty="0" smtClean="0"/>
                        <a:t>portefeuille</a:t>
                      </a:r>
                      <a:endParaRPr lang="fr-FR" sz="700" b="1" dirty="0"/>
                    </a:p>
                  </a:txBody>
                  <a:tcPr vert="vert270" anchor="ctr"/>
                </a:tc>
                <a:tc>
                  <a:txBody>
                    <a:bodyPr/>
                    <a:lstStyle/>
                    <a:p>
                      <a:pPr marL="171450" lvl="1" indent="-171450" algn="just">
                        <a:buClr>
                          <a:srgbClr val="C00000"/>
                        </a:buClr>
                        <a:buFont typeface="Wingdings" panose="05000000000000000000" pitchFamily="2" charset="2"/>
                        <a:buChar char="§"/>
                      </a:pPr>
                      <a:r>
                        <a:rPr lang="fr-FR" sz="800" dirty="0" smtClean="0"/>
                        <a:t>Clients sans forfait</a:t>
                      </a:r>
                    </a:p>
                    <a:p>
                      <a:pPr marL="171450" lvl="1" indent="-171450" algn="just">
                        <a:buClr>
                          <a:srgbClr val="C00000"/>
                        </a:buClr>
                        <a:buFont typeface="Wingdings" panose="05000000000000000000" pitchFamily="2" charset="2"/>
                        <a:buChar char="§"/>
                      </a:pPr>
                      <a:r>
                        <a:rPr lang="fr-FR" sz="800" dirty="0" smtClean="0"/>
                        <a:t>Clients</a:t>
                      </a:r>
                      <a:r>
                        <a:rPr lang="fr-FR" sz="800" baseline="0" dirty="0" smtClean="0"/>
                        <a:t> avec carte sans forfait</a:t>
                      </a:r>
                      <a:endParaRPr lang="fr-FR" sz="800" dirty="0" smtClean="0"/>
                    </a:p>
                    <a:p>
                      <a:pPr marL="171450" lvl="1" indent="-171450" algn="just">
                        <a:buClr>
                          <a:srgbClr val="C00000"/>
                        </a:buClr>
                        <a:buFont typeface="Wingdings" panose="05000000000000000000" pitchFamily="2" charset="2"/>
                        <a:buChar char="§"/>
                      </a:pPr>
                      <a:r>
                        <a:rPr lang="fr-FR" sz="800" baseline="0" dirty="0" smtClean="0"/>
                        <a:t>Clients avec DEI Pro Inactifs </a:t>
                      </a:r>
                      <a:endParaRPr lang="fr-FR" sz="800" dirty="0" smtClean="0"/>
                    </a:p>
                  </a:txBody>
                  <a:tcPr anchor="ctr"/>
                </a:tc>
                <a:extLst>
                  <a:ext uri="{0D108BD9-81ED-4DB2-BD59-A6C34878D82A}">
                    <a16:rowId xmlns:a16="http://schemas.microsoft.com/office/drawing/2014/main" val="2413437005"/>
                  </a:ext>
                </a:extLst>
              </a:tr>
            </a:tbl>
          </a:graphicData>
        </a:graphic>
      </p:graphicFrame>
      <p:pic>
        <p:nvPicPr>
          <p:cNvPr id="29" name="Image 28"/>
          <p:cNvPicPr>
            <a:picLocks noChangeAspect="1"/>
          </p:cNvPicPr>
          <p:nvPr/>
        </p:nvPicPr>
        <p:blipFill>
          <a:blip r:embed="rId5">
            <a:extLst/>
          </a:blip>
          <a:stretch>
            <a:fillRect/>
          </a:stretch>
        </p:blipFill>
        <p:spPr>
          <a:xfrm>
            <a:off x="1334879" y="990890"/>
            <a:ext cx="369232" cy="369232"/>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93823" y="4633850"/>
            <a:ext cx="343900" cy="343900"/>
          </a:xfrm>
          <a:prstGeom prst="rect">
            <a:avLst/>
          </a:prstGeom>
        </p:spPr>
      </p:pic>
      <p:grpSp>
        <p:nvGrpSpPr>
          <p:cNvPr id="38" name="Groupe 37"/>
          <p:cNvGrpSpPr/>
          <p:nvPr/>
        </p:nvGrpSpPr>
        <p:grpSpPr>
          <a:xfrm>
            <a:off x="3218012" y="1420808"/>
            <a:ext cx="277251" cy="272442"/>
            <a:chOff x="6791061" y="364739"/>
            <a:chExt cx="1385775" cy="1361737"/>
          </a:xfrm>
        </p:grpSpPr>
        <p:sp>
          <p:nvSpPr>
            <p:cNvPr id="45" name="Ellipse 44"/>
            <p:cNvSpPr/>
            <p:nvPr/>
          </p:nvSpPr>
          <p:spPr>
            <a:xfrm>
              <a:off x="6948972" y="443797"/>
              <a:ext cx="1051932" cy="11043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p:cNvSpPr/>
            <p:nvPr/>
          </p:nvSpPr>
          <p:spPr>
            <a:xfrm rot="20369227">
              <a:off x="6826024" y="868994"/>
              <a:ext cx="1270880" cy="2866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Image 47"/>
            <p:cNvPicPr/>
            <p:nvPr/>
          </p:nvPicPr>
          <p:blipFill rotWithShape="1">
            <a:blip r:embed="rId7">
              <a:extLst/>
            </a:blip>
            <a:srcRect l="39848" t="44992" r="45767" b="32072"/>
            <a:stretch/>
          </p:blipFill>
          <p:spPr bwMode="auto">
            <a:xfrm>
              <a:off x="6791061" y="364739"/>
              <a:ext cx="1385775" cy="1361737"/>
            </a:xfrm>
            <a:prstGeom prst="rect">
              <a:avLst/>
            </a:prstGeom>
            <a:extLst>
              <a:ext uri="{53640926-AAD7-44D8-BBD7-CCE9431645EC}">
                <a14:shadowObscured xmlns:a14="http://schemas.microsoft.com/office/drawing/2010/main"/>
              </a:ext>
            </a:extLst>
          </p:spPr>
        </p:pic>
      </p:grpSp>
      <p:pic>
        <p:nvPicPr>
          <p:cNvPr id="9" name="Imag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937444">
            <a:off x="2098997" y="2753222"/>
            <a:ext cx="188013" cy="188013"/>
          </a:xfrm>
          <a:prstGeom prst="rect">
            <a:avLst/>
          </a:prstGeom>
        </p:spPr>
      </p:pic>
      <p:pic>
        <p:nvPicPr>
          <p:cNvPr id="33" name="Image 32"/>
          <p:cNvPicPr>
            <a:picLocks noChangeAspect="1"/>
          </p:cNvPicPr>
          <p:nvPr/>
        </p:nvPicPr>
        <p:blipFill>
          <a:blip r:embed="rId9">
            <a:extLst>
              <a:ext uri="{BEBA8EAE-BF5A-486C-A8C5-ECC9F3942E4B}">
                <a14:imgProps xmlns:a14="http://schemas.microsoft.com/office/drawing/2010/main">
                  <a14:imgLayer r:embed="rId10">
                    <a14:imgEffect>
                      <a14:backgroundRemoval t="0" b="100000" l="4911" r="93750">
                        <a14:foregroundMark x1="78571" y1="29018" x2="47321" y2="34375"/>
                        <a14:foregroundMark x1="84821" y1="42411" x2="41518" y2="41071"/>
                        <a14:foregroundMark x1="75893" y1="37054" x2="49107" y2="33036"/>
                        <a14:foregroundMark x1="74554" y1="96875" x2="26339" y2="97321"/>
                      </a14:backgroundRemoval>
                    </a14:imgEffect>
                  </a14:imgLayer>
                </a14:imgProps>
              </a:ext>
            </a:extLst>
          </a:blip>
          <a:stretch>
            <a:fillRect/>
          </a:stretch>
        </p:blipFill>
        <p:spPr>
          <a:xfrm>
            <a:off x="3147225" y="1721295"/>
            <a:ext cx="202704" cy="202704"/>
          </a:xfrm>
          <a:prstGeom prst="rect">
            <a:avLst/>
          </a:prstGeom>
        </p:spPr>
      </p:pic>
    </p:spTree>
    <p:extLst>
      <p:ext uri="{BB962C8B-B14F-4D97-AF65-F5344CB8AC3E}">
        <p14:creationId xmlns:p14="http://schemas.microsoft.com/office/powerpoint/2010/main" val="729663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81"/>
          <p:cNvSpPr/>
          <p:nvPr/>
        </p:nvSpPr>
        <p:spPr>
          <a:xfrm>
            <a:off x="4321148" y="3802617"/>
            <a:ext cx="2382690" cy="125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Rectangle 48"/>
          <p:cNvSpPr/>
          <p:nvPr/>
        </p:nvSpPr>
        <p:spPr>
          <a:xfrm>
            <a:off x="4336994" y="4468014"/>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Rectangle 47"/>
          <p:cNvSpPr/>
          <p:nvPr/>
        </p:nvSpPr>
        <p:spPr>
          <a:xfrm>
            <a:off x="4326430" y="2393179"/>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ectangle 46"/>
          <p:cNvSpPr/>
          <p:nvPr/>
        </p:nvSpPr>
        <p:spPr>
          <a:xfrm>
            <a:off x="4285721" y="1672557"/>
            <a:ext cx="2372126" cy="970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Rectangle 2"/>
          <p:cNvSpPr/>
          <p:nvPr/>
        </p:nvSpPr>
        <p:spPr>
          <a:xfrm>
            <a:off x="4288106" y="994043"/>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4260848" y="4417880"/>
            <a:ext cx="4842393" cy="8463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C00000"/>
              </a:buClr>
              <a:buSzTx/>
              <a:buFontTx/>
              <a:buNone/>
              <a:tabLst/>
              <a:defRPr/>
            </a:pPr>
            <a:r>
              <a:rPr kumimoji="0" lang="fr-FR" sz="800" b="0" i="0" u="none" strike="noStrike" kern="1200" cap="none" spc="0" normalizeH="0" baseline="0" noProof="0" dirty="0" smtClean="0">
                <a:ln>
                  <a:noFill/>
                </a:ln>
                <a:solidFill>
                  <a:srgbClr val="FF0000"/>
                </a:solidFill>
                <a:effectLst/>
                <a:uLnTx/>
                <a:uFillTx/>
                <a:latin typeface="Calibri"/>
                <a:ea typeface="+mn-ea"/>
                <a:cs typeface="+mn-cs"/>
              </a:rPr>
              <a:t>Votre client détient l’univers I, mais n’a pas l’univers G  </a:t>
            </a: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smtClean="0">
                <a:ln>
                  <a:noFill/>
                </a:ln>
                <a:solidFill>
                  <a:prstClr val="white"/>
                </a:solidFill>
                <a:effectLst/>
                <a:uLnTx/>
                <a:uFillTx/>
                <a:latin typeface="Calibri"/>
                <a:ea typeface="+mn-ea"/>
                <a:cs typeface="+mn-cs"/>
              </a:rPr>
              <a:t>Profitez de votre entretien autour de la valorisation des équipes pour le sensibiliser à ses besoins en termes de captation de flux au travers de nos solutions monétiques et le cas échéant lui rappeler l’importance du développement de l’e-commerce. </a:t>
            </a: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smtClean="0">
                <a:ln>
                  <a:noFill/>
                </a:ln>
                <a:solidFill>
                  <a:prstClr val="white"/>
                </a:solidFill>
                <a:effectLst/>
                <a:uLnTx/>
                <a:uFillTx/>
                <a:latin typeface="Calibri"/>
                <a:ea typeface="+mn-ea"/>
                <a:cs typeface="+mn-cs"/>
              </a:rPr>
              <a:t>Analysez</a:t>
            </a:r>
            <a:r>
              <a:rPr kumimoji="0" lang="fr-FR" sz="800" b="0" i="0" u="none" strike="noStrike" kern="1200" cap="none" spc="0" normalizeH="0" noProof="0" dirty="0" smtClean="0">
                <a:ln>
                  <a:noFill/>
                </a:ln>
                <a:solidFill>
                  <a:prstClr val="white"/>
                </a:solidFill>
                <a:effectLst/>
                <a:uLnTx/>
                <a:uFillTx/>
                <a:latin typeface="Calibri"/>
                <a:ea typeface="+mn-ea"/>
                <a:cs typeface="+mn-cs"/>
              </a:rPr>
              <a:t> </a:t>
            </a:r>
            <a:r>
              <a:rPr kumimoji="0" lang="fr-FR" sz="800" b="0" i="0" u="none" strike="noStrike" kern="1200" cap="none" spc="0" normalizeH="0" baseline="0" noProof="0" dirty="0" smtClean="0">
                <a:ln>
                  <a:noFill/>
                </a:ln>
                <a:solidFill>
                  <a:prstClr val="white"/>
                </a:solidFill>
                <a:effectLst/>
                <a:uLnTx/>
                <a:uFillTx/>
                <a:latin typeface="Calibri"/>
                <a:ea typeface="+mn-ea"/>
                <a:cs typeface="+mn-cs"/>
              </a:rPr>
              <a:t>ses contrats à la concurrence et parlez lui de </a:t>
            </a:r>
            <a:r>
              <a:rPr kumimoji="0" lang="fr-FR" sz="800" b="0" i="0" u="none" strike="noStrike" kern="1200" cap="none" spc="0" normalizeH="0" baseline="0" noProof="0" dirty="0" err="1" smtClean="0">
                <a:ln>
                  <a:noFill/>
                </a:ln>
                <a:solidFill>
                  <a:prstClr val="white"/>
                </a:solidFill>
                <a:effectLst/>
                <a:uLnTx/>
                <a:uFillTx/>
                <a:latin typeface="Calibri"/>
                <a:ea typeface="+mn-ea"/>
                <a:cs typeface="+mn-cs"/>
              </a:rPr>
              <a:t>boost</a:t>
            </a:r>
            <a:r>
              <a:rPr kumimoji="0" lang="fr-FR" sz="800" b="0" i="0" u="none" strike="noStrike" kern="1200" cap="none" spc="0" normalizeH="0" baseline="0" noProof="0" dirty="0" smtClean="0">
                <a:ln>
                  <a:noFill/>
                </a:ln>
                <a:solidFill>
                  <a:prstClr val="white"/>
                </a:solidFill>
                <a:effectLst/>
                <a:uLnTx/>
                <a:uFillTx/>
                <a:latin typeface="Calibri"/>
                <a:ea typeface="+mn-ea"/>
                <a:cs typeface="+mn-cs"/>
              </a:rPr>
              <a:t> </a:t>
            </a:r>
            <a:r>
              <a:rPr kumimoji="0" lang="fr-FR" sz="800" b="0" i="0" u="none" strike="noStrike" kern="1200" cap="none" spc="0" normalizeH="0" baseline="0" noProof="0" dirty="0" err="1" smtClean="0">
                <a:ln>
                  <a:noFill/>
                </a:ln>
                <a:solidFill>
                  <a:prstClr val="white"/>
                </a:solidFill>
                <a:effectLst/>
                <a:uLnTx/>
                <a:uFillTx/>
                <a:latin typeface="Calibri"/>
                <a:ea typeface="+mn-ea"/>
                <a:cs typeface="+mn-cs"/>
              </a:rPr>
              <a:t>fid</a:t>
            </a:r>
            <a:r>
              <a:rPr kumimoji="0" lang="fr-FR" sz="800" b="0" i="0" u="none" strike="noStrike" kern="1200" cap="none" spc="0" normalizeH="0" baseline="0" noProof="0" dirty="0" smtClean="0">
                <a:ln>
                  <a:noFill/>
                </a:ln>
                <a:solidFill>
                  <a:prstClr val="white"/>
                </a:solidFill>
                <a:effectLst/>
                <a:uLnTx/>
                <a:uFillTx/>
                <a:latin typeface="Calibri"/>
                <a:ea typeface="+mn-ea"/>
                <a:cs typeface="+mn-cs"/>
              </a:rPr>
              <a:t> qui nous différencie. </a:t>
            </a: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kumimoji="0" lang="fr-FR" sz="100" b="0"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kumimoji="0" lang="fr-FR" sz="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19"/>
          <p:cNvSpPr/>
          <p:nvPr/>
        </p:nvSpPr>
        <p:spPr>
          <a:xfrm>
            <a:off x="4252596" y="2338360"/>
            <a:ext cx="4812430"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C00000"/>
              </a:buClr>
              <a:buSzTx/>
              <a:buFontTx/>
              <a:buNone/>
              <a:tabLst/>
              <a:defRPr/>
            </a:pPr>
            <a:r>
              <a:rPr kumimoji="0" lang="fr-FR" sz="800" b="0" i="0" u="none" strike="noStrike" kern="1200" cap="none" spc="0" normalizeH="0" baseline="0" noProof="0" dirty="0" smtClean="0">
                <a:ln>
                  <a:noFill/>
                </a:ln>
                <a:solidFill>
                  <a:srgbClr val="FF0000"/>
                </a:solidFill>
                <a:effectLst/>
                <a:uLnTx/>
                <a:uFillTx/>
                <a:latin typeface="Calibri"/>
                <a:ea typeface="+mn-ea"/>
                <a:cs typeface="+mn-cs"/>
              </a:rPr>
              <a:t>Votre client détient l’univers A, mais n’a pas l’univers G  </a:t>
            </a: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kumimoji="0" lang="fr-FR" sz="100" b="0"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smtClean="0">
                <a:ln>
                  <a:noFill/>
                </a:ln>
                <a:solidFill>
                  <a:prstClr val="white"/>
                </a:solidFill>
                <a:effectLst/>
                <a:uLnTx/>
                <a:uFillTx/>
                <a:latin typeface="Calibri"/>
                <a:ea typeface="+mn-ea"/>
                <a:cs typeface="+mn-cs"/>
              </a:rPr>
              <a:t>Profitez de la mise à jour de ses besoins en termes d’assurance et de prévoyance pour adapter notre réponse en termes de captation de flux.</a:t>
            </a: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kumimoji="0" lang="fr-FR" sz="100" b="0"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kumimoji="0" lang="fr-FR" sz="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Rectangle 17"/>
          <p:cNvSpPr/>
          <p:nvPr/>
        </p:nvSpPr>
        <p:spPr>
          <a:xfrm>
            <a:off x="4213938" y="1607028"/>
            <a:ext cx="4837225" cy="6001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C00000"/>
              </a:buClr>
              <a:buSzTx/>
              <a:buFontTx/>
              <a:buNone/>
              <a:tabLst/>
              <a:defRPr/>
            </a:pPr>
            <a:r>
              <a:rPr kumimoji="0" lang="fr-FR" sz="800" b="0" i="0" u="none" strike="noStrike" kern="1200" cap="none" spc="0" normalizeH="0" baseline="0" noProof="0" dirty="0" smtClean="0">
                <a:ln>
                  <a:noFill/>
                </a:ln>
                <a:solidFill>
                  <a:srgbClr val="FF0000"/>
                </a:solidFill>
                <a:effectLst/>
                <a:uLnTx/>
                <a:uFillTx/>
                <a:latin typeface="Calibri"/>
                <a:ea typeface="+mn-ea"/>
                <a:cs typeface="+mn-cs"/>
              </a:rPr>
              <a:t>Votre client détient l’univers E, mais n’a pas l’univers G  </a:t>
            </a:r>
          </a:p>
          <a:p>
            <a:pPr marL="0" marR="0" lvl="0" indent="0" algn="l" defTabSz="914400" rtl="0" eaLnBrk="1" fontAlgn="auto" latinLnBrk="0" hangingPunct="1">
              <a:lnSpc>
                <a:spcPct val="100000"/>
              </a:lnSpc>
              <a:spcBef>
                <a:spcPts val="0"/>
              </a:spcBef>
              <a:spcAft>
                <a:spcPts val="0"/>
              </a:spcAft>
              <a:buClr>
                <a:srgbClr val="C00000"/>
              </a:buClr>
              <a:buSzTx/>
              <a:buFontTx/>
              <a:buNone/>
              <a:tabLst/>
              <a:defRPr/>
            </a:pPr>
            <a:endParaRPr kumimoji="0" lang="fr-FR" sz="100" b="0" i="0" u="none" strike="noStrike" kern="1200" cap="none" spc="0" normalizeH="0" baseline="0" noProof="0" dirty="0" smtClean="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smtClean="0">
                <a:ln>
                  <a:noFill/>
                </a:ln>
                <a:solidFill>
                  <a:prstClr val="white"/>
                </a:solidFill>
                <a:effectLst/>
                <a:uLnTx/>
                <a:uFillTx/>
                <a:latin typeface="Calibri"/>
                <a:ea typeface="+mn-ea"/>
                <a:cs typeface="+mn-cs"/>
              </a:rPr>
              <a:t>L’épargne et les flux se gèrent de façon conjointe. Pas d’épargne sans flux. Aussi pour gérer au mieux  son épargne faisons avec lui un bilan flux pour lui proposer les solutions adaptées (monétique, e-commerce, </a:t>
            </a:r>
            <a:r>
              <a:rPr kumimoji="0" lang="fr-FR" sz="800" b="0" i="0" u="none" strike="noStrike" kern="1200" cap="none" spc="0" normalizeH="0" baseline="0" noProof="0" dirty="0" err="1" smtClean="0">
                <a:ln>
                  <a:noFill/>
                </a:ln>
                <a:solidFill>
                  <a:prstClr val="white"/>
                </a:solidFill>
                <a:effectLst/>
                <a:uLnTx/>
                <a:uFillTx/>
                <a:latin typeface="Calibri"/>
                <a:ea typeface="+mn-ea"/>
                <a:cs typeface="+mn-cs"/>
              </a:rPr>
              <a:t>boost</a:t>
            </a:r>
            <a:r>
              <a:rPr kumimoji="0" lang="fr-FR" sz="800" b="0" i="0" u="none" strike="noStrike" kern="1200" cap="none" spc="0" normalizeH="0" baseline="0" noProof="0" dirty="0" smtClean="0">
                <a:ln>
                  <a:noFill/>
                </a:ln>
                <a:solidFill>
                  <a:prstClr val="white"/>
                </a:solidFill>
                <a:effectLst/>
                <a:uLnTx/>
                <a:uFillTx/>
                <a:latin typeface="Calibri"/>
                <a:ea typeface="+mn-ea"/>
                <a:cs typeface="+mn-cs"/>
              </a:rPr>
              <a:t> </a:t>
            </a:r>
            <a:r>
              <a:rPr kumimoji="0" lang="fr-FR" sz="800" b="0" i="0" u="none" strike="noStrike" kern="1200" cap="none" spc="0" normalizeH="0" baseline="0" noProof="0" dirty="0" err="1" smtClean="0">
                <a:ln>
                  <a:noFill/>
                </a:ln>
                <a:solidFill>
                  <a:prstClr val="white"/>
                </a:solidFill>
                <a:effectLst/>
                <a:uLnTx/>
                <a:uFillTx/>
                <a:latin typeface="Calibri"/>
                <a:ea typeface="+mn-ea"/>
                <a:cs typeface="+mn-cs"/>
              </a:rPr>
              <a:t>fid</a:t>
            </a:r>
            <a:r>
              <a:rPr kumimoji="0" lang="fr-FR" sz="800" b="0" i="0" u="none" strike="noStrike" kern="1200" cap="none" spc="0" normalizeH="0" baseline="0" noProof="0" dirty="0" smtClean="0">
                <a:ln>
                  <a:noFill/>
                </a:ln>
                <a:solidFill>
                  <a:prstClr val="white"/>
                </a:solidFill>
                <a:effectLst/>
                <a:uLnTx/>
                <a:uFillTx/>
                <a:latin typeface="Calibri"/>
                <a:ea typeface="+mn-ea"/>
                <a:cs typeface="+mn-cs"/>
              </a:rPr>
              <a:t> et banque à distance).  </a:t>
            </a:r>
            <a:endParaRPr kumimoji="0" lang="fr-FR" sz="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Rectangle 16"/>
          <p:cNvSpPr/>
          <p:nvPr/>
        </p:nvSpPr>
        <p:spPr>
          <a:xfrm>
            <a:off x="4201032" y="931018"/>
            <a:ext cx="4812430"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C00000"/>
              </a:buClr>
              <a:buSzTx/>
              <a:buFontTx/>
              <a:buNone/>
              <a:tabLst/>
              <a:defRPr/>
            </a:pPr>
            <a:r>
              <a:rPr kumimoji="0" lang="fr-FR" sz="800" b="0" i="0" u="none" strike="noStrike" kern="1200" cap="none" spc="0" normalizeH="0" baseline="0" noProof="0" dirty="0" smtClean="0">
                <a:ln>
                  <a:noFill/>
                </a:ln>
                <a:solidFill>
                  <a:srgbClr val="FF0000"/>
                </a:solidFill>
                <a:effectLst/>
                <a:uLnTx/>
                <a:uFillTx/>
                <a:latin typeface="Calibri"/>
                <a:ea typeface="+mn-ea"/>
                <a:cs typeface="+mn-cs"/>
              </a:rPr>
              <a:t>Votre client détient l’univers B , mais n’a pas l’univers G  </a:t>
            </a:r>
          </a:p>
          <a:p>
            <a:pPr marL="0" marR="0" lvl="0" indent="0" algn="l" defTabSz="914400" rtl="0" eaLnBrk="1" fontAlgn="auto" latinLnBrk="0" hangingPunct="1">
              <a:lnSpc>
                <a:spcPct val="100000"/>
              </a:lnSpc>
              <a:spcBef>
                <a:spcPts val="0"/>
              </a:spcBef>
              <a:spcAft>
                <a:spcPts val="0"/>
              </a:spcAft>
              <a:buClr>
                <a:srgbClr val="C00000"/>
              </a:buClr>
              <a:buSzTx/>
              <a:buFontTx/>
              <a:buNone/>
              <a:tabLst/>
              <a:defRPr/>
            </a:pPr>
            <a:endParaRPr kumimoji="0" lang="fr-FR" sz="100" b="0" i="0" u="none" strike="noStrike" kern="1200" cap="none" spc="0" normalizeH="0" baseline="0" noProof="0" dirty="0" smtClean="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smtClean="0">
                <a:ln>
                  <a:noFill/>
                </a:ln>
                <a:solidFill>
                  <a:prstClr val="white"/>
                </a:solidFill>
                <a:effectLst/>
                <a:uLnTx/>
                <a:uFillTx/>
                <a:latin typeface="Calibri"/>
                <a:ea typeface="+mn-ea"/>
                <a:cs typeface="+mn-cs"/>
              </a:rPr>
              <a:t>Il dispose des moyens pour dépenser de l’argent mais il lui manque le moyen  d’accepter le mode de paiement le plus universel à savoir la carte bleue au travers d’un </a:t>
            </a:r>
            <a:r>
              <a:rPr kumimoji="0" lang="fr-FR" sz="800" b="0" i="0" u="none" strike="noStrike" kern="1200" cap="none" spc="0" normalizeH="0" baseline="0" noProof="0" dirty="0" err="1" smtClean="0">
                <a:ln>
                  <a:noFill/>
                </a:ln>
                <a:solidFill>
                  <a:prstClr val="white"/>
                </a:solidFill>
                <a:effectLst/>
                <a:uLnTx/>
                <a:uFillTx/>
                <a:latin typeface="Calibri"/>
                <a:ea typeface="+mn-ea"/>
                <a:cs typeface="+mn-cs"/>
              </a:rPr>
              <a:t>Tpe</a:t>
            </a:r>
            <a:r>
              <a:rPr kumimoji="0" lang="fr-FR" sz="800" b="0" i="0" u="none" strike="noStrike" kern="1200" cap="none" spc="0" normalizeH="0" baseline="0" noProof="0" dirty="0">
                <a:ln>
                  <a:noFill/>
                </a:ln>
                <a:solidFill>
                  <a:prstClr val="white"/>
                </a:solidFill>
                <a:effectLst/>
                <a:uLnTx/>
                <a:uFillTx/>
                <a:latin typeface="Calibri"/>
                <a:ea typeface="+mn-ea"/>
                <a:cs typeface="+mn-cs"/>
              </a:rPr>
              <a:t> </a:t>
            </a:r>
            <a:r>
              <a:rPr kumimoji="0" lang="fr-FR" sz="800" b="0" i="0" u="none" strike="noStrike" kern="1200" cap="none" spc="0" normalizeH="0" baseline="0" noProof="0" dirty="0" smtClean="0">
                <a:ln>
                  <a:noFill/>
                </a:ln>
                <a:solidFill>
                  <a:prstClr val="white"/>
                </a:solidFill>
                <a:effectLst/>
                <a:uLnTx/>
                <a:uFillTx/>
                <a:latin typeface="Calibri"/>
                <a:ea typeface="+mn-ea"/>
                <a:cs typeface="+mn-cs"/>
              </a:rPr>
              <a:t>ou d’une solution e-commerce selon ses besoins.</a:t>
            </a: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kumimoji="0" lang="fr-FR" sz="100" b="0" i="0" u="none" strike="noStrike" kern="1200" cap="none" spc="0" normalizeH="0" baseline="0" noProof="0" dirty="0">
              <a:ln>
                <a:noFill/>
              </a:ln>
              <a:solidFill>
                <a:prstClr val="white"/>
              </a:solidFill>
              <a:effectLst/>
              <a:uLnTx/>
              <a:uFillTx/>
              <a:latin typeface="Calibri"/>
              <a:ea typeface="+mn-ea"/>
              <a:cs typeface="+mn-cs"/>
            </a:endParaRPr>
          </a:p>
        </p:txBody>
      </p:sp>
      <p:sp>
        <p:nvSpPr>
          <p:cNvPr id="81" name="Rectangle 80"/>
          <p:cNvSpPr/>
          <p:nvPr/>
        </p:nvSpPr>
        <p:spPr>
          <a:xfrm>
            <a:off x="3203848" y="4417880"/>
            <a:ext cx="5796644" cy="671013"/>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80" name="Rectangle 79"/>
          <p:cNvSpPr/>
          <p:nvPr/>
        </p:nvSpPr>
        <p:spPr>
          <a:xfrm>
            <a:off x="3207009" y="2324424"/>
            <a:ext cx="5796644" cy="75577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78" name="Rectangle 77"/>
          <p:cNvSpPr/>
          <p:nvPr/>
        </p:nvSpPr>
        <p:spPr>
          <a:xfrm>
            <a:off x="3202078" y="1569094"/>
            <a:ext cx="5783236" cy="69902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3202078" y="855366"/>
            <a:ext cx="5796644" cy="681641"/>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Rectangle 50"/>
          <p:cNvSpPr/>
          <p:nvPr/>
        </p:nvSpPr>
        <p:spPr>
          <a:xfrm>
            <a:off x="788150" y="576301"/>
            <a:ext cx="8212342" cy="267257"/>
          </a:xfrm>
          <a:prstGeom prst="rect">
            <a:avLst/>
          </a:prstGeom>
          <a:gradFill flip="none" rotWithShape="1">
            <a:gsLst>
              <a:gs pos="0">
                <a:schemeClr val="accent1">
                  <a:lumMod val="5000"/>
                  <a:lumOff val="95000"/>
                  <a:alpha val="0"/>
                </a:schemeClr>
              </a:gs>
              <a:gs pos="15000">
                <a:srgbClr val="17375E">
                  <a:alpha val="8000"/>
                </a:srgbClr>
              </a:gs>
              <a:gs pos="27000">
                <a:srgbClr val="17375E">
                  <a:alpha val="63000"/>
                </a:srgbClr>
              </a:gs>
              <a:gs pos="7000">
                <a:schemeClr val="bg1">
                  <a:alpha val="0"/>
                </a:schemeClr>
              </a:gs>
              <a:gs pos="100000">
                <a:schemeClr val="tx2">
                  <a:lumMod val="75000"/>
                </a:schemeClr>
              </a:gs>
            </a:gsLst>
            <a:lin ang="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
                <a:srgbClr val="C00000"/>
              </a:buClr>
              <a:buSzTx/>
              <a:buFontTx/>
              <a:buNone/>
              <a:tabLst/>
              <a:defRPr/>
            </a:pPr>
            <a:r>
              <a:rPr kumimoji="0" lang="fr-FR" sz="1200" b="0" i="0" u="none" strike="noStrike" kern="1200" cap="none" spc="0" normalizeH="0" baseline="0" noProof="0" dirty="0" smtClean="0">
                <a:ln>
                  <a:noFill/>
                </a:ln>
                <a:solidFill>
                  <a:prstClr val="white"/>
                </a:solidFill>
                <a:effectLst/>
                <a:uLnTx/>
                <a:uFillTx/>
                <a:latin typeface="Calibri"/>
                <a:ea typeface="+mn-ea"/>
                <a:cs typeface="+mn-cs"/>
              </a:rPr>
              <a:t>Il manque </a:t>
            </a:r>
            <a:r>
              <a:rPr kumimoji="0" lang="fr-FR" sz="1200" b="0" i="0" u="none" strike="noStrike" kern="1200" cap="none" spc="0" normalizeH="0" baseline="0" noProof="0" dirty="0">
                <a:ln>
                  <a:noFill/>
                </a:ln>
                <a:solidFill>
                  <a:prstClr val="white"/>
                </a:solidFill>
                <a:effectLst/>
                <a:uLnTx/>
                <a:uFillTx/>
                <a:latin typeface="Calibri"/>
                <a:ea typeface="+mn-ea"/>
                <a:cs typeface="+mn-cs"/>
              </a:rPr>
              <a:t>l’univers </a:t>
            </a:r>
            <a:r>
              <a:rPr kumimoji="0" lang="fr-FR" sz="1200" b="0" i="0" u="none" strike="noStrike" kern="1200" cap="none" spc="0" normalizeH="0" baseline="0" noProof="0" dirty="0" smtClean="0">
                <a:ln>
                  <a:noFill/>
                </a:ln>
                <a:solidFill>
                  <a:srgbClr val="FF0000"/>
                </a:solidFill>
                <a:effectLst/>
                <a:uLnTx/>
                <a:uFillTx/>
                <a:latin typeface="Calibri"/>
                <a:ea typeface="+mn-ea"/>
                <a:cs typeface="+mn-cs"/>
              </a:rPr>
              <a:t>Gestion de Flux</a:t>
            </a:r>
            <a:r>
              <a:rPr kumimoji="0" lang="fr-FR" sz="1200" b="1" i="0" u="none" strike="noStrike" kern="1200" cap="none" spc="0" normalizeH="0" baseline="0" noProof="0" dirty="0" smtClean="0">
                <a:ln>
                  <a:noFill/>
                </a:ln>
                <a:solidFill>
                  <a:srgbClr val="FF0000"/>
                </a:solidFill>
                <a:effectLst/>
                <a:uLnTx/>
                <a:uFillTx/>
                <a:latin typeface="Calibri"/>
                <a:ea typeface="+mn-ea"/>
                <a:cs typeface="+mn-cs"/>
              </a:rPr>
              <a:t> </a:t>
            </a:r>
            <a:r>
              <a:rPr kumimoji="0" lang="fr-FR" sz="1200" b="0" i="0" u="none" strike="noStrike" kern="1200" cap="none" spc="0" normalizeH="0" baseline="0" noProof="0" dirty="0" smtClean="0">
                <a:ln>
                  <a:noFill/>
                </a:ln>
                <a:solidFill>
                  <a:prstClr val="white"/>
                </a:solidFill>
                <a:effectLst/>
                <a:uLnTx/>
                <a:uFillTx/>
                <a:latin typeface="Calibri"/>
                <a:ea typeface="+mn-ea"/>
                <a:cs typeface="+mn-cs"/>
              </a:rPr>
              <a:t>à notre client… </a:t>
            </a:r>
            <a:r>
              <a:rPr kumimoji="0" lang="fr-FR" sz="1200" b="0" i="0" u="none" strike="noStrike" kern="1200" cap="none" spc="0" normalizeH="0" baseline="0" noProof="0" dirty="0">
                <a:ln>
                  <a:noFill/>
                </a:ln>
                <a:solidFill>
                  <a:prstClr val="white"/>
                </a:solidFill>
                <a:effectLst/>
                <a:uLnTx/>
                <a:uFillTx/>
                <a:latin typeface="Calibri"/>
                <a:ea typeface="+mn-ea"/>
                <a:cs typeface="+mn-cs"/>
              </a:rPr>
              <a:t>Quelles sont les passerelles </a:t>
            </a:r>
            <a:r>
              <a:rPr kumimoji="0" lang="fr-FR" sz="1200" b="0" i="0" u="none" strike="noStrike" kern="1200" cap="none" spc="0" normalizeH="0" baseline="0" noProof="0" dirty="0" smtClean="0">
                <a:ln>
                  <a:noFill/>
                </a:ln>
                <a:solidFill>
                  <a:prstClr val="white"/>
                </a:solidFill>
                <a:effectLst/>
                <a:uLnTx/>
                <a:uFillTx/>
                <a:latin typeface="Calibri"/>
                <a:ea typeface="+mn-ea"/>
                <a:cs typeface="+mn-cs"/>
              </a:rPr>
              <a:t>provenant des </a:t>
            </a:r>
            <a:r>
              <a:rPr kumimoji="0" lang="fr-FR" sz="1200" b="0" i="0" u="none" strike="noStrike" kern="1200" cap="none" spc="0" normalizeH="0" baseline="0" noProof="0" dirty="0">
                <a:ln>
                  <a:noFill/>
                </a:ln>
                <a:solidFill>
                  <a:prstClr val="white"/>
                </a:solidFill>
                <a:effectLst/>
                <a:uLnTx/>
                <a:uFillTx/>
                <a:latin typeface="Calibri"/>
                <a:ea typeface="+mn-ea"/>
                <a:cs typeface="+mn-cs"/>
              </a:rPr>
              <a:t>autres univers ? </a:t>
            </a:r>
          </a:p>
        </p:txBody>
      </p:sp>
      <p:sp>
        <p:nvSpPr>
          <p:cNvPr id="2" name="Espace réservé du contenu 1"/>
          <p:cNvSpPr>
            <a:spLocks noGrp="1"/>
          </p:cNvSpPr>
          <p:nvPr>
            <p:ph sz="quarter" idx="15"/>
          </p:nvPr>
        </p:nvSpPr>
        <p:spPr/>
        <p:txBody>
          <a:bodyPr/>
          <a:lstStyle/>
          <a:p>
            <a:r>
              <a:rPr lang="fr-FR" sz="1600" b="1" dirty="0" smtClean="0"/>
              <a:t>Les </a:t>
            </a:r>
            <a:r>
              <a:rPr lang="fr-FR" sz="1600" b="1" dirty="0" smtClean="0">
                <a:solidFill>
                  <a:srgbClr val="FF0000"/>
                </a:solidFill>
              </a:rPr>
              <a:t>passerelles</a:t>
            </a:r>
            <a:r>
              <a:rPr lang="fr-FR" sz="1600" b="1" dirty="0" smtClean="0"/>
              <a:t> entre les univers pour compléter </a:t>
            </a:r>
            <a:r>
              <a:rPr lang="fr-FR" sz="1600" b="1" dirty="0" smtClean="0">
                <a:solidFill>
                  <a:srgbClr val="FF0000"/>
                </a:solidFill>
              </a:rPr>
              <a:t>l’équipement des clients</a:t>
            </a:r>
            <a:endParaRPr lang="fr-FR" sz="1600" b="1" dirty="0">
              <a:solidFill>
                <a:srgbClr val="FF0000"/>
              </a:solidFill>
            </a:endParaRPr>
          </a:p>
        </p:txBody>
      </p:sp>
      <p:grpSp>
        <p:nvGrpSpPr>
          <p:cNvPr id="37" name="Groupe 36"/>
          <p:cNvGrpSpPr/>
          <p:nvPr/>
        </p:nvGrpSpPr>
        <p:grpSpPr>
          <a:xfrm>
            <a:off x="726987" y="-1"/>
            <a:ext cx="774179" cy="627535"/>
            <a:chOff x="726987" y="-1"/>
            <a:chExt cx="774179" cy="627535"/>
          </a:xfrm>
        </p:grpSpPr>
        <p:sp>
          <p:nvSpPr>
            <p:cNvPr id="39" name="Rectangle 38"/>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llipse 39"/>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llipse 40"/>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Rectangle 41"/>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ZoneTexte 42"/>
            <p:cNvSpPr txBox="1"/>
            <p:nvPr/>
          </p:nvSpPr>
          <p:spPr>
            <a:xfrm>
              <a:off x="726987" y="195486"/>
              <a:ext cx="6046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CONQUÊTE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srgbClr val="FF0000"/>
                  </a:solidFill>
                  <a:effectLst/>
                  <a:uLnTx/>
                  <a:uFillTx/>
                  <a:latin typeface="Century Gothic" panose="020B0502020202020204" pitchFamily="34" charset="0"/>
                  <a:ea typeface="+mn-ea"/>
                  <a:cs typeface="+mn-cs"/>
                </a:rPr>
                <a:t>UNIVERS</a:t>
              </a:r>
              <a:endParaRPr kumimoji="0" lang="fr-FR" sz="600" b="0"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endParaRPr>
            </a:p>
          </p:txBody>
        </p:sp>
      </p:gr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ZoneTexte 59"/>
          <p:cNvSpPr txBox="1"/>
          <p:nvPr/>
        </p:nvSpPr>
        <p:spPr>
          <a:xfrm>
            <a:off x="7370" y="2439968"/>
            <a:ext cx="1396278" cy="646331"/>
          </a:xfrm>
          <a:prstGeom prst="rect">
            <a:avLst/>
          </a:prstGeom>
          <a:gradFill flip="none" rotWithShape="1">
            <a:gsLst>
              <a:gs pos="0">
                <a:schemeClr val="accent1">
                  <a:lumMod val="5000"/>
                  <a:lumOff val="95000"/>
                </a:schemeClr>
              </a:gs>
              <a:gs pos="29000">
                <a:srgbClr val="FBFCFE"/>
              </a:gs>
              <a:gs pos="100000">
                <a:schemeClr val="bg1">
                  <a:alpha val="0"/>
                </a:schemeClr>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rPr>
              <a:t>Univers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Calibri"/>
                <a:ea typeface="+mn-ea"/>
                <a:cs typeface="+mn-cs"/>
              </a:rPr>
              <a:t>Gestion de Flux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rPr>
              <a:t>Non détenu</a:t>
            </a:r>
            <a:endParaRPr kumimoji="0" lang="fr-FR" sz="12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endParaRPr>
          </a:p>
        </p:txBody>
      </p:sp>
      <p:grpSp>
        <p:nvGrpSpPr>
          <p:cNvPr id="61" name="Groupe 60"/>
          <p:cNvGrpSpPr/>
          <p:nvPr/>
        </p:nvGrpSpPr>
        <p:grpSpPr>
          <a:xfrm>
            <a:off x="3417487" y="1665993"/>
            <a:ext cx="720080" cy="611074"/>
            <a:chOff x="1867163" y="2426988"/>
            <a:chExt cx="1022777" cy="979007"/>
          </a:xfrm>
        </p:grpSpPr>
        <p:pic>
          <p:nvPicPr>
            <p:cNvPr id="62" name="Image 61"/>
            <p:cNvPicPr>
              <a:picLocks noChangeAspect="1"/>
            </p:cNvPicPr>
            <p:nvPr/>
          </p:nvPicPr>
          <p:blipFill>
            <a:blip r:embed="rId2">
              <a:extLst/>
            </a:blip>
            <a:stretch>
              <a:fillRect/>
            </a:stretch>
          </p:blipFill>
          <p:spPr>
            <a:xfrm>
              <a:off x="2051720" y="2426988"/>
              <a:ext cx="552794" cy="552794"/>
            </a:xfrm>
            <a:prstGeom prst="rect">
              <a:avLst/>
            </a:prstGeom>
          </p:spPr>
        </p:pic>
        <p:sp>
          <p:nvSpPr>
            <p:cNvPr id="63" name="ZoneTexte 62"/>
            <p:cNvSpPr txBox="1"/>
            <p:nvPr/>
          </p:nvSpPr>
          <p:spPr>
            <a:xfrm>
              <a:off x="1867163" y="3034413"/>
              <a:ext cx="1022777" cy="3715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prstClr val="white"/>
                </a:buClr>
                <a:buSzTx/>
                <a:buFontTx/>
                <a:buNone/>
                <a:tabLst/>
                <a:defRPr/>
              </a:pPr>
              <a:r>
                <a:rPr kumimoji="0" lang="fr-FR" sz="11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Epargne </a:t>
              </a:r>
              <a:endParaRPr kumimoji="0" lang="fr-FR"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endParaRPr>
            </a:p>
          </p:txBody>
        </p:sp>
      </p:grpSp>
      <p:grpSp>
        <p:nvGrpSpPr>
          <p:cNvPr id="64" name="Groupe 63"/>
          <p:cNvGrpSpPr/>
          <p:nvPr/>
        </p:nvGrpSpPr>
        <p:grpSpPr>
          <a:xfrm>
            <a:off x="3284116" y="2279792"/>
            <a:ext cx="971819" cy="1478867"/>
            <a:chOff x="3031208" y="2326339"/>
            <a:chExt cx="1380339" cy="2117043"/>
          </a:xfrm>
        </p:grpSpPr>
        <p:pic>
          <p:nvPicPr>
            <p:cNvPr id="65" name="Image 64"/>
            <p:cNvPicPr>
              <a:picLocks noChangeAspect="1"/>
            </p:cNvPicPr>
            <p:nvPr/>
          </p:nvPicPr>
          <p:blipFill>
            <a:blip r:embed="rId3">
              <a:extLst/>
            </a:blip>
            <a:stretch>
              <a:fillRect/>
            </a:stretch>
          </p:blipFill>
          <p:spPr>
            <a:xfrm>
              <a:off x="3294333" y="2326339"/>
              <a:ext cx="854093" cy="854094"/>
            </a:xfrm>
            <a:prstGeom prst="rect">
              <a:avLst/>
            </a:prstGeom>
          </p:spPr>
        </p:pic>
        <p:sp>
          <p:nvSpPr>
            <p:cNvPr id="66" name="ZoneTexte 65"/>
            <p:cNvSpPr txBox="1"/>
            <p:nvPr/>
          </p:nvSpPr>
          <p:spPr>
            <a:xfrm>
              <a:off x="3031208" y="4071800"/>
              <a:ext cx="1380339" cy="3715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prstClr val="white"/>
                </a:buClr>
                <a:buSzTx/>
                <a:buFontTx/>
                <a:buNone/>
                <a:tabLst/>
                <a:defRPr/>
              </a:pPr>
              <a:r>
                <a:rPr kumimoji="0" lang="fr-FR" sz="11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Court </a:t>
              </a:r>
              <a:r>
                <a:rPr kumimoji="0" lang="fr-FR" sz="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terme</a:t>
              </a:r>
              <a:endParaRPr kumimoji="0" lang="fr-FR" sz="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endParaRPr>
            </a:p>
          </p:txBody>
        </p:sp>
      </p:grpSp>
      <p:pic>
        <p:nvPicPr>
          <p:cNvPr id="68" name="Image 67"/>
          <p:cNvPicPr>
            <a:picLocks noChangeAspect="1"/>
          </p:cNvPicPr>
          <p:nvPr/>
        </p:nvPicPr>
        <p:blipFill>
          <a:blip r:embed="rId4">
            <a:extLst/>
          </a:blip>
          <a:stretch>
            <a:fillRect/>
          </a:stretch>
        </p:blipFill>
        <p:spPr>
          <a:xfrm>
            <a:off x="3578450" y="3168049"/>
            <a:ext cx="398154" cy="364277"/>
          </a:xfrm>
          <a:prstGeom prst="rect">
            <a:avLst/>
          </a:prstGeom>
        </p:spPr>
      </p:pic>
      <p:grpSp>
        <p:nvGrpSpPr>
          <p:cNvPr id="70" name="Groupe 69"/>
          <p:cNvGrpSpPr/>
          <p:nvPr/>
        </p:nvGrpSpPr>
        <p:grpSpPr>
          <a:xfrm>
            <a:off x="3221835" y="2718473"/>
            <a:ext cx="1183978" cy="2118227"/>
            <a:chOff x="5487645" y="95937"/>
            <a:chExt cx="1704206" cy="3008660"/>
          </a:xfrm>
        </p:grpSpPr>
        <p:pic>
          <p:nvPicPr>
            <p:cNvPr id="71" name="Image 70"/>
            <p:cNvPicPr>
              <a:picLocks noChangeAspect="1"/>
            </p:cNvPicPr>
            <p:nvPr/>
          </p:nvPicPr>
          <p:blipFill>
            <a:blip r:embed="rId5">
              <a:extLst/>
            </a:blip>
            <a:stretch>
              <a:fillRect/>
            </a:stretch>
          </p:blipFill>
          <p:spPr>
            <a:xfrm>
              <a:off x="6033410" y="2563061"/>
              <a:ext cx="541536" cy="541536"/>
            </a:xfrm>
            <a:prstGeom prst="rect">
              <a:avLst/>
            </a:prstGeom>
          </p:spPr>
        </p:pic>
        <p:sp>
          <p:nvSpPr>
            <p:cNvPr id="72" name="ZoneTexte 71"/>
            <p:cNvSpPr txBox="1"/>
            <p:nvPr/>
          </p:nvSpPr>
          <p:spPr>
            <a:xfrm>
              <a:off x="5487645" y="95937"/>
              <a:ext cx="1704206" cy="5464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prstClr val="white"/>
                </a:buClr>
                <a:buSzTx/>
                <a:buFontTx/>
                <a:buNone/>
                <a:tabLst/>
                <a:defRPr/>
              </a:pPr>
              <a:r>
                <a:rPr kumimoji="0" lang="fr-FR" sz="11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Assurance</a:t>
              </a:r>
            </a:p>
            <a:p>
              <a:pPr marL="0" marR="0" lvl="0" indent="0" algn="ctr" defTabSz="914400" rtl="0" eaLnBrk="1" fontAlgn="auto" latinLnBrk="0" hangingPunct="1">
                <a:lnSpc>
                  <a:spcPct val="100000"/>
                </a:lnSpc>
                <a:spcBef>
                  <a:spcPts val="0"/>
                </a:spcBef>
                <a:spcAft>
                  <a:spcPts val="0"/>
                </a:spcAft>
                <a:buClr>
                  <a:prstClr val="white"/>
                </a:buClr>
                <a:buSzTx/>
                <a:buFontTx/>
                <a:buNone/>
                <a:tabLst/>
                <a:defRPr/>
              </a:pPr>
              <a:r>
                <a:rPr kumimoji="0" lang="fr-FR" sz="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(IARD &amp; </a:t>
              </a:r>
              <a:r>
                <a:rPr kumimoji="0" lang="fr-FR" sz="800" b="1" i="0" u="none" strike="noStrike" kern="1200" cap="none" spc="0" normalizeH="0" baseline="0" noProof="0" dirty="0" err="1"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prév</a:t>
              </a:r>
              <a:r>
                <a:rPr kumimoji="0" lang="fr-FR" sz="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a:t>
              </a:r>
              <a:endParaRPr kumimoji="0" lang="fr-FR" sz="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endParaRPr>
            </a:p>
          </p:txBody>
        </p:sp>
      </p:grpSp>
      <p:pic>
        <p:nvPicPr>
          <p:cNvPr id="59" name="Image 58"/>
          <p:cNvPicPr>
            <a:picLocks noChangeAspect="1"/>
          </p:cNvPicPr>
          <p:nvPr/>
        </p:nvPicPr>
        <p:blipFill>
          <a:blip r:embed="rId6">
            <a:extLst/>
          </a:blip>
          <a:stretch>
            <a:fillRect/>
          </a:stretch>
        </p:blipFill>
        <p:spPr>
          <a:xfrm>
            <a:off x="1169321" y="2300034"/>
            <a:ext cx="956101" cy="956101"/>
          </a:xfrm>
          <a:prstGeom prst="rect">
            <a:avLst/>
          </a:prstGeom>
        </p:spPr>
      </p:pic>
      <p:cxnSp>
        <p:nvCxnSpPr>
          <p:cNvPr id="6" name="Connecteur droit avec flèche 5"/>
          <p:cNvCxnSpPr/>
          <p:nvPr/>
        </p:nvCxnSpPr>
        <p:spPr>
          <a:xfrm flipH="1">
            <a:off x="2095734" y="1297457"/>
            <a:ext cx="1095144" cy="102632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p:cNvCxnSpPr/>
          <p:nvPr/>
        </p:nvCxnSpPr>
        <p:spPr>
          <a:xfrm flipH="1">
            <a:off x="2163522" y="2006380"/>
            <a:ext cx="984960" cy="49426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p:cNvCxnSpPr/>
          <p:nvPr/>
        </p:nvCxnSpPr>
        <p:spPr>
          <a:xfrm flipH="1" flipV="1">
            <a:off x="2188180" y="2680006"/>
            <a:ext cx="1028211" cy="4511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p:cNvCxnSpPr/>
          <p:nvPr/>
        </p:nvCxnSpPr>
        <p:spPr>
          <a:xfrm flipH="1" flipV="1">
            <a:off x="1967210" y="3291830"/>
            <a:ext cx="1223668" cy="141234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52" name="Image 5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1015045">
            <a:off x="3026859" y="1066567"/>
            <a:ext cx="483509" cy="404059"/>
          </a:xfrm>
          <a:prstGeom prst="rect">
            <a:avLst/>
          </a:prstGeom>
        </p:spPr>
      </p:pic>
      <p:pic>
        <p:nvPicPr>
          <p:cNvPr id="76" name="Image 7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3309242">
            <a:off x="2996214" y="2536625"/>
            <a:ext cx="483509" cy="404059"/>
          </a:xfrm>
          <a:prstGeom prst="rect">
            <a:avLst/>
          </a:prstGeom>
        </p:spPr>
      </p:pic>
      <p:pic>
        <p:nvPicPr>
          <p:cNvPr id="77" name="Image 7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5400291">
            <a:off x="2982714" y="4536681"/>
            <a:ext cx="483509" cy="404059"/>
          </a:xfrm>
          <a:prstGeom prst="rect">
            <a:avLst/>
          </a:prstGeom>
        </p:spPr>
      </p:pic>
      <p:sp>
        <p:nvSpPr>
          <p:cNvPr id="53" name="Rectangle 52"/>
          <p:cNvSpPr/>
          <p:nvPr/>
        </p:nvSpPr>
        <p:spPr>
          <a:xfrm>
            <a:off x="3202078" y="3112243"/>
            <a:ext cx="5796644" cy="640231"/>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Rectangle 53"/>
          <p:cNvSpPr/>
          <p:nvPr/>
        </p:nvSpPr>
        <p:spPr>
          <a:xfrm>
            <a:off x="3202078" y="3784518"/>
            <a:ext cx="5796644" cy="602551"/>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7" name="Connecteur droit avec flèche 56"/>
          <p:cNvCxnSpPr/>
          <p:nvPr/>
        </p:nvCxnSpPr>
        <p:spPr>
          <a:xfrm flipH="1" flipV="1">
            <a:off x="2081073" y="3087189"/>
            <a:ext cx="1094093" cy="96013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onnecteur droit avec flèche 57"/>
          <p:cNvCxnSpPr/>
          <p:nvPr/>
        </p:nvCxnSpPr>
        <p:spPr>
          <a:xfrm flipH="1" flipV="1">
            <a:off x="2157576" y="2889024"/>
            <a:ext cx="1017590" cy="53615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326430" y="3198946"/>
            <a:ext cx="2382690" cy="134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260848" y="3168320"/>
            <a:ext cx="4812430" cy="6001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C00000"/>
              </a:buClr>
              <a:buSzTx/>
              <a:buFontTx/>
              <a:buNone/>
              <a:tabLst/>
              <a:defRPr/>
            </a:pPr>
            <a:r>
              <a:rPr kumimoji="0" lang="fr-FR" sz="800" b="0" i="0" u="none" strike="noStrike" kern="1200" cap="none" spc="0" normalizeH="0" baseline="0" noProof="0" dirty="0" smtClean="0">
                <a:ln>
                  <a:noFill/>
                </a:ln>
                <a:solidFill>
                  <a:srgbClr val="FF0000"/>
                </a:solidFill>
                <a:effectLst/>
                <a:uLnTx/>
                <a:uFillTx/>
                <a:latin typeface="Calibri"/>
                <a:ea typeface="+mn-ea"/>
                <a:cs typeface="+mn-cs"/>
              </a:rPr>
              <a:t>Votre client détient l’univers C, mais n’a pas l’univers G  </a:t>
            </a: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kumimoji="0" lang="fr-FR" sz="100" b="0"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smtClean="0">
                <a:ln>
                  <a:noFill/>
                </a:ln>
                <a:solidFill>
                  <a:prstClr val="white"/>
                </a:solidFill>
                <a:effectLst/>
                <a:uLnTx/>
                <a:uFillTx/>
                <a:latin typeface="Calibri"/>
                <a:ea typeface="+mn-ea"/>
                <a:cs typeface="+mn-cs"/>
              </a:rPr>
              <a:t>Pour gérer au mieux son court terme et sa trésorerie au quotidien, le client doit alimenter régulièrement son compte et le faire au travers de nos solutions monétiques lui apporte des  garanties, de la simplicité, de la sécurité.</a:t>
            </a:r>
            <a:endParaRPr kumimoji="0" lang="fr-FR" sz="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9" name="Rectangle 78"/>
          <p:cNvSpPr/>
          <p:nvPr/>
        </p:nvSpPr>
        <p:spPr>
          <a:xfrm>
            <a:off x="4252596" y="3763547"/>
            <a:ext cx="4812430"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C00000"/>
              </a:buClr>
              <a:buSzTx/>
              <a:buFontTx/>
              <a:buNone/>
              <a:tabLst/>
              <a:defRPr/>
            </a:pPr>
            <a:r>
              <a:rPr kumimoji="0" lang="fr-FR" sz="800" b="0" i="0" u="none" strike="noStrike" kern="1200" cap="none" spc="0" normalizeH="0" baseline="0" noProof="0" dirty="0" smtClean="0">
                <a:ln>
                  <a:noFill/>
                </a:ln>
                <a:solidFill>
                  <a:srgbClr val="FF0000"/>
                </a:solidFill>
                <a:effectLst/>
                <a:uLnTx/>
                <a:uFillTx/>
                <a:latin typeface="Calibri"/>
                <a:ea typeface="+mn-ea"/>
                <a:cs typeface="+mn-cs"/>
              </a:rPr>
              <a:t>Votre client détient l’univers </a:t>
            </a:r>
            <a:r>
              <a:rPr kumimoji="0" lang="fr-FR" sz="800" b="0" i="0" u="none" strike="noStrike" kern="1200" cap="none" spc="0" normalizeH="0" baseline="0" noProof="0" dirty="0">
                <a:ln>
                  <a:noFill/>
                </a:ln>
                <a:solidFill>
                  <a:srgbClr val="FF0000"/>
                </a:solidFill>
                <a:effectLst/>
                <a:uLnTx/>
                <a:uFillTx/>
                <a:latin typeface="Calibri"/>
                <a:ea typeface="+mn-ea"/>
                <a:cs typeface="+mn-cs"/>
              </a:rPr>
              <a:t>L</a:t>
            </a:r>
            <a:r>
              <a:rPr kumimoji="0" lang="fr-FR" sz="800" b="0" i="0" u="none" strike="noStrike" kern="1200" cap="none" spc="0" normalizeH="0" baseline="0" noProof="0" dirty="0" smtClean="0">
                <a:ln>
                  <a:noFill/>
                </a:ln>
                <a:solidFill>
                  <a:srgbClr val="FF0000"/>
                </a:solidFill>
                <a:effectLst/>
                <a:uLnTx/>
                <a:uFillTx/>
                <a:latin typeface="Calibri"/>
                <a:ea typeface="+mn-ea"/>
                <a:cs typeface="+mn-cs"/>
              </a:rPr>
              <a:t>, mais n’a pas l’univers G </a:t>
            </a: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kumimoji="0" lang="fr-FR" sz="100" b="0"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smtClean="0">
                <a:ln>
                  <a:noFill/>
                </a:ln>
                <a:solidFill>
                  <a:prstClr val="white"/>
                </a:solidFill>
                <a:effectLst/>
                <a:uLnTx/>
                <a:uFillTx/>
                <a:latin typeface="Calibri"/>
                <a:ea typeface="+mn-ea"/>
                <a:cs typeface="+mn-cs"/>
              </a:rPr>
              <a:t>Si nous l’avons suivi dans ses investissements n’est il pas normal qu’il nous confit ses flux (monétique et e-commerce).</a:t>
            </a: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kumimoji="0" lang="fr-FR" sz="100" b="0"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smtClean="0">
                <a:ln>
                  <a:noFill/>
                </a:ln>
                <a:solidFill>
                  <a:prstClr val="white"/>
                </a:solidFill>
                <a:effectLst/>
                <a:uLnTx/>
                <a:uFillTx/>
                <a:latin typeface="Calibri"/>
                <a:ea typeface="+mn-ea"/>
                <a:cs typeface="+mn-cs"/>
              </a:rPr>
              <a:t>Suivre ses prêts et capter des flux peut se faire au travers de Ce Net remise !</a:t>
            </a:r>
            <a:endParaRPr kumimoji="0" lang="fr-FR" sz="800" b="0"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kumimoji="0" lang="fr-FR" sz="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55" name="Image 5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4304090">
            <a:off x="2994776" y="3260946"/>
            <a:ext cx="483509" cy="404059"/>
          </a:xfrm>
          <a:prstGeom prst="rect">
            <a:avLst/>
          </a:prstGeom>
        </p:spPr>
      </p:pic>
      <p:pic>
        <p:nvPicPr>
          <p:cNvPr id="56" name="Image 5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4834423">
            <a:off x="2997850" y="3875364"/>
            <a:ext cx="483509" cy="404059"/>
          </a:xfrm>
          <a:prstGeom prst="rect">
            <a:avLst/>
          </a:prstGeom>
        </p:spPr>
      </p:pic>
      <p:pic>
        <p:nvPicPr>
          <p:cNvPr id="75" name="Image 7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1704803">
            <a:off x="2994778" y="1809837"/>
            <a:ext cx="483509" cy="404059"/>
          </a:xfrm>
          <a:prstGeom prst="rect">
            <a:avLst/>
          </a:prstGeom>
        </p:spPr>
      </p:pic>
      <p:sp>
        <p:nvSpPr>
          <p:cNvPr id="83" name="ZoneTexte 82"/>
          <p:cNvSpPr txBox="1"/>
          <p:nvPr/>
        </p:nvSpPr>
        <p:spPr>
          <a:xfrm>
            <a:off x="3302409" y="4041746"/>
            <a:ext cx="971819" cy="3847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prstClr val="white"/>
              </a:buClr>
              <a:buSzTx/>
              <a:buFontTx/>
              <a:buNone/>
              <a:tabLst/>
              <a:defRPr/>
            </a:pPr>
            <a:r>
              <a:rPr kumimoji="0" lang="fr-FR" sz="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Moyen</a:t>
            </a:r>
            <a:r>
              <a:rPr kumimoji="0" lang="fr-FR" sz="11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 Long </a:t>
            </a:r>
            <a:r>
              <a:rPr kumimoji="0" lang="fr-FR" sz="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Terme</a:t>
            </a:r>
            <a:endParaRPr kumimoji="0" lang="fr-FR" sz="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endParaRPr>
          </a:p>
        </p:txBody>
      </p:sp>
      <p:sp>
        <p:nvSpPr>
          <p:cNvPr id="84" name="ZoneTexte 83"/>
          <p:cNvSpPr txBox="1"/>
          <p:nvPr/>
        </p:nvSpPr>
        <p:spPr>
          <a:xfrm>
            <a:off x="3346223" y="4767891"/>
            <a:ext cx="971819" cy="3847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prstClr val="white"/>
              </a:buClr>
              <a:buSzTx/>
              <a:buFontTx/>
              <a:buNone/>
              <a:tabLst/>
              <a:defRPr/>
            </a:pPr>
            <a:r>
              <a:rPr kumimoji="0" lang="fr-FR" sz="11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Ingénierie </a:t>
            </a:r>
            <a:r>
              <a:rPr kumimoji="0" lang="fr-FR" sz="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sociale</a:t>
            </a:r>
            <a:endParaRPr kumimoji="0" lang="fr-FR" sz="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endParaRPr>
          </a:p>
        </p:txBody>
      </p:sp>
      <p:grpSp>
        <p:nvGrpSpPr>
          <p:cNvPr id="85" name="Groupe 84"/>
          <p:cNvGrpSpPr/>
          <p:nvPr/>
        </p:nvGrpSpPr>
        <p:grpSpPr>
          <a:xfrm>
            <a:off x="3413839" y="901081"/>
            <a:ext cx="630856" cy="635926"/>
            <a:chOff x="4524057" y="2399898"/>
            <a:chExt cx="896046" cy="903248"/>
          </a:xfrm>
        </p:grpSpPr>
        <p:pic>
          <p:nvPicPr>
            <p:cNvPr id="86" name="Image 85"/>
            <p:cNvPicPr>
              <a:picLocks noChangeAspect="1"/>
            </p:cNvPicPr>
            <p:nvPr/>
          </p:nvPicPr>
          <p:blipFill>
            <a:blip r:embed="rId4">
              <a:extLst/>
            </a:blip>
            <a:stretch>
              <a:fillRect/>
            </a:stretch>
          </p:blipFill>
          <p:spPr>
            <a:xfrm>
              <a:off x="4689318" y="2399898"/>
              <a:ext cx="565524" cy="565524"/>
            </a:xfrm>
            <a:prstGeom prst="rect">
              <a:avLst/>
            </a:prstGeom>
          </p:spPr>
        </p:pic>
        <p:sp>
          <p:nvSpPr>
            <p:cNvPr id="87" name="ZoneTexte 86"/>
            <p:cNvSpPr txBox="1"/>
            <p:nvPr/>
          </p:nvSpPr>
          <p:spPr>
            <a:xfrm>
              <a:off x="4524057" y="2931564"/>
              <a:ext cx="896046" cy="3715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prstClr val="white"/>
                </a:buClr>
                <a:buSzTx/>
                <a:buFontTx/>
                <a:buNone/>
                <a:tabLst/>
                <a:defRPr/>
              </a:pPr>
              <a:r>
                <a:rPr kumimoji="0" lang="fr-FR" sz="1100" b="1" i="0" u="none" strike="noStrike" kern="1200" cap="none" spc="0" normalizeH="0" baseline="0" noProof="0" dirty="0" err="1"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Banca</a:t>
              </a:r>
              <a:endParaRPr kumimoji="0" lang="fr-FR"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endParaRPr>
            </a:p>
          </p:txBody>
        </p:sp>
      </p:grpSp>
      <p:pic>
        <p:nvPicPr>
          <p:cNvPr id="89" name="Image 88"/>
          <p:cNvPicPr>
            <a:picLocks noChangeAspect="1"/>
          </p:cNvPicPr>
          <p:nvPr/>
        </p:nvPicPr>
        <p:blipFill>
          <a:blip r:embed="rId2">
            <a:extLst/>
          </a:blip>
          <a:stretch>
            <a:fillRect/>
          </a:stretch>
        </p:blipFill>
        <p:spPr>
          <a:xfrm>
            <a:off x="3594516" y="3828023"/>
            <a:ext cx="389191" cy="280647"/>
          </a:xfrm>
          <a:prstGeom prst="rect">
            <a:avLst/>
          </a:prstGeom>
        </p:spPr>
      </p:pic>
    </p:spTree>
    <p:extLst>
      <p:ext uri="{BB962C8B-B14F-4D97-AF65-F5344CB8AC3E}">
        <p14:creationId xmlns:p14="http://schemas.microsoft.com/office/powerpoint/2010/main" val="33252546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42" presetClass="path" presetSubtype="0" accel="50000" decel="50000" fill="hold" nodeType="withEffect">
                                  <p:stCondLst>
                                    <p:cond delay="0"/>
                                  </p:stCondLst>
                                  <p:childTnLst>
                                    <p:animMotion origin="layout" path="M -3.61111E-6 -4.93827E-6 L -0.10798 0.15155 " pathEditMode="relative" rAng="0" ptsTypes="AA">
                                      <p:cBhvr>
                                        <p:cTn id="9" dur="2000" fill="hold"/>
                                        <p:tgtEl>
                                          <p:spTgt spid="52"/>
                                        </p:tgtEl>
                                        <p:attrNameLst>
                                          <p:attrName>ppt_x</p:attrName>
                                          <p:attrName>ppt_y</p:attrName>
                                        </p:attrNameLst>
                                      </p:cBhvr>
                                      <p:rCtr x="-5399" y="7562"/>
                                    </p:animMotion>
                                  </p:childTnLst>
                                </p:cTn>
                              </p:par>
                              <p:par>
                                <p:cTn id="10" presetID="22" presetClass="entr" presetSubtype="2"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275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52"/>
                                        </p:tgtEl>
                                      </p:cBhvr>
                                    </p:animEffect>
                                    <p:set>
                                      <p:cBhvr>
                                        <p:cTn id="26" dur="1" fill="hold">
                                          <p:stCondLst>
                                            <p:cond delay="499"/>
                                          </p:stCondLst>
                                        </p:cTn>
                                        <p:tgtEl>
                                          <p:spTgt spid="52"/>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42" presetClass="path" presetSubtype="0" accel="50000" decel="50000" fill="hold" nodeType="withEffect">
                                  <p:stCondLst>
                                    <p:cond delay="0"/>
                                  </p:stCondLst>
                                  <p:childTnLst>
                                    <p:animMotion origin="layout" path="M 5.55556E-7 6.17284E-7 L -0.10156 0.02932 " pathEditMode="relative" rAng="0" ptsTypes="AA">
                                      <p:cBhvr>
                                        <p:cTn id="32" dur="2000" fill="hold"/>
                                        <p:tgtEl>
                                          <p:spTgt spid="75"/>
                                        </p:tgtEl>
                                        <p:attrNameLst>
                                          <p:attrName>ppt_x</p:attrName>
                                          <p:attrName>ppt_y</p:attrName>
                                        </p:attrNameLst>
                                      </p:cBhvr>
                                      <p:rCtr x="-5087" y="1451"/>
                                    </p:animMotion>
                                  </p:childTnLst>
                                </p:cTn>
                              </p:par>
                              <p:par>
                                <p:cTn id="33" presetID="22" presetClass="entr" presetSubtype="2"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right)">
                                      <p:cBhvr>
                                        <p:cTn id="35" dur="2750"/>
                                        <p:tgtEl>
                                          <p:spTgt spid="4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500"/>
                                        <p:tgtEl>
                                          <p:spTgt spid="4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75"/>
                                        </p:tgtEl>
                                      </p:cBhvr>
                                    </p:animEffect>
                                    <p:set>
                                      <p:cBhvr>
                                        <p:cTn id="49" dur="1" fill="hold">
                                          <p:stCondLst>
                                            <p:cond delay="499"/>
                                          </p:stCondLst>
                                        </p:cTn>
                                        <p:tgtEl>
                                          <p:spTgt spid="75"/>
                                        </p:tgtEl>
                                        <p:attrNameLst>
                                          <p:attrName>style.visibility</p:attrName>
                                        </p:attrNameLst>
                                      </p:cBhvr>
                                      <p:to>
                                        <p:strVal val="hidden"/>
                                      </p:to>
                                    </p:set>
                                  </p:childTnLst>
                                </p:cTn>
                              </p:par>
                            </p:childTnLst>
                          </p:cTn>
                        </p:par>
                        <p:par>
                          <p:cTn id="50" fill="hold">
                            <p:stCondLst>
                              <p:cond delay="500"/>
                            </p:stCondLst>
                            <p:childTnLst>
                              <p:par>
                                <p:cTn id="51" presetID="10" presetClass="entr" presetSubtype="0"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childTnLst>
                                </p:cTn>
                              </p:par>
                              <p:par>
                                <p:cTn id="54" presetID="42" presetClass="path" presetSubtype="0" accel="50000" decel="50000" fill="hold" nodeType="withEffect">
                                  <p:stCondLst>
                                    <p:cond delay="0"/>
                                  </p:stCondLst>
                                  <p:childTnLst>
                                    <p:animMotion origin="layout" path="M -4.72222E-6 7.40741E-7 L -0.11024 -0.09475 " pathEditMode="relative" rAng="0" ptsTypes="AA">
                                      <p:cBhvr>
                                        <p:cTn id="55" dur="2000" fill="hold"/>
                                        <p:tgtEl>
                                          <p:spTgt spid="76"/>
                                        </p:tgtEl>
                                        <p:attrNameLst>
                                          <p:attrName>ppt_x</p:attrName>
                                          <p:attrName>ppt_y</p:attrName>
                                        </p:attrNameLst>
                                      </p:cBhvr>
                                      <p:rCtr x="-5521" y="-4753"/>
                                    </p:animMotion>
                                  </p:childTnLst>
                                </p:cTn>
                              </p:par>
                              <p:par>
                                <p:cTn id="56" presetID="22" presetClass="entr" presetSubtype="4" fill="hold"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down)">
                                      <p:cBhvr>
                                        <p:cTn id="58" dur="2750"/>
                                        <p:tgtEl>
                                          <p:spTgt spid="4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0"/>
                                        </p:tgtEl>
                                        <p:attrNameLst>
                                          <p:attrName>style.visibility</p:attrName>
                                        </p:attrNameLst>
                                      </p:cBhvr>
                                      <p:to>
                                        <p:strVal val="visible"/>
                                      </p:to>
                                    </p:set>
                                    <p:animEffect transition="in" filter="fade">
                                      <p:cBhvr>
                                        <p:cTn id="64" dur="500"/>
                                        <p:tgtEl>
                                          <p:spTgt spid="8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nodeType="clickEffect">
                                  <p:stCondLst>
                                    <p:cond delay="0"/>
                                  </p:stCondLst>
                                  <p:childTnLst>
                                    <p:animEffect transition="out" filter="fade">
                                      <p:cBhvr>
                                        <p:cTn id="71" dur="500"/>
                                        <p:tgtEl>
                                          <p:spTgt spid="76"/>
                                        </p:tgtEl>
                                      </p:cBhvr>
                                    </p:animEffect>
                                    <p:set>
                                      <p:cBhvr>
                                        <p:cTn id="72" dur="1" fill="hold">
                                          <p:stCondLst>
                                            <p:cond delay="499"/>
                                          </p:stCondLst>
                                        </p:cTn>
                                        <p:tgtEl>
                                          <p:spTgt spid="76"/>
                                        </p:tgtEl>
                                        <p:attrNameLst>
                                          <p:attrName>style.visibility</p:attrName>
                                        </p:attrNameLst>
                                      </p:cBhvr>
                                      <p:to>
                                        <p:strVal val="hidden"/>
                                      </p:to>
                                    </p:set>
                                  </p:childTnLst>
                                </p:cTn>
                              </p:par>
                            </p:childTnLst>
                          </p:cTn>
                        </p:par>
                        <p:par>
                          <p:cTn id="73" fill="hold">
                            <p:stCondLst>
                              <p:cond delay="500"/>
                            </p:stCondLst>
                            <p:childTnLst>
                              <p:par>
                                <p:cTn id="74" presetID="10" presetClass="entr" presetSubtype="0" fill="hold" nodeType="after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42" presetClass="path" presetSubtype="0" accel="50000" decel="50000" fill="hold" nodeType="withEffect">
                                  <p:stCondLst>
                                    <p:cond delay="0"/>
                                  </p:stCondLst>
                                  <p:childTnLst>
                                    <p:animMotion origin="layout" path="M -4.16667E-6 3.7037E-6 L -0.12691 -0.20957 " pathEditMode="relative" rAng="0" ptsTypes="AA">
                                      <p:cBhvr>
                                        <p:cTn id="78" dur="2000" fill="hold"/>
                                        <p:tgtEl>
                                          <p:spTgt spid="77"/>
                                        </p:tgtEl>
                                        <p:attrNameLst>
                                          <p:attrName>ppt_x</p:attrName>
                                          <p:attrName>ppt_y</p:attrName>
                                        </p:attrNameLst>
                                      </p:cBhvr>
                                      <p:rCtr x="-6354" y="-10494"/>
                                    </p:animMotion>
                                  </p:childTnLst>
                                </p:cTn>
                              </p:par>
                              <p:par>
                                <p:cTn id="79" presetID="22" presetClass="entr" presetSubtype="4" fill="hold" nodeType="with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wipe(down)">
                                      <p:cBhvr>
                                        <p:cTn id="81" dur="2750"/>
                                        <p:tgtEl>
                                          <p:spTgt spid="4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81"/>
                                        </p:tgtEl>
                                        <p:attrNameLst>
                                          <p:attrName>style.visibility</p:attrName>
                                        </p:attrNameLst>
                                      </p:cBhvr>
                                      <p:to>
                                        <p:strVal val="visible"/>
                                      </p:to>
                                    </p:set>
                                    <p:animEffect transition="in" filter="fade">
                                      <p:cBhvr>
                                        <p:cTn id="84" dur="500"/>
                                        <p:tgtEl>
                                          <p:spTgt spid="8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fade">
                                      <p:cBhvr>
                                        <p:cTn id="87" dur="500"/>
                                        <p:tgtEl>
                                          <p:spTgt spid="4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1"/>
                                        </p:tgtEl>
                                        <p:attrNameLst>
                                          <p:attrName>style.visibility</p:attrName>
                                        </p:attrNameLst>
                                      </p:cBhvr>
                                      <p:to>
                                        <p:strVal val="visible"/>
                                      </p:to>
                                    </p:set>
                                    <p:animEffect transition="in" filter="fade">
                                      <p:cBhvr>
                                        <p:cTn id="90" dur="500"/>
                                        <p:tgtEl>
                                          <p:spTgt spid="21"/>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fade">
                                      <p:cBhvr>
                                        <p:cTn id="93" dur="500"/>
                                        <p:tgtEl>
                                          <p:spTgt spid="53"/>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4"/>
                                        </p:tgtEl>
                                        <p:attrNameLst>
                                          <p:attrName>style.visibility</p:attrName>
                                        </p:attrNameLst>
                                      </p:cBhvr>
                                      <p:to>
                                        <p:strVal val="visible"/>
                                      </p:to>
                                    </p:set>
                                    <p:animEffect transition="in" filter="fade">
                                      <p:cBhvr>
                                        <p:cTn id="96" dur="500"/>
                                        <p:tgtEl>
                                          <p:spTgt spid="54"/>
                                        </p:tgtEl>
                                      </p:cBhvr>
                                    </p:animEffect>
                                  </p:childTnLst>
                                </p:cTn>
                              </p:par>
                            </p:childTnLst>
                          </p:cTn>
                        </p:par>
                        <p:par>
                          <p:cTn id="97" fill="hold">
                            <p:stCondLst>
                              <p:cond delay="3250"/>
                            </p:stCondLst>
                            <p:childTnLst>
                              <p:par>
                                <p:cTn id="98" presetID="10" presetClass="entr" presetSubtype="0" fill="hold" nodeType="afterEffect">
                                  <p:stCondLst>
                                    <p:cond delay="0"/>
                                  </p:stCondLst>
                                  <p:childTnLst>
                                    <p:set>
                                      <p:cBhvr>
                                        <p:cTn id="99" dur="1" fill="hold">
                                          <p:stCondLst>
                                            <p:cond delay="0"/>
                                          </p:stCondLst>
                                        </p:cTn>
                                        <p:tgtEl>
                                          <p:spTgt spid="55"/>
                                        </p:tgtEl>
                                        <p:attrNameLst>
                                          <p:attrName>style.visibility</p:attrName>
                                        </p:attrNameLst>
                                      </p:cBhvr>
                                      <p:to>
                                        <p:strVal val="visible"/>
                                      </p:to>
                                    </p:set>
                                    <p:animEffect transition="in" filter="fade">
                                      <p:cBhvr>
                                        <p:cTn id="100" dur="500"/>
                                        <p:tgtEl>
                                          <p:spTgt spid="55"/>
                                        </p:tgtEl>
                                      </p:cBhvr>
                                    </p:animEffect>
                                  </p:childTnLst>
                                </p:cTn>
                              </p:par>
                              <p:par>
                                <p:cTn id="101" presetID="42" presetClass="path" presetSubtype="0" accel="50000" decel="50000" fill="hold" nodeType="withEffect">
                                  <p:stCondLst>
                                    <p:cond delay="0"/>
                                  </p:stCondLst>
                                  <p:childTnLst>
                                    <p:animMotion origin="layout" path="M 5.55556E-7 1.85185E-6 L -0.11024 -0.09475 " pathEditMode="relative" rAng="0" ptsTypes="AA">
                                      <p:cBhvr>
                                        <p:cTn id="102" dur="2000" fill="hold"/>
                                        <p:tgtEl>
                                          <p:spTgt spid="55"/>
                                        </p:tgtEl>
                                        <p:attrNameLst>
                                          <p:attrName>ppt_x</p:attrName>
                                          <p:attrName>ppt_y</p:attrName>
                                        </p:attrNameLst>
                                      </p:cBhvr>
                                      <p:rCtr x="-5521" y="-4753"/>
                                    </p:animMotion>
                                  </p:childTnLst>
                                </p:cTn>
                              </p:par>
                            </p:childTnLst>
                          </p:cTn>
                        </p:par>
                      </p:childTnLst>
                    </p:cTn>
                  </p:par>
                  <p:par>
                    <p:cTn id="103" fill="hold">
                      <p:stCondLst>
                        <p:cond delay="indefinite"/>
                      </p:stCondLst>
                      <p:childTnLst>
                        <p:par>
                          <p:cTn id="104" fill="hold">
                            <p:stCondLst>
                              <p:cond delay="0"/>
                            </p:stCondLst>
                            <p:childTnLst>
                              <p:par>
                                <p:cTn id="105" presetID="10" presetClass="exit" presetSubtype="0" fill="hold" nodeType="clickEffect">
                                  <p:stCondLst>
                                    <p:cond delay="0"/>
                                  </p:stCondLst>
                                  <p:childTnLst>
                                    <p:animEffect transition="out" filter="fade">
                                      <p:cBhvr>
                                        <p:cTn id="106" dur="500"/>
                                        <p:tgtEl>
                                          <p:spTgt spid="55"/>
                                        </p:tgtEl>
                                      </p:cBhvr>
                                    </p:animEffect>
                                    <p:set>
                                      <p:cBhvr>
                                        <p:cTn id="107" dur="1" fill="hold">
                                          <p:stCondLst>
                                            <p:cond delay="499"/>
                                          </p:stCondLst>
                                        </p:cTn>
                                        <p:tgtEl>
                                          <p:spTgt spid="55"/>
                                        </p:tgtEl>
                                        <p:attrNameLst>
                                          <p:attrName>style.visibility</p:attrName>
                                        </p:attrNameLst>
                                      </p:cBhvr>
                                      <p:to>
                                        <p:strVal val="hidden"/>
                                      </p:to>
                                    </p:set>
                                  </p:childTnLst>
                                </p:cTn>
                              </p:par>
                            </p:childTnLst>
                          </p:cTn>
                        </p:par>
                        <p:par>
                          <p:cTn id="108" fill="hold">
                            <p:stCondLst>
                              <p:cond delay="500"/>
                            </p:stCondLst>
                            <p:childTnLst>
                              <p:par>
                                <p:cTn id="109" presetID="10" presetClass="entr" presetSubtype="0" fill="hold" nodeType="afterEffect">
                                  <p:stCondLst>
                                    <p:cond delay="0"/>
                                  </p:stCondLst>
                                  <p:childTnLst>
                                    <p:set>
                                      <p:cBhvr>
                                        <p:cTn id="110" dur="1" fill="hold">
                                          <p:stCondLst>
                                            <p:cond delay="0"/>
                                          </p:stCondLst>
                                        </p:cTn>
                                        <p:tgtEl>
                                          <p:spTgt spid="56"/>
                                        </p:tgtEl>
                                        <p:attrNameLst>
                                          <p:attrName>style.visibility</p:attrName>
                                        </p:attrNameLst>
                                      </p:cBhvr>
                                      <p:to>
                                        <p:strVal val="visible"/>
                                      </p:to>
                                    </p:set>
                                    <p:animEffect transition="in" filter="fade">
                                      <p:cBhvr>
                                        <p:cTn id="111" dur="500"/>
                                        <p:tgtEl>
                                          <p:spTgt spid="56"/>
                                        </p:tgtEl>
                                      </p:cBhvr>
                                    </p:animEffect>
                                  </p:childTnLst>
                                </p:cTn>
                              </p:par>
                              <p:par>
                                <p:cTn id="112" presetID="42" presetClass="path" presetSubtype="0" accel="50000" decel="50000" fill="hold" nodeType="withEffect">
                                  <p:stCondLst>
                                    <p:cond delay="0"/>
                                  </p:stCondLst>
                                  <p:childTnLst>
                                    <p:animMotion origin="layout" path="M 3.33333E-6 -2.59259E-6 L -0.11025 -0.09475 " pathEditMode="relative" rAng="0" ptsTypes="AA">
                                      <p:cBhvr>
                                        <p:cTn id="113" dur="2000" fill="hold"/>
                                        <p:tgtEl>
                                          <p:spTgt spid="56"/>
                                        </p:tgtEl>
                                        <p:attrNameLst>
                                          <p:attrName>ppt_x</p:attrName>
                                          <p:attrName>ppt_y</p:attrName>
                                        </p:attrNameLst>
                                      </p:cBhvr>
                                      <p:rCtr x="-5521" y="-4753"/>
                                    </p:animMotion>
                                  </p:childTnLst>
                                </p:cTn>
                              </p:par>
                            </p:childTnLst>
                          </p:cTn>
                        </p:par>
                      </p:childTnLst>
                    </p:cTn>
                  </p:par>
                  <p:par>
                    <p:cTn id="114" fill="hold">
                      <p:stCondLst>
                        <p:cond delay="indefinite"/>
                      </p:stCondLst>
                      <p:childTnLst>
                        <p:par>
                          <p:cTn id="115" fill="hold">
                            <p:stCondLst>
                              <p:cond delay="0"/>
                            </p:stCondLst>
                            <p:childTnLst>
                              <p:par>
                                <p:cTn id="116" presetID="10" presetClass="exit" presetSubtype="0" fill="hold" nodeType="clickEffect">
                                  <p:stCondLst>
                                    <p:cond delay="0"/>
                                  </p:stCondLst>
                                  <p:childTnLst>
                                    <p:animEffect transition="out" filter="fade">
                                      <p:cBhvr>
                                        <p:cTn id="117" dur="500"/>
                                        <p:tgtEl>
                                          <p:spTgt spid="56"/>
                                        </p:tgtEl>
                                      </p:cBhvr>
                                    </p:animEffect>
                                    <p:set>
                                      <p:cBhvr>
                                        <p:cTn id="118" dur="1" fill="hold">
                                          <p:stCondLst>
                                            <p:cond delay="499"/>
                                          </p:stCondLst>
                                        </p:cTn>
                                        <p:tgtEl>
                                          <p:spTgt spid="56"/>
                                        </p:tgtEl>
                                        <p:attrNameLst>
                                          <p:attrName>style.visibility</p:attrName>
                                        </p:attrNameLst>
                                      </p:cBhvr>
                                      <p:to>
                                        <p:strVal val="hidden"/>
                                      </p:to>
                                    </p:set>
                                  </p:childTnLst>
                                </p:cTn>
                              </p:par>
                              <p:par>
                                <p:cTn id="119" presetID="22" presetClass="entr" presetSubtype="4" fill="hold" nodeType="withEffect">
                                  <p:stCondLst>
                                    <p:cond delay="0"/>
                                  </p:stCondLst>
                                  <p:childTnLst>
                                    <p:set>
                                      <p:cBhvr>
                                        <p:cTn id="120" dur="1" fill="hold">
                                          <p:stCondLst>
                                            <p:cond delay="0"/>
                                          </p:stCondLst>
                                        </p:cTn>
                                        <p:tgtEl>
                                          <p:spTgt spid="57"/>
                                        </p:tgtEl>
                                        <p:attrNameLst>
                                          <p:attrName>style.visibility</p:attrName>
                                        </p:attrNameLst>
                                      </p:cBhvr>
                                      <p:to>
                                        <p:strVal val="visible"/>
                                      </p:to>
                                    </p:set>
                                    <p:animEffect transition="in" filter="wipe(down)">
                                      <p:cBhvr>
                                        <p:cTn id="121" dur="2750"/>
                                        <p:tgtEl>
                                          <p:spTgt spid="57"/>
                                        </p:tgtEl>
                                      </p:cBhvr>
                                    </p:animEffect>
                                  </p:childTnLst>
                                </p:cTn>
                              </p:par>
                              <p:par>
                                <p:cTn id="122" presetID="22" presetClass="entr" presetSubtype="4" fill="hold" nodeType="withEffect">
                                  <p:stCondLst>
                                    <p:cond delay="0"/>
                                  </p:stCondLst>
                                  <p:childTnLst>
                                    <p:set>
                                      <p:cBhvr>
                                        <p:cTn id="123" dur="1" fill="hold">
                                          <p:stCondLst>
                                            <p:cond delay="0"/>
                                          </p:stCondLst>
                                        </p:cTn>
                                        <p:tgtEl>
                                          <p:spTgt spid="58"/>
                                        </p:tgtEl>
                                        <p:attrNameLst>
                                          <p:attrName>style.visibility</p:attrName>
                                        </p:attrNameLst>
                                      </p:cBhvr>
                                      <p:to>
                                        <p:strVal val="visible"/>
                                      </p:to>
                                    </p:set>
                                    <p:animEffect transition="in" filter="wipe(down)">
                                      <p:cBhvr>
                                        <p:cTn id="124" dur="2750"/>
                                        <p:tgtEl>
                                          <p:spTgt spid="58"/>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74"/>
                                        </p:tgtEl>
                                        <p:attrNameLst>
                                          <p:attrName>style.visibility</p:attrName>
                                        </p:attrNameLst>
                                      </p:cBhvr>
                                      <p:to>
                                        <p:strVal val="visible"/>
                                      </p:to>
                                    </p:set>
                                    <p:animEffect transition="in" filter="fade">
                                      <p:cBhvr>
                                        <p:cTn id="127" dur="500"/>
                                        <p:tgtEl>
                                          <p:spTgt spid="74"/>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79"/>
                                        </p:tgtEl>
                                        <p:attrNameLst>
                                          <p:attrName>style.visibility</p:attrName>
                                        </p:attrNameLst>
                                      </p:cBhvr>
                                      <p:to>
                                        <p:strVal val="visible"/>
                                      </p:to>
                                    </p:set>
                                    <p:animEffect transition="in" filter="fade">
                                      <p:cBhvr>
                                        <p:cTn id="130"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8" grpId="0" animBg="1"/>
      <p:bldP spid="47" grpId="0" animBg="1"/>
      <p:bldP spid="3" grpId="0" animBg="1"/>
      <p:bldP spid="21" grpId="0"/>
      <p:bldP spid="20" grpId="0"/>
      <p:bldP spid="18" grpId="0"/>
      <p:bldP spid="17" grpId="0"/>
      <p:bldP spid="81" grpId="0" animBg="1"/>
      <p:bldP spid="80" grpId="0" animBg="1"/>
      <p:bldP spid="78" grpId="0" animBg="1"/>
      <p:bldP spid="22" grpId="0" animBg="1"/>
      <p:bldP spid="53" grpId="0" animBg="1"/>
      <p:bldP spid="54" grpId="0" animBg="1"/>
      <p:bldP spid="74" grpId="0"/>
      <p:bldP spid="7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Pensées 70"/>
          <p:cNvSpPr/>
          <p:nvPr/>
        </p:nvSpPr>
        <p:spPr>
          <a:xfrm rot="366095">
            <a:off x="6905413" y="3076908"/>
            <a:ext cx="2497134" cy="1323751"/>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63" name="Pensées 62"/>
          <p:cNvSpPr/>
          <p:nvPr/>
        </p:nvSpPr>
        <p:spPr>
          <a:xfrm rot="366095">
            <a:off x="6962099" y="642182"/>
            <a:ext cx="2497134" cy="1323751"/>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pic>
        <p:nvPicPr>
          <p:cNvPr id="51" name="Image 50"/>
          <p:cNvPicPr>
            <a:picLocks noChangeAspect="1"/>
          </p:cNvPicPr>
          <p:nvPr/>
        </p:nvPicPr>
        <p:blipFill>
          <a:blip r:embed="rId2">
            <a:extLst/>
          </a:blip>
          <a:stretch>
            <a:fillRect/>
          </a:stretch>
        </p:blipFill>
        <p:spPr>
          <a:xfrm>
            <a:off x="8712887" y="92814"/>
            <a:ext cx="283659" cy="283659"/>
          </a:xfrm>
          <a:prstGeom prst="rect">
            <a:avLst/>
          </a:prstGeom>
        </p:spPr>
      </p:pic>
      <p:graphicFrame>
        <p:nvGraphicFramePr>
          <p:cNvPr id="19" name="Tableau 18"/>
          <p:cNvGraphicFramePr>
            <a:graphicFrameLocks noGrp="1"/>
          </p:cNvGraphicFramePr>
          <p:nvPr>
            <p:extLst/>
          </p:nvPr>
        </p:nvGraphicFramePr>
        <p:xfrm>
          <a:off x="2981710" y="3467025"/>
          <a:ext cx="3751333" cy="856175"/>
        </p:xfrm>
        <a:graphic>
          <a:graphicData uri="http://schemas.openxmlformats.org/drawingml/2006/table">
            <a:tbl>
              <a:tblPr>
                <a:tableStyleId>{5C22544A-7EE6-4342-B048-85BDC9FD1C3A}</a:tableStyleId>
              </a:tblPr>
              <a:tblGrid>
                <a:gridCol w="3751333">
                  <a:extLst>
                    <a:ext uri="{9D8B030D-6E8A-4147-A177-3AD203B41FA5}">
                      <a16:colId xmlns:a16="http://schemas.microsoft.com/office/drawing/2014/main" val="3930758355"/>
                    </a:ext>
                  </a:extLst>
                </a:gridCol>
              </a:tblGrid>
              <a:tr h="856175">
                <a:tc>
                  <a:txBody>
                    <a:bodyPr/>
                    <a:lstStyle/>
                    <a:p>
                      <a:pPr marL="171450" indent="-171450">
                        <a:buFont typeface="Wingdings" panose="05000000000000000000" pitchFamily="2" charset="2"/>
                        <a:buChar char="§"/>
                      </a:pPr>
                      <a:r>
                        <a:rPr lang="fr-FR" sz="800" b="1" dirty="0" smtClean="0">
                          <a:solidFill>
                            <a:srgbClr val="C00000"/>
                          </a:solidFill>
                        </a:rPr>
                        <a:t>Offre </a:t>
                      </a:r>
                      <a:r>
                        <a:rPr lang="fr-FR" sz="800" b="1" dirty="0" err="1" smtClean="0">
                          <a:solidFill>
                            <a:srgbClr val="C00000"/>
                          </a:solidFill>
                        </a:rPr>
                        <a:t>Payplug</a:t>
                      </a:r>
                      <a:r>
                        <a:rPr lang="fr-FR" sz="800" b="1" baseline="0" dirty="0" smtClean="0">
                          <a:solidFill>
                            <a:srgbClr val="C00000"/>
                          </a:solidFill>
                        </a:rPr>
                        <a:t> </a:t>
                      </a:r>
                      <a:endParaRPr lang="fr-FR" sz="800" b="1" dirty="0" smtClean="0">
                        <a:solidFill>
                          <a:srgbClr val="C00000"/>
                        </a:solidFill>
                      </a:endParaRPr>
                    </a:p>
                    <a:p>
                      <a:r>
                        <a:rPr lang="fr-FR" sz="800" dirty="0" smtClean="0"/>
                        <a:t>        -      </a:t>
                      </a:r>
                      <a:r>
                        <a:rPr lang="fr-FR" sz="800" b="0" i="0" u="none" strike="noStrike" kern="1200" baseline="0" dirty="0" smtClean="0">
                          <a:solidFill>
                            <a:schemeClr val="dk1"/>
                          </a:solidFill>
                          <a:latin typeface="+mn-lt"/>
                          <a:ea typeface="+mn-ea"/>
                          <a:cs typeface="+mn-cs"/>
                        </a:rPr>
                        <a:t>3 mois d’abonnement offerts sur le Pack PRO </a:t>
                      </a:r>
                    </a:p>
                    <a:p>
                      <a:r>
                        <a:rPr lang="fr-FR" sz="1800" b="0" i="0" u="none" strike="noStrike" kern="1200" baseline="0" dirty="0" smtClean="0">
                          <a:solidFill>
                            <a:schemeClr val="dk1"/>
                          </a:solidFill>
                          <a:latin typeface="+mn-lt"/>
                          <a:ea typeface="+mn-ea"/>
                          <a:cs typeface="+mn-cs"/>
                        </a:rPr>
                        <a:t>	</a:t>
                      </a:r>
                    </a:p>
                  </a:txBody>
                  <a:tcPr anchor="ctr"/>
                </a:tc>
                <a:extLst>
                  <a:ext uri="{0D108BD9-81ED-4DB2-BD59-A6C34878D82A}">
                    <a16:rowId xmlns:a16="http://schemas.microsoft.com/office/drawing/2014/main" val="2413437005"/>
                  </a:ext>
                </a:extLst>
              </a:tr>
            </a:tbl>
          </a:graphicData>
        </a:graphic>
      </p:graphicFrame>
      <p:sp>
        <p:nvSpPr>
          <p:cNvPr id="2" name="Espace réservé du contenu 1"/>
          <p:cNvSpPr>
            <a:spLocks noGrp="1"/>
          </p:cNvSpPr>
          <p:nvPr>
            <p:ph sz="quarter" idx="15"/>
          </p:nvPr>
        </p:nvSpPr>
        <p:spPr/>
        <p:txBody>
          <a:bodyPr/>
          <a:lstStyle/>
          <a:p>
            <a:r>
              <a:rPr lang="fr-FR" sz="1600" b="1" dirty="0" smtClean="0"/>
              <a:t>Les pistes pour atteindre l’univers </a:t>
            </a:r>
            <a:r>
              <a:rPr lang="fr-FR" sz="1600" b="1" dirty="0" smtClean="0">
                <a:solidFill>
                  <a:srgbClr val="FF0000"/>
                </a:solidFill>
              </a:rPr>
              <a:t>Gestion des flux</a:t>
            </a:r>
            <a:endParaRPr lang="fr-FR" sz="1600" b="1" dirty="0">
              <a:solidFill>
                <a:srgbClr val="FF0000"/>
              </a:solidFill>
            </a:endParaRPr>
          </a:p>
        </p:txBody>
      </p:sp>
      <p:sp>
        <p:nvSpPr>
          <p:cNvPr id="35" name="Rectangle 34"/>
          <p:cNvSpPr/>
          <p:nvPr/>
        </p:nvSpPr>
        <p:spPr>
          <a:xfrm>
            <a:off x="432354" y="2862323"/>
            <a:ext cx="6287282" cy="373259"/>
          </a:xfrm>
          <a:prstGeom prst="rect">
            <a:avLst/>
          </a:prstGeom>
          <a:solidFill>
            <a:schemeClr val="bg1"/>
          </a:solidFill>
          <a:ln>
            <a:solidFill>
              <a:schemeClr val="tx2">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Bon </a:t>
            </a:r>
            <a:r>
              <a:rPr kumimoji="0" lang="fr-FR" sz="8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à savoir </a:t>
            </a: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 </a:t>
            </a: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En 2020, quasiment un paiement par carte sur 2 s’est réalisé en « sans contact » (contre 1/3 en 2019).  (Source les Echos de janvier 2021).</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endParaRPr kumimoji="0" lang="fr-FR" sz="800" b="1" i="0" u="none" strike="noStrike" kern="1200" cap="none" spc="0" normalizeH="0" baseline="0" noProof="0" dirty="0">
              <a:ln>
                <a:noFill/>
              </a:ln>
              <a:solidFill>
                <a:srgbClr val="C00000"/>
              </a:solidFill>
              <a:effectLst/>
              <a:uLnTx/>
              <a:uFillTx/>
              <a:latin typeface="Century Gothic" panose="020B0502020202020204" pitchFamily="34" charset="0"/>
              <a:ea typeface="+mn-ea"/>
              <a:cs typeface="+mn-cs"/>
            </a:endParaRPr>
          </a:p>
        </p:txBody>
      </p:sp>
      <p:grpSp>
        <p:nvGrpSpPr>
          <p:cNvPr id="37" name="Groupe 36"/>
          <p:cNvGrpSpPr/>
          <p:nvPr/>
        </p:nvGrpSpPr>
        <p:grpSpPr>
          <a:xfrm>
            <a:off x="726987" y="-1"/>
            <a:ext cx="774179" cy="627535"/>
            <a:chOff x="726987" y="-1"/>
            <a:chExt cx="774179" cy="627535"/>
          </a:xfrm>
        </p:grpSpPr>
        <p:sp>
          <p:nvSpPr>
            <p:cNvPr id="39" name="Rectangle 38"/>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llipse 39"/>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llipse 40"/>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Rectangle 41"/>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ZoneTexte 42"/>
            <p:cNvSpPr txBox="1"/>
            <p:nvPr/>
          </p:nvSpPr>
          <p:spPr>
            <a:xfrm>
              <a:off x="726987" y="195486"/>
              <a:ext cx="6046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CONQUÊTE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srgbClr val="FF0000"/>
                  </a:solidFill>
                  <a:effectLst/>
                  <a:uLnTx/>
                  <a:uFillTx/>
                  <a:latin typeface="Century Gothic" panose="020B0502020202020204" pitchFamily="34" charset="0"/>
                  <a:ea typeface="+mn-ea"/>
                  <a:cs typeface="+mn-cs"/>
                </a:rPr>
                <a:t>UNIVERS</a:t>
              </a:r>
              <a:endParaRPr kumimoji="0" lang="fr-FR" sz="600" b="0"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endParaRPr>
            </a:p>
          </p:txBody>
        </p:sp>
      </p:grpSp>
      <p:sp>
        <p:nvSpPr>
          <p:cNvPr id="6" name="Rectangle 5"/>
          <p:cNvSpPr/>
          <p:nvPr/>
        </p:nvSpPr>
        <p:spPr>
          <a:xfrm>
            <a:off x="6754435" y="757754"/>
            <a:ext cx="2736304" cy="21544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C00000"/>
                </a:solidFill>
                <a:effectLst/>
                <a:uLnTx/>
                <a:uFillTx/>
                <a:latin typeface="Calibri"/>
                <a:ea typeface="+mn-ea"/>
                <a:cs typeface="+mn-cs"/>
              </a:rPr>
              <a:t>Des idées </a:t>
            </a:r>
            <a:r>
              <a:rPr kumimoji="0" lang="fr-FR" sz="800" b="1" i="0" u="none" strike="noStrike" kern="1200" cap="none" spc="0" normalizeH="0" baseline="0" noProof="0" dirty="0" smtClean="0">
                <a:ln>
                  <a:noFill/>
                </a:ln>
                <a:solidFill>
                  <a:srgbClr val="C00000"/>
                </a:solidFill>
                <a:effectLst/>
                <a:uLnTx/>
                <a:uFillTx/>
                <a:latin typeface="Calibri"/>
                <a:ea typeface="+mn-ea"/>
                <a:cs typeface="+mn-cs"/>
              </a:rPr>
              <a:t>pour lancer </a:t>
            </a:r>
            <a:r>
              <a:rPr kumimoji="0" lang="fr-FR" sz="800" b="1" i="0" u="none" strike="noStrike" kern="1200" cap="none" spc="0" normalizeH="0" baseline="0" noProof="0" dirty="0">
                <a:ln>
                  <a:noFill/>
                </a:ln>
                <a:solidFill>
                  <a:srgbClr val="C00000"/>
                </a:solidFill>
                <a:effectLst/>
                <a:uLnTx/>
                <a:uFillTx/>
                <a:latin typeface="Calibri"/>
                <a:ea typeface="+mn-ea"/>
                <a:cs typeface="+mn-cs"/>
              </a:rPr>
              <a:t>la discussion</a:t>
            </a:r>
            <a:endParaRPr kumimoji="0" lang="fr-FR" sz="8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pic>
        <p:nvPicPr>
          <p:cNvPr id="31" name="Image 30"/>
          <p:cNvPicPr>
            <a:picLocks noChangeAspect="1"/>
          </p:cNvPicPr>
          <p:nvPr/>
        </p:nvPicPr>
        <p:blipFill>
          <a:blip r:embed="rId3">
            <a:extLst/>
          </a:blip>
          <a:stretch>
            <a:fillRect/>
          </a:stretch>
        </p:blipFill>
        <p:spPr>
          <a:xfrm>
            <a:off x="4846204" y="483519"/>
            <a:ext cx="279683" cy="279683"/>
          </a:xfrm>
          <a:prstGeom prst="rect">
            <a:avLst/>
          </a:prstGeom>
        </p:spPr>
      </p:pic>
      <p:pic>
        <p:nvPicPr>
          <p:cNvPr id="29" name="Image 28"/>
          <p:cNvPicPr>
            <a:picLocks noChangeAspect="1"/>
          </p:cNvPicPr>
          <p:nvPr/>
        </p:nvPicPr>
        <p:blipFill>
          <a:blip r:embed="rId4">
            <a:extLst/>
          </a:blip>
          <a:stretch>
            <a:fillRect/>
          </a:stretch>
        </p:blipFill>
        <p:spPr>
          <a:xfrm>
            <a:off x="1414598" y="476444"/>
            <a:ext cx="369232" cy="369232"/>
          </a:xfrm>
          <a:prstGeom prst="rect">
            <a:avLst/>
          </a:prstGeom>
        </p:spPr>
      </p:pic>
      <p:sp>
        <p:nvSpPr>
          <p:cNvPr id="50" name="Rectangle 49"/>
          <p:cNvSpPr/>
          <p:nvPr/>
        </p:nvSpPr>
        <p:spPr>
          <a:xfrm>
            <a:off x="7092280" y="1036302"/>
            <a:ext cx="1904266" cy="707886"/>
          </a:xfrm>
          <a:prstGeom prst="rect">
            <a:avLst/>
          </a:prstGeom>
        </p:spPr>
        <p:txBody>
          <a:bodyPr wrap="square">
            <a:spAutoFit/>
          </a:bodyPr>
          <a:lstStyle/>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Bénéficier d’une solution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d’encaissement « dernière </a:t>
            </a:r>
            <a:r>
              <a:rPr kumimoji="0" lang="fr-FR" sz="800" b="0" i="0" u="none" strike="noStrike" kern="1200" cap="none" spc="0" normalizeH="0" baseline="0" noProof="0" dirty="0">
                <a:ln>
                  <a:noFill/>
                </a:ln>
                <a:solidFill>
                  <a:prstClr val="black"/>
                </a:solidFill>
                <a:effectLst/>
                <a:uLnTx/>
                <a:uFillTx/>
                <a:latin typeface="Calibri"/>
                <a:ea typeface="+mn-ea"/>
                <a:cs typeface="+mn-cs"/>
              </a:rPr>
              <a:t>génération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 intégrant des applications utiles à votre activité, qu’en </a:t>
            </a:r>
            <a:r>
              <a:rPr kumimoji="0" lang="fr-FR" sz="800" b="0" i="0" u="none" strike="noStrike" kern="1200" cap="none" spc="0" normalizeH="0" baseline="0" noProof="0" dirty="0">
                <a:ln>
                  <a:noFill/>
                </a:ln>
                <a:solidFill>
                  <a:prstClr val="black"/>
                </a:solidFill>
                <a:effectLst/>
                <a:uLnTx/>
                <a:uFillTx/>
                <a:latin typeface="Calibri"/>
                <a:ea typeface="+mn-ea"/>
                <a:cs typeface="+mn-cs"/>
              </a:rPr>
              <a:t>dites vous ?</a:t>
            </a:r>
          </a:p>
        </p:txBody>
      </p:sp>
      <p:graphicFrame>
        <p:nvGraphicFramePr>
          <p:cNvPr id="3" name="Tableau 2"/>
          <p:cNvGraphicFramePr>
            <a:graphicFrameLocks noGrp="1"/>
          </p:cNvGraphicFramePr>
          <p:nvPr>
            <p:extLst>
              <p:ext uri="{D42A27DB-BD31-4B8C-83A1-F6EECF244321}">
                <p14:modId xmlns:p14="http://schemas.microsoft.com/office/powerpoint/2010/main" val="1024335069"/>
              </p:ext>
            </p:extLst>
          </p:nvPr>
        </p:nvGraphicFramePr>
        <p:xfrm>
          <a:off x="468961" y="1098556"/>
          <a:ext cx="2448272" cy="1549861"/>
        </p:xfrm>
        <a:graphic>
          <a:graphicData uri="http://schemas.openxmlformats.org/drawingml/2006/table">
            <a:tbl>
              <a:tblPr firstRow="1" bandRow="1">
                <a:tableStyleId>{5C22544A-7EE6-4342-B048-85BDC9FD1C3A}</a:tableStyleId>
              </a:tblPr>
              <a:tblGrid>
                <a:gridCol w="288032">
                  <a:extLst>
                    <a:ext uri="{9D8B030D-6E8A-4147-A177-3AD203B41FA5}">
                      <a16:colId xmlns:a16="http://schemas.microsoft.com/office/drawing/2014/main" val="1903437936"/>
                    </a:ext>
                  </a:extLst>
                </a:gridCol>
                <a:gridCol w="2160240">
                  <a:extLst>
                    <a:ext uri="{9D8B030D-6E8A-4147-A177-3AD203B41FA5}">
                      <a16:colId xmlns:a16="http://schemas.microsoft.com/office/drawing/2014/main" val="608064569"/>
                    </a:ext>
                  </a:extLst>
                </a:gridCol>
              </a:tblGrid>
              <a:tr h="1549861">
                <a:tc>
                  <a:txBody>
                    <a:bodyPr/>
                    <a:lstStyle/>
                    <a:p>
                      <a:pPr algn="ctr"/>
                      <a:r>
                        <a:rPr lang="fr-FR" sz="700" dirty="0" smtClean="0">
                          <a:solidFill>
                            <a:schemeClr val="tx1"/>
                          </a:solidFill>
                        </a:rPr>
                        <a:t>Clients</a:t>
                      </a:r>
                      <a:r>
                        <a:rPr lang="fr-FR" sz="700" baseline="0" dirty="0" smtClean="0">
                          <a:solidFill>
                            <a:schemeClr val="tx1"/>
                          </a:solidFill>
                        </a:rPr>
                        <a:t> en </a:t>
                      </a:r>
                      <a:r>
                        <a:rPr lang="fr-FR" sz="600" baseline="0" dirty="0" smtClean="0">
                          <a:solidFill>
                            <a:schemeClr val="tx1"/>
                          </a:solidFill>
                        </a:rPr>
                        <a:t>portefeuille</a:t>
                      </a:r>
                      <a:endParaRPr lang="fr-FR" sz="600" dirty="0">
                        <a:solidFill>
                          <a:schemeClr val="tx1"/>
                        </a:solidFill>
                      </a:endParaRPr>
                    </a:p>
                  </a:txBody>
                  <a:tcPr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lang="fr-FR" sz="700" b="1" dirty="0" smtClean="0">
                        <a:solidFill>
                          <a:schemeClr val="tx1"/>
                        </a:solidFill>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lang="fr-FR" sz="700" b="1" dirty="0" smtClean="0">
                        <a:solidFill>
                          <a:schemeClr val="tx1"/>
                        </a:solidFill>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700" b="1" dirty="0" smtClean="0">
                          <a:solidFill>
                            <a:schemeClr val="tx1"/>
                          </a:solidFill>
                        </a:rPr>
                        <a:t>Clients</a:t>
                      </a:r>
                      <a:r>
                        <a:rPr lang="fr-FR" sz="700" b="1" baseline="0" dirty="0" smtClean="0">
                          <a:solidFill>
                            <a:schemeClr val="tx1"/>
                          </a:solidFill>
                        </a:rPr>
                        <a:t> ne détenant pas de TPE actif</a:t>
                      </a: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700" b="1" baseline="0" dirty="0" smtClean="0">
                          <a:solidFill>
                            <a:schemeClr val="tx1"/>
                          </a:solidFill>
                        </a:rPr>
                        <a:t>Clients</a:t>
                      </a:r>
                      <a:r>
                        <a:rPr lang="fr-FR" sz="700" b="1" baseline="0" dirty="0" smtClean="0">
                          <a:solidFill>
                            <a:srgbClr val="C00000"/>
                          </a:solidFill>
                        </a:rPr>
                        <a:t> </a:t>
                      </a:r>
                      <a:r>
                        <a:rPr lang="fr-FR" sz="700" b="1" baseline="0" dirty="0" smtClean="0">
                          <a:solidFill>
                            <a:schemeClr val="tx1"/>
                          </a:solidFill>
                        </a:rPr>
                        <a:t>non équipé</a:t>
                      </a:r>
                      <a:endParaRPr lang="fr-FR" sz="700" b="1" dirty="0" smtClean="0">
                        <a:solidFill>
                          <a:schemeClr val="tx1"/>
                        </a:solidFill>
                      </a:endParaRPr>
                    </a:p>
                    <a:p>
                      <a:pPr marL="171450" indent="-171450">
                        <a:buFont typeface="Wingdings" panose="05000000000000000000" pitchFamily="2" charset="2"/>
                        <a:buChar char="§"/>
                      </a:pPr>
                      <a:endParaRPr lang="fr-FR" sz="600" dirty="0">
                        <a:solidFill>
                          <a:schemeClr val="tx1"/>
                        </a:solidFill>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3344144829"/>
                  </a:ext>
                </a:extLst>
              </a:tr>
            </a:tbl>
          </a:graphicData>
        </a:graphic>
      </p:graphicFrame>
      <p:sp>
        <p:nvSpPr>
          <p:cNvPr id="4" name="Rectangle 3"/>
          <p:cNvSpPr/>
          <p:nvPr/>
        </p:nvSpPr>
        <p:spPr>
          <a:xfrm>
            <a:off x="113775" y="1096099"/>
            <a:ext cx="288032" cy="2139483"/>
          </a:xfrm>
          <a:prstGeom prst="rect">
            <a:avLst/>
          </a:prstGeom>
          <a:solidFill>
            <a:srgbClr val="17375E"/>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prstClr val="white"/>
                </a:solidFill>
                <a:effectLst/>
                <a:uLnTx/>
                <a:uFillTx/>
                <a:latin typeface="Calibri"/>
                <a:ea typeface="+mn-ea"/>
                <a:cs typeface="+mn-cs"/>
              </a:rPr>
              <a:t>TPE</a:t>
            </a:r>
            <a:endParaRPr kumimoji="0" lang="fr-FR" sz="800" b="1" i="0" u="none" strike="noStrike" kern="1200" cap="none" spc="0" normalizeH="0" baseline="0" noProof="0" dirty="0">
              <a:ln>
                <a:noFill/>
              </a:ln>
              <a:solidFill>
                <a:prstClr val="white"/>
              </a:solidFill>
              <a:effectLst/>
              <a:uLnTx/>
              <a:uFillTx/>
              <a:latin typeface="Calibri"/>
              <a:ea typeface="+mn-ea"/>
              <a:cs typeface="+mn-cs"/>
            </a:endParaRPr>
          </a:p>
        </p:txBody>
      </p:sp>
      <p:sp>
        <p:nvSpPr>
          <p:cNvPr id="7" name="Rectangle 6"/>
          <p:cNvSpPr/>
          <p:nvPr/>
        </p:nvSpPr>
        <p:spPr>
          <a:xfrm>
            <a:off x="468961" y="845676"/>
            <a:ext cx="2448272" cy="213906"/>
          </a:xfrm>
          <a:prstGeom prst="rect">
            <a:avLst/>
          </a:prstGeom>
          <a:solidFill>
            <a:srgbClr val="17375E"/>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smtClean="0">
                <a:ln>
                  <a:noFill/>
                </a:ln>
                <a:solidFill>
                  <a:prstClr val="white"/>
                </a:solidFill>
                <a:effectLst/>
                <a:uLnTx/>
                <a:uFillTx/>
                <a:latin typeface="Calibri"/>
                <a:ea typeface="+mn-ea"/>
                <a:cs typeface="+mn-cs"/>
              </a:rPr>
              <a:t>Qui contacter ?</a:t>
            </a:r>
            <a:endParaRPr kumimoji="0" lang="fr-FR" sz="900" b="1"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55" name="Tableau 54"/>
          <p:cNvGraphicFramePr>
            <a:graphicFrameLocks noGrp="1"/>
          </p:cNvGraphicFramePr>
          <p:nvPr>
            <p:extLst/>
          </p:nvPr>
        </p:nvGraphicFramePr>
        <p:xfrm>
          <a:off x="2989450" y="1096099"/>
          <a:ext cx="3745086" cy="1554480"/>
        </p:xfrm>
        <a:graphic>
          <a:graphicData uri="http://schemas.openxmlformats.org/drawingml/2006/table">
            <a:tbl>
              <a:tblPr>
                <a:tableStyleId>{5C22544A-7EE6-4342-B048-85BDC9FD1C3A}</a:tableStyleId>
              </a:tblPr>
              <a:tblGrid>
                <a:gridCol w="3745086">
                  <a:extLst>
                    <a:ext uri="{9D8B030D-6E8A-4147-A177-3AD203B41FA5}">
                      <a16:colId xmlns:a16="http://schemas.microsoft.com/office/drawing/2014/main" val="3930758355"/>
                    </a:ext>
                  </a:extLst>
                </a:gridCol>
              </a:tblGrid>
              <a:tr h="1479905">
                <a:tc>
                  <a:txBody>
                    <a:bodyPr/>
                    <a:lstStyle/>
                    <a:p>
                      <a:pPr lvl="0" algn="l">
                        <a:buFont typeface="Wingdings" panose="05000000000000000000" pitchFamily="2" charset="2"/>
                        <a:buChar char="§"/>
                      </a:pPr>
                      <a:r>
                        <a:rPr lang="fr-FR" sz="800" dirty="0" smtClean="0">
                          <a:solidFill>
                            <a:srgbClr val="C00000"/>
                          </a:solidFill>
                        </a:rPr>
                        <a:t>      </a:t>
                      </a:r>
                      <a:r>
                        <a:rPr lang="fr-FR" sz="800" b="1" dirty="0" smtClean="0">
                          <a:solidFill>
                            <a:srgbClr val="C00000"/>
                          </a:solidFill>
                        </a:rPr>
                        <a:t>Offres TPE</a:t>
                      </a:r>
                    </a:p>
                    <a:p>
                      <a:pPr algn="l"/>
                      <a:r>
                        <a:rPr lang="fr-FR" sz="800" dirty="0" smtClean="0">
                          <a:solidFill>
                            <a:schemeClr val="tx1"/>
                          </a:solidFill>
                        </a:rPr>
                        <a:t>2</a:t>
                      </a:r>
                      <a:r>
                        <a:rPr lang="fr-FR" sz="800" baseline="0" dirty="0" smtClean="0">
                          <a:solidFill>
                            <a:schemeClr val="tx1"/>
                          </a:solidFill>
                        </a:rPr>
                        <a:t> </a:t>
                      </a:r>
                      <a:r>
                        <a:rPr lang="fr-FR" sz="800" dirty="0" smtClean="0">
                          <a:solidFill>
                            <a:schemeClr val="tx1"/>
                          </a:solidFill>
                        </a:rPr>
                        <a:t>mois de location offerts si engagement sur 48 mois (1 mois offert si                      </a:t>
                      </a:r>
                      <a:r>
                        <a:rPr lang="fr-FR" sz="800" baseline="0" dirty="0" smtClean="0">
                          <a:solidFill>
                            <a:schemeClr val="tx1"/>
                          </a:solidFill>
                        </a:rPr>
                        <a:t>   </a:t>
                      </a:r>
                      <a:r>
                        <a:rPr lang="fr-FR" sz="800" dirty="0" smtClean="0">
                          <a:solidFill>
                            <a:schemeClr val="tx1"/>
                          </a:solidFill>
                        </a:rPr>
                        <a:t> engagement sur 24 mois) pour toute nouvelle souscription TPE IP classique,</a:t>
                      </a:r>
                    </a:p>
                    <a:p>
                      <a:pPr algn="l"/>
                      <a:endParaRPr lang="fr-FR" sz="80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800" kern="1200" dirty="0" smtClean="0">
                          <a:solidFill>
                            <a:schemeClr val="dk1"/>
                          </a:solidFill>
                          <a:effectLst/>
                          <a:latin typeface="+mn-lt"/>
                          <a:ea typeface="+mn-ea"/>
                          <a:cs typeface="+mn-cs"/>
                        </a:rPr>
                        <a:t>3 mois de location offerts pour toute nouvelle souscription</a:t>
                      </a:r>
                      <a:r>
                        <a:rPr lang="fr-FR" sz="800" kern="1200" baseline="0" dirty="0" smtClean="0">
                          <a:solidFill>
                            <a:schemeClr val="dk1"/>
                          </a:solidFill>
                          <a:effectLst/>
                          <a:latin typeface="+mn-lt"/>
                          <a:ea typeface="+mn-ea"/>
                          <a:cs typeface="+mn-cs"/>
                        </a:rPr>
                        <a:t> de TPE Premium (IP/GPRS) si engagement sur 48 mois jusqu’au 31 décembre.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80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800" dirty="0" smtClean="0">
                          <a:solidFill>
                            <a:schemeClr val="tx1"/>
                          </a:solidFill>
                        </a:rPr>
                        <a:t>2</a:t>
                      </a:r>
                      <a:r>
                        <a:rPr lang="fr-FR" sz="800" baseline="0" dirty="0" smtClean="0">
                          <a:solidFill>
                            <a:schemeClr val="tx1"/>
                          </a:solidFill>
                        </a:rPr>
                        <a:t> </a:t>
                      </a:r>
                      <a:r>
                        <a:rPr lang="fr-FR" sz="800" dirty="0" smtClean="0">
                          <a:solidFill>
                            <a:schemeClr val="tx1"/>
                          </a:solidFill>
                        </a:rPr>
                        <a:t>mois de location offerts si engagement sur 48 mois pour toute</a:t>
                      </a:r>
                      <a:r>
                        <a:rPr lang="fr-FR" sz="800" baseline="0" dirty="0" smtClean="0">
                          <a:solidFill>
                            <a:schemeClr val="tx1"/>
                          </a:solidFill>
                        </a:rPr>
                        <a:t> </a:t>
                      </a:r>
                      <a:r>
                        <a:rPr lang="fr-FR" sz="800" dirty="0" smtClean="0">
                          <a:solidFill>
                            <a:schemeClr val="tx1"/>
                          </a:solidFill>
                        </a:rPr>
                        <a:t>nouvelle souscription d’un Ce </a:t>
                      </a:r>
                      <a:r>
                        <a:rPr lang="fr-FR" sz="800" dirty="0" err="1" smtClean="0">
                          <a:solidFill>
                            <a:schemeClr val="tx1"/>
                          </a:solidFill>
                        </a:rPr>
                        <a:t>Boost</a:t>
                      </a:r>
                      <a:r>
                        <a:rPr lang="fr-FR" sz="800" dirty="0" smtClean="0">
                          <a:solidFill>
                            <a:schemeClr val="tx1"/>
                          </a:solidFill>
                        </a:rPr>
                        <a:t> </a:t>
                      </a:r>
                      <a:r>
                        <a:rPr lang="fr-FR" sz="800" dirty="0" err="1" smtClean="0">
                          <a:solidFill>
                            <a:schemeClr val="tx1"/>
                          </a:solidFill>
                        </a:rPr>
                        <a:t>Pay</a:t>
                      </a:r>
                      <a:r>
                        <a:rPr lang="fr-FR" sz="800" dirty="0" smtClean="0">
                          <a:solidFill>
                            <a:schemeClr val="tx1"/>
                          </a:solidFill>
                        </a:rPr>
                        <a:t> </a:t>
                      </a:r>
                      <a:r>
                        <a:rPr lang="fr-FR" sz="800" dirty="0" err="1" smtClean="0">
                          <a:solidFill>
                            <a:schemeClr val="tx1"/>
                          </a:solidFill>
                        </a:rPr>
                        <a:t>usiness</a:t>
                      </a:r>
                      <a:r>
                        <a:rPr lang="fr-FR" sz="800" dirty="0" smtClean="0">
                          <a:solidFill>
                            <a:schemeClr val="tx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800" dirty="0" smtClean="0">
                        <a:solidFill>
                          <a:schemeClr val="tx1"/>
                        </a:solidFil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800" dirty="0" smtClean="0">
                          <a:solidFill>
                            <a:srgbClr val="C00000"/>
                          </a:solidFill>
                        </a:rPr>
                        <a:t> </a:t>
                      </a:r>
                      <a:r>
                        <a:rPr lang="fr-FR" sz="800" b="1" dirty="0" smtClean="0">
                          <a:solidFill>
                            <a:srgbClr val="C00000"/>
                          </a:solidFill>
                        </a:rPr>
                        <a:t>Offres TPE PLS (clic</a:t>
                      </a:r>
                      <a:r>
                        <a:rPr lang="fr-FR" sz="800" b="1" baseline="0" dirty="0" smtClean="0">
                          <a:solidFill>
                            <a:srgbClr val="C00000"/>
                          </a:solidFill>
                        </a:rPr>
                        <a:t> catalogue offres promo ci-dessous)</a:t>
                      </a:r>
                      <a:endParaRPr lang="fr-FR" sz="800" dirty="0" smtClean="0">
                        <a:solidFill>
                          <a:schemeClr val="tx1"/>
                        </a:solidFill>
                      </a:endParaRPr>
                    </a:p>
                    <a:p>
                      <a:pPr algn="l"/>
                      <a:endParaRPr lang="fr-FR" sz="800" dirty="0" smtClean="0">
                        <a:solidFill>
                          <a:schemeClr val="tx1"/>
                        </a:solidFill>
                      </a:endParaRPr>
                    </a:p>
                  </a:txBody>
                  <a:tcPr anchor="ctr">
                    <a:solidFill>
                      <a:schemeClr val="bg1"/>
                    </a:solidFill>
                  </a:tcPr>
                </a:tc>
                <a:extLst>
                  <a:ext uri="{0D108BD9-81ED-4DB2-BD59-A6C34878D82A}">
                    <a16:rowId xmlns:a16="http://schemas.microsoft.com/office/drawing/2014/main" val="2413437005"/>
                  </a:ext>
                </a:extLst>
              </a:tr>
            </a:tbl>
          </a:graphicData>
        </a:graphic>
      </p:graphicFrame>
      <p:graphicFrame>
        <p:nvGraphicFramePr>
          <p:cNvPr id="56" name="Tableau 55"/>
          <p:cNvGraphicFramePr>
            <a:graphicFrameLocks noGrp="1"/>
          </p:cNvGraphicFramePr>
          <p:nvPr>
            <p:extLst/>
          </p:nvPr>
        </p:nvGraphicFramePr>
        <p:xfrm>
          <a:off x="468961" y="3482307"/>
          <a:ext cx="2457140" cy="840893"/>
        </p:xfrm>
        <a:graphic>
          <a:graphicData uri="http://schemas.openxmlformats.org/drawingml/2006/table">
            <a:tbl>
              <a:tblPr firstRow="1" bandRow="1">
                <a:tableStyleId>{5C22544A-7EE6-4342-B048-85BDC9FD1C3A}</a:tableStyleId>
              </a:tblPr>
              <a:tblGrid>
                <a:gridCol w="296270">
                  <a:extLst>
                    <a:ext uri="{9D8B030D-6E8A-4147-A177-3AD203B41FA5}">
                      <a16:colId xmlns:a16="http://schemas.microsoft.com/office/drawing/2014/main" val="1903437936"/>
                    </a:ext>
                  </a:extLst>
                </a:gridCol>
                <a:gridCol w="2160870">
                  <a:extLst>
                    <a:ext uri="{9D8B030D-6E8A-4147-A177-3AD203B41FA5}">
                      <a16:colId xmlns:a16="http://schemas.microsoft.com/office/drawing/2014/main" val="608064569"/>
                    </a:ext>
                  </a:extLst>
                </a:gridCol>
              </a:tblGrid>
              <a:tr h="4664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700" dirty="0" smtClean="0">
                          <a:solidFill>
                            <a:schemeClr val="tx1"/>
                          </a:solidFill>
                        </a:rPr>
                        <a:t>Clients</a:t>
                      </a:r>
                      <a:r>
                        <a:rPr lang="fr-FR" sz="700" baseline="0" dirty="0" smtClean="0">
                          <a:solidFill>
                            <a:schemeClr val="tx1"/>
                          </a:solidFill>
                        </a:rPr>
                        <a:t> en </a:t>
                      </a:r>
                      <a:r>
                        <a:rPr lang="fr-FR" sz="600" baseline="0" dirty="0" smtClean="0">
                          <a:solidFill>
                            <a:schemeClr val="tx1"/>
                          </a:solidFill>
                        </a:rPr>
                        <a:t>portefeuille</a:t>
                      </a:r>
                      <a:endParaRPr lang="fr-FR" dirty="0"/>
                    </a:p>
                  </a:txBody>
                  <a:tcPr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700" b="1" dirty="0" smtClean="0">
                          <a:solidFill>
                            <a:schemeClr val="tx1"/>
                          </a:solidFill>
                        </a:rPr>
                        <a:t>Clients</a:t>
                      </a:r>
                      <a:r>
                        <a:rPr lang="fr-FR" sz="700" b="1" baseline="0" dirty="0" smtClean="0">
                          <a:solidFill>
                            <a:schemeClr val="tx1"/>
                          </a:solidFill>
                        </a:rPr>
                        <a:t> ne détenant pas de solution e-commerce</a:t>
                      </a: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700" b="1" baseline="0" dirty="0" smtClean="0">
                          <a:solidFill>
                            <a:schemeClr val="tx1"/>
                          </a:solidFill>
                        </a:rPr>
                        <a:t>Clients non équipé</a:t>
                      </a:r>
                      <a:endParaRPr lang="fr-FR" sz="700" b="1" dirty="0" smtClean="0">
                        <a:solidFill>
                          <a:schemeClr val="tx1"/>
                        </a:solidFill>
                      </a:endParaRPr>
                    </a:p>
                    <a:p>
                      <a:endParaRPr lang="fr-FR" sz="600"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3344144829"/>
                  </a:ext>
                </a:extLst>
              </a:tr>
              <a:tr h="37441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700" b="1" dirty="0" smtClean="0">
                          <a:solidFill>
                            <a:schemeClr val="tx1"/>
                          </a:solidFill>
                        </a:rPr>
                        <a:t>Cibles GERC</a:t>
                      </a:r>
                      <a:endParaRPr lang="fr-FR" dirty="0"/>
                    </a:p>
                  </a:txBody>
                  <a:tcPr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700" b="1" dirty="0" smtClean="0">
                          <a:solidFill>
                            <a:schemeClr val="tx1"/>
                          </a:solidFill>
                        </a:rPr>
                        <a:t>Contrat VAD vers e-commerce  (389</a:t>
                      </a:r>
                      <a:r>
                        <a:rPr lang="fr-FR" sz="700" b="1" baseline="0" dirty="0" smtClean="0">
                          <a:solidFill>
                            <a:schemeClr val="tx1"/>
                          </a:solidFill>
                        </a:rPr>
                        <a:t> )</a:t>
                      </a:r>
                      <a:endParaRPr lang="fr-FR" sz="700" b="1" dirty="0" smtClean="0">
                        <a:solidFill>
                          <a:schemeClr val="tx1"/>
                        </a:solidFill>
                      </a:endParaRPr>
                    </a:p>
                    <a:p>
                      <a:endParaRPr lang="fr-FR" sz="800"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extLst>
                  <a:ext uri="{0D108BD9-81ED-4DB2-BD59-A6C34878D82A}">
                    <a16:rowId xmlns:a16="http://schemas.microsoft.com/office/drawing/2014/main" val="1303354371"/>
                  </a:ext>
                </a:extLst>
              </a:tr>
            </a:tbl>
          </a:graphicData>
        </a:graphic>
      </p:graphicFrame>
      <p:sp>
        <p:nvSpPr>
          <p:cNvPr id="57" name="Rectangle 56"/>
          <p:cNvSpPr/>
          <p:nvPr/>
        </p:nvSpPr>
        <p:spPr>
          <a:xfrm>
            <a:off x="98688" y="3482307"/>
            <a:ext cx="288032" cy="1252225"/>
          </a:xfrm>
          <a:prstGeom prst="rect">
            <a:avLst/>
          </a:prstGeom>
          <a:solidFill>
            <a:srgbClr val="17375E"/>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prstClr val="white"/>
                </a:solidFill>
                <a:effectLst/>
                <a:uLnTx/>
                <a:uFillTx/>
                <a:latin typeface="Calibri"/>
                <a:ea typeface="+mn-ea"/>
                <a:cs typeface="+mn-cs"/>
              </a:rPr>
              <a:t>E-commerce</a:t>
            </a:r>
            <a:endParaRPr kumimoji="0" lang="fr-FR" sz="800" b="1" i="0" u="none" strike="noStrike" kern="1200" cap="none" spc="0" normalizeH="0" baseline="0" noProof="0" dirty="0">
              <a:ln>
                <a:noFill/>
              </a:ln>
              <a:solidFill>
                <a:prstClr val="white"/>
              </a:solidFill>
              <a:effectLst/>
              <a:uLnTx/>
              <a:uFillTx/>
              <a:latin typeface="Calibri"/>
              <a:ea typeface="+mn-ea"/>
              <a:cs typeface="+mn-cs"/>
            </a:endParaRPr>
          </a:p>
        </p:txBody>
      </p:sp>
      <p:sp>
        <p:nvSpPr>
          <p:cNvPr id="58" name="Rectangle 57"/>
          <p:cNvSpPr/>
          <p:nvPr/>
        </p:nvSpPr>
        <p:spPr>
          <a:xfrm>
            <a:off x="459379" y="4342869"/>
            <a:ext cx="6273664" cy="391182"/>
          </a:xfrm>
          <a:prstGeom prst="rect">
            <a:avLst/>
          </a:prstGeom>
          <a:solidFill>
            <a:schemeClr val="bg1"/>
          </a:solidFill>
          <a:ln>
            <a:solidFill>
              <a:schemeClr val="tx2">
                <a:lumMod val="75000"/>
              </a:schemeClr>
            </a:solidFill>
          </a:ln>
        </p:spPr>
        <p:style>
          <a:lnRef idx="1">
            <a:schemeClr val="accent2"/>
          </a:lnRef>
          <a:fillRef idx="2">
            <a:schemeClr val="accent2"/>
          </a:fillRef>
          <a:effectRef idx="1">
            <a:schemeClr val="accent2"/>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Bon </a:t>
            </a:r>
            <a:r>
              <a:rPr kumimoji="0" lang="fr-FR" sz="8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à savoir </a:t>
            </a: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 </a:t>
            </a:r>
            <a:r>
              <a:rPr kumimoji="0" lang="fr-FR" sz="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Sur le stock de </a:t>
            </a:r>
            <a:r>
              <a:rPr kumimoji="0" lang="fr-FR" sz="800" b="0" i="0" u="none" strike="noStrike" kern="1200" cap="none" spc="0" normalizeH="0" baseline="0" noProof="0" dirty="0" smtClean="0">
                <a:ln>
                  <a:noFill/>
                </a:ln>
                <a:solidFill>
                  <a:prstClr val="black"/>
                </a:solidFill>
                <a:effectLst/>
                <a:uLnTx/>
                <a:uFillTx/>
                <a:latin typeface="Calibri"/>
                <a:ea typeface="+mn-ea"/>
                <a:cs typeface="Arial" panose="020B0604020202020204" pitchFamily="34" charset="0"/>
              </a:rPr>
              <a:t>24 468 </a:t>
            </a:r>
            <a:r>
              <a:rPr kumimoji="0" lang="fr-FR" sz="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clients seuls </a:t>
            </a:r>
            <a:r>
              <a:rPr kumimoji="0" lang="fr-FR" sz="800" b="0" i="0" u="none" strike="noStrike" kern="1200" cap="none" spc="0" normalizeH="0" baseline="0" noProof="0" dirty="0" smtClean="0">
                <a:ln>
                  <a:noFill/>
                </a:ln>
                <a:solidFill>
                  <a:prstClr val="black"/>
                </a:solidFill>
                <a:effectLst/>
                <a:uLnTx/>
                <a:uFillTx/>
                <a:latin typeface="Calibri"/>
                <a:ea typeface="+mn-ea"/>
                <a:cs typeface="Arial" panose="020B0604020202020204" pitchFamily="34" charset="0"/>
              </a:rPr>
              <a:t>314 </a:t>
            </a:r>
            <a:r>
              <a:rPr kumimoji="0" lang="fr-FR" sz="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sont équipés d’une solution SP+ ou </a:t>
            </a:r>
            <a:r>
              <a:rPr kumimoji="0" lang="fr-FR" sz="800" b="0" i="0" u="none" strike="noStrike" kern="1200" cap="none" spc="0" normalizeH="0" baseline="0" noProof="0" dirty="0" err="1">
                <a:ln>
                  <a:noFill/>
                </a:ln>
                <a:solidFill>
                  <a:prstClr val="black"/>
                </a:solidFill>
                <a:effectLst/>
                <a:uLnTx/>
                <a:uFillTx/>
                <a:latin typeface="Calibri"/>
                <a:ea typeface="+mn-ea"/>
                <a:cs typeface="Arial" panose="020B0604020202020204" pitchFamily="34" charset="0"/>
              </a:rPr>
              <a:t>Payplug</a:t>
            </a:r>
            <a:r>
              <a:rPr kumimoji="0" lang="fr-FR" sz="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 </a:t>
            </a:r>
            <a:r>
              <a:rPr kumimoji="0" lang="fr-FR" sz="800" b="0" i="0" u="none" strike="noStrike" kern="1200" cap="none" spc="0" normalizeH="0" baseline="0" noProof="0" dirty="0" smtClean="0">
                <a:ln>
                  <a:noFill/>
                </a:ln>
                <a:solidFill>
                  <a:prstClr val="black"/>
                </a:solidFill>
                <a:effectLst/>
                <a:uLnTx/>
                <a:uFillTx/>
                <a:latin typeface="Calibri"/>
                <a:ea typeface="+mn-ea"/>
                <a:cs typeface="Arial" panose="020B0604020202020204" pitchFamily="34" charset="0"/>
              </a:rPr>
              <a:t>! Grâce </a:t>
            </a:r>
            <a:r>
              <a:rPr kumimoji="0" lang="fr-FR" sz="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à mon expert sollicitez les experts et laissez les convertir vos opportunités commerciales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375" b="1" i="0" u="none" strike="noStrike" kern="1200" cap="none" spc="0" normalizeH="0" baseline="0" noProof="0" dirty="0">
              <a:ln>
                <a:noFill/>
              </a:ln>
              <a:solidFill>
                <a:srgbClr val="C00000"/>
              </a:solidFill>
              <a:effectLst/>
              <a:uLnTx/>
              <a:uFillTx/>
              <a:latin typeface="Century Gothic" panose="020B0502020202020204" pitchFamily="34" charset="0"/>
              <a:ea typeface="+mn-ea"/>
              <a:cs typeface="+mn-cs"/>
            </a:endParaRPr>
          </a:p>
        </p:txBody>
      </p:sp>
      <p:pic>
        <p:nvPicPr>
          <p:cNvPr id="8" name="Imag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05171" y="4559322"/>
            <a:ext cx="343900" cy="343900"/>
          </a:xfrm>
          <a:prstGeom prst="rect">
            <a:avLst/>
          </a:prstGeom>
        </p:spPr>
      </p:pic>
      <p:sp>
        <p:nvSpPr>
          <p:cNvPr id="65" name="Rectangle 64"/>
          <p:cNvSpPr/>
          <p:nvPr/>
        </p:nvSpPr>
        <p:spPr>
          <a:xfrm>
            <a:off x="7223211" y="3313178"/>
            <a:ext cx="1773336" cy="978729"/>
          </a:xfrm>
          <a:prstGeom prst="rect">
            <a:avLst/>
          </a:prstGeom>
        </p:spPr>
        <p:txBody>
          <a:bodyPr wrap="square">
            <a:spAutoFit/>
          </a:bodyPr>
          <a:lstStyle/>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Quel a été l’impact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des confinements </a:t>
            </a:r>
            <a:r>
              <a:rPr kumimoji="0" lang="fr-FR" sz="800" b="0" i="0" u="none" strike="noStrike" kern="1200" cap="none" spc="0" normalizeH="0" baseline="0" noProof="0" dirty="0">
                <a:ln>
                  <a:noFill/>
                </a:ln>
                <a:solidFill>
                  <a:prstClr val="black"/>
                </a:solidFill>
                <a:effectLst/>
                <a:uLnTx/>
                <a:uFillTx/>
                <a:latin typeface="Calibri"/>
                <a:ea typeface="+mn-ea"/>
                <a:cs typeface="+mn-cs"/>
              </a:rPr>
              <a:t>sur votre activité  (fréquentation, fermeture</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 </a:t>
            </a:r>
            <a:r>
              <a:rPr kumimoji="0" lang="fr-FR" sz="800" b="0" i="0" u="none" strike="noStrike" kern="1200" cap="none" spc="0" normalizeH="0" baseline="0" noProof="0" dirty="0">
                <a:ln>
                  <a:noFill/>
                </a:ln>
                <a:solidFill>
                  <a:prstClr val="black"/>
                </a:solidFill>
                <a:effectLst/>
                <a:uLnTx/>
                <a:uFillTx/>
                <a:latin typeface="Calibri"/>
                <a:ea typeface="+mn-ea"/>
                <a:cs typeface="+mn-cs"/>
              </a:rPr>
              <a:t>?</a:t>
            </a:r>
          </a:p>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Avez-vous pensé à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maintenir/ développer </a:t>
            </a:r>
            <a:r>
              <a:rPr kumimoji="0" lang="fr-FR" sz="800" b="0" i="0" u="none" strike="noStrike" kern="1200" cap="none" spc="0" normalizeH="0" baseline="0" noProof="0" dirty="0">
                <a:ln>
                  <a:noFill/>
                </a:ln>
                <a:solidFill>
                  <a:prstClr val="black"/>
                </a:solidFill>
                <a:effectLst/>
                <a:uLnTx/>
                <a:uFillTx/>
                <a:latin typeface="Calibri"/>
                <a:ea typeface="+mn-ea"/>
                <a:cs typeface="+mn-cs"/>
              </a:rPr>
              <a:t>votre activité via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internet/ </a:t>
            </a:r>
            <a:r>
              <a:rPr kumimoji="0" lang="fr-FR" sz="800" b="0" i="0" u="none" strike="noStrike" kern="1200" cap="none" spc="0" normalizeH="0" baseline="0" noProof="0" dirty="0">
                <a:ln>
                  <a:noFill/>
                </a:ln>
                <a:solidFill>
                  <a:prstClr val="black"/>
                </a:solidFill>
                <a:effectLst/>
                <a:uLnTx/>
                <a:uFillTx/>
                <a:latin typeface="Calibri"/>
                <a:ea typeface="+mn-ea"/>
                <a:cs typeface="+mn-cs"/>
              </a:rPr>
              <a:t/>
            </a:r>
            <a:br>
              <a:rPr kumimoji="0" lang="fr-FR" sz="800" b="0" i="0" u="none" strike="noStrike" kern="1200" cap="none" spc="0" normalizeH="0" baseline="0" noProof="0" dirty="0">
                <a:ln>
                  <a:noFill/>
                </a:ln>
                <a:solidFill>
                  <a:prstClr val="black"/>
                </a:solidFill>
                <a:effectLst/>
                <a:uLnTx/>
                <a:uFillTx/>
                <a:latin typeface="Calibri"/>
                <a:ea typeface="+mn-ea"/>
                <a:cs typeface="+mn-cs"/>
              </a:rPr>
            </a:br>
            <a:r>
              <a:rPr kumimoji="0" lang="fr-FR" sz="800" b="0" i="0" u="none" strike="noStrike" kern="1200" cap="none" spc="0" normalizeH="0" baseline="0" noProof="0" dirty="0">
                <a:ln>
                  <a:noFill/>
                </a:ln>
                <a:solidFill>
                  <a:prstClr val="black"/>
                </a:solidFill>
                <a:effectLst/>
                <a:uLnTx/>
                <a:uFillTx/>
                <a:latin typeface="Calibri"/>
                <a:ea typeface="+mn-ea"/>
                <a:cs typeface="+mn-cs"/>
              </a:rPr>
              <a:t>à distance ? </a:t>
            </a:r>
          </a:p>
        </p:txBody>
      </p:sp>
      <p:pic>
        <p:nvPicPr>
          <p:cNvPr id="67" name="Image 6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08007" y="2699000"/>
            <a:ext cx="343900" cy="343900"/>
          </a:xfrm>
          <a:prstGeom prst="rect">
            <a:avLst/>
          </a:prstGeom>
        </p:spPr>
      </p:pic>
      <p:pic>
        <p:nvPicPr>
          <p:cNvPr id="68" name="Image 6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72556" y="1115213"/>
            <a:ext cx="343900" cy="343900"/>
          </a:xfrm>
          <a:prstGeom prst="rect">
            <a:avLst/>
          </a:prstGeom>
        </p:spPr>
      </p:pic>
      <p:sp>
        <p:nvSpPr>
          <p:cNvPr id="70" name="Rectangle 69"/>
          <p:cNvSpPr/>
          <p:nvPr/>
        </p:nvSpPr>
        <p:spPr>
          <a:xfrm>
            <a:off x="2989450" y="845676"/>
            <a:ext cx="3745086" cy="213906"/>
          </a:xfrm>
          <a:prstGeom prst="rect">
            <a:avLst/>
          </a:prstGeom>
          <a:solidFill>
            <a:srgbClr val="17375E"/>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smtClean="0">
                <a:ln>
                  <a:noFill/>
                </a:ln>
                <a:solidFill>
                  <a:prstClr val="white"/>
                </a:solidFill>
                <a:effectLst/>
                <a:uLnTx/>
                <a:uFillTx/>
                <a:latin typeface="Calibri"/>
                <a:ea typeface="+mn-ea"/>
                <a:cs typeface="+mn-cs"/>
              </a:rPr>
              <a:t>Offres du moment</a:t>
            </a:r>
            <a:endParaRPr kumimoji="0" lang="fr-FR" sz="900" b="1"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ZoneTexte 13"/>
          <p:cNvSpPr txBox="1"/>
          <p:nvPr/>
        </p:nvSpPr>
        <p:spPr>
          <a:xfrm>
            <a:off x="5926257" y="571412"/>
            <a:ext cx="366126" cy="276999"/>
          </a:xfrm>
          <a:prstGeom prst="rect">
            <a:avLst/>
          </a:prstGeom>
          <a:noFill/>
        </p:spPr>
        <p:txBody>
          <a:bodyPr wrap="none" rtlCol="0">
            <a:spAutoFit/>
          </a:bodyPr>
          <a:lstStyle/>
          <a:p>
            <a:pPr marL="179388"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fr-FR" sz="1200" b="0" i="0" u="none" strike="noStrike" kern="1200" cap="none" spc="0" normalizeH="0" baseline="0" noProof="0" dirty="0" err="1" smtClean="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545023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Pensées 62"/>
          <p:cNvSpPr/>
          <p:nvPr/>
        </p:nvSpPr>
        <p:spPr>
          <a:xfrm rot="366095">
            <a:off x="6962099" y="1346502"/>
            <a:ext cx="2497134" cy="1323751"/>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pic>
        <p:nvPicPr>
          <p:cNvPr id="51" name="Image 50"/>
          <p:cNvPicPr>
            <a:picLocks noChangeAspect="1"/>
          </p:cNvPicPr>
          <p:nvPr/>
        </p:nvPicPr>
        <p:blipFill>
          <a:blip r:embed="rId2">
            <a:extLst/>
          </a:blip>
          <a:stretch>
            <a:fillRect/>
          </a:stretch>
        </p:blipFill>
        <p:spPr>
          <a:xfrm>
            <a:off x="8712887" y="92814"/>
            <a:ext cx="283659" cy="283659"/>
          </a:xfrm>
          <a:prstGeom prst="rect">
            <a:avLst/>
          </a:prstGeom>
        </p:spPr>
      </p:pic>
      <p:sp>
        <p:nvSpPr>
          <p:cNvPr id="2" name="Espace réservé du contenu 1"/>
          <p:cNvSpPr>
            <a:spLocks noGrp="1"/>
          </p:cNvSpPr>
          <p:nvPr>
            <p:ph sz="quarter" idx="15"/>
          </p:nvPr>
        </p:nvSpPr>
        <p:spPr/>
        <p:txBody>
          <a:bodyPr/>
          <a:lstStyle/>
          <a:p>
            <a:r>
              <a:rPr lang="fr-FR" sz="1600" b="1" dirty="0" smtClean="0"/>
              <a:t>Les pistes pour atteindre l’univers </a:t>
            </a:r>
            <a:r>
              <a:rPr lang="fr-FR" sz="1600" b="1" dirty="0" smtClean="0">
                <a:solidFill>
                  <a:srgbClr val="FF0000"/>
                </a:solidFill>
              </a:rPr>
              <a:t>Gestion des flux</a:t>
            </a:r>
            <a:endParaRPr lang="fr-FR" sz="1600" b="1" dirty="0">
              <a:solidFill>
                <a:srgbClr val="FF0000"/>
              </a:solidFill>
            </a:endParaRPr>
          </a:p>
        </p:txBody>
      </p:sp>
      <p:sp>
        <p:nvSpPr>
          <p:cNvPr id="35" name="Rectangle 34"/>
          <p:cNvSpPr/>
          <p:nvPr/>
        </p:nvSpPr>
        <p:spPr>
          <a:xfrm>
            <a:off x="432354" y="3566643"/>
            <a:ext cx="6287282" cy="373259"/>
          </a:xfrm>
          <a:prstGeom prst="rect">
            <a:avLst/>
          </a:prstGeom>
          <a:solidFill>
            <a:schemeClr val="bg1"/>
          </a:solidFill>
          <a:ln>
            <a:solidFill>
              <a:schemeClr val="tx2">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Bon à savoir :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51 </a:t>
            </a:r>
            <a:r>
              <a:rPr kumimoji="0" lang="fr-FR" sz="800" b="0" i="0" u="none" strike="noStrike" kern="1200" cap="none" spc="0" normalizeH="0" baseline="0" noProof="0" dirty="0">
                <a:ln>
                  <a:noFill/>
                </a:ln>
                <a:solidFill>
                  <a:prstClr val="black"/>
                </a:solidFill>
                <a:effectLst/>
                <a:uLnTx/>
                <a:uFillTx/>
                <a:latin typeface="Calibri"/>
                <a:ea typeface="+mn-ea"/>
                <a:cs typeface="+mn-cs"/>
              </a:rPr>
              <a:t>% c’est l’augmentation moyenne du CA par membre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enrôlé.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a:ea typeface="+mn-ea"/>
                <a:cs typeface="+mn-cs"/>
              </a:rPr>
              <a:t>Le rendez vous de vente à 3 vous permet de déléguer entièrement la vente de la formule Fidélité, Fidélité + (+ de 60 % de taux de concrétisation sur les rdv à 3).</a:t>
            </a:r>
          </a:p>
        </p:txBody>
      </p:sp>
      <p:grpSp>
        <p:nvGrpSpPr>
          <p:cNvPr id="37" name="Groupe 36"/>
          <p:cNvGrpSpPr/>
          <p:nvPr/>
        </p:nvGrpSpPr>
        <p:grpSpPr>
          <a:xfrm>
            <a:off x="726987" y="-1"/>
            <a:ext cx="774179" cy="627535"/>
            <a:chOff x="726987" y="-1"/>
            <a:chExt cx="774179" cy="627535"/>
          </a:xfrm>
        </p:grpSpPr>
        <p:sp>
          <p:nvSpPr>
            <p:cNvPr id="39" name="Rectangle 38"/>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llipse 39"/>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llipse 40"/>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Rectangle 41"/>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ZoneTexte 42"/>
            <p:cNvSpPr txBox="1"/>
            <p:nvPr/>
          </p:nvSpPr>
          <p:spPr>
            <a:xfrm>
              <a:off x="726987" y="195486"/>
              <a:ext cx="6046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CONQUÊTE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srgbClr val="FF0000"/>
                  </a:solidFill>
                  <a:effectLst/>
                  <a:uLnTx/>
                  <a:uFillTx/>
                  <a:latin typeface="Century Gothic" panose="020B0502020202020204" pitchFamily="34" charset="0"/>
                  <a:ea typeface="+mn-ea"/>
                  <a:cs typeface="+mn-cs"/>
                </a:rPr>
                <a:t>UNIVERS</a:t>
              </a:r>
              <a:endParaRPr kumimoji="0" lang="fr-FR" sz="600" b="0"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endParaRPr>
            </a:p>
          </p:txBody>
        </p:sp>
      </p:grpSp>
      <p:sp>
        <p:nvSpPr>
          <p:cNvPr id="6" name="Rectangle 5"/>
          <p:cNvSpPr/>
          <p:nvPr/>
        </p:nvSpPr>
        <p:spPr>
          <a:xfrm>
            <a:off x="6754435" y="1462074"/>
            <a:ext cx="2736304" cy="21544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C00000"/>
                </a:solidFill>
                <a:effectLst/>
                <a:uLnTx/>
                <a:uFillTx/>
                <a:latin typeface="Calibri"/>
                <a:ea typeface="+mn-ea"/>
                <a:cs typeface="+mn-cs"/>
              </a:rPr>
              <a:t>Des idées </a:t>
            </a:r>
            <a:r>
              <a:rPr kumimoji="0" lang="fr-FR" sz="800" b="1" i="0" u="none" strike="noStrike" kern="1200" cap="none" spc="0" normalizeH="0" baseline="0" noProof="0" dirty="0" smtClean="0">
                <a:ln>
                  <a:noFill/>
                </a:ln>
                <a:solidFill>
                  <a:srgbClr val="C00000"/>
                </a:solidFill>
                <a:effectLst/>
                <a:uLnTx/>
                <a:uFillTx/>
                <a:latin typeface="Calibri"/>
                <a:ea typeface="+mn-ea"/>
                <a:cs typeface="+mn-cs"/>
              </a:rPr>
              <a:t>pour lancer </a:t>
            </a:r>
            <a:r>
              <a:rPr kumimoji="0" lang="fr-FR" sz="800" b="1" i="0" u="none" strike="noStrike" kern="1200" cap="none" spc="0" normalizeH="0" baseline="0" noProof="0" dirty="0">
                <a:ln>
                  <a:noFill/>
                </a:ln>
                <a:solidFill>
                  <a:srgbClr val="C00000"/>
                </a:solidFill>
                <a:effectLst/>
                <a:uLnTx/>
                <a:uFillTx/>
                <a:latin typeface="Calibri"/>
                <a:ea typeface="+mn-ea"/>
                <a:cs typeface="+mn-cs"/>
              </a:rPr>
              <a:t>la discussion</a:t>
            </a:r>
            <a:endParaRPr kumimoji="0" lang="fr-FR" sz="8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pic>
        <p:nvPicPr>
          <p:cNvPr id="31" name="Image 30"/>
          <p:cNvPicPr>
            <a:picLocks noChangeAspect="1"/>
          </p:cNvPicPr>
          <p:nvPr/>
        </p:nvPicPr>
        <p:blipFill>
          <a:blip r:embed="rId3">
            <a:extLst/>
          </a:blip>
          <a:stretch>
            <a:fillRect/>
          </a:stretch>
        </p:blipFill>
        <p:spPr>
          <a:xfrm>
            <a:off x="4846204" y="1187839"/>
            <a:ext cx="279683" cy="279683"/>
          </a:xfrm>
          <a:prstGeom prst="rect">
            <a:avLst/>
          </a:prstGeom>
        </p:spPr>
      </p:pic>
      <p:pic>
        <p:nvPicPr>
          <p:cNvPr id="29" name="Image 28"/>
          <p:cNvPicPr>
            <a:picLocks noChangeAspect="1"/>
          </p:cNvPicPr>
          <p:nvPr/>
        </p:nvPicPr>
        <p:blipFill>
          <a:blip r:embed="rId4">
            <a:extLst/>
          </a:blip>
          <a:stretch>
            <a:fillRect/>
          </a:stretch>
        </p:blipFill>
        <p:spPr>
          <a:xfrm>
            <a:off x="1414598" y="1180764"/>
            <a:ext cx="369232" cy="369232"/>
          </a:xfrm>
          <a:prstGeom prst="rect">
            <a:avLst/>
          </a:prstGeom>
        </p:spPr>
      </p:pic>
      <p:sp>
        <p:nvSpPr>
          <p:cNvPr id="50" name="Rectangle 49"/>
          <p:cNvSpPr/>
          <p:nvPr/>
        </p:nvSpPr>
        <p:spPr>
          <a:xfrm>
            <a:off x="7166142" y="1740622"/>
            <a:ext cx="1977858" cy="732508"/>
          </a:xfrm>
          <a:prstGeom prst="rect">
            <a:avLst/>
          </a:prstGeom>
        </p:spPr>
        <p:txBody>
          <a:bodyPr wrap="square">
            <a:spAutoFit/>
          </a:bodyPr>
          <a:lstStyle/>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a:ln>
                  <a:noFill/>
                </a:ln>
                <a:solidFill>
                  <a:prstClr val="white">
                    <a:lumMod val="50000"/>
                  </a:prstClr>
                </a:solidFill>
                <a:effectLst/>
                <a:uLnTx/>
                <a:uFillTx/>
                <a:latin typeface="Calibri"/>
                <a:ea typeface="+mn-ea"/>
                <a:cs typeface="+mn-cs"/>
              </a:rPr>
              <a:t>Quelle est votre stratégie pour </a:t>
            </a:r>
            <a:r>
              <a:rPr kumimoji="0" lang="fr-FR" sz="800" b="1" i="0" u="none" strike="noStrike" kern="1200" cap="none" spc="0" normalizeH="0" baseline="0" noProof="0" dirty="0">
                <a:ln>
                  <a:noFill/>
                </a:ln>
                <a:solidFill>
                  <a:prstClr val="white">
                    <a:lumMod val="50000"/>
                  </a:prstClr>
                </a:solidFill>
                <a:effectLst/>
                <a:uLnTx/>
                <a:uFillTx/>
                <a:latin typeface="Calibri"/>
                <a:ea typeface="+mn-ea"/>
                <a:cs typeface="+mn-cs"/>
              </a:rPr>
              <a:t>faire revenir votre clientèle </a:t>
            </a:r>
            <a:r>
              <a:rPr kumimoji="0" lang="fr-FR" sz="800" b="0" i="0" u="none" strike="noStrike" kern="1200" cap="none" spc="0" normalizeH="0" baseline="0" noProof="0" dirty="0">
                <a:ln>
                  <a:noFill/>
                </a:ln>
                <a:solidFill>
                  <a:prstClr val="white">
                    <a:lumMod val="50000"/>
                  </a:prstClr>
                </a:solidFill>
                <a:effectLst/>
                <a:uLnTx/>
                <a:uFillTx/>
                <a:latin typeface="Calibri"/>
                <a:ea typeface="+mn-ea"/>
                <a:cs typeface="+mn-cs"/>
              </a:rPr>
              <a:t>en boutique ? développer votre clientèle ? </a:t>
            </a:r>
          </a:p>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a:ln>
                  <a:noFill/>
                </a:ln>
                <a:solidFill>
                  <a:prstClr val="white">
                    <a:lumMod val="50000"/>
                  </a:prstClr>
                </a:solidFill>
                <a:effectLst/>
                <a:uLnTx/>
                <a:uFillTx/>
                <a:latin typeface="Calibri"/>
                <a:ea typeface="+mn-ea"/>
                <a:cs typeface="+mn-cs"/>
              </a:rPr>
              <a:t>Comment </a:t>
            </a:r>
            <a:r>
              <a:rPr kumimoji="0" lang="fr-FR" sz="800" b="1" i="0" u="none" strike="noStrike" kern="1200" cap="none" spc="0" normalizeH="0" baseline="0" noProof="0" dirty="0">
                <a:ln>
                  <a:noFill/>
                </a:ln>
                <a:solidFill>
                  <a:prstClr val="white">
                    <a:lumMod val="50000"/>
                  </a:prstClr>
                </a:solidFill>
                <a:effectLst/>
                <a:uLnTx/>
                <a:uFillTx/>
                <a:latin typeface="Calibri"/>
                <a:ea typeface="+mn-ea"/>
                <a:cs typeface="+mn-cs"/>
              </a:rPr>
              <a:t>communiquez-vous avec vos clients </a:t>
            </a:r>
            <a:r>
              <a:rPr kumimoji="0" lang="fr-FR" sz="800" b="0" i="0" u="none" strike="noStrike" kern="1200" cap="none" spc="0" normalizeH="0" baseline="0" noProof="0" dirty="0">
                <a:ln>
                  <a:noFill/>
                </a:ln>
                <a:solidFill>
                  <a:prstClr val="white">
                    <a:lumMod val="50000"/>
                  </a:prstClr>
                </a:solidFill>
                <a:effectLst/>
                <a:uLnTx/>
                <a:uFillTx/>
                <a:latin typeface="Calibri"/>
                <a:ea typeface="+mn-ea"/>
                <a:cs typeface="+mn-cs"/>
              </a:rPr>
              <a:t>?</a:t>
            </a:r>
            <a:endParaRPr kumimoji="0" lang="fr-FR" sz="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3" name="Tableau 2"/>
          <p:cNvGraphicFramePr>
            <a:graphicFrameLocks noGrp="1"/>
          </p:cNvGraphicFramePr>
          <p:nvPr>
            <p:extLst/>
          </p:nvPr>
        </p:nvGraphicFramePr>
        <p:xfrm>
          <a:off x="468961" y="1802876"/>
          <a:ext cx="2448272" cy="1501954"/>
        </p:xfrm>
        <a:graphic>
          <a:graphicData uri="http://schemas.openxmlformats.org/drawingml/2006/table">
            <a:tbl>
              <a:tblPr firstRow="1" bandRow="1">
                <a:tableStyleId>{5C22544A-7EE6-4342-B048-85BDC9FD1C3A}</a:tableStyleId>
              </a:tblPr>
              <a:tblGrid>
                <a:gridCol w="288032">
                  <a:extLst>
                    <a:ext uri="{9D8B030D-6E8A-4147-A177-3AD203B41FA5}">
                      <a16:colId xmlns:a16="http://schemas.microsoft.com/office/drawing/2014/main" val="1903437936"/>
                    </a:ext>
                  </a:extLst>
                </a:gridCol>
                <a:gridCol w="2160240">
                  <a:extLst>
                    <a:ext uri="{9D8B030D-6E8A-4147-A177-3AD203B41FA5}">
                      <a16:colId xmlns:a16="http://schemas.microsoft.com/office/drawing/2014/main" val="608064569"/>
                    </a:ext>
                  </a:extLst>
                </a:gridCol>
              </a:tblGrid>
              <a:tr h="816154">
                <a:tc>
                  <a:txBody>
                    <a:bodyPr/>
                    <a:lstStyle/>
                    <a:p>
                      <a:pPr algn="ctr"/>
                      <a:r>
                        <a:rPr lang="fr-FR" sz="700" dirty="0" smtClean="0">
                          <a:solidFill>
                            <a:schemeClr val="tx1"/>
                          </a:solidFill>
                        </a:rPr>
                        <a:t>Clients</a:t>
                      </a:r>
                      <a:r>
                        <a:rPr lang="fr-FR" sz="700" baseline="0" dirty="0" smtClean="0">
                          <a:solidFill>
                            <a:schemeClr val="tx1"/>
                          </a:solidFill>
                        </a:rPr>
                        <a:t> en </a:t>
                      </a:r>
                      <a:r>
                        <a:rPr lang="fr-FR" sz="600" baseline="0" dirty="0" smtClean="0">
                          <a:solidFill>
                            <a:schemeClr val="tx1"/>
                          </a:solidFill>
                        </a:rPr>
                        <a:t>portefeuille</a:t>
                      </a:r>
                      <a:endParaRPr lang="fr-FR" sz="600" dirty="0">
                        <a:solidFill>
                          <a:schemeClr val="tx1"/>
                        </a:solidFill>
                      </a:endParaRPr>
                    </a:p>
                  </a:txBody>
                  <a:tcPr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lang="fr-FR" sz="700" b="1" dirty="0" smtClean="0">
                        <a:solidFill>
                          <a:schemeClr val="tx1"/>
                        </a:solidFill>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lang="fr-FR" sz="700" b="1" dirty="0" smtClean="0">
                        <a:solidFill>
                          <a:schemeClr val="tx1"/>
                        </a:solidFill>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700" b="1" dirty="0" smtClean="0">
                          <a:solidFill>
                            <a:schemeClr val="tx1"/>
                          </a:solidFill>
                        </a:rPr>
                        <a:t>Clients</a:t>
                      </a:r>
                      <a:r>
                        <a:rPr lang="fr-FR" sz="700" b="1" baseline="0" dirty="0" smtClean="0">
                          <a:solidFill>
                            <a:schemeClr val="tx1"/>
                          </a:solidFill>
                        </a:rPr>
                        <a:t> détenant un TPE actif et </a:t>
                      </a:r>
                      <a:r>
                        <a:rPr lang="fr-FR" sz="700" b="1" baseline="0" dirty="0" err="1" smtClean="0">
                          <a:solidFill>
                            <a:schemeClr val="tx1"/>
                          </a:solidFill>
                        </a:rPr>
                        <a:t>appétants</a:t>
                      </a:r>
                      <a:endParaRPr lang="fr-FR" sz="700" b="1" baseline="0" dirty="0" smtClean="0">
                        <a:solidFill>
                          <a:schemeClr val="tx1"/>
                        </a:solidFill>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700" b="1" baseline="0" dirty="0" smtClean="0">
                          <a:solidFill>
                            <a:schemeClr val="tx1"/>
                          </a:solidFill>
                        </a:rPr>
                        <a:t>Clients</a:t>
                      </a:r>
                      <a:r>
                        <a:rPr lang="fr-FR" sz="700" b="1" baseline="0" dirty="0" smtClean="0">
                          <a:solidFill>
                            <a:srgbClr val="C00000"/>
                          </a:solidFill>
                        </a:rPr>
                        <a:t> </a:t>
                      </a:r>
                      <a:r>
                        <a:rPr lang="fr-FR" sz="700" b="1" baseline="0" dirty="0" smtClean="0">
                          <a:solidFill>
                            <a:schemeClr val="tx1"/>
                          </a:solidFill>
                        </a:rPr>
                        <a:t>non équipés de Ce </a:t>
                      </a:r>
                      <a:r>
                        <a:rPr lang="fr-FR" sz="700" b="1" baseline="0" dirty="0" err="1" smtClean="0">
                          <a:solidFill>
                            <a:schemeClr val="tx1"/>
                          </a:solidFill>
                        </a:rPr>
                        <a:t>Boost</a:t>
                      </a:r>
                      <a:r>
                        <a:rPr lang="fr-FR" sz="700" b="1" baseline="0" dirty="0" smtClean="0">
                          <a:solidFill>
                            <a:schemeClr val="tx1"/>
                          </a:solidFill>
                        </a:rPr>
                        <a:t> </a:t>
                      </a:r>
                      <a:r>
                        <a:rPr lang="fr-FR" sz="700" b="1" baseline="0" dirty="0" err="1" smtClean="0">
                          <a:solidFill>
                            <a:schemeClr val="tx1"/>
                          </a:solidFill>
                        </a:rPr>
                        <a:t>Fid</a:t>
                      </a:r>
                      <a:endParaRPr lang="fr-FR" sz="700" b="1" dirty="0" smtClean="0">
                        <a:solidFill>
                          <a:schemeClr val="tx1"/>
                        </a:solidFill>
                      </a:endParaRPr>
                    </a:p>
                    <a:p>
                      <a:pPr marL="171450" indent="-171450">
                        <a:buFont typeface="Wingdings" panose="05000000000000000000" pitchFamily="2" charset="2"/>
                        <a:buChar char="§"/>
                      </a:pPr>
                      <a:endParaRPr lang="fr-FR" sz="600" dirty="0">
                        <a:solidFill>
                          <a:schemeClr val="tx1"/>
                        </a:solidFill>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3344144829"/>
                  </a:ext>
                </a:extLst>
              </a:tr>
              <a:tr h="657040">
                <a:tc>
                  <a:txBody>
                    <a:bodyPr/>
                    <a:lstStyle/>
                    <a:p>
                      <a:pPr algn="ctr"/>
                      <a:r>
                        <a:rPr lang="fr-FR" sz="700" b="1" dirty="0" smtClean="0">
                          <a:solidFill>
                            <a:schemeClr val="tx1"/>
                          </a:solidFill>
                        </a:rPr>
                        <a:t>Cibles GERC</a:t>
                      </a:r>
                      <a:endParaRPr lang="fr-FR" sz="700" b="1" dirty="0">
                        <a:solidFill>
                          <a:schemeClr val="tx1"/>
                        </a:solidFill>
                      </a:endParaRPr>
                    </a:p>
                  </a:txBody>
                  <a:tcPr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700" b="1" dirty="0" smtClean="0">
                          <a:solidFill>
                            <a:schemeClr val="tx1"/>
                          </a:solidFill>
                        </a:rPr>
                        <a:t>Cible</a:t>
                      </a:r>
                      <a:r>
                        <a:rPr lang="fr-FR" sz="700" b="1" baseline="0" dirty="0" smtClean="0">
                          <a:solidFill>
                            <a:schemeClr val="tx1"/>
                          </a:solidFill>
                        </a:rPr>
                        <a:t> Solution Fidélisation  Clients (fournie lors de la Journée Fidélisation du 16/09) </a:t>
                      </a:r>
                    </a:p>
                    <a:p>
                      <a:pPr marL="0" marR="0" lvl="0" indent="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None/>
                        <a:tabLst/>
                        <a:defRPr/>
                      </a:pPr>
                      <a:endParaRPr lang="fr-FR" sz="700" b="1" dirty="0" smtClean="0">
                        <a:solidFill>
                          <a:schemeClr val="tx1"/>
                        </a:solidFill>
                      </a:endParaRPr>
                    </a:p>
                    <a:p>
                      <a:endParaRPr lang="fr-FR" b="0"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extLst>
                  <a:ext uri="{0D108BD9-81ED-4DB2-BD59-A6C34878D82A}">
                    <a16:rowId xmlns:a16="http://schemas.microsoft.com/office/drawing/2014/main" val="1303354371"/>
                  </a:ext>
                </a:extLst>
              </a:tr>
            </a:tbl>
          </a:graphicData>
        </a:graphic>
      </p:graphicFrame>
      <p:sp>
        <p:nvSpPr>
          <p:cNvPr id="4" name="Rectangle 3"/>
          <p:cNvSpPr/>
          <p:nvPr/>
        </p:nvSpPr>
        <p:spPr>
          <a:xfrm>
            <a:off x="113775" y="1800419"/>
            <a:ext cx="288032" cy="2139483"/>
          </a:xfrm>
          <a:prstGeom prst="rect">
            <a:avLst/>
          </a:prstGeom>
          <a:solidFill>
            <a:srgbClr val="17375E"/>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prstClr val="white"/>
                </a:solidFill>
                <a:effectLst/>
                <a:uLnTx/>
                <a:uFillTx/>
                <a:latin typeface="Calibri"/>
                <a:ea typeface="+mn-ea"/>
                <a:cs typeface="+mn-cs"/>
              </a:rPr>
              <a:t>Ce </a:t>
            </a:r>
            <a:r>
              <a:rPr kumimoji="0" lang="fr-FR" sz="800" b="1" i="0" u="none" strike="noStrike" kern="1200" cap="none" spc="0" normalizeH="0" baseline="0" noProof="0" dirty="0" err="1" smtClean="0">
                <a:ln>
                  <a:noFill/>
                </a:ln>
                <a:solidFill>
                  <a:prstClr val="white"/>
                </a:solidFill>
                <a:effectLst/>
                <a:uLnTx/>
                <a:uFillTx/>
                <a:latin typeface="Calibri"/>
                <a:ea typeface="+mn-ea"/>
                <a:cs typeface="+mn-cs"/>
              </a:rPr>
              <a:t>Boost</a:t>
            </a:r>
            <a:r>
              <a:rPr kumimoji="0" lang="fr-FR" sz="800" b="1" i="0" u="none" strike="noStrike" kern="1200" cap="none" spc="0" normalizeH="0" baseline="0" noProof="0" dirty="0" smtClean="0">
                <a:ln>
                  <a:noFill/>
                </a:ln>
                <a:solidFill>
                  <a:prstClr val="white"/>
                </a:solidFill>
                <a:effectLst/>
                <a:uLnTx/>
                <a:uFillTx/>
                <a:latin typeface="Calibri"/>
                <a:ea typeface="+mn-ea"/>
                <a:cs typeface="+mn-cs"/>
              </a:rPr>
              <a:t> </a:t>
            </a:r>
            <a:r>
              <a:rPr kumimoji="0" lang="fr-FR" sz="800" b="1" i="0" u="none" strike="noStrike" kern="1200" cap="none" spc="0" normalizeH="0" baseline="0" noProof="0" dirty="0" err="1" smtClean="0">
                <a:ln>
                  <a:noFill/>
                </a:ln>
                <a:solidFill>
                  <a:prstClr val="white"/>
                </a:solidFill>
                <a:effectLst/>
                <a:uLnTx/>
                <a:uFillTx/>
                <a:latin typeface="Calibri"/>
                <a:ea typeface="+mn-ea"/>
                <a:cs typeface="+mn-cs"/>
              </a:rPr>
              <a:t>Fid</a:t>
            </a:r>
            <a:endParaRPr kumimoji="0" lang="fr-FR" sz="800" b="1" i="0" u="none" strike="noStrike" kern="1200" cap="none" spc="0" normalizeH="0" baseline="0" noProof="0" dirty="0">
              <a:ln>
                <a:noFill/>
              </a:ln>
              <a:solidFill>
                <a:prstClr val="white"/>
              </a:solidFill>
              <a:effectLst/>
              <a:uLnTx/>
              <a:uFillTx/>
              <a:latin typeface="Calibri"/>
              <a:ea typeface="+mn-ea"/>
              <a:cs typeface="+mn-cs"/>
            </a:endParaRPr>
          </a:p>
        </p:txBody>
      </p:sp>
      <p:sp>
        <p:nvSpPr>
          <p:cNvPr id="7" name="Rectangle 6"/>
          <p:cNvSpPr/>
          <p:nvPr/>
        </p:nvSpPr>
        <p:spPr>
          <a:xfrm>
            <a:off x="468961" y="1549996"/>
            <a:ext cx="2448272" cy="213906"/>
          </a:xfrm>
          <a:prstGeom prst="rect">
            <a:avLst/>
          </a:prstGeom>
          <a:solidFill>
            <a:srgbClr val="17375E"/>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smtClean="0">
                <a:ln>
                  <a:noFill/>
                </a:ln>
                <a:solidFill>
                  <a:prstClr val="white"/>
                </a:solidFill>
                <a:effectLst/>
                <a:uLnTx/>
                <a:uFillTx/>
                <a:latin typeface="Calibri"/>
                <a:ea typeface="+mn-ea"/>
                <a:cs typeface="+mn-cs"/>
              </a:rPr>
              <a:t>Qui contacter ?</a:t>
            </a:r>
            <a:endParaRPr kumimoji="0" lang="fr-FR" sz="900" b="1"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55" name="Tableau 54"/>
          <p:cNvGraphicFramePr>
            <a:graphicFrameLocks noGrp="1"/>
          </p:cNvGraphicFramePr>
          <p:nvPr>
            <p:extLst/>
          </p:nvPr>
        </p:nvGraphicFramePr>
        <p:xfrm>
          <a:off x="2989450" y="1800419"/>
          <a:ext cx="3745086" cy="1479905"/>
        </p:xfrm>
        <a:graphic>
          <a:graphicData uri="http://schemas.openxmlformats.org/drawingml/2006/table">
            <a:tbl>
              <a:tblPr>
                <a:tableStyleId>{5C22544A-7EE6-4342-B048-85BDC9FD1C3A}</a:tableStyleId>
              </a:tblPr>
              <a:tblGrid>
                <a:gridCol w="3745086">
                  <a:extLst>
                    <a:ext uri="{9D8B030D-6E8A-4147-A177-3AD203B41FA5}">
                      <a16:colId xmlns:a16="http://schemas.microsoft.com/office/drawing/2014/main" val="3930758355"/>
                    </a:ext>
                  </a:extLst>
                </a:gridCol>
              </a:tblGrid>
              <a:tr h="1479905">
                <a:tc>
                  <a:txBody>
                    <a:bodyPr/>
                    <a:lstStyle/>
                    <a:p>
                      <a:pPr lvl="0" algn="l">
                        <a:buFont typeface="Wingdings" panose="05000000000000000000" pitchFamily="2" charset="2"/>
                        <a:buChar char="§"/>
                      </a:pPr>
                      <a:r>
                        <a:rPr lang="fr-FR" sz="800" dirty="0" smtClean="0">
                          <a:solidFill>
                            <a:srgbClr val="C00000"/>
                          </a:solidFill>
                        </a:rPr>
                        <a:t>      </a:t>
                      </a:r>
                      <a:r>
                        <a:rPr lang="fr-FR" sz="800" b="1" dirty="0" smtClean="0">
                          <a:solidFill>
                            <a:srgbClr val="C00000"/>
                          </a:solidFill>
                        </a:rPr>
                        <a:t>Offre temporaire (jusqu’au 31/12/2021)</a:t>
                      </a:r>
                    </a:p>
                    <a:p>
                      <a:pPr lvl="0" algn="l">
                        <a:buFont typeface="Wingdings" panose="05000000000000000000" pitchFamily="2" charset="2"/>
                        <a:buNone/>
                      </a:pPr>
                      <a:endParaRPr lang="fr-FR" sz="800" b="1" dirty="0" smtClean="0">
                        <a:solidFill>
                          <a:srgbClr val="C00000"/>
                        </a:solidFill>
                      </a:endParaRPr>
                    </a:p>
                    <a:p>
                      <a:pPr marL="171450" indent="-171450" algn="l">
                        <a:buFontTx/>
                        <a:buChar char="-"/>
                      </a:pPr>
                      <a:r>
                        <a:rPr lang="fr-FR" sz="800" dirty="0" smtClean="0">
                          <a:solidFill>
                            <a:schemeClr val="tx1"/>
                          </a:solidFill>
                        </a:rPr>
                        <a:t>3 mois</a:t>
                      </a:r>
                      <a:r>
                        <a:rPr lang="fr-FR" sz="800" baseline="0" dirty="0" smtClean="0">
                          <a:solidFill>
                            <a:schemeClr val="tx1"/>
                          </a:solidFill>
                        </a:rPr>
                        <a:t> d’abonnement sur les formules Fidélité et Fidélité +</a:t>
                      </a:r>
                    </a:p>
                    <a:p>
                      <a:pPr marL="171450" indent="-171450" algn="l">
                        <a:buFontTx/>
                        <a:buChar char="-"/>
                      </a:pPr>
                      <a:r>
                        <a:rPr lang="fr-FR" sz="800" baseline="0" dirty="0" smtClean="0">
                          <a:solidFill>
                            <a:schemeClr val="tx1"/>
                          </a:solidFill>
                        </a:rPr>
                        <a:t>3 mois d’abonnement offerts sur la formule Analytique et Frais de dossier offerts sur demande au marché des pro (25 €).</a:t>
                      </a:r>
                    </a:p>
                    <a:p>
                      <a:pPr marL="0" indent="0" algn="l">
                        <a:buFontTx/>
                        <a:buNone/>
                      </a:pPr>
                      <a:endParaRPr lang="fr-FR" sz="800" dirty="0" smtClean="0">
                        <a:solidFill>
                          <a:schemeClr val="tx1"/>
                        </a:solidFill>
                      </a:endParaRPr>
                    </a:p>
                    <a:p>
                      <a:pPr algn="l"/>
                      <a:endParaRPr lang="fr-FR" sz="800" dirty="0" smtClean="0">
                        <a:solidFill>
                          <a:schemeClr val="tx1"/>
                        </a:solidFill>
                      </a:endParaRPr>
                    </a:p>
                  </a:txBody>
                  <a:tcPr anchor="ctr">
                    <a:solidFill>
                      <a:schemeClr val="bg1"/>
                    </a:solidFill>
                  </a:tcPr>
                </a:tc>
                <a:extLst>
                  <a:ext uri="{0D108BD9-81ED-4DB2-BD59-A6C34878D82A}">
                    <a16:rowId xmlns:a16="http://schemas.microsoft.com/office/drawing/2014/main" val="2413437005"/>
                  </a:ext>
                </a:extLst>
              </a:tr>
            </a:tbl>
          </a:graphicData>
        </a:graphic>
      </p:graphicFrame>
      <p:pic>
        <p:nvPicPr>
          <p:cNvPr id="67" name="Image 6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08007" y="3403320"/>
            <a:ext cx="343900" cy="343900"/>
          </a:xfrm>
          <a:prstGeom prst="rect">
            <a:avLst/>
          </a:prstGeom>
        </p:spPr>
      </p:pic>
      <p:pic>
        <p:nvPicPr>
          <p:cNvPr id="68" name="Image 6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72556" y="1819533"/>
            <a:ext cx="343900" cy="343900"/>
          </a:xfrm>
          <a:prstGeom prst="rect">
            <a:avLst/>
          </a:prstGeom>
        </p:spPr>
      </p:pic>
      <p:sp>
        <p:nvSpPr>
          <p:cNvPr id="70" name="Rectangle 69"/>
          <p:cNvSpPr/>
          <p:nvPr/>
        </p:nvSpPr>
        <p:spPr>
          <a:xfrm>
            <a:off x="2989450" y="1549996"/>
            <a:ext cx="3745086" cy="213906"/>
          </a:xfrm>
          <a:prstGeom prst="rect">
            <a:avLst/>
          </a:prstGeom>
          <a:solidFill>
            <a:srgbClr val="17375E"/>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smtClean="0">
                <a:ln>
                  <a:noFill/>
                </a:ln>
                <a:solidFill>
                  <a:prstClr val="white"/>
                </a:solidFill>
                <a:effectLst/>
                <a:uLnTx/>
                <a:uFillTx/>
                <a:latin typeface="Calibri"/>
                <a:ea typeface="+mn-ea"/>
                <a:cs typeface="+mn-cs"/>
              </a:rPr>
              <a:t>Offres du moment</a:t>
            </a:r>
            <a:endParaRPr kumimoji="0" lang="fr-FR" sz="900" b="1"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ZoneTexte 13"/>
          <p:cNvSpPr txBox="1"/>
          <p:nvPr/>
        </p:nvSpPr>
        <p:spPr>
          <a:xfrm>
            <a:off x="5926257" y="1275732"/>
            <a:ext cx="366126" cy="276999"/>
          </a:xfrm>
          <a:prstGeom prst="rect">
            <a:avLst/>
          </a:prstGeom>
          <a:noFill/>
        </p:spPr>
        <p:txBody>
          <a:bodyPr wrap="none" rtlCol="0">
            <a:spAutoFit/>
          </a:bodyPr>
          <a:lstStyle/>
          <a:p>
            <a:pPr marL="179388"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fr-FR" sz="1200" b="0" i="0" u="none" strike="noStrike" kern="1200" cap="none" spc="0" normalizeH="0" baseline="0" noProof="0" dirty="0" err="1" smtClean="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014656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Pensées 70"/>
          <p:cNvSpPr/>
          <p:nvPr/>
        </p:nvSpPr>
        <p:spPr>
          <a:xfrm rot="366095">
            <a:off x="6791054" y="3404375"/>
            <a:ext cx="2497134" cy="1323751"/>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Pensées 68"/>
          <p:cNvSpPr/>
          <p:nvPr/>
        </p:nvSpPr>
        <p:spPr>
          <a:xfrm rot="366095">
            <a:off x="6840066" y="2022282"/>
            <a:ext cx="2497134" cy="1323751"/>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3" name="Pensées 62"/>
          <p:cNvSpPr/>
          <p:nvPr/>
        </p:nvSpPr>
        <p:spPr>
          <a:xfrm rot="366095">
            <a:off x="6830871" y="648228"/>
            <a:ext cx="2497134" cy="1323751"/>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pic>
        <p:nvPicPr>
          <p:cNvPr id="51" name="Image 50"/>
          <p:cNvPicPr>
            <a:picLocks noChangeAspect="1"/>
          </p:cNvPicPr>
          <p:nvPr/>
        </p:nvPicPr>
        <p:blipFill>
          <a:blip r:embed="rId2">
            <a:extLst/>
          </a:blip>
          <a:stretch>
            <a:fillRect/>
          </a:stretch>
        </p:blipFill>
        <p:spPr>
          <a:xfrm>
            <a:off x="8712887" y="92814"/>
            <a:ext cx="283659" cy="283659"/>
          </a:xfrm>
          <a:prstGeom prst="rect">
            <a:avLst/>
          </a:prstGeom>
        </p:spPr>
      </p:pic>
      <p:sp>
        <p:nvSpPr>
          <p:cNvPr id="2" name="Espace réservé du contenu 1"/>
          <p:cNvSpPr>
            <a:spLocks noGrp="1"/>
          </p:cNvSpPr>
          <p:nvPr>
            <p:ph sz="quarter" idx="15"/>
          </p:nvPr>
        </p:nvSpPr>
        <p:spPr/>
        <p:txBody>
          <a:bodyPr/>
          <a:lstStyle/>
          <a:p>
            <a:r>
              <a:rPr lang="fr-FR" sz="1600" b="1" dirty="0" smtClean="0"/>
              <a:t>Les pistes pour atteindre l’univers </a:t>
            </a:r>
            <a:r>
              <a:rPr lang="fr-FR" sz="1600" b="1" dirty="0" smtClean="0">
                <a:solidFill>
                  <a:srgbClr val="FF0000"/>
                </a:solidFill>
              </a:rPr>
              <a:t>Assurances</a:t>
            </a:r>
            <a:endParaRPr lang="fr-FR" sz="1600" b="1" dirty="0">
              <a:solidFill>
                <a:srgbClr val="FF0000"/>
              </a:solidFill>
            </a:endParaRPr>
          </a:p>
        </p:txBody>
      </p:sp>
      <p:grpSp>
        <p:nvGrpSpPr>
          <p:cNvPr id="37" name="Groupe 36"/>
          <p:cNvGrpSpPr/>
          <p:nvPr/>
        </p:nvGrpSpPr>
        <p:grpSpPr>
          <a:xfrm>
            <a:off x="726987" y="-1"/>
            <a:ext cx="774179" cy="627535"/>
            <a:chOff x="726987" y="-1"/>
            <a:chExt cx="774179" cy="627535"/>
          </a:xfrm>
        </p:grpSpPr>
        <p:sp>
          <p:nvSpPr>
            <p:cNvPr id="39" name="Rectangle 38"/>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llipse 39"/>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llipse 40"/>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Rectangle 41"/>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ZoneTexte 42"/>
            <p:cNvSpPr txBox="1"/>
            <p:nvPr/>
          </p:nvSpPr>
          <p:spPr>
            <a:xfrm>
              <a:off x="726987" y="195486"/>
              <a:ext cx="6046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CONQUÊTE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srgbClr val="FF0000"/>
                  </a:solidFill>
                  <a:effectLst/>
                  <a:uLnTx/>
                  <a:uFillTx/>
                  <a:latin typeface="Century Gothic" panose="020B0502020202020204" pitchFamily="34" charset="0"/>
                  <a:ea typeface="+mn-ea"/>
                  <a:cs typeface="+mn-cs"/>
                </a:rPr>
                <a:t>UNIVERS</a:t>
              </a:r>
              <a:endParaRPr kumimoji="0" lang="fr-FR" sz="600" b="0"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endParaRPr>
            </a:p>
          </p:txBody>
        </p:sp>
      </p:grpSp>
      <p:sp>
        <p:nvSpPr>
          <p:cNvPr id="6" name="Rectangle 5"/>
          <p:cNvSpPr/>
          <p:nvPr/>
        </p:nvSpPr>
        <p:spPr>
          <a:xfrm>
            <a:off x="6754435" y="757754"/>
            <a:ext cx="2353039"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C00000"/>
                </a:solidFill>
                <a:effectLst/>
                <a:uLnTx/>
                <a:uFillTx/>
                <a:latin typeface="Calibri"/>
                <a:ea typeface="+mn-ea"/>
                <a:cs typeface="+mn-cs"/>
              </a:rPr>
              <a:t>Des idées </a:t>
            </a:r>
            <a:r>
              <a:rPr kumimoji="0" lang="fr-FR" sz="800" b="1" i="0" u="none" strike="noStrike" kern="1200" cap="none" spc="0" normalizeH="0" baseline="0" noProof="0" dirty="0" smtClean="0">
                <a:ln>
                  <a:noFill/>
                </a:ln>
                <a:solidFill>
                  <a:srgbClr val="C00000"/>
                </a:solidFill>
                <a:effectLst/>
                <a:uLnTx/>
                <a:uFillTx/>
                <a:latin typeface="Calibri"/>
                <a:ea typeface="+mn-ea"/>
                <a:cs typeface="+mn-cs"/>
              </a:rPr>
              <a:t>pour lancer </a:t>
            </a:r>
            <a:r>
              <a:rPr kumimoji="0" lang="fr-FR" sz="800" b="1" i="0" u="none" strike="noStrike" kern="1200" cap="none" spc="0" normalizeH="0" baseline="0" noProof="0" dirty="0">
                <a:ln>
                  <a:noFill/>
                </a:ln>
                <a:solidFill>
                  <a:srgbClr val="C00000"/>
                </a:solidFill>
                <a:effectLst/>
                <a:uLnTx/>
                <a:uFillTx/>
                <a:latin typeface="Calibri"/>
                <a:ea typeface="+mn-ea"/>
                <a:cs typeface="+mn-cs"/>
              </a:rPr>
              <a:t>la </a:t>
            </a:r>
            <a:r>
              <a:rPr kumimoji="0" lang="fr-FR" sz="800" b="1" i="0" u="none" strike="noStrike" kern="1200" cap="none" spc="0" normalizeH="0" baseline="0" noProof="0" dirty="0" smtClean="0">
                <a:ln>
                  <a:noFill/>
                </a:ln>
                <a:solidFill>
                  <a:srgbClr val="C00000"/>
                </a:solidFill>
                <a:effectLst/>
                <a:uLnTx/>
                <a:uFillTx/>
                <a:latin typeface="Calibri"/>
                <a:ea typeface="+mn-ea"/>
                <a:cs typeface="+mn-cs"/>
              </a:rPr>
              <a:t>discussion…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800" b="1" i="0" u="none" strike="noStrike" kern="1200" cap="none" spc="0" normalizeH="0" baseline="0" noProof="0" dirty="0" smtClean="0">
              <a:ln>
                <a:noFill/>
              </a:ln>
              <a:solidFill>
                <a:srgbClr val="C00000"/>
              </a:solidFill>
              <a:effectLst/>
              <a:uLnTx/>
              <a:uFillTx/>
              <a:latin typeface="Calibri"/>
              <a:ea typeface="+mn-ea"/>
              <a:cs typeface="+mn-cs"/>
            </a:endParaRPr>
          </a:p>
          <a:p>
            <a:pPr marL="171450" marR="0" lvl="0" indent="-171450" algn="ctr"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Que pensez-vous du fait de pouvoir préserver vos revenus, et ainsi maintenir votre niveau de vie avec une prise en charge immédiate ?</a:t>
            </a:r>
          </a:p>
          <a:p>
            <a:pPr marL="171450" marR="0" lvl="0" indent="-171450" algn="ctr"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Qu’avez-vous mis en place pour protéger</a:t>
            </a:r>
            <a:b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b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vos proches en cas de décès ?</a:t>
            </a:r>
            <a:endParaRPr kumimoji="0" lang="fr-FR" sz="800" b="0"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pic>
        <p:nvPicPr>
          <p:cNvPr id="31" name="Image 30"/>
          <p:cNvPicPr>
            <a:picLocks noChangeAspect="1"/>
          </p:cNvPicPr>
          <p:nvPr/>
        </p:nvPicPr>
        <p:blipFill>
          <a:blip r:embed="rId3">
            <a:extLst/>
          </a:blip>
          <a:stretch>
            <a:fillRect/>
          </a:stretch>
        </p:blipFill>
        <p:spPr>
          <a:xfrm>
            <a:off x="4846204" y="483519"/>
            <a:ext cx="279683" cy="279683"/>
          </a:xfrm>
          <a:prstGeom prst="rect">
            <a:avLst/>
          </a:prstGeom>
        </p:spPr>
      </p:pic>
      <p:pic>
        <p:nvPicPr>
          <p:cNvPr id="29" name="Image 28"/>
          <p:cNvPicPr>
            <a:picLocks noChangeAspect="1"/>
          </p:cNvPicPr>
          <p:nvPr/>
        </p:nvPicPr>
        <p:blipFill>
          <a:blip r:embed="rId4">
            <a:extLst/>
          </a:blip>
          <a:stretch>
            <a:fillRect/>
          </a:stretch>
        </p:blipFill>
        <p:spPr>
          <a:xfrm>
            <a:off x="1414598" y="476444"/>
            <a:ext cx="369232" cy="369232"/>
          </a:xfrm>
          <a:prstGeom prst="rect">
            <a:avLst/>
          </a:prstGeom>
        </p:spPr>
      </p:pic>
      <p:graphicFrame>
        <p:nvGraphicFramePr>
          <p:cNvPr id="3" name="Tableau 2"/>
          <p:cNvGraphicFramePr>
            <a:graphicFrameLocks noGrp="1"/>
          </p:cNvGraphicFramePr>
          <p:nvPr>
            <p:extLst>
              <p:ext uri="{D42A27DB-BD31-4B8C-83A1-F6EECF244321}">
                <p14:modId xmlns:p14="http://schemas.microsoft.com/office/powerpoint/2010/main" val="2643747337"/>
              </p:ext>
            </p:extLst>
          </p:nvPr>
        </p:nvGraphicFramePr>
        <p:xfrm>
          <a:off x="468961" y="1098556"/>
          <a:ext cx="2448272" cy="1867132"/>
        </p:xfrm>
        <a:graphic>
          <a:graphicData uri="http://schemas.openxmlformats.org/drawingml/2006/table">
            <a:tbl>
              <a:tblPr firstRow="1" bandRow="1">
                <a:tableStyleId>{5C22544A-7EE6-4342-B048-85BDC9FD1C3A}</a:tableStyleId>
              </a:tblPr>
              <a:tblGrid>
                <a:gridCol w="288032">
                  <a:extLst>
                    <a:ext uri="{9D8B030D-6E8A-4147-A177-3AD203B41FA5}">
                      <a16:colId xmlns:a16="http://schemas.microsoft.com/office/drawing/2014/main" val="1903437936"/>
                    </a:ext>
                  </a:extLst>
                </a:gridCol>
                <a:gridCol w="2160240">
                  <a:extLst>
                    <a:ext uri="{9D8B030D-6E8A-4147-A177-3AD203B41FA5}">
                      <a16:colId xmlns:a16="http://schemas.microsoft.com/office/drawing/2014/main" val="608064569"/>
                    </a:ext>
                  </a:extLst>
                </a:gridCol>
              </a:tblGrid>
              <a:tr h="1034396">
                <a:tc>
                  <a:txBody>
                    <a:bodyPr/>
                    <a:lstStyle/>
                    <a:p>
                      <a:pPr algn="ctr"/>
                      <a:r>
                        <a:rPr lang="fr-FR" sz="700" dirty="0" smtClean="0">
                          <a:solidFill>
                            <a:schemeClr val="tx1"/>
                          </a:solidFill>
                        </a:rPr>
                        <a:t>Clients</a:t>
                      </a:r>
                      <a:r>
                        <a:rPr lang="fr-FR" sz="700" baseline="0" dirty="0" smtClean="0">
                          <a:solidFill>
                            <a:schemeClr val="tx1"/>
                          </a:solidFill>
                        </a:rPr>
                        <a:t> en </a:t>
                      </a:r>
                      <a:r>
                        <a:rPr lang="fr-FR" sz="600" baseline="0" dirty="0" smtClean="0">
                          <a:solidFill>
                            <a:schemeClr val="tx1"/>
                          </a:solidFill>
                        </a:rPr>
                        <a:t>portefeuille</a:t>
                      </a:r>
                      <a:endParaRPr lang="fr-FR" sz="600" dirty="0">
                        <a:solidFill>
                          <a:schemeClr val="tx1"/>
                        </a:solidFill>
                      </a:endParaRPr>
                    </a:p>
                  </a:txBody>
                  <a:tcPr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lang="fr-FR" sz="800" b="1" baseline="0" dirty="0" smtClean="0">
                        <a:solidFill>
                          <a:schemeClr val="tx1"/>
                        </a:solidFill>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lang="fr-FR" sz="800" b="1" baseline="0" dirty="0" smtClean="0">
                        <a:solidFill>
                          <a:schemeClr val="tx1"/>
                        </a:solidFill>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800" b="1" baseline="0" dirty="0" smtClean="0">
                          <a:solidFill>
                            <a:schemeClr val="tx1"/>
                          </a:solidFill>
                        </a:rPr>
                        <a:t>Clients</a:t>
                      </a:r>
                      <a:r>
                        <a:rPr lang="fr-FR" sz="800" b="1" baseline="0" dirty="0" smtClean="0">
                          <a:solidFill>
                            <a:srgbClr val="C00000"/>
                          </a:solidFill>
                        </a:rPr>
                        <a:t> </a:t>
                      </a:r>
                      <a:r>
                        <a:rPr lang="fr-FR" sz="800" b="1" baseline="0" dirty="0" smtClean="0">
                          <a:solidFill>
                            <a:schemeClr val="tx1"/>
                          </a:solidFill>
                        </a:rPr>
                        <a:t>non équipés</a:t>
                      </a:r>
                      <a:endParaRPr lang="fr-FR" sz="800" b="1" dirty="0" smtClean="0">
                        <a:solidFill>
                          <a:schemeClr val="tx1"/>
                        </a:solidFill>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800" dirty="0" smtClean="0">
                          <a:solidFill>
                            <a:schemeClr val="tx1"/>
                          </a:solidFill>
                        </a:rPr>
                        <a:t>Clients sans</a:t>
                      </a:r>
                      <a:r>
                        <a:rPr lang="fr-FR" sz="800" baseline="0" dirty="0" smtClean="0">
                          <a:solidFill>
                            <a:schemeClr val="tx1"/>
                          </a:solidFill>
                        </a:rPr>
                        <a:t> </a:t>
                      </a:r>
                      <a:r>
                        <a:rPr lang="fr-FR" sz="800" dirty="0" smtClean="0">
                          <a:solidFill>
                            <a:schemeClr val="tx1"/>
                          </a:solidFill>
                        </a:rPr>
                        <a:t>Prévoyance Pro,</a:t>
                      </a:r>
                      <a:r>
                        <a:rPr lang="fr-FR" sz="800" baseline="0" dirty="0" smtClean="0">
                          <a:solidFill>
                            <a:schemeClr val="tx1"/>
                          </a:solidFill>
                        </a:rPr>
                        <a:t> </a:t>
                      </a:r>
                      <a:r>
                        <a:rPr lang="fr-FR" sz="800" dirty="0" smtClean="0">
                          <a:solidFill>
                            <a:schemeClr val="tx1"/>
                          </a:solidFill>
                        </a:rPr>
                        <a:t>PAP, Santé individuelle e</a:t>
                      </a:r>
                      <a:r>
                        <a:rPr lang="fr-FR" sz="800" baseline="0" dirty="0" smtClean="0">
                          <a:solidFill>
                            <a:schemeClr val="tx1"/>
                          </a:solidFill>
                        </a:rPr>
                        <a:t>t </a:t>
                      </a:r>
                      <a:r>
                        <a:rPr lang="fr-FR" sz="800" baseline="0" dirty="0" err="1" smtClean="0">
                          <a:solidFill>
                            <a:schemeClr val="tx1"/>
                          </a:solidFill>
                        </a:rPr>
                        <a:t>PERi</a:t>
                      </a:r>
                      <a:endParaRPr lang="fr-FR" sz="800" baseline="0" dirty="0" smtClean="0">
                        <a:solidFill>
                          <a:schemeClr val="tx1"/>
                        </a:solidFill>
                      </a:endParaRPr>
                    </a:p>
                    <a:p>
                      <a:pPr marL="171450" indent="-171450">
                        <a:buFont typeface="Wingdings" panose="05000000000000000000" pitchFamily="2" charset="2"/>
                        <a:buChar char="§"/>
                      </a:pPr>
                      <a:endParaRPr lang="fr-FR" sz="600" dirty="0">
                        <a:solidFill>
                          <a:schemeClr val="tx1"/>
                        </a:solidFill>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3344144829"/>
                  </a:ext>
                </a:extLst>
              </a:tr>
              <a:tr h="832736">
                <a:tc>
                  <a:txBody>
                    <a:bodyPr/>
                    <a:lstStyle/>
                    <a:p>
                      <a:pPr algn="ctr"/>
                      <a:r>
                        <a:rPr lang="fr-FR" sz="700" b="1" dirty="0" smtClean="0">
                          <a:solidFill>
                            <a:schemeClr val="tx1"/>
                          </a:solidFill>
                        </a:rPr>
                        <a:t>Cibles GERC</a:t>
                      </a:r>
                      <a:endParaRPr lang="fr-FR" sz="700" b="1" dirty="0">
                        <a:solidFill>
                          <a:schemeClr val="tx1"/>
                        </a:solidFill>
                      </a:endParaRPr>
                    </a:p>
                  </a:txBody>
                  <a:tcPr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lang="fr-FR" sz="800" b="1" dirty="0" smtClean="0">
                        <a:solidFill>
                          <a:schemeClr val="tx1"/>
                        </a:solidFill>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800" b="1" dirty="0" smtClean="0">
                          <a:solidFill>
                            <a:schemeClr val="tx1"/>
                          </a:solidFill>
                        </a:rPr>
                        <a:t>Clients</a:t>
                      </a:r>
                      <a:r>
                        <a:rPr lang="fr-FR" sz="800" b="1" baseline="0" dirty="0" smtClean="0">
                          <a:solidFill>
                            <a:schemeClr val="tx1"/>
                          </a:solidFill>
                        </a:rPr>
                        <a:t> non équipés en  Prévoyance Pro (5300)</a:t>
                      </a:r>
                    </a:p>
                    <a:p>
                      <a:pPr marL="171450" indent="-171450">
                        <a:buClr>
                          <a:srgbClr val="C00000"/>
                        </a:buClr>
                        <a:buFont typeface="Wingdings" panose="05000000000000000000" pitchFamily="2" charset="2"/>
                        <a:buChar char="§"/>
                      </a:pPr>
                      <a:endParaRPr lang="fr-FR" sz="800" b="1"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extLst>
                  <a:ext uri="{0D108BD9-81ED-4DB2-BD59-A6C34878D82A}">
                    <a16:rowId xmlns:a16="http://schemas.microsoft.com/office/drawing/2014/main" val="1303354371"/>
                  </a:ext>
                </a:extLst>
              </a:tr>
            </a:tbl>
          </a:graphicData>
        </a:graphic>
      </p:graphicFrame>
      <p:sp>
        <p:nvSpPr>
          <p:cNvPr id="4" name="Rectangle 3"/>
          <p:cNvSpPr/>
          <p:nvPr/>
        </p:nvSpPr>
        <p:spPr>
          <a:xfrm>
            <a:off x="113775" y="1096099"/>
            <a:ext cx="288032" cy="1869589"/>
          </a:xfrm>
          <a:prstGeom prst="rect">
            <a:avLst/>
          </a:prstGeom>
          <a:solidFill>
            <a:srgbClr val="17375E"/>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prstClr val="white"/>
                </a:solidFill>
                <a:effectLst/>
                <a:uLnTx/>
                <a:uFillTx/>
                <a:latin typeface="Calibri"/>
                <a:ea typeface="+mn-ea"/>
                <a:cs typeface="+mn-cs"/>
              </a:rPr>
              <a:t>Prévoyance Pro</a:t>
            </a:r>
            <a:endParaRPr kumimoji="0" lang="fr-FR" sz="800" b="1" i="0" u="none" strike="noStrike" kern="1200" cap="none" spc="0" normalizeH="0" baseline="0" noProof="0" dirty="0">
              <a:ln>
                <a:noFill/>
              </a:ln>
              <a:solidFill>
                <a:prstClr val="white"/>
              </a:solidFill>
              <a:effectLst/>
              <a:uLnTx/>
              <a:uFillTx/>
              <a:latin typeface="Calibri"/>
              <a:ea typeface="+mn-ea"/>
              <a:cs typeface="+mn-cs"/>
            </a:endParaRPr>
          </a:p>
        </p:txBody>
      </p:sp>
      <p:sp>
        <p:nvSpPr>
          <p:cNvPr id="7" name="Rectangle 6"/>
          <p:cNvSpPr/>
          <p:nvPr/>
        </p:nvSpPr>
        <p:spPr>
          <a:xfrm>
            <a:off x="468961" y="845676"/>
            <a:ext cx="2448272" cy="213906"/>
          </a:xfrm>
          <a:prstGeom prst="rect">
            <a:avLst/>
          </a:prstGeom>
          <a:solidFill>
            <a:srgbClr val="17375E"/>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smtClean="0">
                <a:ln>
                  <a:noFill/>
                </a:ln>
                <a:solidFill>
                  <a:prstClr val="white"/>
                </a:solidFill>
                <a:effectLst/>
                <a:uLnTx/>
                <a:uFillTx/>
                <a:latin typeface="Calibri"/>
                <a:ea typeface="+mn-ea"/>
                <a:cs typeface="+mn-cs"/>
              </a:rPr>
              <a:t>Qui contacter ?</a:t>
            </a:r>
            <a:endParaRPr kumimoji="0" lang="fr-FR" sz="900" b="1"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55" name="Tableau 54"/>
          <p:cNvGraphicFramePr>
            <a:graphicFrameLocks noGrp="1"/>
          </p:cNvGraphicFramePr>
          <p:nvPr>
            <p:extLst/>
          </p:nvPr>
        </p:nvGraphicFramePr>
        <p:xfrm>
          <a:off x="2989449" y="1096098"/>
          <a:ext cx="3731843" cy="1885379"/>
        </p:xfrm>
        <a:graphic>
          <a:graphicData uri="http://schemas.openxmlformats.org/drawingml/2006/table">
            <a:tbl>
              <a:tblPr>
                <a:tableStyleId>{5C22544A-7EE6-4342-B048-85BDC9FD1C3A}</a:tableStyleId>
              </a:tblPr>
              <a:tblGrid>
                <a:gridCol w="3731843">
                  <a:extLst>
                    <a:ext uri="{9D8B030D-6E8A-4147-A177-3AD203B41FA5}">
                      <a16:colId xmlns:a16="http://schemas.microsoft.com/office/drawing/2014/main" val="3930758355"/>
                    </a:ext>
                  </a:extLst>
                </a:gridCol>
              </a:tblGrid>
              <a:tr h="1885379">
                <a:tc>
                  <a:txBody>
                    <a:bodyPr/>
                    <a:lstStyle/>
                    <a:p>
                      <a:pPr marL="0" indent="0">
                        <a:buNone/>
                      </a:pPr>
                      <a:r>
                        <a:rPr lang="fr-FR" sz="800" b="1" dirty="0" smtClean="0">
                          <a:solidFill>
                            <a:srgbClr val="C00000"/>
                          </a:solidFill>
                        </a:rPr>
                        <a:t>Offres promotionnelles</a:t>
                      </a:r>
                      <a:r>
                        <a:rPr lang="fr-FR" sz="800" b="1" baseline="0" dirty="0" smtClean="0">
                          <a:solidFill>
                            <a:srgbClr val="C00000"/>
                          </a:solidFill>
                        </a:rPr>
                        <a:t> :</a:t>
                      </a:r>
                      <a:r>
                        <a:rPr lang="fr-FR" sz="800" b="1" dirty="0" smtClean="0">
                          <a:solidFill>
                            <a:srgbClr val="C00000"/>
                          </a:solidFill>
                        </a:rPr>
                        <a:t> pour toute souscription d’un contrat « Prévoyance Pro » et/ou d’un contrat « Garanties Santé Côté Pro »</a:t>
                      </a:r>
                    </a:p>
                    <a:p>
                      <a:pPr marL="171450" indent="-171450">
                        <a:buClrTx/>
                        <a:buFont typeface="Wingdings" panose="05000000000000000000" pitchFamily="2" charset="2"/>
                        <a:buChar char="§"/>
                      </a:pPr>
                      <a:r>
                        <a:rPr lang="fr-FR" sz="800" baseline="0" dirty="0" smtClean="0">
                          <a:solidFill>
                            <a:schemeClr val="tx1"/>
                          </a:solidFill>
                        </a:rPr>
                        <a:t>Du 1</a:t>
                      </a:r>
                      <a:r>
                        <a:rPr lang="fr-FR" sz="800" baseline="30000" dirty="0" smtClean="0">
                          <a:solidFill>
                            <a:schemeClr val="tx1"/>
                          </a:solidFill>
                        </a:rPr>
                        <a:t>er</a:t>
                      </a:r>
                      <a:r>
                        <a:rPr lang="fr-FR" sz="800" baseline="0" dirty="0" smtClean="0">
                          <a:solidFill>
                            <a:schemeClr val="tx1"/>
                          </a:solidFill>
                        </a:rPr>
                        <a:t> septembre au 31 octobre 2021</a:t>
                      </a:r>
                    </a:p>
                    <a:p>
                      <a:pPr marL="171450" indent="-171450">
                        <a:buClrTx/>
                        <a:buFont typeface="Wingdings" panose="05000000000000000000" pitchFamily="2" charset="2"/>
                        <a:buChar char="§"/>
                      </a:pPr>
                      <a:r>
                        <a:rPr lang="fr-FR" sz="800" baseline="0" dirty="0" smtClean="0">
                          <a:solidFill>
                            <a:schemeClr val="tx1"/>
                          </a:solidFill>
                        </a:rPr>
                        <a:t>2 mois de cotisation offerts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800" dirty="0" smtClean="0">
                          <a:solidFill>
                            <a:schemeClr val="tx1"/>
                          </a:solidFill>
                        </a:rPr>
                        <a:t>Les remises s’appliquent</a:t>
                      </a:r>
                      <a:r>
                        <a:rPr lang="fr-FR" sz="800" baseline="0" dirty="0" smtClean="0">
                          <a:solidFill>
                            <a:schemeClr val="tx1"/>
                          </a:solidFill>
                        </a:rPr>
                        <a:t> automatiquement</a:t>
                      </a:r>
                    </a:p>
                    <a:p>
                      <a:pPr marL="171450" indent="-171450">
                        <a:buFont typeface="Arial" panose="020B0604020202020204" pitchFamily="34" charset="0"/>
                        <a:buChar char="•"/>
                      </a:pPr>
                      <a:endParaRPr lang="fr-FR" sz="70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800" b="1" dirty="0" smtClean="0">
                          <a:solidFill>
                            <a:srgbClr val="C00000"/>
                          </a:solidFill>
                          <a:latin typeface="+mn-lt"/>
                        </a:rPr>
                        <a:t> </a:t>
                      </a:r>
                      <a:endParaRPr lang="fr-FR" sz="800" b="0" dirty="0">
                        <a:solidFill>
                          <a:schemeClr val="tx1">
                            <a:lumMod val="50000"/>
                            <a:lumOff val="50000"/>
                          </a:schemeClr>
                        </a:solidFill>
                        <a:latin typeface="+mn-lt"/>
                      </a:endParaRPr>
                    </a:p>
                  </a:txBody>
                  <a:tcPr anchor="ctr"/>
                </a:tc>
                <a:extLst>
                  <a:ext uri="{0D108BD9-81ED-4DB2-BD59-A6C34878D82A}">
                    <a16:rowId xmlns:a16="http://schemas.microsoft.com/office/drawing/2014/main" val="2413437005"/>
                  </a:ext>
                </a:extLst>
              </a:tr>
            </a:tbl>
          </a:graphicData>
        </a:graphic>
      </p:graphicFrame>
      <p:graphicFrame>
        <p:nvGraphicFramePr>
          <p:cNvPr id="59" name="Tableau 58"/>
          <p:cNvGraphicFramePr>
            <a:graphicFrameLocks noGrp="1"/>
          </p:cNvGraphicFramePr>
          <p:nvPr>
            <p:extLst/>
          </p:nvPr>
        </p:nvGraphicFramePr>
        <p:xfrm>
          <a:off x="2986563" y="3363418"/>
          <a:ext cx="3749284" cy="1233063"/>
        </p:xfrm>
        <a:graphic>
          <a:graphicData uri="http://schemas.openxmlformats.org/drawingml/2006/table">
            <a:tbl>
              <a:tblPr>
                <a:tableStyleId>{5C22544A-7EE6-4342-B048-85BDC9FD1C3A}</a:tableStyleId>
              </a:tblPr>
              <a:tblGrid>
                <a:gridCol w="3749284">
                  <a:extLst>
                    <a:ext uri="{9D8B030D-6E8A-4147-A177-3AD203B41FA5}">
                      <a16:colId xmlns:a16="http://schemas.microsoft.com/office/drawing/2014/main" val="3930758355"/>
                    </a:ext>
                  </a:extLst>
                </a:gridCol>
              </a:tblGrid>
              <a:tr h="1233063">
                <a:tc>
                  <a:txBody>
                    <a:bodyPr/>
                    <a:lstStyle/>
                    <a:p>
                      <a:pPr marL="0" indent="0">
                        <a:buFont typeface="Wingdings" panose="05000000000000000000" pitchFamily="2" charset="2"/>
                        <a:buNone/>
                      </a:pPr>
                      <a:r>
                        <a:rPr lang="fr-FR" sz="800" b="1" kern="1200" dirty="0" smtClean="0">
                          <a:solidFill>
                            <a:srgbClr val="C00000"/>
                          </a:solidFill>
                          <a:latin typeface="+mn-lt"/>
                          <a:ea typeface="+mn-ea"/>
                          <a:cs typeface="+mn-cs"/>
                        </a:rPr>
                        <a:t>Offres promotionnelles : Auto Pro et MR Pro</a:t>
                      </a:r>
                    </a:p>
                    <a:p>
                      <a:pPr marL="171450" indent="-171450">
                        <a:buFont typeface="Wingdings" panose="05000000000000000000" pitchFamily="2" charset="2"/>
                        <a:buChar char="§"/>
                      </a:pPr>
                      <a:r>
                        <a:rPr lang="fr-FR" sz="800" baseline="0" dirty="0" smtClean="0"/>
                        <a:t>Du 02 octobre au 13 novembre 2021</a:t>
                      </a:r>
                    </a:p>
                    <a:p>
                      <a:pPr marL="171450" indent="-171450">
                        <a:buFont typeface="Wingdings" panose="05000000000000000000" pitchFamily="2" charset="2"/>
                        <a:buChar char="§"/>
                      </a:pPr>
                      <a:r>
                        <a:rPr lang="fr-FR" sz="800" baseline="0" dirty="0" smtClean="0"/>
                        <a:t>2 mois de cotisation offerts, dans la limite de 200 € en Auto Pro &amp; 50 € en MR Pro</a:t>
                      </a:r>
                    </a:p>
                  </a:txBody>
                  <a:tcPr anchor="ctr"/>
                </a:tc>
                <a:extLst>
                  <a:ext uri="{0D108BD9-81ED-4DB2-BD59-A6C34878D82A}">
                    <a16:rowId xmlns:a16="http://schemas.microsoft.com/office/drawing/2014/main" val="2413437005"/>
                  </a:ext>
                </a:extLst>
              </a:tr>
            </a:tbl>
          </a:graphicData>
        </a:graphic>
      </p:graphicFrame>
      <p:graphicFrame>
        <p:nvGraphicFramePr>
          <p:cNvPr id="60" name="Tableau 59"/>
          <p:cNvGraphicFramePr>
            <a:graphicFrameLocks noGrp="1"/>
          </p:cNvGraphicFramePr>
          <p:nvPr>
            <p:extLst/>
          </p:nvPr>
        </p:nvGraphicFramePr>
        <p:xfrm>
          <a:off x="468961" y="3363418"/>
          <a:ext cx="2454219" cy="1252527"/>
        </p:xfrm>
        <a:graphic>
          <a:graphicData uri="http://schemas.openxmlformats.org/drawingml/2006/table">
            <a:tbl>
              <a:tblPr firstRow="1" bandRow="1">
                <a:tableStyleId>{5C22544A-7EE6-4342-B048-85BDC9FD1C3A}</a:tableStyleId>
              </a:tblPr>
              <a:tblGrid>
                <a:gridCol w="288731">
                  <a:extLst>
                    <a:ext uri="{9D8B030D-6E8A-4147-A177-3AD203B41FA5}">
                      <a16:colId xmlns:a16="http://schemas.microsoft.com/office/drawing/2014/main" val="1903437936"/>
                    </a:ext>
                  </a:extLst>
                </a:gridCol>
                <a:gridCol w="2165488">
                  <a:extLst>
                    <a:ext uri="{9D8B030D-6E8A-4147-A177-3AD203B41FA5}">
                      <a16:colId xmlns:a16="http://schemas.microsoft.com/office/drawing/2014/main" val="608064569"/>
                    </a:ext>
                  </a:extLst>
                </a:gridCol>
              </a:tblGrid>
              <a:tr h="67340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700" dirty="0" smtClean="0">
                          <a:solidFill>
                            <a:schemeClr val="tx1"/>
                          </a:solidFill>
                        </a:rPr>
                        <a:t>Clients</a:t>
                      </a:r>
                      <a:r>
                        <a:rPr lang="fr-FR" sz="700" baseline="0" dirty="0" smtClean="0">
                          <a:solidFill>
                            <a:schemeClr val="tx1"/>
                          </a:solidFill>
                        </a:rPr>
                        <a:t> en </a:t>
                      </a:r>
                      <a:r>
                        <a:rPr lang="fr-FR" sz="600" baseline="0" dirty="0" smtClean="0">
                          <a:solidFill>
                            <a:schemeClr val="tx1"/>
                          </a:solidFill>
                        </a:rPr>
                        <a:t>portefeuille</a:t>
                      </a:r>
                      <a:endParaRPr lang="fr-FR" sz="700" dirty="0"/>
                    </a:p>
                  </a:txBody>
                  <a:tcPr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lang="fr-FR" sz="800" b="1" baseline="0" dirty="0" smtClean="0">
                        <a:solidFill>
                          <a:schemeClr val="tx1"/>
                        </a:solidFill>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800" b="1" baseline="0" dirty="0" smtClean="0">
                          <a:solidFill>
                            <a:schemeClr val="tx1"/>
                          </a:solidFill>
                        </a:rPr>
                        <a:t>Clients non équipés</a:t>
                      </a:r>
                      <a:endParaRPr lang="fr-FR" sz="800" b="1" dirty="0" smtClean="0">
                        <a:solidFill>
                          <a:schemeClr val="tx1"/>
                        </a:solidFill>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800" dirty="0" smtClean="0">
                          <a:solidFill>
                            <a:schemeClr val="tx1"/>
                          </a:solidFill>
                        </a:rPr>
                        <a:t>Clients sans Auto Pro et/ou sans MR</a:t>
                      </a:r>
                      <a:r>
                        <a:rPr lang="fr-FR" sz="800" baseline="0" dirty="0" smtClean="0">
                          <a:solidFill>
                            <a:schemeClr val="tx1"/>
                          </a:solidFill>
                        </a:rPr>
                        <a:t> Pro</a:t>
                      </a:r>
                      <a:endParaRPr lang="fr-FR" sz="700"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3344144829"/>
                  </a:ext>
                </a:extLst>
              </a:tr>
              <a:tr h="5596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700" b="1" dirty="0" smtClean="0">
                          <a:solidFill>
                            <a:schemeClr val="tx1"/>
                          </a:solidFill>
                        </a:rPr>
                        <a:t>Cibles GERC</a:t>
                      </a:r>
                      <a:endParaRPr lang="fr-FR" sz="700" dirty="0"/>
                    </a:p>
                  </a:txBody>
                  <a:tcPr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800" b="1" dirty="0" smtClean="0">
                          <a:solidFill>
                            <a:schemeClr val="tx1"/>
                          </a:solidFill>
                        </a:rPr>
                        <a:t>Clients</a:t>
                      </a:r>
                      <a:r>
                        <a:rPr lang="fr-FR" sz="800" b="1" baseline="0" dirty="0" smtClean="0">
                          <a:solidFill>
                            <a:schemeClr val="tx1"/>
                          </a:solidFill>
                        </a:rPr>
                        <a:t> détenteurs de MR Pro sans Auto Pro ou inversement avec Auto Pro sans MR Pro (4400) </a:t>
                      </a:r>
                    </a:p>
                    <a:p>
                      <a:pPr marL="0" indent="0">
                        <a:buClr>
                          <a:srgbClr val="C00000"/>
                        </a:buClr>
                        <a:buFont typeface="Wingdings" panose="05000000000000000000" pitchFamily="2" charset="2"/>
                        <a:buNone/>
                      </a:pPr>
                      <a:endParaRPr lang="fr-FR" sz="800" b="1"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extLst>
                  <a:ext uri="{0D108BD9-81ED-4DB2-BD59-A6C34878D82A}">
                    <a16:rowId xmlns:a16="http://schemas.microsoft.com/office/drawing/2014/main" val="1303354371"/>
                  </a:ext>
                </a:extLst>
              </a:tr>
            </a:tbl>
          </a:graphicData>
        </a:graphic>
      </p:graphicFrame>
      <p:sp>
        <p:nvSpPr>
          <p:cNvPr id="61" name="Rectangle 60"/>
          <p:cNvSpPr/>
          <p:nvPr/>
        </p:nvSpPr>
        <p:spPr>
          <a:xfrm>
            <a:off x="113775" y="3363418"/>
            <a:ext cx="288032" cy="1274159"/>
          </a:xfrm>
          <a:prstGeom prst="rect">
            <a:avLst/>
          </a:prstGeom>
          <a:solidFill>
            <a:srgbClr val="17375E"/>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prstClr val="white"/>
                </a:solidFill>
                <a:effectLst/>
                <a:uLnTx/>
                <a:uFillTx/>
                <a:latin typeface="Calibri"/>
                <a:ea typeface="+mn-ea"/>
                <a:cs typeface="+mn-cs"/>
              </a:rPr>
              <a:t>IARD Pro</a:t>
            </a:r>
            <a:endParaRPr kumimoji="0" lang="fr-FR" sz="800" b="1" i="0" u="none" strike="noStrike" kern="1200" cap="none" spc="0" normalizeH="0" baseline="0" noProof="0" dirty="0">
              <a:ln>
                <a:noFill/>
              </a:ln>
              <a:solidFill>
                <a:prstClr val="white"/>
              </a:solidFill>
              <a:effectLst/>
              <a:uLnTx/>
              <a:uFillTx/>
              <a:latin typeface="Calibri"/>
              <a:ea typeface="+mn-ea"/>
              <a:cs typeface="+mn-cs"/>
            </a:endParaRPr>
          </a:p>
        </p:txBody>
      </p:sp>
      <p:sp>
        <p:nvSpPr>
          <p:cNvPr id="62" name="Rectangle 61"/>
          <p:cNvSpPr/>
          <p:nvPr/>
        </p:nvSpPr>
        <p:spPr>
          <a:xfrm>
            <a:off x="457659" y="4656885"/>
            <a:ext cx="6276877" cy="241713"/>
          </a:xfrm>
          <a:prstGeom prst="rect">
            <a:avLst/>
          </a:prstGeom>
          <a:solidFill>
            <a:schemeClr val="bg1"/>
          </a:solidFill>
          <a:ln>
            <a:solidFill>
              <a:schemeClr val="tx2">
                <a:lumMod val="75000"/>
              </a:schemeClr>
            </a:solidFill>
          </a:ln>
        </p:spPr>
        <p:style>
          <a:lnRef idx="1">
            <a:schemeClr val="accent2"/>
          </a:lnRef>
          <a:fillRef idx="2">
            <a:schemeClr val="accent2"/>
          </a:fillRef>
          <a:effectRef idx="1">
            <a:schemeClr val="accent2"/>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Bon </a:t>
            </a:r>
            <a:r>
              <a:rPr kumimoji="0" lang="fr-FR" sz="8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à savoir </a:t>
            </a: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84 </a:t>
            </a:r>
            <a:r>
              <a:rPr kumimoji="0" lang="fr-FR" sz="800" b="0" i="0" u="none" strike="noStrike" kern="1200" cap="none" spc="0" normalizeH="0" baseline="0" noProof="0" dirty="0">
                <a:ln>
                  <a:noFill/>
                </a:ln>
                <a:solidFill>
                  <a:prstClr val="black"/>
                </a:solidFill>
                <a:effectLst/>
                <a:uLnTx/>
                <a:uFillTx/>
                <a:latin typeface="Calibri"/>
                <a:ea typeface="+mn-ea"/>
                <a:cs typeface="+mn-cs"/>
              </a:rPr>
              <a:t>%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de nos clients Actifs ne détiennent pas l’Univers Assurances</a:t>
            </a:r>
            <a:endParaRPr kumimoji="0" lang="fr-FR" sz="800" b="0" i="0" u="none" strike="noStrike" kern="1200" cap="none" spc="0" normalizeH="0" baseline="0" noProof="0" dirty="0" smtClean="0">
              <a:ln>
                <a:noFill/>
              </a:ln>
              <a:solidFill>
                <a:srgbClr val="C0000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endParaRPr kumimoji="0" lang="fr-FR" sz="375" b="1" i="0" u="none" strike="noStrike" kern="1200" cap="none" spc="0" normalizeH="0" baseline="0" noProof="0" dirty="0">
              <a:ln>
                <a:noFill/>
              </a:ln>
              <a:solidFill>
                <a:srgbClr val="C00000"/>
              </a:solidFill>
              <a:effectLst/>
              <a:uLnTx/>
              <a:uFillTx/>
              <a:latin typeface="Century Gothic" panose="020B0502020202020204" pitchFamily="34" charset="0"/>
              <a:ea typeface="+mn-ea"/>
              <a:cs typeface="+mn-cs"/>
            </a:endParaRPr>
          </a:p>
        </p:txBody>
      </p:sp>
      <p:pic>
        <p:nvPicPr>
          <p:cNvPr id="8" name="Imag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92877" y="3558065"/>
            <a:ext cx="343900" cy="343900"/>
          </a:xfrm>
          <a:prstGeom prst="rect">
            <a:avLst/>
          </a:prstGeom>
        </p:spPr>
      </p:pic>
      <p:sp>
        <p:nvSpPr>
          <p:cNvPr id="65" name="Rectangle 64"/>
          <p:cNvSpPr/>
          <p:nvPr/>
        </p:nvSpPr>
        <p:spPr>
          <a:xfrm>
            <a:off x="7236296" y="3435846"/>
            <a:ext cx="1656731" cy="1224951"/>
          </a:xfrm>
          <a:prstGeom prst="rect">
            <a:avLst/>
          </a:prstGeom>
        </p:spPr>
        <p:txBody>
          <a:bodyPr wrap="square">
            <a:spAutoFit/>
          </a:bodyPr>
          <a:lstStyle/>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smtClean="0">
                <a:ln>
                  <a:noFill/>
                </a:ln>
                <a:solidFill>
                  <a:prstClr val="black"/>
                </a:solidFill>
                <a:effectLst/>
                <a:uLnTx/>
                <a:uFillTx/>
                <a:latin typeface="Calibri"/>
                <a:ea typeface="+mn-ea"/>
                <a:cs typeface="+mn-cs"/>
              </a:rPr>
              <a:t>Quelles dispositions avez-vous prises pour protéger vos biens </a:t>
            </a:r>
            <a:r>
              <a:rPr kumimoji="0" lang="fr-FR" sz="800" b="0" i="1" u="none" strike="noStrike" kern="1200" cap="none" spc="0" normalizeH="0" baseline="0" noProof="0" dirty="0" smtClean="0">
                <a:ln>
                  <a:noFill/>
                </a:ln>
                <a:solidFill>
                  <a:prstClr val="black"/>
                </a:solidFill>
                <a:effectLst/>
                <a:uLnTx/>
                <a:uFillTx/>
                <a:latin typeface="Calibri"/>
                <a:ea typeface="+mn-ea"/>
                <a:cs typeface="+mn-cs"/>
              </a:rPr>
              <a:t>(local et son contenu, véhicule professionnel)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a:t>
            </a:r>
          </a:p>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En cas d’arrêt total de votre activité du fait d’un sinistre sur votre local, comment compenser la perte du chiffre d’affaires ?</a:t>
            </a:r>
            <a:endPar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6" name="Rectangle 65"/>
          <p:cNvSpPr/>
          <p:nvPr/>
        </p:nvSpPr>
        <p:spPr>
          <a:xfrm>
            <a:off x="7148237" y="2331907"/>
            <a:ext cx="1848309" cy="707886"/>
          </a:xfrm>
          <a:prstGeom prst="rect">
            <a:avLst/>
          </a:prstGeom>
        </p:spPr>
        <p:txBody>
          <a:bodyPr wrap="square">
            <a:spAutoFit/>
          </a:bodyPr>
          <a:lstStyle/>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smtClean="0">
                <a:ln>
                  <a:noFill/>
                </a:ln>
                <a:solidFill>
                  <a:prstClr val="black"/>
                </a:solidFill>
                <a:effectLst/>
                <a:uLnTx/>
                <a:uFillTx/>
                <a:latin typeface="Calibri"/>
                <a:ea typeface="+mn-ea"/>
                <a:cs typeface="+mn-cs"/>
              </a:rPr>
              <a:t>En cas d’arrêt de travail, et ainsi dans l’impossibilité de générer de l’activité, comment allez-vous faire face aux charges fixes de votre entreprise ? </a:t>
            </a:r>
            <a:endPar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7" name="Image 6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96200" y="2411316"/>
            <a:ext cx="343900" cy="343900"/>
          </a:xfrm>
          <a:prstGeom prst="rect">
            <a:avLst/>
          </a:prstGeom>
        </p:spPr>
      </p:pic>
      <p:pic>
        <p:nvPicPr>
          <p:cNvPr id="68" name="Image 6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92877" y="1089282"/>
            <a:ext cx="343900" cy="343900"/>
          </a:xfrm>
          <a:prstGeom prst="rect">
            <a:avLst/>
          </a:prstGeom>
        </p:spPr>
      </p:pic>
      <p:sp>
        <p:nvSpPr>
          <p:cNvPr id="70" name="Rectangle 69"/>
          <p:cNvSpPr/>
          <p:nvPr/>
        </p:nvSpPr>
        <p:spPr>
          <a:xfrm>
            <a:off x="2989450" y="845676"/>
            <a:ext cx="3745086" cy="213906"/>
          </a:xfrm>
          <a:prstGeom prst="rect">
            <a:avLst/>
          </a:prstGeom>
          <a:solidFill>
            <a:srgbClr val="17375E"/>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smtClean="0">
                <a:ln>
                  <a:noFill/>
                </a:ln>
                <a:solidFill>
                  <a:prstClr val="white"/>
                </a:solidFill>
                <a:effectLst/>
                <a:uLnTx/>
                <a:uFillTx/>
                <a:latin typeface="Calibri"/>
                <a:ea typeface="+mn-ea"/>
                <a:cs typeface="+mn-cs"/>
              </a:rPr>
              <a:t>Offres du moment</a:t>
            </a:r>
            <a:endParaRPr kumimoji="0" lang="fr-FR" sz="900" b="1"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ZoneTexte 13"/>
          <p:cNvSpPr txBox="1"/>
          <p:nvPr/>
        </p:nvSpPr>
        <p:spPr>
          <a:xfrm>
            <a:off x="5926257" y="571412"/>
            <a:ext cx="366126" cy="276999"/>
          </a:xfrm>
          <a:prstGeom prst="rect">
            <a:avLst/>
          </a:prstGeom>
          <a:noFill/>
        </p:spPr>
        <p:txBody>
          <a:bodyPr wrap="none" rtlCol="0">
            <a:spAutoFit/>
          </a:bodyPr>
          <a:lstStyle/>
          <a:p>
            <a:pPr marL="179388"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fr-FR" sz="1200" b="0" i="0" u="none" strike="noStrike" kern="1200" cap="none" spc="0" normalizeH="0" baseline="0" noProof="0" dirty="0" err="1" smtClean="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387040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 name="Tableau 46"/>
          <p:cNvGraphicFramePr>
            <a:graphicFrameLocks noGrp="1"/>
          </p:cNvGraphicFramePr>
          <p:nvPr>
            <p:extLst>
              <p:ext uri="{D42A27DB-BD31-4B8C-83A1-F6EECF244321}">
                <p14:modId xmlns:p14="http://schemas.microsoft.com/office/powerpoint/2010/main" val="3443964886"/>
              </p:ext>
            </p:extLst>
          </p:nvPr>
        </p:nvGraphicFramePr>
        <p:xfrm>
          <a:off x="2989410" y="1176278"/>
          <a:ext cx="3751333" cy="3123666"/>
        </p:xfrm>
        <a:graphic>
          <a:graphicData uri="http://schemas.openxmlformats.org/drawingml/2006/table">
            <a:tbl>
              <a:tblPr>
                <a:tableStyleId>{5C22544A-7EE6-4342-B048-85BDC9FD1C3A}</a:tableStyleId>
              </a:tblPr>
              <a:tblGrid>
                <a:gridCol w="3751333">
                  <a:extLst>
                    <a:ext uri="{9D8B030D-6E8A-4147-A177-3AD203B41FA5}">
                      <a16:colId xmlns:a16="http://schemas.microsoft.com/office/drawing/2014/main" val="3930758355"/>
                    </a:ext>
                  </a:extLst>
                </a:gridCol>
              </a:tblGrid>
              <a:tr h="3123666">
                <a:tc>
                  <a:txBody>
                    <a:bodyPr/>
                    <a:lstStyle/>
                    <a:p>
                      <a:endParaRPr lang="fr-FR" sz="1800" b="0" i="0" u="none" strike="noStrike" kern="1200" baseline="0" dirty="0" smtClean="0">
                        <a:solidFill>
                          <a:schemeClr val="dk1"/>
                        </a:solidFill>
                        <a:latin typeface="+mn-lt"/>
                        <a:ea typeface="+mn-ea"/>
                        <a:cs typeface="+mn-cs"/>
                      </a:endParaRPr>
                    </a:p>
                    <a:p>
                      <a:endParaRPr lang="fr-FR" sz="1800" b="0" i="0" u="none" strike="noStrike" kern="1200" baseline="0" dirty="0" smtClean="0">
                        <a:solidFill>
                          <a:schemeClr val="dk1"/>
                        </a:solidFill>
                        <a:latin typeface="+mn-lt"/>
                        <a:ea typeface="+mn-ea"/>
                        <a:cs typeface="+mn-cs"/>
                      </a:endParaRPr>
                    </a:p>
                    <a:p>
                      <a:endParaRPr lang="fr-FR" sz="1800" b="0" i="0" u="none" strike="noStrike" kern="1200" baseline="0" dirty="0" smtClean="0">
                        <a:solidFill>
                          <a:schemeClr val="dk1"/>
                        </a:solidFill>
                        <a:latin typeface="+mn-lt"/>
                        <a:ea typeface="+mn-ea"/>
                        <a:cs typeface="+mn-cs"/>
                      </a:endParaRPr>
                    </a:p>
                    <a:p>
                      <a:endParaRPr lang="fr-FR" sz="1800" b="0" i="0" u="none" strike="noStrike" kern="1200" baseline="0" dirty="0" smtClean="0">
                        <a:solidFill>
                          <a:schemeClr val="dk1"/>
                        </a:solidFill>
                        <a:latin typeface="+mn-lt"/>
                        <a:ea typeface="+mn-ea"/>
                        <a:cs typeface="+mn-cs"/>
                      </a:endParaRPr>
                    </a:p>
                    <a:p>
                      <a:endParaRPr lang="fr-FR" sz="1800" b="0" i="0" u="none" strike="noStrike" kern="1200" baseline="0" dirty="0" smtClean="0">
                        <a:solidFill>
                          <a:schemeClr val="dk1"/>
                        </a:solidFill>
                        <a:latin typeface="+mn-lt"/>
                        <a:ea typeface="+mn-ea"/>
                        <a:cs typeface="+mn-cs"/>
                      </a:endParaRPr>
                    </a:p>
                    <a:p>
                      <a:endParaRPr lang="fr-FR" sz="1800" b="0" i="0" u="none" strike="noStrike" kern="1200" baseline="0" dirty="0" smtClean="0">
                        <a:solidFill>
                          <a:schemeClr val="dk1"/>
                        </a:solidFill>
                        <a:latin typeface="+mn-lt"/>
                        <a:ea typeface="+mn-ea"/>
                        <a:cs typeface="+mn-cs"/>
                      </a:endParaRPr>
                    </a:p>
                    <a:p>
                      <a:endParaRPr lang="fr-FR" sz="1800" b="0" i="0" u="none" strike="noStrike" kern="1200" baseline="0" dirty="0" smtClean="0">
                        <a:solidFill>
                          <a:schemeClr val="dk1"/>
                        </a:solidFill>
                        <a:latin typeface="+mn-lt"/>
                        <a:ea typeface="+mn-ea"/>
                        <a:cs typeface="+mn-cs"/>
                      </a:endParaRPr>
                    </a:p>
                    <a:p>
                      <a:endParaRPr lang="fr-FR" sz="1800" b="0" i="0" u="none" strike="noStrike" kern="1200" baseline="0" dirty="0" smtClean="0">
                        <a:solidFill>
                          <a:schemeClr val="dk1"/>
                        </a:solidFill>
                        <a:latin typeface="+mn-lt"/>
                        <a:ea typeface="+mn-ea"/>
                        <a:cs typeface="+mn-cs"/>
                      </a:endParaRPr>
                    </a:p>
                    <a:p>
                      <a:r>
                        <a:rPr lang="fr-FR" sz="900" b="1" i="0" u="none" strike="noStrike" kern="1200" baseline="0" dirty="0" smtClean="0">
                          <a:solidFill>
                            <a:schemeClr val="dk1"/>
                          </a:solidFill>
                          <a:latin typeface="+mn-lt"/>
                          <a:ea typeface="+mn-ea"/>
                          <a:cs typeface="+mn-cs"/>
                        </a:rPr>
                        <a:t>Disposition spéciale Verticale Santé jusqu’au 30/09/2021</a:t>
                      </a:r>
                    </a:p>
                  </a:txBody>
                  <a:tcPr anchor="ctr"/>
                </a:tc>
                <a:extLst>
                  <a:ext uri="{0D108BD9-81ED-4DB2-BD59-A6C34878D82A}">
                    <a16:rowId xmlns:a16="http://schemas.microsoft.com/office/drawing/2014/main" val="2413437005"/>
                  </a:ext>
                </a:extLst>
              </a:tr>
            </a:tbl>
          </a:graphicData>
        </a:graphic>
      </p:graphicFrame>
      <p:sp>
        <p:nvSpPr>
          <p:cNvPr id="71" name="Pensées 70"/>
          <p:cNvSpPr/>
          <p:nvPr/>
        </p:nvSpPr>
        <p:spPr>
          <a:xfrm rot="366095">
            <a:off x="6761469" y="3690275"/>
            <a:ext cx="2497134" cy="1323751"/>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Pensées 68"/>
          <p:cNvSpPr/>
          <p:nvPr/>
        </p:nvSpPr>
        <p:spPr>
          <a:xfrm rot="366095">
            <a:off x="6691353" y="2174113"/>
            <a:ext cx="2497134" cy="1323751"/>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3" name="Pensées 62"/>
          <p:cNvSpPr/>
          <p:nvPr/>
        </p:nvSpPr>
        <p:spPr>
          <a:xfrm>
            <a:off x="6720870" y="608349"/>
            <a:ext cx="2497134" cy="1460870"/>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ctr"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kumimoji="0" lang="fr-FR" sz="800" b="0" i="0" u="none" strike="noStrike" kern="1200" cap="none" spc="0" normalizeH="0" baseline="0" noProof="0" dirty="0" smtClean="0">
              <a:ln>
                <a:noFill/>
              </a:ln>
              <a:solidFill>
                <a:prstClr val="black"/>
              </a:solidFill>
              <a:effectLst/>
              <a:uLnTx/>
              <a:uFillTx/>
              <a:latin typeface="Calibri"/>
              <a:ea typeface="+mn-ea"/>
              <a:cs typeface="+mn-cs"/>
            </a:endParaRPr>
          </a:p>
          <a:p>
            <a:pPr marL="171450" marR="0" lvl="0" indent="-171450" algn="ctr"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kumimoji="0" lang="fr-FR" sz="800" b="0" i="0" u="none" strike="noStrike" kern="1200" cap="none" spc="0" normalizeH="0" baseline="0" noProof="0" dirty="0">
              <a:ln>
                <a:noFill/>
              </a:ln>
              <a:solidFill>
                <a:prstClr val="black"/>
              </a:solidFill>
              <a:effectLst/>
              <a:uLnTx/>
              <a:uFillTx/>
              <a:latin typeface="Calibri"/>
              <a:ea typeface="+mn-ea"/>
              <a:cs typeface="+mn-cs"/>
            </a:endParaRPr>
          </a:p>
          <a:p>
            <a:pPr marL="171450" marR="0" lvl="0" indent="-171450" algn="ctr"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smtClean="0">
                <a:ln>
                  <a:noFill/>
                </a:ln>
                <a:solidFill>
                  <a:prstClr val="black"/>
                </a:solidFill>
                <a:effectLst/>
                <a:uLnTx/>
                <a:uFillTx/>
                <a:latin typeface="Calibri"/>
                <a:ea typeface="+mn-ea"/>
                <a:cs typeface="+mn-cs"/>
              </a:rPr>
              <a:t>Refinancer en Crédit Bail du matériel autofinancé?</a:t>
            </a:r>
          </a:p>
          <a:p>
            <a:pPr marL="0" marR="0" lvl="0" indent="0" algn="ctr" defTabSz="914400" rtl="0" eaLnBrk="1" fontAlgn="auto" latinLnBrk="0" hangingPunct="1">
              <a:lnSpc>
                <a:spcPct val="100000"/>
              </a:lnSpc>
              <a:spcBef>
                <a:spcPts val="0"/>
              </a:spcBef>
              <a:spcAft>
                <a:spcPts val="0"/>
              </a:spcAft>
              <a:buClr>
                <a:srgbClr val="C00000"/>
              </a:buClr>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a:ea typeface="+mn-ea"/>
                <a:cs typeface="+mn-cs"/>
              </a:rPr>
              <a:t>C’est possible si la facture à moins de 6 mois : </a:t>
            </a:r>
            <a:r>
              <a:rPr kumimoji="0" lang="fr-FR" sz="800" b="1" i="0" u="none" strike="noStrike" kern="1200" cap="none" spc="0" normalizeH="0" baseline="0" noProof="0" dirty="0" smtClean="0">
                <a:ln>
                  <a:noFill/>
                </a:ln>
                <a:solidFill>
                  <a:prstClr val="black"/>
                </a:solidFill>
                <a:effectLst/>
                <a:uLnTx/>
                <a:uFillTx/>
                <a:latin typeface="Calibri"/>
                <a:ea typeface="+mn-ea"/>
                <a:cs typeface="+mn-cs"/>
              </a:rPr>
              <a:t>LEASE BACK</a:t>
            </a:r>
          </a:p>
        </p:txBody>
      </p:sp>
      <p:pic>
        <p:nvPicPr>
          <p:cNvPr id="51" name="Image 50"/>
          <p:cNvPicPr>
            <a:picLocks noChangeAspect="1"/>
          </p:cNvPicPr>
          <p:nvPr/>
        </p:nvPicPr>
        <p:blipFill>
          <a:blip r:embed="rId2">
            <a:extLst/>
          </a:blip>
          <a:stretch>
            <a:fillRect/>
          </a:stretch>
        </p:blipFill>
        <p:spPr>
          <a:xfrm>
            <a:off x="8712887" y="92814"/>
            <a:ext cx="283659" cy="283659"/>
          </a:xfrm>
          <a:prstGeom prst="rect">
            <a:avLst/>
          </a:prstGeom>
        </p:spPr>
      </p:pic>
      <p:sp>
        <p:nvSpPr>
          <p:cNvPr id="2" name="Espace réservé du contenu 1"/>
          <p:cNvSpPr>
            <a:spLocks noGrp="1"/>
          </p:cNvSpPr>
          <p:nvPr>
            <p:ph sz="quarter" idx="15"/>
          </p:nvPr>
        </p:nvSpPr>
        <p:spPr/>
        <p:txBody>
          <a:bodyPr/>
          <a:lstStyle/>
          <a:p>
            <a:r>
              <a:rPr lang="fr-FR" sz="1600" b="1" dirty="0" smtClean="0"/>
              <a:t>Les pistes pour atteindre l’univers </a:t>
            </a:r>
            <a:r>
              <a:rPr lang="fr-FR" sz="1600" b="1" dirty="0" smtClean="0">
                <a:solidFill>
                  <a:srgbClr val="FF0000"/>
                </a:solidFill>
              </a:rPr>
              <a:t>FINANCEMENT MLT</a:t>
            </a:r>
            <a:endParaRPr lang="fr-FR" sz="1600" b="1" dirty="0">
              <a:solidFill>
                <a:srgbClr val="FF0000"/>
              </a:solidFill>
            </a:endParaRPr>
          </a:p>
        </p:txBody>
      </p:sp>
      <p:grpSp>
        <p:nvGrpSpPr>
          <p:cNvPr id="37" name="Groupe 36"/>
          <p:cNvGrpSpPr/>
          <p:nvPr/>
        </p:nvGrpSpPr>
        <p:grpSpPr>
          <a:xfrm>
            <a:off x="726987" y="-1"/>
            <a:ext cx="774179" cy="627535"/>
            <a:chOff x="726987" y="-1"/>
            <a:chExt cx="774179" cy="627535"/>
          </a:xfrm>
        </p:grpSpPr>
        <p:sp>
          <p:nvSpPr>
            <p:cNvPr id="39" name="Rectangle 38"/>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llipse 39"/>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llipse 40"/>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Rectangle 41"/>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ZoneTexte 42"/>
            <p:cNvSpPr txBox="1"/>
            <p:nvPr/>
          </p:nvSpPr>
          <p:spPr>
            <a:xfrm>
              <a:off x="726987" y="195486"/>
              <a:ext cx="6046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CONQUÊTE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srgbClr val="FF0000"/>
                  </a:solidFill>
                  <a:effectLst/>
                  <a:uLnTx/>
                  <a:uFillTx/>
                  <a:latin typeface="Century Gothic" panose="020B0502020202020204" pitchFamily="34" charset="0"/>
                  <a:ea typeface="+mn-ea"/>
                  <a:cs typeface="+mn-cs"/>
                </a:rPr>
                <a:t>UNIVERS</a:t>
              </a:r>
              <a:endParaRPr kumimoji="0" lang="fr-FR" sz="600" b="0"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endParaRPr>
            </a:p>
          </p:txBody>
        </p:sp>
      </p:grpSp>
      <p:sp>
        <p:nvSpPr>
          <p:cNvPr id="6" name="Rectangle 5"/>
          <p:cNvSpPr/>
          <p:nvPr/>
        </p:nvSpPr>
        <p:spPr>
          <a:xfrm>
            <a:off x="6532010" y="668804"/>
            <a:ext cx="2736304"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800" b="1" i="0" u="none" strike="noStrike" kern="1200" cap="none" spc="0" normalizeH="0" baseline="0" noProof="0" dirty="0" smtClean="0">
              <a:ln>
                <a:noFill/>
              </a:ln>
              <a:solidFill>
                <a:srgbClr val="C000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a:ea typeface="+mn-ea"/>
                <a:cs typeface="+mn-cs"/>
              </a:rPr>
              <a:t>Astuces</a:t>
            </a:r>
            <a:endParaRPr kumimoji="0" lang="fr-FR" sz="8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pic>
        <p:nvPicPr>
          <p:cNvPr id="31" name="Image 30"/>
          <p:cNvPicPr>
            <a:picLocks noChangeAspect="1"/>
          </p:cNvPicPr>
          <p:nvPr/>
        </p:nvPicPr>
        <p:blipFill>
          <a:blip r:embed="rId3">
            <a:extLst/>
          </a:blip>
          <a:stretch>
            <a:fillRect/>
          </a:stretch>
        </p:blipFill>
        <p:spPr>
          <a:xfrm>
            <a:off x="4846204" y="483519"/>
            <a:ext cx="279683" cy="279683"/>
          </a:xfrm>
          <a:prstGeom prst="rect">
            <a:avLst/>
          </a:prstGeom>
        </p:spPr>
      </p:pic>
      <p:pic>
        <p:nvPicPr>
          <p:cNvPr id="29" name="Image 28"/>
          <p:cNvPicPr>
            <a:picLocks noChangeAspect="1"/>
          </p:cNvPicPr>
          <p:nvPr/>
        </p:nvPicPr>
        <p:blipFill>
          <a:blip r:embed="rId4">
            <a:extLst/>
          </a:blip>
          <a:stretch>
            <a:fillRect/>
          </a:stretch>
        </p:blipFill>
        <p:spPr>
          <a:xfrm>
            <a:off x="1414598" y="476444"/>
            <a:ext cx="369232" cy="369232"/>
          </a:xfrm>
          <a:prstGeom prst="rect">
            <a:avLst/>
          </a:prstGeom>
        </p:spPr>
      </p:pic>
      <p:sp>
        <p:nvSpPr>
          <p:cNvPr id="7" name="Rectangle 6"/>
          <p:cNvSpPr/>
          <p:nvPr/>
        </p:nvSpPr>
        <p:spPr>
          <a:xfrm>
            <a:off x="468961" y="845676"/>
            <a:ext cx="2448272" cy="213906"/>
          </a:xfrm>
          <a:prstGeom prst="rect">
            <a:avLst/>
          </a:prstGeom>
          <a:solidFill>
            <a:srgbClr val="17375E"/>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smtClean="0">
                <a:ln>
                  <a:noFill/>
                </a:ln>
                <a:solidFill>
                  <a:prstClr val="white"/>
                </a:solidFill>
                <a:effectLst/>
                <a:uLnTx/>
                <a:uFillTx/>
                <a:latin typeface="Calibri"/>
                <a:ea typeface="+mn-ea"/>
                <a:cs typeface="+mn-cs"/>
              </a:rPr>
              <a:t>Qui contacter ?</a:t>
            </a:r>
            <a:endParaRPr kumimoji="0" lang="fr-FR" sz="900" b="1" i="0" u="none" strike="noStrike" kern="1200" cap="none" spc="0" normalizeH="0" baseline="0" noProof="0" dirty="0">
              <a:ln>
                <a:noFill/>
              </a:ln>
              <a:solidFill>
                <a:prstClr val="white"/>
              </a:solidFill>
              <a:effectLst/>
              <a:uLnTx/>
              <a:uFillTx/>
              <a:latin typeface="Calibri"/>
              <a:ea typeface="+mn-ea"/>
              <a:cs typeface="+mn-cs"/>
            </a:endParaRPr>
          </a:p>
        </p:txBody>
      </p:sp>
      <p:sp>
        <p:nvSpPr>
          <p:cNvPr id="57" name="Rectangle 56"/>
          <p:cNvSpPr/>
          <p:nvPr/>
        </p:nvSpPr>
        <p:spPr>
          <a:xfrm>
            <a:off x="113775" y="1160154"/>
            <a:ext cx="288032" cy="3139789"/>
          </a:xfrm>
          <a:prstGeom prst="rect">
            <a:avLst/>
          </a:prstGeom>
          <a:solidFill>
            <a:srgbClr val="17375E"/>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prstClr val="white"/>
                </a:solidFill>
                <a:effectLst/>
                <a:uLnTx/>
                <a:uFillTx/>
                <a:latin typeface="Calibri"/>
                <a:ea typeface="+mn-ea"/>
                <a:cs typeface="+mn-cs"/>
              </a:rPr>
              <a:t>Le Crédit Bail ( CBM ET CBI)</a:t>
            </a:r>
            <a:endParaRPr kumimoji="0" lang="fr-FR" sz="800" b="1"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Imag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52452" y="4098109"/>
            <a:ext cx="343900" cy="343900"/>
          </a:xfrm>
          <a:prstGeom prst="rect">
            <a:avLst/>
          </a:prstGeom>
        </p:spPr>
      </p:pic>
      <p:sp>
        <p:nvSpPr>
          <p:cNvPr id="65" name="Rectangle 64"/>
          <p:cNvSpPr/>
          <p:nvPr/>
        </p:nvSpPr>
        <p:spPr>
          <a:xfrm>
            <a:off x="7085330" y="3825732"/>
            <a:ext cx="1947573" cy="830997"/>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fr-FR" sz="800" b="1" i="1"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fr-FR" sz="800" b="1" i="1"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70 </a:t>
            </a:r>
            <a:r>
              <a:rPr kumimoji="0" lang="fr-FR" sz="8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de la production nouvelle </a:t>
            </a:r>
            <a:br>
              <a:rPr kumimoji="0" lang="fr-FR" sz="8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r>
              <a:rPr kumimoji="0" lang="fr-FR" sz="8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de </a:t>
            </a:r>
            <a:r>
              <a:rPr kumimoji="0" lang="fr-FR" sz="800" b="1" i="1"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crédit-bail en France </a:t>
            </a:r>
            <a:r>
              <a:rPr kumimoji="0" lang="fr-FR" sz="8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transite par le biais </a:t>
            </a:r>
            <a:r>
              <a:rPr kumimoji="0" lang="fr-FR" sz="800" b="1" i="1"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des </a:t>
            </a:r>
            <a:r>
              <a:rPr kumimoji="0" lang="fr-FR" sz="8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réseaux </a:t>
            </a:r>
            <a:r>
              <a:rPr kumimoji="0" lang="fr-FR" sz="800" b="1" i="1"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bancaires, saisissons toutes les opportunités car il y a un réel marché .</a:t>
            </a:r>
            <a:endParaRPr kumimoji="0" lang="fr-FR" sz="8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6" name="Rectangle 65"/>
          <p:cNvSpPr/>
          <p:nvPr/>
        </p:nvSpPr>
        <p:spPr>
          <a:xfrm>
            <a:off x="6796352" y="2305291"/>
            <a:ext cx="2159458" cy="1126462"/>
          </a:xfrm>
          <a:prstGeom prst="rect">
            <a:avLst/>
          </a:prstGeom>
        </p:spPr>
        <p:txBody>
          <a:bodyPr wrap="square">
            <a:spAutoFit/>
          </a:bodyPr>
          <a:lstStyle/>
          <a:p>
            <a:pPr marL="0" marR="0" lvl="0" indent="0" algn="just" defTabSz="914400" rtl="0" eaLnBrk="1" fontAlgn="auto" latinLnBrk="0" hangingPunct="1">
              <a:lnSpc>
                <a:spcPct val="100000"/>
              </a:lnSpc>
              <a:spcBef>
                <a:spcPct val="20000"/>
              </a:spcBef>
              <a:spcAft>
                <a:spcPts val="0"/>
              </a:spcAft>
              <a:buClr>
                <a:srgbClr val="C00000"/>
              </a:buClr>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a:ea typeface="+mn-ea"/>
                <a:cs typeface="Arial" panose="020B0604020202020204" pitchFamily="34" charset="0"/>
              </a:rPr>
              <a:t>                          Le saviez-vous ? </a:t>
            </a:r>
          </a:p>
          <a:p>
            <a:pPr marL="0" marR="0" lvl="0" indent="0" algn="just" defTabSz="914400" rtl="0" eaLnBrk="1" fontAlgn="auto" latinLnBrk="0" hangingPunct="1">
              <a:lnSpc>
                <a:spcPct val="100000"/>
              </a:lnSpc>
              <a:spcBef>
                <a:spcPct val="20000"/>
              </a:spcBef>
              <a:spcAft>
                <a:spcPts val="0"/>
              </a:spcAft>
              <a:buClr>
                <a:srgbClr val="C00000"/>
              </a:buClr>
              <a:buSzTx/>
              <a:buFontTx/>
              <a:buNone/>
              <a:tabLst/>
              <a:defRPr/>
            </a:pPr>
            <a:endParaRPr kumimoji="0" lang="fr-FR" sz="800" b="1" i="0" u="none" strike="noStrike" kern="1200" cap="none" spc="0" normalizeH="0" baseline="0" noProof="0" dirty="0" smtClean="0">
              <a:ln>
                <a:noFill/>
              </a:ln>
              <a:solidFill>
                <a:prstClr val="black"/>
              </a:solidFill>
              <a:effectLst/>
              <a:uLnTx/>
              <a:uFillTx/>
              <a:latin typeface="Calibri"/>
              <a:ea typeface="+mn-ea"/>
              <a:cs typeface="+mn-cs"/>
            </a:endParaRPr>
          </a:p>
          <a:p>
            <a:pPr marL="171450" marR="0" lvl="0" indent="-171450" algn="ctr"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smtClean="0">
                <a:ln>
                  <a:noFill/>
                </a:ln>
                <a:solidFill>
                  <a:prstClr val="black"/>
                </a:solidFill>
                <a:effectLst/>
                <a:uLnTx/>
                <a:uFillTx/>
                <a:latin typeface="Calibri"/>
                <a:ea typeface="+mn-ea"/>
                <a:cs typeface="Arial" panose="020B0604020202020204" pitchFamily="34" charset="0"/>
              </a:rPr>
              <a:t>Le </a:t>
            </a:r>
            <a:r>
              <a:rPr kumimoji="0" lang="fr-FR" sz="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moins cher en coût </a:t>
            </a:r>
            <a:r>
              <a:rPr kumimoji="0" lang="fr-FR" sz="800" b="0" i="0" u="none" strike="noStrike" kern="1200" cap="none" spc="0" normalizeH="0" baseline="0" noProof="0" dirty="0" smtClean="0">
                <a:ln>
                  <a:noFill/>
                </a:ln>
                <a:solidFill>
                  <a:prstClr val="black"/>
                </a:solidFill>
                <a:effectLst/>
                <a:uLnTx/>
                <a:uFillTx/>
                <a:latin typeface="Calibri"/>
                <a:ea typeface="+mn-ea"/>
                <a:cs typeface="Arial" panose="020B0604020202020204" pitchFamily="34" charset="0"/>
              </a:rPr>
              <a:t>total : </a:t>
            </a:r>
            <a:r>
              <a:rPr kumimoji="0" lang="fr-FR" sz="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échéances trimestrielles ou mensuelles ? </a:t>
            </a:r>
            <a:r>
              <a:rPr kumimoji="0" lang="fr-FR" sz="800" b="0" i="0" u="none" strike="noStrike" kern="1200" cap="none" spc="0" normalizeH="0" baseline="0" noProof="0" dirty="0" smtClean="0">
                <a:ln>
                  <a:noFill/>
                </a:ln>
                <a:solidFill>
                  <a:srgbClr val="C00000"/>
                </a:solidFill>
                <a:effectLst/>
                <a:uLnTx/>
                <a:uFillTx/>
                <a:latin typeface="Calibri"/>
                <a:ea typeface="+mn-ea"/>
                <a:cs typeface="Arial" panose="020B0604020202020204" pitchFamily="34" charset="0"/>
              </a:rPr>
              <a:t>Trimestrielles</a:t>
            </a:r>
          </a:p>
          <a:p>
            <a:pPr marL="171450" marR="0" lvl="0" indent="-171450" algn="ctr"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smtClean="0">
                <a:ln>
                  <a:noFill/>
                </a:ln>
                <a:solidFill>
                  <a:prstClr val="black"/>
                </a:solidFill>
                <a:effectLst/>
                <a:uLnTx/>
                <a:uFillTx/>
                <a:latin typeface="Calibri"/>
                <a:ea typeface="+mn-ea"/>
                <a:cs typeface="Arial" panose="020B0604020202020204" pitchFamily="34" charset="0"/>
              </a:rPr>
              <a:t> Le </a:t>
            </a:r>
            <a:r>
              <a:rPr kumimoji="0" lang="fr-FR" sz="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moins cher en coût total : VR 1% ou VR 6% ?</a:t>
            </a:r>
            <a:r>
              <a:rPr kumimoji="0" lang="fr-FR" sz="800" b="0"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 VR 1%</a:t>
            </a:r>
          </a:p>
          <a:p>
            <a:pPr marL="171450" marR="0" lvl="0" indent="-171450" algn="ctr"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endPar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7" name="Image 6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52452" y="2716245"/>
            <a:ext cx="343900" cy="343900"/>
          </a:xfrm>
          <a:prstGeom prst="rect">
            <a:avLst/>
          </a:prstGeom>
        </p:spPr>
      </p:pic>
      <p:pic>
        <p:nvPicPr>
          <p:cNvPr id="68" name="Image 6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56124" y="1379015"/>
            <a:ext cx="343900" cy="343900"/>
          </a:xfrm>
          <a:prstGeom prst="rect">
            <a:avLst/>
          </a:prstGeom>
        </p:spPr>
      </p:pic>
      <p:sp>
        <p:nvSpPr>
          <p:cNvPr id="70" name="Rectangle 69"/>
          <p:cNvSpPr/>
          <p:nvPr/>
        </p:nvSpPr>
        <p:spPr>
          <a:xfrm>
            <a:off x="2975307" y="845442"/>
            <a:ext cx="3808435" cy="213906"/>
          </a:xfrm>
          <a:prstGeom prst="rect">
            <a:avLst/>
          </a:prstGeom>
          <a:solidFill>
            <a:srgbClr val="17375E"/>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smtClean="0">
                <a:ln>
                  <a:noFill/>
                </a:ln>
                <a:solidFill>
                  <a:prstClr val="white"/>
                </a:solidFill>
                <a:effectLst/>
                <a:uLnTx/>
                <a:uFillTx/>
                <a:latin typeface="Calibri"/>
                <a:ea typeface="+mn-ea"/>
                <a:cs typeface="+mn-cs"/>
              </a:rPr>
              <a:t>Offres du moment</a:t>
            </a:r>
            <a:endParaRPr kumimoji="0" lang="fr-FR" sz="900" b="1"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ZoneTexte 13"/>
          <p:cNvSpPr txBox="1"/>
          <p:nvPr/>
        </p:nvSpPr>
        <p:spPr>
          <a:xfrm>
            <a:off x="5926257" y="571412"/>
            <a:ext cx="366126" cy="276999"/>
          </a:xfrm>
          <a:prstGeom prst="rect">
            <a:avLst/>
          </a:prstGeom>
          <a:noFill/>
        </p:spPr>
        <p:txBody>
          <a:bodyPr wrap="none" rtlCol="0">
            <a:spAutoFit/>
          </a:bodyPr>
          <a:lstStyle/>
          <a:p>
            <a:pPr marL="179388"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fr-FR" sz="1200" b="0" i="0" u="none" strike="noStrike" kern="1200" cap="none" spc="0" normalizeH="0" baseline="0" noProof="0" dirty="0" err="1" smtClean="0">
              <a:ln>
                <a:noFill/>
              </a:ln>
              <a:solidFill>
                <a:prstClr val="white"/>
              </a:solidFill>
              <a:effectLst/>
              <a:uLnTx/>
              <a:uFillTx/>
              <a:latin typeface="Calibri"/>
              <a:ea typeface="+mn-ea"/>
              <a:cs typeface="+mn-cs"/>
            </a:endParaRPr>
          </a:p>
        </p:txBody>
      </p:sp>
      <p:graphicFrame>
        <p:nvGraphicFramePr>
          <p:cNvPr id="48" name="Tableau 47"/>
          <p:cNvGraphicFramePr>
            <a:graphicFrameLocks noGrp="1"/>
          </p:cNvGraphicFramePr>
          <p:nvPr>
            <p:extLst>
              <p:ext uri="{D42A27DB-BD31-4B8C-83A1-F6EECF244321}">
                <p14:modId xmlns:p14="http://schemas.microsoft.com/office/powerpoint/2010/main" val="803576164"/>
              </p:ext>
            </p:extLst>
          </p:nvPr>
        </p:nvGraphicFramePr>
        <p:xfrm>
          <a:off x="476661" y="1176277"/>
          <a:ext cx="2457140" cy="3123666"/>
        </p:xfrm>
        <a:graphic>
          <a:graphicData uri="http://schemas.openxmlformats.org/drawingml/2006/table">
            <a:tbl>
              <a:tblPr firstRow="1" bandRow="1">
                <a:tableStyleId>{5C22544A-7EE6-4342-B048-85BDC9FD1C3A}</a:tableStyleId>
              </a:tblPr>
              <a:tblGrid>
                <a:gridCol w="296270">
                  <a:extLst>
                    <a:ext uri="{9D8B030D-6E8A-4147-A177-3AD203B41FA5}">
                      <a16:colId xmlns:a16="http://schemas.microsoft.com/office/drawing/2014/main" val="1903437936"/>
                    </a:ext>
                  </a:extLst>
                </a:gridCol>
                <a:gridCol w="2160870">
                  <a:extLst>
                    <a:ext uri="{9D8B030D-6E8A-4147-A177-3AD203B41FA5}">
                      <a16:colId xmlns:a16="http://schemas.microsoft.com/office/drawing/2014/main" val="608064569"/>
                    </a:ext>
                  </a:extLst>
                </a:gridCol>
              </a:tblGrid>
              <a:tr h="240121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700" dirty="0" smtClean="0">
                          <a:solidFill>
                            <a:schemeClr val="tx1"/>
                          </a:solidFill>
                        </a:rPr>
                        <a:t>Clients</a:t>
                      </a:r>
                      <a:r>
                        <a:rPr lang="fr-FR" sz="700" baseline="0" dirty="0" smtClean="0">
                          <a:solidFill>
                            <a:schemeClr val="tx1"/>
                          </a:solidFill>
                        </a:rPr>
                        <a:t> en </a:t>
                      </a:r>
                      <a:r>
                        <a:rPr lang="fr-FR" sz="600" baseline="0" dirty="0" smtClean="0">
                          <a:solidFill>
                            <a:schemeClr val="tx1"/>
                          </a:solidFill>
                        </a:rPr>
                        <a:t>portefeuille</a:t>
                      </a:r>
                      <a:endParaRPr lang="fr-FR" dirty="0"/>
                    </a:p>
                  </a:txBody>
                  <a:tcPr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171450" indent="-171450">
                        <a:buFont typeface="Wingdings" panose="05000000000000000000" pitchFamily="2" charset="2"/>
                        <a:buChar char="§"/>
                      </a:pPr>
                      <a:endParaRPr lang="fr-FR" sz="800" baseline="0" dirty="0" smtClean="0">
                        <a:solidFill>
                          <a:schemeClr val="tx1"/>
                        </a:solidFill>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800" b="1" kern="1200" baseline="0" dirty="0" smtClean="0">
                          <a:solidFill>
                            <a:schemeClr val="tx1"/>
                          </a:solidFill>
                          <a:latin typeface="+mn-lt"/>
                          <a:ea typeface="+mn-ea"/>
                          <a:cs typeface="+mn-cs"/>
                        </a:rPr>
                        <a:t>Clients avec MLT à échoir ou échu</a:t>
                      </a: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lang="fr-FR" sz="800" b="1" kern="1200" baseline="0" dirty="0" smtClean="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lang="fr-FR" sz="800" b="1" kern="1200" baseline="0" dirty="0" smtClean="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800" b="1" kern="1200" baseline="0" dirty="0" smtClean="0">
                          <a:solidFill>
                            <a:schemeClr val="tx1"/>
                          </a:solidFill>
                          <a:latin typeface="+mn-lt"/>
                          <a:ea typeface="+mn-ea"/>
                          <a:cs typeface="+mn-cs"/>
                        </a:rPr>
                        <a:t>Démarche active dans le cadre de la conquête.</a:t>
                      </a:r>
                    </a:p>
                    <a:p>
                      <a:pPr marL="171450" indent="-171450">
                        <a:buFont typeface="Wingdings" panose="05000000000000000000" pitchFamily="2" charset="2"/>
                        <a:buChar char="§"/>
                      </a:pPr>
                      <a:endParaRPr lang="fr-FR" sz="800" baseline="0" dirty="0" smtClean="0">
                        <a:solidFill>
                          <a:schemeClr val="tx1"/>
                        </a:solidFill>
                      </a:endParaRPr>
                    </a:p>
                    <a:p>
                      <a:pPr marL="355600" indent="-171450">
                        <a:buFont typeface="Courier New" panose="02070309020205020404" pitchFamily="49" charset="0"/>
                        <a:buChar char="o"/>
                        <a:tabLst>
                          <a:tab pos="268288" algn="l"/>
                        </a:tabLst>
                      </a:pPr>
                      <a:r>
                        <a:rPr lang="fr-FR" sz="800" dirty="0" smtClean="0">
                          <a:solidFill>
                            <a:schemeClr val="tx1"/>
                          </a:solidFill>
                        </a:rPr>
                        <a:t>Découverte client/prospect,</a:t>
                      </a:r>
                    </a:p>
                    <a:p>
                      <a:pPr marL="355600" indent="-171450">
                        <a:buFont typeface="Courier New" panose="02070309020205020404" pitchFamily="49" charset="0"/>
                        <a:buChar char="o"/>
                        <a:tabLst>
                          <a:tab pos="268288" algn="l"/>
                        </a:tabLst>
                      </a:pPr>
                      <a:r>
                        <a:rPr lang="fr-FR" sz="800" dirty="0" smtClean="0">
                          <a:solidFill>
                            <a:schemeClr val="tx1"/>
                          </a:solidFill>
                        </a:rPr>
                        <a:t>Analyse de la liasse, niveau      d’amortissement du matériel… </a:t>
                      </a:r>
                    </a:p>
                    <a:p>
                      <a:pPr marL="171450" indent="-171450">
                        <a:buFont typeface="Wingdings" panose="05000000000000000000" pitchFamily="2" charset="2"/>
                        <a:buChar char="ü"/>
                      </a:pPr>
                      <a:endParaRPr lang="fr-FR" sz="800" dirty="0" smtClean="0">
                        <a:solidFill>
                          <a:schemeClr val="tx1"/>
                        </a:solidFill>
                      </a:endParaRPr>
                    </a:p>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800" b="1" kern="1200" baseline="0" dirty="0" smtClean="0">
                          <a:solidFill>
                            <a:schemeClr val="tx1"/>
                          </a:solidFill>
                          <a:latin typeface="+mn-lt"/>
                          <a:ea typeface="+mn-ea"/>
                          <a:cs typeface="+mn-cs"/>
                        </a:rPr>
                        <a:t>Lors des entretiens de révision (période propice)</a:t>
                      </a:r>
                      <a:endParaRPr lang="fr-FR" sz="800" b="1" kern="1200" baseline="0" dirty="0">
                        <a:solidFill>
                          <a:schemeClr val="tx1"/>
                        </a:solidFill>
                        <a:latin typeface="+mn-lt"/>
                        <a:ea typeface="+mn-ea"/>
                        <a:cs typeface="+mn-cs"/>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3344144829"/>
                  </a:ext>
                </a:extLst>
              </a:tr>
              <a:tr h="7224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700" b="1" dirty="0" smtClean="0">
                          <a:solidFill>
                            <a:schemeClr val="tx1"/>
                          </a:solidFill>
                        </a:rPr>
                        <a:t>Professions Libérales de Santé</a:t>
                      </a:r>
                      <a:endParaRPr lang="fr-FR" dirty="0"/>
                    </a:p>
                  </a:txBody>
                  <a:tcPr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p>
                      <a:pPr marL="171450" marR="0" lvl="0" indent="-1714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800" b="1" kern="1200" baseline="0" dirty="0" smtClean="0">
                          <a:solidFill>
                            <a:schemeClr val="tx1"/>
                          </a:solidFill>
                          <a:latin typeface="+mn-lt"/>
                          <a:ea typeface="+mn-ea"/>
                          <a:cs typeface="+mn-cs"/>
                        </a:rPr>
                        <a:t>Professions Libérales de Santé : des conditions spéciales CBM jusqu’à fin septembre grâce à l’offre Verticale Santé</a:t>
                      </a:r>
                      <a:endParaRPr lang="fr-FR" sz="800" b="1" kern="1200" baseline="0" dirty="0">
                        <a:solidFill>
                          <a:schemeClr val="tx1"/>
                        </a:solidFill>
                        <a:latin typeface="+mn-lt"/>
                        <a:ea typeface="+mn-ea"/>
                        <a:cs typeface="+mn-cs"/>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extLst>
                  <a:ext uri="{0D108BD9-81ED-4DB2-BD59-A6C34878D82A}">
                    <a16:rowId xmlns:a16="http://schemas.microsoft.com/office/drawing/2014/main" val="1303354371"/>
                  </a:ext>
                </a:extLst>
              </a:tr>
            </a:tbl>
          </a:graphicData>
        </a:graphic>
      </p:graphicFrame>
    </p:spTree>
    <p:extLst>
      <p:ext uri="{BB962C8B-B14F-4D97-AF65-F5344CB8AC3E}">
        <p14:creationId xmlns:p14="http://schemas.microsoft.com/office/powerpoint/2010/main" val="6204080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50"/>
          <p:cNvPicPr>
            <a:picLocks noChangeAspect="1"/>
          </p:cNvPicPr>
          <p:nvPr/>
        </p:nvPicPr>
        <p:blipFill>
          <a:blip r:embed="rId2">
            <a:extLst/>
          </a:blip>
          <a:stretch>
            <a:fillRect/>
          </a:stretch>
        </p:blipFill>
        <p:spPr>
          <a:xfrm>
            <a:off x="8712887" y="92814"/>
            <a:ext cx="283659" cy="283659"/>
          </a:xfrm>
          <a:prstGeom prst="rect">
            <a:avLst/>
          </a:prstGeom>
        </p:spPr>
      </p:pic>
      <p:sp>
        <p:nvSpPr>
          <p:cNvPr id="5" name="Pensées 4"/>
          <p:cNvSpPr/>
          <p:nvPr/>
        </p:nvSpPr>
        <p:spPr>
          <a:xfrm rot="366095">
            <a:off x="6572510" y="1400698"/>
            <a:ext cx="2666654" cy="3025937"/>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19" name="Tableau 18"/>
          <p:cNvGraphicFramePr>
            <a:graphicFrameLocks noGrp="1"/>
          </p:cNvGraphicFramePr>
          <p:nvPr>
            <p:extLst/>
          </p:nvPr>
        </p:nvGraphicFramePr>
        <p:xfrm>
          <a:off x="3131840" y="1369196"/>
          <a:ext cx="3708412" cy="2717329"/>
        </p:xfrm>
        <a:graphic>
          <a:graphicData uri="http://schemas.openxmlformats.org/drawingml/2006/table">
            <a:tbl>
              <a:tblPr>
                <a:tableStyleId>{5C22544A-7EE6-4342-B048-85BDC9FD1C3A}</a:tableStyleId>
              </a:tblPr>
              <a:tblGrid>
                <a:gridCol w="3708412">
                  <a:extLst>
                    <a:ext uri="{9D8B030D-6E8A-4147-A177-3AD203B41FA5}">
                      <a16:colId xmlns:a16="http://schemas.microsoft.com/office/drawing/2014/main" val="3930758355"/>
                    </a:ext>
                  </a:extLst>
                </a:gridCol>
              </a:tblGrid>
              <a:tr h="268638">
                <a:tc>
                  <a:txBody>
                    <a:bodyPr/>
                    <a:lstStyle/>
                    <a:p>
                      <a:pPr algn="ctr"/>
                      <a:r>
                        <a:rPr lang="fr-FR" sz="900" b="1" dirty="0" smtClean="0">
                          <a:solidFill>
                            <a:schemeClr val="bg1"/>
                          </a:solidFill>
                        </a:rPr>
                        <a:t>Offres</a:t>
                      </a:r>
                      <a:r>
                        <a:rPr lang="fr-FR" sz="900" b="1" baseline="0" dirty="0" smtClean="0">
                          <a:solidFill>
                            <a:schemeClr val="bg1"/>
                          </a:solidFill>
                        </a:rPr>
                        <a:t> du moment</a:t>
                      </a:r>
                      <a:endParaRPr lang="fr-FR" sz="900" b="1" dirty="0">
                        <a:solidFill>
                          <a:schemeClr val="bg1"/>
                        </a:solidFill>
                      </a:endParaRPr>
                    </a:p>
                  </a:txBody>
                  <a:tcPr anchor="ctr">
                    <a:solidFill>
                      <a:schemeClr val="tx2">
                        <a:lumMod val="75000"/>
                      </a:schemeClr>
                    </a:solidFill>
                  </a:tcPr>
                </a:tc>
                <a:extLst>
                  <a:ext uri="{0D108BD9-81ED-4DB2-BD59-A6C34878D82A}">
                    <a16:rowId xmlns:a16="http://schemas.microsoft.com/office/drawing/2014/main" val="2815525985"/>
                  </a:ext>
                </a:extLst>
              </a:tr>
              <a:tr h="2448691">
                <a:tc>
                  <a:txBody>
                    <a:bodyPr/>
                    <a:lstStyle/>
                    <a:p>
                      <a:pPr marL="0" indent="0">
                        <a:buFont typeface="Wingdings" panose="05000000000000000000" pitchFamily="2" charset="2"/>
                        <a:buNone/>
                      </a:pPr>
                      <a:r>
                        <a:rPr lang="fr-FR" sz="800" b="1" dirty="0" smtClean="0">
                          <a:solidFill>
                            <a:srgbClr val="C00000"/>
                          </a:solidFill>
                        </a:rPr>
                        <a:t>RAS </a:t>
                      </a:r>
                    </a:p>
                    <a:p>
                      <a:pPr marL="0" indent="0">
                        <a:buClr>
                          <a:srgbClr val="C00000"/>
                        </a:buClr>
                        <a:buFont typeface="Wingdings" panose="05000000000000000000" pitchFamily="2" charset="2"/>
                        <a:buNone/>
                      </a:pPr>
                      <a:r>
                        <a:rPr lang="fr-FR" sz="800" dirty="0" smtClean="0"/>
                        <a:t>        </a:t>
                      </a:r>
                      <a:endParaRPr lang="fr-FR" sz="800" baseline="0" dirty="0" smtClean="0"/>
                    </a:p>
                  </a:txBody>
                  <a:tcPr anchor="ctr"/>
                </a:tc>
                <a:extLst>
                  <a:ext uri="{0D108BD9-81ED-4DB2-BD59-A6C34878D82A}">
                    <a16:rowId xmlns:a16="http://schemas.microsoft.com/office/drawing/2014/main" val="2413437005"/>
                  </a:ext>
                </a:extLst>
              </a:tr>
            </a:tbl>
          </a:graphicData>
        </a:graphic>
      </p:graphicFrame>
      <p:sp>
        <p:nvSpPr>
          <p:cNvPr id="2" name="Espace réservé du contenu 1"/>
          <p:cNvSpPr>
            <a:spLocks noGrp="1"/>
          </p:cNvSpPr>
          <p:nvPr>
            <p:ph sz="quarter" idx="15"/>
          </p:nvPr>
        </p:nvSpPr>
        <p:spPr/>
        <p:txBody>
          <a:bodyPr/>
          <a:lstStyle/>
          <a:p>
            <a:r>
              <a:rPr lang="fr-FR" sz="1600" b="1" dirty="0" smtClean="0"/>
              <a:t>Les pistes pour atteindre l’univers </a:t>
            </a:r>
            <a:r>
              <a:rPr lang="fr-FR" sz="1600" b="1" dirty="0" smtClean="0">
                <a:solidFill>
                  <a:srgbClr val="FF0000"/>
                </a:solidFill>
              </a:rPr>
              <a:t>Ingénierie Sociale</a:t>
            </a:r>
            <a:endParaRPr lang="fr-FR" sz="1600" b="1" dirty="0">
              <a:solidFill>
                <a:srgbClr val="FF0000"/>
              </a:solidFill>
            </a:endParaRPr>
          </a:p>
        </p:txBody>
      </p:sp>
      <p:sp>
        <p:nvSpPr>
          <p:cNvPr id="35" name="Rectangle 34"/>
          <p:cNvSpPr/>
          <p:nvPr/>
        </p:nvSpPr>
        <p:spPr>
          <a:xfrm>
            <a:off x="175309" y="4251604"/>
            <a:ext cx="6664943" cy="540651"/>
          </a:xfrm>
          <a:prstGeom prst="rect">
            <a:avLst/>
          </a:prstGeom>
          <a:solidFill>
            <a:schemeClr val="bg1"/>
          </a:solidFill>
          <a:ln>
            <a:solidFill>
              <a:schemeClr val="tx2">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Bon </a:t>
            </a:r>
            <a:r>
              <a:rPr kumimoji="0" lang="fr-FR" sz="8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à savoir </a:t>
            </a: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 </a:t>
            </a:r>
            <a:r>
              <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a:t>
            </a:r>
            <a:r>
              <a:rPr kumimoji="0" lang="fr-FR" sz="800" b="0"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Calibri" panose="020F0502020204030204" pitchFamily="34" charset="0"/>
              </a:rPr>
              <a:t>euls</a:t>
            </a: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6 % de nos clients sont équipés en Epargne Salariale</a:t>
            </a:r>
            <a:endParaRPr kumimoji="0" lang="fr-FR" sz="375"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7" name="Groupe 36"/>
          <p:cNvGrpSpPr/>
          <p:nvPr/>
        </p:nvGrpSpPr>
        <p:grpSpPr>
          <a:xfrm>
            <a:off x="726987" y="-1"/>
            <a:ext cx="774179" cy="627535"/>
            <a:chOff x="726987" y="-1"/>
            <a:chExt cx="774179" cy="627535"/>
          </a:xfrm>
        </p:grpSpPr>
        <p:sp>
          <p:nvSpPr>
            <p:cNvPr id="39" name="Rectangle 38"/>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llipse 39"/>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llipse 40"/>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Rectangle 41"/>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ZoneTexte 42"/>
            <p:cNvSpPr txBox="1"/>
            <p:nvPr/>
          </p:nvSpPr>
          <p:spPr>
            <a:xfrm>
              <a:off x="726987" y="195486"/>
              <a:ext cx="6046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CONQUÊTE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srgbClr val="FF0000"/>
                  </a:solidFill>
                  <a:effectLst/>
                  <a:uLnTx/>
                  <a:uFillTx/>
                  <a:latin typeface="Century Gothic" panose="020B0502020202020204" pitchFamily="34" charset="0"/>
                  <a:ea typeface="+mn-ea"/>
                  <a:cs typeface="+mn-cs"/>
                </a:rPr>
                <a:t>UNIVERS</a:t>
              </a:r>
              <a:endParaRPr kumimoji="0" lang="fr-FR" sz="600" b="0"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endParaRPr>
            </a:p>
          </p:txBody>
        </p:sp>
      </p:grpSp>
      <p:sp>
        <p:nvSpPr>
          <p:cNvPr id="6" name="Rectangle 5"/>
          <p:cNvSpPr/>
          <p:nvPr/>
        </p:nvSpPr>
        <p:spPr>
          <a:xfrm>
            <a:off x="6840252" y="1657568"/>
            <a:ext cx="2736304" cy="21544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C00000"/>
                </a:solidFill>
                <a:effectLst/>
                <a:uLnTx/>
                <a:uFillTx/>
                <a:latin typeface="Calibri"/>
                <a:ea typeface="+mn-ea"/>
                <a:cs typeface="+mn-cs"/>
              </a:rPr>
              <a:t>Des idées </a:t>
            </a:r>
            <a:r>
              <a:rPr kumimoji="0" lang="fr-FR" sz="800" b="1" i="0" u="none" strike="noStrike" kern="1200" cap="none" spc="0" normalizeH="0" baseline="0" noProof="0" dirty="0" smtClean="0">
                <a:ln>
                  <a:noFill/>
                </a:ln>
                <a:solidFill>
                  <a:srgbClr val="C00000"/>
                </a:solidFill>
                <a:effectLst/>
                <a:uLnTx/>
                <a:uFillTx/>
                <a:latin typeface="Calibri"/>
                <a:ea typeface="+mn-ea"/>
                <a:cs typeface="+mn-cs"/>
              </a:rPr>
              <a:t>pour lancer </a:t>
            </a:r>
            <a:r>
              <a:rPr kumimoji="0" lang="fr-FR" sz="800" b="1" i="0" u="none" strike="noStrike" kern="1200" cap="none" spc="0" normalizeH="0" baseline="0" noProof="0" dirty="0">
                <a:ln>
                  <a:noFill/>
                </a:ln>
                <a:solidFill>
                  <a:srgbClr val="C00000"/>
                </a:solidFill>
                <a:effectLst/>
                <a:uLnTx/>
                <a:uFillTx/>
                <a:latin typeface="Calibri"/>
                <a:ea typeface="+mn-ea"/>
                <a:cs typeface="+mn-cs"/>
              </a:rPr>
              <a:t>la </a:t>
            </a:r>
            <a:r>
              <a:rPr kumimoji="0" lang="fr-FR" sz="800" b="1" i="0" u="none" strike="noStrike" kern="1200" cap="none" spc="0" normalizeH="0" baseline="0" noProof="0" dirty="0" smtClean="0">
                <a:ln>
                  <a:noFill/>
                </a:ln>
                <a:solidFill>
                  <a:srgbClr val="C00000"/>
                </a:solidFill>
                <a:effectLst/>
                <a:uLnTx/>
                <a:uFillTx/>
                <a:latin typeface="Calibri"/>
                <a:ea typeface="+mn-ea"/>
                <a:cs typeface="+mn-cs"/>
              </a:rPr>
              <a:t>discussion…</a:t>
            </a:r>
            <a:endParaRPr kumimoji="0" lang="fr-FR" sz="8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pic>
        <p:nvPicPr>
          <p:cNvPr id="31" name="Image 30"/>
          <p:cNvPicPr>
            <a:picLocks noChangeAspect="1"/>
          </p:cNvPicPr>
          <p:nvPr/>
        </p:nvPicPr>
        <p:blipFill>
          <a:blip r:embed="rId3">
            <a:extLst/>
          </a:blip>
          <a:stretch>
            <a:fillRect/>
          </a:stretch>
        </p:blipFill>
        <p:spPr>
          <a:xfrm>
            <a:off x="4808803" y="1034186"/>
            <a:ext cx="279683" cy="279683"/>
          </a:xfrm>
          <a:prstGeom prst="rect">
            <a:avLst/>
          </a:prstGeom>
        </p:spPr>
      </p:pic>
      <p:pic>
        <p:nvPicPr>
          <p:cNvPr id="29" name="Image 28"/>
          <p:cNvPicPr>
            <a:picLocks noChangeAspect="1"/>
          </p:cNvPicPr>
          <p:nvPr/>
        </p:nvPicPr>
        <p:blipFill>
          <a:blip r:embed="rId4">
            <a:extLst/>
          </a:blip>
          <a:stretch>
            <a:fillRect/>
          </a:stretch>
        </p:blipFill>
        <p:spPr>
          <a:xfrm>
            <a:off x="1334879" y="990890"/>
            <a:ext cx="369232" cy="369232"/>
          </a:xfrm>
          <a:prstGeom prst="rect">
            <a:avLst/>
          </a:prstGeom>
        </p:spPr>
      </p:pic>
      <p:pic>
        <p:nvPicPr>
          <p:cNvPr id="8" name="Imag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93823" y="4633850"/>
            <a:ext cx="343900" cy="343900"/>
          </a:xfrm>
          <a:prstGeom prst="rect">
            <a:avLst/>
          </a:prstGeom>
        </p:spPr>
      </p:pic>
      <p:grpSp>
        <p:nvGrpSpPr>
          <p:cNvPr id="38" name="Groupe 37"/>
          <p:cNvGrpSpPr/>
          <p:nvPr/>
        </p:nvGrpSpPr>
        <p:grpSpPr>
          <a:xfrm>
            <a:off x="3218012" y="1420808"/>
            <a:ext cx="277251" cy="272442"/>
            <a:chOff x="6791061" y="364739"/>
            <a:chExt cx="1385775" cy="1361737"/>
          </a:xfrm>
        </p:grpSpPr>
        <p:sp>
          <p:nvSpPr>
            <p:cNvPr id="45" name="Ellipse 44"/>
            <p:cNvSpPr/>
            <p:nvPr/>
          </p:nvSpPr>
          <p:spPr>
            <a:xfrm>
              <a:off x="6948972" y="443797"/>
              <a:ext cx="1051932" cy="11043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ectangle 46"/>
            <p:cNvSpPr/>
            <p:nvPr/>
          </p:nvSpPr>
          <p:spPr>
            <a:xfrm rot="20369227">
              <a:off x="6826024" y="868994"/>
              <a:ext cx="1270880" cy="2866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pic>
          <p:nvPicPr>
            <p:cNvPr id="48" name="Image 47"/>
            <p:cNvPicPr/>
            <p:nvPr/>
          </p:nvPicPr>
          <p:blipFill rotWithShape="1">
            <a:blip r:embed="rId6">
              <a:extLst/>
            </a:blip>
            <a:srcRect l="39848" t="44992" r="45767" b="32072"/>
            <a:stretch/>
          </p:blipFill>
          <p:spPr bwMode="auto">
            <a:xfrm>
              <a:off x="6791061" y="364739"/>
              <a:ext cx="1385775" cy="1361737"/>
            </a:xfrm>
            <a:prstGeom prst="rect">
              <a:avLst/>
            </a:prstGeom>
            <a:extLst>
              <a:ext uri="{53640926-AAD7-44D8-BBD7-CCE9431645EC}">
                <a14:shadowObscured xmlns:a14="http://schemas.microsoft.com/office/drawing/2010/main"/>
              </a:ext>
            </a:extLst>
          </p:spPr>
        </p:pic>
      </p:grpSp>
      <p:graphicFrame>
        <p:nvGraphicFramePr>
          <p:cNvPr id="49" name="Tableau 48"/>
          <p:cNvGraphicFramePr>
            <a:graphicFrameLocks noGrp="1"/>
          </p:cNvGraphicFramePr>
          <p:nvPr>
            <p:extLst/>
          </p:nvPr>
        </p:nvGraphicFramePr>
        <p:xfrm>
          <a:off x="175309" y="1360122"/>
          <a:ext cx="2847811" cy="2705987"/>
        </p:xfrm>
        <a:graphic>
          <a:graphicData uri="http://schemas.openxmlformats.org/drawingml/2006/table">
            <a:tbl>
              <a:tblPr>
                <a:tableStyleId>{5C22544A-7EE6-4342-B048-85BDC9FD1C3A}</a:tableStyleId>
              </a:tblPr>
              <a:tblGrid>
                <a:gridCol w="288964">
                  <a:extLst>
                    <a:ext uri="{9D8B030D-6E8A-4147-A177-3AD203B41FA5}">
                      <a16:colId xmlns:a16="http://schemas.microsoft.com/office/drawing/2014/main" val="3930758355"/>
                    </a:ext>
                  </a:extLst>
                </a:gridCol>
                <a:gridCol w="2558847">
                  <a:extLst>
                    <a:ext uri="{9D8B030D-6E8A-4147-A177-3AD203B41FA5}">
                      <a16:colId xmlns:a16="http://schemas.microsoft.com/office/drawing/2014/main" val="2977749447"/>
                    </a:ext>
                  </a:extLst>
                </a:gridCol>
              </a:tblGrid>
              <a:tr h="263280">
                <a:tc gridSpan="2">
                  <a:txBody>
                    <a:bodyPr/>
                    <a:lstStyle/>
                    <a:p>
                      <a:pPr algn="ctr"/>
                      <a:r>
                        <a:rPr lang="fr-FR" sz="900" b="1" dirty="0" smtClean="0">
                          <a:solidFill>
                            <a:schemeClr val="bg1"/>
                          </a:solidFill>
                        </a:rPr>
                        <a:t>Qui contacter ? </a:t>
                      </a:r>
                      <a:endParaRPr lang="fr-FR" sz="900" b="1" dirty="0">
                        <a:solidFill>
                          <a:schemeClr val="bg1"/>
                        </a:solidFill>
                      </a:endParaRPr>
                    </a:p>
                  </a:txBody>
                  <a:tcPr anchor="ctr">
                    <a:solidFill>
                      <a:schemeClr val="tx2">
                        <a:lumMod val="75000"/>
                      </a:schemeClr>
                    </a:solidFill>
                  </a:tcPr>
                </a:tc>
                <a:tc hMerge="1">
                  <a:txBody>
                    <a:bodyPr/>
                    <a:lstStyle/>
                    <a:p>
                      <a:endParaRPr lang="fr-FR" dirty="0"/>
                    </a:p>
                  </a:txBody>
                  <a:tcPr/>
                </a:tc>
                <a:extLst>
                  <a:ext uri="{0D108BD9-81ED-4DB2-BD59-A6C34878D82A}">
                    <a16:rowId xmlns:a16="http://schemas.microsoft.com/office/drawing/2014/main" val="2815525985"/>
                  </a:ext>
                </a:extLst>
              </a:tr>
              <a:tr h="770926">
                <a:tc>
                  <a:txBody>
                    <a:bodyPr/>
                    <a:lstStyle/>
                    <a:p>
                      <a:pPr algn="ctr"/>
                      <a:r>
                        <a:rPr lang="fr-FR" sz="800" b="1" dirty="0" smtClean="0"/>
                        <a:t>Clients en </a:t>
                      </a:r>
                      <a:r>
                        <a:rPr lang="fr-FR" sz="700" b="1" dirty="0" smtClean="0"/>
                        <a:t>portefeuille</a:t>
                      </a:r>
                      <a:endParaRPr lang="fr-FR" sz="700" b="1" dirty="0"/>
                    </a:p>
                  </a:txBody>
                  <a:tcPr vert="vert270" anchor="ctr"/>
                </a:tc>
                <a:tc>
                  <a:txBody>
                    <a:bodyPr/>
                    <a:lstStyle/>
                    <a:p>
                      <a:pPr marL="171450" lvl="1" indent="-171450" algn="just">
                        <a:buClr>
                          <a:srgbClr val="C00000"/>
                        </a:buClr>
                        <a:buFont typeface="Wingdings" panose="05000000000000000000" pitchFamily="2" charset="2"/>
                        <a:buChar char="§"/>
                      </a:pPr>
                      <a:r>
                        <a:rPr lang="fr-FR" sz="800" dirty="0" smtClean="0">
                          <a:solidFill>
                            <a:schemeClr val="tx1"/>
                          </a:solidFill>
                        </a:rPr>
                        <a:t>Clients non détenteurs de l’Univers « I »</a:t>
                      </a:r>
                    </a:p>
                    <a:p>
                      <a:pPr marL="171450" lvl="1" indent="-171450" algn="just">
                        <a:buClr>
                          <a:srgbClr val="C00000"/>
                        </a:buClr>
                        <a:buFont typeface="Wingdings" panose="05000000000000000000" pitchFamily="2" charset="2"/>
                        <a:buChar char="§"/>
                      </a:pPr>
                      <a:r>
                        <a:rPr lang="fr-FR" sz="800" dirty="0" smtClean="0">
                          <a:solidFill>
                            <a:schemeClr val="tx1"/>
                          </a:solidFill>
                        </a:rPr>
                        <a:t>Clients non équipés</a:t>
                      </a:r>
                    </a:p>
                    <a:p>
                      <a:pPr marL="171450" marR="0" lvl="1" indent="-171450" algn="just"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lang="fr-FR" sz="800" b="1" dirty="0" smtClean="0">
                          <a:solidFill>
                            <a:schemeClr val="tx1"/>
                          </a:solidFill>
                        </a:rPr>
                        <a:t>Cible</a:t>
                      </a:r>
                      <a:r>
                        <a:rPr lang="fr-FR" sz="800" b="1" baseline="0" dirty="0" smtClean="0">
                          <a:solidFill>
                            <a:schemeClr val="tx1"/>
                          </a:solidFill>
                        </a:rPr>
                        <a:t> privilégiée : les entreprises familiales</a:t>
                      </a:r>
                      <a:endParaRPr lang="fr-FR" sz="800" b="0" baseline="0" dirty="0" smtClean="0">
                        <a:solidFill>
                          <a:schemeClr val="tx1"/>
                        </a:solidFill>
                      </a:endParaRPr>
                    </a:p>
                    <a:p>
                      <a:pPr marL="171450" lvl="1" indent="-171450" algn="just">
                        <a:buClr>
                          <a:srgbClr val="C00000"/>
                        </a:buClr>
                        <a:buFont typeface="Wingdings" panose="05000000000000000000" pitchFamily="2" charset="2"/>
                        <a:buChar char="§"/>
                      </a:pPr>
                      <a:endParaRPr lang="fr-FR" sz="800" dirty="0" smtClean="0"/>
                    </a:p>
                  </a:txBody>
                  <a:tcPr anchor="ctr"/>
                </a:tc>
                <a:extLst>
                  <a:ext uri="{0D108BD9-81ED-4DB2-BD59-A6C34878D82A}">
                    <a16:rowId xmlns:a16="http://schemas.microsoft.com/office/drawing/2014/main" val="2413437005"/>
                  </a:ext>
                </a:extLst>
              </a:tr>
              <a:tr h="1671781">
                <a:tc>
                  <a:txBody>
                    <a:bodyPr/>
                    <a:lstStyle/>
                    <a:p>
                      <a:pPr algn="ctr"/>
                      <a:r>
                        <a:rPr lang="fr-FR" sz="800" b="1" dirty="0" smtClean="0"/>
                        <a:t>Cibles GERC</a:t>
                      </a:r>
                      <a:r>
                        <a:rPr lang="fr-FR" sz="800" b="1" baseline="0" dirty="0" smtClean="0"/>
                        <a:t> </a:t>
                      </a:r>
                      <a:endParaRPr lang="fr-FR" sz="800" b="1" dirty="0"/>
                    </a:p>
                  </a:txBody>
                  <a:tcPr vert="vert270"/>
                </a:tc>
                <a:tc>
                  <a:txBody>
                    <a:bodyPr/>
                    <a:lstStyle/>
                    <a:p>
                      <a:pPr marL="0" lvl="1" indent="0" algn="l">
                        <a:buFont typeface="Wingdings" panose="05000000000000000000" pitchFamily="2" charset="2"/>
                        <a:buNone/>
                      </a:pPr>
                      <a:endParaRPr lang="fr-FR" sz="800" b="1" baseline="0" dirty="0" smtClean="0">
                        <a:solidFill>
                          <a:schemeClr val="tx1"/>
                        </a:solidFill>
                      </a:endParaRPr>
                    </a:p>
                    <a:p>
                      <a:pPr marL="1714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800" b="1" dirty="0" smtClean="0">
                          <a:solidFill>
                            <a:srgbClr val="000000"/>
                          </a:solidFill>
                          <a:latin typeface="+mn-lt"/>
                          <a:ea typeface="Arial"/>
                          <a:cs typeface="Arial"/>
                          <a:sym typeface="Arial"/>
                        </a:rPr>
                        <a:t>Equiper nos clients Large Pros non-détenteurs BOX OFFICE ou ESPL (908)</a:t>
                      </a:r>
                    </a:p>
                    <a:p>
                      <a:pPr marL="171450" indent="-171450">
                        <a:buFont typeface="Arial" panose="020B0604020202020204" pitchFamily="34" charset="0"/>
                        <a:buChar char="•"/>
                        <a:defRPr/>
                      </a:pPr>
                      <a:r>
                        <a:rPr lang="fr-FR" sz="800" b="1" dirty="0" smtClean="0">
                          <a:solidFill>
                            <a:srgbClr val="000000"/>
                          </a:solidFill>
                          <a:latin typeface="+mn-lt"/>
                          <a:ea typeface="Arial"/>
                          <a:cs typeface="Arial"/>
                          <a:sym typeface="Arial"/>
                        </a:rPr>
                        <a:t>Equiper nos </a:t>
                      </a:r>
                      <a:r>
                        <a:rPr lang="fr-FR" sz="800" b="1" kern="1200" dirty="0" smtClean="0">
                          <a:solidFill>
                            <a:prstClr val="black"/>
                          </a:solidFill>
                          <a:latin typeface="+mn-lt"/>
                          <a:ea typeface="+mn-ea"/>
                          <a:cs typeface="Arial"/>
                        </a:rPr>
                        <a:t>clients Pros Actifs</a:t>
                      </a:r>
                      <a:r>
                        <a:rPr lang="fr-FR" sz="800" b="1" kern="1200" baseline="0" dirty="0" smtClean="0">
                          <a:solidFill>
                            <a:prstClr val="black"/>
                          </a:solidFill>
                          <a:latin typeface="+mn-lt"/>
                          <a:ea typeface="+mn-ea"/>
                          <a:cs typeface="Arial"/>
                        </a:rPr>
                        <a:t> </a:t>
                      </a:r>
                      <a:r>
                        <a:rPr lang="fr-FR" sz="800" b="1" kern="1200" dirty="0" smtClean="0">
                          <a:solidFill>
                            <a:prstClr val="black"/>
                          </a:solidFill>
                          <a:latin typeface="+mn-lt"/>
                          <a:ea typeface="+mn-ea"/>
                          <a:cs typeface="Arial"/>
                        </a:rPr>
                        <a:t>avec au-moins 2 salariés (1287)</a:t>
                      </a:r>
                    </a:p>
                    <a:p>
                      <a:pPr marL="171450" lvl="1" indent="-171450" algn="l">
                        <a:buFont typeface="Wingdings" panose="05000000000000000000" pitchFamily="2" charset="2"/>
                        <a:buChar char="§"/>
                      </a:pPr>
                      <a:endParaRPr lang="fr-FR" sz="300" dirty="0" smtClean="0">
                        <a:solidFill>
                          <a:schemeClr val="tx1"/>
                        </a:solidFill>
                      </a:endParaRPr>
                    </a:p>
                    <a:p>
                      <a:pPr marL="0" lvl="1" indent="0" algn="l">
                        <a:buFont typeface="Wingdings" panose="05000000000000000000" pitchFamily="2" charset="2"/>
                        <a:buNone/>
                      </a:pPr>
                      <a:endParaRPr lang="fr-FR" sz="200" dirty="0" smtClean="0"/>
                    </a:p>
                    <a:p>
                      <a:pPr marL="171450" lvl="1" indent="-171450" algn="l">
                        <a:buFont typeface="Wingdings" panose="05000000000000000000" pitchFamily="2" charset="2"/>
                        <a:buChar char="§"/>
                      </a:pPr>
                      <a:endParaRPr lang="fr-FR" sz="300" b="0" baseline="0" dirty="0" smtClean="0"/>
                    </a:p>
                    <a:p>
                      <a:pPr marL="171450" lvl="1" indent="-171450" algn="l">
                        <a:buFont typeface="Wingdings" panose="05000000000000000000" pitchFamily="2" charset="2"/>
                        <a:buChar char="§"/>
                      </a:pPr>
                      <a:endParaRPr lang="fr-FR" sz="300" b="1" dirty="0" smtClean="0"/>
                    </a:p>
                    <a:p>
                      <a:pPr marL="1714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800" b="0" dirty="0" smtClean="0"/>
                    </a:p>
                  </a:txBody>
                  <a:tcPr anchor="ctr"/>
                </a:tc>
                <a:extLst>
                  <a:ext uri="{0D108BD9-81ED-4DB2-BD59-A6C34878D82A}">
                    <a16:rowId xmlns:a16="http://schemas.microsoft.com/office/drawing/2014/main" val="4184727701"/>
                  </a:ext>
                </a:extLst>
              </a:tr>
            </a:tbl>
          </a:graphicData>
        </a:graphic>
      </p:graphicFrame>
      <p:sp>
        <p:nvSpPr>
          <p:cNvPr id="50" name="Rectangle 49"/>
          <p:cNvSpPr/>
          <p:nvPr/>
        </p:nvSpPr>
        <p:spPr>
          <a:xfrm>
            <a:off x="6933378" y="1925169"/>
            <a:ext cx="2103118" cy="1748171"/>
          </a:xfrm>
          <a:prstGeom prst="rect">
            <a:avLst/>
          </a:prstGeom>
        </p:spPr>
        <p:txBody>
          <a:bodyPr wrap="square">
            <a:spAutoFit/>
          </a:bodyPr>
          <a:lstStyle/>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Que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pensez-vous </a:t>
            </a:r>
            <a:r>
              <a:rPr kumimoji="0" lang="fr-FR" sz="800" b="0" i="0" u="none" strike="noStrike" kern="1200" cap="none" spc="0" normalizeH="0" baseline="0" noProof="0" dirty="0">
                <a:ln>
                  <a:noFill/>
                </a:ln>
                <a:solidFill>
                  <a:prstClr val="black"/>
                </a:solidFill>
                <a:effectLst/>
                <a:uLnTx/>
                <a:uFillTx/>
                <a:latin typeface="Calibri"/>
                <a:ea typeface="+mn-ea"/>
                <a:cs typeface="+mn-cs"/>
              </a:rPr>
              <a:t>de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valoriser vos salariés, </a:t>
            </a:r>
            <a:r>
              <a:rPr kumimoji="0" lang="fr-FR" sz="800" b="0" i="0" u="none" strike="noStrike" kern="1200" cap="none" spc="0" normalizeH="0" baseline="0" noProof="0" dirty="0">
                <a:ln>
                  <a:noFill/>
                </a:ln>
                <a:solidFill>
                  <a:prstClr val="black"/>
                </a:solidFill>
                <a:effectLst/>
                <a:uLnTx/>
                <a:uFillTx/>
                <a:latin typeface="Calibri"/>
                <a:ea typeface="+mn-ea"/>
                <a:cs typeface="+mn-cs"/>
              </a:rPr>
              <a:t>et de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reconnaître leur implication, ce via </a:t>
            </a:r>
            <a:r>
              <a:rPr kumimoji="0" lang="fr-FR" sz="800" b="0" i="0" u="none" strike="noStrike" kern="1200" cap="none" spc="0" normalizeH="0" baseline="0" noProof="0" dirty="0">
                <a:ln>
                  <a:noFill/>
                </a:ln>
                <a:solidFill>
                  <a:prstClr val="black"/>
                </a:solidFill>
                <a:effectLst/>
                <a:uLnTx/>
                <a:uFillTx/>
                <a:latin typeface="Calibri"/>
                <a:ea typeface="+mn-ea"/>
                <a:cs typeface="+mn-cs"/>
              </a:rPr>
              <a:t>la mise en place d’un système d’épargne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défiscalisée </a:t>
            </a:r>
            <a:r>
              <a:rPr kumimoji="0" lang="fr-FR" sz="800" b="0" i="0" u="none" strike="noStrike" kern="1200" cap="none" spc="0" normalizeH="0" baseline="0" noProof="0" dirty="0">
                <a:ln>
                  <a:noFill/>
                </a:ln>
                <a:solidFill>
                  <a:prstClr val="black"/>
                </a:solidFill>
                <a:effectLst/>
                <a:uLnTx/>
                <a:uFillTx/>
                <a:latin typeface="Calibri"/>
                <a:ea typeface="+mn-ea"/>
                <a:cs typeface="+mn-cs"/>
              </a:rPr>
              <a:t>?</a:t>
            </a:r>
          </a:p>
          <a:p>
            <a:pPr marL="171450" marR="0" lvl="0" indent="-17145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endParaRPr kumimoji="0" lang="fr-FR" sz="400" b="0" i="0" u="none" strike="noStrike" kern="1200" cap="none" spc="0" normalizeH="0" baseline="0" noProof="0" dirty="0">
              <a:ln>
                <a:noFill/>
              </a:ln>
              <a:solidFill>
                <a:prstClr val="black"/>
              </a:solidFill>
              <a:effectLst/>
              <a:uLnTx/>
              <a:uFillTx/>
              <a:latin typeface="Calibri"/>
              <a:ea typeface="+mn-ea"/>
              <a:cs typeface="+mn-cs"/>
            </a:endParaRPr>
          </a:p>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Vous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versez </a:t>
            </a:r>
            <a:r>
              <a:rPr kumimoji="0" lang="fr-FR" sz="800" b="0" i="0" u="none" strike="noStrike" kern="1200" cap="none" spc="0" normalizeH="0" baseline="0" noProof="0" dirty="0">
                <a:ln>
                  <a:noFill/>
                </a:ln>
                <a:solidFill>
                  <a:prstClr val="black"/>
                </a:solidFill>
                <a:effectLst/>
                <a:uLnTx/>
                <a:uFillTx/>
                <a:latin typeface="Calibri"/>
                <a:ea typeface="+mn-ea"/>
                <a:cs typeface="+mn-cs"/>
              </a:rPr>
              <a:t>ponctuellement un supplément de rémunération exonéré de charges et non imposable, qu’en dites-vous ?</a:t>
            </a:r>
          </a:p>
          <a:p>
            <a:pPr marL="171450" marR="0" lvl="0" indent="-17145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endParaRPr kumimoji="0" lang="fr-FR" sz="3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Fidéliser et stimuler vos salariés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au-travers </a:t>
            </a:r>
            <a:r>
              <a:rPr kumimoji="0" lang="fr-FR" sz="800" b="0" i="0" u="none" strike="noStrike" kern="1200" cap="none" spc="0" normalizeH="0" baseline="0" noProof="0" dirty="0">
                <a:ln>
                  <a:noFill/>
                </a:ln>
                <a:solidFill>
                  <a:prstClr val="black"/>
                </a:solidFill>
                <a:effectLst/>
                <a:uLnTx/>
                <a:uFillTx/>
                <a:latin typeface="Calibri"/>
                <a:ea typeface="+mn-ea"/>
                <a:cs typeface="+mn-cs"/>
              </a:rPr>
              <a:t>d’une épargne que vous leur constituez dans des conditions fiscales </a:t>
            </a:r>
            <a:r>
              <a:rPr kumimoji="0" lang="fr-FR" sz="800" b="0" i="0" u="none" strike="noStrike" kern="1200" cap="none" spc="0" normalizeH="0" baseline="0" noProof="0" dirty="0" smtClean="0">
                <a:ln>
                  <a:noFill/>
                </a:ln>
                <a:solidFill>
                  <a:prstClr val="black"/>
                </a:solidFill>
                <a:effectLst/>
                <a:uLnTx/>
                <a:uFillTx/>
                <a:latin typeface="Calibri"/>
                <a:ea typeface="+mn-ea"/>
                <a:cs typeface="+mn-cs"/>
              </a:rPr>
              <a:t>privilégiées, </a:t>
            </a:r>
            <a:r>
              <a:rPr kumimoji="0" lang="fr-FR" sz="800" b="0" i="0" u="none" strike="noStrike" kern="1200" cap="none" spc="0" normalizeH="0" baseline="0" noProof="0" dirty="0">
                <a:ln>
                  <a:noFill/>
                </a:ln>
                <a:solidFill>
                  <a:prstClr val="black"/>
                </a:solidFill>
                <a:effectLst/>
                <a:uLnTx/>
                <a:uFillTx/>
                <a:latin typeface="Calibri"/>
                <a:ea typeface="+mn-ea"/>
                <a:cs typeface="+mn-cs"/>
              </a:rPr>
              <a:t>qu’en pensez-vous ?</a:t>
            </a:r>
            <a:endParaRPr kumimoji="0" lang="fr-FR" sz="800" b="0" i="0" u="none" strike="sng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73827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rotWithShape="1">
          <a:blip r:embed="rId2"/>
          <a:srcRect l="16821"/>
          <a:stretch/>
        </p:blipFill>
        <p:spPr>
          <a:xfrm>
            <a:off x="-8120" y="4155926"/>
            <a:ext cx="1570825" cy="987574"/>
          </a:xfrm>
          <a:prstGeom prst="rect">
            <a:avLst/>
          </a:prstGeom>
        </p:spPr>
      </p:pic>
      <p:pic>
        <p:nvPicPr>
          <p:cNvPr id="3" name="Image 2">
            <a:hlinkClick r:id="rId3" action="ppaction://hlinkfile"/>
          </p:cNvPr>
          <p:cNvPicPr>
            <a:picLocks noChangeAspect="1"/>
          </p:cNvPicPr>
          <p:nvPr/>
        </p:nvPicPr>
        <p:blipFill>
          <a:blip r:embed="rId4"/>
          <a:stretch>
            <a:fillRect/>
          </a:stretch>
        </p:blipFill>
        <p:spPr>
          <a:xfrm>
            <a:off x="4716016" y="1641942"/>
            <a:ext cx="3856832" cy="2656946"/>
          </a:xfrm>
          <a:prstGeom prst="rect">
            <a:avLst/>
          </a:prstGeom>
        </p:spPr>
      </p:pic>
      <p:sp>
        <p:nvSpPr>
          <p:cNvPr id="12" name="ZoneTexte 11"/>
          <p:cNvSpPr txBox="1"/>
          <p:nvPr/>
        </p:nvSpPr>
        <p:spPr>
          <a:xfrm>
            <a:off x="467544" y="985242"/>
            <a:ext cx="7971983" cy="461665"/>
          </a:xfrm>
          <a:prstGeom prst="rect">
            <a:avLst/>
          </a:prstGeom>
          <a:noFill/>
        </p:spPr>
        <p:txBody>
          <a:bodyPr wrap="square" rtlCol="0">
            <a:spAutoFit/>
          </a:bodyPr>
          <a:lstStyle/>
          <a:p>
            <a:pPr algn="just">
              <a:buClr>
                <a:schemeClr val="accent5">
                  <a:lumMod val="75000"/>
                </a:schemeClr>
              </a:buClr>
            </a:pPr>
            <a:r>
              <a:rPr lang="fr-FR" sz="1200" dirty="0">
                <a:solidFill>
                  <a:schemeClr val="bg1"/>
                </a:solidFill>
              </a:rPr>
              <a:t>Retrouvez le mémo de présentation de la segmentation Activation dans le sous-main dédié. Il est également accessible dans la Rubrique des Commerciaux &gt; Expérience Client &gt; </a:t>
            </a:r>
            <a:r>
              <a:rPr lang="fr-FR" sz="1200" dirty="0">
                <a:solidFill>
                  <a:schemeClr val="bg1"/>
                </a:solidFill>
                <a:hlinkClick r:id="rId5"/>
              </a:rPr>
              <a:t>Segmentation client  </a:t>
            </a:r>
            <a:endParaRPr lang="fr-FR" sz="1200" dirty="0">
              <a:solidFill>
                <a:schemeClr val="bg1"/>
              </a:solidFill>
            </a:endParaRPr>
          </a:p>
        </p:txBody>
      </p:sp>
      <p:sp>
        <p:nvSpPr>
          <p:cNvPr id="16" name="ZoneTexte 15"/>
          <p:cNvSpPr txBox="1"/>
          <p:nvPr/>
        </p:nvSpPr>
        <p:spPr>
          <a:xfrm>
            <a:off x="899592" y="4493924"/>
            <a:ext cx="6784528" cy="276999"/>
          </a:xfrm>
          <a:prstGeom prst="rect">
            <a:avLst/>
          </a:prstGeom>
          <a:noFill/>
          <a:ln>
            <a:noFill/>
          </a:ln>
        </p:spPr>
        <p:txBody>
          <a:bodyPr wrap="square" rtlCol="0">
            <a:spAutoFit/>
          </a:bodyPr>
          <a:lstStyle/>
          <a:p>
            <a:pPr algn="ctr"/>
            <a:r>
              <a:rPr lang="fr-FR" sz="1200" dirty="0">
                <a:solidFill>
                  <a:schemeClr val="bg1"/>
                </a:solidFill>
              </a:rPr>
              <a:t>Cliquez sur l’image pour accéder directement au « sous-main » activation</a:t>
            </a:r>
          </a:p>
        </p:txBody>
      </p:sp>
      <p:pic>
        <p:nvPicPr>
          <p:cNvPr id="19" name="Image 18">
            <a:hlinkClick r:id="rId6"/>
          </p:cNvPr>
          <p:cNvPicPr>
            <a:picLocks noChangeAspect="1"/>
          </p:cNvPicPr>
          <p:nvPr/>
        </p:nvPicPr>
        <p:blipFill>
          <a:blip r:embed="rId7">
            <a:extLst/>
          </a:blip>
          <a:stretch>
            <a:fillRect/>
          </a:stretch>
        </p:blipFill>
        <p:spPr>
          <a:xfrm rot="20090641">
            <a:off x="7546667" y="3740821"/>
            <a:ext cx="1068883" cy="1068883"/>
          </a:xfrm>
          <a:prstGeom prst="rect">
            <a:avLst/>
          </a:prstGeom>
        </p:spPr>
      </p:pic>
      <p:sp>
        <p:nvSpPr>
          <p:cNvPr id="13" name="Espace réservé du contenu 1"/>
          <p:cNvSpPr>
            <a:spLocks noGrp="1"/>
          </p:cNvSpPr>
          <p:nvPr>
            <p:ph sz="quarter" idx="15"/>
          </p:nvPr>
        </p:nvSpPr>
        <p:spPr>
          <a:xfrm>
            <a:off x="1364476" y="11039"/>
            <a:ext cx="7779524" cy="483518"/>
          </a:xfrm>
        </p:spPr>
        <p:txBody>
          <a:bodyPr/>
          <a:lstStyle/>
          <a:p>
            <a:r>
              <a:rPr lang="fr-FR" sz="1600" b="1" dirty="0" smtClean="0"/>
              <a:t>Des</a:t>
            </a:r>
            <a:r>
              <a:rPr lang="fr-FR" sz="1600" b="1" dirty="0" smtClean="0">
                <a:solidFill>
                  <a:srgbClr val="FF0000"/>
                </a:solidFill>
              </a:rPr>
              <a:t> </a:t>
            </a:r>
            <a:r>
              <a:rPr lang="fr-FR" sz="1600" b="1" dirty="0" smtClean="0">
                <a:solidFill>
                  <a:srgbClr val="C00000"/>
                </a:solidFill>
              </a:rPr>
              <a:t>outils</a:t>
            </a:r>
            <a:r>
              <a:rPr lang="fr-FR" sz="1600" b="1" dirty="0" smtClean="0">
                <a:solidFill>
                  <a:srgbClr val="FF0000"/>
                </a:solidFill>
              </a:rPr>
              <a:t> </a:t>
            </a:r>
            <a:r>
              <a:rPr lang="fr-FR" sz="1600" b="1" dirty="0" smtClean="0"/>
              <a:t>permettant à chacun de trouver les informations qui le concernent ! </a:t>
            </a:r>
            <a:endParaRPr lang="fr-FR" sz="1600" b="1" dirty="0"/>
          </a:p>
        </p:txBody>
      </p:sp>
      <p:pic>
        <p:nvPicPr>
          <p:cNvPr id="2" name="Image 1">
            <a:hlinkClick r:id="rId3" action="ppaction://hlinkfile"/>
          </p:cNvPr>
          <p:cNvPicPr>
            <a:picLocks noChangeAspect="1"/>
          </p:cNvPicPr>
          <p:nvPr/>
        </p:nvPicPr>
        <p:blipFill>
          <a:blip r:embed="rId8"/>
          <a:stretch>
            <a:fillRect/>
          </a:stretch>
        </p:blipFill>
        <p:spPr>
          <a:xfrm>
            <a:off x="683568" y="1632404"/>
            <a:ext cx="3876936" cy="2666483"/>
          </a:xfrm>
          <a:prstGeom prst="rect">
            <a:avLst/>
          </a:prstGeom>
        </p:spPr>
      </p:pic>
    </p:spTree>
    <p:extLst>
      <p:ext uri="{BB962C8B-B14F-4D97-AF65-F5344CB8AC3E}">
        <p14:creationId xmlns:p14="http://schemas.microsoft.com/office/powerpoint/2010/main" val="1682654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3312842"/>
            <a:ext cx="9144000" cy="1161094"/>
          </a:xfrm>
          <a:prstGeom prst="rect">
            <a:avLst/>
          </a:prstGeom>
          <a:solidFill>
            <a:srgbClr val="467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8"/>
          <p:cNvSpPr>
            <a:spLocks noGrp="1"/>
          </p:cNvSpPr>
          <p:nvPr>
            <p:ph sz="quarter" idx="15"/>
          </p:nvPr>
        </p:nvSpPr>
        <p:spPr/>
        <p:txBody>
          <a:bodyPr/>
          <a:lstStyle/>
          <a:p>
            <a:r>
              <a:rPr lang="fr-FR" sz="1600" b="1" dirty="0" smtClean="0"/>
              <a:t>Sommaire</a:t>
            </a:r>
            <a:endParaRPr lang="fr-FR" sz="1600" b="1" dirty="0"/>
          </a:p>
        </p:txBody>
      </p:sp>
      <p:sp>
        <p:nvSpPr>
          <p:cNvPr id="2" name="Ellipse 1"/>
          <p:cNvSpPr/>
          <p:nvPr/>
        </p:nvSpPr>
        <p:spPr>
          <a:xfrm>
            <a:off x="395536" y="1347614"/>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395536" y="1995686"/>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395536" y="2654264"/>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395536" y="3456859"/>
            <a:ext cx="144016" cy="144016"/>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contenu 3"/>
          <p:cNvSpPr txBox="1">
            <a:spLocks/>
          </p:cNvSpPr>
          <p:nvPr/>
        </p:nvSpPr>
        <p:spPr>
          <a:xfrm>
            <a:off x="395536" y="1233848"/>
            <a:ext cx="8424614" cy="324008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lang="fr-FR" sz="1200" kern="1200" dirty="0" err="1" smtClean="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79388"/>
            <a:r>
              <a:rPr lang="fr-FR" sz="1600" dirty="0" smtClean="0"/>
              <a:t>Fonds de commerce &amp; équipement de nos clients </a:t>
            </a:r>
          </a:p>
          <a:p>
            <a:pPr marL="179388"/>
            <a:endParaRPr lang="fr-FR" dirty="0" smtClean="0"/>
          </a:p>
          <a:p>
            <a:pPr marL="179388"/>
            <a:endParaRPr lang="fr-FR" sz="800" dirty="0" smtClean="0"/>
          </a:p>
          <a:p>
            <a:pPr marL="179388"/>
            <a:r>
              <a:rPr lang="fr-FR" sz="1600" dirty="0" smtClean="0"/>
              <a:t>Un accompagnement par l’excellence </a:t>
            </a:r>
          </a:p>
          <a:p>
            <a:pPr marL="179388"/>
            <a:endParaRPr lang="fr-FR" sz="1000" dirty="0" smtClean="0"/>
          </a:p>
          <a:p>
            <a:pPr marL="179388"/>
            <a:endParaRPr lang="fr-FR" sz="1000" dirty="0" smtClean="0"/>
          </a:p>
          <a:p>
            <a:pPr marL="179388"/>
            <a:r>
              <a:rPr lang="fr-FR" sz="1600" dirty="0" smtClean="0"/>
              <a:t>Des solutions et boosters pour conquérir les univers </a:t>
            </a:r>
          </a:p>
          <a:p>
            <a:pPr marL="179388"/>
            <a:endParaRPr lang="fr-FR" sz="1400" dirty="0" smtClean="0"/>
          </a:p>
          <a:p>
            <a:pPr marL="179388"/>
            <a:endParaRPr lang="fr-FR" sz="1400" dirty="0" smtClean="0"/>
          </a:p>
          <a:p>
            <a:pPr marL="179388"/>
            <a:r>
              <a:rPr lang="fr-FR" sz="1600" b="1" dirty="0" smtClean="0">
                <a:ln w="3175">
                  <a:solidFill>
                    <a:schemeClr val="accent2"/>
                  </a:solidFill>
                  <a:prstDash val="solid"/>
                </a:ln>
                <a:solidFill>
                  <a:schemeClr val="accent2">
                    <a:lumMod val="40000"/>
                    <a:lumOff val="60000"/>
                  </a:schemeClr>
                </a:solidFill>
              </a:rPr>
              <a:t>Une boîte à outils pour la réussite de ce challenge </a:t>
            </a:r>
          </a:p>
          <a:p>
            <a:pPr marL="465138">
              <a:buFont typeface="Arial" panose="020B0604020202020204" pitchFamily="34" charset="0"/>
              <a:buChar char="•"/>
            </a:pPr>
            <a:r>
              <a:rPr lang="fr-FR" dirty="0">
                <a:hlinkClick r:id="rId2" action="ppaction://hlinksldjump"/>
              </a:rPr>
              <a:t> Le marché Grand </a:t>
            </a:r>
            <a:r>
              <a:rPr lang="fr-FR" dirty="0" smtClean="0">
                <a:hlinkClick r:id="rId2" action="ppaction://hlinksldjump"/>
              </a:rPr>
              <a:t>Public et Premium – </a:t>
            </a:r>
            <a:r>
              <a:rPr lang="fr-FR" dirty="0">
                <a:hlinkClick r:id="rId2" action="ppaction://hlinksldjump"/>
              </a:rPr>
              <a:t>Cliquez pour y accéder</a:t>
            </a:r>
            <a:endParaRPr lang="fr-FR" dirty="0"/>
          </a:p>
          <a:p>
            <a:pPr marL="465138">
              <a:buFont typeface="Arial" panose="020B0604020202020204" pitchFamily="34" charset="0"/>
              <a:buChar char="•"/>
            </a:pPr>
            <a:r>
              <a:rPr lang="fr-FR" dirty="0" smtClean="0">
                <a:hlinkClick r:id="rId3" action="ppaction://hlinksldjump"/>
              </a:rPr>
              <a:t>Le </a:t>
            </a:r>
            <a:r>
              <a:rPr lang="fr-FR" dirty="0">
                <a:hlinkClick r:id="rId3" action="ppaction://hlinksldjump"/>
              </a:rPr>
              <a:t>marché des </a:t>
            </a:r>
            <a:r>
              <a:rPr lang="fr-FR" dirty="0" smtClean="0">
                <a:hlinkClick r:id="rId3" action="ppaction://hlinksldjump"/>
              </a:rPr>
              <a:t>Professionnels</a:t>
            </a:r>
            <a:r>
              <a:rPr lang="fr-FR" dirty="0">
                <a:hlinkClick r:id="rId3" action="ppaction://hlinksldjump"/>
              </a:rPr>
              <a:t> – Cliquez pour y accéder</a:t>
            </a:r>
            <a:endParaRPr lang="fr-FR" dirty="0"/>
          </a:p>
          <a:p>
            <a:pPr marL="465138">
              <a:buFont typeface="Arial" panose="020B0604020202020204" pitchFamily="34" charset="0"/>
              <a:buChar char="•"/>
            </a:pPr>
            <a:endParaRPr lang="fr-FR" dirty="0"/>
          </a:p>
          <a:p>
            <a:pPr marL="179388"/>
            <a:endParaRPr lang="fr-FR" sz="1600" b="1" dirty="0">
              <a:ln w="3175">
                <a:solidFill>
                  <a:schemeClr val="accent2"/>
                </a:solidFill>
                <a:prstDash val="solid"/>
              </a:ln>
              <a:solidFill>
                <a:schemeClr val="accent2">
                  <a:lumMod val="40000"/>
                  <a:lumOff val="60000"/>
                </a:schemeClr>
              </a:solidFill>
            </a:endParaRPr>
          </a:p>
        </p:txBody>
      </p:sp>
      <p:pic>
        <p:nvPicPr>
          <p:cNvPr id="11" name="Image 10">
            <a:hlinkClick r:id="rId4"/>
          </p:cNvPr>
          <p:cNvPicPr>
            <a:picLocks noChangeAspect="1"/>
          </p:cNvPicPr>
          <p:nvPr/>
        </p:nvPicPr>
        <p:blipFill>
          <a:blip r:embed="rId5">
            <a:extLst>
              <a:ext uri="{BEBA8EAE-BF5A-486C-A8C5-ECC9F3942E4B}">
                <a14:imgProps xmlns:a14="http://schemas.microsoft.com/office/drawing/2010/main">
                  <a14:imgLayer r:embed="rId6">
                    <a14:imgEffect>
                      <a14:backgroundRemoval t="557" b="96475" l="7285" r="93819">
                        <a14:foregroundMark x1="25166" y1="25232" x2="25166" y2="25232"/>
                        <a14:foregroundMark x1="13466" y1="27087" x2="13466" y2="27087"/>
                        <a14:foregroundMark x1="11258" y1="17440" x2="11258" y2="17440"/>
                        <a14:foregroundMark x1="12583" y1="8534" x2="12583" y2="8534"/>
                        <a14:foregroundMark x1="79249" y1="19109" x2="79249" y2="19109"/>
                      </a14:backgroundRemoval>
                    </a14:imgEffect>
                  </a14:imgLayer>
                </a14:imgProps>
              </a:ext>
            </a:extLst>
          </a:blip>
          <a:stretch>
            <a:fillRect/>
          </a:stretch>
        </p:blipFill>
        <p:spPr>
          <a:xfrm rot="18395294">
            <a:off x="4920631" y="3694508"/>
            <a:ext cx="234938" cy="279539"/>
          </a:xfrm>
          <a:prstGeom prst="rect">
            <a:avLst/>
          </a:prstGeom>
        </p:spPr>
      </p:pic>
      <p:pic>
        <p:nvPicPr>
          <p:cNvPr id="16" name="Image 15">
            <a:hlinkClick r:id="rId4"/>
          </p:cNvPr>
          <p:cNvPicPr>
            <a:picLocks noChangeAspect="1"/>
          </p:cNvPicPr>
          <p:nvPr/>
        </p:nvPicPr>
        <p:blipFill>
          <a:blip r:embed="rId5">
            <a:extLst>
              <a:ext uri="{BEBA8EAE-BF5A-486C-A8C5-ECC9F3942E4B}">
                <a14:imgProps xmlns:a14="http://schemas.microsoft.com/office/drawing/2010/main">
                  <a14:imgLayer r:embed="rId6">
                    <a14:imgEffect>
                      <a14:backgroundRemoval t="557" b="96475" l="7285" r="93819">
                        <a14:foregroundMark x1="25166" y1="25232" x2="25166" y2="25232"/>
                        <a14:foregroundMark x1="13466" y1="27087" x2="13466" y2="27087"/>
                        <a14:foregroundMark x1="11258" y1="17440" x2="11258" y2="17440"/>
                        <a14:foregroundMark x1="12583" y1="8534" x2="12583" y2="8534"/>
                        <a14:foregroundMark x1="79249" y1="19109" x2="79249" y2="19109"/>
                      </a14:backgroundRemoval>
                    </a14:imgEffect>
                  </a14:imgLayer>
                </a14:imgProps>
              </a:ext>
            </a:extLst>
          </a:blip>
          <a:stretch>
            <a:fillRect/>
          </a:stretch>
        </p:blipFill>
        <p:spPr>
          <a:xfrm rot="18395294">
            <a:off x="4488309" y="3905757"/>
            <a:ext cx="234938" cy="279539"/>
          </a:xfrm>
          <a:prstGeom prst="rect">
            <a:avLst/>
          </a:prstGeom>
        </p:spPr>
      </p:pic>
    </p:spTree>
    <p:extLst>
      <p:ext uri="{BB962C8B-B14F-4D97-AF65-F5344CB8AC3E}">
        <p14:creationId xmlns:p14="http://schemas.microsoft.com/office/powerpoint/2010/main" val="1064738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3312842"/>
            <a:ext cx="9144000" cy="1161094"/>
          </a:xfrm>
          <a:prstGeom prst="rect">
            <a:avLst/>
          </a:prstGeom>
          <a:solidFill>
            <a:srgbClr val="467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8"/>
          <p:cNvSpPr>
            <a:spLocks noGrp="1"/>
          </p:cNvSpPr>
          <p:nvPr>
            <p:ph sz="quarter" idx="15"/>
          </p:nvPr>
        </p:nvSpPr>
        <p:spPr/>
        <p:txBody>
          <a:bodyPr/>
          <a:lstStyle/>
          <a:p>
            <a:r>
              <a:rPr lang="fr-FR" sz="1600" b="1" dirty="0" smtClean="0"/>
              <a:t>Sommaire</a:t>
            </a:r>
            <a:endParaRPr lang="fr-FR" sz="1600" b="1" dirty="0"/>
          </a:p>
        </p:txBody>
      </p:sp>
      <p:sp>
        <p:nvSpPr>
          <p:cNvPr id="2" name="Ellipse 1"/>
          <p:cNvSpPr/>
          <p:nvPr/>
        </p:nvSpPr>
        <p:spPr>
          <a:xfrm>
            <a:off x="395536" y="1347614"/>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395536" y="1995686"/>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395536" y="2654264"/>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395536" y="3456859"/>
            <a:ext cx="144016" cy="144016"/>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contenu 3"/>
          <p:cNvSpPr txBox="1">
            <a:spLocks/>
          </p:cNvSpPr>
          <p:nvPr/>
        </p:nvSpPr>
        <p:spPr>
          <a:xfrm>
            <a:off x="395536" y="1233848"/>
            <a:ext cx="8424614" cy="324008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lang="fr-FR" sz="1200" kern="1200" dirty="0" err="1" smtClean="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79388"/>
            <a:r>
              <a:rPr lang="fr-FR" sz="1600" dirty="0" smtClean="0"/>
              <a:t>Fonds de commerce &amp; équipement de nos clients </a:t>
            </a:r>
          </a:p>
          <a:p>
            <a:pPr marL="179388"/>
            <a:endParaRPr lang="fr-FR" dirty="0" smtClean="0"/>
          </a:p>
          <a:p>
            <a:pPr marL="179388"/>
            <a:endParaRPr lang="fr-FR" sz="800" dirty="0" smtClean="0"/>
          </a:p>
          <a:p>
            <a:pPr marL="179388"/>
            <a:r>
              <a:rPr lang="fr-FR" sz="1600" dirty="0" smtClean="0"/>
              <a:t>Un accompagnement par l’excellence </a:t>
            </a:r>
          </a:p>
          <a:p>
            <a:pPr marL="179388"/>
            <a:endParaRPr lang="fr-FR" sz="1000" dirty="0" smtClean="0"/>
          </a:p>
          <a:p>
            <a:pPr marL="179388"/>
            <a:endParaRPr lang="fr-FR" sz="1000" dirty="0" smtClean="0"/>
          </a:p>
          <a:p>
            <a:pPr marL="179388"/>
            <a:r>
              <a:rPr lang="fr-FR" sz="1600" dirty="0" smtClean="0"/>
              <a:t>Des solutions et boosters pour conquérir les univers </a:t>
            </a:r>
          </a:p>
          <a:p>
            <a:pPr marL="179388"/>
            <a:endParaRPr lang="fr-FR" sz="1400" dirty="0" smtClean="0"/>
          </a:p>
          <a:p>
            <a:pPr marL="179388"/>
            <a:endParaRPr lang="fr-FR" sz="1400" dirty="0" smtClean="0"/>
          </a:p>
          <a:p>
            <a:pPr marL="179388"/>
            <a:r>
              <a:rPr lang="fr-FR" sz="1600" b="1" dirty="0" smtClean="0">
                <a:ln w="3175">
                  <a:solidFill>
                    <a:schemeClr val="accent2"/>
                  </a:solidFill>
                  <a:prstDash val="solid"/>
                </a:ln>
                <a:solidFill>
                  <a:schemeClr val="accent2">
                    <a:lumMod val="40000"/>
                    <a:lumOff val="60000"/>
                  </a:schemeClr>
                </a:solidFill>
              </a:rPr>
              <a:t>Une boîte à outils pour la réussite de ce challenge </a:t>
            </a:r>
          </a:p>
          <a:p>
            <a:pPr marL="465138">
              <a:buFont typeface="Arial" panose="020B0604020202020204" pitchFamily="34" charset="0"/>
              <a:buChar char="•"/>
            </a:pPr>
            <a:r>
              <a:rPr lang="fr-FR" b="1" dirty="0">
                <a:ln w="3175">
                  <a:solidFill>
                    <a:schemeClr val="accent2"/>
                  </a:solidFill>
                  <a:prstDash val="solid"/>
                </a:ln>
                <a:solidFill>
                  <a:schemeClr val="accent2">
                    <a:lumMod val="40000"/>
                    <a:lumOff val="60000"/>
                  </a:schemeClr>
                </a:solidFill>
              </a:rPr>
              <a:t> Le marché Grand </a:t>
            </a:r>
            <a:r>
              <a:rPr lang="fr-FR" b="1" dirty="0" smtClean="0">
                <a:ln w="3175">
                  <a:solidFill>
                    <a:schemeClr val="accent2"/>
                  </a:solidFill>
                  <a:prstDash val="solid"/>
                </a:ln>
                <a:solidFill>
                  <a:schemeClr val="accent2">
                    <a:lumMod val="40000"/>
                    <a:lumOff val="60000"/>
                  </a:schemeClr>
                </a:solidFill>
              </a:rPr>
              <a:t>Public et Premium</a:t>
            </a:r>
            <a:endParaRPr lang="fr-FR" b="1" dirty="0">
              <a:ln w="3175">
                <a:solidFill>
                  <a:schemeClr val="accent2"/>
                </a:solidFill>
                <a:prstDash val="solid"/>
              </a:ln>
              <a:solidFill>
                <a:schemeClr val="accent2">
                  <a:lumMod val="40000"/>
                  <a:lumOff val="60000"/>
                </a:schemeClr>
              </a:solidFill>
            </a:endParaRPr>
          </a:p>
          <a:p>
            <a:pPr marL="465138">
              <a:buFont typeface="Arial" panose="020B0604020202020204" pitchFamily="34" charset="0"/>
              <a:buChar char="•"/>
            </a:pPr>
            <a:r>
              <a:rPr lang="fr-FR" dirty="0"/>
              <a:t> Le marché Premium</a:t>
            </a:r>
          </a:p>
          <a:p>
            <a:pPr marL="465138">
              <a:buFont typeface="Arial" panose="020B0604020202020204" pitchFamily="34" charset="0"/>
              <a:buChar char="•"/>
            </a:pPr>
            <a:r>
              <a:rPr lang="fr-FR" dirty="0"/>
              <a:t> Le marché des Professionnels</a:t>
            </a:r>
          </a:p>
          <a:p>
            <a:pPr marL="179388"/>
            <a:endParaRPr lang="fr-FR" sz="1600" b="1" dirty="0">
              <a:ln w="317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268856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au 12"/>
          <p:cNvGraphicFramePr>
            <a:graphicFrameLocks noGrp="1"/>
          </p:cNvGraphicFramePr>
          <p:nvPr>
            <p:extLst/>
          </p:nvPr>
        </p:nvGraphicFramePr>
        <p:xfrm>
          <a:off x="210378" y="872009"/>
          <a:ext cx="7339375" cy="3963532"/>
        </p:xfrm>
        <a:graphic>
          <a:graphicData uri="http://schemas.openxmlformats.org/drawingml/2006/table">
            <a:tbl>
              <a:tblPr>
                <a:tableStyleId>{7DF18680-E054-41AD-8BC1-D1AEF772440D}</a:tableStyleId>
              </a:tblPr>
              <a:tblGrid>
                <a:gridCol w="501076">
                  <a:extLst>
                    <a:ext uri="{9D8B030D-6E8A-4147-A177-3AD203B41FA5}">
                      <a16:colId xmlns:a16="http://schemas.microsoft.com/office/drawing/2014/main" val="20000"/>
                    </a:ext>
                  </a:extLst>
                </a:gridCol>
                <a:gridCol w="1525659">
                  <a:extLst>
                    <a:ext uri="{9D8B030D-6E8A-4147-A177-3AD203B41FA5}">
                      <a16:colId xmlns:a16="http://schemas.microsoft.com/office/drawing/2014/main" val="20001"/>
                    </a:ext>
                  </a:extLst>
                </a:gridCol>
                <a:gridCol w="4106886">
                  <a:extLst>
                    <a:ext uri="{9D8B030D-6E8A-4147-A177-3AD203B41FA5}">
                      <a16:colId xmlns:a16="http://schemas.microsoft.com/office/drawing/2014/main" val="20002"/>
                    </a:ext>
                  </a:extLst>
                </a:gridCol>
                <a:gridCol w="401918">
                  <a:extLst>
                    <a:ext uri="{9D8B030D-6E8A-4147-A177-3AD203B41FA5}">
                      <a16:colId xmlns:a16="http://schemas.microsoft.com/office/drawing/2014/main" val="20004"/>
                    </a:ext>
                  </a:extLst>
                </a:gridCol>
                <a:gridCol w="401918">
                  <a:extLst>
                    <a:ext uri="{9D8B030D-6E8A-4147-A177-3AD203B41FA5}">
                      <a16:colId xmlns:a16="http://schemas.microsoft.com/office/drawing/2014/main" val="232911456"/>
                    </a:ext>
                  </a:extLst>
                </a:gridCol>
                <a:gridCol w="401918">
                  <a:extLst>
                    <a:ext uri="{9D8B030D-6E8A-4147-A177-3AD203B41FA5}">
                      <a16:colId xmlns:a16="http://schemas.microsoft.com/office/drawing/2014/main" val="3001012092"/>
                    </a:ext>
                  </a:extLst>
                </a:gridCol>
              </a:tblGrid>
              <a:tr h="305501">
                <a:tc>
                  <a:txBody>
                    <a:bodyPr/>
                    <a:lstStyle/>
                    <a:p>
                      <a:pPr algn="ctr" fontAlgn="ctr"/>
                      <a:r>
                        <a:rPr lang="fr-FR" sz="800" b="1" u="none" strike="noStrike" dirty="0">
                          <a:solidFill>
                            <a:schemeClr val="bg1"/>
                          </a:solidFill>
                          <a:effectLst/>
                        </a:rPr>
                        <a:t>Offre</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smtClean="0">
                          <a:solidFill>
                            <a:schemeClr val="bg1"/>
                          </a:solidFill>
                          <a:effectLst/>
                        </a:rPr>
                        <a:t>Outils avec liens directs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a:solidFill>
                            <a:schemeClr val="bg1"/>
                          </a:solidFill>
                          <a:effectLst/>
                        </a:rPr>
                        <a:t>Objectifs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gridSpan="3">
                  <a:txBody>
                    <a:bodyPr/>
                    <a:lstStyle/>
                    <a:p>
                      <a:pPr algn="ctr" fontAlgn="ctr"/>
                      <a:r>
                        <a:rPr lang="fr-FR" sz="800" b="1" u="none" strike="noStrike" dirty="0">
                          <a:solidFill>
                            <a:schemeClr val="bg1"/>
                          </a:solidFill>
                          <a:effectLst/>
                        </a:rPr>
                        <a:t>Niveau de recommandation</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633264">
                <a:tc rowSpan="7">
                  <a:txBody>
                    <a:bodyPr/>
                    <a:lstStyle/>
                    <a:p>
                      <a:pPr algn="ctr" fontAlgn="ctr"/>
                      <a:r>
                        <a:rPr lang="fr-FR" sz="1400" u="none" strike="noStrike" dirty="0" smtClean="0">
                          <a:solidFill>
                            <a:schemeClr val="bg1"/>
                          </a:solidFill>
                          <a:effectLst/>
                        </a:rPr>
                        <a:t>VENDRE &amp;</a:t>
                      </a:r>
                      <a:r>
                        <a:rPr lang="fr-FR" sz="1400" u="none" strike="noStrike" baseline="0" dirty="0" smtClean="0">
                          <a:solidFill>
                            <a:schemeClr val="bg1"/>
                          </a:solidFill>
                          <a:effectLst/>
                        </a:rPr>
                        <a:t> SERVIR </a:t>
                      </a:r>
                      <a:r>
                        <a:rPr lang="fr-FR" sz="1400" u="none" strike="noStrike" dirty="0" smtClean="0">
                          <a:solidFill>
                            <a:schemeClr val="bg1"/>
                          </a:solidFill>
                          <a:effectLst/>
                        </a:rPr>
                        <a:t>A DISTANCE</a:t>
                      </a: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u="none" strike="noStrike" dirty="0" smtClean="0">
                          <a:effectLst/>
                          <a:hlinkClick r:id="rId2"/>
                        </a:rPr>
                        <a:t>Panorama</a:t>
                      </a:r>
                      <a:r>
                        <a:rPr lang="fr-FR" sz="900" u="none" strike="noStrike" baseline="0" dirty="0" smtClean="0">
                          <a:effectLst/>
                          <a:hlinkClick r:id=""/>
                        </a:rPr>
                        <a:t> – Vendre &amp; </a:t>
                      </a:r>
                    </a:p>
                    <a:p>
                      <a:pPr algn="ctr" fontAlgn="ctr"/>
                      <a:r>
                        <a:rPr lang="fr-FR" sz="900" u="none" strike="noStrike" baseline="0" dirty="0" smtClean="0">
                          <a:effectLst/>
                          <a:hlinkClick r:id=""/>
                        </a:rPr>
                        <a:t>servir à distance </a:t>
                      </a:r>
                      <a:endParaRPr lang="fr-FR" sz="900" b="1" i="0" u="none" strike="noStrike" dirty="0">
                        <a:solidFill>
                          <a:schemeClr val="tx1"/>
                        </a:solidFill>
                        <a:effectLst/>
                        <a:latin typeface="Century Gothic" panose="020B0502020202020204" pitchFamily="34" charset="0"/>
                      </a:endParaRPr>
                    </a:p>
                  </a:txBody>
                  <a:tcPr marL="5076" marR="5076" marT="676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u="none" strike="noStrike" kern="1200" baseline="0" dirty="0" smtClean="0">
                          <a:effectLst/>
                        </a:rPr>
                        <a:t>Tableau synthétique </a:t>
                      </a:r>
                      <a:r>
                        <a:rPr lang="fr-FR" sz="800" u="none" strike="noStrike" kern="1200" baseline="0" dirty="0" smtClean="0">
                          <a:effectLst/>
                        </a:rPr>
                        <a:t>permettant de retrouver </a:t>
                      </a:r>
                      <a:r>
                        <a:rPr lang="fr-FR" altLang="fr-FR" sz="800" b="1" u="none" strike="noStrike" kern="1200" baseline="0" dirty="0" smtClean="0">
                          <a:solidFill>
                            <a:srgbClr val="C00000"/>
                          </a:solidFill>
                          <a:effectLst/>
                        </a:rPr>
                        <a:t>l’ensemble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altLang="fr-FR" sz="800" b="1" u="none" strike="noStrike" kern="1200" baseline="0" dirty="0" smtClean="0">
                          <a:solidFill>
                            <a:srgbClr val="C00000"/>
                          </a:solidFill>
                          <a:effectLst/>
                        </a:rPr>
                        <a:t>des produits éligibles à la vente à distance</a:t>
                      </a:r>
                      <a:r>
                        <a:rPr lang="fr-FR" altLang="fr-FR" sz="800" u="none" strike="noStrike" kern="1200" baseline="0" dirty="0" smtClean="0">
                          <a:solidFill>
                            <a:srgbClr val="C00000"/>
                          </a:solidFill>
                          <a:effectLst/>
                        </a:rPr>
                        <a:t> </a:t>
                      </a:r>
                      <a:r>
                        <a:rPr lang="fr-FR" altLang="fr-FR" sz="800" u="none" strike="noStrike" kern="1200" baseline="0" dirty="0" smtClean="0">
                          <a:effectLst/>
                        </a:rPr>
                        <a:t>ainsi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altLang="fr-FR" sz="800" u="none" strike="noStrike" kern="1200" baseline="0" dirty="0" smtClean="0">
                          <a:effectLst/>
                        </a:rPr>
                        <a:t>que des liens pour accéder rapidement aux infos utiles.</a:t>
                      </a:r>
                      <a:endParaRPr lang="fr-FR" altLang="fr-FR" sz="800" b="0" i="0" u="none" strike="noStrike" kern="1200" baseline="0" dirty="0" smtClean="0">
                        <a:solidFill>
                          <a:srgbClr val="000000"/>
                        </a:solidFill>
                        <a:effectLst/>
                        <a:latin typeface="Century Gothic" panose="020B0502020202020204" pitchFamily="34" charset="0"/>
                        <a:ea typeface="+mn-ea"/>
                        <a:cs typeface="+mn-cs"/>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531637704"/>
                  </a:ext>
                </a:extLst>
              </a:tr>
              <a:tr h="633264">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900" u="none" strike="noStrike" dirty="0" smtClean="0">
                          <a:effectLst/>
                          <a:hlinkClick r:id=""/>
                        </a:rPr>
                        <a:t>Mode opératoires</a:t>
                      </a:r>
                    </a:p>
                    <a:p>
                      <a:pPr algn="ctr" fontAlgn="ctr"/>
                      <a:r>
                        <a:rPr lang="fr-FR" sz="900" u="none" strike="noStrike" dirty="0" smtClean="0">
                          <a:effectLst/>
                          <a:hlinkClick r:id=""/>
                        </a:rPr>
                        <a:t> par produits </a:t>
                      </a:r>
                      <a:endParaRPr lang="fr-FR" sz="900" b="1" i="0" u="none" strike="noStrike" dirty="0">
                        <a:solidFill>
                          <a:schemeClr val="tx1"/>
                        </a:solidFill>
                        <a:effectLst/>
                        <a:latin typeface="Century Gothic" panose="020B0502020202020204" pitchFamily="34" charset="0"/>
                      </a:endParaRPr>
                    </a:p>
                  </a:txBody>
                  <a:tcPr marL="5076" marR="5076" marT="676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altLang="fr-FR" sz="800" u="none" strike="noStrike" kern="1200" dirty="0" smtClean="0">
                          <a:effectLst/>
                        </a:rPr>
                        <a:t>Classés par univers de besoin :</a:t>
                      </a:r>
                      <a:r>
                        <a:rPr lang="fr-FR" altLang="fr-FR" sz="800" u="none" strike="noStrike" kern="1200" baseline="0" dirty="0" smtClean="0">
                          <a:effectLst/>
                        </a:rPr>
                        <a:t> </a:t>
                      </a:r>
                      <a:r>
                        <a:rPr lang="fr-FR" altLang="fr-FR" sz="800" u="none" strike="noStrike" kern="1200" dirty="0" smtClean="0">
                          <a:effectLst/>
                        </a:rPr>
                        <a:t>Bancarisation, Epargne, Placement,</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altLang="fr-FR" sz="800" u="none" strike="noStrike" kern="1200" dirty="0" smtClean="0">
                          <a:effectLst/>
                        </a:rPr>
                        <a:t>Crédits et Assurance (IARD-Prévoyance). </a:t>
                      </a:r>
                      <a:r>
                        <a:rPr lang="fr-FR" altLang="fr-FR" sz="800" b="1" u="none" strike="noStrike" kern="1200" dirty="0" smtClean="0">
                          <a:solidFill>
                            <a:srgbClr val="C00000"/>
                          </a:solidFill>
                          <a:effectLst/>
                        </a:rPr>
                        <a:t>Les modes opératoires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altLang="fr-FR" sz="800" u="none" strike="noStrike" kern="1200" dirty="0" smtClean="0">
                          <a:effectLst/>
                        </a:rPr>
                        <a:t>sont mis progressivement à jour. </a:t>
                      </a:r>
                      <a:endParaRPr lang="fr-FR" altLang="fr-FR" sz="800" b="0" i="1" u="none" strike="noStrike" kern="1200" dirty="0" smtClean="0">
                        <a:solidFill>
                          <a:srgbClr val="000000"/>
                        </a:solidFill>
                        <a:effectLst/>
                        <a:latin typeface="Century Gothic" panose="020B0502020202020204" pitchFamily="34" charset="0"/>
                        <a:ea typeface="+mn-ea"/>
                        <a:cs typeface="+mn-cs"/>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96332318"/>
                  </a:ext>
                </a:extLst>
              </a:tr>
              <a:tr h="633264">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tc>
                  <a:txBody>
                    <a:bodyPr/>
                    <a:lstStyle/>
                    <a:p>
                      <a:pPr algn="ctr" fontAlgn="ctr"/>
                      <a:r>
                        <a:rPr lang="fr-FR" sz="900" u="none" strike="noStrike" dirty="0" smtClean="0">
                          <a:effectLst/>
                          <a:hlinkClick r:id="rId3"/>
                        </a:rPr>
                        <a:t>Les fonctionnalités </a:t>
                      </a:r>
                    </a:p>
                    <a:p>
                      <a:pPr algn="ctr" fontAlgn="ctr"/>
                      <a:r>
                        <a:rPr lang="fr-FR" sz="900" u="none" strike="noStrike" dirty="0" err="1" smtClean="0">
                          <a:effectLst/>
                          <a:hlinkClick r:id="rId3"/>
                        </a:rPr>
                        <a:t>Selfcare</a:t>
                      </a:r>
                      <a:r>
                        <a:rPr lang="fr-FR" sz="900" u="none" strike="noStrike" baseline="0" dirty="0" smtClean="0">
                          <a:effectLst/>
                          <a:hlinkClick r:id="rId3"/>
                        </a:rPr>
                        <a:t> par canal</a:t>
                      </a:r>
                      <a:endParaRPr lang="fr-FR" sz="900" b="1" i="0" u="none" strike="noStrike" dirty="0">
                        <a:solidFill>
                          <a:schemeClr val="tx1"/>
                        </a:solidFill>
                        <a:effectLst/>
                        <a:latin typeface="Century Gothic" panose="020B0502020202020204" pitchFamily="34" charset="0"/>
                      </a:endParaRPr>
                    </a:p>
                  </a:txBody>
                  <a:tcPr marL="5076" marR="5076" marT="6768" marB="0" anchor="ctr"/>
                </a:tc>
                <a:tc>
                  <a:txBody>
                    <a:bodyPr/>
                    <a:lstStyle/>
                    <a:p>
                      <a:pPr algn="ctr" fontAlgn="ctr"/>
                      <a:r>
                        <a:rPr lang="fr-FR" sz="800" u="none" strike="noStrike" dirty="0" smtClean="0">
                          <a:effectLst/>
                        </a:rPr>
                        <a:t>Présenter sur 1 page recto/verso</a:t>
                      </a:r>
                      <a:r>
                        <a:rPr lang="fr-FR" sz="800" u="none" strike="noStrike" baseline="0" dirty="0" smtClean="0">
                          <a:effectLst/>
                        </a:rPr>
                        <a:t> </a:t>
                      </a:r>
                      <a:r>
                        <a:rPr lang="fr-FR" sz="800" b="1" u="none" strike="noStrike" dirty="0" smtClean="0">
                          <a:solidFill>
                            <a:srgbClr val="C00000"/>
                          </a:solidFill>
                          <a:effectLst/>
                        </a:rPr>
                        <a:t>toutes</a:t>
                      </a:r>
                      <a:r>
                        <a:rPr lang="fr-FR" sz="800" b="1" u="none" strike="noStrike" baseline="0" dirty="0" smtClean="0">
                          <a:solidFill>
                            <a:srgbClr val="C00000"/>
                          </a:solidFill>
                          <a:effectLst/>
                        </a:rPr>
                        <a:t> les fonctionnalités</a:t>
                      </a:r>
                    </a:p>
                    <a:p>
                      <a:pPr algn="ctr" fontAlgn="ctr"/>
                      <a:r>
                        <a:rPr lang="fr-FR" sz="800" b="1" u="none" strike="noStrike" baseline="0" dirty="0" smtClean="0">
                          <a:solidFill>
                            <a:srgbClr val="C00000"/>
                          </a:solidFill>
                          <a:effectLst/>
                        </a:rPr>
                        <a:t> Selfcare par canal </a:t>
                      </a:r>
                      <a:r>
                        <a:rPr lang="fr-FR" sz="800" u="none" strike="noStrike" baseline="0" dirty="0" smtClean="0">
                          <a:effectLst/>
                        </a:rPr>
                        <a:t>(Mobile, DEI Part, GAB)</a:t>
                      </a:r>
                      <a:endParaRPr lang="fr-FR" sz="800" b="0" i="0" u="none" strike="noStrike" dirty="0">
                        <a:solidFill>
                          <a:srgbClr val="000000"/>
                        </a:solidFill>
                        <a:effectLst/>
                        <a:latin typeface="Century Gothic" panose="020B0502020202020204" pitchFamily="34" charset="0"/>
                      </a:endParaRPr>
                    </a:p>
                  </a:txBody>
                  <a:tcPr marL="5076" marR="5076" marT="6768" marB="0" anchor="ctr"/>
                </a:tc>
                <a:tc>
                  <a:txBody>
                    <a:bodyPr/>
                    <a:lstStyle/>
                    <a:p>
                      <a:pPr algn="l" fontAlgn="ctr"/>
                      <a:r>
                        <a:rPr lang="fr-FR" sz="900" u="none" strike="noStrike" dirty="0">
                          <a:effectLst/>
                        </a:rPr>
                        <a:t> </a:t>
                      </a: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1"/>
                  </a:ext>
                </a:extLst>
              </a:tr>
              <a:tr h="460372">
                <a:tc vMerge="1">
                  <a:txBody>
                    <a:bodyPr/>
                    <a:lstStyle/>
                    <a:p>
                      <a:endParaRPr lang="fr-FR"/>
                    </a:p>
                  </a:txBody>
                  <a:tcPr/>
                </a:tc>
                <a:tc>
                  <a:txBody>
                    <a:bodyPr/>
                    <a:lstStyle/>
                    <a:p>
                      <a:pPr algn="ctr" fontAlgn="ctr"/>
                      <a:r>
                        <a:rPr lang="fr-FR" sz="900" u="none" strike="noStrike" dirty="0" smtClean="0">
                          <a:effectLst/>
                          <a:hlinkClick r:id="rId4"/>
                        </a:rPr>
                        <a:t>La</a:t>
                      </a:r>
                      <a:r>
                        <a:rPr lang="fr-FR" sz="900" u="none" strike="noStrike" baseline="0" dirty="0" smtClean="0">
                          <a:effectLst/>
                          <a:hlinkClick r:id="rId4"/>
                        </a:rPr>
                        <a:t> banque à distance pas à pas </a:t>
                      </a:r>
                      <a:r>
                        <a:rPr lang="fr-FR" sz="900" u="none" strike="noStrike" dirty="0" smtClean="0">
                          <a:effectLst/>
                          <a:hlinkClick r:id="rId4"/>
                        </a:rPr>
                        <a:t>pour vos clients</a:t>
                      </a:r>
                      <a:endParaRPr lang="fr-FR" sz="900" b="0" i="0" u="none" strike="noStrike" dirty="0">
                        <a:solidFill>
                          <a:schemeClr val="tx1"/>
                        </a:solidFill>
                        <a:effectLst/>
                        <a:latin typeface="+mn-lt"/>
                        <a:cs typeface="Calibri" panose="020F0502020204030204" pitchFamily="34" charset="0"/>
                      </a:endParaRPr>
                    </a:p>
                  </a:txBody>
                  <a:tcPr marL="5076" marR="5076" marT="6768" marB="0" anchor="ctr"/>
                </a:tc>
                <a:tc>
                  <a:txBody>
                    <a:bodyPr/>
                    <a:lstStyle/>
                    <a:p>
                      <a:pPr algn="ctr" fontAlgn="ctr"/>
                      <a:r>
                        <a:rPr lang="fr-FR" sz="800" u="none" strike="noStrike" dirty="0" smtClean="0">
                          <a:effectLst/>
                        </a:rPr>
                        <a:t>Un espace pensé pour faire découvrir à nos clients nos services pratiques et disponibles en ligne : modes opératoires et tutoriels par thématique (accéder à e-Document, utiliser </a:t>
                      </a:r>
                      <a:r>
                        <a:rPr lang="fr-FR" sz="800" u="none" strike="noStrike" dirty="0" err="1" smtClean="0">
                          <a:effectLst/>
                        </a:rPr>
                        <a:t>PayLib</a:t>
                      </a:r>
                      <a:r>
                        <a:rPr lang="fr-FR" sz="800" u="none" strike="noStrike" dirty="0" smtClean="0">
                          <a:effectLst/>
                        </a:rPr>
                        <a:t> entre amis, activer </a:t>
                      </a:r>
                      <a:r>
                        <a:rPr lang="fr-FR" sz="800" u="none" strike="noStrike" dirty="0" err="1" smtClean="0">
                          <a:effectLst/>
                        </a:rPr>
                        <a:t>Sécur’Pass</a:t>
                      </a:r>
                      <a:r>
                        <a:rPr lang="fr-FR" sz="800" u="none" strike="noStrike" dirty="0" smtClean="0">
                          <a:effectLst/>
                        </a:rPr>
                        <a:t>)</a:t>
                      </a:r>
                    </a:p>
                  </a:txBody>
                  <a:tcPr marL="5076" marR="5076" marT="6768" marB="0" anchor="ctr"/>
                </a:tc>
                <a:tc>
                  <a:txBody>
                    <a:bodyPr/>
                    <a:lstStyle/>
                    <a:p>
                      <a:pPr algn="l" fontAlgn="ctr"/>
                      <a:r>
                        <a:rPr lang="fr-FR" sz="900" u="none" strike="noStrike">
                          <a:effectLst/>
                        </a:rPr>
                        <a:t> </a:t>
                      </a:r>
                      <a:endParaRPr lang="fr-FR" sz="900" b="0" i="0" u="none" strike="noStrike">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2"/>
                  </a:ext>
                </a:extLst>
              </a:tr>
              <a:tr h="388717">
                <a:tc vMerge="1">
                  <a:txBody>
                    <a:bodyPr/>
                    <a:lstStyle/>
                    <a:p>
                      <a:endParaRPr lang="fr-FR"/>
                    </a:p>
                  </a:txBody>
                  <a:tcPr/>
                </a:tc>
                <a:tc>
                  <a:txBody>
                    <a:bodyPr/>
                    <a:lstStyle/>
                    <a:p>
                      <a:pPr algn="ctr" fontAlgn="ctr"/>
                      <a:r>
                        <a:rPr lang="fr-FR" sz="900" u="none" strike="noStrike" dirty="0" smtClean="0">
                          <a:effectLst/>
                          <a:hlinkClick r:id=""/>
                        </a:rPr>
                        <a:t>Les tutoriels pour </a:t>
                      </a:r>
                    </a:p>
                    <a:p>
                      <a:pPr algn="ctr" fontAlgn="ctr"/>
                      <a:r>
                        <a:rPr lang="fr-FR" sz="900" u="none" strike="noStrike" dirty="0" smtClean="0">
                          <a:effectLst/>
                          <a:hlinkClick r:id=""/>
                        </a:rPr>
                        <a:t>vos clients</a:t>
                      </a:r>
                      <a:endParaRPr lang="fr-FR" sz="900" b="1" i="0" u="none" strike="noStrike" dirty="0">
                        <a:solidFill>
                          <a:schemeClr val="tx1"/>
                        </a:solidFill>
                        <a:effectLst/>
                        <a:latin typeface="Century Gothic" panose="020B0502020202020204" pitchFamily="34" charset="0"/>
                      </a:endParaRPr>
                    </a:p>
                  </a:txBody>
                  <a:tcPr marL="5076" marR="5076" marT="6768" marB="0" anchor="ctr"/>
                </a:tc>
                <a:tc>
                  <a:txBody>
                    <a:bodyPr/>
                    <a:lstStyle/>
                    <a:p>
                      <a:pPr algn="ctr" fontAlgn="ctr"/>
                      <a:r>
                        <a:rPr lang="fr-FR" sz="800" u="none" strike="noStrike" dirty="0" smtClean="0">
                          <a:effectLst/>
                        </a:rPr>
                        <a:t>Présenter à</a:t>
                      </a:r>
                      <a:r>
                        <a:rPr lang="fr-FR" sz="800" u="none" strike="noStrike" baseline="0" dirty="0" smtClean="0">
                          <a:effectLst/>
                        </a:rPr>
                        <a:t> nos</a:t>
                      </a:r>
                      <a:r>
                        <a:rPr lang="fr-FR" sz="800" u="none" strike="noStrike" dirty="0" smtClean="0">
                          <a:effectLst/>
                        </a:rPr>
                        <a:t> clients les </a:t>
                      </a:r>
                      <a:r>
                        <a:rPr lang="fr-FR" sz="800" b="1" u="none" strike="noStrike" dirty="0" smtClean="0">
                          <a:solidFill>
                            <a:srgbClr val="C00000"/>
                          </a:solidFill>
                          <a:effectLst/>
                        </a:rPr>
                        <a:t>tutoriels</a:t>
                      </a:r>
                      <a:r>
                        <a:rPr lang="fr-FR" sz="800" b="1" u="none" strike="noStrike" dirty="0" smtClean="0">
                          <a:effectLst/>
                        </a:rPr>
                        <a:t> </a:t>
                      </a:r>
                      <a:r>
                        <a:rPr lang="fr-FR" sz="800" u="none" strike="noStrike" dirty="0" smtClean="0">
                          <a:effectLst/>
                        </a:rPr>
                        <a:t>par thématique : accéder à </a:t>
                      </a:r>
                    </a:p>
                    <a:p>
                      <a:pPr algn="ctr" fontAlgn="ctr"/>
                      <a:r>
                        <a:rPr lang="fr-FR" sz="800" u="none" strike="noStrike" dirty="0" smtClean="0">
                          <a:effectLst/>
                        </a:rPr>
                        <a:t>e-Document,</a:t>
                      </a:r>
                      <a:r>
                        <a:rPr lang="fr-FR" sz="800" u="none" strike="noStrike" baseline="0" dirty="0" smtClean="0">
                          <a:effectLst/>
                        </a:rPr>
                        <a:t> utiliser </a:t>
                      </a:r>
                      <a:r>
                        <a:rPr lang="fr-FR" sz="800" u="none" strike="noStrike" baseline="0" dirty="0" err="1" smtClean="0">
                          <a:effectLst/>
                        </a:rPr>
                        <a:t>PayLib</a:t>
                      </a:r>
                      <a:r>
                        <a:rPr lang="fr-FR" sz="800" u="none" strike="noStrike" baseline="0" dirty="0" smtClean="0">
                          <a:effectLst/>
                        </a:rPr>
                        <a:t> entre amis, activer </a:t>
                      </a:r>
                      <a:r>
                        <a:rPr lang="fr-FR" sz="800" u="none" strike="noStrike" baseline="0" dirty="0" err="1" smtClean="0">
                          <a:effectLst/>
                        </a:rPr>
                        <a:t>Sécur’Pass</a:t>
                      </a:r>
                      <a:endParaRPr lang="fr-FR" sz="800" b="0" i="0" u="none" strike="noStrike" dirty="0">
                        <a:solidFill>
                          <a:srgbClr val="000000"/>
                        </a:solidFill>
                        <a:effectLst/>
                        <a:latin typeface="Century Gothic" panose="020B0502020202020204" pitchFamily="34" charset="0"/>
                      </a:endParaRPr>
                    </a:p>
                  </a:txBody>
                  <a:tcPr marL="5076" marR="5076" marT="6768" marB="0" anchor="ctr"/>
                </a:tc>
                <a:tc>
                  <a:txBody>
                    <a:bodyPr/>
                    <a:lstStyle/>
                    <a:p>
                      <a:pPr algn="l" fontAlgn="ctr"/>
                      <a:r>
                        <a:rPr lang="fr-FR" sz="900" u="none" strike="noStrike" dirty="0">
                          <a:effectLst/>
                        </a:rPr>
                        <a:t> </a:t>
                      </a: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3"/>
                  </a:ext>
                </a:extLst>
              </a:tr>
              <a:tr h="454575">
                <a:tc vMerge="1">
                  <a:txBody>
                    <a:bodyPr/>
                    <a:lstStyle/>
                    <a:p>
                      <a:endParaRPr lang="fr-FR"/>
                    </a:p>
                  </a:txBody>
                  <a:tcPr/>
                </a:tc>
                <a:tc>
                  <a:txBody>
                    <a:bodyPr/>
                    <a:lstStyle/>
                    <a:p>
                      <a:pPr algn="ctr" fontAlgn="ctr"/>
                      <a:r>
                        <a:rPr lang="fr-FR" sz="900" u="none" strike="noStrike" dirty="0" smtClean="0">
                          <a:effectLst/>
                          <a:hlinkClick r:id="rId5"/>
                        </a:rPr>
                        <a:t>Le site démo</a:t>
                      </a:r>
                      <a:r>
                        <a:rPr lang="fr-FR" sz="900" u="none" strike="noStrike" baseline="0" dirty="0" smtClean="0">
                          <a:effectLst/>
                          <a:hlinkClick r:id="rId5"/>
                        </a:rPr>
                        <a:t> DEI</a:t>
                      </a:r>
                      <a:endParaRPr lang="fr-FR" sz="900" b="1" i="0" u="none" strike="noStrike" dirty="0">
                        <a:solidFill>
                          <a:schemeClr val="tx1"/>
                        </a:solidFill>
                        <a:effectLst/>
                        <a:latin typeface="Century Gothic" panose="020B0502020202020204" pitchFamily="34" charset="0"/>
                      </a:endParaRPr>
                    </a:p>
                  </a:txBody>
                  <a:tcPr marL="5076" marR="5076" marT="6768"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800" u="none" strike="noStrike" dirty="0" smtClean="0">
                          <a:effectLst/>
                        </a:rPr>
                        <a:t>Accédez au site démo DEI sans avoir à saisir ses données personnel (« Espace Personnel - Mode Démo » situé en tout bas de notre site internet www.caisse-epargne.fr)</a:t>
                      </a:r>
                    </a:p>
                  </a:txBody>
                  <a:tcPr marL="5076" marR="5076" marT="6768" marB="0" anchor="ctr"/>
                </a:tc>
                <a:tc>
                  <a:txBody>
                    <a:bodyPr/>
                    <a:lstStyle/>
                    <a:p>
                      <a:pPr algn="l" fontAlgn="ctr"/>
                      <a:r>
                        <a:rPr lang="fr-FR" sz="900" u="none" strike="noStrike" dirty="0">
                          <a:effectLst/>
                        </a:rPr>
                        <a:t> </a:t>
                      </a: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4"/>
                  </a:ext>
                </a:extLst>
              </a:tr>
              <a:tr h="454575">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fontAlgn="ctr"/>
                      <a:r>
                        <a:rPr lang="fr-FR" sz="900" u="none" strike="noStrike" dirty="0" smtClean="0">
                          <a:effectLst/>
                          <a:hlinkClick r:id="rId6"/>
                        </a:rPr>
                        <a:t>Le site démo</a:t>
                      </a:r>
                      <a:r>
                        <a:rPr lang="fr-FR" sz="900" u="none" strike="noStrike" baseline="0" dirty="0" smtClean="0">
                          <a:effectLst/>
                          <a:hlinkClick r:id="rId6"/>
                        </a:rPr>
                        <a:t> de l’appli mobile</a:t>
                      </a:r>
                      <a:endParaRPr lang="fr-FR" sz="900" b="1" i="0" u="none" strike="noStrike" dirty="0">
                        <a:solidFill>
                          <a:schemeClr val="tx1"/>
                        </a:solidFill>
                        <a:effectLst/>
                        <a:latin typeface="Century Gothic" panose="020B0502020202020204" pitchFamily="34" charset="0"/>
                      </a:endParaRPr>
                    </a:p>
                  </a:txBody>
                  <a:tcPr marL="5076" marR="5076" marT="6768"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800" u="none" strike="noStrike" dirty="0" smtClean="0">
                          <a:effectLst/>
                        </a:rPr>
                        <a:t>Accéder</a:t>
                      </a:r>
                      <a:r>
                        <a:rPr lang="fr-FR" sz="800" u="none" strike="noStrike" baseline="0" dirty="0" smtClean="0">
                          <a:effectLst/>
                        </a:rPr>
                        <a:t> au </a:t>
                      </a:r>
                      <a:r>
                        <a:rPr lang="fr-FR" sz="800" b="1" u="none" strike="noStrike" baseline="0" dirty="0" smtClean="0">
                          <a:solidFill>
                            <a:srgbClr val="C00000"/>
                          </a:solidFill>
                          <a:effectLst/>
                        </a:rPr>
                        <a:t>site démo de l’application mobile </a:t>
                      </a:r>
                    </a:p>
                    <a:p>
                      <a:pPr marL="0" marR="0" indent="0" algn="ctr" defTabSz="914400" rtl="0" eaLnBrk="1" fontAlgn="ctr" latinLnBrk="0" hangingPunct="1">
                        <a:lnSpc>
                          <a:spcPct val="100000"/>
                        </a:lnSpc>
                        <a:spcBef>
                          <a:spcPts val="0"/>
                        </a:spcBef>
                        <a:spcAft>
                          <a:spcPts val="0"/>
                        </a:spcAft>
                        <a:buClrTx/>
                        <a:buSzTx/>
                        <a:buFontTx/>
                        <a:buNone/>
                        <a:tabLst/>
                        <a:defRPr/>
                      </a:pPr>
                      <a:r>
                        <a:rPr lang="fr-FR" sz="800" u="none" strike="noStrike" baseline="0" dirty="0" smtClean="0">
                          <a:effectLst/>
                        </a:rPr>
                        <a:t>sans avoir à saisir ses données personnelles</a:t>
                      </a:r>
                      <a:endParaRPr lang="fr-FR" sz="800" b="0" i="0" u="none" strike="noStrike" dirty="0">
                        <a:solidFill>
                          <a:srgbClr val="000000"/>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5"/>
                  </a:ext>
                </a:extLst>
              </a:tr>
            </a:tbl>
          </a:graphicData>
        </a:graphic>
      </p:graphicFrame>
      <p:sp>
        <p:nvSpPr>
          <p:cNvPr id="48" name="Espace réservé du contenu 1"/>
          <p:cNvSpPr>
            <a:spLocks noGrp="1"/>
          </p:cNvSpPr>
          <p:nvPr>
            <p:ph sz="quarter" idx="15"/>
          </p:nvPr>
        </p:nvSpPr>
        <p:spPr>
          <a:xfrm>
            <a:off x="1364476" y="11039"/>
            <a:ext cx="7779524" cy="483518"/>
          </a:xfrm>
        </p:spPr>
        <p:txBody>
          <a:bodyPr/>
          <a:lstStyle/>
          <a:p>
            <a:r>
              <a:rPr lang="fr-FR" sz="1600" b="1" dirty="0" smtClean="0"/>
              <a:t>Des</a:t>
            </a:r>
            <a:r>
              <a:rPr lang="fr-FR" sz="1600" b="1" dirty="0" smtClean="0">
                <a:solidFill>
                  <a:srgbClr val="FF0000"/>
                </a:solidFill>
              </a:rPr>
              <a:t> </a:t>
            </a:r>
            <a:r>
              <a:rPr lang="fr-FR" sz="1600" b="1" dirty="0" smtClean="0">
                <a:solidFill>
                  <a:srgbClr val="C00000"/>
                </a:solidFill>
              </a:rPr>
              <a:t>outils</a:t>
            </a:r>
            <a:r>
              <a:rPr lang="fr-FR" sz="1600" b="1" dirty="0" smtClean="0">
                <a:solidFill>
                  <a:srgbClr val="FF0000"/>
                </a:solidFill>
              </a:rPr>
              <a:t> </a:t>
            </a:r>
            <a:r>
              <a:rPr lang="fr-FR" sz="1600" b="1" dirty="0" smtClean="0"/>
              <a:t>permettant à chacun de trouver les informations qui le concernent ! </a:t>
            </a:r>
            <a:endParaRPr lang="fr-FR" sz="1600" b="1" dirty="0"/>
          </a:p>
        </p:txBody>
      </p:sp>
      <p:sp>
        <p:nvSpPr>
          <p:cNvPr id="2" name="AutoShape 2" descr="Le disque A pour les jeunes conducteurs - Le-Jeune-Conducteur.com"/>
          <p:cNvSpPr>
            <a:spLocks noChangeAspect="1" noChangeArrowheads="1"/>
          </p:cNvSpPr>
          <p:nvPr/>
        </p:nvSpPr>
        <p:spPr bwMode="auto">
          <a:xfrm>
            <a:off x="63500" y="-136525"/>
            <a:ext cx="1895475"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4" name="Rectangle 53"/>
          <p:cNvSpPr/>
          <p:nvPr/>
        </p:nvSpPr>
        <p:spPr>
          <a:xfrm>
            <a:off x="7625768" y="1354891"/>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Débutant : </a:t>
            </a:r>
          </a:p>
          <a:p>
            <a:pPr algn="ctr"/>
            <a:r>
              <a:rPr lang="fr-FR" sz="800" dirty="0" smtClean="0">
                <a:solidFill>
                  <a:schemeClr val="tx1"/>
                </a:solidFill>
                <a:latin typeface="Calibri" panose="020F0502020204030204" pitchFamily="34" charset="0"/>
                <a:cs typeface="Calibri" panose="020F0502020204030204" pitchFamily="34" charset="0"/>
              </a:rPr>
              <a:t>Découverte du produit</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apprendre</a:t>
            </a:r>
            <a:endParaRPr lang="fr-FR" sz="800" dirty="0">
              <a:solidFill>
                <a:schemeClr val="tx1"/>
              </a:solidFill>
              <a:latin typeface="Calibri" panose="020F0502020204030204" pitchFamily="34" charset="0"/>
              <a:cs typeface="Calibri" panose="020F0502020204030204" pitchFamily="34" charset="0"/>
            </a:endParaRPr>
          </a:p>
        </p:txBody>
      </p:sp>
      <p:sp>
        <p:nvSpPr>
          <p:cNvPr id="55" name="Rectangle 54"/>
          <p:cNvSpPr/>
          <p:nvPr/>
        </p:nvSpPr>
        <p:spPr>
          <a:xfrm>
            <a:off x="7634693" y="2158699"/>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Confirmé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fr-FR" sz="800" dirty="0">
                <a:solidFill>
                  <a:schemeClr val="tx1"/>
                </a:solidFill>
                <a:latin typeface="Calibri" panose="020F0502020204030204" pitchFamily="34" charset="0"/>
                <a:cs typeface="Calibri" panose="020F0502020204030204" pitchFamily="34" charset="0"/>
                <a:sym typeface="Wingdings" panose="05000000000000000000" pitchFamily="2" charset="2"/>
              </a:rPr>
              <a:t>p</a:t>
            </a: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our progresser</a:t>
            </a:r>
            <a:endParaRPr lang="fr-FR" sz="800" dirty="0">
              <a:solidFill>
                <a:schemeClr val="tx1"/>
              </a:solidFill>
              <a:latin typeface="Calibri" panose="020F0502020204030204" pitchFamily="34" charset="0"/>
              <a:cs typeface="Calibri" panose="020F0502020204030204" pitchFamily="34" charset="0"/>
            </a:endParaRPr>
          </a:p>
        </p:txBody>
      </p:sp>
      <p:sp>
        <p:nvSpPr>
          <p:cNvPr id="56" name="Rectangle 55"/>
          <p:cNvSpPr/>
          <p:nvPr/>
        </p:nvSpPr>
        <p:spPr>
          <a:xfrm>
            <a:off x="7629085" y="2970515"/>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Expert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se maintenir à jour</a:t>
            </a:r>
            <a:endParaRPr lang="fr-FR" sz="800" dirty="0">
              <a:solidFill>
                <a:schemeClr val="tx1"/>
              </a:solidFill>
              <a:latin typeface="Calibri" panose="020F0502020204030204" pitchFamily="34" charset="0"/>
              <a:cs typeface="Calibri" panose="020F0502020204030204" pitchFamily="34" charset="0"/>
            </a:endParaRPr>
          </a:p>
        </p:txBody>
      </p:sp>
      <p:pic>
        <p:nvPicPr>
          <p:cNvPr id="57" name="Image 56"/>
          <p:cNvPicPr>
            <a:picLocks noChangeAspect="1"/>
          </p:cNvPicPr>
          <p:nvPr/>
        </p:nvPicPr>
        <p:blipFill rotWithShape="1">
          <a:blip r:embed="rId7" cstate="print">
            <a:extLst>
              <a:ext uri="{28A0092B-C50C-407E-A947-70E740481C1C}">
                <a14:useLocalDpi xmlns:a14="http://schemas.microsoft.com/office/drawing/2010/main" val="0"/>
              </a:ext>
            </a:extLst>
          </a:blip>
          <a:srcRect l="17319" t="2135" r="17736" b="5714"/>
          <a:stretch/>
        </p:blipFill>
        <p:spPr>
          <a:xfrm>
            <a:off x="7694342" y="1283707"/>
            <a:ext cx="169494" cy="170272"/>
          </a:xfrm>
          <a:prstGeom prst="ellipse">
            <a:avLst/>
          </a:prstGeom>
        </p:spPr>
      </p:pic>
      <p:pic>
        <p:nvPicPr>
          <p:cNvPr id="58" name="Image 5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96631" y="2096993"/>
            <a:ext cx="175925" cy="175925"/>
          </a:xfrm>
          <a:prstGeom prst="rect">
            <a:avLst/>
          </a:prstGeom>
        </p:spPr>
      </p:pic>
      <p:pic>
        <p:nvPicPr>
          <p:cNvPr id="59" name="Image 5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92482" y="2885289"/>
            <a:ext cx="184222" cy="184222"/>
          </a:xfrm>
          <a:prstGeom prst="rect">
            <a:avLst/>
          </a:prstGeom>
        </p:spPr>
      </p:pic>
      <p:pic>
        <p:nvPicPr>
          <p:cNvPr id="68" name="Image 67"/>
          <p:cNvPicPr>
            <a:picLocks noChangeAspect="1"/>
          </p:cNvPicPr>
          <p:nvPr/>
        </p:nvPicPr>
        <p:blipFill rotWithShape="1">
          <a:blip r:embed="rId10" cstate="print">
            <a:extLst>
              <a:ext uri="{28A0092B-C50C-407E-A947-70E740481C1C}">
                <a14:useLocalDpi xmlns:a14="http://schemas.microsoft.com/office/drawing/2010/main" val="0"/>
              </a:ext>
            </a:extLst>
          </a:blip>
          <a:srcRect l="17319" t="2135" r="17736" b="5714"/>
          <a:stretch/>
        </p:blipFill>
        <p:spPr>
          <a:xfrm>
            <a:off x="6442867" y="1381310"/>
            <a:ext cx="213130" cy="214108"/>
          </a:xfrm>
          <a:prstGeom prst="ellipse">
            <a:avLst/>
          </a:prstGeom>
        </p:spPr>
      </p:pic>
      <p:pic>
        <p:nvPicPr>
          <p:cNvPr id="76" name="Image 75"/>
          <p:cNvPicPr>
            <a:picLocks noChangeAspect="1"/>
          </p:cNvPicPr>
          <p:nvPr/>
        </p:nvPicPr>
        <p:blipFill rotWithShape="1">
          <a:blip r:embed="rId10" cstate="print">
            <a:extLst>
              <a:ext uri="{28A0092B-C50C-407E-A947-70E740481C1C}">
                <a14:useLocalDpi xmlns:a14="http://schemas.microsoft.com/office/drawing/2010/main" val="0"/>
              </a:ext>
            </a:extLst>
          </a:blip>
          <a:srcRect l="17319" t="2135" r="17736" b="5714"/>
          <a:stretch/>
        </p:blipFill>
        <p:spPr>
          <a:xfrm>
            <a:off x="6442867" y="1976510"/>
            <a:ext cx="213130" cy="214108"/>
          </a:xfrm>
          <a:prstGeom prst="ellipse">
            <a:avLst/>
          </a:prstGeom>
        </p:spPr>
      </p:pic>
      <p:pic>
        <p:nvPicPr>
          <p:cNvPr id="77" name="Image 76"/>
          <p:cNvPicPr>
            <a:picLocks noChangeAspect="1"/>
          </p:cNvPicPr>
          <p:nvPr/>
        </p:nvPicPr>
        <p:blipFill rotWithShape="1">
          <a:blip r:embed="rId10" cstate="print">
            <a:extLst>
              <a:ext uri="{28A0092B-C50C-407E-A947-70E740481C1C}">
                <a14:useLocalDpi xmlns:a14="http://schemas.microsoft.com/office/drawing/2010/main" val="0"/>
              </a:ext>
            </a:extLst>
          </a:blip>
          <a:srcRect l="17319" t="2135" r="17736" b="5714"/>
          <a:stretch/>
        </p:blipFill>
        <p:spPr>
          <a:xfrm>
            <a:off x="6442867" y="2619126"/>
            <a:ext cx="213130" cy="214108"/>
          </a:xfrm>
          <a:prstGeom prst="ellipse">
            <a:avLst/>
          </a:prstGeom>
        </p:spPr>
      </p:pic>
      <p:pic>
        <p:nvPicPr>
          <p:cNvPr id="78" name="Image 77"/>
          <p:cNvPicPr>
            <a:picLocks noChangeAspect="1"/>
          </p:cNvPicPr>
          <p:nvPr/>
        </p:nvPicPr>
        <p:blipFill rotWithShape="1">
          <a:blip r:embed="rId10" cstate="print">
            <a:extLst>
              <a:ext uri="{28A0092B-C50C-407E-A947-70E740481C1C}">
                <a14:useLocalDpi xmlns:a14="http://schemas.microsoft.com/office/drawing/2010/main" val="0"/>
              </a:ext>
            </a:extLst>
          </a:blip>
          <a:srcRect l="17319" t="2135" r="17736" b="5714"/>
          <a:stretch/>
        </p:blipFill>
        <p:spPr>
          <a:xfrm>
            <a:off x="6442867" y="3224958"/>
            <a:ext cx="213130" cy="214108"/>
          </a:xfrm>
          <a:prstGeom prst="ellipse">
            <a:avLst/>
          </a:prstGeom>
        </p:spPr>
      </p:pic>
      <p:pic>
        <p:nvPicPr>
          <p:cNvPr id="79" name="Image 78"/>
          <p:cNvPicPr>
            <a:picLocks noChangeAspect="1"/>
          </p:cNvPicPr>
          <p:nvPr/>
        </p:nvPicPr>
        <p:blipFill rotWithShape="1">
          <a:blip r:embed="rId10" cstate="print">
            <a:extLst>
              <a:ext uri="{28A0092B-C50C-407E-A947-70E740481C1C}">
                <a14:useLocalDpi xmlns:a14="http://schemas.microsoft.com/office/drawing/2010/main" val="0"/>
              </a:ext>
            </a:extLst>
          </a:blip>
          <a:srcRect l="17319" t="2135" r="17736" b="5714"/>
          <a:stretch/>
        </p:blipFill>
        <p:spPr>
          <a:xfrm>
            <a:off x="6442867" y="3608930"/>
            <a:ext cx="213130" cy="214108"/>
          </a:xfrm>
          <a:prstGeom prst="ellipse">
            <a:avLst/>
          </a:prstGeom>
        </p:spPr>
      </p:pic>
      <p:pic>
        <p:nvPicPr>
          <p:cNvPr id="80" name="Image 79"/>
          <p:cNvPicPr>
            <a:picLocks noChangeAspect="1"/>
          </p:cNvPicPr>
          <p:nvPr/>
        </p:nvPicPr>
        <p:blipFill rotWithShape="1">
          <a:blip r:embed="rId10" cstate="print">
            <a:extLst>
              <a:ext uri="{28A0092B-C50C-407E-A947-70E740481C1C}">
                <a14:useLocalDpi xmlns:a14="http://schemas.microsoft.com/office/drawing/2010/main" val="0"/>
              </a:ext>
            </a:extLst>
          </a:blip>
          <a:srcRect l="17319" t="2135" r="17736" b="5714"/>
          <a:stretch/>
        </p:blipFill>
        <p:spPr>
          <a:xfrm>
            <a:off x="6442867" y="4037292"/>
            <a:ext cx="213130" cy="214108"/>
          </a:xfrm>
          <a:prstGeom prst="ellipse">
            <a:avLst/>
          </a:prstGeom>
        </p:spPr>
      </p:pic>
      <p:pic>
        <p:nvPicPr>
          <p:cNvPr id="81" name="Image 80"/>
          <p:cNvPicPr>
            <a:picLocks noChangeAspect="1"/>
          </p:cNvPicPr>
          <p:nvPr/>
        </p:nvPicPr>
        <p:blipFill rotWithShape="1">
          <a:blip r:embed="rId10" cstate="print">
            <a:extLst>
              <a:ext uri="{28A0092B-C50C-407E-A947-70E740481C1C}">
                <a14:useLocalDpi xmlns:a14="http://schemas.microsoft.com/office/drawing/2010/main" val="0"/>
              </a:ext>
            </a:extLst>
          </a:blip>
          <a:srcRect l="17319" t="2135" r="17736" b="5714"/>
          <a:stretch/>
        </p:blipFill>
        <p:spPr>
          <a:xfrm>
            <a:off x="6442867" y="4501427"/>
            <a:ext cx="213130" cy="214108"/>
          </a:xfrm>
          <a:prstGeom prst="ellipse">
            <a:avLst/>
          </a:prstGeom>
        </p:spPr>
      </p:pic>
      <p:pic>
        <p:nvPicPr>
          <p:cNvPr id="82" name="Image 8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61022" y="3637717"/>
            <a:ext cx="175925" cy="175925"/>
          </a:xfrm>
          <a:prstGeom prst="rect">
            <a:avLst/>
          </a:prstGeom>
        </p:spPr>
      </p:pic>
      <p:pic>
        <p:nvPicPr>
          <p:cNvPr id="83" name="Image 8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61022" y="3220234"/>
            <a:ext cx="175925" cy="175925"/>
          </a:xfrm>
          <a:prstGeom prst="rect">
            <a:avLst/>
          </a:prstGeom>
        </p:spPr>
      </p:pic>
      <p:pic>
        <p:nvPicPr>
          <p:cNvPr id="84" name="Image 8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61022" y="2675065"/>
            <a:ext cx="175925" cy="175925"/>
          </a:xfrm>
          <a:prstGeom prst="rect">
            <a:avLst/>
          </a:prstGeom>
        </p:spPr>
      </p:pic>
      <p:pic>
        <p:nvPicPr>
          <p:cNvPr id="85" name="Image 8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61022" y="2013357"/>
            <a:ext cx="175925" cy="175925"/>
          </a:xfrm>
          <a:prstGeom prst="rect">
            <a:avLst/>
          </a:prstGeom>
        </p:spPr>
      </p:pic>
      <p:pic>
        <p:nvPicPr>
          <p:cNvPr id="86" name="Image 8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61022" y="1432884"/>
            <a:ext cx="175925" cy="175925"/>
          </a:xfrm>
          <a:prstGeom prst="rect">
            <a:avLst/>
          </a:prstGeom>
        </p:spPr>
      </p:pic>
      <p:pic>
        <p:nvPicPr>
          <p:cNvPr id="87" name="Image 8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55227" y="1410979"/>
            <a:ext cx="184222" cy="184222"/>
          </a:xfrm>
          <a:prstGeom prst="rect">
            <a:avLst/>
          </a:prstGeom>
        </p:spPr>
      </p:pic>
      <p:pic>
        <p:nvPicPr>
          <p:cNvPr id="88" name="Image 8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55227" y="1990766"/>
            <a:ext cx="184222" cy="184222"/>
          </a:xfrm>
          <a:prstGeom prst="rect">
            <a:avLst/>
          </a:prstGeom>
        </p:spPr>
      </p:pic>
      <p:pic>
        <p:nvPicPr>
          <p:cNvPr id="89" name="Image 8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55227" y="2653160"/>
            <a:ext cx="184222" cy="184222"/>
          </a:xfrm>
          <a:prstGeom prst="rect">
            <a:avLst/>
          </a:prstGeom>
        </p:spPr>
      </p:pic>
      <p:pic>
        <p:nvPicPr>
          <p:cNvPr id="40" name="Image 39"/>
          <p:cNvPicPr>
            <a:picLocks noChangeAspect="1"/>
          </p:cNvPicPr>
          <p:nvPr/>
        </p:nvPicPr>
        <p:blipFill>
          <a:blip r:embed="rId11">
            <a:extLst/>
          </a:blip>
          <a:stretch>
            <a:fillRect/>
          </a:stretch>
        </p:blipFill>
        <p:spPr>
          <a:xfrm>
            <a:off x="8173158" y="403287"/>
            <a:ext cx="318803" cy="318803"/>
          </a:xfrm>
          <a:prstGeom prst="rect">
            <a:avLst/>
          </a:prstGeom>
        </p:spPr>
      </p:pic>
      <p:grpSp>
        <p:nvGrpSpPr>
          <p:cNvPr id="41" name="Groupe 40"/>
          <p:cNvGrpSpPr/>
          <p:nvPr/>
        </p:nvGrpSpPr>
        <p:grpSpPr>
          <a:xfrm>
            <a:off x="8469326" y="423734"/>
            <a:ext cx="646152" cy="758717"/>
            <a:chOff x="1516523" y="2260120"/>
            <a:chExt cx="1513808" cy="1873729"/>
          </a:xfrm>
        </p:grpSpPr>
        <p:pic>
          <p:nvPicPr>
            <p:cNvPr id="42" name="Image 41">
              <a:hlinkClick r:id="" action="ppaction://noaction"/>
            </p:cNvPr>
            <p:cNvPicPr>
              <a:picLocks noChangeAspect="1"/>
            </p:cNvPicPr>
            <p:nvPr/>
          </p:nvPicPr>
          <p:blipFill>
            <a:blip r:embed="rId12">
              <a:extLst/>
            </a:blip>
            <a:stretch>
              <a:fillRect/>
            </a:stretch>
          </p:blipFill>
          <p:spPr>
            <a:xfrm>
              <a:off x="1937674" y="2260120"/>
              <a:ext cx="671505" cy="671509"/>
            </a:xfrm>
            <a:prstGeom prst="rect">
              <a:avLst/>
            </a:prstGeom>
          </p:spPr>
        </p:pic>
        <p:sp>
          <p:nvSpPr>
            <p:cNvPr id="43" name="ZoneTexte 42"/>
            <p:cNvSpPr txBox="1"/>
            <p:nvPr/>
          </p:nvSpPr>
          <p:spPr>
            <a:xfrm>
              <a:off x="1516523" y="2741395"/>
              <a:ext cx="1513808" cy="1392454"/>
            </a:xfrm>
            <a:prstGeom prst="rect">
              <a:avLst/>
            </a:prstGeom>
            <a:noFill/>
          </p:spPr>
          <p:txBody>
            <a:bodyPr wrap="square" rtlCol="0">
              <a:spAutoFit/>
            </a:bodyPr>
            <a:lstStyle/>
            <a:p>
              <a:pPr algn="ctr">
                <a:buClr>
                  <a:schemeClr val="bg1"/>
                </a:buClr>
              </a:pPr>
              <a:r>
                <a:rPr lang="fr-FR" sz="16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16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pic>
        <p:nvPicPr>
          <p:cNvPr id="44" name="Image 43"/>
          <p:cNvPicPr>
            <a:picLocks noChangeAspect="1"/>
          </p:cNvPicPr>
          <p:nvPr/>
        </p:nvPicPr>
        <p:blipFill>
          <a:blip r:embed="rId13">
            <a:extLst/>
          </a:blip>
          <a:stretch>
            <a:fillRect/>
          </a:stretch>
        </p:blipFill>
        <p:spPr>
          <a:xfrm>
            <a:off x="8265330" y="804804"/>
            <a:ext cx="302386" cy="303563"/>
          </a:xfrm>
          <a:prstGeom prst="rect">
            <a:avLst/>
          </a:prstGeom>
        </p:spPr>
      </p:pic>
      <p:pic>
        <p:nvPicPr>
          <p:cNvPr id="45" name="Image 44">
            <a:hlinkClick r:id="" action="ppaction://noaction"/>
          </p:cNvPr>
          <p:cNvPicPr>
            <a:picLocks noChangeAspect="1"/>
          </p:cNvPicPr>
          <p:nvPr/>
        </p:nvPicPr>
        <p:blipFill>
          <a:blip r:embed="rId14">
            <a:extLst/>
          </a:blip>
          <a:stretch>
            <a:fillRect/>
          </a:stretch>
        </p:blipFill>
        <p:spPr>
          <a:xfrm>
            <a:off x="7738078" y="558395"/>
            <a:ext cx="338927" cy="489215"/>
          </a:xfrm>
          <a:prstGeom prst="rect">
            <a:avLst/>
          </a:prstGeom>
        </p:spPr>
      </p:pic>
      <p:pic>
        <p:nvPicPr>
          <p:cNvPr id="46" name="Image 45">
            <a:hlinkClick r:id="" action="ppaction://noaction"/>
          </p:cNvPr>
          <p:cNvPicPr>
            <a:picLocks noChangeAspect="1"/>
          </p:cNvPicPr>
          <p:nvPr/>
        </p:nvPicPr>
        <p:blipFill>
          <a:blip r:embed="rId15">
            <a:extLst/>
          </a:blip>
          <a:stretch>
            <a:fillRect/>
          </a:stretch>
        </p:blipFill>
        <p:spPr>
          <a:xfrm>
            <a:off x="8695685" y="882986"/>
            <a:ext cx="257585" cy="351246"/>
          </a:xfrm>
          <a:prstGeom prst="rect">
            <a:avLst/>
          </a:prstGeom>
        </p:spPr>
      </p:pic>
      <p:grpSp>
        <p:nvGrpSpPr>
          <p:cNvPr id="47" name="Groupe 46"/>
          <p:cNvGrpSpPr/>
          <p:nvPr/>
        </p:nvGrpSpPr>
        <p:grpSpPr>
          <a:xfrm>
            <a:off x="7778123" y="3516014"/>
            <a:ext cx="1265812" cy="1461736"/>
            <a:chOff x="7778123" y="3516014"/>
            <a:chExt cx="1265812" cy="1461736"/>
          </a:xfrm>
        </p:grpSpPr>
        <p:sp>
          <p:nvSpPr>
            <p:cNvPr id="49" name="ZoneTexte 48"/>
            <p:cNvSpPr txBox="1"/>
            <p:nvPr/>
          </p:nvSpPr>
          <p:spPr>
            <a:xfrm rot="5400000">
              <a:off x="7506146" y="3850561"/>
              <a:ext cx="899926" cy="230832"/>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900" kern="1200" dirty="0" smtClean="0">
                  <a:solidFill>
                    <a:schemeClr val="bg1"/>
                  </a:solidFill>
                  <a:latin typeface="+mn-lt"/>
                  <a:ea typeface="+mn-ea"/>
                  <a:cs typeface="+mn-cs"/>
                </a:rPr>
                <a:t>Liens utiles</a:t>
              </a:r>
            </a:p>
          </p:txBody>
        </p:sp>
        <p:grpSp>
          <p:nvGrpSpPr>
            <p:cNvPr id="52" name="Groupe 51"/>
            <p:cNvGrpSpPr/>
            <p:nvPr/>
          </p:nvGrpSpPr>
          <p:grpSpPr>
            <a:xfrm>
              <a:off x="7778123" y="3553358"/>
              <a:ext cx="1265812" cy="1424392"/>
              <a:chOff x="7811548" y="3668656"/>
              <a:chExt cx="1265812" cy="1424392"/>
            </a:xfrm>
          </p:grpSpPr>
          <p:sp>
            <p:nvSpPr>
              <p:cNvPr id="53" name="Rectangle 52">
                <a:hlinkClick r:id="rId16" action="ppaction://hlinkfile"/>
              </p:cNvPr>
              <p:cNvSpPr/>
              <p:nvPr/>
            </p:nvSpPr>
            <p:spPr>
              <a:xfrm>
                <a:off x="8067480" y="3710260"/>
                <a:ext cx="968236"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Segmentation Activation</a:t>
                </a:r>
                <a:endParaRPr lang="fr-FR" sz="700" b="1" dirty="0">
                  <a:solidFill>
                    <a:schemeClr val="bg1"/>
                  </a:solidFill>
                  <a:latin typeface="Calibri" panose="020F0502020204030204" pitchFamily="34" charset="0"/>
                  <a:cs typeface="Calibri" panose="020F0502020204030204" pitchFamily="34" charset="0"/>
                </a:endParaRPr>
              </a:p>
            </p:txBody>
          </p:sp>
          <p:sp>
            <p:nvSpPr>
              <p:cNvPr id="60" name="Rectangle 59">
                <a:hlinkClick r:id="rId17"/>
              </p:cNvPr>
              <p:cNvSpPr/>
              <p:nvPr/>
            </p:nvSpPr>
            <p:spPr>
              <a:xfrm>
                <a:off x="8567716"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Book Jeunes</a:t>
                </a:r>
                <a:endParaRPr lang="fr-FR" sz="700" b="1" dirty="0">
                  <a:solidFill>
                    <a:schemeClr val="bg1"/>
                  </a:solidFill>
                  <a:latin typeface="Calibri" panose="020F0502020204030204" pitchFamily="34" charset="0"/>
                  <a:cs typeface="Calibri" panose="020F0502020204030204" pitchFamily="34" charset="0"/>
                </a:endParaRPr>
              </a:p>
            </p:txBody>
          </p:sp>
          <p:sp>
            <p:nvSpPr>
              <p:cNvPr id="61" name="Rectangle 60">
                <a:hlinkClick r:id="rId18"/>
              </p:cNvPr>
              <p:cNvSpPr/>
              <p:nvPr/>
            </p:nvSpPr>
            <p:spPr>
              <a:xfrm>
                <a:off x="8573248"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ORCA</a:t>
                </a:r>
              </a:p>
            </p:txBody>
          </p:sp>
          <p:sp>
            <p:nvSpPr>
              <p:cNvPr id="62" name="Rectangle 61">
                <a:hlinkClick r:id="rId19"/>
              </p:cNvPr>
              <p:cNvSpPr/>
              <p:nvPr/>
            </p:nvSpPr>
            <p:spPr>
              <a:xfrm>
                <a:off x="8067480"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Offres promo</a:t>
                </a:r>
              </a:p>
            </p:txBody>
          </p:sp>
          <p:sp>
            <p:nvSpPr>
              <p:cNvPr id="63" name="Rectangle 62">
                <a:hlinkClick r:id="rId20"/>
              </p:cNvPr>
              <p:cNvSpPr/>
              <p:nvPr/>
            </p:nvSpPr>
            <p:spPr>
              <a:xfrm>
                <a:off x="8067480"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Book GERC</a:t>
                </a:r>
              </a:p>
            </p:txBody>
          </p:sp>
          <p:sp>
            <p:nvSpPr>
              <p:cNvPr id="64" name="Rectangle 63"/>
              <p:cNvSpPr/>
              <p:nvPr/>
            </p:nvSpPr>
            <p:spPr>
              <a:xfrm>
                <a:off x="7812961" y="3668656"/>
                <a:ext cx="1264399" cy="1309094"/>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5" name="Image 64"/>
              <p:cNvPicPr>
                <a:picLocks noChangeAspect="1"/>
              </p:cNvPicPr>
              <p:nvPr/>
            </p:nvPicPr>
            <p:blipFill>
              <a:blip r:embed="rId21">
                <a:extLst/>
              </a:blip>
              <a:stretch>
                <a:fillRect/>
              </a:stretch>
            </p:blipFill>
            <p:spPr>
              <a:xfrm>
                <a:off x="7811548" y="4692594"/>
                <a:ext cx="336560" cy="400454"/>
              </a:xfrm>
              <a:prstGeom prst="rect">
                <a:avLst/>
              </a:prstGeom>
            </p:spPr>
          </p:pic>
        </p:grpSp>
      </p:grpSp>
    </p:spTree>
    <p:extLst>
      <p:ext uri="{BB962C8B-B14F-4D97-AF65-F5344CB8AC3E}">
        <p14:creationId xmlns:p14="http://schemas.microsoft.com/office/powerpoint/2010/main" val="600818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au 12"/>
          <p:cNvGraphicFramePr>
            <a:graphicFrameLocks noGrp="1"/>
          </p:cNvGraphicFramePr>
          <p:nvPr>
            <p:extLst/>
          </p:nvPr>
        </p:nvGraphicFramePr>
        <p:xfrm>
          <a:off x="210378" y="872009"/>
          <a:ext cx="7339375" cy="4031690"/>
        </p:xfrm>
        <a:graphic>
          <a:graphicData uri="http://schemas.openxmlformats.org/drawingml/2006/table">
            <a:tbl>
              <a:tblPr>
                <a:tableStyleId>{7DF18680-E054-41AD-8BC1-D1AEF772440D}</a:tableStyleId>
              </a:tblPr>
              <a:tblGrid>
                <a:gridCol w="501076">
                  <a:extLst>
                    <a:ext uri="{9D8B030D-6E8A-4147-A177-3AD203B41FA5}">
                      <a16:colId xmlns:a16="http://schemas.microsoft.com/office/drawing/2014/main" val="20000"/>
                    </a:ext>
                  </a:extLst>
                </a:gridCol>
                <a:gridCol w="1525659">
                  <a:extLst>
                    <a:ext uri="{9D8B030D-6E8A-4147-A177-3AD203B41FA5}">
                      <a16:colId xmlns:a16="http://schemas.microsoft.com/office/drawing/2014/main" val="20001"/>
                    </a:ext>
                  </a:extLst>
                </a:gridCol>
                <a:gridCol w="4106886">
                  <a:extLst>
                    <a:ext uri="{9D8B030D-6E8A-4147-A177-3AD203B41FA5}">
                      <a16:colId xmlns:a16="http://schemas.microsoft.com/office/drawing/2014/main" val="20002"/>
                    </a:ext>
                  </a:extLst>
                </a:gridCol>
                <a:gridCol w="401918">
                  <a:extLst>
                    <a:ext uri="{9D8B030D-6E8A-4147-A177-3AD203B41FA5}">
                      <a16:colId xmlns:a16="http://schemas.microsoft.com/office/drawing/2014/main" val="20004"/>
                    </a:ext>
                  </a:extLst>
                </a:gridCol>
                <a:gridCol w="401918">
                  <a:extLst>
                    <a:ext uri="{9D8B030D-6E8A-4147-A177-3AD203B41FA5}">
                      <a16:colId xmlns:a16="http://schemas.microsoft.com/office/drawing/2014/main" val="232911456"/>
                    </a:ext>
                  </a:extLst>
                </a:gridCol>
                <a:gridCol w="401918">
                  <a:extLst>
                    <a:ext uri="{9D8B030D-6E8A-4147-A177-3AD203B41FA5}">
                      <a16:colId xmlns:a16="http://schemas.microsoft.com/office/drawing/2014/main" val="3001012092"/>
                    </a:ext>
                  </a:extLst>
                </a:gridCol>
              </a:tblGrid>
              <a:tr h="305501">
                <a:tc>
                  <a:txBody>
                    <a:bodyPr/>
                    <a:lstStyle/>
                    <a:p>
                      <a:pPr algn="ctr" fontAlgn="ctr"/>
                      <a:r>
                        <a:rPr lang="fr-FR" sz="800" b="1" u="none" strike="noStrike" dirty="0">
                          <a:solidFill>
                            <a:schemeClr val="bg1"/>
                          </a:solidFill>
                          <a:effectLst/>
                        </a:rPr>
                        <a:t>Offre</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smtClean="0">
                          <a:solidFill>
                            <a:schemeClr val="bg1"/>
                          </a:solidFill>
                          <a:effectLst/>
                        </a:rPr>
                        <a:t>Outils avec liens directs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a:solidFill>
                            <a:schemeClr val="bg1"/>
                          </a:solidFill>
                          <a:effectLst/>
                        </a:rPr>
                        <a:t>Objectifs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gridSpan="3">
                  <a:txBody>
                    <a:bodyPr/>
                    <a:lstStyle/>
                    <a:p>
                      <a:pPr algn="ctr" fontAlgn="ctr"/>
                      <a:r>
                        <a:rPr lang="fr-FR" sz="800" b="1" u="none" strike="noStrike" dirty="0">
                          <a:solidFill>
                            <a:schemeClr val="bg1"/>
                          </a:solidFill>
                          <a:effectLst/>
                        </a:rPr>
                        <a:t>Niveau de recommandation</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530144">
                <a:tc rowSpan="9">
                  <a:txBody>
                    <a:bodyPr/>
                    <a:lstStyle/>
                    <a:p>
                      <a:pPr algn="ctr" fontAlgn="ctr"/>
                      <a:r>
                        <a:rPr lang="fr-FR" sz="1400" b="0" u="none" strike="noStrike" dirty="0" smtClean="0">
                          <a:solidFill>
                            <a:schemeClr val="bg1"/>
                          </a:solidFill>
                          <a:effectLst/>
                        </a:rPr>
                        <a:t>UNIVERS BANCA</a:t>
                      </a: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u="none" strike="noStrike" dirty="0" smtClean="0">
                          <a:effectLst/>
                          <a:hlinkClick r:id="rId2"/>
                        </a:rPr>
                        <a:t>Le Book BANCA</a:t>
                      </a:r>
                      <a:endParaRPr lang="fr-FR" sz="900" b="1" i="0" u="none" strike="noStrike" dirty="0">
                        <a:solidFill>
                          <a:schemeClr val="tx1"/>
                        </a:solidFill>
                        <a:effectLst/>
                        <a:latin typeface="Century Gothic" panose="020B0502020202020204" pitchFamily="34" charset="0"/>
                      </a:endParaRPr>
                    </a:p>
                  </a:txBody>
                  <a:tcPr marL="5076" marR="5076" marT="6768" marB="0" anchor="ctr"/>
                </a:tc>
                <a:tc>
                  <a:txBody>
                    <a:bodyPr/>
                    <a:lstStyle/>
                    <a:p>
                      <a:pPr algn="ctr" fontAlgn="ctr"/>
                      <a:r>
                        <a:rPr lang="fr-FR" sz="800" u="none" strike="noStrike" dirty="0">
                          <a:effectLst/>
                        </a:rPr>
                        <a:t>Accéder directement aux </a:t>
                      </a:r>
                      <a:r>
                        <a:rPr lang="fr-FR" sz="800" b="1" u="none" strike="noStrike" dirty="0">
                          <a:solidFill>
                            <a:srgbClr val="C00000"/>
                          </a:solidFill>
                          <a:effectLst/>
                        </a:rPr>
                        <a:t>informations indispensables de l'offre BANCA</a:t>
                      </a:r>
                      <a:endParaRPr lang="fr-FR" sz="800" b="1" i="0" u="none" strike="noStrike" dirty="0">
                        <a:solidFill>
                          <a:srgbClr val="C00000"/>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531637704"/>
                  </a:ext>
                </a:extLst>
              </a:tr>
              <a:tr h="288032">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900" u="none" strike="noStrike" dirty="0" smtClean="0">
                          <a:effectLst/>
                          <a:hlinkClick r:id="rId3"/>
                        </a:rPr>
                        <a:t>Tutoriel</a:t>
                      </a:r>
                      <a:r>
                        <a:rPr lang="fr-FR" sz="900" u="none" strike="noStrike" baseline="0" dirty="0" smtClean="0">
                          <a:effectLst/>
                          <a:hlinkClick r:id="rId3"/>
                        </a:rPr>
                        <a:t> Les Formules</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u="none" strike="noStrike" dirty="0" smtClean="0">
                          <a:effectLst/>
                        </a:rPr>
                        <a:t>Découvrez tous les actes de gestions détaillés des Formules sous forme de tuto.</a:t>
                      </a:r>
                      <a:endParaRPr lang="fr-FR" sz="800" u="none" strike="noStrike" dirty="0">
                        <a:effectLst/>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96332318"/>
                  </a:ext>
                </a:extLst>
              </a:tr>
              <a:tr h="504056">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tc>
                  <a:txBody>
                    <a:bodyPr/>
                    <a:lstStyle/>
                    <a:p>
                      <a:pPr algn="ctr" fontAlgn="ctr"/>
                      <a:r>
                        <a:rPr lang="fr-FR" sz="900" u="none" strike="noStrike" dirty="0" smtClean="0">
                          <a:effectLst/>
                          <a:hlinkClick r:id="rId4"/>
                        </a:rPr>
                        <a:t>Fiche pratique Les Formules</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u="none" strike="noStrike" dirty="0" smtClean="0">
                          <a:effectLst/>
                        </a:rPr>
                        <a:t>Accédez à l’ensemble des documents clients ou outils d’aide à la vente sur Les Formules dans la Rubrique des Commerciaux.</a:t>
                      </a:r>
                      <a:endParaRPr lang="fr-FR" sz="800" u="none" strike="noStrike" dirty="0">
                        <a:effectLst/>
                      </a:endParaRPr>
                    </a:p>
                  </a:txBody>
                  <a:tcPr marL="5076" marR="5076" marT="6768" marB="0" anchor="ctr"/>
                </a:tc>
                <a:tc>
                  <a:txBody>
                    <a:bodyPr/>
                    <a:lstStyle/>
                    <a:p>
                      <a:pPr algn="l" fontAlgn="ctr"/>
                      <a:r>
                        <a:rPr lang="fr-FR" sz="900" u="none" strike="noStrike" dirty="0">
                          <a:effectLst/>
                        </a:rPr>
                        <a:t> </a:t>
                      </a: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1"/>
                  </a:ext>
                </a:extLst>
              </a:tr>
              <a:tr h="460372">
                <a:tc vMerge="1">
                  <a:txBody>
                    <a:bodyPr/>
                    <a:lstStyle/>
                    <a:p>
                      <a:endParaRPr lang="fr-FR"/>
                    </a:p>
                  </a:txBody>
                  <a:tcPr/>
                </a:tc>
                <a:tc>
                  <a:txBody>
                    <a:bodyPr/>
                    <a:lstStyle/>
                    <a:p>
                      <a:pPr algn="ctr" fontAlgn="ctr"/>
                      <a:r>
                        <a:rPr lang="fr-FR" sz="900" u="none" strike="noStrike" dirty="0" smtClean="0">
                          <a:effectLst/>
                          <a:hlinkClick r:id="rId5"/>
                        </a:rPr>
                        <a:t>Tout savoir sur Les Formules</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u="none" strike="noStrike" dirty="0">
                          <a:effectLst/>
                        </a:rPr>
                        <a:t>Accéder à tous les supports dédiés à la </a:t>
                      </a:r>
                      <a:r>
                        <a:rPr lang="fr-FR" sz="800" b="1" u="none" strike="noStrike" dirty="0">
                          <a:solidFill>
                            <a:srgbClr val="C00000"/>
                          </a:solidFill>
                          <a:effectLst/>
                        </a:rPr>
                        <a:t>Mobilité Bancaire </a:t>
                      </a:r>
                      <a:endParaRPr lang="fr-FR" sz="800" b="1" u="none" strike="noStrike" dirty="0" smtClean="0">
                        <a:solidFill>
                          <a:srgbClr val="C00000"/>
                        </a:solidFill>
                        <a:effectLst/>
                      </a:endParaRPr>
                    </a:p>
                    <a:p>
                      <a:pPr algn="ctr" fontAlgn="ctr"/>
                      <a:r>
                        <a:rPr lang="fr-FR" sz="800" u="none" strike="noStrike" dirty="0" smtClean="0">
                          <a:effectLst/>
                        </a:rPr>
                        <a:t>et </a:t>
                      </a:r>
                      <a:r>
                        <a:rPr lang="fr-FR" sz="800" u="none" strike="noStrike" dirty="0">
                          <a:effectLst/>
                        </a:rPr>
                        <a:t>y trouver tous les</a:t>
                      </a:r>
                      <a:r>
                        <a:rPr lang="fr-FR" sz="800" b="1" u="none" strike="noStrike" dirty="0">
                          <a:solidFill>
                            <a:srgbClr val="C00000"/>
                          </a:solidFill>
                          <a:effectLst/>
                        </a:rPr>
                        <a:t> outils d'aide à la vente</a:t>
                      </a:r>
                      <a:r>
                        <a:rPr lang="fr-FR" sz="800" u="none" strike="noStrike" dirty="0">
                          <a:effectLst/>
                        </a:rPr>
                        <a:t>.</a:t>
                      </a:r>
                      <a:endParaRPr lang="fr-FR" sz="800" b="0" i="0" u="none" strike="noStrike" dirty="0">
                        <a:solidFill>
                          <a:srgbClr val="000000"/>
                        </a:solidFill>
                        <a:effectLst/>
                        <a:latin typeface="Century Gothic" panose="020B0502020202020204" pitchFamily="34" charset="0"/>
                      </a:endParaRPr>
                    </a:p>
                  </a:txBody>
                  <a:tcPr marL="5076" marR="5076" marT="6768" marB="0" anchor="ctr"/>
                </a:tc>
                <a:tc>
                  <a:txBody>
                    <a:bodyPr/>
                    <a:lstStyle/>
                    <a:p>
                      <a:pPr algn="l" fontAlgn="ctr"/>
                      <a:r>
                        <a:rPr lang="fr-FR" sz="900" u="none" strike="noStrike">
                          <a:effectLst/>
                        </a:rPr>
                        <a:t> </a:t>
                      </a:r>
                      <a:endParaRPr lang="fr-FR" sz="900" b="0" i="0" u="none" strike="noStrike">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2"/>
                  </a:ext>
                </a:extLst>
              </a:tr>
              <a:tr h="388717">
                <a:tc vMerge="1">
                  <a:txBody>
                    <a:bodyPr/>
                    <a:lstStyle/>
                    <a:p>
                      <a:endParaRPr lang="fr-FR"/>
                    </a:p>
                  </a:txBody>
                  <a:tcPr/>
                </a:tc>
                <a:tc>
                  <a:txBody>
                    <a:bodyPr/>
                    <a:lstStyle/>
                    <a:p>
                      <a:pPr algn="ctr" fontAlgn="ctr"/>
                      <a:r>
                        <a:rPr lang="fr-FR" sz="900" u="none" strike="noStrike" dirty="0" smtClean="0">
                          <a:effectLst/>
                          <a:hlinkClick r:id="rId6"/>
                        </a:rPr>
                        <a:t>Fiches</a:t>
                      </a:r>
                      <a:r>
                        <a:rPr lang="fr-FR" sz="900" u="none" strike="noStrike" baseline="0" dirty="0" smtClean="0">
                          <a:effectLst/>
                          <a:hlinkClick r:id="rId6"/>
                        </a:rPr>
                        <a:t> produits Cartes bancaires Visa</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u="none" strike="noStrike" dirty="0" smtClean="0">
                          <a:effectLst/>
                        </a:rPr>
                        <a:t>Présenter de manière synthétique toute notre gamme de cartes bancaires Visa au client. Envoyer au client le lien afin qu'il puisse se documenter.</a:t>
                      </a:r>
                    </a:p>
                  </a:txBody>
                  <a:tcPr marL="5076" marR="5076" marT="6768" marB="0" anchor="ctr"/>
                </a:tc>
                <a:tc>
                  <a:txBody>
                    <a:bodyPr/>
                    <a:lstStyle/>
                    <a:p>
                      <a:pPr algn="l" fontAlgn="ctr"/>
                      <a:r>
                        <a:rPr lang="fr-FR" sz="900" u="none" strike="noStrike" dirty="0">
                          <a:effectLst/>
                        </a:rPr>
                        <a:t> </a:t>
                      </a: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3"/>
                  </a:ext>
                </a:extLst>
              </a:tr>
              <a:tr h="388717">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u="none" strike="noStrike" dirty="0" smtClean="0">
                          <a:effectLst/>
                          <a:hlinkClick r:id="rId7"/>
                        </a:rPr>
                        <a:t>Tutoriel Mobilité Bancaire</a:t>
                      </a:r>
                      <a:endParaRPr lang="fr-FR" sz="9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u="none" strike="noStrike" dirty="0" smtClean="0">
                          <a:effectLst/>
                        </a:rPr>
                        <a:t>Découvrez comment souscrire à une mobilité bancaire réglementée sous forme de tuto lorsqu’un client arrive en CEGEE.</a:t>
                      </a: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3189385169"/>
                  </a:ext>
                </a:extLst>
              </a:tr>
              <a:tr h="388717">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u="none" strike="noStrike" dirty="0" smtClean="0">
                          <a:effectLst/>
                          <a:hlinkClick r:id="rId8"/>
                        </a:rPr>
                        <a:t>Fiche pratique Mobilité</a:t>
                      </a:r>
                      <a:r>
                        <a:rPr lang="fr-FR" sz="900" u="none" strike="noStrike" baseline="0" dirty="0" smtClean="0">
                          <a:effectLst/>
                          <a:hlinkClick r:id="rId8"/>
                        </a:rPr>
                        <a:t> Bancaire</a:t>
                      </a:r>
                      <a:endParaRPr lang="fr-FR" sz="9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u="none" strike="noStrike" dirty="0" smtClean="0">
                          <a:effectLst/>
                        </a:rPr>
                        <a:t>Pour prendre connaissance des essentiels de la mobilité bancaire.</a:t>
                      </a: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663791"/>
                  </a:ext>
                </a:extLst>
              </a:tr>
              <a:tr h="388717">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u="none" strike="noStrike" dirty="0" smtClean="0">
                          <a:effectLst/>
                          <a:hlinkClick r:id="rId9"/>
                        </a:rPr>
                        <a:t>Tout savoir sur la Mobilité Bancaire</a:t>
                      </a:r>
                      <a:endParaRPr lang="fr-FR" sz="9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u="none" strike="noStrike" dirty="0" smtClean="0">
                          <a:effectLst/>
                        </a:rPr>
                        <a:t>Accédez à l’ensemble des documents clients ou outils d’aide à la vente sur la mobilité bancaire dans la Rubrique des Commerciaux</a:t>
                      </a: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102912375"/>
                  </a:ext>
                </a:extLst>
              </a:tr>
              <a:tr h="388717">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u="none" strike="noStrike" dirty="0" smtClean="0">
                          <a:effectLst/>
                          <a:hlinkClick r:id="rId10"/>
                        </a:rPr>
                        <a:t>OAV IZICARTE</a:t>
                      </a:r>
                      <a:endParaRPr lang="fr-FR" sz="9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u="none" strike="noStrike" dirty="0" smtClean="0">
                          <a:effectLst/>
                        </a:rPr>
                        <a:t>Prendre connaissance de l'offre IZICARTE. Savoir répondre au besoin global de son client et adapter notre offre. Préparer son entretien.</a:t>
                      </a:r>
                    </a:p>
                    <a:p>
                      <a:pPr algn="ctr" fontAlgn="ctr"/>
                      <a:endParaRPr lang="fr-FR" sz="800" u="none" strike="noStrike" dirty="0" smtClean="0">
                        <a:effectLst/>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312975047"/>
                  </a:ext>
                </a:extLst>
              </a:tr>
            </a:tbl>
          </a:graphicData>
        </a:graphic>
      </p:graphicFrame>
      <p:sp>
        <p:nvSpPr>
          <p:cNvPr id="48" name="Espace réservé du contenu 1"/>
          <p:cNvSpPr>
            <a:spLocks noGrp="1"/>
          </p:cNvSpPr>
          <p:nvPr>
            <p:ph sz="quarter" idx="15"/>
          </p:nvPr>
        </p:nvSpPr>
        <p:spPr>
          <a:xfrm>
            <a:off x="1364476" y="11039"/>
            <a:ext cx="7779524" cy="483518"/>
          </a:xfrm>
        </p:spPr>
        <p:txBody>
          <a:bodyPr/>
          <a:lstStyle/>
          <a:p>
            <a:r>
              <a:rPr lang="fr-FR" sz="1600" b="1" dirty="0" smtClean="0"/>
              <a:t>Des</a:t>
            </a:r>
            <a:r>
              <a:rPr lang="fr-FR" sz="1600" b="1" dirty="0" smtClean="0">
                <a:solidFill>
                  <a:srgbClr val="FF0000"/>
                </a:solidFill>
              </a:rPr>
              <a:t> </a:t>
            </a:r>
            <a:r>
              <a:rPr lang="fr-FR" sz="1600" b="1" dirty="0" smtClean="0">
                <a:solidFill>
                  <a:srgbClr val="C00000"/>
                </a:solidFill>
              </a:rPr>
              <a:t>outils</a:t>
            </a:r>
            <a:r>
              <a:rPr lang="fr-FR" sz="1600" b="1" dirty="0" smtClean="0">
                <a:solidFill>
                  <a:srgbClr val="FF0000"/>
                </a:solidFill>
              </a:rPr>
              <a:t> </a:t>
            </a:r>
            <a:r>
              <a:rPr lang="fr-FR" sz="1600" b="1" dirty="0" smtClean="0"/>
              <a:t>permettant à chacun de trouver les informations qui le concernent ! </a:t>
            </a:r>
            <a:endParaRPr lang="fr-FR" sz="1600" b="1" dirty="0"/>
          </a:p>
        </p:txBody>
      </p:sp>
      <p:sp>
        <p:nvSpPr>
          <p:cNvPr id="2" name="AutoShape 2" descr="Le disque A pour les jeunes conducteurs - Le-Jeune-Conducteur.com"/>
          <p:cNvSpPr>
            <a:spLocks noChangeAspect="1" noChangeArrowheads="1"/>
          </p:cNvSpPr>
          <p:nvPr/>
        </p:nvSpPr>
        <p:spPr bwMode="auto">
          <a:xfrm>
            <a:off x="63500" y="-136525"/>
            <a:ext cx="1895475"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4" name="Rectangle 53"/>
          <p:cNvSpPr/>
          <p:nvPr/>
        </p:nvSpPr>
        <p:spPr>
          <a:xfrm>
            <a:off x="7625768" y="1354891"/>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Débutant : </a:t>
            </a:r>
          </a:p>
          <a:p>
            <a:pPr algn="ctr"/>
            <a:r>
              <a:rPr lang="fr-FR" sz="800" dirty="0" smtClean="0">
                <a:solidFill>
                  <a:schemeClr val="tx1"/>
                </a:solidFill>
                <a:latin typeface="Calibri" panose="020F0502020204030204" pitchFamily="34" charset="0"/>
                <a:cs typeface="Calibri" panose="020F0502020204030204" pitchFamily="34" charset="0"/>
              </a:rPr>
              <a:t>Découverte du produit</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apprendre</a:t>
            </a:r>
            <a:endParaRPr lang="fr-FR" sz="800" dirty="0">
              <a:solidFill>
                <a:schemeClr val="tx1"/>
              </a:solidFill>
              <a:latin typeface="Calibri" panose="020F0502020204030204" pitchFamily="34" charset="0"/>
              <a:cs typeface="Calibri" panose="020F0502020204030204" pitchFamily="34" charset="0"/>
            </a:endParaRPr>
          </a:p>
        </p:txBody>
      </p:sp>
      <p:sp>
        <p:nvSpPr>
          <p:cNvPr id="55" name="Rectangle 54"/>
          <p:cNvSpPr/>
          <p:nvPr/>
        </p:nvSpPr>
        <p:spPr>
          <a:xfrm>
            <a:off x="7634693" y="2158699"/>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Confirmé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fr-FR" sz="800" dirty="0">
                <a:solidFill>
                  <a:schemeClr val="tx1"/>
                </a:solidFill>
                <a:latin typeface="Calibri" panose="020F0502020204030204" pitchFamily="34" charset="0"/>
                <a:cs typeface="Calibri" panose="020F0502020204030204" pitchFamily="34" charset="0"/>
                <a:sym typeface="Wingdings" panose="05000000000000000000" pitchFamily="2" charset="2"/>
              </a:rPr>
              <a:t>p</a:t>
            </a: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our progresser</a:t>
            </a:r>
            <a:endParaRPr lang="fr-FR" sz="800" dirty="0">
              <a:solidFill>
                <a:schemeClr val="tx1"/>
              </a:solidFill>
              <a:latin typeface="Calibri" panose="020F0502020204030204" pitchFamily="34" charset="0"/>
              <a:cs typeface="Calibri" panose="020F0502020204030204" pitchFamily="34" charset="0"/>
            </a:endParaRPr>
          </a:p>
        </p:txBody>
      </p:sp>
      <p:sp>
        <p:nvSpPr>
          <p:cNvPr id="56" name="Rectangle 55"/>
          <p:cNvSpPr/>
          <p:nvPr/>
        </p:nvSpPr>
        <p:spPr>
          <a:xfrm>
            <a:off x="7629085" y="2970515"/>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Expert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se maintenir à jour</a:t>
            </a:r>
            <a:endParaRPr lang="fr-FR" sz="800" dirty="0">
              <a:solidFill>
                <a:schemeClr val="tx1"/>
              </a:solidFill>
              <a:latin typeface="Calibri" panose="020F0502020204030204" pitchFamily="34" charset="0"/>
              <a:cs typeface="Calibri" panose="020F0502020204030204" pitchFamily="34" charset="0"/>
            </a:endParaRPr>
          </a:p>
        </p:txBody>
      </p:sp>
      <p:pic>
        <p:nvPicPr>
          <p:cNvPr id="57" name="Image 56"/>
          <p:cNvPicPr>
            <a:picLocks noChangeAspect="1"/>
          </p:cNvPicPr>
          <p:nvPr/>
        </p:nvPicPr>
        <p:blipFill rotWithShape="1">
          <a:blip r:embed="rId11" cstate="print">
            <a:extLst>
              <a:ext uri="{28A0092B-C50C-407E-A947-70E740481C1C}">
                <a14:useLocalDpi xmlns:a14="http://schemas.microsoft.com/office/drawing/2010/main" val="0"/>
              </a:ext>
            </a:extLst>
          </a:blip>
          <a:srcRect l="17319" t="2135" r="17736" b="5714"/>
          <a:stretch/>
        </p:blipFill>
        <p:spPr>
          <a:xfrm>
            <a:off x="7694342" y="1283707"/>
            <a:ext cx="169494" cy="170272"/>
          </a:xfrm>
          <a:prstGeom prst="ellipse">
            <a:avLst/>
          </a:prstGeom>
        </p:spPr>
      </p:pic>
      <p:pic>
        <p:nvPicPr>
          <p:cNvPr id="58" name="Image 5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96631" y="2096993"/>
            <a:ext cx="175925" cy="175925"/>
          </a:xfrm>
          <a:prstGeom prst="rect">
            <a:avLst/>
          </a:prstGeom>
        </p:spPr>
      </p:pic>
      <p:pic>
        <p:nvPicPr>
          <p:cNvPr id="59" name="Image 5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692482" y="2885289"/>
            <a:ext cx="184222" cy="184222"/>
          </a:xfrm>
          <a:prstGeom prst="rect">
            <a:avLst/>
          </a:prstGeom>
        </p:spPr>
      </p:pic>
      <p:pic>
        <p:nvPicPr>
          <p:cNvPr id="68" name="Image 67"/>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45492" y="1381310"/>
            <a:ext cx="213130" cy="214108"/>
          </a:xfrm>
          <a:prstGeom prst="ellipse">
            <a:avLst/>
          </a:prstGeom>
        </p:spPr>
      </p:pic>
      <p:pic>
        <p:nvPicPr>
          <p:cNvPr id="86" name="Image 8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72226" y="1415128"/>
            <a:ext cx="175925" cy="175925"/>
          </a:xfrm>
          <a:prstGeom prst="rect">
            <a:avLst/>
          </a:prstGeom>
        </p:spPr>
      </p:pic>
      <p:pic>
        <p:nvPicPr>
          <p:cNvPr id="87" name="Image 8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255227" y="1410979"/>
            <a:ext cx="184222" cy="184222"/>
          </a:xfrm>
          <a:prstGeom prst="rect">
            <a:avLst/>
          </a:prstGeom>
        </p:spPr>
      </p:pic>
      <p:pic>
        <p:nvPicPr>
          <p:cNvPr id="39" name="Image 38"/>
          <p:cNvPicPr>
            <a:picLocks noChangeAspect="1"/>
          </p:cNvPicPr>
          <p:nvPr/>
        </p:nvPicPr>
        <p:blipFill>
          <a:blip r:embed="rId15">
            <a:extLst/>
          </a:blip>
          <a:stretch>
            <a:fillRect/>
          </a:stretch>
        </p:blipFill>
        <p:spPr>
          <a:xfrm>
            <a:off x="8512301" y="404052"/>
            <a:ext cx="351462" cy="351462"/>
          </a:xfrm>
          <a:prstGeom prst="rect">
            <a:avLst/>
          </a:prstGeom>
        </p:spPr>
      </p:pic>
      <p:pic>
        <p:nvPicPr>
          <p:cNvPr id="40" name="Image 39"/>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45492" y="1728329"/>
            <a:ext cx="213130" cy="214108"/>
          </a:xfrm>
          <a:prstGeom prst="ellipse">
            <a:avLst/>
          </a:prstGeom>
        </p:spPr>
      </p:pic>
      <p:pic>
        <p:nvPicPr>
          <p:cNvPr id="43" name="Image 42"/>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45492" y="2156512"/>
            <a:ext cx="213130" cy="214108"/>
          </a:xfrm>
          <a:prstGeom prst="ellipse">
            <a:avLst/>
          </a:prstGeom>
        </p:spPr>
      </p:pic>
      <p:pic>
        <p:nvPicPr>
          <p:cNvPr id="44" name="Image 4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72226" y="2190330"/>
            <a:ext cx="175925" cy="175925"/>
          </a:xfrm>
          <a:prstGeom prst="rect">
            <a:avLst/>
          </a:prstGeom>
        </p:spPr>
      </p:pic>
      <p:pic>
        <p:nvPicPr>
          <p:cNvPr id="46" name="Image 45"/>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30940" y="2614364"/>
            <a:ext cx="213130" cy="214108"/>
          </a:xfrm>
          <a:prstGeom prst="ellipse">
            <a:avLst/>
          </a:prstGeom>
        </p:spPr>
      </p:pic>
      <p:pic>
        <p:nvPicPr>
          <p:cNvPr id="47" name="Image 4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57674" y="2648182"/>
            <a:ext cx="175925" cy="175925"/>
          </a:xfrm>
          <a:prstGeom prst="rect">
            <a:avLst/>
          </a:prstGeom>
        </p:spPr>
      </p:pic>
      <p:pic>
        <p:nvPicPr>
          <p:cNvPr id="49" name="Image 4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240675" y="2644033"/>
            <a:ext cx="184222" cy="184222"/>
          </a:xfrm>
          <a:prstGeom prst="rect">
            <a:avLst/>
          </a:prstGeom>
        </p:spPr>
      </p:pic>
      <p:pic>
        <p:nvPicPr>
          <p:cNvPr id="50" name="Image 49"/>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30940" y="3038182"/>
            <a:ext cx="213130" cy="214108"/>
          </a:xfrm>
          <a:prstGeom prst="ellipse">
            <a:avLst/>
          </a:prstGeom>
        </p:spPr>
      </p:pic>
      <p:pic>
        <p:nvPicPr>
          <p:cNvPr id="51" name="Image 5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57674" y="3072000"/>
            <a:ext cx="175925" cy="175925"/>
          </a:xfrm>
          <a:prstGeom prst="rect">
            <a:avLst/>
          </a:prstGeom>
        </p:spPr>
      </p:pic>
      <p:pic>
        <p:nvPicPr>
          <p:cNvPr id="52" name="Image 5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240675" y="3067851"/>
            <a:ext cx="184222" cy="184222"/>
          </a:xfrm>
          <a:prstGeom prst="rect">
            <a:avLst/>
          </a:prstGeom>
        </p:spPr>
      </p:pic>
      <p:pic>
        <p:nvPicPr>
          <p:cNvPr id="53" name="Image 52"/>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30940" y="3431528"/>
            <a:ext cx="213130" cy="214108"/>
          </a:xfrm>
          <a:prstGeom prst="ellipse">
            <a:avLst/>
          </a:prstGeom>
        </p:spPr>
      </p:pic>
      <p:pic>
        <p:nvPicPr>
          <p:cNvPr id="62" name="Image 61"/>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54562" y="3811216"/>
            <a:ext cx="213130" cy="214108"/>
          </a:xfrm>
          <a:prstGeom prst="ellipse">
            <a:avLst/>
          </a:prstGeom>
        </p:spPr>
      </p:pic>
      <p:pic>
        <p:nvPicPr>
          <p:cNvPr id="63" name="Image 6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81296" y="3845034"/>
            <a:ext cx="175925" cy="175925"/>
          </a:xfrm>
          <a:prstGeom prst="rect">
            <a:avLst/>
          </a:prstGeom>
        </p:spPr>
      </p:pic>
      <p:pic>
        <p:nvPicPr>
          <p:cNvPr id="65" name="Image 64"/>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45492" y="4226258"/>
            <a:ext cx="213130" cy="214108"/>
          </a:xfrm>
          <a:prstGeom prst="ellipse">
            <a:avLst/>
          </a:prstGeom>
        </p:spPr>
      </p:pic>
      <p:pic>
        <p:nvPicPr>
          <p:cNvPr id="66" name="Image 6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72226" y="4260076"/>
            <a:ext cx="175925" cy="175925"/>
          </a:xfrm>
          <a:prstGeom prst="rect">
            <a:avLst/>
          </a:prstGeom>
        </p:spPr>
      </p:pic>
      <p:pic>
        <p:nvPicPr>
          <p:cNvPr id="67" name="Image 6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255227" y="4255927"/>
            <a:ext cx="184222" cy="184222"/>
          </a:xfrm>
          <a:prstGeom prst="rect">
            <a:avLst/>
          </a:prstGeom>
        </p:spPr>
      </p:pic>
      <p:pic>
        <p:nvPicPr>
          <p:cNvPr id="69" name="Image 68"/>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45492" y="4572212"/>
            <a:ext cx="213130" cy="214108"/>
          </a:xfrm>
          <a:prstGeom prst="ellipse">
            <a:avLst/>
          </a:prstGeom>
        </p:spPr>
      </p:pic>
      <p:pic>
        <p:nvPicPr>
          <p:cNvPr id="70" name="Image 6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72226" y="4606030"/>
            <a:ext cx="175925" cy="175925"/>
          </a:xfrm>
          <a:prstGeom prst="rect">
            <a:avLst/>
          </a:prstGeom>
        </p:spPr>
      </p:pic>
      <p:pic>
        <p:nvPicPr>
          <p:cNvPr id="71" name="Image 7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255227" y="4601881"/>
            <a:ext cx="184222" cy="184222"/>
          </a:xfrm>
          <a:prstGeom prst="rect">
            <a:avLst/>
          </a:prstGeom>
        </p:spPr>
      </p:pic>
      <p:grpSp>
        <p:nvGrpSpPr>
          <p:cNvPr id="41" name="Groupe 40"/>
          <p:cNvGrpSpPr/>
          <p:nvPr/>
        </p:nvGrpSpPr>
        <p:grpSpPr>
          <a:xfrm>
            <a:off x="7778123" y="3516014"/>
            <a:ext cx="1265812" cy="1461736"/>
            <a:chOff x="7778123" y="3516014"/>
            <a:chExt cx="1265812" cy="1461736"/>
          </a:xfrm>
        </p:grpSpPr>
        <p:sp>
          <p:nvSpPr>
            <p:cNvPr id="45" name="ZoneTexte 44"/>
            <p:cNvSpPr txBox="1"/>
            <p:nvPr/>
          </p:nvSpPr>
          <p:spPr>
            <a:xfrm rot="5400000">
              <a:off x="7506146" y="3850561"/>
              <a:ext cx="899926" cy="230832"/>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900" kern="1200" dirty="0" smtClean="0">
                  <a:solidFill>
                    <a:schemeClr val="bg1"/>
                  </a:solidFill>
                  <a:latin typeface="+mn-lt"/>
                  <a:ea typeface="+mn-ea"/>
                  <a:cs typeface="+mn-cs"/>
                </a:rPr>
                <a:t>Liens utiles</a:t>
              </a:r>
            </a:p>
          </p:txBody>
        </p:sp>
        <p:grpSp>
          <p:nvGrpSpPr>
            <p:cNvPr id="60" name="Groupe 59"/>
            <p:cNvGrpSpPr/>
            <p:nvPr/>
          </p:nvGrpSpPr>
          <p:grpSpPr>
            <a:xfrm>
              <a:off x="7778123" y="3553358"/>
              <a:ext cx="1265812" cy="1424392"/>
              <a:chOff x="7811548" y="3668656"/>
              <a:chExt cx="1265812" cy="1424392"/>
            </a:xfrm>
          </p:grpSpPr>
          <p:sp>
            <p:nvSpPr>
              <p:cNvPr id="61" name="Rectangle 60">
                <a:hlinkClick r:id="rId16" action="ppaction://hlinkfile"/>
              </p:cNvPr>
              <p:cNvSpPr/>
              <p:nvPr/>
            </p:nvSpPr>
            <p:spPr>
              <a:xfrm>
                <a:off x="8067480" y="3710260"/>
                <a:ext cx="968236"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Segmentation Activation</a:t>
                </a:r>
                <a:endParaRPr lang="fr-FR" sz="700" b="1" dirty="0">
                  <a:solidFill>
                    <a:schemeClr val="bg1"/>
                  </a:solidFill>
                  <a:latin typeface="Calibri" panose="020F0502020204030204" pitchFamily="34" charset="0"/>
                  <a:cs typeface="Calibri" panose="020F0502020204030204" pitchFamily="34" charset="0"/>
                </a:endParaRPr>
              </a:p>
            </p:txBody>
          </p:sp>
          <p:sp>
            <p:nvSpPr>
              <p:cNvPr id="64" name="Rectangle 63">
                <a:hlinkClick r:id="rId17"/>
              </p:cNvPr>
              <p:cNvSpPr/>
              <p:nvPr/>
            </p:nvSpPr>
            <p:spPr>
              <a:xfrm>
                <a:off x="8567716"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Book Jeunes</a:t>
                </a:r>
                <a:endParaRPr lang="fr-FR" sz="700" b="1" dirty="0">
                  <a:solidFill>
                    <a:schemeClr val="bg1"/>
                  </a:solidFill>
                  <a:latin typeface="Calibri" panose="020F0502020204030204" pitchFamily="34" charset="0"/>
                  <a:cs typeface="Calibri" panose="020F0502020204030204" pitchFamily="34" charset="0"/>
                </a:endParaRPr>
              </a:p>
            </p:txBody>
          </p:sp>
          <p:sp>
            <p:nvSpPr>
              <p:cNvPr id="72" name="Rectangle 71">
                <a:hlinkClick r:id="rId18"/>
              </p:cNvPr>
              <p:cNvSpPr/>
              <p:nvPr/>
            </p:nvSpPr>
            <p:spPr>
              <a:xfrm>
                <a:off x="8573248"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ORCA</a:t>
                </a:r>
              </a:p>
            </p:txBody>
          </p:sp>
          <p:sp>
            <p:nvSpPr>
              <p:cNvPr id="73" name="Rectangle 72">
                <a:hlinkClick r:id="rId19"/>
              </p:cNvPr>
              <p:cNvSpPr/>
              <p:nvPr/>
            </p:nvSpPr>
            <p:spPr>
              <a:xfrm>
                <a:off x="8067480"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Offres promo</a:t>
                </a:r>
              </a:p>
            </p:txBody>
          </p:sp>
          <p:sp>
            <p:nvSpPr>
              <p:cNvPr id="74" name="Rectangle 73">
                <a:hlinkClick r:id="rId20"/>
              </p:cNvPr>
              <p:cNvSpPr/>
              <p:nvPr/>
            </p:nvSpPr>
            <p:spPr>
              <a:xfrm>
                <a:off x="8067480"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Book GERC</a:t>
                </a:r>
              </a:p>
            </p:txBody>
          </p:sp>
          <p:sp>
            <p:nvSpPr>
              <p:cNvPr id="75" name="Rectangle 74"/>
              <p:cNvSpPr/>
              <p:nvPr/>
            </p:nvSpPr>
            <p:spPr>
              <a:xfrm>
                <a:off x="7812961" y="3668656"/>
                <a:ext cx="1264399" cy="1309094"/>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6" name="Image 75"/>
              <p:cNvPicPr>
                <a:picLocks noChangeAspect="1"/>
              </p:cNvPicPr>
              <p:nvPr/>
            </p:nvPicPr>
            <p:blipFill>
              <a:blip r:embed="rId21">
                <a:extLst/>
              </a:blip>
              <a:stretch>
                <a:fillRect/>
              </a:stretch>
            </p:blipFill>
            <p:spPr>
              <a:xfrm>
                <a:off x="7811548" y="4692594"/>
                <a:ext cx="336560" cy="400454"/>
              </a:xfrm>
              <a:prstGeom prst="rect">
                <a:avLst/>
              </a:prstGeom>
            </p:spPr>
          </p:pic>
        </p:grpSp>
      </p:grpSp>
    </p:spTree>
    <p:extLst>
      <p:ext uri="{BB962C8B-B14F-4D97-AF65-F5344CB8AC3E}">
        <p14:creationId xmlns:p14="http://schemas.microsoft.com/office/powerpoint/2010/main" val="2274775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au 12"/>
          <p:cNvGraphicFramePr>
            <a:graphicFrameLocks noGrp="1"/>
          </p:cNvGraphicFramePr>
          <p:nvPr>
            <p:extLst/>
          </p:nvPr>
        </p:nvGraphicFramePr>
        <p:xfrm>
          <a:off x="210378" y="880617"/>
          <a:ext cx="7339375" cy="4072991"/>
        </p:xfrm>
        <a:graphic>
          <a:graphicData uri="http://schemas.openxmlformats.org/drawingml/2006/table">
            <a:tbl>
              <a:tblPr>
                <a:tableStyleId>{7DF18680-E054-41AD-8BC1-D1AEF772440D}</a:tableStyleId>
              </a:tblPr>
              <a:tblGrid>
                <a:gridCol w="501076">
                  <a:extLst>
                    <a:ext uri="{9D8B030D-6E8A-4147-A177-3AD203B41FA5}">
                      <a16:colId xmlns:a16="http://schemas.microsoft.com/office/drawing/2014/main" val="20000"/>
                    </a:ext>
                  </a:extLst>
                </a:gridCol>
                <a:gridCol w="1525659">
                  <a:extLst>
                    <a:ext uri="{9D8B030D-6E8A-4147-A177-3AD203B41FA5}">
                      <a16:colId xmlns:a16="http://schemas.microsoft.com/office/drawing/2014/main" val="20001"/>
                    </a:ext>
                  </a:extLst>
                </a:gridCol>
                <a:gridCol w="4106886">
                  <a:extLst>
                    <a:ext uri="{9D8B030D-6E8A-4147-A177-3AD203B41FA5}">
                      <a16:colId xmlns:a16="http://schemas.microsoft.com/office/drawing/2014/main" val="20002"/>
                    </a:ext>
                  </a:extLst>
                </a:gridCol>
                <a:gridCol w="401918">
                  <a:extLst>
                    <a:ext uri="{9D8B030D-6E8A-4147-A177-3AD203B41FA5}">
                      <a16:colId xmlns:a16="http://schemas.microsoft.com/office/drawing/2014/main" val="20004"/>
                    </a:ext>
                  </a:extLst>
                </a:gridCol>
                <a:gridCol w="401918">
                  <a:extLst>
                    <a:ext uri="{9D8B030D-6E8A-4147-A177-3AD203B41FA5}">
                      <a16:colId xmlns:a16="http://schemas.microsoft.com/office/drawing/2014/main" val="232911456"/>
                    </a:ext>
                  </a:extLst>
                </a:gridCol>
                <a:gridCol w="401918">
                  <a:extLst>
                    <a:ext uri="{9D8B030D-6E8A-4147-A177-3AD203B41FA5}">
                      <a16:colId xmlns:a16="http://schemas.microsoft.com/office/drawing/2014/main" val="3001012092"/>
                    </a:ext>
                  </a:extLst>
                </a:gridCol>
              </a:tblGrid>
              <a:tr h="305501">
                <a:tc>
                  <a:txBody>
                    <a:bodyPr/>
                    <a:lstStyle/>
                    <a:p>
                      <a:pPr algn="ctr" fontAlgn="ctr"/>
                      <a:r>
                        <a:rPr lang="fr-FR" sz="800" b="1" u="none" strike="noStrike" dirty="0">
                          <a:solidFill>
                            <a:schemeClr val="bg1"/>
                          </a:solidFill>
                          <a:effectLst/>
                        </a:rPr>
                        <a:t>Offre</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smtClean="0">
                          <a:solidFill>
                            <a:schemeClr val="bg1"/>
                          </a:solidFill>
                          <a:effectLst/>
                        </a:rPr>
                        <a:t>Outils avec liens directs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a:solidFill>
                            <a:schemeClr val="bg1"/>
                          </a:solidFill>
                          <a:effectLst/>
                        </a:rPr>
                        <a:t>Objectifs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gridSpan="3">
                  <a:txBody>
                    <a:bodyPr/>
                    <a:lstStyle/>
                    <a:p>
                      <a:pPr algn="ctr" fontAlgn="ctr"/>
                      <a:r>
                        <a:rPr lang="fr-FR" sz="800" b="1" u="none" strike="noStrike" dirty="0">
                          <a:solidFill>
                            <a:schemeClr val="bg1"/>
                          </a:solidFill>
                          <a:effectLst/>
                        </a:rPr>
                        <a:t>Niveau de recommandation</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305512">
                <a:tc rowSpan="8">
                  <a:txBody>
                    <a:bodyPr/>
                    <a:lstStyle/>
                    <a:p>
                      <a:pPr algn="ctr" fontAlgn="ctr"/>
                      <a:r>
                        <a:rPr lang="fr-FR" sz="1400" b="0" u="none" strike="noStrike" dirty="0" smtClean="0">
                          <a:solidFill>
                            <a:schemeClr val="bg1"/>
                          </a:solidFill>
                          <a:effectLst/>
                        </a:rPr>
                        <a:t>UNIVERS BANCA et </a:t>
                      </a:r>
                    </a:p>
                    <a:p>
                      <a:pPr algn="ctr" fontAlgn="ctr"/>
                      <a:r>
                        <a:rPr lang="fr-FR" sz="1400" b="0" u="none" strike="noStrike" dirty="0" smtClean="0">
                          <a:solidFill>
                            <a:schemeClr val="bg1"/>
                          </a:solidFill>
                          <a:effectLst/>
                        </a:rPr>
                        <a:t>ASSURANCES</a:t>
                      </a:r>
                      <a:r>
                        <a:rPr lang="fr-FR" sz="1400" b="0" u="none" strike="noStrike" baseline="0" dirty="0" smtClean="0">
                          <a:solidFill>
                            <a:schemeClr val="bg1"/>
                          </a:solidFill>
                          <a:effectLst/>
                        </a:rPr>
                        <a:t> </a:t>
                      </a:r>
                      <a:r>
                        <a:rPr lang="fr-FR" sz="1400" b="0" u="none" strike="noStrike" dirty="0" smtClean="0">
                          <a:solidFill>
                            <a:schemeClr val="bg1"/>
                          </a:solidFill>
                          <a:effectLst/>
                        </a:rPr>
                        <a:t>PARABANCAIRES</a:t>
                      </a: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b="0" i="0" u="none" strike="noStrike" dirty="0" smtClean="0">
                          <a:solidFill>
                            <a:schemeClr val="tx1">
                              <a:lumMod val="75000"/>
                              <a:lumOff val="25000"/>
                            </a:schemeClr>
                          </a:solidFill>
                          <a:effectLst/>
                          <a:latin typeface="+mn-lt"/>
                          <a:cs typeface="Arial" panose="020B0604020202020204" pitchFamily="34" charset="0"/>
                          <a:hlinkClick r:id="rId2"/>
                        </a:rPr>
                        <a:t>SECUR’MEDIA</a:t>
                      </a:r>
                      <a:endParaRPr lang="fr-FR" sz="900" b="0" i="0" u="none" strike="noStrike" dirty="0">
                        <a:solidFill>
                          <a:schemeClr val="tx1">
                            <a:lumMod val="75000"/>
                            <a:lumOff val="25000"/>
                          </a:schemeClr>
                        </a:solidFill>
                        <a:effectLst/>
                        <a:latin typeface="+mn-lt"/>
                        <a:cs typeface="Arial" panose="020B0604020202020204" pitchFamily="34" charset="0"/>
                      </a:endParaRPr>
                    </a:p>
                  </a:txBody>
                  <a:tcPr marL="5076" marR="5076" marT="6768" marB="0" anchor="ctr"/>
                </a:tc>
                <a:tc>
                  <a:txBody>
                    <a:bodyPr/>
                    <a:lstStyle/>
                    <a:p>
                      <a:pPr algn="ctr" fontAlgn="ctr"/>
                      <a:r>
                        <a:rPr lang="fr-FR" sz="800" u="none" strike="noStrike" dirty="0" err="1" smtClean="0">
                          <a:effectLst/>
                        </a:rPr>
                        <a:t>Sécur’Média</a:t>
                      </a:r>
                      <a:r>
                        <a:rPr lang="fr-FR" sz="800" u="none" strike="noStrike" dirty="0" smtClean="0">
                          <a:effectLst/>
                        </a:rPr>
                        <a:t> est la solution idéale pour protéger les équipements multimédia portables. Elle se décline suivant les profils – Individuel ou Famille – et suivant les besoins.</a:t>
                      </a:r>
                    </a:p>
                  </a:txBody>
                  <a:tcPr marL="4188" marR="4188" marT="5584"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531637704"/>
                  </a:ext>
                </a:extLst>
              </a:tr>
              <a:tr h="288032">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900" u="none" strike="noStrike" dirty="0" smtClean="0">
                          <a:effectLst/>
                          <a:latin typeface="+mn-lt"/>
                          <a:cs typeface="Arial" panose="020B0604020202020204" pitchFamily="34" charset="0"/>
                          <a:hlinkClick r:id="rId3"/>
                        </a:rPr>
                        <a:t>Assurance sur compte</a:t>
                      </a:r>
                      <a:endParaRPr lang="fr-FR" sz="900" b="0" i="0" u="none" strike="noStrike" dirty="0">
                        <a:solidFill>
                          <a:schemeClr val="tx1">
                            <a:lumMod val="75000"/>
                            <a:lumOff val="25000"/>
                          </a:schemeClr>
                        </a:solidFill>
                        <a:effectLst/>
                        <a:latin typeface="+mn-lt"/>
                        <a:cs typeface="Arial" panose="020B0604020202020204" pitchFamily="34" charset="0"/>
                      </a:endParaRPr>
                    </a:p>
                  </a:txBody>
                  <a:tcPr marL="5076" marR="5076" marT="6768" marB="0" anchor="ctr"/>
                </a:tc>
                <a:tc>
                  <a:txBody>
                    <a:bodyPr/>
                    <a:lstStyle/>
                    <a:p>
                      <a:pPr algn="ctr" fontAlgn="ctr"/>
                      <a:r>
                        <a:rPr lang="fr-FR" sz="800" u="none" strike="noStrike" dirty="0" smtClean="0">
                          <a:effectLst/>
                        </a:rPr>
                        <a:t>L’Assurance sur Compte protège l'assuré des conséquences de la perte ou du vol des moyens de paiement, et de ses papiers, ainsi que le vol de ses espèces et de ses clés.</a:t>
                      </a:r>
                      <a:endParaRPr lang="fr-FR" sz="800" u="none" strike="noStrike" dirty="0">
                        <a:effectLst/>
                      </a:endParaRPr>
                    </a:p>
                  </a:txBody>
                  <a:tcPr marL="4188" marR="4188" marT="5584"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96332318"/>
                  </a:ext>
                </a:extLst>
              </a:tr>
              <a:tr h="504056">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tc>
                  <a:txBody>
                    <a:bodyPr/>
                    <a:lstStyle/>
                    <a:p>
                      <a:pPr algn="ctr" fontAlgn="ctr"/>
                      <a:r>
                        <a:rPr lang="fr-FR" sz="900" u="none" strike="noStrike" dirty="0" smtClean="0">
                          <a:effectLst/>
                          <a:latin typeface="+mn-lt"/>
                          <a:cs typeface="Arial" panose="020B0604020202020204" pitchFamily="34" charset="0"/>
                          <a:hlinkClick r:id="rId4"/>
                        </a:rPr>
                        <a:t>Assurance sur épargne</a:t>
                      </a:r>
                      <a:endParaRPr lang="fr-FR" sz="900" b="0" i="0" u="none" strike="noStrike" dirty="0">
                        <a:solidFill>
                          <a:schemeClr val="tx1">
                            <a:lumMod val="75000"/>
                            <a:lumOff val="25000"/>
                          </a:schemeClr>
                        </a:solidFill>
                        <a:effectLst/>
                        <a:latin typeface="+mn-lt"/>
                        <a:cs typeface="Arial" panose="020B0604020202020204" pitchFamily="34" charset="0"/>
                      </a:endParaRPr>
                    </a:p>
                  </a:txBody>
                  <a:tcPr marL="5076" marR="5076" marT="6768" marB="0" anchor="ctr"/>
                </a:tc>
                <a:tc>
                  <a:txBody>
                    <a:bodyPr/>
                    <a:lstStyle/>
                    <a:p>
                      <a:pPr algn="ctr" fontAlgn="ctr"/>
                      <a:r>
                        <a:rPr lang="fr-FR" sz="800" u="none" strike="noStrike" dirty="0" smtClean="0">
                          <a:effectLst/>
                        </a:rPr>
                        <a:t>Parce que l’on n’est jamais à l’abri d’un accident et qu’il vaut mieux anticiper l’avenir, la Caisse d’Epargne a créé Assurance sur Epargne. En cas de décès accidentel, cette assurance permet aux proches de l’assuré de percevoir le double de son épargne placée à la Caisse d’Epargne.</a:t>
                      </a:r>
                      <a:endParaRPr lang="fr-FR" sz="800" u="none" strike="noStrike" dirty="0">
                        <a:effectLst/>
                      </a:endParaRPr>
                    </a:p>
                  </a:txBody>
                  <a:tcPr marL="4188" marR="4188" marT="5584" marB="0" anchor="ctr"/>
                </a:tc>
                <a:tc>
                  <a:txBody>
                    <a:bodyPr/>
                    <a:lstStyle/>
                    <a:p>
                      <a:pPr algn="l" fontAlgn="ctr"/>
                      <a:r>
                        <a:rPr lang="fr-FR" sz="900" u="none" strike="noStrike" dirty="0">
                          <a:effectLst/>
                        </a:rPr>
                        <a:t> </a:t>
                      </a: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1"/>
                  </a:ext>
                </a:extLst>
              </a:tr>
              <a:tr h="144016">
                <a:tc vMerge="1">
                  <a:txBody>
                    <a:bodyPr/>
                    <a:lstStyle/>
                    <a:p>
                      <a:endParaRPr lang="fr-FR"/>
                    </a:p>
                  </a:txBody>
                  <a:tcPr/>
                </a:tc>
                <a:tc>
                  <a:txBody>
                    <a:bodyPr/>
                    <a:lstStyle/>
                    <a:p>
                      <a:pPr algn="ctr" fontAlgn="ctr"/>
                      <a:r>
                        <a:rPr lang="fr-FR" sz="900" u="none" strike="noStrike" dirty="0" smtClean="0">
                          <a:effectLst/>
                          <a:latin typeface="+mn-lt"/>
                          <a:cs typeface="Arial" panose="020B0604020202020204" pitchFamily="34" charset="0"/>
                          <a:hlinkClick r:id="rId5"/>
                        </a:rPr>
                        <a:t>Assurance Moyens de paiement</a:t>
                      </a:r>
                      <a:endParaRPr lang="fr-FR" sz="900" b="0" i="0" u="none" strike="noStrike" dirty="0">
                        <a:solidFill>
                          <a:schemeClr val="tx1">
                            <a:lumMod val="75000"/>
                            <a:lumOff val="25000"/>
                          </a:schemeClr>
                        </a:solidFill>
                        <a:effectLst/>
                        <a:latin typeface="+mn-lt"/>
                        <a:cs typeface="Arial" panose="020B0604020202020204" pitchFamily="34" charset="0"/>
                      </a:endParaRPr>
                    </a:p>
                  </a:txBody>
                  <a:tcPr marL="5076" marR="5076" marT="6768" marB="0" anchor="ctr"/>
                </a:tc>
                <a:tc>
                  <a:txBody>
                    <a:bodyPr/>
                    <a:lstStyle/>
                    <a:p>
                      <a:pPr algn="ctr" fontAlgn="ctr"/>
                      <a:r>
                        <a:rPr lang="fr-FR" sz="800" u="none" strike="noStrike" dirty="0" smtClean="0">
                          <a:effectLst/>
                        </a:rPr>
                        <a:t>L’Assurance Moyens de Paiement protège l’assuré contre l’utilisation frauduleuse de ses moyens de paiement en cas de perte ou de vol.</a:t>
                      </a:r>
                      <a:endParaRPr lang="fr-FR" sz="800" u="none" strike="noStrike" dirty="0">
                        <a:effectLst/>
                      </a:endParaRPr>
                    </a:p>
                  </a:txBody>
                  <a:tcPr marL="4188" marR="4188" marT="5584" marB="0" anchor="ctr"/>
                </a:tc>
                <a:tc>
                  <a:txBody>
                    <a:bodyPr/>
                    <a:lstStyle/>
                    <a:p>
                      <a:pPr algn="l" fontAlgn="ctr"/>
                      <a:r>
                        <a:rPr lang="fr-FR" sz="900" u="none" strike="noStrike">
                          <a:effectLst/>
                        </a:rPr>
                        <a:t> </a:t>
                      </a:r>
                      <a:endParaRPr lang="fr-FR" sz="900" b="0" i="0" u="none" strike="noStrike">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2"/>
                  </a:ext>
                </a:extLst>
              </a:tr>
              <a:tr h="388717">
                <a:tc vMerge="1">
                  <a:txBody>
                    <a:bodyPr/>
                    <a:lstStyle/>
                    <a:p>
                      <a:endParaRPr lang="fr-FR"/>
                    </a:p>
                  </a:txBody>
                  <a:tcPr/>
                </a:tc>
                <a:tc>
                  <a:txBody>
                    <a:bodyPr/>
                    <a:lstStyle/>
                    <a:p>
                      <a:pPr algn="ctr" fontAlgn="ctr"/>
                      <a:r>
                        <a:rPr lang="fr-FR" sz="900" u="none" strike="noStrike" dirty="0" smtClean="0">
                          <a:effectLst/>
                          <a:latin typeface="+mn-lt"/>
                          <a:cs typeface="Arial" panose="020B0604020202020204" pitchFamily="34" charset="0"/>
                          <a:hlinkClick r:id="rId6"/>
                        </a:rPr>
                        <a:t>Assurance perte/vol des cartes Visa et cartes à autorisation systématique</a:t>
                      </a:r>
                      <a:endParaRPr lang="fr-FR" sz="900" b="0" i="0" u="none" strike="noStrike" dirty="0">
                        <a:solidFill>
                          <a:schemeClr val="tx1">
                            <a:lumMod val="75000"/>
                            <a:lumOff val="25000"/>
                          </a:schemeClr>
                        </a:solidFill>
                        <a:effectLst/>
                        <a:latin typeface="+mn-lt"/>
                        <a:cs typeface="Arial" panose="020B0604020202020204" pitchFamily="34" charset="0"/>
                      </a:endParaRPr>
                    </a:p>
                  </a:txBody>
                  <a:tcPr marL="5076" marR="5076" marT="6768" marB="0" anchor="ctr"/>
                </a:tc>
                <a:tc>
                  <a:txBody>
                    <a:bodyPr/>
                    <a:lstStyle/>
                    <a:p>
                      <a:pPr algn="ctr" fontAlgn="ctr"/>
                      <a:r>
                        <a:rPr lang="fr-FR" sz="800" u="none" strike="noStrike" dirty="0" smtClean="0">
                          <a:effectLst/>
                        </a:rPr>
                        <a:t>L’Assurance Perte ou Vol protège l’assuré contre l’utilisation frauduleuse de sa carte de paiement (carte à autorisation systématique ou Visa) en cas de perte ou de vol.</a:t>
                      </a:r>
                      <a:endParaRPr lang="fr-FR" sz="800" b="0" i="0" u="none" strike="noStrike" dirty="0">
                        <a:solidFill>
                          <a:srgbClr val="000000"/>
                        </a:solidFill>
                        <a:effectLst/>
                        <a:latin typeface="+mn-lt"/>
                      </a:endParaRPr>
                    </a:p>
                  </a:txBody>
                  <a:tcPr marL="4188" marR="4188" marT="5584" marB="0" anchor="ctr"/>
                </a:tc>
                <a:tc>
                  <a:txBody>
                    <a:bodyPr/>
                    <a:lstStyle/>
                    <a:p>
                      <a:pPr algn="l" fontAlgn="ctr"/>
                      <a:r>
                        <a:rPr lang="fr-FR" sz="900" u="none" strike="noStrike" dirty="0">
                          <a:effectLst/>
                        </a:rPr>
                        <a:t> </a:t>
                      </a: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3"/>
                  </a:ext>
                </a:extLst>
              </a:tr>
              <a:tr h="388717">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u="none" strike="noStrike" dirty="0" smtClean="0">
                          <a:effectLst/>
                          <a:latin typeface="+mn-lt"/>
                          <a:cs typeface="Arial" panose="020B0604020202020204" pitchFamily="34" charset="0"/>
                          <a:hlinkClick r:id="rId7"/>
                        </a:rPr>
                        <a:t>SATELLIS Assurance</a:t>
                      </a:r>
                      <a:endParaRPr lang="fr-FR" sz="900" b="0" i="0" u="none" strike="noStrike" dirty="0">
                        <a:solidFill>
                          <a:schemeClr val="tx1">
                            <a:lumMod val="75000"/>
                            <a:lumOff val="25000"/>
                          </a:schemeClr>
                        </a:solidFill>
                        <a:effectLst/>
                        <a:latin typeface="+mn-lt"/>
                        <a:cs typeface="Arial" panose="020B0604020202020204" pitchFamily="34" charset="0"/>
                      </a:endParaRPr>
                    </a:p>
                  </a:txBody>
                  <a:tcPr marL="5076" marR="5076" marT="6768" marB="0" anchor="ctr"/>
                </a:tc>
                <a:tc>
                  <a:txBody>
                    <a:bodyPr/>
                    <a:lstStyle/>
                    <a:p>
                      <a:pPr algn="ctr" fontAlgn="ctr"/>
                      <a:r>
                        <a:rPr lang="fr-FR" sz="800" u="none" strike="noStrike" dirty="0" err="1" smtClean="0">
                          <a:effectLst/>
                        </a:rPr>
                        <a:t>Satellis</a:t>
                      </a:r>
                      <a:r>
                        <a:rPr lang="fr-FR" sz="800" u="none" strike="noStrike" dirty="0" smtClean="0">
                          <a:effectLst/>
                        </a:rPr>
                        <a:t> Assurance protège des conséquences de la perte ou du vol des moyens de paiement, des papiers, des espèces et des clés.</a:t>
                      </a:r>
                      <a:endParaRPr lang="fr-FR" sz="800" u="none" strike="noStrike" dirty="0">
                        <a:effectLst/>
                      </a:endParaRPr>
                    </a:p>
                  </a:txBody>
                  <a:tcPr marL="4188" marR="4188" marT="5584"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3059461550"/>
                  </a:ext>
                </a:extLst>
              </a:tr>
              <a:tr h="388717">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u="none" strike="noStrike" dirty="0" smtClean="0">
                          <a:effectLst/>
                          <a:latin typeface="+mn-lt"/>
                          <a:cs typeface="Arial" panose="020B0604020202020204" pitchFamily="34" charset="0"/>
                          <a:hlinkClick r:id="rId8"/>
                        </a:rPr>
                        <a:t>Service Opposition</a:t>
                      </a:r>
                      <a:endParaRPr lang="fr-FR" sz="900" b="0" i="0" u="none" strike="noStrike" dirty="0" smtClean="0">
                        <a:solidFill>
                          <a:schemeClr val="tx1">
                            <a:lumMod val="75000"/>
                            <a:lumOff val="25000"/>
                          </a:schemeClr>
                        </a:solidFill>
                        <a:effectLst/>
                        <a:latin typeface="+mn-lt"/>
                        <a:cs typeface="Arial" panose="020B0604020202020204" pitchFamily="34" charset="0"/>
                      </a:endParaRPr>
                    </a:p>
                  </a:txBody>
                  <a:tcPr marL="5076" marR="5076" marT="6768" marB="0" anchor="ctr"/>
                </a:tc>
                <a:tc>
                  <a:txBody>
                    <a:bodyPr/>
                    <a:lstStyle/>
                    <a:p>
                      <a:pPr algn="ctr" fontAlgn="ctr"/>
                      <a:r>
                        <a:rPr lang="fr-FR" sz="800" u="none" strike="noStrike" dirty="0" smtClean="0">
                          <a:effectLst/>
                        </a:rPr>
                        <a:t>Le Service Opposition accompagne l’assuré dans ses démarches en cas de perte ou de vol de ses cartes (de paiement, de crédit…).</a:t>
                      </a:r>
                    </a:p>
                  </a:txBody>
                  <a:tcPr marL="4188" marR="4188" marT="5584"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782181685"/>
                  </a:ext>
                </a:extLst>
              </a:tr>
              <a:tr h="388717">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u="none" strike="noStrike" dirty="0" smtClean="0">
                          <a:effectLst/>
                          <a:latin typeface="+mn-lt"/>
                          <a:cs typeface="Arial" panose="020B0604020202020204" pitchFamily="34" charset="0"/>
                          <a:hlinkClick r:id="rId9"/>
                        </a:rPr>
                        <a:t>Assurance des cartes bancaires</a:t>
                      </a:r>
                      <a:r>
                        <a:rPr lang="fr-FR" sz="900" u="none" strike="noStrike" dirty="0" smtClean="0">
                          <a:effectLst/>
                          <a:latin typeface="+mn-lt"/>
                          <a:cs typeface="Arial" panose="020B0604020202020204" pitchFamily="34" charset="0"/>
                        </a:rPr>
                        <a:t> </a:t>
                      </a:r>
                      <a:endParaRPr lang="fr-FR" sz="900" b="0" i="0" u="none" strike="noStrike" dirty="0" smtClean="0">
                        <a:solidFill>
                          <a:schemeClr val="tx1">
                            <a:lumMod val="75000"/>
                            <a:lumOff val="25000"/>
                          </a:schemeClr>
                        </a:solidFill>
                        <a:effectLst/>
                        <a:latin typeface="+mn-lt"/>
                        <a:cs typeface="Arial" panose="020B0604020202020204" pitchFamily="34" charset="0"/>
                      </a:endParaRPr>
                    </a:p>
                  </a:txBody>
                  <a:tcPr marL="5076" marR="5076" marT="6768" marB="0" anchor="ctr"/>
                </a:tc>
                <a:tc>
                  <a:txBody>
                    <a:bodyPr/>
                    <a:lstStyle/>
                    <a:p>
                      <a:pPr marL="171450" indent="-171450" algn="l" fontAlgn="ctr">
                        <a:buFont typeface="Wingdings" panose="05000000000000000000" pitchFamily="2" charset="2"/>
                        <a:buChar char="§"/>
                      </a:pPr>
                      <a:r>
                        <a:rPr lang="fr-FR" sz="900" u="none" strike="noStrike" dirty="0" smtClean="0">
                          <a:solidFill>
                            <a:schemeClr val="tx1">
                              <a:lumMod val="75000"/>
                              <a:lumOff val="25000"/>
                            </a:schemeClr>
                          </a:solidFill>
                          <a:effectLst/>
                          <a:latin typeface="+mn-lt"/>
                          <a:cs typeface="Arial" panose="020B0604020202020204" pitchFamily="34" charset="0"/>
                        </a:rPr>
                        <a:t>Retrouvez les informations qui concernent la garantie perte/vol, la garantie Achat, l’extension Garantie Constructeur.</a:t>
                      </a:r>
                      <a:r>
                        <a:rPr lang="fr-FR" sz="900" u="none" strike="noStrike" baseline="0" dirty="0" smtClean="0">
                          <a:solidFill>
                            <a:schemeClr val="tx1">
                              <a:lumMod val="75000"/>
                              <a:lumOff val="25000"/>
                            </a:schemeClr>
                          </a:solidFill>
                          <a:effectLst/>
                          <a:latin typeface="+mn-lt"/>
                          <a:cs typeface="Arial" panose="020B0604020202020204" pitchFamily="34" charset="0"/>
                        </a:rPr>
                        <a:t> </a:t>
                      </a:r>
                    </a:p>
                    <a:p>
                      <a:pPr marL="457200" lvl="1" indent="0" algn="l" fontAlgn="ctr">
                        <a:buFont typeface="Wingdings" panose="05000000000000000000" pitchFamily="2" charset="2"/>
                        <a:buNone/>
                      </a:pPr>
                      <a:r>
                        <a:rPr lang="fr-FR" sz="900" dirty="0" smtClean="0">
                          <a:latin typeface="+mn-lt"/>
                          <a:cs typeface="Arial" panose="020B0604020202020204" pitchFamily="34" charset="0"/>
                          <a:hlinkClick r:id="rId10"/>
                        </a:rPr>
                        <a:t>- Notice d’information - cartes Visa </a:t>
                      </a:r>
                      <a:r>
                        <a:rPr lang="fr-FR" sz="900" dirty="0" err="1" smtClean="0">
                          <a:latin typeface="+mn-lt"/>
                          <a:cs typeface="Arial" panose="020B0604020202020204" pitchFamily="34" charset="0"/>
                          <a:hlinkClick r:id="rId10"/>
                        </a:rPr>
                        <a:t>Classic</a:t>
                      </a:r>
                      <a:r>
                        <a:rPr lang="fr-FR" sz="900" dirty="0" smtClean="0">
                          <a:latin typeface="+mn-lt"/>
                          <a:cs typeface="Arial" panose="020B0604020202020204" pitchFamily="34" charset="0"/>
                          <a:hlinkClick r:id="rId10"/>
                        </a:rPr>
                        <a:t> </a:t>
                      </a:r>
                      <a:r>
                        <a:rPr lang="fr-FR" sz="900" dirty="0" err="1" smtClean="0">
                          <a:latin typeface="+mn-lt"/>
                          <a:cs typeface="Arial" panose="020B0604020202020204" pitchFamily="34" charset="0"/>
                          <a:hlinkClick r:id="rId10"/>
                        </a:rPr>
                        <a:t>Izicarte</a:t>
                      </a:r>
                      <a:r>
                        <a:rPr lang="fr-FR" sz="900" dirty="0" smtClean="0">
                          <a:latin typeface="+mn-lt"/>
                          <a:cs typeface="Arial" panose="020B0604020202020204" pitchFamily="34" charset="0"/>
                          <a:hlinkClick r:id="rId10"/>
                        </a:rPr>
                        <a:t> et Visa Premier </a:t>
                      </a:r>
                      <a:r>
                        <a:rPr lang="fr-FR" sz="900" dirty="0" err="1" smtClean="0">
                          <a:latin typeface="+mn-lt"/>
                          <a:cs typeface="Arial" panose="020B0604020202020204" pitchFamily="34" charset="0"/>
                          <a:hlinkClick r:id="rId10"/>
                        </a:rPr>
                        <a:t>Izicarte</a:t>
                      </a:r>
                      <a:r>
                        <a:rPr lang="fr-FR" sz="900" dirty="0" smtClean="0">
                          <a:latin typeface="+mn-lt"/>
                          <a:cs typeface="Arial" panose="020B0604020202020204" pitchFamily="34" charset="0"/>
                        </a:rPr>
                        <a:t/>
                      </a:r>
                      <a:br>
                        <a:rPr lang="fr-FR" sz="900" dirty="0" smtClean="0">
                          <a:latin typeface="+mn-lt"/>
                          <a:cs typeface="Arial" panose="020B0604020202020204" pitchFamily="34" charset="0"/>
                        </a:rPr>
                      </a:br>
                      <a:r>
                        <a:rPr lang="fr-FR" sz="900" dirty="0" smtClean="0">
                          <a:latin typeface="+mn-lt"/>
                          <a:cs typeface="Arial" panose="020B0604020202020204" pitchFamily="34" charset="0"/>
                          <a:hlinkClick r:id="rId11"/>
                        </a:rPr>
                        <a:t>- Notice d’information - carte Visa </a:t>
                      </a:r>
                      <a:r>
                        <a:rPr lang="fr-FR" sz="900" dirty="0" err="1" smtClean="0">
                          <a:latin typeface="+mn-lt"/>
                          <a:cs typeface="Arial" panose="020B0604020202020204" pitchFamily="34" charset="0"/>
                          <a:hlinkClick r:id="rId11"/>
                        </a:rPr>
                        <a:t>Infinite</a:t>
                      </a:r>
                      <a:r>
                        <a:rPr lang="fr-FR" sz="900" dirty="0" smtClean="0">
                          <a:latin typeface="+mn-lt"/>
                          <a:cs typeface="Arial" panose="020B0604020202020204" pitchFamily="34" charset="0"/>
                        </a:rPr>
                        <a:t/>
                      </a:r>
                      <a:br>
                        <a:rPr lang="fr-FR" sz="900" dirty="0" smtClean="0">
                          <a:latin typeface="+mn-lt"/>
                          <a:cs typeface="Arial" panose="020B0604020202020204" pitchFamily="34" charset="0"/>
                        </a:rPr>
                      </a:br>
                      <a:r>
                        <a:rPr lang="fr-FR" sz="900" dirty="0" smtClean="0">
                          <a:latin typeface="+mn-lt"/>
                          <a:cs typeface="Arial" panose="020B0604020202020204" pitchFamily="34" charset="0"/>
                          <a:hlinkClick r:id="rId12"/>
                        </a:rPr>
                        <a:t>- Notice d’information - cartes Visa Electron « </a:t>
                      </a:r>
                      <a:r>
                        <a:rPr lang="fr-FR" sz="900" dirty="0" err="1" smtClean="0">
                          <a:latin typeface="+mn-lt"/>
                          <a:cs typeface="Arial" panose="020B0604020202020204" pitchFamily="34" charset="0"/>
                          <a:hlinkClick r:id="rId12"/>
                        </a:rPr>
                        <a:t>Sensea</a:t>
                      </a:r>
                      <a:r>
                        <a:rPr lang="fr-FR" sz="900" dirty="0" smtClean="0">
                          <a:latin typeface="+mn-lt"/>
                          <a:cs typeface="Arial" panose="020B0604020202020204" pitchFamily="34" charset="0"/>
                          <a:hlinkClick r:id="rId12"/>
                        </a:rPr>
                        <a:t> », Visa </a:t>
                      </a:r>
                      <a:r>
                        <a:rPr lang="fr-FR" sz="900" dirty="0" err="1" smtClean="0">
                          <a:latin typeface="+mn-lt"/>
                          <a:cs typeface="Arial" panose="020B0604020202020204" pitchFamily="34" charset="0"/>
                          <a:hlinkClick r:id="rId12"/>
                        </a:rPr>
                        <a:t>Classic</a:t>
                      </a:r>
                      <a:r>
                        <a:rPr lang="fr-FR" sz="900" dirty="0" smtClean="0">
                          <a:latin typeface="+mn-lt"/>
                          <a:cs typeface="Arial" panose="020B0604020202020204" pitchFamily="34" charset="0"/>
                          <a:hlinkClick r:id="rId12"/>
                        </a:rPr>
                        <a:t> et Visa Premier</a:t>
                      </a:r>
                      <a:r>
                        <a:rPr lang="fr-FR" sz="900" dirty="0" smtClean="0">
                          <a:latin typeface="+mn-lt"/>
                          <a:cs typeface="Arial" panose="020B0604020202020204" pitchFamily="34" charset="0"/>
                        </a:rPr>
                        <a:t/>
                      </a:r>
                      <a:br>
                        <a:rPr lang="fr-FR" sz="900" dirty="0" smtClean="0">
                          <a:latin typeface="+mn-lt"/>
                          <a:cs typeface="Arial" panose="020B0604020202020204" pitchFamily="34" charset="0"/>
                        </a:rPr>
                      </a:br>
                      <a:r>
                        <a:rPr lang="fr-FR" sz="900" dirty="0" smtClean="0">
                          <a:latin typeface="+mn-lt"/>
                          <a:cs typeface="Arial" panose="020B0604020202020204" pitchFamily="34" charset="0"/>
                          <a:hlinkClick r:id="rId13"/>
                        </a:rPr>
                        <a:t>- Notice d’information - carte Visa Platinum </a:t>
                      </a:r>
                      <a:r>
                        <a:rPr lang="fr-FR" sz="900" dirty="0" err="1" smtClean="0">
                          <a:latin typeface="+mn-lt"/>
                          <a:cs typeface="Arial" panose="020B0604020202020204" pitchFamily="34" charset="0"/>
                          <a:hlinkClick r:id="rId13"/>
                        </a:rPr>
                        <a:t>Izicarte</a:t>
                      </a:r>
                      <a:r>
                        <a:rPr lang="fr-FR" sz="900" dirty="0" smtClean="0">
                          <a:latin typeface="+mn-lt"/>
                          <a:cs typeface="Arial" panose="020B0604020202020204" pitchFamily="34" charset="0"/>
                        </a:rPr>
                        <a:t/>
                      </a:r>
                      <a:br>
                        <a:rPr lang="fr-FR" sz="900" dirty="0" smtClean="0">
                          <a:latin typeface="+mn-lt"/>
                          <a:cs typeface="Arial" panose="020B0604020202020204" pitchFamily="34" charset="0"/>
                        </a:rPr>
                      </a:br>
                      <a:r>
                        <a:rPr lang="fr-FR" sz="900" dirty="0" smtClean="0">
                          <a:latin typeface="+mn-lt"/>
                          <a:cs typeface="Arial" panose="020B0604020202020204" pitchFamily="34" charset="0"/>
                          <a:hlinkClick r:id="rId14"/>
                        </a:rPr>
                        <a:t>- Notice d’information - carte Visa Platinum</a:t>
                      </a:r>
                      <a:endParaRPr lang="fr-FR" sz="900" b="0" i="0" u="none" strike="noStrike" dirty="0" smtClean="0">
                        <a:solidFill>
                          <a:schemeClr val="tx1">
                            <a:lumMod val="75000"/>
                            <a:lumOff val="25000"/>
                          </a:schemeClr>
                        </a:solidFill>
                        <a:effectLst/>
                        <a:latin typeface="+mn-lt"/>
                        <a:cs typeface="Arial" panose="020B0604020202020204" pitchFamily="34" charset="0"/>
                      </a:endParaRPr>
                    </a:p>
                    <a:p>
                      <a:pPr algn="ctr" fontAlgn="ctr"/>
                      <a:endParaRPr lang="fr-FR" sz="800" u="none" strike="noStrike" dirty="0">
                        <a:effectLst/>
                      </a:endParaRPr>
                    </a:p>
                  </a:txBody>
                  <a:tcPr marL="4188" marR="4188" marT="5584"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3290614349"/>
                  </a:ext>
                </a:extLst>
              </a:tr>
            </a:tbl>
          </a:graphicData>
        </a:graphic>
      </p:graphicFrame>
      <p:sp>
        <p:nvSpPr>
          <p:cNvPr id="48" name="Espace réservé du contenu 1"/>
          <p:cNvSpPr>
            <a:spLocks noGrp="1"/>
          </p:cNvSpPr>
          <p:nvPr>
            <p:ph sz="quarter" idx="15"/>
          </p:nvPr>
        </p:nvSpPr>
        <p:spPr>
          <a:xfrm>
            <a:off x="1364476" y="11039"/>
            <a:ext cx="7779524" cy="483518"/>
          </a:xfrm>
        </p:spPr>
        <p:txBody>
          <a:bodyPr/>
          <a:lstStyle/>
          <a:p>
            <a:r>
              <a:rPr lang="fr-FR" sz="1600" b="1" dirty="0" smtClean="0"/>
              <a:t>Des</a:t>
            </a:r>
            <a:r>
              <a:rPr lang="fr-FR" sz="1600" b="1" dirty="0" smtClean="0">
                <a:solidFill>
                  <a:srgbClr val="FF0000"/>
                </a:solidFill>
              </a:rPr>
              <a:t> </a:t>
            </a:r>
            <a:r>
              <a:rPr lang="fr-FR" sz="1600" b="1" dirty="0" smtClean="0">
                <a:solidFill>
                  <a:srgbClr val="C00000"/>
                </a:solidFill>
              </a:rPr>
              <a:t>outils</a:t>
            </a:r>
            <a:r>
              <a:rPr lang="fr-FR" sz="1600" b="1" dirty="0" smtClean="0">
                <a:solidFill>
                  <a:srgbClr val="FF0000"/>
                </a:solidFill>
              </a:rPr>
              <a:t> </a:t>
            </a:r>
            <a:r>
              <a:rPr lang="fr-FR" sz="1600" b="1" dirty="0" smtClean="0"/>
              <a:t>permettant à chacun de trouver les informations qui le concernent ! </a:t>
            </a:r>
            <a:endParaRPr lang="fr-FR" sz="1600" b="1" dirty="0"/>
          </a:p>
        </p:txBody>
      </p:sp>
      <p:sp>
        <p:nvSpPr>
          <p:cNvPr id="2" name="AutoShape 2" descr="Le disque A pour les jeunes conducteurs - Le-Jeune-Conducteur.com"/>
          <p:cNvSpPr>
            <a:spLocks noChangeAspect="1" noChangeArrowheads="1"/>
          </p:cNvSpPr>
          <p:nvPr/>
        </p:nvSpPr>
        <p:spPr bwMode="auto">
          <a:xfrm>
            <a:off x="63500" y="-136525"/>
            <a:ext cx="1895475"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4" name="Rectangle 53"/>
          <p:cNvSpPr/>
          <p:nvPr/>
        </p:nvSpPr>
        <p:spPr>
          <a:xfrm>
            <a:off x="7625768" y="1354891"/>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Débutant : </a:t>
            </a:r>
          </a:p>
          <a:p>
            <a:pPr algn="ctr"/>
            <a:r>
              <a:rPr lang="fr-FR" sz="800" dirty="0" smtClean="0">
                <a:solidFill>
                  <a:schemeClr val="tx1"/>
                </a:solidFill>
                <a:latin typeface="Calibri" panose="020F0502020204030204" pitchFamily="34" charset="0"/>
                <a:cs typeface="Calibri" panose="020F0502020204030204" pitchFamily="34" charset="0"/>
              </a:rPr>
              <a:t>Découverte du produit</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apprendre</a:t>
            </a:r>
            <a:endParaRPr lang="fr-FR" sz="800" dirty="0">
              <a:solidFill>
                <a:schemeClr val="tx1"/>
              </a:solidFill>
              <a:latin typeface="Calibri" panose="020F0502020204030204" pitchFamily="34" charset="0"/>
              <a:cs typeface="Calibri" panose="020F0502020204030204" pitchFamily="34" charset="0"/>
            </a:endParaRPr>
          </a:p>
        </p:txBody>
      </p:sp>
      <p:sp>
        <p:nvSpPr>
          <p:cNvPr id="55" name="Rectangle 54"/>
          <p:cNvSpPr/>
          <p:nvPr/>
        </p:nvSpPr>
        <p:spPr>
          <a:xfrm>
            <a:off x="7634693" y="2158699"/>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Confirmé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fr-FR" sz="800" dirty="0">
                <a:solidFill>
                  <a:schemeClr val="tx1"/>
                </a:solidFill>
                <a:latin typeface="Calibri" panose="020F0502020204030204" pitchFamily="34" charset="0"/>
                <a:cs typeface="Calibri" panose="020F0502020204030204" pitchFamily="34" charset="0"/>
                <a:sym typeface="Wingdings" panose="05000000000000000000" pitchFamily="2" charset="2"/>
              </a:rPr>
              <a:t>p</a:t>
            </a: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our progresser</a:t>
            </a:r>
            <a:endParaRPr lang="fr-FR" sz="800" dirty="0">
              <a:solidFill>
                <a:schemeClr val="tx1"/>
              </a:solidFill>
              <a:latin typeface="Calibri" panose="020F0502020204030204" pitchFamily="34" charset="0"/>
              <a:cs typeface="Calibri" panose="020F0502020204030204" pitchFamily="34" charset="0"/>
            </a:endParaRPr>
          </a:p>
        </p:txBody>
      </p:sp>
      <p:sp>
        <p:nvSpPr>
          <p:cNvPr id="56" name="Rectangle 55"/>
          <p:cNvSpPr/>
          <p:nvPr/>
        </p:nvSpPr>
        <p:spPr>
          <a:xfrm>
            <a:off x="7629085" y="2970515"/>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Expert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se maintenir à jour</a:t>
            </a:r>
            <a:endParaRPr lang="fr-FR" sz="800" dirty="0">
              <a:solidFill>
                <a:schemeClr val="tx1"/>
              </a:solidFill>
              <a:latin typeface="Calibri" panose="020F0502020204030204" pitchFamily="34" charset="0"/>
              <a:cs typeface="Calibri" panose="020F0502020204030204" pitchFamily="34" charset="0"/>
            </a:endParaRPr>
          </a:p>
        </p:txBody>
      </p:sp>
      <p:pic>
        <p:nvPicPr>
          <p:cNvPr id="57" name="Image 56"/>
          <p:cNvPicPr>
            <a:picLocks noChangeAspect="1"/>
          </p:cNvPicPr>
          <p:nvPr/>
        </p:nvPicPr>
        <p:blipFill rotWithShape="1">
          <a:blip r:embed="rId15" cstate="print">
            <a:extLst>
              <a:ext uri="{28A0092B-C50C-407E-A947-70E740481C1C}">
                <a14:useLocalDpi xmlns:a14="http://schemas.microsoft.com/office/drawing/2010/main" val="0"/>
              </a:ext>
            </a:extLst>
          </a:blip>
          <a:srcRect l="17319" t="2135" r="17736" b="5714"/>
          <a:stretch/>
        </p:blipFill>
        <p:spPr>
          <a:xfrm>
            <a:off x="7694342" y="1283707"/>
            <a:ext cx="169494" cy="170272"/>
          </a:xfrm>
          <a:prstGeom prst="ellipse">
            <a:avLst/>
          </a:prstGeom>
        </p:spPr>
      </p:pic>
      <p:pic>
        <p:nvPicPr>
          <p:cNvPr id="58" name="Image 5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696631" y="2096993"/>
            <a:ext cx="175925" cy="175925"/>
          </a:xfrm>
          <a:prstGeom prst="rect">
            <a:avLst/>
          </a:prstGeom>
        </p:spPr>
      </p:pic>
      <p:pic>
        <p:nvPicPr>
          <p:cNvPr id="59" name="Image 5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692482" y="2885289"/>
            <a:ext cx="184222" cy="184222"/>
          </a:xfrm>
          <a:prstGeom prst="rect">
            <a:avLst/>
          </a:prstGeom>
        </p:spPr>
      </p:pic>
      <p:pic>
        <p:nvPicPr>
          <p:cNvPr id="39" name="Image 38"/>
          <p:cNvPicPr>
            <a:picLocks noChangeAspect="1"/>
          </p:cNvPicPr>
          <p:nvPr/>
        </p:nvPicPr>
        <p:blipFill>
          <a:blip r:embed="rId18">
            <a:extLst/>
          </a:blip>
          <a:stretch>
            <a:fillRect/>
          </a:stretch>
        </p:blipFill>
        <p:spPr>
          <a:xfrm>
            <a:off x="8487707" y="406131"/>
            <a:ext cx="314009" cy="314009"/>
          </a:xfrm>
          <a:prstGeom prst="rect">
            <a:avLst/>
          </a:prstGeom>
        </p:spPr>
      </p:pic>
      <p:pic>
        <p:nvPicPr>
          <p:cNvPr id="40" name="Image 39"/>
          <p:cNvPicPr>
            <a:picLocks noChangeAspect="1"/>
          </p:cNvPicPr>
          <p:nvPr/>
        </p:nvPicPr>
        <p:blipFill>
          <a:blip r:embed="rId19">
            <a:extLst/>
          </a:blip>
          <a:stretch>
            <a:fillRect/>
          </a:stretch>
        </p:blipFill>
        <p:spPr>
          <a:xfrm>
            <a:off x="8067480" y="644002"/>
            <a:ext cx="351462" cy="351462"/>
          </a:xfrm>
          <a:prstGeom prst="rect">
            <a:avLst/>
          </a:prstGeom>
        </p:spPr>
      </p:pic>
      <p:pic>
        <p:nvPicPr>
          <p:cNvPr id="43" name="Image 42"/>
          <p:cNvPicPr>
            <a:picLocks noChangeAspect="1"/>
          </p:cNvPicPr>
          <p:nvPr/>
        </p:nvPicPr>
        <p:blipFill rotWithShape="1">
          <a:blip r:embed="rId20" cstate="print">
            <a:extLst>
              <a:ext uri="{28A0092B-C50C-407E-A947-70E740481C1C}">
                <a14:useLocalDpi xmlns:a14="http://schemas.microsoft.com/office/drawing/2010/main" val="0"/>
              </a:ext>
            </a:extLst>
          </a:blip>
          <a:srcRect l="17319" t="2135" r="17736" b="5714"/>
          <a:stretch/>
        </p:blipFill>
        <p:spPr>
          <a:xfrm>
            <a:off x="6449563" y="1219574"/>
            <a:ext cx="213130" cy="214108"/>
          </a:xfrm>
          <a:prstGeom prst="ellipse">
            <a:avLst/>
          </a:prstGeom>
        </p:spPr>
      </p:pic>
      <p:pic>
        <p:nvPicPr>
          <p:cNvPr id="44" name="Image 4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876297" y="1253392"/>
            <a:ext cx="175925" cy="175925"/>
          </a:xfrm>
          <a:prstGeom prst="rect">
            <a:avLst/>
          </a:prstGeom>
        </p:spPr>
      </p:pic>
      <p:pic>
        <p:nvPicPr>
          <p:cNvPr id="47" name="Image 46"/>
          <p:cNvPicPr>
            <a:picLocks noChangeAspect="1"/>
          </p:cNvPicPr>
          <p:nvPr/>
        </p:nvPicPr>
        <p:blipFill rotWithShape="1">
          <a:blip r:embed="rId20" cstate="print">
            <a:extLst>
              <a:ext uri="{28A0092B-C50C-407E-A947-70E740481C1C}">
                <a14:useLocalDpi xmlns:a14="http://schemas.microsoft.com/office/drawing/2010/main" val="0"/>
              </a:ext>
            </a:extLst>
          </a:blip>
          <a:srcRect l="17319" t="2135" r="17736" b="5714"/>
          <a:stretch/>
        </p:blipFill>
        <p:spPr>
          <a:xfrm>
            <a:off x="6449563" y="1527930"/>
            <a:ext cx="213130" cy="214108"/>
          </a:xfrm>
          <a:prstGeom prst="ellipse">
            <a:avLst/>
          </a:prstGeom>
        </p:spPr>
      </p:pic>
      <p:pic>
        <p:nvPicPr>
          <p:cNvPr id="49" name="Image 4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876297" y="1561748"/>
            <a:ext cx="175925" cy="175925"/>
          </a:xfrm>
          <a:prstGeom prst="rect">
            <a:avLst/>
          </a:prstGeom>
        </p:spPr>
      </p:pic>
      <p:pic>
        <p:nvPicPr>
          <p:cNvPr id="51" name="Image 50"/>
          <p:cNvPicPr>
            <a:picLocks noChangeAspect="1"/>
          </p:cNvPicPr>
          <p:nvPr/>
        </p:nvPicPr>
        <p:blipFill rotWithShape="1">
          <a:blip r:embed="rId20" cstate="print">
            <a:extLst>
              <a:ext uri="{28A0092B-C50C-407E-A947-70E740481C1C}">
                <a14:useLocalDpi xmlns:a14="http://schemas.microsoft.com/office/drawing/2010/main" val="0"/>
              </a:ext>
            </a:extLst>
          </a:blip>
          <a:srcRect l="17319" t="2135" r="17736" b="5714"/>
          <a:stretch/>
        </p:blipFill>
        <p:spPr>
          <a:xfrm>
            <a:off x="6449563" y="1907618"/>
            <a:ext cx="213130" cy="214108"/>
          </a:xfrm>
          <a:prstGeom prst="ellipse">
            <a:avLst/>
          </a:prstGeom>
        </p:spPr>
      </p:pic>
      <p:pic>
        <p:nvPicPr>
          <p:cNvPr id="53" name="Image 5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876297" y="1941436"/>
            <a:ext cx="175925" cy="175925"/>
          </a:xfrm>
          <a:prstGeom prst="rect">
            <a:avLst/>
          </a:prstGeom>
        </p:spPr>
      </p:pic>
      <p:pic>
        <p:nvPicPr>
          <p:cNvPr id="61" name="Image 60"/>
          <p:cNvPicPr>
            <a:picLocks noChangeAspect="1"/>
          </p:cNvPicPr>
          <p:nvPr/>
        </p:nvPicPr>
        <p:blipFill rotWithShape="1">
          <a:blip r:embed="rId20" cstate="print">
            <a:extLst>
              <a:ext uri="{28A0092B-C50C-407E-A947-70E740481C1C}">
                <a14:useLocalDpi xmlns:a14="http://schemas.microsoft.com/office/drawing/2010/main" val="0"/>
              </a:ext>
            </a:extLst>
          </a:blip>
          <a:srcRect l="17319" t="2135" r="17736" b="5714"/>
          <a:stretch/>
        </p:blipFill>
        <p:spPr>
          <a:xfrm>
            <a:off x="6445663" y="2289313"/>
            <a:ext cx="213130" cy="214108"/>
          </a:xfrm>
          <a:prstGeom prst="ellipse">
            <a:avLst/>
          </a:prstGeom>
        </p:spPr>
      </p:pic>
      <p:pic>
        <p:nvPicPr>
          <p:cNvPr id="62" name="Image 6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872397" y="2323131"/>
            <a:ext cx="175925" cy="175925"/>
          </a:xfrm>
          <a:prstGeom prst="rect">
            <a:avLst/>
          </a:prstGeom>
        </p:spPr>
      </p:pic>
      <p:pic>
        <p:nvPicPr>
          <p:cNvPr id="63" name="Image 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255398" y="2318982"/>
            <a:ext cx="184222" cy="184222"/>
          </a:xfrm>
          <a:prstGeom prst="rect">
            <a:avLst/>
          </a:prstGeom>
        </p:spPr>
      </p:pic>
      <p:pic>
        <p:nvPicPr>
          <p:cNvPr id="64" name="Image 63"/>
          <p:cNvPicPr>
            <a:picLocks noChangeAspect="1"/>
          </p:cNvPicPr>
          <p:nvPr/>
        </p:nvPicPr>
        <p:blipFill rotWithShape="1">
          <a:blip r:embed="rId20" cstate="print">
            <a:extLst>
              <a:ext uri="{28A0092B-C50C-407E-A947-70E740481C1C}">
                <a14:useLocalDpi xmlns:a14="http://schemas.microsoft.com/office/drawing/2010/main" val="0"/>
              </a:ext>
            </a:extLst>
          </a:blip>
          <a:srcRect l="17319" t="2135" r="17736" b="5714"/>
          <a:stretch/>
        </p:blipFill>
        <p:spPr>
          <a:xfrm>
            <a:off x="6445663" y="2623197"/>
            <a:ext cx="213130" cy="214108"/>
          </a:xfrm>
          <a:prstGeom prst="ellipse">
            <a:avLst/>
          </a:prstGeom>
        </p:spPr>
      </p:pic>
      <p:pic>
        <p:nvPicPr>
          <p:cNvPr id="65" name="Image 6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872397" y="2657015"/>
            <a:ext cx="175925" cy="175925"/>
          </a:xfrm>
          <a:prstGeom prst="rect">
            <a:avLst/>
          </a:prstGeom>
        </p:spPr>
      </p:pic>
      <p:pic>
        <p:nvPicPr>
          <p:cNvPr id="66" name="Image 6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255398" y="2652866"/>
            <a:ext cx="184222" cy="184222"/>
          </a:xfrm>
          <a:prstGeom prst="rect">
            <a:avLst/>
          </a:prstGeom>
        </p:spPr>
      </p:pic>
      <p:pic>
        <p:nvPicPr>
          <p:cNvPr id="67" name="Image 66"/>
          <p:cNvPicPr>
            <a:picLocks noChangeAspect="1"/>
          </p:cNvPicPr>
          <p:nvPr/>
        </p:nvPicPr>
        <p:blipFill rotWithShape="1">
          <a:blip r:embed="rId20" cstate="print">
            <a:extLst>
              <a:ext uri="{28A0092B-C50C-407E-A947-70E740481C1C}">
                <a14:useLocalDpi xmlns:a14="http://schemas.microsoft.com/office/drawing/2010/main" val="0"/>
              </a:ext>
            </a:extLst>
          </a:blip>
          <a:srcRect l="17319" t="2135" r="17736" b="5714"/>
          <a:stretch/>
        </p:blipFill>
        <p:spPr>
          <a:xfrm>
            <a:off x="6445663" y="3027449"/>
            <a:ext cx="213130" cy="214108"/>
          </a:xfrm>
          <a:prstGeom prst="ellipse">
            <a:avLst/>
          </a:prstGeom>
        </p:spPr>
      </p:pic>
      <p:pic>
        <p:nvPicPr>
          <p:cNvPr id="69" name="Image 6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872397" y="3061267"/>
            <a:ext cx="175925" cy="175925"/>
          </a:xfrm>
          <a:prstGeom prst="rect">
            <a:avLst/>
          </a:prstGeom>
        </p:spPr>
      </p:pic>
      <p:pic>
        <p:nvPicPr>
          <p:cNvPr id="70" name="Image 6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255398" y="3057118"/>
            <a:ext cx="184222" cy="184222"/>
          </a:xfrm>
          <a:prstGeom prst="rect">
            <a:avLst/>
          </a:prstGeom>
        </p:spPr>
      </p:pic>
      <p:pic>
        <p:nvPicPr>
          <p:cNvPr id="71" name="Image 70"/>
          <p:cNvPicPr>
            <a:picLocks noChangeAspect="1"/>
          </p:cNvPicPr>
          <p:nvPr/>
        </p:nvPicPr>
        <p:blipFill rotWithShape="1">
          <a:blip r:embed="rId20" cstate="print">
            <a:extLst>
              <a:ext uri="{28A0092B-C50C-407E-A947-70E740481C1C}">
                <a14:useLocalDpi xmlns:a14="http://schemas.microsoft.com/office/drawing/2010/main" val="0"/>
              </a:ext>
            </a:extLst>
          </a:blip>
          <a:srcRect l="17319" t="2135" r="17736" b="5714"/>
          <a:stretch/>
        </p:blipFill>
        <p:spPr>
          <a:xfrm>
            <a:off x="6445663" y="3413509"/>
            <a:ext cx="213130" cy="214108"/>
          </a:xfrm>
          <a:prstGeom prst="ellipse">
            <a:avLst/>
          </a:prstGeom>
        </p:spPr>
      </p:pic>
      <p:pic>
        <p:nvPicPr>
          <p:cNvPr id="72" name="Image 7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872397" y="3447327"/>
            <a:ext cx="175925" cy="175925"/>
          </a:xfrm>
          <a:prstGeom prst="rect">
            <a:avLst/>
          </a:prstGeom>
        </p:spPr>
      </p:pic>
      <p:pic>
        <p:nvPicPr>
          <p:cNvPr id="73" name="Image 7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255398" y="3443178"/>
            <a:ext cx="184222" cy="184222"/>
          </a:xfrm>
          <a:prstGeom prst="rect">
            <a:avLst/>
          </a:prstGeom>
        </p:spPr>
      </p:pic>
      <p:pic>
        <p:nvPicPr>
          <p:cNvPr id="74" name="Image 73"/>
          <p:cNvPicPr>
            <a:picLocks noChangeAspect="1"/>
          </p:cNvPicPr>
          <p:nvPr/>
        </p:nvPicPr>
        <p:blipFill rotWithShape="1">
          <a:blip r:embed="rId20" cstate="print">
            <a:extLst>
              <a:ext uri="{28A0092B-C50C-407E-A947-70E740481C1C}">
                <a14:useLocalDpi xmlns:a14="http://schemas.microsoft.com/office/drawing/2010/main" val="0"/>
              </a:ext>
            </a:extLst>
          </a:blip>
          <a:srcRect l="17319" t="2135" r="17736" b="5714"/>
          <a:stretch/>
        </p:blipFill>
        <p:spPr>
          <a:xfrm>
            <a:off x="6445663" y="4156629"/>
            <a:ext cx="213130" cy="214108"/>
          </a:xfrm>
          <a:prstGeom prst="ellipse">
            <a:avLst/>
          </a:prstGeom>
        </p:spPr>
      </p:pic>
      <p:pic>
        <p:nvPicPr>
          <p:cNvPr id="75" name="Image 7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872397" y="4190447"/>
            <a:ext cx="175925" cy="175925"/>
          </a:xfrm>
          <a:prstGeom prst="rect">
            <a:avLst/>
          </a:prstGeom>
        </p:spPr>
      </p:pic>
      <p:pic>
        <p:nvPicPr>
          <p:cNvPr id="80" name="Image 7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255398" y="4186298"/>
            <a:ext cx="184222" cy="184222"/>
          </a:xfrm>
          <a:prstGeom prst="rect">
            <a:avLst/>
          </a:prstGeom>
        </p:spPr>
      </p:pic>
      <p:grpSp>
        <p:nvGrpSpPr>
          <p:cNvPr id="45" name="Groupe 44"/>
          <p:cNvGrpSpPr/>
          <p:nvPr/>
        </p:nvGrpSpPr>
        <p:grpSpPr>
          <a:xfrm>
            <a:off x="7778123" y="3516014"/>
            <a:ext cx="1265812" cy="1461736"/>
            <a:chOff x="7778123" y="3516014"/>
            <a:chExt cx="1265812" cy="1461736"/>
          </a:xfrm>
        </p:grpSpPr>
        <p:sp>
          <p:nvSpPr>
            <p:cNvPr id="46" name="ZoneTexte 45"/>
            <p:cNvSpPr txBox="1"/>
            <p:nvPr/>
          </p:nvSpPr>
          <p:spPr>
            <a:xfrm rot="5400000">
              <a:off x="7506146" y="3850561"/>
              <a:ext cx="899926" cy="230832"/>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900" kern="1200" dirty="0" smtClean="0">
                  <a:solidFill>
                    <a:schemeClr val="bg1"/>
                  </a:solidFill>
                  <a:latin typeface="+mn-lt"/>
                  <a:ea typeface="+mn-ea"/>
                  <a:cs typeface="+mn-cs"/>
                </a:rPr>
                <a:t>Liens utiles</a:t>
              </a:r>
            </a:p>
          </p:txBody>
        </p:sp>
        <p:grpSp>
          <p:nvGrpSpPr>
            <p:cNvPr id="50" name="Groupe 49"/>
            <p:cNvGrpSpPr/>
            <p:nvPr/>
          </p:nvGrpSpPr>
          <p:grpSpPr>
            <a:xfrm>
              <a:off x="7778123" y="3553358"/>
              <a:ext cx="1265812" cy="1424392"/>
              <a:chOff x="7811548" y="3668656"/>
              <a:chExt cx="1265812" cy="1424392"/>
            </a:xfrm>
          </p:grpSpPr>
          <p:sp>
            <p:nvSpPr>
              <p:cNvPr id="52" name="Rectangle 51">
                <a:hlinkClick r:id="rId21" action="ppaction://hlinkfile"/>
              </p:cNvPr>
              <p:cNvSpPr/>
              <p:nvPr/>
            </p:nvSpPr>
            <p:spPr>
              <a:xfrm>
                <a:off x="8067480" y="3710260"/>
                <a:ext cx="968236"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Segmentation Activation</a:t>
                </a:r>
                <a:endParaRPr lang="fr-FR" sz="700" b="1" dirty="0">
                  <a:solidFill>
                    <a:schemeClr val="bg1"/>
                  </a:solidFill>
                  <a:latin typeface="Calibri" panose="020F0502020204030204" pitchFamily="34" charset="0"/>
                  <a:cs typeface="Calibri" panose="020F0502020204030204" pitchFamily="34" charset="0"/>
                </a:endParaRPr>
              </a:p>
            </p:txBody>
          </p:sp>
          <p:sp>
            <p:nvSpPr>
              <p:cNvPr id="60" name="Rectangle 59">
                <a:hlinkClick r:id="rId22"/>
              </p:cNvPr>
              <p:cNvSpPr/>
              <p:nvPr/>
            </p:nvSpPr>
            <p:spPr>
              <a:xfrm>
                <a:off x="8567716"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Book Jeunes</a:t>
                </a:r>
                <a:endParaRPr lang="fr-FR" sz="700" b="1" dirty="0">
                  <a:solidFill>
                    <a:schemeClr val="bg1"/>
                  </a:solidFill>
                  <a:latin typeface="Calibri" panose="020F0502020204030204" pitchFamily="34" charset="0"/>
                  <a:cs typeface="Calibri" panose="020F0502020204030204" pitchFamily="34" charset="0"/>
                </a:endParaRPr>
              </a:p>
            </p:txBody>
          </p:sp>
          <p:sp>
            <p:nvSpPr>
              <p:cNvPr id="68" name="Rectangle 67">
                <a:hlinkClick r:id="rId23"/>
              </p:cNvPr>
              <p:cNvSpPr/>
              <p:nvPr/>
            </p:nvSpPr>
            <p:spPr>
              <a:xfrm>
                <a:off x="8573248"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ORCA</a:t>
                </a:r>
              </a:p>
            </p:txBody>
          </p:sp>
          <p:sp>
            <p:nvSpPr>
              <p:cNvPr id="76" name="Rectangle 75">
                <a:hlinkClick r:id="rId24"/>
              </p:cNvPr>
              <p:cNvSpPr/>
              <p:nvPr/>
            </p:nvSpPr>
            <p:spPr>
              <a:xfrm>
                <a:off x="8067480"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Offres promo</a:t>
                </a:r>
              </a:p>
            </p:txBody>
          </p:sp>
          <p:sp>
            <p:nvSpPr>
              <p:cNvPr id="77" name="Rectangle 76">
                <a:hlinkClick r:id="rId25"/>
              </p:cNvPr>
              <p:cNvSpPr/>
              <p:nvPr/>
            </p:nvSpPr>
            <p:spPr>
              <a:xfrm>
                <a:off x="8067480"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Book GERC</a:t>
                </a:r>
              </a:p>
            </p:txBody>
          </p:sp>
          <p:sp>
            <p:nvSpPr>
              <p:cNvPr id="78" name="Rectangle 77"/>
              <p:cNvSpPr/>
              <p:nvPr/>
            </p:nvSpPr>
            <p:spPr>
              <a:xfrm>
                <a:off x="7812961" y="3668656"/>
                <a:ext cx="1264399" cy="1309094"/>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9" name="Image 78"/>
              <p:cNvPicPr>
                <a:picLocks noChangeAspect="1"/>
              </p:cNvPicPr>
              <p:nvPr/>
            </p:nvPicPr>
            <p:blipFill>
              <a:blip r:embed="rId26">
                <a:extLst/>
              </a:blip>
              <a:stretch>
                <a:fillRect/>
              </a:stretch>
            </p:blipFill>
            <p:spPr>
              <a:xfrm>
                <a:off x="7811548" y="4692594"/>
                <a:ext cx="336560" cy="400454"/>
              </a:xfrm>
              <a:prstGeom prst="rect">
                <a:avLst/>
              </a:prstGeom>
            </p:spPr>
          </p:pic>
        </p:grpSp>
      </p:grpSp>
    </p:spTree>
    <p:extLst>
      <p:ext uri="{BB962C8B-B14F-4D97-AF65-F5344CB8AC3E}">
        <p14:creationId xmlns:p14="http://schemas.microsoft.com/office/powerpoint/2010/main" val="2731311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Espace réservé du contenu 1"/>
          <p:cNvSpPr>
            <a:spLocks noGrp="1"/>
          </p:cNvSpPr>
          <p:nvPr>
            <p:ph sz="quarter" idx="15"/>
          </p:nvPr>
        </p:nvSpPr>
        <p:spPr>
          <a:xfrm>
            <a:off x="1364476" y="11039"/>
            <a:ext cx="7779524" cy="483518"/>
          </a:xfrm>
        </p:spPr>
        <p:txBody>
          <a:bodyPr/>
          <a:lstStyle/>
          <a:p>
            <a:r>
              <a:rPr lang="fr-FR" sz="1600" b="1" dirty="0" smtClean="0"/>
              <a:t>Des</a:t>
            </a:r>
            <a:r>
              <a:rPr lang="fr-FR" sz="1600" b="1" dirty="0" smtClean="0">
                <a:solidFill>
                  <a:srgbClr val="FF0000"/>
                </a:solidFill>
              </a:rPr>
              <a:t> </a:t>
            </a:r>
            <a:r>
              <a:rPr lang="fr-FR" sz="1600" b="1" dirty="0" smtClean="0">
                <a:solidFill>
                  <a:srgbClr val="C00000"/>
                </a:solidFill>
              </a:rPr>
              <a:t>outils</a:t>
            </a:r>
            <a:r>
              <a:rPr lang="fr-FR" sz="1600" b="1" dirty="0" smtClean="0">
                <a:solidFill>
                  <a:srgbClr val="FF0000"/>
                </a:solidFill>
              </a:rPr>
              <a:t> </a:t>
            </a:r>
            <a:r>
              <a:rPr lang="fr-FR" sz="1600" b="1" dirty="0" smtClean="0"/>
              <a:t>permettant à chacun de trouver les informations qui le concernent ! </a:t>
            </a:r>
            <a:endParaRPr lang="fr-FR" sz="1600" b="1" dirty="0"/>
          </a:p>
        </p:txBody>
      </p:sp>
      <p:sp>
        <p:nvSpPr>
          <p:cNvPr id="2" name="AutoShape 2" descr="Le disque A pour les jeunes conducteurs - Le-Jeune-Conducteur.com"/>
          <p:cNvSpPr>
            <a:spLocks noChangeAspect="1" noChangeArrowheads="1"/>
          </p:cNvSpPr>
          <p:nvPr/>
        </p:nvSpPr>
        <p:spPr bwMode="auto">
          <a:xfrm>
            <a:off x="63500" y="-136525"/>
            <a:ext cx="1895475"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4" name="Rectangle 53"/>
          <p:cNvSpPr/>
          <p:nvPr/>
        </p:nvSpPr>
        <p:spPr>
          <a:xfrm>
            <a:off x="7625768" y="1354891"/>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Débutant : </a:t>
            </a:r>
          </a:p>
          <a:p>
            <a:pPr algn="ctr"/>
            <a:r>
              <a:rPr lang="fr-FR" sz="800" dirty="0" smtClean="0">
                <a:solidFill>
                  <a:schemeClr val="tx1"/>
                </a:solidFill>
                <a:latin typeface="Calibri" panose="020F0502020204030204" pitchFamily="34" charset="0"/>
                <a:cs typeface="Calibri" panose="020F0502020204030204" pitchFamily="34" charset="0"/>
              </a:rPr>
              <a:t>Découverte du produit</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apprendre</a:t>
            </a:r>
            <a:endParaRPr lang="fr-FR" sz="800" dirty="0">
              <a:solidFill>
                <a:schemeClr val="tx1"/>
              </a:solidFill>
              <a:latin typeface="Calibri" panose="020F0502020204030204" pitchFamily="34" charset="0"/>
              <a:cs typeface="Calibri" panose="020F0502020204030204" pitchFamily="34" charset="0"/>
            </a:endParaRPr>
          </a:p>
        </p:txBody>
      </p:sp>
      <p:sp>
        <p:nvSpPr>
          <p:cNvPr id="55" name="Rectangle 54"/>
          <p:cNvSpPr/>
          <p:nvPr/>
        </p:nvSpPr>
        <p:spPr>
          <a:xfrm>
            <a:off x="7634693" y="2158699"/>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Confirmé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fr-FR" sz="800" dirty="0">
                <a:solidFill>
                  <a:schemeClr val="tx1"/>
                </a:solidFill>
                <a:latin typeface="Calibri" panose="020F0502020204030204" pitchFamily="34" charset="0"/>
                <a:cs typeface="Calibri" panose="020F0502020204030204" pitchFamily="34" charset="0"/>
                <a:sym typeface="Wingdings" panose="05000000000000000000" pitchFamily="2" charset="2"/>
              </a:rPr>
              <a:t>p</a:t>
            </a: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our progresser</a:t>
            </a:r>
            <a:endParaRPr lang="fr-FR" sz="800" dirty="0">
              <a:solidFill>
                <a:schemeClr val="tx1"/>
              </a:solidFill>
              <a:latin typeface="Calibri" panose="020F0502020204030204" pitchFamily="34" charset="0"/>
              <a:cs typeface="Calibri" panose="020F0502020204030204" pitchFamily="34" charset="0"/>
            </a:endParaRPr>
          </a:p>
        </p:txBody>
      </p:sp>
      <p:sp>
        <p:nvSpPr>
          <p:cNvPr id="56" name="Rectangle 55"/>
          <p:cNvSpPr/>
          <p:nvPr/>
        </p:nvSpPr>
        <p:spPr>
          <a:xfrm>
            <a:off x="7629085" y="2970515"/>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Expert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se maintenir à jour</a:t>
            </a:r>
            <a:endParaRPr lang="fr-FR" sz="800" dirty="0">
              <a:solidFill>
                <a:schemeClr val="tx1"/>
              </a:solidFill>
              <a:latin typeface="Calibri" panose="020F0502020204030204" pitchFamily="34" charset="0"/>
              <a:cs typeface="Calibri" panose="020F0502020204030204" pitchFamily="34" charset="0"/>
            </a:endParaRPr>
          </a:p>
        </p:txBody>
      </p:sp>
      <p:pic>
        <p:nvPicPr>
          <p:cNvPr id="57" name="Image 56"/>
          <p:cNvPicPr>
            <a:picLocks noChangeAspect="1"/>
          </p:cNvPicPr>
          <p:nvPr/>
        </p:nvPicPr>
        <p:blipFill rotWithShape="1">
          <a:blip r:embed="rId2" cstate="print">
            <a:extLst>
              <a:ext uri="{28A0092B-C50C-407E-A947-70E740481C1C}">
                <a14:useLocalDpi xmlns:a14="http://schemas.microsoft.com/office/drawing/2010/main" val="0"/>
              </a:ext>
            </a:extLst>
          </a:blip>
          <a:srcRect l="17319" t="2135" r="17736" b="5714"/>
          <a:stretch/>
        </p:blipFill>
        <p:spPr>
          <a:xfrm>
            <a:off x="7694342" y="1283707"/>
            <a:ext cx="169494" cy="170272"/>
          </a:xfrm>
          <a:prstGeom prst="ellipse">
            <a:avLst/>
          </a:prstGeom>
        </p:spPr>
      </p:pic>
      <p:pic>
        <p:nvPicPr>
          <p:cNvPr id="58" name="Image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6631" y="2096993"/>
            <a:ext cx="175925" cy="175925"/>
          </a:xfrm>
          <a:prstGeom prst="rect">
            <a:avLst/>
          </a:prstGeom>
        </p:spPr>
      </p:pic>
      <p:pic>
        <p:nvPicPr>
          <p:cNvPr id="59" name="Image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2482" y="2885289"/>
            <a:ext cx="184222" cy="184222"/>
          </a:xfrm>
          <a:prstGeom prst="rect">
            <a:avLst/>
          </a:prstGeom>
        </p:spPr>
      </p:pic>
      <p:pic>
        <p:nvPicPr>
          <p:cNvPr id="43" name="Image 42"/>
          <p:cNvPicPr>
            <a:picLocks noChangeAspect="1"/>
          </p:cNvPicPr>
          <p:nvPr/>
        </p:nvPicPr>
        <p:blipFill>
          <a:blip r:embed="rId5">
            <a:extLst/>
          </a:blip>
          <a:stretch>
            <a:fillRect/>
          </a:stretch>
        </p:blipFill>
        <p:spPr>
          <a:xfrm>
            <a:off x="8369542" y="308420"/>
            <a:ext cx="512796" cy="512796"/>
          </a:xfrm>
          <a:prstGeom prst="rect">
            <a:avLst/>
          </a:prstGeom>
        </p:spPr>
      </p:pic>
      <p:pic>
        <p:nvPicPr>
          <p:cNvPr id="45" name="Image 44"/>
          <p:cNvPicPr>
            <a:picLocks noChangeAspect="1"/>
          </p:cNvPicPr>
          <p:nvPr/>
        </p:nvPicPr>
        <p:blipFill>
          <a:blip r:embed="rId6">
            <a:extLst/>
          </a:blip>
          <a:stretch>
            <a:fillRect/>
          </a:stretch>
        </p:blipFill>
        <p:spPr>
          <a:xfrm>
            <a:off x="7937949" y="427826"/>
            <a:ext cx="308837" cy="308837"/>
          </a:xfrm>
          <a:prstGeom prst="rect">
            <a:avLst/>
          </a:prstGeom>
        </p:spPr>
      </p:pic>
      <p:grpSp>
        <p:nvGrpSpPr>
          <p:cNvPr id="41" name="Groupe 40"/>
          <p:cNvGrpSpPr/>
          <p:nvPr/>
        </p:nvGrpSpPr>
        <p:grpSpPr>
          <a:xfrm>
            <a:off x="7778123" y="3516014"/>
            <a:ext cx="1265812" cy="1461736"/>
            <a:chOff x="7778123" y="3516014"/>
            <a:chExt cx="1265812" cy="1461736"/>
          </a:xfrm>
        </p:grpSpPr>
        <p:sp>
          <p:nvSpPr>
            <p:cNvPr id="42" name="ZoneTexte 41"/>
            <p:cNvSpPr txBox="1"/>
            <p:nvPr/>
          </p:nvSpPr>
          <p:spPr>
            <a:xfrm rot="5400000">
              <a:off x="7506146" y="3850561"/>
              <a:ext cx="899926" cy="230832"/>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900" kern="1200" dirty="0" smtClean="0">
                  <a:solidFill>
                    <a:schemeClr val="bg1"/>
                  </a:solidFill>
                  <a:latin typeface="+mn-lt"/>
                  <a:ea typeface="+mn-ea"/>
                  <a:cs typeface="+mn-cs"/>
                </a:rPr>
                <a:t>Liens utiles</a:t>
              </a:r>
            </a:p>
          </p:txBody>
        </p:sp>
        <p:grpSp>
          <p:nvGrpSpPr>
            <p:cNvPr id="44" name="Groupe 43"/>
            <p:cNvGrpSpPr/>
            <p:nvPr/>
          </p:nvGrpSpPr>
          <p:grpSpPr>
            <a:xfrm>
              <a:off x="7778123" y="3553358"/>
              <a:ext cx="1265812" cy="1424392"/>
              <a:chOff x="7811548" y="3668656"/>
              <a:chExt cx="1265812" cy="1424392"/>
            </a:xfrm>
          </p:grpSpPr>
          <p:sp>
            <p:nvSpPr>
              <p:cNvPr id="47" name="Rectangle 46">
                <a:hlinkClick r:id="rId7" action="ppaction://hlinkfile"/>
              </p:cNvPr>
              <p:cNvSpPr/>
              <p:nvPr/>
            </p:nvSpPr>
            <p:spPr>
              <a:xfrm>
                <a:off x="8067480" y="3710260"/>
                <a:ext cx="968236"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Segmentation Activation</a:t>
                </a:r>
                <a:endParaRPr lang="fr-FR" sz="700" b="1" dirty="0">
                  <a:solidFill>
                    <a:schemeClr val="bg1"/>
                  </a:solidFill>
                  <a:latin typeface="Calibri" panose="020F0502020204030204" pitchFamily="34" charset="0"/>
                  <a:cs typeface="Calibri" panose="020F0502020204030204" pitchFamily="34" charset="0"/>
                </a:endParaRPr>
              </a:p>
            </p:txBody>
          </p:sp>
          <p:sp>
            <p:nvSpPr>
              <p:cNvPr id="49" name="Rectangle 48">
                <a:hlinkClick r:id="rId8"/>
              </p:cNvPr>
              <p:cNvSpPr/>
              <p:nvPr/>
            </p:nvSpPr>
            <p:spPr>
              <a:xfrm>
                <a:off x="8567716"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Book Jeunes</a:t>
                </a:r>
                <a:endParaRPr lang="fr-FR" sz="700" b="1" dirty="0">
                  <a:solidFill>
                    <a:schemeClr val="bg1"/>
                  </a:solidFill>
                  <a:latin typeface="Calibri" panose="020F0502020204030204" pitchFamily="34" charset="0"/>
                  <a:cs typeface="Calibri" panose="020F0502020204030204" pitchFamily="34" charset="0"/>
                </a:endParaRPr>
              </a:p>
            </p:txBody>
          </p:sp>
          <p:sp>
            <p:nvSpPr>
              <p:cNvPr id="50" name="Rectangle 49">
                <a:hlinkClick r:id="rId9"/>
              </p:cNvPr>
              <p:cNvSpPr/>
              <p:nvPr/>
            </p:nvSpPr>
            <p:spPr>
              <a:xfrm>
                <a:off x="8573248"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ORCA</a:t>
                </a:r>
              </a:p>
            </p:txBody>
          </p:sp>
          <p:sp>
            <p:nvSpPr>
              <p:cNvPr id="51" name="Rectangle 50">
                <a:hlinkClick r:id="rId10"/>
              </p:cNvPr>
              <p:cNvSpPr/>
              <p:nvPr/>
            </p:nvSpPr>
            <p:spPr>
              <a:xfrm>
                <a:off x="8067480"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Offres promo</a:t>
                </a:r>
              </a:p>
            </p:txBody>
          </p:sp>
          <p:sp>
            <p:nvSpPr>
              <p:cNvPr id="53" name="Rectangle 52">
                <a:hlinkClick r:id="rId11"/>
              </p:cNvPr>
              <p:cNvSpPr/>
              <p:nvPr/>
            </p:nvSpPr>
            <p:spPr>
              <a:xfrm>
                <a:off x="8067480"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Book GERC</a:t>
                </a:r>
              </a:p>
            </p:txBody>
          </p:sp>
          <p:sp>
            <p:nvSpPr>
              <p:cNvPr id="60" name="Rectangle 59"/>
              <p:cNvSpPr/>
              <p:nvPr/>
            </p:nvSpPr>
            <p:spPr>
              <a:xfrm>
                <a:off x="7812961" y="3668656"/>
                <a:ext cx="1264399" cy="1309094"/>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1" name="Image 60"/>
              <p:cNvPicPr>
                <a:picLocks noChangeAspect="1"/>
              </p:cNvPicPr>
              <p:nvPr/>
            </p:nvPicPr>
            <p:blipFill>
              <a:blip r:embed="rId12">
                <a:extLst/>
              </a:blip>
              <a:stretch>
                <a:fillRect/>
              </a:stretch>
            </p:blipFill>
            <p:spPr>
              <a:xfrm>
                <a:off x="7811548" y="4692594"/>
                <a:ext cx="336560" cy="400454"/>
              </a:xfrm>
              <a:prstGeom prst="rect">
                <a:avLst/>
              </a:prstGeom>
            </p:spPr>
          </p:pic>
        </p:grpSp>
      </p:grpSp>
      <p:graphicFrame>
        <p:nvGraphicFramePr>
          <p:cNvPr id="38" name="Tableau 37"/>
          <p:cNvGraphicFramePr>
            <a:graphicFrameLocks noGrp="1"/>
          </p:cNvGraphicFramePr>
          <p:nvPr>
            <p:extLst>
              <p:ext uri="{D42A27DB-BD31-4B8C-83A1-F6EECF244321}">
                <p14:modId xmlns:p14="http://schemas.microsoft.com/office/powerpoint/2010/main" val="323789006"/>
              </p:ext>
            </p:extLst>
          </p:nvPr>
        </p:nvGraphicFramePr>
        <p:xfrm>
          <a:off x="218440" y="1397842"/>
          <a:ext cx="7339375" cy="2914382"/>
        </p:xfrm>
        <a:graphic>
          <a:graphicData uri="http://schemas.openxmlformats.org/drawingml/2006/table">
            <a:tbl>
              <a:tblPr>
                <a:tableStyleId>{7DF18680-E054-41AD-8BC1-D1AEF772440D}</a:tableStyleId>
              </a:tblPr>
              <a:tblGrid>
                <a:gridCol w="501076">
                  <a:extLst>
                    <a:ext uri="{9D8B030D-6E8A-4147-A177-3AD203B41FA5}">
                      <a16:colId xmlns:a16="http://schemas.microsoft.com/office/drawing/2014/main" val="20000"/>
                    </a:ext>
                  </a:extLst>
                </a:gridCol>
                <a:gridCol w="1525659">
                  <a:extLst>
                    <a:ext uri="{9D8B030D-6E8A-4147-A177-3AD203B41FA5}">
                      <a16:colId xmlns:a16="http://schemas.microsoft.com/office/drawing/2014/main" val="20001"/>
                    </a:ext>
                  </a:extLst>
                </a:gridCol>
                <a:gridCol w="4106886">
                  <a:extLst>
                    <a:ext uri="{9D8B030D-6E8A-4147-A177-3AD203B41FA5}">
                      <a16:colId xmlns:a16="http://schemas.microsoft.com/office/drawing/2014/main" val="20002"/>
                    </a:ext>
                  </a:extLst>
                </a:gridCol>
                <a:gridCol w="401918">
                  <a:extLst>
                    <a:ext uri="{9D8B030D-6E8A-4147-A177-3AD203B41FA5}">
                      <a16:colId xmlns:a16="http://schemas.microsoft.com/office/drawing/2014/main" val="20004"/>
                    </a:ext>
                  </a:extLst>
                </a:gridCol>
                <a:gridCol w="401918">
                  <a:extLst>
                    <a:ext uri="{9D8B030D-6E8A-4147-A177-3AD203B41FA5}">
                      <a16:colId xmlns:a16="http://schemas.microsoft.com/office/drawing/2014/main" val="232911456"/>
                    </a:ext>
                  </a:extLst>
                </a:gridCol>
                <a:gridCol w="401918">
                  <a:extLst>
                    <a:ext uri="{9D8B030D-6E8A-4147-A177-3AD203B41FA5}">
                      <a16:colId xmlns:a16="http://schemas.microsoft.com/office/drawing/2014/main" val="3001012092"/>
                    </a:ext>
                  </a:extLst>
                </a:gridCol>
              </a:tblGrid>
              <a:tr h="305501">
                <a:tc>
                  <a:txBody>
                    <a:bodyPr/>
                    <a:lstStyle/>
                    <a:p>
                      <a:pPr algn="ctr" fontAlgn="ctr"/>
                      <a:r>
                        <a:rPr lang="fr-FR" sz="800" b="1" u="none" strike="noStrike" dirty="0">
                          <a:solidFill>
                            <a:schemeClr val="bg1"/>
                          </a:solidFill>
                          <a:effectLst/>
                        </a:rPr>
                        <a:t>Offre</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smtClean="0">
                          <a:solidFill>
                            <a:schemeClr val="bg1"/>
                          </a:solidFill>
                          <a:effectLst/>
                        </a:rPr>
                        <a:t>Outils avec liens directs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a:solidFill>
                            <a:schemeClr val="bg1"/>
                          </a:solidFill>
                          <a:effectLst/>
                        </a:rPr>
                        <a:t>Objectifs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gridSpan="3">
                  <a:txBody>
                    <a:bodyPr/>
                    <a:lstStyle/>
                    <a:p>
                      <a:pPr algn="ctr" fontAlgn="ctr"/>
                      <a:r>
                        <a:rPr lang="fr-FR" sz="800" b="1" u="none" strike="noStrike" dirty="0">
                          <a:solidFill>
                            <a:schemeClr val="bg1"/>
                          </a:solidFill>
                          <a:effectLst/>
                        </a:rPr>
                        <a:t>Niveau de recommandation</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633264">
                <a:tc rowSpan="5">
                  <a:txBody>
                    <a:bodyPr/>
                    <a:lstStyle/>
                    <a:p>
                      <a:pPr algn="ctr" fontAlgn="ctr"/>
                      <a:r>
                        <a:rPr lang="fr-FR" sz="1400" b="0" u="none" strike="noStrike" dirty="0" smtClean="0">
                          <a:solidFill>
                            <a:schemeClr val="bg1"/>
                          </a:solidFill>
                          <a:effectLst/>
                        </a:rPr>
                        <a:t>UNIVERS EPARGNE</a:t>
                      </a:r>
                      <a:r>
                        <a:rPr lang="fr-FR" sz="1400" b="0" u="none" strike="noStrike" baseline="0" dirty="0" smtClean="0">
                          <a:solidFill>
                            <a:schemeClr val="bg1"/>
                          </a:solidFill>
                          <a:effectLst/>
                        </a:rPr>
                        <a:t> &amp; PLACEMENT</a:t>
                      </a: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u="none" strike="noStrike" dirty="0" smtClean="0">
                          <a:solidFill>
                            <a:schemeClr val="tx1">
                              <a:lumMod val="75000"/>
                              <a:lumOff val="25000"/>
                            </a:schemeClr>
                          </a:solidFill>
                          <a:effectLst/>
                          <a:hlinkClick r:id="rId13"/>
                        </a:rPr>
                        <a:t>Barème tarifaire Assurance Vie 2021</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u="none" strike="noStrike" dirty="0">
                          <a:effectLst/>
                        </a:rPr>
                        <a:t>Ce document présente le </a:t>
                      </a:r>
                      <a:r>
                        <a:rPr lang="fr-FR" sz="800" b="1" u="none" strike="noStrike" dirty="0">
                          <a:solidFill>
                            <a:srgbClr val="C00000"/>
                          </a:solidFill>
                          <a:effectLst/>
                        </a:rPr>
                        <a:t>schéma délégataire </a:t>
                      </a:r>
                      <a:r>
                        <a:rPr lang="fr-FR" sz="800" u="none" strike="noStrike" dirty="0">
                          <a:effectLst/>
                        </a:rPr>
                        <a:t>applicable aux marchés des particuliers </a:t>
                      </a:r>
                      <a:endParaRPr lang="fr-FR" sz="800" u="none" strike="noStrike" dirty="0" smtClean="0">
                        <a:effectLst/>
                      </a:endParaRPr>
                    </a:p>
                    <a:p>
                      <a:pPr algn="ctr" fontAlgn="ctr"/>
                      <a:r>
                        <a:rPr lang="fr-FR" sz="800" u="none" strike="noStrike" dirty="0" smtClean="0">
                          <a:effectLst/>
                        </a:rPr>
                        <a:t>et </a:t>
                      </a:r>
                      <a:r>
                        <a:rPr lang="fr-FR" sz="800" u="none" strike="noStrike" dirty="0">
                          <a:effectLst/>
                        </a:rPr>
                        <a:t>des professionnels en matière de </a:t>
                      </a:r>
                      <a:r>
                        <a:rPr lang="fr-FR" sz="800" b="1" u="none" strike="noStrike" dirty="0">
                          <a:solidFill>
                            <a:srgbClr val="C00000"/>
                          </a:solidFill>
                          <a:effectLst/>
                        </a:rPr>
                        <a:t>remises commerciales ET gestes commerciaux</a:t>
                      </a:r>
                      <a:r>
                        <a:rPr lang="fr-FR" sz="800" u="none" strike="noStrike" dirty="0">
                          <a:effectLst/>
                        </a:rPr>
                        <a:t>.</a:t>
                      </a:r>
                      <a:endParaRPr lang="fr-FR" sz="800" b="0" i="0" u="none" strike="noStrike" dirty="0">
                        <a:solidFill>
                          <a:srgbClr val="000000"/>
                        </a:solidFill>
                        <a:effectLst/>
                        <a:latin typeface="+mn-lt"/>
                      </a:endParaRPr>
                    </a:p>
                  </a:txBody>
                  <a:tcPr marL="4188" marR="4188" marT="5584"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96332318"/>
                  </a:ext>
                </a:extLst>
              </a:tr>
              <a:tr h="633264">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tc>
                  <a:txBody>
                    <a:bodyPr/>
                    <a:lstStyle/>
                    <a:p>
                      <a:pPr algn="ctr" fontAlgn="ctr"/>
                      <a:r>
                        <a:rPr lang="fr-FR" sz="900" u="none" strike="noStrike" dirty="0" smtClean="0">
                          <a:effectLst/>
                          <a:hlinkClick r:id="rId14"/>
                        </a:rPr>
                        <a:t>ESPACE DEFI</a:t>
                      </a:r>
                      <a:endParaRPr lang="fr-FR" sz="900" b="1" i="0" u="none" strike="noStrike" dirty="0">
                        <a:solidFill>
                          <a:schemeClr val="tx1"/>
                        </a:solidFill>
                        <a:effectLst/>
                        <a:latin typeface="Century Gothic" panose="020B0502020202020204" pitchFamily="34" charset="0"/>
                      </a:endParaRPr>
                    </a:p>
                  </a:txBody>
                  <a:tcPr marL="5076" marR="5076" marT="6768" marB="0" anchor="ctr"/>
                </a:tc>
                <a:tc>
                  <a:txBody>
                    <a:bodyPr/>
                    <a:lstStyle/>
                    <a:p>
                      <a:pPr algn="ctr" fontAlgn="ctr"/>
                      <a:r>
                        <a:rPr lang="fr-FR" sz="800" u="none" strike="noStrike" dirty="0">
                          <a:effectLst/>
                        </a:rPr>
                        <a:t>Accéder à votre </a:t>
                      </a:r>
                      <a:r>
                        <a:rPr lang="fr-FR" sz="800" b="1" u="none" strike="noStrike" dirty="0">
                          <a:solidFill>
                            <a:srgbClr val="C00000"/>
                          </a:solidFill>
                          <a:effectLst/>
                        </a:rPr>
                        <a:t>portail dédié à l'Epargne Financière</a:t>
                      </a:r>
                      <a:r>
                        <a:rPr lang="fr-FR" sz="800" u="none" strike="noStrike" dirty="0">
                          <a:effectLst/>
                        </a:rPr>
                        <a:t>. </a:t>
                      </a:r>
                      <a:br>
                        <a:rPr lang="fr-FR" sz="800" u="none" strike="noStrike" dirty="0">
                          <a:effectLst/>
                        </a:rPr>
                      </a:br>
                      <a:r>
                        <a:rPr lang="fr-FR" sz="800" u="none" strike="noStrike" dirty="0">
                          <a:effectLst/>
                        </a:rPr>
                        <a:t>Un seul point d'entrée pour toutes les infos sur l'Epargne Financière.</a:t>
                      </a:r>
                      <a:endParaRPr lang="fr-FR" sz="800" b="0" i="0" u="none" strike="noStrike" dirty="0">
                        <a:solidFill>
                          <a:srgbClr val="000000"/>
                        </a:solidFill>
                        <a:effectLst/>
                        <a:latin typeface="+mn-lt"/>
                      </a:endParaRPr>
                    </a:p>
                  </a:txBody>
                  <a:tcPr marL="4188" marR="4188" marT="5584" marB="0" anchor="ctr"/>
                </a:tc>
                <a:tc>
                  <a:txBody>
                    <a:bodyPr/>
                    <a:lstStyle/>
                    <a:p>
                      <a:pPr algn="l" fontAlgn="ctr"/>
                      <a:r>
                        <a:rPr lang="fr-FR" sz="900" u="none" strike="noStrike" dirty="0">
                          <a:effectLst/>
                        </a:rPr>
                        <a:t> </a:t>
                      </a: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1"/>
                  </a:ext>
                </a:extLst>
              </a:tr>
              <a:tr h="460372">
                <a:tc vMerge="1">
                  <a:txBody>
                    <a:bodyPr/>
                    <a:lstStyle/>
                    <a:p>
                      <a:endParaRPr lang="fr-FR"/>
                    </a:p>
                  </a:txBody>
                  <a:tcPr/>
                </a:tc>
                <a:tc>
                  <a:txBody>
                    <a:bodyPr/>
                    <a:lstStyle/>
                    <a:p>
                      <a:pPr algn="ctr" fontAlgn="ctr"/>
                      <a:r>
                        <a:rPr lang="fr-FR" sz="900" u="none" strike="noStrike" dirty="0" smtClean="0">
                          <a:effectLst/>
                          <a:hlinkClick r:id="rId15"/>
                        </a:rPr>
                        <a:t>MYEAV</a:t>
                      </a:r>
                      <a:endParaRPr lang="fr-FR" sz="900" b="1" i="0" u="none" strike="noStrike" dirty="0">
                        <a:solidFill>
                          <a:schemeClr val="tx1"/>
                        </a:solidFill>
                        <a:effectLst/>
                        <a:latin typeface="Century Gothic" panose="020B0502020202020204" pitchFamily="34" charset="0"/>
                      </a:endParaRPr>
                    </a:p>
                  </a:txBody>
                  <a:tcPr marL="5076" marR="5076" marT="6768" marB="0" anchor="ctr"/>
                </a:tc>
                <a:tc>
                  <a:txBody>
                    <a:bodyPr/>
                    <a:lstStyle/>
                    <a:p>
                      <a:pPr algn="ctr" fontAlgn="ctr"/>
                      <a:r>
                        <a:rPr lang="fr-FR" sz="800" u="none" strike="noStrike" dirty="0">
                          <a:effectLst/>
                        </a:rPr>
                        <a:t>Accéder à votre </a:t>
                      </a:r>
                      <a:r>
                        <a:rPr lang="fr-FR" sz="800" b="1" u="none" strike="noStrike" dirty="0">
                          <a:solidFill>
                            <a:srgbClr val="C00000"/>
                          </a:solidFill>
                          <a:effectLst/>
                        </a:rPr>
                        <a:t>Espace Assurance-Vie et Prévoyance </a:t>
                      </a:r>
                      <a:endParaRPr lang="fr-FR" sz="800" b="1" u="none" strike="noStrike" dirty="0" smtClean="0">
                        <a:solidFill>
                          <a:srgbClr val="C00000"/>
                        </a:solidFill>
                        <a:effectLst/>
                      </a:endParaRPr>
                    </a:p>
                    <a:p>
                      <a:pPr algn="ctr" fontAlgn="ctr"/>
                      <a:r>
                        <a:rPr lang="fr-FR" sz="800" u="none" strike="noStrike" dirty="0" smtClean="0">
                          <a:effectLst/>
                        </a:rPr>
                        <a:t>&amp; </a:t>
                      </a:r>
                      <a:r>
                        <a:rPr lang="fr-FR" sz="800" u="none" strike="noStrike" dirty="0">
                          <a:effectLst/>
                        </a:rPr>
                        <a:t>y trouver tous les outils d'aide à la vente.</a:t>
                      </a:r>
                      <a:endParaRPr lang="fr-FR" sz="800" b="0" i="0" u="none" strike="noStrike" dirty="0">
                        <a:solidFill>
                          <a:srgbClr val="000000"/>
                        </a:solidFill>
                        <a:effectLst/>
                        <a:latin typeface="+mn-lt"/>
                      </a:endParaRPr>
                    </a:p>
                  </a:txBody>
                  <a:tcPr marL="4188" marR="4188" marT="5584" marB="0" anchor="ctr"/>
                </a:tc>
                <a:tc>
                  <a:txBody>
                    <a:bodyPr/>
                    <a:lstStyle/>
                    <a:p>
                      <a:pPr algn="l" fontAlgn="ctr"/>
                      <a:r>
                        <a:rPr lang="fr-FR" sz="900" u="none" strike="noStrike" dirty="0">
                          <a:effectLst/>
                        </a:rPr>
                        <a:t> </a:t>
                      </a: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2"/>
                  </a:ext>
                </a:extLst>
              </a:tr>
              <a:tr h="388717">
                <a:tc vMerge="1">
                  <a:txBody>
                    <a:bodyPr/>
                    <a:lstStyle/>
                    <a:p>
                      <a:endParaRPr lang="fr-FR"/>
                    </a:p>
                  </a:txBody>
                  <a:tcPr/>
                </a:tc>
                <a:tc>
                  <a:txBody>
                    <a:bodyPr/>
                    <a:lstStyle/>
                    <a:p>
                      <a:pPr algn="ctr" fontAlgn="ctr"/>
                      <a:r>
                        <a:rPr lang="fr-FR" sz="900" b="0" i="0" u="none" strike="noStrike" dirty="0" smtClean="0">
                          <a:solidFill>
                            <a:schemeClr val="dk1"/>
                          </a:solidFill>
                          <a:effectLst/>
                          <a:latin typeface="+mn-lt"/>
                          <a:hlinkClick r:id="rId16"/>
                        </a:rPr>
                        <a:t>Espace</a:t>
                      </a:r>
                      <a:r>
                        <a:rPr lang="fr-FR" sz="900" b="0" i="0" u="none" strike="noStrike" baseline="0" dirty="0" smtClean="0">
                          <a:solidFill>
                            <a:schemeClr val="dk1"/>
                          </a:solidFill>
                          <a:effectLst/>
                          <a:latin typeface="+mn-lt"/>
                          <a:hlinkClick r:id="rId16"/>
                        </a:rPr>
                        <a:t> OPCVM</a:t>
                      </a:r>
                      <a:endParaRPr lang="fr-FR" sz="900" b="1" i="0" u="none" strike="noStrike" dirty="0">
                        <a:solidFill>
                          <a:schemeClr val="tx1"/>
                        </a:solidFill>
                        <a:effectLst/>
                        <a:latin typeface="Century Gothic" panose="020B0502020202020204" pitchFamily="34" charset="0"/>
                      </a:endParaRPr>
                    </a:p>
                  </a:txBody>
                  <a:tcPr marL="5076" marR="5076" marT="6768" marB="0" anchor="ctr"/>
                </a:tc>
                <a:tc>
                  <a:txBody>
                    <a:bodyPr/>
                    <a:lstStyle/>
                    <a:p>
                      <a:pPr algn="ctr" fontAlgn="ctr"/>
                      <a:endParaRPr lang="fr-FR" sz="800" u="none" strike="noStrike" dirty="0" smtClean="0">
                        <a:effectLst/>
                      </a:endParaRPr>
                    </a:p>
                    <a:p>
                      <a:pPr algn="ctr" fontAlgn="ctr"/>
                      <a:r>
                        <a:rPr lang="fr-FR" sz="800" u="none" strike="noStrike" dirty="0" smtClean="0">
                          <a:effectLst/>
                        </a:rPr>
                        <a:t>Découvrir </a:t>
                      </a:r>
                      <a:r>
                        <a:rPr lang="fr-FR" sz="800" b="1" u="none" strike="noStrike" dirty="0">
                          <a:solidFill>
                            <a:srgbClr val="C00000"/>
                          </a:solidFill>
                          <a:effectLst/>
                        </a:rPr>
                        <a:t>nos 4 familles de fonds </a:t>
                      </a:r>
                      <a:r>
                        <a:rPr lang="fr-FR" sz="800" u="none" strike="noStrike" dirty="0">
                          <a:effectLst/>
                        </a:rPr>
                        <a:t>: les produits d'allocation, </a:t>
                      </a:r>
                      <a:endParaRPr lang="fr-FR" sz="800" u="none" strike="noStrike" dirty="0" smtClean="0">
                        <a:effectLst/>
                      </a:endParaRPr>
                    </a:p>
                    <a:p>
                      <a:pPr algn="ctr" fontAlgn="ctr"/>
                      <a:r>
                        <a:rPr lang="fr-FR" sz="800" u="none" strike="noStrike" dirty="0" smtClean="0">
                          <a:effectLst/>
                        </a:rPr>
                        <a:t>les </a:t>
                      </a:r>
                      <a:r>
                        <a:rPr lang="fr-FR" sz="800" u="none" strike="noStrike" dirty="0">
                          <a:effectLst/>
                        </a:rPr>
                        <a:t>produits actions à thématiques, </a:t>
                      </a:r>
                      <a:r>
                        <a:rPr lang="fr-FR" sz="800" u="none" strike="noStrike" dirty="0" smtClean="0">
                          <a:effectLst/>
                        </a:rPr>
                        <a:t>les </a:t>
                      </a:r>
                      <a:r>
                        <a:rPr lang="fr-FR" sz="800" u="none" strike="noStrike" dirty="0">
                          <a:effectLst/>
                        </a:rPr>
                        <a:t>produits actions géographiques et les produits de taux</a:t>
                      </a:r>
                      <a:r>
                        <a:rPr lang="fr-FR" sz="800" u="none" strike="noStrike" dirty="0" smtClean="0">
                          <a:effectLst/>
                        </a:rPr>
                        <a:t>.</a:t>
                      </a:r>
                    </a:p>
                    <a:p>
                      <a:pPr algn="ctr" fontAlgn="ctr"/>
                      <a:endParaRPr lang="fr-FR" sz="800" b="0" i="0" u="none" strike="noStrike" dirty="0">
                        <a:solidFill>
                          <a:srgbClr val="000000"/>
                        </a:solidFill>
                        <a:effectLst/>
                        <a:latin typeface="+mn-lt"/>
                      </a:endParaRPr>
                    </a:p>
                  </a:txBody>
                  <a:tcPr marL="4188" marR="4188" marT="5584" marB="0" anchor="ctr"/>
                </a:tc>
                <a:tc>
                  <a:txBody>
                    <a:bodyPr/>
                    <a:lstStyle/>
                    <a:p>
                      <a:pPr algn="l" fontAlgn="ctr"/>
                      <a:r>
                        <a:rPr lang="fr-FR" sz="900" u="none" strike="noStrike" dirty="0">
                          <a:effectLst/>
                        </a:rPr>
                        <a:t> </a:t>
                      </a: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3"/>
                  </a:ext>
                </a:extLst>
              </a:tr>
              <a:tr h="388717">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b="0" i="0" u="none" strike="noStrike" dirty="0" smtClean="0">
                          <a:solidFill>
                            <a:schemeClr val="tx1"/>
                          </a:solidFill>
                          <a:effectLst/>
                          <a:latin typeface="+mn-lt"/>
                          <a:hlinkClick r:id="rId17"/>
                        </a:rPr>
                        <a:t>Rendements 2020</a:t>
                      </a:r>
                      <a:endParaRPr lang="fr-FR" sz="900" b="0" i="0" u="none" strike="noStrike" dirty="0">
                        <a:solidFill>
                          <a:schemeClr val="tx1"/>
                        </a:solidFill>
                        <a:effectLst/>
                        <a:latin typeface="+mn-lt"/>
                      </a:endParaRPr>
                    </a:p>
                  </a:txBody>
                  <a:tcPr marL="5076" marR="5076" marT="6768" marB="0" anchor="ctr"/>
                </a:tc>
                <a:tc>
                  <a:txBody>
                    <a:bodyPr/>
                    <a:lstStyle/>
                    <a:p>
                      <a:pPr algn="ctr" fontAlgn="ctr"/>
                      <a:endParaRPr lang="fr-FR" sz="800" u="none" strike="noStrike" dirty="0" smtClean="0">
                        <a:effectLst/>
                      </a:endParaRPr>
                    </a:p>
                    <a:p>
                      <a:pPr algn="ctr" fontAlgn="ctr"/>
                      <a:r>
                        <a:rPr lang="fr-FR" sz="800" u="none" strike="noStrike" dirty="0" smtClean="0">
                          <a:effectLst/>
                        </a:rPr>
                        <a:t>Présenter </a:t>
                      </a:r>
                      <a:r>
                        <a:rPr lang="fr-FR" sz="800" u="none" strike="noStrike" dirty="0">
                          <a:effectLst/>
                        </a:rPr>
                        <a:t>au client </a:t>
                      </a:r>
                      <a:r>
                        <a:rPr lang="fr-FR" sz="800" u="none" strike="noStrike" dirty="0" smtClean="0">
                          <a:effectLst/>
                        </a:rPr>
                        <a:t>les </a:t>
                      </a:r>
                      <a:r>
                        <a:rPr lang="fr-FR" sz="800" b="1" u="none" strike="noStrike" dirty="0">
                          <a:solidFill>
                            <a:srgbClr val="C00000"/>
                          </a:solidFill>
                          <a:effectLst/>
                        </a:rPr>
                        <a:t>rendements des fonds € </a:t>
                      </a:r>
                      <a:r>
                        <a:rPr lang="fr-FR" sz="800" u="none" strike="noStrike" dirty="0">
                          <a:effectLst/>
                        </a:rPr>
                        <a:t>de nos contrats </a:t>
                      </a:r>
                      <a:r>
                        <a:rPr lang="fr-FR" sz="800" u="none" strike="noStrike" dirty="0" smtClean="0">
                          <a:effectLst/>
                        </a:rPr>
                        <a:t>d'assurance-Vie</a:t>
                      </a:r>
                    </a:p>
                    <a:p>
                      <a:pPr algn="ctr" fontAlgn="ctr"/>
                      <a:endParaRPr lang="fr-FR" sz="800" b="0" i="0" u="none" strike="noStrike" dirty="0">
                        <a:solidFill>
                          <a:srgbClr val="000000"/>
                        </a:solidFill>
                        <a:effectLst/>
                        <a:latin typeface="+mn-lt"/>
                      </a:endParaRPr>
                    </a:p>
                  </a:txBody>
                  <a:tcPr marL="4188" marR="4188" marT="5584"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3059461550"/>
                  </a:ext>
                </a:extLst>
              </a:tr>
            </a:tbl>
          </a:graphicData>
        </a:graphic>
      </p:graphicFrame>
      <p:pic>
        <p:nvPicPr>
          <p:cNvPr id="62" name="Image 61"/>
          <p:cNvPicPr>
            <a:picLocks noChangeAspect="1"/>
          </p:cNvPicPr>
          <p:nvPr/>
        </p:nvPicPr>
        <p:blipFill rotWithShape="1">
          <a:blip r:embed="rId18" cstate="print">
            <a:extLst>
              <a:ext uri="{28A0092B-C50C-407E-A947-70E740481C1C}">
                <a14:useLocalDpi xmlns:a14="http://schemas.microsoft.com/office/drawing/2010/main" val="0"/>
              </a:ext>
            </a:extLst>
          </a:blip>
          <a:srcRect l="17319" t="2135" r="17736" b="5714"/>
          <a:stretch/>
        </p:blipFill>
        <p:spPr>
          <a:xfrm>
            <a:off x="6460077" y="1976510"/>
            <a:ext cx="213130" cy="214108"/>
          </a:xfrm>
          <a:prstGeom prst="ellipse">
            <a:avLst/>
          </a:prstGeom>
        </p:spPr>
      </p:pic>
      <p:pic>
        <p:nvPicPr>
          <p:cNvPr id="63" name="Image 62"/>
          <p:cNvPicPr>
            <a:picLocks noChangeAspect="1"/>
          </p:cNvPicPr>
          <p:nvPr/>
        </p:nvPicPr>
        <p:blipFill rotWithShape="1">
          <a:blip r:embed="rId18" cstate="print">
            <a:extLst>
              <a:ext uri="{28A0092B-C50C-407E-A947-70E740481C1C}">
                <a14:useLocalDpi xmlns:a14="http://schemas.microsoft.com/office/drawing/2010/main" val="0"/>
              </a:ext>
            </a:extLst>
          </a:blip>
          <a:srcRect l="17319" t="2135" r="17736" b="5714"/>
          <a:stretch/>
        </p:blipFill>
        <p:spPr>
          <a:xfrm>
            <a:off x="6451425" y="2619126"/>
            <a:ext cx="213130" cy="214108"/>
          </a:xfrm>
          <a:prstGeom prst="ellipse">
            <a:avLst/>
          </a:prstGeom>
        </p:spPr>
      </p:pic>
      <p:pic>
        <p:nvPicPr>
          <p:cNvPr id="64" name="Image 63"/>
          <p:cNvPicPr>
            <a:picLocks noChangeAspect="1"/>
          </p:cNvPicPr>
          <p:nvPr/>
        </p:nvPicPr>
        <p:blipFill rotWithShape="1">
          <a:blip r:embed="rId18" cstate="print">
            <a:extLst>
              <a:ext uri="{28A0092B-C50C-407E-A947-70E740481C1C}">
                <a14:useLocalDpi xmlns:a14="http://schemas.microsoft.com/office/drawing/2010/main" val="0"/>
              </a:ext>
            </a:extLst>
          </a:blip>
          <a:srcRect l="17319" t="2135" r="17736" b="5714"/>
          <a:stretch/>
        </p:blipFill>
        <p:spPr>
          <a:xfrm>
            <a:off x="6450834" y="3180568"/>
            <a:ext cx="213130" cy="214108"/>
          </a:xfrm>
          <a:prstGeom prst="ellipse">
            <a:avLst/>
          </a:prstGeom>
        </p:spPr>
      </p:pic>
      <p:pic>
        <p:nvPicPr>
          <p:cNvPr id="65" name="Image 64"/>
          <p:cNvPicPr>
            <a:picLocks noChangeAspect="1"/>
          </p:cNvPicPr>
          <p:nvPr/>
        </p:nvPicPr>
        <p:blipFill rotWithShape="1">
          <a:blip r:embed="rId18" cstate="print">
            <a:extLst>
              <a:ext uri="{28A0092B-C50C-407E-A947-70E740481C1C}">
                <a14:useLocalDpi xmlns:a14="http://schemas.microsoft.com/office/drawing/2010/main" val="0"/>
              </a:ext>
            </a:extLst>
          </a:blip>
          <a:srcRect l="17319" t="2135" r="17736" b="5714"/>
          <a:stretch/>
        </p:blipFill>
        <p:spPr>
          <a:xfrm>
            <a:off x="6460077" y="3608930"/>
            <a:ext cx="213130" cy="214108"/>
          </a:xfrm>
          <a:prstGeom prst="ellipse">
            <a:avLst/>
          </a:prstGeom>
        </p:spPr>
      </p:pic>
      <p:pic>
        <p:nvPicPr>
          <p:cNvPr id="66" name="Image 6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6" y="3619961"/>
            <a:ext cx="175925" cy="175925"/>
          </a:xfrm>
          <a:prstGeom prst="rect">
            <a:avLst/>
          </a:prstGeom>
        </p:spPr>
      </p:pic>
      <p:pic>
        <p:nvPicPr>
          <p:cNvPr id="67" name="Image 6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2227" y="3202478"/>
            <a:ext cx="175925" cy="175925"/>
          </a:xfrm>
          <a:prstGeom prst="rect">
            <a:avLst/>
          </a:prstGeom>
        </p:spPr>
      </p:pic>
      <p:pic>
        <p:nvPicPr>
          <p:cNvPr id="69" name="Image 6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45722" y="1995601"/>
            <a:ext cx="175925" cy="175925"/>
          </a:xfrm>
          <a:prstGeom prst="rect">
            <a:avLst/>
          </a:prstGeom>
        </p:spPr>
      </p:pic>
      <p:pic>
        <p:nvPicPr>
          <p:cNvPr id="70" name="Image 6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2226" y="2632684"/>
            <a:ext cx="175925" cy="175925"/>
          </a:xfrm>
          <a:prstGeom prst="rect">
            <a:avLst/>
          </a:prstGeom>
        </p:spPr>
      </p:pic>
      <p:pic>
        <p:nvPicPr>
          <p:cNvPr id="71" name="Image 7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29500" y="3202478"/>
            <a:ext cx="184222" cy="184222"/>
          </a:xfrm>
          <a:prstGeom prst="rect">
            <a:avLst/>
          </a:prstGeom>
        </p:spPr>
      </p:pic>
      <p:pic>
        <p:nvPicPr>
          <p:cNvPr id="72" name="Image 7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35574" y="2653588"/>
            <a:ext cx="184222" cy="184222"/>
          </a:xfrm>
          <a:prstGeom prst="rect">
            <a:avLst/>
          </a:prstGeom>
        </p:spPr>
      </p:pic>
      <p:pic>
        <p:nvPicPr>
          <p:cNvPr id="73" name="Image 72"/>
          <p:cNvPicPr>
            <a:picLocks noChangeAspect="1"/>
          </p:cNvPicPr>
          <p:nvPr/>
        </p:nvPicPr>
        <p:blipFill rotWithShape="1">
          <a:blip r:embed="rId18" cstate="print">
            <a:extLst>
              <a:ext uri="{28A0092B-C50C-407E-A947-70E740481C1C}">
                <a14:useLocalDpi xmlns:a14="http://schemas.microsoft.com/office/drawing/2010/main" val="0"/>
              </a:ext>
            </a:extLst>
          </a:blip>
          <a:srcRect l="17319" t="2135" r="17736" b="5714"/>
          <a:stretch/>
        </p:blipFill>
        <p:spPr>
          <a:xfrm>
            <a:off x="6445492" y="3995207"/>
            <a:ext cx="213130" cy="214108"/>
          </a:xfrm>
          <a:prstGeom prst="ellipse">
            <a:avLst/>
          </a:prstGeom>
        </p:spPr>
      </p:pic>
      <p:pic>
        <p:nvPicPr>
          <p:cNvPr id="74" name="Image 7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2225" y="4008520"/>
            <a:ext cx="175925" cy="175925"/>
          </a:xfrm>
          <a:prstGeom prst="rect">
            <a:avLst/>
          </a:prstGeom>
        </p:spPr>
      </p:pic>
    </p:spTree>
    <p:extLst>
      <p:ext uri="{BB962C8B-B14F-4D97-AF65-F5344CB8AC3E}">
        <p14:creationId xmlns:p14="http://schemas.microsoft.com/office/powerpoint/2010/main" val="3737890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au 12"/>
          <p:cNvGraphicFramePr>
            <a:graphicFrameLocks noGrp="1"/>
          </p:cNvGraphicFramePr>
          <p:nvPr>
            <p:extLst/>
          </p:nvPr>
        </p:nvGraphicFramePr>
        <p:xfrm>
          <a:off x="208800" y="871200"/>
          <a:ext cx="7339375" cy="4049501"/>
        </p:xfrm>
        <a:graphic>
          <a:graphicData uri="http://schemas.openxmlformats.org/drawingml/2006/table">
            <a:tbl>
              <a:tblPr>
                <a:tableStyleId>{7DF18680-E054-41AD-8BC1-D1AEF772440D}</a:tableStyleId>
              </a:tblPr>
              <a:tblGrid>
                <a:gridCol w="501076">
                  <a:extLst>
                    <a:ext uri="{9D8B030D-6E8A-4147-A177-3AD203B41FA5}">
                      <a16:colId xmlns:a16="http://schemas.microsoft.com/office/drawing/2014/main" val="20000"/>
                    </a:ext>
                  </a:extLst>
                </a:gridCol>
                <a:gridCol w="1525659">
                  <a:extLst>
                    <a:ext uri="{9D8B030D-6E8A-4147-A177-3AD203B41FA5}">
                      <a16:colId xmlns:a16="http://schemas.microsoft.com/office/drawing/2014/main" val="20001"/>
                    </a:ext>
                  </a:extLst>
                </a:gridCol>
                <a:gridCol w="4106886">
                  <a:extLst>
                    <a:ext uri="{9D8B030D-6E8A-4147-A177-3AD203B41FA5}">
                      <a16:colId xmlns:a16="http://schemas.microsoft.com/office/drawing/2014/main" val="20002"/>
                    </a:ext>
                  </a:extLst>
                </a:gridCol>
                <a:gridCol w="401918">
                  <a:extLst>
                    <a:ext uri="{9D8B030D-6E8A-4147-A177-3AD203B41FA5}">
                      <a16:colId xmlns:a16="http://schemas.microsoft.com/office/drawing/2014/main" val="20004"/>
                    </a:ext>
                  </a:extLst>
                </a:gridCol>
                <a:gridCol w="401918">
                  <a:extLst>
                    <a:ext uri="{9D8B030D-6E8A-4147-A177-3AD203B41FA5}">
                      <a16:colId xmlns:a16="http://schemas.microsoft.com/office/drawing/2014/main" val="232911456"/>
                    </a:ext>
                  </a:extLst>
                </a:gridCol>
                <a:gridCol w="401918">
                  <a:extLst>
                    <a:ext uri="{9D8B030D-6E8A-4147-A177-3AD203B41FA5}">
                      <a16:colId xmlns:a16="http://schemas.microsoft.com/office/drawing/2014/main" val="3001012092"/>
                    </a:ext>
                  </a:extLst>
                </a:gridCol>
              </a:tblGrid>
              <a:tr h="305501">
                <a:tc>
                  <a:txBody>
                    <a:bodyPr/>
                    <a:lstStyle/>
                    <a:p>
                      <a:pPr algn="ctr" fontAlgn="ctr"/>
                      <a:r>
                        <a:rPr lang="fr-FR" sz="800" b="1" u="none" strike="noStrike" dirty="0">
                          <a:solidFill>
                            <a:schemeClr val="bg1"/>
                          </a:solidFill>
                          <a:effectLst/>
                        </a:rPr>
                        <a:t>Offre</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smtClean="0">
                          <a:solidFill>
                            <a:schemeClr val="bg1"/>
                          </a:solidFill>
                          <a:effectLst/>
                        </a:rPr>
                        <a:t>Outils avec liens directs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a:solidFill>
                            <a:schemeClr val="bg1"/>
                          </a:solidFill>
                          <a:effectLst/>
                        </a:rPr>
                        <a:t>Objectifs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gridSpan="3">
                  <a:txBody>
                    <a:bodyPr/>
                    <a:lstStyle/>
                    <a:p>
                      <a:pPr algn="ctr" fontAlgn="ctr"/>
                      <a:r>
                        <a:rPr lang="fr-FR" sz="800" b="1" u="none" strike="noStrike" dirty="0">
                          <a:solidFill>
                            <a:schemeClr val="bg1"/>
                          </a:solidFill>
                          <a:effectLst/>
                        </a:rPr>
                        <a:t>Niveau de recommandation</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468000">
                <a:tc rowSpan="8">
                  <a:txBody>
                    <a:bodyPr/>
                    <a:lstStyle/>
                    <a:p>
                      <a:pPr algn="ctr" fontAlgn="ctr"/>
                      <a:r>
                        <a:rPr lang="fr-FR" sz="1400" b="0" u="none" strike="noStrike" dirty="0" smtClean="0">
                          <a:solidFill>
                            <a:schemeClr val="bg1"/>
                          </a:solidFill>
                          <a:effectLst/>
                        </a:rPr>
                        <a:t>UNIVERS CREDIT</a:t>
                      </a: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smtClean="0">
                          <a:ln>
                            <a:noFill/>
                          </a:ln>
                          <a:solidFill>
                            <a:prstClr val="black">
                              <a:lumMod val="75000"/>
                              <a:lumOff val="25000"/>
                            </a:prstClr>
                          </a:solidFill>
                          <a:effectLst/>
                          <a:uLnTx/>
                          <a:uFillTx/>
                          <a:latin typeface="+mn-lt"/>
                          <a:ea typeface="+mn-ea"/>
                          <a:cs typeface="+mn-cs"/>
                          <a:hlinkClick r:id="rId2"/>
                        </a:rPr>
                        <a:t>Potentiel conso</a:t>
                      </a:r>
                      <a:endParaRPr kumimoji="0" lang="fr-FR" sz="900" b="0" i="0" u="none" strike="noStrike" kern="1200" cap="none" spc="0" normalizeH="0" baseline="0" noProof="0" dirty="0">
                        <a:ln>
                          <a:noFill/>
                        </a:ln>
                        <a:solidFill>
                          <a:prstClr val="black">
                            <a:lumMod val="75000"/>
                            <a:lumOff val="25000"/>
                          </a:prstClr>
                        </a:solidFill>
                        <a:effectLst/>
                        <a:uLnTx/>
                        <a:uFillTx/>
                        <a:latin typeface="+mn-lt"/>
                        <a:ea typeface="+mn-ea"/>
                        <a:cs typeface="Calibri" panose="020F0502020204030204" pitchFamily="34" charset="0"/>
                      </a:endParaRPr>
                    </a:p>
                  </a:txBody>
                  <a:tcPr marL="5076" marR="5076" marT="676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schemeClr val="tx1"/>
                          </a:solidFill>
                          <a:effectLst/>
                          <a:uLnTx/>
                          <a:uFillTx/>
                          <a:latin typeface="+mn-lt"/>
                          <a:ea typeface="+mn-ea"/>
                          <a:cs typeface="Calibri" panose="020F0502020204030204" pitchFamily="34" charset="0"/>
                        </a:rPr>
                        <a:t>Algorithme qui détermine, chaque semaine, un potentiel conso pour le client</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schemeClr val="tx1"/>
                          </a:solidFill>
                          <a:effectLst/>
                          <a:uLnTx/>
                          <a:uFillTx/>
                          <a:latin typeface="+mn-lt"/>
                          <a:ea typeface="+mn-ea"/>
                          <a:cs typeface="Calibri" panose="020F0502020204030204" pitchFamily="34" charset="0"/>
                        </a:rPr>
                        <a:t>Incontournable en préparation et rendez-vous pour aborder les projets du client</a:t>
                      </a:r>
                    </a:p>
                  </a:txBody>
                  <a:tcPr marL="4526" marR="4526" marT="603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Calibri" panose="020F0502020204030204" pitchFamily="34" charset="0"/>
                      </a:endParaRPr>
                    </a:p>
                  </a:txBody>
                  <a:tcPr marL="5076" marR="5076" marT="6768"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Calibri" panose="020F0502020204030204" pitchFamily="34" charset="0"/>
                      </a:endParaRPr>
                    </a:p>
                  </a:txBody>
                  <a:tcPr marL="5076" marR="5076" marT="6768"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Calibri" panose="020F0502020204030204" pitchFamily="34" charset="0"/>
                      </a:endParaRPr>
                    </a:p>
                  </a:txBody>
                  <a:tcPr marL="5076" marR="5076" marT="6768" marB="0" anchor="ctr"/>
                </a:tc>
                <a:extLst>
                  <a:ext uri="{0D108BD9-81ED-4DB2-BD59-A6C34878D82A}">
                    <a16:rowId xmlns:a16="http://schemas.microsoft.com/office/drawing/2014/main" val="730248955"/>
                  </a:ext>
                </a:extLst>
              </a:tr>
              <a:tr h="468000">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u="none" strike="noStrike" dirty="0" smtClean="0">
                          <a:solidFill>
                            <a:schemeClr val="tx1">
                              <a:lumMod val="75000"/>
                              <a:lumOff val="25000"/>
                            </a:schemeClr>
                          </a:solidFill>
                          <a:effectLst/>
                          <a:hlinkClick r:id="rId3"/>
                        </a:rPr>
                        <a:t>Prêt projet</a:t>
                      </a:r>
                      <a:endParaRPr lang="fr-FR" sz="9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b="0" i="0" u="none" strike="noStrike" dirty="0" smtClean="0">
                          <a:solidFill>
                            <a:schemeClr val="tx1"/>
                          </a:solidFill>
                          <a:effectLst/>
                          <a:latin typeface="+mn-lt"/>
                        </a:rPr>
                        <a:t>Tout savoir sur le prêt projet</a:t>
                      </a:r>
                    </a:p>
                    <a:p>
                      <a:pPr algn="ctr" fontAlgn="ctr"/>
                      <a:r>
                        <a:rPr lang="fr-FR" sz="800" b="0" i="0" u="none" strike="noStrike" dirty="0" smtClean="0">
                          <a:solidFill>
                            <a:schemeClr val="tx1"/>
                          </a:solidFill>
                          <a:effectLst/>
                          <a:latin typeface="+mn-lt"/>
                        </a:rPr>
                        <a:t>Connaître les enjeux et les détails du dispositif</a:t>
                      </a:r>
                    </a:p>
                  </a:txBody>
                  <a:tcPr marL="4526" marR="4526" marT="6035"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380617258"/>
                  </a:ext>
                </a:extLst>
              </a:tr>
              <a:tr h="468000">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u="none" strike="noStrike" dirty="0" smtClean="0">
                          <a:solidFill>
                            <a:schemeClr val="tx1">
                              <a:lumMod val="75000"/>
                              <a:lumOff val="25000"/>
                            </a:schemeClr>
                          </a:solidFill>
                          <a:effectLst/>
                          <a:hlinkClick r:id="rId4"/>
                        </a:rPr>
                        <a:t>OAV offres éco</a:t>
                      </a:r>
                      <a:endParaRPr lang="fr-FR" sz="9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b="0" i="0" u="none" strike="noStrike" dirty="0" smtClean="0">
                          <a:solidFill>
                            <a:schemeClr val="tx1"/>
                          </a:solidFill>
                          <a:effectLst/>
                          <a:latin typeface="+mn-lt"/>
                        </a:rPr>
                        <a:t>Prendre connaissance des conditions de prêts éco-travaux et éco-auto</a:t>
                      </a:r>
                    </a:p>
                    <a:p>
                      <a:pPr algn="ctr" fontAlgn="ctr"/>
                      <a:r>
                        <a:rPr lang="fr-FR" sz="800" b="0" i="0" u="none" strike="noStrike" dirty="0" smtClean="0">
                          <a:solidFill>
                            <a:schemeClr val="tx1"/>
                          </a:solidFill>
                          <a:effectLst/>
                          <a:latin typeface="+mn-lt"/>
                        </a:rPr>
                        <a:t>Savoir répondre au besoin global de son client</a:t>
                      </a:r>
                    </a:p>
                  </a:txBody>
                  <a:tcPr marL="4526" marR="4526" marT="6035"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222557540"/>
                  </a:ext>
                </a:extLst>
              </a:tr>
              <a:tr h="468000">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u="none" strike="noStrike" dirty="0" smtClean="0">
                          <a:solidFill>
                            <a:schemeClr val="tx1">
                              <a:lumMod val="75000"/>
                              <a:lumOff val="25000"/>
                            </a:schemeClr>
                          </a:solidFill>
                          <a:effectLst/>
                          <a:hlinkClick r:id="rId5"/>
                        </a:rPr>
                        <a:t>OAV offres équipement</a:t>
                      </a:r>
                      <a:endParaRPr lang="fr-FR" sz="9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b="0" i="0" u="none" strike="noStrike" dirty="0" smtClean="0">
                          <a:solidFill>
                            <a:schemeClr val="tx1"/>
                          </a:solidFill>
                          <a:effectLst/>
                          <a:latin typeface="+mn-lt"/>
                        </a:rPr>
                        <a:t>Prendre connaissance de l'offre à taux préférentiels en auto et travaux</a:t>
                      </a:r>
                    </a:p>
                    <a:p>
                      <a:pPr algn="ctr" fontAlgn="ctr"/>
                      <a:r>
                        <a:rPr lang="fr-FR" sz="800" b="0" i="0" u="none" strike="noStrike" dirty="0" smtClean="0">
                          <a:solidFill>
                            <a:schemeClr val="tx1"/>
                          </a:solidFill>
                          <a:effectLst/>
                          <a:latin typeface="+mn-lt"/>
                        </a:rPr>
                        <a:t>Savoir répondre au besoin global de son client et adapter notre offre</a:t>
                      </a:r>
                    </a:p>
                  </a:txBody>
                  <a:tcPr marL="4526" marR="4526" marT="6035"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3104766832"/>
                  </a:ext>
                </a:extLst>
              </a:tr>
              <a:tr h="468000">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u="none" strike="noStrike" dirty="0" smtClean="0">
                          <a:solidFill>
                            <a:schemeClr val="tx1">
                              <a:lumMod val="75000"/>
                              <a:lumOff val="25000"/>
                            </a:schemeClr>
                          </a:solidFill>
                          <a:effectLst/>
                          <a:hlinkClick r:id="rId5"/>
                        </a:rPr>
                        <a:t>OAV Prêt auto &amp; moi (crédit et assurance)</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b="0" u="none" strike="noStrike" dirty="0" smtClean="0">
                          <a:solidFill>
                            <a:schemeClr val="tx1"/>
                          </a:solidFill>
                          <a:effectLst/>
                        </a:rPr>
                        <a:t>Prendre connaissance de l'offre crédit conso AUTO &amp; MOI</a:t>
                      </a:r>
                    </a:p>
                    <a:p>
                      <a:pPr algn="ctr" fontAlgn="ctr"/>
                      <a:r>
                        <a:rPr lang="fr-FR" sz="800" b="0" u="none" strike="noStrike" dirty="0" smtClean="0">
                          <a:solidFill>
                            <a:schemeClr val="tx1"/>
                          </a:solidFill>
                          <a:effectLst/>
                        </a:rPr>
                        <a:t>Savoir répondre au besoin global de son client &amp; adapter notre offre</a:t>
                      </a:r>
                    </a:p>
                    <a:p>
                      <a:pPr algn="ctr" fontAlgn="ctr"/>
                      <a:r>
                        <a:rPr lang="fr-FR" sz="800" b="0" u="none" strike="noStrike" dirty="0" smtClean="0">
                          <a:solidFill>
                            <a:schemeClr val="tx1"/>
                          </a:solidFill>
                          <a:effectLst/>
                        </a:rPr>
                        <a:t>Réaliser une vente couplée pour équiper sur 2 univers complémentaires</a:t>
                      </a:r>
                      <a:endParaRPr lang="fr-FR" sz="800" b="0" i="0" u="none" strike="noStrike" dirty="0">
                        <a:solidFill>
                          <a:schemeClr val="tx1"/>
                        </a:solidFill>
                        <a:effectLst/>
                        <a:latin typeface="Century Gothic" panose="020B0502020202020204" pitchFamily="34" charset="0"/>
                      </a:endParaRPr>
                    </a:p>
                  </a:txBody>
                  <a:tcPr marL="4526" marR="4526" marT="6035"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531637704"/>
                  </a:ext>
                </a:extLst>
              </a:tr>
              <a:tr h="468000">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900" b="0" u="none" strike="noStrike" dirty="0" smtClean="0">
                          <a:effectLst/>
                          <a:latin typeface="+mn-lt"/>
                          <a:hlinkClick r:id="rId6"/>
                        </a:rPr>
                        <a:t>OAV Prêt Auto</a:t>
                      </a:r>
                    </a:p>
                    <a:p>
                      <a:pPr algn="ctr" fontAlgn="ctr"/>
                      <a:r>
                        <a:rPr lang="fr-FR" sz="900" b="0" i="0" u="none" strike="noStrike" dirty="0" smtClean="0">
                          <a:solidFill>
                            <a:schemeClr val="tx1"/>
                          </a:solidFill>
                          <a:effectLst/>
                          <a:latin typeface="+mn-lt"/>
                          <a:hlinkClick r:id="rId6"/>
                        </a:rPr>
                        <a:t>Prime à la conversion</a:t>
                      </a:r>
                      <a:endParaRPr lang="fr-FR" sz="900" b="0" i="0" u="none" strike="noStrike" dirty="0">
                        <a:solidFill>
                          <a:schemeClr val="tx1"/>
                        </a:solidFill>
                        <a:effectLst/>
                        <a:latin typeface="+mn-lt"/>
                      </a:endParaRPr>
                    </a:p>
                  </a:txBody>
                  <a:tcPr marL="5076" marR="5076" marT="6768" marB="0" anchor="ctr"/>
                </a:tc>
                <a:tc>
                  <a:txBody>
                    <a:bodyPr/>
                    <a:lstStyle/>
                    <a:p>
                      <a:pPr algn="ctr" fontAlgn="ctr"/>
                      <a:r>
                        <a:rPr lang="fr-FR" sz="800" b="0" u="none" strike="noStrike" dirty="0">
                          <a:solidFill>
                            <a:schemeClr val="tx1"/>
                          </a:solidFill>
                          <a:effectLst/>
                        </a:rPr>
                        <a:t>Tout savoir sur la prime à la </a:t>
                      </a:r>
                      <a:r>
                        <a:rPr lang="fr-FR" sz="800" b="0" u="none" strike="noStrike" dirty="0" smtClean="0">
                          <a:solidFill>
                            <a:schemeClr val="tx1"/>
                          </a:solidFill>
                          <a:effectLst/>
                        </a:rPr>
                        <a:t>conversion</a:t>
                      </a:r>
                      <a:r>
                        <a:rPr lang="fr-FR" sz="800" b="0" u="none" strike="noStrike" dirty="0">
                          <a:solidFill>
                            <a:schemeClr val="tx1"/>
                          </a:solidFill>
                          <a:effectLst/>
                        </a:rPr>
                        <a:t/>
                      </a:r>
                      <a:br>
                        <a:rPr lang="fr-FR" sz="800" b="0" u="none" strike="noStrike" dirty="0">
                          <a:solidFill>
                            <a:schemeClr val="tx1"/>
                          </a:solidFill>
                          <a:effectLst/>
                        </a:rPr>
                      </a:br>
                      <a:r>
                        <a:rPr lang="fr-FR" sz="800" b="0" u="none" strike="noStrike" dirty="0">
                          <a:solidFill>
                            <a:schemeClr val="tx1"/>
                          </a:solidFill>
                          <a:effectLst/>
                        </a:rPr>
                        <a:t>Connaître les enjeux et les détails du </a:t>
                      </a:r>
                      <a:r>
                        <a:rPr lang="fr-FR" sz="800" b="0" u="none" strike="noStrike" dirty="0" smtClean="0">
                          <a:solidFill>
                            <a:schemeClr val="tx1"/>
                          </a:solidFill>
                          <a:effectLst/>
                        </a:rPr>
                        <a:t>dispositif</a:t>
                      </a:r>
                      <a:endParaRPr lang="fr-FR" sz="800" b="0" i="0" u="none" strike="noStrike" dirty="0">
                        <a:solidFill>
                          <a:schemeClr val="tx1"/>
                        </a:solidFill>
                        <a:effectLst/>
                        <a:latin typeface="Century Gothic" panose="020B0502020202020204" pitchFamily="34" charset="0"/>
                      </a:endParaRPr>
                    </a:p>
                  </a:txBody>
                  <a:tcPr marL="4526" marR="4526" marT="6035"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96332318"/>
                  </a:ext>
                </a:extLst>
              </a:tr>
              <a:tr h="468000">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tc>
                  <a:txBody>
                    <a:bodyPr/>
                    <a:lstStyle/>
                    <a:p>
                      <a:pPr algn="ctr"/>
                      <a:r>
                        <a:rPr lang="fr-FR" sz="900" dirty="0" smtClean="0">
                          <a:solidFill>
                            <a:schemeClr val="tx1">
                              <a:lumMod val="75000"/>
                              <a:lumOff val="25000"/>
                            </a:schemeClr>
                          </a:solidFill>
                          <a:hlinkClick r:id="rId7"/>
                        </a:rPr>
                        <a:t>OAV Prêt</a:t>
                      </a:r>
                      <a:r>
                        <a:rPr lang="fr-FR" sz="900" baseline="0" dirty="0" smtClean="0">
                          <a:solidFill>
                            <a:schemeClr val="tx1">
                              <a:lumMod val="75000"/>
                              <a:lumOff val="25000"/>
                            </a:schemeClr>
                          </a:solidFill>
                          <a:hlinkClick r:id="rId7"/>
                        </a:rPr>
                        <a:t> mobilité urbaine</a:t>
                      </a:r>
                      <a:endParaRPr lang="fr-FR" sz="900" dirty="0">
                        <a:solidFill>
                          <a:schemeClr val="tx1">
                            <a:lumMod val="75000"/>
                            <a:lumOff val="25000"/>
                          </a:schemeClr>
                        </a:solidFill>
                      </a:endParaRPr>
                    </a:p>
                  </a:txBody>
                  <a:tcPr marL="5076" marR="5076" marT="6768" marB="0" anchor="ctr"/>
                </a:tc>
                <a:tc>
                  <a:txBody>
                    <a:bodyPr/>
                    <a:lstStyle/>
                    <a:p>
                      <a:pPr algn="ctr" fontAlgn="ctr"/>
                      <a:r>
                        <a:rPr lang="fr-FR" sz="800" b="0" u="none" strike="noStrike" dirty="0" smtClean="0">
                          <a:solidFill>
                            <a:schemeClr val="tx1"/>
                          </a:solidFill>
                          <a:effectLst/>
                        </a:rPr>
                        <a:t>Maîtriser l’offre de mobilité urbaine</a:t>
                      </a:r>
                    </a:p>
                    <a:p>
                      <a:pPr algn="ctr" fontAlgn="ctr"/>
                      <a:r>
                        <a:rPr lang="fr-FR" sz="800" b="0" u="none" strike="noStrike" dirty="0" smtClean="0">
                          <a:solidFill>
                            <a:schemeClr val="tx1"/>
                          </a:solidFill>
                          <a:effectLst/>
                        </a:rPr>
                        <a:t>Proposer ces nouvelles solutions pour une clientèle jeune</a:t>
                      </a:r>
                    </a:p>
                  </a:txBody>
                  <a:tcPr marL="4526" marR="4526" marT="6035" marB="0" anchor="ctr"/>
                </a:tc>
                <a:tc>
                  <a:txBody>
                    <a:bodyPr/>
                    <a:lstStyle/>
                    <a:p>
                      <a:pPr algn="l" fontAlgn="ctr"/>
                      <a:r>
                        <a:rPr lang="fr-FR" sz="900" u="none" strike="noStrike" dirty="0">
                          <a:effectLst/>
                        </a:rPr>
                        <a:t> </a:t>
                      </a: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1"/>
                  </a:ext>
                </a:extLst>
              </a:tr>
              <a:tr h="468000">
                <a:tc vMerge="1">
                  <a:txBody>
                    <a:bodyPr/>
                    <a:lstStyle/>
                    <a:p>
                      <a:endParaRPr lang="fr-FR"/>
                    </a:p>
                  </a:txBody>
                  <a:tcPr/>
                </a:tc>
                <a:tc>
                  <a:txBody>
                    <a:bodyPr/>
                    <a:lstStyle/>
                    <a:p>
                      <a:pPr algn="ctr"/>
                      <a:r>
                        <a:rPr lang="fr-FR" sz="900" dirty="0" smtClean="0">
                          <a:solidFill>
                            <a:schemeClr val="tx1">
                              <a:lumMod val="75000"/>
                              <a:lumOff val="25000"/>
                            </a:schemeClr>
                          </a:solidFill>
                          <a:hlinkClick r:id="rId8"/>
                        </a:rPr>
                        <a:t>OAV</a:t>
                      </a:r>
                      <a:r>
                        <a:rPr lang="fr-FR" sz="900" baseline="0" dirty="0" smtClean="0">
                          <a:solidFill>
                            <a:schemeClr val="tx1">
                              <a:lumMod val="75000"/>
                              <a:lumOff val="25000"/>
                            </a:schemeClr>
                          </a:solidFill>
                          <a:hlinkClick r:id="rId8"/>
                        </a:rPr>
                        <a:t> LOA / LLD</a:t>
                      </a:r>
                      <a:endParaRPr lang="fr-FR" sz="900" dirty="0">
                        <a:solidFill>
                          <a:schemeClr val="tx1">
                            <a:lumMod val="75000"/>
                            <a:lumOff val="25000"/>
                          </a:schemeClr>
                        </a:solidFill>
                      </a:endParaRPr>
                    </a:p>
                  </a:txBody>
                  <a:tcPr marL="5076" marR="5076" marT="6768" marB="0" anchor="ctr"/>
                </a:tc>
                <a:tc>
                  <a:txBody>
                    <a:bodyPr/>
                    <a:lstStyle/>
                    <a:p>
                      <a:pPr algn="ctr" fontAlgn="ctr"/>
                      <a:r>
                        <a:rPr lang="fr-FR" sz="800" b="0" u="none" strike="noStrike" dirty="0" smtClean="0">
                          <a:solidFill>
                            <a:schemeClr val="tx1"/>
                          </a:solidFill>
                          <a:effectLst/>
                        </a:rPr>
                        <a:t>Découvrir nos offres de leasing : Location avec Option d’Achat et Location Longue Durée</a:t>
                      </a:r>
                    </a:p>
                    <a:p>
                      <a:pPr algn="ctr" fontAlgn="ctr"/>
                      <a:r>
                        <a:rPr lang="fr-FR" sz="800" b="0" u="none" strike="noStrike" dirty="0" smtClean="0">
                          <a:solidFill>
                            <a:schemeClr val="tx1"/>
                          </a:solidFill>
                          <a:effectLst/>
                        </a:rPr>
                        <a:t>Proposer ces formules aux clients </a:t>
                      </a:r>
                      <a:r>
                        <a:rPr lang="fr-FR" sz="800" b="0" u="none" strike="noStrike" dirty="0" err="1" smtClean="0">
                          <a:solidFill>
                            <a:schemeClr val="tx1"/>
                          </a:solidFill>
                          <a:effectLst/>
                        </a:rPr>
                        <a:t>appétents</a:t>
                      </a:r>
                      <a:endParaRPr lang="fr-FR" sz="800" b="0" u="none" strike="noStrike" dirty="0">
                        <a:solidFill>
                          <a:schemeClr val="tx1"/>
                        </a:solidFill>
                        <a:effectLst/>
                      </a:endParaRPr>
                    </a:p>
                  </a:txBody>
                  <a:tcPr marL="4526" marR="4526" marT="6035" marB="0" anchor="ctr"/>
                </a:tc>
                <a:tc>
                  <a:txBody>
                    <a:bodyPr/>
                    <a:lstStyle/>
                    <a:p>
                      <a:pPr algn="l" fontAlgn="ctr"/>
                      <a:r>
                        <a:rPr lang="fr-FR" sz="900" u="none" strike="noStrike">
                          <a:effectLst/>
                        </a:rPr>
                        <a:t> </a:t>
                      </a:r>
                      <a:endParaRPr lang="fr-FR" sz="900" b="0" i="0" u="none" strike="noStrike">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2"/>
                  </a:ext>
                </a:extLst>
              </a:tr>
            </a:tbl>
          </a:graphicData>
        </a:graphic>
      </p:graphicFrame>
      <p:sp>
        <p:nvSpPr>
          <p:cNvPr id="48" name="Espace réservé du contenu 1"/>
          <p:cNvSpPr>
            <a:spLocks noGrp="1"/>
          </p:cNvSpPr>
          <p:nvPr>
            <p:ph sz="quarter" idx="15"/>
          </p:nvPr>
        </p:nvSpPr>
        <p:spPr>
          <a:xfrm>
            <a:off x="1364476" y="11039"/>
            <a:ext cx="7779524" cy="483518"/>
          </a:xfrm>
        </p:spPr>
        <p:txBody>
          <a:bodyPr/>
          <a:lstStyle/>
          <a:p>
            <a:r>
              <a:rPr lang="fr-FR" sz="1600" b="1" dirty="0" smtClean="0"/>
              <a:t>Des</a:t>
            </a:r>
            <a:r>
              <a:rPr lang="fr-FR" sz="1600" b="1" dirty="0" smtClean="0">
                <a:solidFill>
                  <a:srgbClr val="FF0000"/>
                </a:solidFill>
              </a:rPr>
              <a:t> </a:t>
            </a:r>
            <a:r>
              <a:rPr lang="fr-FR" sz="1600" b="1" dirty="0" smtClean="0">
                <a:solidFill>
                  <a:srgbClr val="C00000"/>
                </a:solidFill>
              </a:rPr>
              <a:t>outils</a:t>
            </a:r>
            <a:r>
              <a:rPr lang="fr-FR" sz="1600" b="1" dirty="0" smtClean="0">
                <a:solidFill>
                  <a:srgbClr val="FF0000"/>
                </a:solidFill>
              </a:rPr>
              <a:t> </a:t>
            </a:r>
            <a:r>
              <a:rPr lang="fr-FR" sz="1600" b="1" dirty="0" smtClean="0"/>
              <a:t>permettant à chacun de trouver les informations qui le concernent ! </a:t>
            </a:r>
            <a:endParaRPr lang="fr-FR" sz="1600" b="1" dirty="0"/>
          </a:p>
        </p:txBody>
      </p:sp>
      <p:sp>
        <p:nvSpPr>
          <p:cNvPr id="2" name="AutoShape 2" descr="Le disque A pour les jeunes conducteurs - Le-Jeune-Conducteur.com"/>
          <p:cNvSpPr>
            <a:spLocks noChangeAspect="1" noChangeArrowheads="1"/>
          </p:cNvSpPr>
          <p:nvPr/>
        </p:nvSpPr>
        <p:spPr bwMode="auto">
          <a:xfrm>
            <a:off x="63500" y="-136525"/>
            <a:ext cx="1895475"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4" name="Rectangle 53"/>
          <p:cNvSpPr/>
          <p:nvPr/>
        </p:nvSpPr>
        <p:spPr>
          <a:xfrm>
            <a:off x="7625768" y="1354891"/>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Débutant : </a:t>
            </a:r>
          </a:p>
          <a:p>
            <a:pPr algn="ctr"/>
            <a:r>
              <a:rPr lang="fr-FR" sz="800" dirty="0" smtClean="0">
                <a:solidFill>
                  <a:schemeClr val="tx1"/>
                </a:solidFill>
                <a:latin typeface="Calibri" panose="020F0502020204030204" pitchFamily="34" charset="0"/>
                <a:cs typeface="Calibri" panose="020F0502020204030204" pitchFamily="34" charset="0"/>
              </a:rPr>
              <a:t>Découverte du produit</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apprendre</a:t>
            </a:r>
            <a:endParaRPr lang="fr-FR" sz="800" dirty="0">
              <a:solidFill>
                <a:schemeClr val="tx1"/>
              </a:solidFill>
              <a:latin typeface="Calibri" panose="020F0502020204030204" pitchFamily="34" charset="0"/>
              <a:cs typeface="Calibri" panose="020F0502020204030204" pitchFamily="34" charset="0"/>
            </a:endParaRPr>
          </a:p>
        </p:txBody>
      </p:sp>
      <p:sp>
        <p:nvSpPr>
          <p:cNvPr id="55" name="Rectangle 54"/>
          <p:cNvSpPr/>
          <p:nvPr/>
        </p:nvSpPr>
        <p:spPr>
          <a:xfrm>
            <a:off x="7634693" y="2158699"/>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Confirmé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fr-FR" sz="800" dirty="0">
                <a:solidFill>
                  <a:schemeClr val="tx1"/>
                </a:solidFill>
                <a:latin typeface="Calibri" panose="020F0502020204030204" pitchFamily="34" charset="0"/>
                <a:cs typeface="Calibri" panose="020F0502020204030204" pitchFamily="34" charset="0"/>
                <a:sym typeface="Wingdings" panose="05000000000000000000" pitchFamily="2" charset="2"/>
              </a:rPr>
              <a:t>p</a:t>
            </a: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our progresser</a:t>
            </a:r>
            <a:endParaRPr lang="fr-FR" sz="800" dirty="0">
              <a:solidFill>
                <a:schemeClr val="tx1"/>
              </a:solidFill>
              <a:latin typeface="Calibri" panose="020F0502020204030204" pitchFamily="34" charset="0"/>
              <a:cs typeface="Calibri" panose="020F0502020204030204" pitchFamily="34" charset="0"/>
            </a:endParaRPr>
          </a:p>
        </p:txBody>
      </p:sp>
      <p:sp>
        <p:nvSpPr>
          <p:cNvPr id="56" name="Rectangle 55"/>
          <p:cNvSpPr/>
          <p:nvPr/>
        </p:nvSpPr>
        <p:spPr>
          <a:xfrm>
            <a:off x="7629085" y="2970515"/>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Expert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se maintenir à jour</a:t>
            </a:r>
            <a:endParaRPr lang="fr-FR" sz="800" dirty="0">
              <a:solidFill>
                <a:schemeClr val="tx1"/>
              </a:solidFill>
              <a:latin typeface="Calibri" panose="020F0502020204030204" pitchFamily="34" charset="0"/>
              <a:cs typeface="Calibri" panose="020F0502020204030204" pitchFamily="34" charset="0"/>
            </a:endParaRPr>
          </a:p>
        </p:txBody>
      </p:sp>
      <p:pic>
        <p:nvPicPr>
          <p:cNvPr id="57" name="Image 56"/>
          <p:cNvPicPr>
            <a:picLocks noChangeAspect="1"/>
          </p:cNvPicPr>
          <p:nvPr/>
        </p:nvPicPr>
        <p:blipFill rotWithShape="1">
          <a:blip r:embed="rId9" cstate="print">
            <a:extLst>
              <a:ext uri="{28A0092B-C50C-407E-A947-70E740481C1C}">
                <a14:useLocalDpi xmlns:a14="http://schemas.microsoft.com/office/drawing/2010/main" val="0"/>
              </a:ext>
            </a:extLst>
          </a:blip>
          <a:srcRect l="17319" t="2135" r="17736" b="5714"/>
          <a:stretch/>
        </p:blipFill>
        <p:spPr>
          <a:xfrm>
            <a:off x="7694342" y="1283707"/>
            <a:ext cx="169494" cy="170272"/>
          </a:xfrm>
          <a:prstGeom prst="ellipse">
            <a:avLst/>
          </a:prstGeom>
        </p:spPr>
      </p:pic>
      <p:pic>
        <p:nvPicPr>
          <p:cNvPr id="58" name="Image 5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96631" y="2096993"/>
            <a:ext cx="175925" cy="175925"/>
          </a:xfrm>
          <a:prstGeom prst="rect">
            <a:avLst/>
          </a:prstGeom>
        </p:spPr>
      </p:pic>
      <p:pic>
        <p:nvPicPr>
          <p:cNvPr id="59" name="Image 5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692482" y="2885289"/>
            <a:ext cx="184222" cy="184222"/>
          </a:xfrm>
          <a:prstGeom prst="rect">
            <a:avLst/>
          </a:prstGeom>
        </p:spPr>
      </p:pic>
      <p:pic>
        <p:nvPicPr>
          <p:cNvPr id="68" name="Image 67"/>
          <p:cNvPicPr>
            <a:picLocks noChangeAspect="1"/>
          </p:cNvPicPr>
          <p:nvPr/>
        </p:nvPicPr>
        <p:blipFill rotWithShape="1">
          <a:blip r:embed="rId12" cstate="print">
            <a:extLst>
              <a:ext uri="{28A0092B-C50C-407E-A947-70E740481C1C}">
                <a14:useLocalDpi xmlns:a14="http://schemas.microsoft.com/office/drawing/2010/main" val="0"/>
              </a:ext>
            </a:extLst>
          </a:blip>
          <a:srcRect l="17319" t="2135" r="17736" b="5714"/>
          <a:stretch/>
        </p:blipFill>
        <p:spPr>
          <a:xfrm>
            <a:off x="6445492" y="1332000"/>
            <a:ext cx="213130" cy="214108"/>
          </a:xfrm>
          <a:prstGeom prst="ellipse">
            <a:avLst/>
          </a:prstGeom>
        </p:spPr>
      </p:pic>
      <p:pic>
        <p:nvPicPr>
          <p:cNvPr id="76" name="Image 75"/>
          <p:cNvPicPr>
            <a:picLocks noChangeAspect="1"/>
          </p:cNvPicPr>
          <p:nvPr/>
        </p:nvPicPr>
        <p:blipFill rotWithShape="1">
          <a:blip r:embed="rId12" cstate="print">
            <a:extLst>
              <a:ext uri="{28A0092B-C50C-407E-A947-70E740481C1C}">
                <a14:useLocalDpi xmlns:a14="http://schemas.microsoft.com/office/drawing/2010/main" val="0"/>
              </a:ext>
            </a:extLst>
          </a:blip>
          <a:srcRect l="17319" t="2135" r="17736" b="5714"/>
          <a:stretch/>
        </p:blipFill>
        <p:spPr>
          <a:xfrm>
            <a:off x="6444000" y="1800000"/>
            <a:ext cx="213130" cy="214108"/>
          </a:xfrm>
          <a:prstGeom prst="ellipse">
            <a:avLst/>
          </a:prstGeom>
        </p:spPr>
      </p:pic>
      <p:pic>
        <p:nvPicPr>
          <p:cNvPr id="77" name="Image 76"/>
          <p:cNvPicPr>
            <a:picLocks noChangeAspect="1"/>
          </p:cNvPicPr>
          <p:nvPr/>
        </p:nvPicPr>
        <p:blipFill rotWithShape="1">
          <a:blip r:embed="rId12" cstate="print">
            <a:extLst>
              <a:ext uri="{28A0092B-C50C-407E-A947-70E740481C1C}">
                <a14:useLocalDpi xmlns:a14="http://schemas.microsoft.com/office/drawing/2010/main" val="0"/>
              </a:ext>
            </a:extLst>
          </a:blip>
          <a:srcRect l="17319" t="2135" r="17736" b="5714"/>
          <a:stretch/>
        </p:blipFill>
        <p:spPr>
          <a:xfrm>
            <a:off x="6444000" y="2736000"/>
            <a:ext cx="213130" cy="214108"/>
          </a:xfrm>
          <a:prstGeom prst="ellipse">
            <a:avLst/>
          </a:prstGeom>
        </p:spPr>
      </p:pic>
      <p:pic>
        <p:nvPicPr>
          <p:cNvPr id="78" name="Image 77"/>
          <p:cNvPicPr>
            <a:picLocks noChangeAspect="1"/>
          </p:cNvPicPr>
          <p:nvPr/>
        </p:nvPicPr>
        <p:blipFill rotWithShape="1">
          <a:blip r:embed="rId12" cstate="print">
            <a:extLst>
              <a:ext uri="{28A0092B-C50C-407E-A947-70E740481C1C}">
                <a14:useLocalDpi xmlns:a14="http://schemas.microsoft.com/office/drawing/2010/main" val="0"/>
              </a:ext>
            </a:extLst>
          </a:blip>
          <a:srcRect l="17319" t="2135" r="17736" b="5714"/>
          <a:stretch/>
        </p:blipFill>
        <p:spPr>
          <a:xfrm>
            <a:off x="6444000" y="3204000"/>
            <a:ext cx="213130" cy="214108"/>
          </a:xfrm>
          <a:prstGeom prst="ellipse">
            <a:avLst/>
          </a:prstGeom>
        </p:spPr>
      </p:pic>
      <p:pic>
        <p:nvPicPr>
          <p:cNvPr id="79" name="Image 78"/>
          <p:cNvPicPr>
            <a:picLocks noChangeAspect="1"/>
          </p:cNvPicPr>
          <p:nvPr/>
        </p:nvPicPr>
        <p:blipFill rotWithShape="1">
          <a:blip r:embed="rId12" cstate="print">
            <a:extLst>
              <a:ext uri="{28A0092B-C50C-407E-A947-70E740481C1C}">
                <a14:useLocalDpi xmlns:a14="http://schemas.microsoft.com/office/drawing/2010/main" val="0"/>
              </a:ext>
            </a:extLst>
          </a:blip>
          <a:srcRect l="17319" t="2135" r="17736" b="5714"/>
          <a:stretch/>
        </p:blipFill>
        <p:spPr>
          <a:xfrm>
            <a:off x="6444000" y="3672000"/>
            <a:ext cx="213130" cy="214108"/>
          </a:xfrm>
          <a:prstGeom prst="ellipse">
            <a:avLst/>
          </a:prstGeom>
        </p:spPr>
      </p:pic>
      <p:pic>
        <p:nvPicPr>
          <p:cNvPr id="82" name="Image 8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76000" y="1332000"/>
            <a:ext cx="175925" cy="175925"/>
          </a:xfrm>
          <a:prstGeom prst="rect">
            <a:avLst/>
          </a:prstGeom>
        </p:spPr>
      </p:pic>
      <p:pic>
        <p:nvPicPr>
          <p:cNvPr id="85" name="Image 8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76000" y="1800000"/>
            <a:ext cx="175925" cy="175925"/>
          </a:xfrm>
          <a:prstGeom prst="rect">
            <a:avLst/>
          </a:prstGeom>
        </p:spPr>
      </p:pic>
      <p:pic>
        <p:nvPicPr>
          <p:cNvPr id="86" name="Image 8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76000" y="3672000"/>
            <a:ext cx="175925" cy="175925"/>
          </a:xfrm>
          <a:prstGeom prst="rect">
            <a:avLst/>
          </a:prstGeom>
        </p:spPr>
      </p:pic>
      <p:pic>
        <p:nvPicPr>
          <p:cNvPr id="88" name="Image 8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272000" y="1800000"/>
            <a:ext cx="184222" cy="184222"/>
          </a:xfrm>
          <a:prstGeom prst="rect">
            <a:avLst/>
          </a:prstGeom>
        </p:spPr>
      </p:pic>
      <p:pic>
        <p:nvPicPr>
          <p:cNvPr id="46" name="Image 45"/>
          <p:cNvPicPr>
            <a:picLocks noChangeAspect="1"/>
          </p:cNvPicPr>
          <p:nvPr/>
        </p:nvPicPr>
        <p:blipFill rotWithShape="1">
          <a:blip r:embed="rId12" cstate="print">
            <a:extLst>
              <a:ext uri="{28A0092B-C50C-407E-A947-70E740481C1C}">
                <a14:useLocalDpi xmlns:a14="http://schemas.microsoft.com/office/drawing/2010/main" val="0"/>
              </a:ext>
            </a:extLst>
          </a:blip>
          <a:srcRect l="17319" t="2135" r="17736" b="5714"/>
          <a:stretch/>
        </p:blipFill>
        <p:spPr>
          <a:xfrm>
            <a:off x="6444000" y="4140000"/>
            <a:ext cx="213130" cy="214108"/>
          </a:xfrm>
          <a:prstGeom prst="ellipse">
            <a:avLst/>
          </a:prstGeom>
        </p:spPr>
      </p:pic>
      <p:pic>
        <p:nvPicPr>
          <p:cNvPr id="52" name="Image 5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76000" y="4140000"/>
            <a:ext cx="175925" cy="175925"/>
          </a:xfrm>
          <a:prstGeom prst="rect">
            <a:avLst/>
          </a:prstGeom>
        </p:spPr>
      </p:pic>
      <p:pic>
        <p:nvPicPr>
          <p:cNvPr id="39" name="Image 38"/>
          <p:cNvPicPr>
            <a:picLocks noChangeAspect="1"/>
          </p:cNvPicPr>
          <p:nvPr/>
        </p:nvPicPr>
        <p:blipFill>
          <a:blip r:embed="rId13">
            <a:extLst/>
          </a:blip>
          <a:stretch>
            <a:fillRect/>
          </a:stretch>
        </p:blipFill>
        <p:spPr>
          <a:xfrm>
            <a:off x="8541254" y="421174"/>
            <a:ext cx="317217" cy="317217"/>
          </a:xfrm>
          <a:prstGeom prst="rect">
            <a:avLst/>
          </a:prstGeom>
        </p:spPr>
      </p:pic>
      <p:pic>
        <p:nvPicPr>
          <p:cNvPr id="41" name="Image 40"/>
          <p:cNvPicPr>
            <a:picLocks noChangeAspect="1"/>
          </p:cNvPicPr>
          <p:nvPr/>
        </p:nvPicPr>
        <p:blipFill rotWithShape="1">
          <a:blip r:embed="rId12" cstate="print">
            <a:extLst>
              <a:ext uri="{28A0092B-C50C-407E-A947-70E740481C1C}">
                <a14:useLocalDpi xmlns:a14="http://schemas.microsoft.com/office/drawing/2010/main" val="0"/>
              </a:ext>
            </a:extLst>
          </a:blip>
          <a:srcRect l="17319" t="2135" r="17736" b="5714"/>
          <a:stretch/>
        </p:blipFill>
        <p:spPr>
          <a:xfrm>
            <a:off x="6440160" y="4608000"/>
            <a:ext cx="213130" cy="214108"/>
          </a:xfrm>
          <a:prstGeom prst="ellipse">
            <a:avLst/>
          </a:prstGeom>
        </p:spPr>
      </p:pic>
      <p:pic>
        <p:nvPicPr>
          <p:cNvPr id="42" name="Image 41"/>
          <p:cNvPicPr>
            <a:picLocks noChangeAspect="1"/>
          </p:cNvPicPr>
          <p:nvPr/>
        </p:nvPicPr>
        <p:blipFill rotWithShape="1">
          <a:blip r:embed="rId12" cstate="print">
            <a:extLst>
              <a:ext uri="{28A0092B-C50C-407E-A947-70E740481C1C}">
                <a14:useLocalDpi xmlns:a14="http://schemas.microsoft.com/office/drawing/2010/main" val="0"/>
              </a:ext>
            </a:extLst>
          </a:blip>
          <a:srcRect l="17319" t="2135" r="17736" b="5714"/>
          <a:stretch/>
        </p:blipFill>
        <p:spPr>
          <a:xfrm>
            <a:off x="6444000" y="2268000"/>
            <a:ext cx="213130" cy="214108"/>
          </a:xfrm>
          <a:prstGeom prst="ellipse">
            <a:avLst/>
          </a:prstGeom>
        </p:spPr>
      </p:pic>
      <p:pic>
        <p:nvPicPr>
          <p:cNvPr id="47" name="Image 4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272000" y="2268000"/>
            <a:ext cx="184222" cy="184222"/>
          </a:xfrm>
          <a:prstGeom prst="rect">
            <a:avLst/>
          </a:prstGeom>
        </p:spPr>
      </p:pic>
      <p:pic>
        <p:nvPicPr>
          <p:cNvPr id="49" name="Image 4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76000" y="2268000"/>
            <a:ext cx="175925" cy="175925"/>
          </a:xfrm>
          <a:prstGeom prst="rect">
            <a:avLst/>
          </a:prstGeom>
        </p:spPr>
      </p:pic>
      <p:pic>
        <p:nvPicPr>
          <p:cNvPr id="50" name="Image 4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272000" y="2736000"/>
            <a:ext cx="184222" cy="184222"/>
          </a:xfrm>
          <a:prstGeom prst="rect">
            <a:avLst/>
          </a:prstGeom>
        </p:spPr>
      </p:pic>
      <p:pic>
        <p:nvPicPr>
          <p:cNvPr id="51" name="Image 5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76000" y="2736000"/>
            <a:ext cx="175925" cy="175925"/>
          </a:xfrm>
          <a:prstGeom prst="rect">
            <a:avLst/>
          </a:prstGeom>
        </p:spPr>
      </p:pic>
      <p:pic>
        <p:nvPicPr>
          <p:cNvPr id="60" name="Image 5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272000" y="3204000"/>
            <a:ext cx="184222" cy="184222"/>
          </a:xfrm>
          <a:prstGeom prst="rect">
            <a:avLst/>
          </a:prstGeom>
        </p:spPr>
      </p:pic>
      <p:pic>
        <p:nvPicPr>
          <p:cNvPr id="61" name="Image 6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76000" y="3204000"/>
            <a:ext cx="175925" cy="175925"/>
          </a:xfrm>
          <a:prstGeom prst="rect">
            <a:avLst/>
          </a:prstGeom>
        </p:spPr>
      </p:pic>
      <p:pic>
        <p:nvPicPr>
          <p:cNvPr id="63" name="Image 6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76000" y="4608000"/>
            <a:ext cx="175925" cy="175925"/>
          </a:xfrm>
          <a:prstGeom prst="rect">
            <a:avLst/>
          </a:prstGeom>
        </p:spPr>
      </p:pic>
      <p:grpSp>
        <p:nvGrpSpPr>
          <p:cNvPr id="43" name="Groupe 42"/>
          <p:cNvGrpSpPr/>
          <p:nvPr/>
        </p:nvGrpSpPr>
        <p:grpSpPr>
          <a:xfrm>
            <a:off x="7778123" y="3516014"/>
            <a:ext cx="1265812" cy="1461736"/>
            <a:chOff x="7778123" y="3516014"/>
            <a:chExt cx="1265812" cy="1461736"/>
          </a:xfrm>
        </p:grpSpPr>
        <p:sp>
          <p:nvSpPr>
            <p:cNvPr id="44" name="ZoneTexte 43"/>
            <p:cNvSpPr txBox="1"/>
            <p:nvPr/>
          </p:nvSpPr>
          <p:spPr>
            <a:xfrm rot="5400000">
              <a:off x="7506146" y="3850561"/>
              <a:ext cx="899926" cy="230832"/>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900" kern="1200" dirty="0" smtClean="0">
                  <a:solidFill>
                    <a:schemeClr val="bg1"/>
                  </a:solidFill>
                  <a:latin typeface="+mn-lt"/>
                  <a:ea typeface="+mn-ea"/>
                  <a:cs typeface="+mn-cs"/>
                </a:rPr>
                <a:t>Liens utiles</a:t>
              </a:r>
            </a:p>
          </p:txBody>
        </p:sp>
        <p:grpSp>
          <p:nvGrpSpPr>
            <p:cNvPr id="45" name="Groupe 44"/>
            <p:cNvGrpSpPr/>
            <p:nvPr/>
          </p:nvGrpSpPr>
          <p:grpSpPr>
            <a:xfrm>
              <a:off x="7778123" y="3553358"/>
              <a:ext cx="1265812" cy="1424392"/>
              <a:chOff x="7811548" y="3668656"/>
              <a:chExt cx="1265812" cy="1424392"/>
            </a:xfrm>
          </p:grpSpPr>
          <p:sp>
            <p:nvSpPr>
              <p:cNvPr id="53" name="Rectangle 52">
                <a:hlinkClick r:id="rId14" action="ppaction://hlinkfile"/>
              </p:cNvPr>
              <p:cNvSpPr/>
              <p:nvPr/>
            </p:nvSpPr>
            <p:spPr>
              <a:xfrm>
                <a:off x="8067480" y="3710260"/>
                <a:ext cx="968236"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Segmentation Activation</a:t>
                </a:r>
                <a:endParaRPr lang="fr-FR" sz="700" b="1" dirty="0">
                  <a:solidFill>
                    <a:schemeClr val="bg1"/>
                  </a:solidFill>
                  <a:latin typeface="Calibri" panose="020F0502020204030204" pitchFamily="34" charset="0"/>
                  <a:cs typeface="Calibri" panose="020F0502020204030204" pitchFamily="34" charset="0"/>
                </a:endParaRPr>
              </a:p>
            </p:txBody>
          </p:sp>
          <p:sp>
            <p:nvSpPr>
              <p:cNvPr id="62" name="Rectangle 61">
                <a:hlinkClick r:id="rId15"/>
              </p:cNvPr>
              <p:cNvSpPr/>
              <p:nvPr/>
            </p:nvSpPr>
            <p:spPr>
              <a:xfrm>
                <a:off x="8567716"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Book Jeunes</a:t>
                </a:r>
                <a:endParaRPr lang="fr-FR" sz="700" b="1" dirty="0">
                  <a:solidFill>
                    <a:schemeClr val="bg1"/>
                  </a:solidFill>
                  <a:latin typeface="Calibri" panose="020F0502020204030204" pitchFamily="34" charset="0"/>
                  <a:cs typeface="Calibri" panose="020F0502020204030204" pitchFamily="34" charset="0"/>
                </a:endParaRPr>
              </a:p>
            </p:txBody>
          </p:sp>
          <p:sp>
            <p:nvSpPr>
              <p:cNvPr id="64" name="Rectangle 63">
                <a:hlinkClick r:id="rId16"/>
              </p:cNvPr>
              <p:cNvSpPr/>
              <p:nvPr/>
            </p:nvSpPr>
            <p:spPr>
              <a:xfrm>
                <a:off x="8573248"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ORCA</a:t>
                </a:r>
              </a:p>
            </p:txBody>
          </p:sp>
          <p:sp>
            <p:nvSpPr>
              <p:cNvPr id="65" name="Rectangle 64">
                <a:hlinkClick r:id="rId17"/>
              </p:cNvPr>
              <p:cNvSpPr/>
              <p:nvPr/>
            </p:nvSpPr>
            <p:spPr>
              <a:xfrm>
                <a:off x="8067480"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Offres promo</a:t>
                </a:r>
              </a:p>
            </p:txBody>
          </p:sp>
          <p:sp>
            <p:nvSpPr>
              <p:cNvPr id="66" name="Rectangle 65">
                <a:hlinkClick r:id="rId18"/>
              </p:cNvPr>
              <p:cNvSpPr/>
              <p:nvPr/>
            </p:nvSpPr>
            <p:spPr>
              <a:xfrm>
                <a:off x="8067480"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Book GERC</a:t>
                </a:r>
              </a:p>
            </p:txBody>
          </p:sp>
          <p:sp>
            <p:nvSpPr>
              <p:cNvPr id="67" name="Rectangle 66"/>
              <p:cNvSpPr/>
              <p:nvPr/>
            </p:nvSpPr>
            <p:spPr>
              <a:xfrm>
                <a:off x="7812961" y="3668656"/>
                <a:ext cx="1264399" cy="1309094"/>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9" name="Image 68"/>
              <p:cNvPicPr>
                <a:picLocks noChangeAspect="1"/>
              </p:cNvPicPr>
              <p:nvPr/>
            </p:nvPicPr>
            <p:blipFill>
              <a:blip r:embed="rId19">
                <a:extLst/>
              </a:blip>
              <a:stretch>
                <a:fillRect/>
              </a:stretch>
            </p:blipFill>
            <p:spPr>
              <a:xfrm>
                <a:off x="7811548" y="4692594"/>
                <a:ext cx="336560" cy="400454"/>
              </a:xfrm>
              <a:prstGeom prst="rect">
                <a:avLst/>
              </a:prstGeom>
            </p:spPr>
          </p:pic>
        </p:grpSp>
      </p:grpSp>
    </p:spTree>
    <p:extLst>
      <p:ext uri="{BB962C8B-B14F-4D97-AF65-F5344CB8AC3E}">
        <p14:creationId xmlns:p14="http://schemas.microsoft.com/office/powerpoint/2010/main" val="3280966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au 12"/>
          <p:cNvGraphicFramePr>
            <a:graphicFrameLocks noGrp="1"/>
          </p:cNvGraphicFramePr>
          <p:nvPr>
            <p:extLst>
              <p:ext uri="{D42A27DB-BD31-4B8C-83A1-F6EECF244321}">
                <p14:modId xmlns:p14="http://schemas.microsoft.com/office/powerpoint/2010/main" val="3921906912"/>
              </p:ext>
            </p:extLst>
          </p:nvPr>
        </p:nvGraphicFramePr>
        <p:xfrm>
          <a:off x="210378" y="872009"/>
          <a:ext cx="7339375" cy="3915844"/>
        </p:xfrm>
        <a:graphic>
          <a:graphicData uri="http://schemas.openxmlformats.org/drawingml/2006/table">
            <a:tbl>
              <a:tblPr>
                <a:tableStyleId>{7DF18680-E054-41AD-8BC1-D1AEF772440D}</a:tableStyleId>
              </a:tblPr>
              <a:tblGrid>
                <a:gridCol w="501076">
                  <a:extLst>
                    <a:ext uri="{9D8B030D-6E8A-4147-A177-3AD203B41FA5}">
                      <a16:colId xmlns:a16="http://schemas.microsoft.com/office/drawing/2014/main" val="20000"/>
                    </a:ext>
                  </a:extLst>
                </a:gridCol>
                <a:gridCol w="1525659">
                  <a:extLst>
                    <a:ext uri="{9D8B030D-6E8A-4147-A177-3AD203B41FA5}">
                      <a16:colId xmlns:a16="http://schemas.microsoft.com/office/drawing/2014/main" val="20001"/>
                    </a:ext>
                  </a:extLst>
                </a:gridCol>
                <a:gridCol w="4106886">
                  <a:extLst>
                    <a:ext uri="{9D8B030D-6E8A-4147-A177-3AD203B41FA5}">
                      <a16:colId xmlns:a16="http://schemas.microsoft.com/office/drawing/2014/main" val="20002"/>
                    </a:ext>
                  </a:extLst>
                </a:gridCol>
                <a:gridCol w="401918">
                  <a:extLst>
                    <a:ext uri="{9D8B030D-6E8A-4147-A177-3AD203B41FA5}">
                      <a16:colId xmlns:a16="http://schemas.microsoft.com/office/drawing/2014/main" val="20004"/>
                    </a:ext>
                  </a:extLst>
                </a:gridCol>
                <a:gridCol w="401918">
                  <a:extLst>
                    <a:ext uri="{9D8B030D-6E8A-4147-A177-3AD203B41FA5}">
                      <a16:colId xmlns:a16="http://schemas.microsoft.com/office/drawing/2014/main" val="232911456"/>
                    </a:ext>
                  </a:extLst>
                </a:gridCol>
                <a:gridCol w="401918">
                  <a:extLst>
                    <a:ext uri="{9D8B030D-6E8A-4147-A177-3AD203B41FA5}">
                      <a16:colId xmlns:a16="http://schemas.microsoft.com/office/drawing/2014/main" val="3001012092"/>
                    </a:ext>
                  </a:extLst>
                </a:gridCol>
              </a:tblGrid>
              <a:tr h="305501">
                <a:tc>
                  <a:txBody>
                    <a:bodyPr/>
                    <a:lstStyle/>
                    <a:p>
                      <a:pPr algn="ctr" fontAlgn="ctr"/>
                      <a:r>
                        <a:rPr lang="fr-FR" sz="800" b="1" u="none" strike="noStrike" dirty="0">
                          <a:solidFill>
                            <a:schemeClr val="bg1"/>
                          </a:solidFill>
                          <a:effectLst/>
                        </a:rPr>
                        <a:t>Offre</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smtClean="0">
                          <a:solidFill>
                            <a:schemeClr val="bg1"/>
                          </a:solidFill>
                          <a:effectLst/>
                        </a:rPr>
                        <a:t>Outils avec liens directs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a:solidFill>
                            <a:schemeClr val="bg1"/>
                          </a:solidFill>
                          <a:effectLst/>
                        </a:rPr>
                        <a:t>Objectifs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gridSpan="3">
                  <a:txBody>
                    <a:bodyPr/>
                    <a:lstStyle/>
                    <a:p>
                      <a:pPr algn="ctr" fontAlgn="ctr"/>
                      <a:r>
                        <a:rPr lang="fr-FR" sz="800" b="1" u="none" strike="noStrike" dirty="0">
                          <a:solidFill>
                            <a:schemeClr val="bg1"/>
                          </a:solidFill>
                          <a:effectLst/>
                        </a:rPr>
                        <a:t>Niveau de recommandation</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458136">
                <a:tc rowSpan="8">
                  <a:txBody>
                    <a:bodyPr/>
                    <a:lstStyle/>
                    <a:p>
                      <a:pPr algn="ctr" fontAlgn="ctr"/>
                      <a:r>
                        <a:rPr lang="fr-FR" sz="1400" b="0" u="none" strike="noStrike" dirty="0" smtClean="0">
                          <a:solidFill>
                            <a:schemeClr val="bg1"/>
                          </a:solidFill>
                          <a:effectLst/>
                        </a:rPr>
                        <a:t>UNIVERS ASSURANCE &amp; PREVOYANCE</a:t>
                      </a: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b="0" i="0" u="none" strike="noStrike" dirty="0" smtClean="0">
                          <a:solidFill>
                            <a:schemeClr val="dk1"/>
                          </a:solidFill>
                          <a:effectLst/>
                          <a:latin typeface="+mn-lt"/>
                          <a:hlinkClick r:id="rId2"/>
                        </a:rPr>
                        <a:t>Le BOOK de l’assurance </a:t>
                      </a:r>
                      <a:endParaRPr lang="fr-FR" sz="900" b="0" i="0" u="none" strike="noStrike" dirty="0">
                        <a:solidFill>
                          <a:schemeClr val="tx1"/>
                        </a:solidFill>
                        <a:effectLst/>
                        <a:latin typeface="+mn-lt"/>
                      </a:endParaRPr>
                    </a:p>
                  </a:txBody>
                  <a:tcPr marL="5076" marR="5076" marT="6768" marB="0" anchor="ctr"/>
                </a:tc>
                <a:tc>
                  <a:txBody>
                    <a:bodyPr/>
                    <a:lstStyle/>
                    <a:p>
                      <a:pPr algn="ctr" fontAlgn="ctr"/>
                      <a:r>
                        <a:rPr lang="fr-FR" sz="800" b="1" u="none" strike="noStrike" dirty="0" smtClean="0">
                          <a:solidFill>
                            <a:srgbClr val="C00000"/>
                          </a:solidFill>
                          <a:effectLst/>
                          <a:latin typeface="+mn-lt"/>
                        </a:rPr>
                        <a:t>VERSION PRINT : </a:t>
                      </a:r>
                      <a:r>
                        <a:rPr lang="fr-FR" sz="800" u="none" strike="noStrike" dirty="0" smtClean="0">
                          <a:effectLst/>
                          <a:latin typeface="+mn-lt"/>
                        </a:rPr>
                        <a:t>Accéder directement aux informations indispensables de l'offre IARD</a:t>
                      </a:r>
                      <a:endParaRPr lang="fr-FR" sz="800" u="none" strike="noStrike" dirty="0">
                        <a:effectLst/>
                        <a:latin typeface="+mn-lt"/>
                      </a:endParaRPr>
                    </a:p>
                  </a:txBody>
                  <a:tcPr marL="4849" marR="4849" marT="6465"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531637704"/>
                  </a:ext>
                </a:extLst>
              </a:tr>
              <a:tr h="432048">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900" u="none" strike="noStrike" dirty="0" smtClean="0">
                          <a:solidFill>
                            <a:schemeClr val="tx1">
                              <a:lumMod val="75000"/>
                              <a:lumOff val="25000"/>
                            </a:schemeClr>
                          </a:solidFill>
                          <a:effectLst/>
                          <a:hlinkClick r:id="rId3"/>
                        </a:rPr>
                        <a:t>Le BOOK IARD Digital</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b="1" u="none" strike="noStrike" dirty="0" smtClean="0">
                          <a:solidFill>
                            <a:srgbClr val="C00000"/>
                          </a:solidFill>
                          <a:effectLst/>
                          <a:latin typeface="+mn-lt"/>
                        </a:rPr>
                        <a:t>VERSION DIGITALE : </a:t>
                      </a:r>
                      <a:r>
                        <a:rPr lang="fr-FR" sz="800" u="none" strike="noStrike" dirty="0" smtClean="0">
                          <a:effectLst/>
                          <a:latin typeface="+mn-lt"/>
                        </a:rPr>
                        <a:t>En complément du book imprimée, retrouvez la version digitale  avec un univers intuitif et enrichi. .</a:t>
                      </a:r>
                      <a:endParaRPr lang="fr-FR" sz="800" b="0" i="0" u="none" strike="noStrike" dirty="0">
                        <a:solidFill>
                          <a:srgbClr val="000000"/>
                        </a:solidFill>
                        <a:effectLst/>
                        <a:latin typeface="+mn-lt"/>
                      </a:endParaRPr>
                    </a:p>
                  </a:txBody>
                  <a:tcPr marL="4849" marR="4849" marT="6465"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96332318"/>
                  </a:ext>
                </a:extLst>
              </a:tr>
              <a:tr h="633264">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tc>
                  <a:txBody>
                    <a:bodyPr/>
                    <a:lstStyle/>
                    <a:p>
                      <a:pPr algn="ctr" fontAlgn="ctr"/>
                      <a:r>
                        <a:rPr lang="fr-FR" sz="900" u="none" strike="noStrike" dirty="0" smtClean="0">
                          <a:solidFill>
                            <a:schemeClr val="tx1">
                              <a:lumMod val="75000"/>
                              <a:lumOff val="25000"/>
                            </a:schemeClr>
                          </a:solidFill>
                          <a:effectLst/>
                          <a:hlinkClick r:id="rId4"/>
                        </a:rPr>
                        <a:t>Le comparateur IARD</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b="1" u="none" strike="noStrike" dirty="0" smtClean="0">
                          <a:solidFill>
                            <a:srgbClr val="C00000"/>
                          </a:solidFill>
                          <a:effectLst/>
                          <a:latin typeface="+mn-lt"/>
                        </a:rPr>
                        <a:t>VOTRE</a:t>
                      </a:r>
                      <a:r>
                        <a:rPr lang="fr-FR" sz="800" b="1" u="none" strike="noStrike" baseline="0" dirty="0" smtClean="0">
                          <a:solidFill>
                            <a:srgbClr val="C00000"/>
                          </a:solidFill>
                          <a:effectLst/>
                          <a:latin typeface="+mn-lt"/>
                        </a:rPr>
                        <a:t> NOUVEAU COMPARATEUR IARD ! </a:t>
                      </a:r>
                      <a:r>
                        <a:rPr lang="fr-FR" sz="800" u="none" strike="noStrike" baseline="0" dirty="0" smtClean="0">
                          <a:effectLst/>
                          <a:latin typeface="+mn-lt"/>
                        </a:rPr>
                        <a:t>Pour le découvrir en 2 mn </a:t>
                      </a:r>
                      <a:r>
                        <a:rPr lang="fr-FR" sz="800" u="none" strike="noStrike" baseline="0" dirty="0" smtClean="0">
                          <a:effectLst/>
                          <a:latin typeface="+mn-lt"/>
                          <a:sym typeface="Wingdings" panose="05000000000000000000" pitchFamily="2" charset="2"/>
                        </a:rPr>
                        <a:t> </a:t>
                      </a:r>
                      <a:r>
                        <a:rPr lang="fr-FR" sz="800" u="none" strike="noStrike" baseline="0" dirty="0" smtClean="0">
                          <a:effectLst/>
                          <a:latin typeface="+mn-lt"/>
                          <a:sym typeface="Wingdings" panose="05000000000000000000" pitchFamily="2" charset="2"/>
                          <a:hlinkClick r:id="rId5"/>
                        </a:rPr>
                        <a:t>clic ici</a:t>
                      </a:r>
                      <a:endParaRPr lang="fr-FR" sz="800" u="none" strike="noStrike" baseline="0" dirty="0" smtClean="0">
                        <a:effectLst/>
                        <a:latin typeface="+mn-lt"/>
                      </a:endParaRPr>
                    </a:p>
                    <a:p>
                      <a:pPr algn="ctr" fontAlgn="ctr"/>
                      <a:r>
                        <a:rPr lang="fr-FR" sz="800" u="none" strike="noStrike" dirty="0" smtClean="0">
                          <a:effectLst/>
                          <a:latin typeface="+mn-lt"/>
                        </a:rPr>
                        <a:t>Avoir une lecture rapide et simplifiée </a:t>
                      </a:r>
                      <a:r>
                        <a:rPr lang="fr-FR" sz="800" b="1" u="none" strike="noStrike" dirty="0" smtClean="0">
                          <a:solidFill>
                            <a:srgbClr val="C00000"/>
                          </a:solidFill>
                          <a:effectLst/>
                          <a:latin typeface="+mn-lt"/>
                        </a:rPr>
                        <a:t>de</a:t>
                      </a:r>
                      <a:r>
                        <a:rPr lang="fr-FR" sz="800" b="1" u="none" strike="noStrike" baseline="0" dirty="0" smtClean="0">
                          <a:solidFill>
                            <a:srgbClr val="C00000"/>
                          </a:solidFill>
                          <a:effectLst/>
                          <a:latin typeface="+mn-lt"/>
                        </a:rPr>
                        <a:t> tous nos</a:t>
                      </a:r>
                      <a:r>
                        <a:rPr lang="fr-FR" sz="800" b="1" u="none" strike="noStrike" dirty="0" smtClean="0">
                          <a:solidFill>
                            <a:srgbClr val="C00000"/>
                          </a:solidFill>
                          <a:effectLst/>
                          <a:latin typeface="+mn-lt"/>
                        </a:rPr>
                        <a:t> contrats IARD.</a:t>
                      </a:r>
                    </a:p>
                    <a:p>
                      <a:pPr algn="ctr" fontAlgn="ctr"/>
                      <a:r>
                        <a:rPr lang="fr-FR" sz="800" u="none" strike="noStrike" dirty="0" smtClean="0">
                          <a:effectLst/>
                          <a:latin typeface="+mn-lt"/>
                        </a:rPr>
                        <a:t>Comparer les garanties de nos contrats avec les garanties des contrats concurrents dans une base de données couvrant plus de 90% du marché !</a:t>
                      </a:r>
                      <a:endParaRPr lang="fr-FR" sz="800" u="none" strike="noStrike" dirty="0">
                        <a:effectLst/>
                        <a:latin typeface="+mn-lt"/>
                      </a:endParaRPr>
                    </a:p>
                  </a:txBody>
                  <a:tcPr marL="4849" marR="4849" marT="6465" marB="0" anchor="ctr"/>
                </a:tc>
                <a:tc>
                  <a:txBody>
                    <a:bodyPr/>
                    <a:lstStyle/>
                    <a:p>
                      <a:pPr algn="l" fontAlgn="ctr"/>
                      <a:r>
                        <a:rPr lang="fr-FR" sz="900" u="none" strike="noStrike" dirty="0">
                          <a:effectLst/>
                        </a:rPr>
                        <a:t> </a:t>
                      </a: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1"/>
                  </a:ext>
                </a:extLst>
              </a:tr>
              <a:tr h="460372">
                <a:tc vMerge="1">
                  <a:txBody>
                    <a:bodyPr/>
                    <a:lstStyle/>
                    <a:p>
                      <a:endParaRPr lang="fr-FR"/>
                    </a:p>
                  </a:txBody>
                  <a:tcPr/>
                </a:tc>
                <a:tc>
                  <a:txBody>
                    <a:bodyPr/>
                    <a:lstStyle/>
                    <a:p>
                      <a:pPr algn="ctr" fontAlgn="ctr"/>
                      <a:r>
                        <a:rPr lang="fr-FR" sz="900" b="0" i="0" u="none" strike="noStrike" dirty="0" smtClean="0">
                          <a:solidFill>
                            <a:schemeClr val="tx1">
                              <a:lumMod val="75000"/>
                              <a:lumOff val="25000"/>
                            </a:schemeClr>
                          </a:solidFill>
                          <a:effectLst/>
                          <a:latin typeface="+mn-lt"/>
                          <a:cs typeface="Calibri" panose="020F0502020204030204" pitchFamily="34" charset="0"/>
                          <a:hlinkClick r:id="rId6"/>
                        </a:rPr>
                        <a:t>Dois-je</a:t>
                      </a:r>
                      <a:r>
                        <a:rPr lang="fr-FR" sz="900" b="0" i="0" u="none" strike="noStrike" baseline="0" dirty="0" smtClean="0">
                          <a:solidFill>
                            <a:schemeClr val="tx1">
                              <a:lumMod val="75000"/>
                              <a:lumOff val="25000"/>
                            </a:schemeClr>
                          </a:solidFill>
                          <a:effectLst/>
                          <a:latin typeface="+mn-lt"/>
                          <a:cs typeface="Calibri" panose="020F0502020204030204" pitchFamily="34" charset="0"/>
                          <a:hlinkClick r:id="rId6"/>
                        </a:rPr>
                        <a:t> le quitter ?</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b="0" i="0" u="none" strike="noStrike" dirty="0" smtClean="0">
                          <a:solidFill>
                            <a:srgbClr val="000000"/>
                          </a:solidFill>
                          <a:effectLst/>
                          <a:latin typeface="+mn-lt"/>
                        </a:rPr>
                        <a:t>                         Le lien pour proposer à son client de faire </a:t>
                      </a:r>
                      <a:r>
                        <a:rPr lang="fr-FR" sz="800" b="1" i="0" u="none" strike="noStrike" dirty="0" smtClean="0">
                          <a:solidFill>
                            <a:srgbClr val="C00000"/>
                          </a:solidFill>
                          <a:effectLst/>
                          <a:latin typeface="+mn-lt"/>
                        </a:rPr>
                        <a:t>notre test pour savoir s'il n'est pas temps de changer d'assureur.</a:t>
                      </a:r>
                      <a:endParaRPr lang="fr-FR" sz="800" b="1" i="0" u="none" strike="noStrike" dirty="0">
                        <a:solidFill>
                          <a:srgbClr val="C00000"/>
                        </a:solidFill>
                        <a:effectLst/>
                        <a:latin typeface="+mn-lt"/>
                      </a:endParaRPr>
                    </a:p>
                  </a:txBody>
                  <a:tcPr marL="4849" marR="4849" marT="6465" marB="0" anchor="ctr"/>
                </a:tc>
                <a:tc>
                  <a:txBody>
                    <a:bodyPr/>
                    <a:lstStyle/>
                    <a:p>
                      <a:pPr algn="l" fontAlgn="ctr"/>
                      <a:endParaRPr lang="fr-FR" sz="900" b="0" i="0" u="none" strike="noStrike">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751130138"/>
                  </a:ext>
                </a:extLst>
              </a:tr>
              <a:tr h="460372">
                <a:tc vMerge="1">
                  <a:txBody>
                    <a:bodyPr/>
                    <a:lstStyle/>
                    <a:p>
                      <a:endParaRPr lang="fr-FR"/>
                    </a:p>
                  </a:txBody>
                  <a:tcPr/>
                </a:tc>
                <a:tc>
                  <a:txBody>
                    <a:bodyPr/>
                    <a:lstStyle/>
                    <a:p>
                      <a:pPr algn="ctr" fontAlgn="ctr"/>
                      <a:r>
                        <a:rPr lang="fr-FR" sz="900" u="none" strike="noStrike" baseline="0" dirty="0" smtClean="0">
                          <a:solidFill>
                            <a:schemeClr val="tx1">
                              <a:lumMod val="75000"/>
                              <a:lumOff val="25000"/>
                            </a:schemeClr>
                          </a:solidFill>
                          <a:effectLst/>
                          <a:hlinkClick r:id="rId7"/>
                        </a:rPr>
                        <a:t>MYEAV</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u="none" strike="noStrike" dirty="0" smtClean="0">
                          <a:effectLst/>
                          <a:latin typeface="+mn-lt"/>
                        </a:rPr>
                        <a:t>Accéder à votre Espace Assurance-Vie et Prévoyance  &amp; y trouver tous les outils d'aide à la vente</a:t>
                      </a:r>
                      <a:endParaRPr lang="fr-FR" sz="800" b="0" i="0" u="none" strike="noStrike" dirty="0">
                        <a:solidFill>
                          <a:srgbClr val="000000"/>
                        </a:solidFill>
                        <a:effectLst/>
                        <a:latin typeface="+mn-lt"/>
                      </a:endParaRPr>
                    </a:p>
                  </a:txBody>
                  <a:tcPr marL="4849" marR="4849" marT="6465" marB="0" anchor="ctr"/>
                </a:tc>
                <a:tc>
                  <a:txBody>
                    <a:bodyPr/>
                    <a:lstStyle/>
                    <a:p>
                      <a:pPr algn="l" fontAlgn="ctr"/>
                      <a:r>
                        <a:rPr lang="fr-FR" sz="900" u="none" strike="noStrike">
                          <a:effectLst/>
                        </a:rPr>
                        <a:t> </a:t>
                      </a:r>
                      <a:endParaRPr lang="fr-FR" sz="900" b="0" i="0" u="none" strike="noStrike">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2"/>
                  </a:ext>
                </a:extLst>
              </a:tr>
              <a:tr h="388717">
                <a:tc vMerge="1">
                  <a:txBody>
                    <a:bodyPr/>
                    <a:lstStyle/>
                    <a:p>
                      <a:endParaRPr lang="fr-FR"/>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u="none" strike="noStrike" dirty="0" smtClean="0">
                          <a:solidFill>
                            <a:schemeClr val="tx1">
                              <a:lumMod val="75000"/>
                              <a:lumOff val="25000"/>
                            </a:schemeClr>
                          </a:solidFill>
                          <a:effectLst/>
                          <a:hlinkClick r:id="rId8"/>
                        </a:rPr>
                        <a:t>L’indispensable 2021</a:t>
                      </a:r>
                      <a:endParaRPr lang="fr-FR" sz="9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endParaRPr lang="fr-FR" sz="800" u="none" strike="noStrike" dirty="0" smtClean="0">
                        <a:effectLst/>
                        <a:latin typeface="+mn-lt"/>
                      </a:endParaRPr>
                    </a:p>
                    <a:p>
                      <a:pPr algn="ctr" fontAlgn="ctr"/>
                      <a:r>
                        <a:rPr lang="fr-FR" sz="800" u="none" strike="noStrike" dirty="0" smtClean="0">
                          <a:effectLst/>
                          <a:latin typeface="+mn-lt"/>
                        </a:rPr>
                        <a:t>Accéder directement aux informations indispensables de l'offre Prévoyance</a:t>
                      </a:r>
                    </a:p>
                    <a:p>
                      <a:pPr algn="ctr" fontAlgn="ctr"/>
                      <a:endParaRPr lang="fr-FR" sz="800" u="none" strike="noStrike" dirty="0" smtClean="0">
                        <a:effectLst/>
                        <a:latin typeface="+mn-lt"/>
                      </a:endParaRPr>
                    </a:p>
                  </a:txBody>
                  <a:tcPr marL="4849" marR="4849" marT="6465" marB="0" anchor="ctr"/>
                </a:tc>
                <a:tc>
                  <a:txBody>
                    <a:bodyPr/>
                    <a:lstStyle/>
                    <a:p>
                      <a:pPr algn="l" fontAlgn="ctr"/>
                      <a:r>
                        <a:rPr lang="fr-FR" sz="900" u="none" strike="noStrike" dirty="0">
                          <a:effectLst/>
                        </a:rPr>
                        <a:t> </a:t>
                      </a: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3"/>
                  </a:ext>
                </a:extLst>
              </a:tr>
              <a:tr h="388717">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u="none" strike="noStrike" dirty="0" smtClean="0">
                          <a:solidFill>
                            <a:schemeClr val="tx1">
                              <a:lumMod val="75000"/>
                              <a:lumOff val="25000"/>
                            </a:schemeClr>
                          </a:solidFill>
                          <a:effectLst/>
                          <a:hlinkClick r:id="rId9"/>
                        </a:rPr>
                        <a:t>Simulateur </a:t>
                      </a:r>
                      <a:r>
                        <a:rPr lang="fr-FR" sz="900" u="none" strike="noStrike" dirty="0" err="1" smtClean="0">
                          <a:solidFill>
                            <a:schemeClr val="tx1">
                              <a:lumMod val="75000"/>
                              <a:lumOff val="25000"/>
                            </a:schemeClr>
                          </a:solidFill>
                          <a:effectLst/>
                          <a:hlinkClick r:id="rId9"/>
                        </a:rPr>
                        <a:t>Sécur’Famille</a:t>
                      </a:r>
                      <a:r>
                        <a:rPr lang="fr-FR" sz="900" u="none" strike="noStrike" baseline="0" dirty="0" smtClean="0">
                          <a:solidFill>
                            <a:schemeClr val="tx1">
                              <a:lumMod val="75000"/>
                              <a:lumOff val="25000"/>
                            </a:schemeClr>
                          </a:solidFill>
                          <a:effectLst/>
                          <a:hlinkClick r:id="rId9"/>
                        </a:rPr>
                        <a:t> 2</a:t>
                      </a:r>
                      <a:endParaRPr lang="fr-FR" sz="9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algn="ctr" fontAlgn="ctr"/>
                      <a:r>
                        <a:rPr lang="fr-FR" sz="800" b="1" u="none" strike="noStrike" dirty="0" smtClean="0">
                          <a:solidFill>
                            <a:srgbClr val="C00000"/>
                          </a:solidFill>
                          <a:effectLst/>
                          <a:latin typeface="+mn-lt"/>
                        </a:rPr>
                        <a:t>Version Conseiller : </a:t>
                      </a:r>
                      <a:r>
                        <a:rPr lang="fr-FR" sz="800" u="none" strike="noStrike" dirty="0" smtClean="0">
                          <a:effectLst/>
                          <a:latin typeface="+mn-lt"/>
                        </a:rPr>
                        <a:t>Réaliser des simulations de prix </a:t>
                      </a:r>
                      <a:r>
                        <a:rPr lang="fr-FR" sz="800" u="none" strike="noStrike" dirty="0" err="1" smtClean="0">
                          <a:effectLst/>
                          <a:latin typeface="+mn-lt"/>
                        </a:rPr>
                        <a:t>Sécur’Famille</a:t>
                      </a:r>
                      <a:r>
                        <a:rPr lang="fr-FR" sz="800" u="none" strike="noStrike" dirty="0" smtClean="0">
                          <a:effectLst/>
                          <a:latin typeface="+mn-lt"/>
                        </a:rPr>
                        <a:t> 2 en quelques clics</a:t>
                      </a:r>
                    </a:p>
                  </a:txBody>
                  <a:tcPr marL="4849" marR="4849" marT="6465"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3853552902"/>
                  </a:ext>
                </a:extLst>
              </a:tr>
              <a:tr h="388717">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smtClean="0">
                          <a:solidFill>
                            <a:schemeClr val="tx1">
                              <a:lumMod val="75000"/>
                              <a:lumOff val="25000"/>
                            </a:schemeClr>
                          </a:solidFill>
                          <a:effectLst/>
                          <a:latin typeface="+mn-lt"/>
                          <a:cs typeface="Calibri" panose="020F0502020204030204" pitchFamily="34" charset="0"/>
                          <a:hlinkClick r:id="rId10"/>
                        </a:rPr>
                        <a:t>Simulateur</a:t>
                      </a:r>
                      <a:r>
                        <a:rPr lang="fr-FR" sz="900" b="0" i="0" u="none" strike="noStrike" baseline="0" dirty="0" smtClean="0">
                          <a:solidFill>
                            <a:schemeClr val="tx1">
                              <a:lumMod val="75000"/>
                              <a:lumOff val="25000"/>
                            </a:schemeClr>
                          </a:solidFill>
                          <a:effectLst/>
                          <a:latin typeface="+mn-lt"/>
                          <a:cs typeface="Calibri" panose="020F0502020204030204" pitchFamily="34" charset="0"/>
                          <a:hlinkClick r:id="rId10"/>
                        </a:rPr>
                        <a:t> Client SF2</a:t>
                      </a:r>
                      <a:endParaRPr lang="fr-FR" sz="9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u="none" strike="noStrike" dirty="0" smtClean="0">
                          <a:solidFill>
                            <a:srgbClr val="C00000"/>
                          </a:solidFill>
                          <a:effectLst/>
                          <a:latin typeface="+mn-lt"/>
                        </a:rPr>
                        <a:t>Version Client : </a:t>
                      </a:r>
                      <a:r>
                        <a:rPr lang="fr-FR" sz="800" u="none" strike="noStrike" dirty="0" smtClean="0">
                          <a:effectLst/>
                          <a:latin typeface="+mn-lt"/>
                        </a:rPr>
                        <a:t>Réaliser des simulations de prix </a:t>
                      </a:r>
                      <a:r>
                        <a:rPr lang="fr-FR" sz="800" u="none" strike="noStrike" dirty="0" err="1" smtClean="0">
                          <a:effectLst/>
                          <a:latin typeface="+mn-lt"/>
                        </a:rPr>
                        <a:t>Sécur’Famille</a:t>
                      </a:r>
                      <a:r>
                        <a:rPr lang="fr-FR" sz="800" u="none" strike="noStrike" dirty="0" smtClean="0">
                          <a:effectLst/>
                          <a:latin typeface="+mn-lt"/>
                        </a:rPr>
                        <a:t> 2 formule INITIAL en</a:t>
                      </a:r>
                      <a:r>
                        <a:rPr lang="fr-FR" sz="800" u="none" strike="noStrike" baseline="0" dirty="0" smtClean="0">
                          <a:effectLst/>
                          <a:latin typeface="+mn-lt"/>
                        </a:rPr>
                        <a:t> 5</a:t>
                      </a:r>
                      <a:r>
                        <a:rPr lang="fr-FR" sz="800" u="none" strike="noStrike" dirty="0" smtClean="0">
                          <a:effectLst/>
                          <a:latin typeface="+mn-lt"/>
                        </a:rPr>
                        <a:t> clics</a:t>
                      </a:r>
                    </a:p>
                    <a:p>
                      <a:pPr algn="ctr" fontAlgn="ctr"/>
                      <a:endParaRPr lang="fr-FR" sz="800" u="none" strike="noStrike" dirty="0" smtClean="0">
                        <a:effectLst/>
                        <a:latin typeface="+mn-lt"/>
                      </a:endParaRPr>
                    </a:p>
                  </a:txBody>
                  <a:tcPr marL="4849" marR="4849" marT="6465"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87635263"/>
                  </a:ext>
                </a:extLst>
              </a:tr>
            </a:tbl>
          </a:graphicData>
        </a:graphic>
      </p:graphicFrame>
      <p:sp>
        <p:nvSpPr>
          <p:cNvPr id="48" name="Espace réservé du contenu 1"/>
          <p:cNvSpPr>
            <a:spLocks noGrp="1"/>
          </p:cNvSpPr>
          <p:nvPr>
            <p:ph sz="quarter" idx="15"/>
          </p:nvPr>
        </p:nvSpPr>
        <p:spPr>
          <a:xfrm>
            <a:off x="1364476" y="11039"/>
            <a:ext cx="7779524" cy="483518"/>
          </a:xfrm>
        </p:spPr>
        <p:txBody>
          <a:bodyPr/>
          <a:lstStyle/>
          <a:p>
            <a:r>
              <a:rPr lang="fr-FR" sz="1600" b="1" dirty="0" smtClean="0"/>
              <a:t>Des</a:t>
            </a:r>
            <a:r>
              <a:rPr lang="fr-FR" sz="1600" b="1" dirty="0" smtClean="0">
                <a:solidFill>
                  <a:srgbClr val="FF0000"/>
                </a:solidFill>
              </a:rPr>
              <a:t> </a:t>
            </a:r>
            <a:r>
              <a:rPr lang="fr-FR" sz="1600" b="1" dirty="0" smtClean="0">
                <a:solidFill>
                  <a:srgbClr val="C00000"/>
                </a:solidFill>
              </a:rPr>
              <a:t>outils</a:t>
            </a:r>
            <a:r>
              <a:rPr lang="fr-FR" sz="1600" b="1" dirty="0" smtClean="0">
                <a:solidFill>
                  <a:srgbClr val="FF0000"/>
                </a:solidFill>
              </a:rPr>
              <a:t> </a:t>
            </a:r>
            <a:r>
              <a:rPr lang="fr-FR" sz="1600" b="1" dirty="0" smtClean="0"/>
              <a:t>permettant à chacun de trouver les informations qui le concernent ! </a:t>
            </a:r>
            <a:endParaRPr lang="fr-FR" sz="1600" b="1" dirty="0"/>
          </a:p>
        </p:txBody>
      </p:sp>
      <p:sp>
        <p:nvSpPr>
          <p:cNvPr id="2" name="AutoShape 2" descr="Le disque A pour les jeunes conducteurs - Le-Jeune-Conducteur.com"/>
          <p:cNvSpPr>
            <a:spLocks noChangeAspect="1" noChangeArrowheads="1"/>
          </p:cNvSpPr>
          <p:nvPr/>
        </p:nvSpPr>
        <p:spPr bwMode="auto">
          <a:xfrm>
            <a:off x="63500" y="-136525"/>
            <a:ext cx="1895475"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4" name="Rectangle 53"/>
          <p:cNvSpPr/>
          <p:nvPr/>
        </p:nvSpPr>
        <p:spPr>
          <a:xfrm>
            <a:off x="7625768" y="1354891"/>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Débutant : </a:t>
            </a:r>
          </a:p>
          <a:p>
            <a:pPr algn="ctr"/>
            <a:r>
              <a:rPr lang="fr-FR" sz="800" dirty="0" smtClean="0">
                <a:solidFill>
                  <a:schemeClr val="tx1"/>
                </a:solidFill>
                <a:latin typeface="Calibri" panose="020F0502020204030204" pitchFamily="34" charset="0"/>
                <a:cs typeface="Calibri" panose="020F0502020204030204" pitchFamily="34" charset="0"/>
              </a:rPr>
              <a:t>Découverte du produit</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apprendre</a:t>
            </a:r>
            <a:endParaRPr lang="fr-FR" sz="800" dirty="0">
              <a:solidFill>
                <a:schemeClr val="tx1"/>
              </a:solidFill>
              <a:latin typeface="Calibri" panose="020F0502020204030204" pitchFamily="34" charset="0"/>
              <a:cs typeface="Calibri" panose="020F0502020204030204" pitchFamily="34" charset="0"/>
            </a:endParaRPr>
          </a:p>
        </p:txBody>
      </p:sp>
      <p:sp>
        <p:nvSpPr>
          <p:cNvPr id="55" name="Rectangle 54"/>
          <p:cNvSpPr/>
          <p:nvPr/>
        </p:nvSpPr>
        <p:spPr>
          <a:xfrm>
            <a:off x="7634693" y="2158699"/>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Confirmé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fr-FR" sz="800" dirty="0">
                <a:solidFill>
                  <a:schemeClr val="tx1"/>
                </a:solidFill>
                <a:latin typeface="Calibri" panose="020F0502020204030204" pitchFamily="34" charset="0"/>
                <a:cs typeface="Calibri" panose="020F0502020204030204" pitchFamily="34" charset="0"/>
                <a:sym typeface="Wingdings" panose="05000000000000000000" pitchFamily="2" charset="2"/>
              </a:rPr>
              <a:t>p</a:t>
            </a: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our progresser</a:t>
            </a:r>
            <a:endParaRPr lang="fr-FR" sz="800" dirty="0">
              <a:solidFill>
                <a:schemeClr val="tx1"/>
              </a:solidFill>
              <a:latin typeface="Calibri" panose="020F0502020204030204" pitchFamily="34" charset="0"/>
              <a:cs typeface="Calibri" panose="020F0502020204030204" pitchFamily="34" charset="0"/>
            </a:endParaRPr>
          </a:p>
        </p:txBody>
      </p:sp>
      <p:sp>
        <p:nvSpPr>
          <p:cNvPr id="56" name="Rectangle 55"/>
          <p:cNvSpPr/>
          <p:nvPr/>
        </p:nvSpPr>
        <p:spPr>
          <a:xfrm>
            <a:off x="7629085" y="2970515"/>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Expert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se maintenir à jour</a:t>
            </a:r>
            <a:endParaRPr lang="fr-FR" sz="800" dirty="0">
              <a:solidFill>
                <a:schemeClr val="tx1"/>
              </a:solidFill>
              <a:latin typeface="Calibri" panose="020F0502020204030204" pitchFamily="34" charset="0"/>
              <a:cs typeface="Calibri" panose="020F0502020204030204" pitchFamily="34" charset="0"/>
            </a:endParaRPr>
          </a:p>
        </p:txBody>
      </p:sp>
      <p:pic>
        <p:nvPicPr>
          <p:cNvPr id="57" name="Image 56"/>
          <p:cNvPicPr>
            <a:picLocks noChangeAspect="1"/>
          </p:cNvPicPr>
          <p:nvPr/>
        </p:nvPicPr>
        <p:blipFill rotWithShape="1">
          <a:blip r:embed="rId11" cstate="print">
            <a:extLst>
              <a:ext uri="{28A0092B-C50C-407E-A947-70E740481C1C}">
                <a14:useLocalDpi xmlns:a14="http://schemas.microsoft.com/office/drawing/2010/main" val="0"/>
              </a:ext>
            </a:extLst>
          </a:blip>
          <a:srcRect l="17319" t="2135" r="17736" b="5714"/>
          <a:stretch/>
        </p:blipFill>
        <p:spPr>
          <a:xfrm>
            <a:off x="7694342" y="1283707"/>
            <a:ext cx="169494" cy="170272"/>
          </a:xfrm>
          <a:prstGeom prst="ellipse">
            <a:avLst/>
          </a:prstGeom>
        </p:spPr>
      </p:pic>
      <p:pic>
        <p:nvPicPr>
          <p:cNvPr id="58" name="Image 5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96631" y="2096993"/>
            <a:ext cx="175925" cy="175925"/>
          </a:xfrm>
          <a:prstGeom prst="rect">
            <a:avLst/>
          </a:prstGeom>
        </p:spPr>
      </p:pic>
      <p:pic>
        <p:nvPicPr>
          <p:cNvPr id="59" name="Image 5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692482" y="2885289"/>
            <a:ext cx="184222" cy="184222"/>
          </a:xfrm>
          <a:prstGeom prst="rect">
            <a:avLst/>
          </a:prstGeom>
        </p:spPr>
      </p:pic>
      <p:pic>
        <p:nvPicPr>
          <p:cNvPr id="68" name="Image 67"/>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49563" y="1346615"/>
            <a:ext cx="213130" cy="214108"/>
          </a:xfrm>
          <a:prstGeom prst="ellipse">
            <a:avLst/>
          </a:prstGeom>
        </p:spPr>
      </p:pic>
      <p:pic>
        <p:nvPicPr>
          <p:cNvPr id="76" name="Image 75"/>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49563" y="1752039"/>
            <a:ext cx="213130" cy="214108"/>
          </a:xfrm>
          <a:prstGeom prst="ellipse">
            <a:avLst/>
          </a:prstGeom>
        </p:spPr>
      </p:pic>
      <p:pic>
        <p:nvPicPr>
          <p:cNvPr id="82" name="Image 8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72225" y="1365706"/>
            <a:ext cx="175925" cy="175925"/>
          </a:xfrm>
          <a:prstGeom prst="rect">
            <a:avLst/>
          </a:prstGeom>
        </p:spPr>
      </p:pic>
      <p:pic>
        <p:nvPicPr>
          <p:cNvPr id="85" name="Image 8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72225" y="1771131"/>
            <a:ext cx="175925" cy="175925"/>
          </a:xfrm>
          <a:prstGeom prst="rect">
            <a:avLst/>
          </a:prstGeom>
        </p:spPr>
      </p:pic>
      <p:pic>
        <p:nvPicPr>
          <p:cNvPr id="53" name="Image 5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235574" y="1766983"/>
            <a:ext cx="184222" cy="184222"/>
          </a:xfrm>
          <a:prstGeom prst="rect">
            <a:avLst/>
          </a:prstGeom>
        </p:spPr>
      </p:pic>
      <p:pic>
        <p:nvPicPr>
          <p:cNvPr id="60" name="Image 59"/>
          <p:cNvPicPr>
            <a:picLocks noChangeAspect="1"/>
          </p:cNvPicPr>
          <p:nvPr/>
        </p:nvPicPr>
        <p:blipFill>
          <a:blip r:embed="rId15">
            <a:extLst/>
          </a:blip>
          <a:stretch>
            <a:fillRect/>
          </a:stretch>
        </p:blipFill>
        <p:spPr>
          <a:xfrm>
            <a:off x="8542858" y="422778"/>
            <a:ext cx="314009" cy="314009"/>
          </a:xfrm>
          <a:prstGeom prst="rect">
            <a:avLst/>
          </a:prstGeom>
        </p:spPr>
      </p:pic>
      <p:pic>
        <p:nvPicPr>
          <p:cNvPr id="38" name="Image 37"/>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49563" y="2266421"/>
            <a:ext cx="213130" cy="214108"/>
          </a:xfrm>
          <a:prstGeom prst="ellipse">
            <a:avLst/>
          </a:prstGeom>
        </p:spPr>
      </p:pic>
      <p:pic>
        <p:nvPicPr>
          <p:cNvPr id="39" name="Image 3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72225" y="2285513"/>
            <a:ext cx="175925" cy="175925"/>
          </a:xfrm>
          <a:prstGeom prst="rect">
            <a:avLst/>
          </a:prstGeom>
        </p:spPr>
      </p:pic>
      <p:pic>
        <p:nvPicPr>
          <p:cNvPr id="40" name="Image 3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235574" y="2281365"/>
            <a:ext cx="184222" cy="184222"/>
          </a:xfrm>
          <a:prstGeom prst="rect">
            <a:avLst/>
          </a:prstGeom>
        </p:spPr>
      </p:pic>
      <p:pic>
        <p:nvPicPr>
          <p:cNvPr id="41" name="Image 40"/>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49563" y="2835701"/>
            <a:ext cx="213130" cy="214108"/>
          </a:xfrm>
          <a:prstGeom prst="ellipse">
            <a:avLst/>
          </a:prstGeom>
        </p:spPr>
      </p:pic>
      <p:pic>
        <p:nvPicPr>
          <p:cNvPr id="42" name="Image 4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72225" y="2854793"/>
            <a:ext cx="175925" cy="175925"/>
          </a:xfrm>
          <a:prstGeom prst="rect">
            <a:avLst/>
          </a:prstGeom>
        </p:spPr>
      </p:pic>
      <p:pic>
        <p:nvPicPr>
          <p:cNvPr id="44" name="Image 4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235574" y="2850645"/>
            <a:ext cx="184222" cy="184222"/>
          </a:xfrm>
          <a:prstGeom prst="rect">
            <a:avLst/>
          </a:prstGeom>
        </p:spPr>
      </p:pic>
      <p:pic>
        <p:nvPicPr>
          <p:cNvPr id="46" name="Image 45"/>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50071" y="3305264"/>
            <a:ext cx="213130" cy="214108"/>
          </a:xfrm>
          <a:prstGeom prst="ellipse">
            <a:avLst/>
          </a:prstGeom>
        </p:spPr>
      </p:pic>
      <p:pic>
        <p:nvPicPr>
          <p:cNvPr id="47" name="Image 4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72733" y="3324356"/>
            <a:ext cx="175925" cy="175925"/>
          </a:xfrm>
          <a:prstGeom prst="rect">
            <a:avLst/>
          </a:prstGeom>
        </p:spPr>
      </p:pic>
      <p:pic>
        <p:nvPicPr>
          <p:cNvPr id="49" name="Image 4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236082" y="3320208"/>
            <a:ext cx="184222" cy="184222"/>
          </a:xfrm>
          <a:prstGeom prst="rect">
            <a:avLst/>
          </a:prstGeom>
        </p:spPr>
      </p:pic>
      <p:pic>
        <p:nvPicPr>
          <p:cNvPr id="50" name="Image 49"/>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49563" y="3708393"/>
            <a:ext cx="213130" cy="214108"/>
          </a:xfrm>
          <a:prstGeom prst="ellipse">
            <a:avLst/>
          </a:prstGeom>
        </p:spPr>
      </p:pic>
      <p:pic>
        <p:nvPicPr>
          <p:cNvPr id="51" name="Image 5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72225" y="3727485"/>
            <a:ext cx="175925" cy="175925"/>
          </a:xfrm>
          <a:prstGeom prst="rect">
            <a:avLst/>
          </a:prstGeom>
        </p:spPr>
      </p:pic>
      <p:pic>
        <p:nvPicPr>
          <p:cNvPr id="61" name="Image 60"/>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56099" y="4096578"/>
            <a:ext cx="213130" cy="214108"/>
          </a:xfrm>
          <a:prstGeom prst="ellipse">
            <a:avLst/>
          </a:prstGeom>
        </p:spPr>
      </p:pic>
      <p:pic>
        <p:nvPicPr>
          <p:cNvPr id="62" name="Image 6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78761" y="4115670"/>
            <a:ext cx="175925" cy="175925"/>
          </a:xfrm>
          <a:prstGeom prst="rect">
            <a:avLst/>
          </a:prstGeom>
        </p:spPr>
      </p:pic>
      <p:pic>
        <p:nvPicPr>
          <p:cNvPr id="63" name="Image 6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242110" y="4111522"/>
            <a:ext cx="184222" cy="184222"/>
          </a:xfrm>
          <a:prstGeom prst="rect">
            <a:avLst/>
          </a:prstGeom>
        </p:spPr>
      </p:pic>
      <p:pic>
        <p:nvPicPr>
          <p:cNvPr id="64" name="Image 63"/>
          <p:cNvPicPr>
            <a:picLocks noChangeAspect="1"/>
          </p:cNvPicPr>
          <p:nvPr/>
        </p:nvPicPr>
        <p:blipFill rotWithShape="1">
          <a:blip r:embed="rId14" cstate="print">
            <a:extLst>
              <a:ext uri="{28A0092B-C50C-407E-A947-70E740481C1C}">
                <a14:useLocalDpi xmlns:a14="http://schemas.microsoft.com/office/drawing/2010/main" val="0"/>
              </a:ext>
            </a:extLst>
          </a:blip>
          <a:srcRect l="17319" t="2135" r="17736" b="5714"/>
          <a:stretch/>
        </p:blipFill>
        <p:spPr>
          <a:xfrm>
            <a:off x="6456099" y="4488854"/>
            <a:ext cx="213130" cy="214108"/>
          </a:xfrm>
          <a:prstGeom prst="ellipse">
            <a:avLst/>
          </a:prstGeom>
        </p:spPr>
      </p:pic>
      <p:pic>
        <p:nvPicPr>
          <p:cNvPr id="3" name="Image 2"/>
          <p:cNvPicPr>
            <a:picLocks noChangeAspect="1"/>
          </p:cNvPicPr>
          <p:nvPr/>
        </p:nvPicPr>
        <p:blipFill>
          <a:blip r:embed="rId16"/>
          <a:stretch>
            <a:fillRect/>
          </a:stretch>
        </p:blipFill>
        <p:spPr>
          <a:xfrm>
            <a:off x="2339752" y="2784054"/>
            <a:ext cx="415212" cy="317401"/>
          </a:xfrm>
          <a:prstGeom prst="rect">
            <a:avLst/>
          </a:prstGeom>
        </p:spPr>
      </p:pic>
      <p:grpSp>
        <p:nvGrpSpPr>
          <p:cNvPr id="45" name="Groupe 44"/>
          <p:cNvGrpSpPr/>
          <p:nvPr/>
        </p:nvGrpSpPr>
        <p:grpSpPr>
          <a:xfrm>
            <a:off x="7778123" y="3516014"/>
            <a:ext cx="1265812" cy="1461736"/>
            <a:chOff x="7778123" y="3516014"/>
            <a:chExt cx="1265812" cy="1461736"/>
          </a:xfrm>
        </p:grpSpPr>
        <p:sp>
          <p:nvSpPr>
            <p:cNvPr id="52" name="ZoneTexte 51"/>
            <p:cNvSpPr txBox="1"/>
            <p:nvPr/>
          </p:nvSpPr>
          <p:spPr>
            <a:xfrm rot="5400000">
              <a:off x="7506146" y="3850561"/>
              <a:ext cx="899926" cy="230832"/>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900" kern="1200" dirty="0" smtClean="0">
                  <a:solidFill>
                    <a:schemeClr val="bg1"/>
                  </a:solidFill>
                  <a:latin typeface="+mn-lt"/>
                  <a:ea typeface="+mn-ea"/>
                  <a:cs typeface="+mn-cs"/>
                </a:rPr>
                <a:t>Liens utiles</a:t>
              </a:r>
            </a:p>
          </p:txBody>
        </p:sp>
        <p:grpSp>
          <p:nvGrpSpPr>
            <p:cNvPr id="65" name="Groupe 64"/>
            <p:cNvGrpSpPr/>
            <p:nvPr/>
          </p:nvGrpSpPr>
          <p:grpSpPr>
            <a:xfrm>
              <a:off x="7778123" y="3553358"/>
              <a:ext cx="1265812" cy="1424392"/>
              <a:chOff x="7811548" y="3668656"/>
              <a:chExt cx="1265812" cy="1424392"/>
            </a:xfrm>
          </p:grpSpPr>
          <p:sp>
            <p:nvSpPr>
              <p:cNvPr id="66" name="Rectangle 65">
                <a:hlinkClick r:id="rId17" action="ppaction://hlinkfile"/>
              </p:cNvPr>
              <p:cNvSpPr/>
              <p:nvPr/>
            </p:nvSpPr>
            <p:spPr>
              <a:xfrm>
                <a:off x="8067480" y="3710260"/>
                <a:ext cx="968236"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Segmentation Activation</a:t>
                </a:r>
                <a:endParaRPr lang="fr-FR" sz="700" b="1" dirty="0">
                  <a:solidFill>
                    <a:schemeClr val="bg1"/>
                  </a:solidFill>
                  <a:latin typeface="Calibri" panose="020F0502020204030204" pitchFamily="34" charset="0"/>
                  <a:cs typeface="Calibri" panose="020F0502020204030204" pitchFamily="34" charset="0"/>
                </a:endParaRPr>
              </a:p>
            </p:txBody>
          </p:sp>
          <p:sp>
            <p:nvSpPr>
              <p:cNvPr id="67" name="Rectangle 66">
                <a:hlinkClick r:id="rId18"/>
              </p:cNvPr>
              <p:cNvSpPr/>
              <p:nvPr/>
            </p:nvSpPr>
            <p:spPr>
              <a:xfrm>
                <a:off x="8567716"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Book Jeunes</a:t>
                </a:r>
                <a:endParaRPr lang="fr-FR" sz="700" b="1" dirty="0">
                  <a:solidFill>
                    <a:schemeClr val="bg1"/>
                  </a:solidFill>
                  <a:latin typeface="Calibri" panose="020F0502020204030204" pitchFamily="34" charset="0"/>
                  <a:cs typeface="Calibri" panose="020F0502020204030204" pitchFamily="34" charset="0"/>
                </a:endParaRPr>
              </a:p>
            </p:txBody>
          </p:sp>
          <p:sp>
            <p:nvSpPr>
              <p:cNvPr id="69" name="Rectangle 68">
                <a:hlinkClick r:id="rId19"/>
              </p:cNvPr>
              <p:cNvSpPr/>
              <p:nvPr/>
            </p:nvSpPr>
            <p:spPr>
              <a:xfrm>
                <a:off x="8573248"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ORCA</a:t>
                </a:r>
              </a:p>
            </p:txBody>
          </p:sp>
          <p:sp>
            <p:nvSpPr>
              <p:cNvPr id="70" name="Rectangle 69">
                <a:hlinkClick r:id="rId20"/>
              </p:cNvPr>
              <p:cNvSpPr/>
              <p:nvPr/>
            </p:nvSpPr>
            <p:spPr>
              <a:xfrm>
                <a:off x="8067480"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Offres promo</a:t>
                </a:r>
              </a:p>
            </p:txBody>
          </p:sp>
          <p:sp>
            <p:nvSpPr>
              <p:cNvPr id="71" name="Rectangle 70">
                <a:hlinkClick r:id="rId21"/>
              </p:cNvPr>
              <p:cNvSpPr/>
              <p:nvPr/>
            </p:nvSpPr>
            <p:spPr>
              <a:xfrm>
                <a:off x="8067480"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Book GERC</a:t>
                </a:r>
              </a:p>
            </p:txBody>
          </p:sp>
          <p:sp>
            <p:nvSpPr>
              <p:cNvPr id="72" name="Rectangle 71"/>
              <p:cNvSpPr/>
              <p:nvPr/>
            </p:nvSpPr>
            <p:spPr>
              <a:xfrm>
                <a:off x="7812961" y="3668656"/>
                <a:ext cx="1264399" cy="1309094"/>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3" name="Image 72"/>
              <p:cNvPicPr>
                <a:picLocks noChangeAspect="1"/>
              </p:cNvPicPr>
              <p:nvPr/>
            </p:nvPicPr>
            <p:blipFill>
              <a:blip r:embed="rId22">
                <a:extLst/>
              </a:blip>
              <a:stretch>
                <a:fillRect/>
              </a:stretch>
            </p:blipFill>
            <p:spPr>
              <a:xfrm>
                <a:off x="7811548" y="4692594"/>
                <a:ext cx="336560" cy="400454"/>
              </a:xfrm>
              <a:prstGeom prst="rect">
                <a:avLst/>
              </a:prstGeom>
            </p:spPr>
          </p:pic>
        </p:grpSp>
      </p:grpSp>
    </p:spTree>
    <p:extLst>
      <p:ext uri="{BB962C8B-B14F-4D97-AF65-F5344CB8AC3E}">
        <p14:creationId xmlns:p14="http://schemas.microsoft.com/office/powerpoint/2010/main" val="2237668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au 12"/>
          <p:cNvGraphicFramePr>
            <a:graphicFrameLocks noGrp="1"/>
          </p:cNvGraphicFramePr>
          <p:nvPr>
            <p:extLst/>
          </p:nvPr>
        </p:nvGraphicFramePr>
        <p:xfrm>
          <a:off x="210378" y="872009"/>
          <a:ext cx="7339375" cy="3831816"/>
        </p:xfrm>
        <a:graphic>
          <a:graphicData uri="http://schemas.openxmlformats.org/drawingml/2006/table">
            <a:tbl>
              <a:tblPr>
                <a:tableStyleId>{7DF18680-E054-41AD-8BC1-D1AEF772440D}</a:tableStyleId>
              </a:tblPr>
              <a:tblGrid>
                <a:gridCol w="501076">
                  <a:extLst>
                    <a:ext uri="{9D8B030D-6E8A-4147-A177-3AD203B41FA5}">
                      <a16:colId xmlns:a16="http://schemas.microsoft.com/office/drawing/2014/main" val="20000"/>
                    </a:ext>
                  </a:extLst>
                </a:gridCol>
                <a:gridCol w="1525659">
                  <a:extLst>
                    <a:ext uri="{9D8B030D-6E8A-4147-A177-3AD203B41FA5}">
                      <a16:colId xmlns:a16="http://schemas.microsoft.com/office/drawing/2014/main" val="20001"/>
                    </a:ext>
                  </a:extLst>
                </a:gridCol>
                <a:gridCol w="4106886">
                  <a:extLst>
                    <a:ext uri="{9D8B030D-6E8A-4147-A177-3AD203B41FA5}">
                      <a16:colId xmlns:a16="http://schemas.microsoft.com/office/drawing/2014/main" val="20002"/>
                    </a:ext>
                  </a:extLst>
                </a:gridCol>
                <a:gridCol w="401918">
                  <a:extLst>
                    <a:ext uri="{9D8B030D-6E8A-4147-A177-3AD203B41FA5}">
                      <a16:colId xmlns:a16="http://schemas.microsoft.com/office/drawing/2014/main" val="20004"/>
                    </a:ext>
                  </a:extLst>
                </a:gridCol>
                <a:gridCol w="401918">
                  <a:extLst>
                    <a:ext uri="{9D8B030D-6E8A-4147-A177-3AD203B41FA5}">
                      <a16:colId xmlns:a16="http://schemas.microsoft.com/office/drawing/2014/main" val="232911456"/>
                    </a:ext>
                  </a:extLst>
                </a:gridCol>
                <a:gridCol w="401918">
                  <a:extLst>
                    <a:ext uri="{9D8B030D-6E8A-4147-A177-3AD203B41FA5}">
                      <a16:colId xmlns:a16="http://schemas.microsoft.com/office/drawing/2014/main" val="3001012092"/>
                    </a:ext>
                  </a:extLst>
                </a:gridCol>
              </a:tblGrid>
              <a:tr h="305501">
                <a:tc>
                  <a:txBody>
                    <a:bodyPr/>
                    <a:lstStyle/>
                    <a:p>
                      <a:pPr algn="ctr" fontAlgn="ctr"/>
                      <a:r>
                        <a:rPr lang="fr-FR" sz="800" b="1" u="none" strike="noStrike" dirty="0">
                          <a:solidFill>
                            <a:schemeClr val="bg1"/>
                          </a:solidFill>
                          <a:effectLst/>
                        </a:rPr>
                        <a:t>Offre</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smtClean="0">
                          <a:solidFill>
                            <a:schemeClr val="bg1"/>
                          </a:solidFill>
                          <a:effectLst/>
                        </a:rPr>
                        <a:t>Outils avec liens directs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a:solidFill>
                            <a:schemeClr val="bg1"/>
                          </a:solidFill>
                          <a:effectLst/>
                        </a:rPr>
                        <a:t>Objectifs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gridSpan="3">
                  <a:txBody>
                    <a:bodyPr/>
                    <a:lstStyle/>
                    <a:p>
                      <a:pPr algn="ctr" fontAlgn="ctr"/>
                      <a:r>
                        <a:rPr lang="fr-FR" sz="800" b="1" u="none" strike="noStrike" dirty="0">
                          <a:solidFill>
                            <a:schemeClr val="bg1"/>
                          </a:solidFill>
                          <a:effectLst/>
                        </a:rPr>
                        <a:t>Niveau de recommandation</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633264">
                <a:tc rowSpan="7">
                  <a:txBody>
                    <a:bodyPr/>
                    <a:lstStyle/>
                    <a:p>
                      <a:pPr algn="ctr" fontAlgn="ctr"/>
                      <a:r>
                        <a:rPr lang="fr-FR" sz="1400" b="0" u="none" strike="noStrike" dirty="0" smtClean="0">
                          <a:solidFill>
                            <a:schemeClr val="bg1"/>
                          </a:solidFill>
                          <a:effectLst/>
                        </a:rPr>
                        <a:t>PILOTAGE du MANAGER</a:t>
                      </a: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l" fontAlgn="ctr"/>
                      <a:r>
                        <a:rPr lang="fr-FR" sz="900" u="none" strike="noStrike" dirty="0" smtClean="0">
                          <a:solidFill>
                            <a:schemeClr val="tx1">
                              <a:lumMod val="75000"/>
                              <a:lumOff val="25000"/>
                            </a:schemeClr>
                          </a:solidFill>
                          <a:effectLst/>
                          <a:hlinkClick r:id="rId2"/>
                        </a:rPr>
                        <a:t>Le BOOK pilotage et son MEMO </a:t>
                      </a:r>
                      <a:r>
                        <a:rPr lang="fr-FR" sz="900" u="none" strike="noStrike" dirty="0" smtClean="0">
                          <a:solidFill>
                            <a:schemeClr val="tx1">
                              <a:lumMod val="75000"/>
                              <a:lumOff val="25000"/>
                            </a:schemeClr>
                          </a:solidFill>
                          <a:effectLst/>
                        </a:rPr>
                        <a:t>construit en 6 grandes catégories ci-dessous :</a:t>
                      </a:r>
                    </a:p>
                    <a:p>
                      <a:pPr algn="l" fontAlgn="ctr"/>
                      <a:endParaRPr lang="fr-FR" sz="900" u="none" strike="noStrike" dirty="0" smtClean="0">
                        <a:solidFill>
                          <a:schemeClr val="tx1">
                            <a:lumMod val="75000"/>
                            <a:lumOff val="25000"/>
                          </a:schemeClr>
                        </a:solidFill>
                        <a:effectLst/>
                      </a:endParaRPr>
                    </a:p>
                  </a:txBody>
                  <a:tcPr marL="5076" marR="5076" marT="6768" marB="0" anchor="ctr">
                    <a:solidFill>
                      <a:schemeClr val="bg1">
                        <a:lumMod val="75000"/>
                      </a:schemeClr>
                    </a:solidFill>
                  </a:tcPr>
                </a:tc>
                <a:tc>
                  <a:txBody>
                    <a:bodyPr/>
                    <a:lstStyle/>
                    <a:p>
                      <a:pPr algn="ctr" fontAlgn="ctr"/>
                      <a:r>
                        <a:rPr lang="fr-FR" sz="800" u="none" strike="noStrike" dirty="0" smtClean="0">
                          <a:effectLst/>
                        </a:rPr>
                        <a:t>On vous décrypte l’usage de l’ensemble des outils de pilotage à disposition des managers (activité, production, fonds de commerce, etc…).</a:t>
                      </a:r>
                    </a:p>
                    <a:p>
                      <a:pPr algn="ctr" fontAlgn="ctr"/>
                      <a:r>
                        <a:rPr lang="fr-FR" sz="800" u="none" strike="noStrike" dirty="0" smtClean="0">
                          <a:effectLst/>
                        </a:rPr>
                        <a:t>Retrouvez dans le MEMO une vision synthétique des outils et de leur fréquence d’édition.</a:t>
                      </a:r>
                    </a:p>
                    <a:p>
                      <a:pPr algn="ctr" fontAlgn="ctr"/>
                      <a:r>
                        <a:rPr lang="fr-FR" sz="800" u="none" strike="noStrike" dirty="0" smtClean="0">
                          <a:effectLst/>
                        </a:rPr>
                        <a:t>.</a:t>
                      </a:r>
                      <a:endParaRPr lang="fr-FR" sz="800" b="0" i="0" u="none" strike="noStrike" dirty="0">
                        <a:solidFill>
                          <a:srgbClr val="000000"/>
                        </a:solidFill>
                        <a:effectLst/>
                        <a:latin typeface="Century Gothic" panose="020B0502020202020204" pitchFamily="34" charset="0"/>
                      </a:endParaRPr>
                    </a:p>
                  </a:txBody>
                  <a:tcPr marL="2603" marR="2603" marT="3470" marB="0" anchor="ctr">
                    <a:solidFill>
                      <a:schemeClr val="bg1">
                        <a:lumMod val="75000"/>
                      </a:schemeClr>
                    </a:solidFill>
                  </a:tcP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solidFill>
                      <a:schemeClr val="bg1">
                        <a:lumMod val="75000"/>
                      </a:schemeClr>
                    </a:solidFill>
                  </a:tcP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solidFill>
                      <a:schemeClr val="bg1">
                        <a:lumMod val="75000"/>
                      </a:schemeClr>
                    </a:solidFill>
                  </a:tcP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solidFill>
                      <a:schemeClr val="bg1">
                        <a:lumMod val="75000"/>
                      </a:schemeClr>
                    </a:solidFill>
                  </a:tcPr>
                </a:tc>
                <a:extLst>
                  <a:ext uri="{0D108BD9-81ED-4DB2-BD59-A6C34878D82A}">
                    <a16:rowId xmlns:a16="http://schemas.microsoft.com/office/drawing/2014/main" val="531637704"/>
                  </a:ext>
                </a:extLst>
              </a:tr>
              <a:tr h="633264">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900" b="0" u="none" strike="noStrike" dirty="0" smtClean="0">
                          <a:solidFill>
                            <a:schemeClr val="tx1"/>
                          </a:solidFill>
                          <a:effectLst/>
                        </a:rPr>
                        <a:t>Les Résultats Commerciaux</a:t>
                      </a:r>
                      <a:endParaRPr lang="fr-FR" sz="900" b="0" i="0" u="none" strike="noStrike" dirty="0">
                        <a:solidFill>
                          <a:schemeClr val="tx1"/>
                        </a:solidFill>
                        <a:effectLst/>
                        <a:latin typeface="+mn-lt"/>
                        <a:cs typeface="Calibri" panose="020F0502020204030204" pitchFamily="34" charset="0"/>
                      </a:endParaRPr>
                    </a:p>
                  </a:txBody>
                  <a:tcPr marL="5076" marR="5076" marT="6769" marB="0" anchor="ctr"/>
                </a:tc>
                <a:tc>
                  <a:txBody>
                    <a:bodyPr/>
                    <a:lstStyle/>
                    <a:p>
                      <a:pPr marL="0" indent="0" algn="ctr" fontAlgn="ctr">
                        <a:buFontTx/>
                        <a:buNone/>
                      </a:pPr>
                      <a:r>
                        <a:rPr lang="fr-FR" sz="800" b="0" i="0" u="none" strike="noStrike" dirty="0" smtClean="0">
                          <a:solidFill>
                            <a:schemeClr val="tx1"/>
                          </a:solidFill>
                          <a:effectLst/>
                          <a:latin typeface="+mn-lt"/>
                          <a:cs typeface="Calibri" panose="020F0502020204030204" pitchFamily="34" charset="0"/>
                        </a:rPr>
                        <a:t>Retrouvez les résultats sur les objectifs commerciaux,</a:t>
                      </a:r>
                      <a:r>
                        <a:rPr lang="fr-FR" sz="800" b="0" i="0" u="none" strike="noStrike" baseline="0" dirty="0" smtClean="0">
                          <a:solidFill>
                            <a:schemeClr val="tx1"/>
                          </a:solidFill>
                          <a:effectLst/>
                          <a:latin typeface="+mn-lt"/>
                          <a:cs typeface="Calibri" panose="020F0502020204030204" pitchFamily="34" charset="0"/>
                        </a:rPr>
                        <a:t> le baromètre, le suivi de la part variable.</a:t>
                      </a:r>
                      <a:endParaRPr lang="fr-FR" sz="800" b="0" i="0" u="none" strike="noStrike" dirty="0">
                        <a:solidFill>
                          <a:schemeClr val="tx1"/>
                        </a:solidFill>
                        <a:effectLst/>
                        <a:latin typeface="+mn-lt"/>
                        <a:cs typeface="Calibri" panose="020F0502020204030204" pitchFamily="34" charset="0"/>
                      </a:endParaRPr>
                    </a:p>
                  </a:txBody>
                  <a:tcPr marL="4849" marR="4849" marT="6466"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96332318"/>
                  </a:ext>
                </a:extLst>
              </a:tr>
              <a:tr h="633264">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tc>
                  <a:txBody>
                    <a:bodyPr/>
                    <a:lstStyle/>
                    <a:p>
                      <a:pPr algn="ctr" fontAlgn="ctr"/>
                      <a:r>
                        <a:rPr lang="fr-FR" sz="900" b="0" u="none" strike="noStrike" baseline="0" dirty="0" smtClean="0">
                          <a:solidFill>
                            <a:schemeClr val="tx1"/>
                          </a:solidFill>
                          <a:effectLst/>
                        </a:rPr>
                        <a:t>L’Activité Commerciale</a:t>
                      </a:r>
                      <a:endParaRPr lang="fr-FR" sz="900" b="0" i="0" u="none" strike="noStrike" dirty="0">
                        <a:solidFill>
                          <a:schemeClr val="tx1"/>
                        </a:solidFill>
                        <a:effectLst/>
                        <a:latin typeface="+mn-lt"/>
                        <a:cs typeface="Calibri" panose="020F0502020204030204" pitchFamily="34" charset="0"/>
                      </a:endParaRPr>
                    </a:p>
                  </a:txBody>
                  <a:tcPr marL="5076" marR="5076" marT="6769" marB="0" anchor="ctr"/>
                </a:tc>
                <a:tc>
                  <a:txBody>
                    <a:bodyPr/>
                    <a:lstStyle/>
                    <a:p>
                      <a:pPr marL="0" indent="0" algn="ctr" fontAlgn="ctr">
                        <a:buFontTx/>
                        <a:buNone/>
                      </a:pPr>
                      <a:r>
                        <a:rPr lang="fr-FR" sz="800" b="0" i="0" u="none" strike="noStrike" dirty="0" smtClean="0">
                          <a:solidFill>
                            <a:schemeClr val="tx1"/>
                          </a:solidFill>
                          <a:effectLst/>
                          <a:latin typeface="+mn-lt"/>
                          <a:cs typeface="Calibri" panose="020F0502020204030204" pitchFamily="34" charset="0"/>
                        </a:rPr>
                        <a:t>La</a:t>
                      </a:r>
                      <a:r>
                        <a:rPr lang="fr-FR" sz="800" b="0" i="0" u="none" strike="noStrike" baseline="0" dirty="0" smtClean="0">
                          <a:solidFill>
                            <a:schemeClr val="tx1"/>
                          </a:solidFill>
                          <a:effectLst/>
                          <a:latin typeface="+mn-lt"/>
                          <a:cs typeface="Calibri" panose="020F0502020204030204" pitchFamily="34" charset="0"/>
                        </a:rPr>
                        <a:t> qualité des</a:t>
                      </a:r>
                      <a:r>
                        <a:rPr lang="fr-FR" sz="800" b="0" i="0" u="none" strike="noStrike" dirty="0" smtClean="0">
                          <a:solidFill>
                            <a:schemeClr val="tx1"/>
                          </a:solidFill>
                          <a:effectLst/>
                          <a:latin typeface="+mn-lt"/>
                          <a:cs typeface="Calibri" panose="020F0502020204030204" pitchFamily="34" charset="0"/>
                        </a:rPr>
                        <a:t> résultats commerciaux est bien souvent la conséquence de la qualité de l’activité. Trouvez</a:t>
                      </a:r>
                      <a:r>
                        <a:rPr lang="fr-FR" sz="800" b="0" i="0" u="none" strike="noStrike" baseline="0" dirty="0" smtClean="0">
                          <a:solidFill>
                            <a:schemeClr val="tx1"/>
                          </a:solidFill>
                          <a:effectLst/>
                          <a:latin typeface="+mn-lt"/>
                          <a:cs typeface="Calibri" panose="020F0502020204030204" pitchFamily="34" charset="0"/>
                        </a:rPr>
                        <a:t> ici des outils </a:t>
                      </a:r>
                      <a:r>
                        <a:rPr lang="fr-FR" sz="800" b="0" i="0" u="none" strike="noStrike" dirty="0" smtClean="0">
                          <a:solidFill>
                            <a:schemeClr val="tx1"/>
                          </a:solidFill>
                          <a:effectLst/>
                          <a:latin typeface="+mn-lt"/>
                          <a:cs typeface="Calibri" panose="020F0502020204030204" pitchFamily="34" charset="0"/>
                        </a:rPr>
                        <a:t>pour analyser et retrouver l’origine des réussites, chercher des pistes</a:t>
                      </a:r>
                      <a:r>
                        <a:rPr lang="fr-FR" sz="800" b="0" i="0" u="none" strike="noStrike" baseline="0" dirty="0" smtClean="0">
                          <a:solidFill>
                            <a:schemeClr val="tx1"/>
                          </a:solidFill>
                          <a:effectLst/>
                          <a:latin typeface="+mn-lt"/>
                          <a:cs typeface="Calibri" panose="020F0502020204030204" pitchFamily="34" charset="0"/>
                        </a:rPr>
                        <a:t> pour corriger les points d’efforts, mesurer l’efficacité de l’activité.</a:t>
                      </a:r>
                      <a:endParaRPr lang="fr-FR" sz="800" b="0" i="0" u="none" strike="noStrike" dirty="0">
                        <a:solidFill>
                          <a:schemeClr val="tx1"/>
                        </a:solidFill>
                        <a:effectLst/>
                        <a:latin typeface="+mn-lt"/>
                        <a:cs typeface="Calibri" panose="020F0502020204030204" pitchFamily="34" charset="0"/>
                      </a:endParaRPr>
                    </a:p>
                  </a:txBody>
                  <a:tcPr marL="4849" marR="4849" marT="6466" marB="0" anchor="ctr"/>
                </a:tc>
                <a:tc>
                  <a:txBody>
                    <a:bodyPr/>
                    <a:lstStyle/>
                    <a:p>
                      <a:pPr algn="l" fontAlgn="ctr"/>
                      <a:r>
                        <a:rPr lang="fr-FR" sz="900" u="none" strike="noStrike" dirty="0">
                          <a:effectLst/>
                        </a:rPr>
                        <a:t> </a:t>
                      </a: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1"/>
                  </a:ext>
                </a:extLst>
              </a:tr>
              <a:tr h="460372">
                <a:tc vMerge="1">
                  <a:txBody>
                    <a:bodyPr/>
                    <a:lstStyle/>
                    <a:p>
                      <a:endParaRPr lang="fr-FR"/>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u="none" strike="noStrike" dirty="0" smtClean="0">
                          <a:solidFill>
                            <a:schemeClr val="tx1"/>
                          </a:solidFill>
                          <a:effectLst/>
                        </a:rPr>
                        <a:t>La Satisfaction</a:t>
                      </a:r>
                      <a:r>
                        <a:rPr lang="fr-FR" sz="900" b="0" u="none" strike="noStrike" baseline="0" dirty="0" smtClean="0">
                          <a:solidFill>
                            <a:schemeClr val="tx1"/>
                          </a:solidFill>
                          <a:effectLst/>
                        </a:rPr>
                        <a:t> Client</a:t>
                      </a:r>
                      <a:endParaRPr lang="fr-FR" sz="900" b="0" i="0" u="none" strike="noStrike" dirty="0" smtClean="0">
                        <a:solidFill>
                          <a:schemeClr val="tx1"/>
                        </a:solidFill>
                        <a:effectLst/>
                        <a:latin typeface="+mn-lt"/>
                        <a:cs typeface="Calibri" panose="020F0502020204030204" pitchFamily="34" charset="0"/>
                      </a:endParaRPr>
                    </a:p>
                  </a:txBody>
                  <a:tcPr marL="5076" marR="5076" marT="6769"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dirty="0" smtClean="0">
                          <a:solidFill>
                            <a:schemeClr val="tx1"/>
                          </a:solidFill>
                          <a:effectLst/>
                          <a:latin typeface="+mn-lt"/>
                          <a:cs typeface="Calibri" panose="020F0502020204030204" pitchFamily="34" charset="0"/>
                        </a:rPr>
                        <a:t>QHD, QHD On Line, SAE …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dirty="0" smtClean="0">
                          <a:solidFill>
                            <a:schemeClr val="tx1"/>
                          </a:solidFill>
                          <a:effectLst/>
                          <a:latin typeface="+mn-lt"/>
                          <a:cs typeface="Calibri" panose="020F0502020204030204" pitchFamily="34" charset="0"/>
                        </a:rPr>
                        <a:t>Si </a:t>
                      </a:r>
                      <a:r>
                        <a:rPr lang="fr-FR" sz="800" b="0" i="0" u="none" strike="noStrike" baseline="0" dirty="0" smtClean="0">
                          <a:solidFill>
                            <a:schemeClr val="tx1"/>
                          </a:solidFill>
                          <a:effectLst/>
                          <a:latin typeface="+mn-lt"/>
                          <a:cs typeface="Calibri" panose="020F0502020204030204" pitchFamily="34" charset="0"/>
                        </a:rPr>
                        <a:t>ces acronymes ne sont pas encore limpides pour vous, on vous en dit plus dans le book pilotage.</a:t>
                      </a:r>
                      <a:endParaRPr lang="fr-FR" sz="800" b="0" i="0" u="none" strike="noStrike" dirty="0" smtClean="0">
                        <a:solidFill>
                          <a:schemeClr val="tx1"/>
                        </a:solidFill>
                        <a:effectLst/>
                        <a:latin typeface="+mn-lt"/>
                        <a:cs typeface="Calibri" panose="020F0502020204030204" pitchFamily="34" charset="0"/>
                      </a:endParaRPr>
                    </a:p>
                  </a:txBody>
                  <a:tcPr marL="2603" marR="2603" marT="3470" marB="0" anchor="ctr"/>
                </a:tc>
                <a:tc>
                  <a:txBody>
                    <a:bodyPr/>
                    <a:lstStyle/>
                    <a:p>
                      <a:pPr algn="l" fontAlgn="ctr"/>
                      <a:r>
                        <a:rPr lang="fr-FR" sz="900" u="none" strike="noStrike">
                          <a:effectLst/>
                        </a:rPr>
                        <a:t> </a:t>
                      </a:r>
                      <a:endParaRPr lang="fr-FR" sz="900" b="0" i="0" u="none" strike="noStrike">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2"/>
                  </a:ext>
                </a:extLst>
              </a:tr>
              <a:tr h="388717">
                <a:tc vMerge="1">
                  <a:txBody>
                    <a:bodyPr/>
                    <a:lstStyle/>
                    <a:p>
                      <a:endParaRPr lang="fr-FR"/>
                    </a:p>
                  </a:txBody>
                  <a:tcPr/>
                </a:tc>
                <a:tc>
                  <a:txBody>
                    <a:bodyPr/>
                    <a:lstStyle/>
                    <a:p>
                      <a:pPr algn="ctr" fontAlgn="ctr"/>
                      <a:r>
                        <a:rPr lang="fr-FR" sz="900" b="0" u="none" strike="noStrike" dirty="0" smtClean="0">
                          <a:solidFill>
                            <a:schemeClr val="tx1"/>
                          </a:solidFill>
                          <a:effectLst/>
                        </a:rPr>
                        <a:t>Le Fonds de</a:t>
                      </a:r>
                      <a:r>
                        <a:rPr lang="fr-FR" sz="900" b="0" u="none" strike="noStrike" baseline="0" dirty="0" smtClean="0">
                          <a:solidFill>
                            <a:schemeClr val="tx1"/>
                          </a:solidFill>
                          <a:effectLst/>
                        </a:rPr>
                        <a:t> Commerce</a:t>
                      </a:r>
                      <a:endParaRPr lang="fr-FR" sz="900" b="0" i="0" u="none" strike="noStrike" dirty="0">
                        <a:solidFill>
                          <a:schemeClr val="tx1"/>
                        </a:solidFill>
                        <a:effectLst/>
                        <a:latin typeface="+mn-lt"/>
                        <a:cs typeface="Calibri" panose="020F0502020204030204" pitchFamily="34" charset="0"/>
                      </a:endParaRPr>
                    </a:p>
                  </a:txBody>
                  <a:tcPr marL="5076" marR="5076" marT="6769" marB="0" anchor="ctr"/>
                </a:tc>
                <a:tc>
                  <a:txBody>
                    <a:bodyPr/>
                    <a:lstStyle/>
                    <a:p>
                      <a:pPr marL="0" indent="0" algn="ctr" fontAlgn="ctr">
                        <a:buFontTx/>
                        <a:buNone/>
                      </a:pPr>
                      <a:r>
                        <a:rPr lang="fr-FR" sz="800" b="0" i="0" u="none" strike="noStrike" dirty="0" smtClean="0">
                          <a:solidFill>
                            <a:schemeClr val="tx1"/>
                          </a:solidFill>
                          <a:effectLst/>
                          <a:latin typeface="+mn-lt"/>
                          <a:cs typeface="Calibri" panose="020F0502020204030204" pitchFamily="34" charset="0"/>
                        </a:rPr>
                        <a:t>Des ventes en progression</a:t>
                      </a:r>
                      <a:r>
                        <a:rPr lang="fr-FR" sz="800" b="0" i="0" u="none" strike="noStrike" baseline="0" dirty="0" smtClean="0">
                          <a:solidFill>
                            <a:schemeClr val="tx1"/>
                          </a:solidFill>
                          <a:effectLst/>
                          <a:latin typeface="+mn-lt"/>
                          <a:cs typeface="Calibri" panose="020F0502020204030204" pitchFamily="34" charset="0"/>
                        </a:rPr>
                        <a:t> et</a:t>
                      </a:r>
                      <a:r>
                        <a:rPr lang="fr-FR" sz="800" b="0" i="0" u="none" strike="noStrike" dirty="0" smtClean="0">
                          <a:solidFill>
                            <a:schemeClr val="tx1"/>
                          </a:solidFill>
                          <a:effectLst/>
                          <a:latin typeface="+mn-lt"/>
                          <a:cs typeface="Calibri" panose="020F0502020204030204" pitchFamily="34" charset="0"/>
                        </a:rPr>
                        <a:t> une</a:t>
                      </a:r>
                      <a:r>
                        <a:rPr lang="fr-FR" sz="800" b="0" i="0" u="none" strike="noStrike" baseline="0" dirty="0" smtClean="0">
                          <a:solidFill>
                            <a:schemeClr val="tx1"/>
                          </a:solidFill>
                          <a:effectLst/>
                          <a:latin typeface="+mn-lt"/>
                          <a:cs typeface="Calibri" panose="020F0502020204030204" pitchFamily="34" charset="0"/>
                        </a:rPr>
                        <a:t> satisfaction client qui s’améliore doivent contribuer à entretenir et développer notre fonds de commerce. Retrouvez ici les outils vous permettant de le suivre au mieux.</a:t>
                      </a:r>
                      <a:endParaRPr lang="fr-FR" sz="800" b="0" i="0" u="none" strike="noStrike" dirty="0">
                        <a:solidFill>
                          <a:schemeClr val="tx1"/>
                        </a:solidFill>
                        <a:effectLst/>
                        <a:latin typeface="+mn-lt"/>
                        <a:cs typeface="Calibri" panose="020F0502020204030204" pitchFamily="34" charset="0"/>
                      </a:endParaRPr>
                    </a:p>
                  </a:txBody>
                  <a:tcPr marL="4849" marR="4849" marT="6466" marB="0" anchor="ctr"/>
                </a:tc>
                <a:tc>
                  <a:txBody>
                    <a:bodyPr/>
                    <a:lstStyle/>
                    <a:p>
                      <a:pPr algn="l" fontAlgn="ctr"/>
                      <a:r>
                        <a:rPr lang="fr-FR" sz="900" u="none" strike="noStrike" dirty="0">
                          <a:effectLst/>
                        </a:rPr>
                        <a:t> </a:t>
                      </a: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3"/>
                  </a:ext>
                </a:extLst>
              </a:tr>
              <a:tr h="388717">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u="none" strike="noStrike" dirty="0" smtClean="0">
                          <a:solidFill>
                            <a:schemeClr val="tx1"/>
                          </a:solidFill>
                          <a:effectLst/>
                        </a:rPr>
                        <a:t>Le PNB</a:t>
                      </a:r>
                      <a:endParaRPr lang="fr-FR" sz="900" b="0" i="0" u="none" strike="noStrike" dirty="0" smtClean="0">
                        <a:solidFill>
                          <a:schemeClr val="tx1"/>
                        </a:solidFill>
                        <a:effectLst/>
                        <a:latin typeface="+mn-lt"/>
                        <a:cs typeface="Calibri" panose="020F0502020204030204" pitchFamily="34" charset="0"/>
                      </a:endParaRPr>
                    </a:p>
                  </a:txBody>
                  <a:tcPr marL="5076" marR="5076" marT="6769"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kern="1200" dirty="0" smtClean="0">
                          <a:solidFill>
                            <a:schemeClr val="tx1"/>
                          </a:solidFill>
                          <a:effectLst/>
                          <a:latin typeface="+mn-lt"/>
                          <a:ea typeface="+mn-ea"/>
                          <a:cs typeface="Calibri" panose="020F0502020204030204" pitchFamily="34" charset="0"/>
                        </a:rPr>
                        <a:t>Pour ancrer au quotidien une culture PNB, la rentabilité doit être mesurée. Pour</a:t>
                      </a:r>
                      <a:r>
                        <a:rPr lang="fr-FR" sz="800" b="0" i="0" u="none" strike="noStrike" kern="1200" baseline="0" dirty="0" smtClean="0">
                          <a:solidFill>
                            <a:schemeClr val="tx1"/>
                          </a:solidFill>
                          <a:effectLst/>
                          <a:latin typeface="+mn-lt"/>
                          <a:ea typeface="+mn-ea"/>
                          <a:cs typeface="Calibri" panose="020F0502020204030204" pitchFamily="34" charset="0"/>
                        </a:rPr>
                        <a:t> qu’elle soit </a:t>
                      </a:r>
                      <a:r>
                        <a:rPr lang="fr-FR" sz="800" b="0" i="0" u="none" strike="noStrike" kern="1200" dirty="0" smtClean="0">
                          <a:solidFill>
                            <a:schemeClr val="tx1"/>
                          </a:solidFill>
                          <a:effectLst/>
                          <a:latin typeface="+mn-lt"/>
                          <a:ea typeface="+mn-ea"/>
                          <a:cs typeface="Calibri" panose="020F0502020204030204" pitchFamily="34" charset="0"/>
                        </a:rPr>
                        <a:t>au cœur de nos attentions,</a:t>
                      </a:r>
                      <a:r>
                        <a:rPr lang="fr-FR" sz="800" b="0" i="0" u="none" strike="noStrike" kern="1200" baseline="0" dirty="0" smtClean="0">
                          <a:solidFill>
                            <a:schemeClr val="tx1"/>
                          </a:solidFill>
                          <a:effectLst/>
                          <a:latin typeface="+mn-lt"/>
                          <a:ea typeface="+mn-ea"/>
                          <a:cs typeface="Calibri" panose="020F0502020204030204" pitchFamily="34" charset="0"/>
                        </a:rPr>
                        <a:t> retrouvez dans le book pilotage les outils à votre disposition.</a:t>
                      </a:r>
                      <a:endParaRPr lang="fr-FR" sz="800" b="0" i="0" u="none" strike="noStrike" kern="1200" dirty="0" smtClean="0">
                        <a:solidFill>
                          <a:schemeClr val="tx1"/>
                        </a:solidFill>
                        <a:effectLst/>
                        <a:latin typeface="+mn-lt"/>
                        <a:ea typeface="+mn-ea"/>
                        <a:cs typeface="Calibri" panose="020F0502020204030204" pitchFamily="34" charset="0"/>
                      </a:endParaRPr>
                    </a:p>
                  </a:txBody>
                  <a:tcPr marL="2603" marR="2603" marT="3470"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112745"/>
                  </a:ext>
                </a:extLst>
              </a:tr>
              <a:tr h="388717">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b="0" u="none" strike="noStrike" dirty="0" smtClean="0">
                          <a:solidFill>
                            <a:schemeClr val="tx1"/>
                          </a:solidFill>
                          <a:effectLst/>
                        </a:rPr>
                        <a:t>Risques et Conformité</a:t>
                      </a:r>
                      <a:endParaRPr lang="fr-FR" sz="900" b="0" i="0" u="none" strike="noStrike" dirty="0" smtClean="0">
                        <a:solidFill>
                          <a:schemeClr val="tx1"/>
                        </a:solidFill>
                        <a:effectLst/>
                        <a:latin typeface="+mn-lt"/>
                        <a:cs typeface="Calibri" panose="020F0502020204030204" pitchFamily="34" charset="0"/>
                      </a:endParaRPr>
                    </a:p>
                  </a:txBody>
                  <a:tcPr marL="5076" marR="5076" marT="6769" marB="0" anchor="ctr"/>
                </a:tc>
                <a:tc>
                  <a:txBody>
                    <a:bodyPr/>
                    <a:lstStyle/>
                    <a:p>
                      <a:pPr marL="0" indent="0" algn="ctr" fontAlgn="ctr">
                        <a:buFontTx/>
                        <a:buNone/>
                      </a:pPr>
                      <a:r>
                        <a:rPr lang="fr-FR" sz="800" b="0" u="none" strike="noStrike" dirty="0" smtClean="0">
                          <a:solidFill>
                            <a:schemeClr val="tx1"/>
                          </a:solidFill>
                          <a:effectLst/>
                          <a:latin typeface="+mn-lt"/>
                          <a:cs typeface="Calibri" panose="020F0502020204030204" pitchFamily="34" charset="0"/>
                        </a:rPr>
                        <a:t>Toute activité commerciale</a:t>
                      </a:r>
                      <a:r>
                        <a:rPr lang="fr-FR" sz="800" b="0" u="none" strike="noStrike" baseline="0" dirty="0" smtClean="0">
                          <a:solidFill>
                            <a:schemeClr val="tx1"/>
                          </a:solidFill>
                          <a:effectLst/>
                          <a:latin typeface="+mn-lt"/>
                          <a:cs typeface="Calibri" panose="020F0502020204030204" pitchFamily="34" charset="0"/>
                        </a:rPr>
                        <a:t> reste régie par des règles de protection de notre clientèle et de notre établissement. Retrouvez ici les principaux outils de suivi.</a:t>
                      </a:r>
                      <a:endParaRPr lang="fr-FR" sz="800" b="0" u="none" strike="noStrike" dirty="0" smtClean="0">
                        <a:solidFill>
                          <a:schemeClr val="tx1"/>
                        </a:solidFill>
                        <a:effectLst/>
                        <a:latin typeface="+mn-lt"/>
                        <a:cs typeface="Calibri" panose="020F0502020204030204" pitchFamily="34" charset="0"/>
                      </a:endParaRPr>
                    </a:p>
                  </a:txBody>
                  <a:tcPr marL="2603" marR="2603" marT="3470"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3252333449"/>
                  </a:ext>
                </a:extLst>
              </a:tr>
            </a:tbl>
          </a:graphicData>
        </a:graphic>
      </p:graphicFrame>
      <p:sp>
        <p:nvSpPr>
          <p:cNvPr id="48" name="Espace réservé du contenu 1"/>
          <p:cNvSpPr>
            <a:spLocks noGrp="1"/>
          </p:cNvSpPr>
          <p:nvPr>
            <p:ph sz="quarter" idx="15"/>
          </p:nvPr>
        </p:nvSpPr>
        <p:spPr>
          <a:xfrm>
            <a:off x="1364476" y="11039"/>
            <a:ext cx="7779524" cy="483518"/>
          </a:xfrm>
        </p:spPr>
        <p:txBody>
          <a:bodyPr/>
          <a:lstStyle/>
          <a:p>
            <a:r>
              <a:rPr lang="fr-FR" sz="1600" b="1" dirty="0" smtClean="0"/>
              <a:t>Des</a:t>
            </a:r>
            <a:r>
              <a:rPr lang="fr-FR" sz="1600" b="1" dirty="0" smtClean="0">
                <a:solidFill>
                  <a:srgbClr val="FF0000"/>
                </a:solidFill>
              </a:rPr>
              <a:t> </a:t>
            </a:r>
            <a:r>
              <a:rPr lang="fr-FR" sz="1600" b="1" dirty="0" smtClean="0">
                <a:solidFill>
                  <a:srgbClr val="C00000"/>
                </a:solidFill>
              </a:rPr>
              <a:t>outils</a:t>
            </a:r>
            <a:r>
              <a:rPr lang="fr-FR" sz="1600" b="1" dirty="0" smtClean="0">
                <a:solidFill>
                  <a:srgbClr val="FF0000"/>
                </a:solidFill>
              </a:rPr>
              <a:t> </a:t>
            </a:r>
            <a:r>
              <a:rPr lang="fr-FR" sz="1600" b="1" dirty="0" smtClean="0"/>
              <a:t>permettant à chacun de trouver les informations qui le concernent ! </a:t>
            </a:r>
            <a:endParaRPr lang="fr-FR" sz="1600" b="1" dirty="0"/>
          </a:p>
        </p:txBody>
      </p:sp>
      <p:sp>
        <p:nvSpPr>
          <p:cNvPr id="2" name="AutoShape 2" descr="Le disque A pour les jeunes conducteurs - Le-Jeune-Conducteur.com"/>
          <p:cNvSpPr>
            <a:spLocks noChangeAspect="1" noChangeArrowheads="1"/>
          </p:cNvSpPr>
          <p:nvPr/>
        </p:nvSpPr>
        <p:spPr bwMode="auto">
          <a:xfrm>
            <a:off x="63500" y="-136525"/>
            <a:ext cx="1895475"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4" name="Rectangle 53"/>
          <p:cNvSpPr/>
          <p:nvPr/>
        </p:nvSpPr>
        <p:spPr>
          <a:xfrm>
            <a:off x="7625768" y="1354891"/>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Débutant : </a:t>
            </a:r>
          </a:p>
          <a:p>
            <a:pPr algn="ctr"/>
            <a:r>
              <a:rPr lang="fr-FR" sz="800" dirty="0" smtClean="0">
                <a:solidFill>
                  <a:schemeClr val="tx1"/>
                </a:solidFill>
                <a:latin typeface="Calibri" panose="020F0502020204030204" pitchFamily="34" charset="0"/>
                <a:cs typeface="Calibri" panose="020F0502020204030204" pitchFamily="34" charset="0"/>
              </a:rPr>
              <a:t>Découverte du produit</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apprendre</a:t>
            </a:r>
            <a:endParaRPr lang="fr-FR" sz="800" dirty="0">
              <a:solidFill>
                <a:schemeClr val="tx1"/>
              </a:solidFill>
              <a:latin typeface="Calibri" panose="020F0502020204030204" pitchFamily="34" charset="0"/>
              <a:cs typeface="Calibri" panose="020F0502020204030204" pitchFamily="34" charset="0"/>
            </a:endParaRPr>
          </a:p>
        </p:txBody>
      </p:sp>
      <p:sp>
        <p:nvSpPr>
          <p:cNvPr id="55" name="Rectangle 54"/>
          <p:cNvSpPr/>
          <p:nvPr/>
        </p:nvSpPr>
        <p:spPr>
          <a:xfrm>
            <a:off x="7634693" y="2158699"/>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Confirmé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fr-FR" sz="800" dirty="0">
                <a:solidFill>
                  <a:schemeClr val="tx1"/>
                </a:solidFill>
                <a:latin typeface="Calibri" panose="020F0502020204030204" pitchFamily="34" charset="0"/>
                <a:cs typeface="Calibri" panose="020F0502020204030204" pitchFamily="34" charset="0"/>
                <a:sym typeface="Wingdings" panose="05000000000000000000" pitchFamily="2" charset="2"/>
              </a:rPr>
              <a:t>p</a:t>
            </a: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our progresser</a:t>
            </a:r>
            <a:endParaRPr lang="fr-FR" sz="800" dirty="0">
              <a:solidFill>
                <a:schemeClr val="tx1"/>
              </a:solidFill>
              <a:latin typeface="Calibri" panose="020F0502020204030204" pitchFamily="34" charset="0"/>
              <a:cs typeface="Calibri" panose="020F0502020204030204" pitchFamily="34" charset="0"/>
            </a:endParaRPr>
          </a:p>
        </p:txBody>
      </p:sp>
      <p:sp>
        <p:nvSpPr>
          <p:cNvPr id="56" name="Rectangle 55"/>
          <p:cNvSpPr/>
          <p:nvPr/>
        </p:nvSpPr>
        <p:spPr>
          <a:xfrm>
            <a:off x="7629085" y="2970515"/>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Expert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se maintenir à jour</a:t>
            </a:r>
            <a:endParaRPr lang="fr-FR" sz="800" dirty="0">
              <a:solidFill>
                <a:schemeClr val="tx1"/>
              </a:solidFill>
              <a:latin typeface="Calibri" panose="020F0502020204030204" pitchFamily="34" charset="0"/>
              <a:cs typeface="Calibri" panose="020F0502020204030204" pitchFamily="34" charset="0"/>
            </a:endParaRPr>
          </a:p>
        </p:txBody>
      </p:sp>
      <p:pic>
        <p:nvPicPr>
          <p:cNvPr id="57" name="Image 56"/>
          <p:cNvPicPr>
            <a:picLocks noChangeAspect="1"/>
          </p:cNvPicPr>
          <p:nvPr/>
        </p:nvPicPr>
        <p:blipFill rotWithShape="1">
          <a:blip r:embed="rId3" cstate="print">
            <a:extLst>
              <a:ext uri="{28A0092B-C50C-407E-A947-70E740481C1C}">
                <a14:useLocalDpi xmlns:a14="http://schemas.microsoft.com/office/drawing/2010/main" val="0"/>
              </a:ext>
            </a:extLst>
          </a:blip>
          <a:srcRect l="17319" t="2135" r="17736" b="5714"/>
          <a:stretch/>
        </p:blipFill>
        <p:spPr>
          <a:xfrm>
            <a:off x="7694342" y="1283707"/>
            <a:ext cx="169494" cy="170272"/>
          </a:xfrm>
          <a:prstGeom prst="ellipse">
            <a:avLst/>
          </a:prstGeom>
        </p:spPr>
      </p:pic>
      <p:pic>
        <p:nvPicPr>
          <p:cNvPr id="58" name="Image 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631" y="2096993"/>
            <a:ext cx="175925" cy="175925"/>
          </a:xfrm>
          <a:prstGeom prst="rect">
            <a:avLst/>
          </a:prstGeom>
        </p:spPr>
      </p:pic>
      <p:pic>
        <p:nvPicPr>
          <p:cNvPr id="59" name="Image 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92482" y="2885289"/>
            <a:ext cx="184222" cy="184222"/>
          </a:xfrm>
          <a:prstGeom prst="rect">
            <a:avLst/>
          </a:prstGeom>
        </p:spPr>
      </p:pic>
      <p:pic>
        <p:nvPicPr>
          <p:cNvPr id="68" name="Image 67"/>
          <p:cNvPicPr>
            <a:picLocks noChangeAspect="1"/>
          </p:cNvPicPr>
          <p:nvPr/>
        </p:nvPicPr>
        <p:blipFill rotWithShape="1">
          <a:blip r:embed="rId6" cstate="print">
            <a:extLst>
              <a:ext uri="{28A0092B-C50C-407E-A947-70E740481C1C}">
                <a14:useLocalDpi xmlns:a14="http://schemas.microsoft.com/office/drawing/2010/main" val="0"/>
              </a:ext>
            </a:extLst>
          </a:blip>
          <a:srcRect l="17319" t="2135" r="17736" b="5714"/>
          <a:stretch/>
        </p:blipFill>
        <p:spPr>
          <a:xfrm>
            <a:off x="6445492" y="1381310"/>
            <a:ext cx="213130" cy="214108"/>
          </a:xfrm>
          <a:prstGeom prst="ellipse">
            <a:avLst/>
          </a:prstGeom>
        </p:spPr>
      </p:pic>
      <p:pic>
        <p:nvPicPr>
          <p:cNvPr id="76" name="Image 75"/>
          <p:cNvPicPr>
            <a:picLocks noChangeAspect="1"/>
          </p:cNvPicPr>
          <p:nvPr/>
        </p:nvPicPr>
        <p:blipFill rotWithShape="1">
          <a:blip r:embed="rId6" cstate="print">
            <a:extLst>
              <a:ext uri="{28A0092B-C50C-407E-A947-70E740481C1C}">
                <a14:useLocalDpi xmlns:a14="http://schemas.microsoft.com/office/drawing/2010/main" val="0"/>
              </a:ext>
            </a:extLst>
          </a:blip>
          <a:srcRect l="17319" t="2135" r="17736" b="5714"/>
          <a:stretch/>
        </p:blipFill>
        <p:spPr>
          <a:xfrm>
            <a:off x="6460077" y="1976510"/>
            <a:ext cx="213130" cy="214108"/>
          </a:xfrm>
          <a:prstGeom prst="ellipse">
            <a:avLst/>
          </a:prstGeom>
        </p:spPr>
      </p:pic>
      <p:pic>
        <p:nvPicPr>
          <p:cNvPr id="77" name="Image 76"/>
          <p:cNvPicPr>
            <a:picLocks noChangeAspect="1"/>
          </p:cNvPicPr>
          <p:nvPr/>
        </p:nvPicPr>
        <p:blipFill rotWithShape="1">
          <a:blip r:embed="rId6" cstate="print">
            <a:extLst>
              <a:ext uri="{28A0092B-C50C-407E-A947-70E740481C1C}">
                <a14:useLocalDpi xmlns:a14="http://schemas.microsoft.com/office/drawing/2010/main" val="0"/>
              </a:ext>
            </a:extLst>
          </a:blip>
          <a:srcRect l="17319" t="2135" r="17736" b="5714"/>
          <a:stretch/>
        </p:blipFill>
        <p:spPr>
          <a:xfrm>
            <a:off x="6451425" y="2619126"/>
            <a:ext cx="213130" cy="214108"/>
          </a:xfrm>
          <a:prstGeom prst="ellipse">
            <a:avLst/>
          </a:prstGeom>
        </p:spPr>
      </p:pic>
      <p:pic>
        <p:nvPicPr>
          <p:cNvPr id="78" name="Image 77"/>
          <p:cNvPicPr>
            <a:picLocks noChangeAspect="1"/>
          </p:cNvPicPr>
          <p:nvPr/>
        </p:nvPicPr>
        <p:blipFill rotWithShape="1">
          <a:blip r:embed="rId6" cstate="print">
            <a:extLst>
              <a:ext uri="{28A0092B-C50C-407E-A947-70E740481C1C}">
                <a14:useLocalDpi xmlns:a14="http://schemas.microsoft.com/office/drawing/2010/main" val="0"/>
              </a:ext>
            </a:extLst>
          </a:blip>
          <a:srcRect l="17319" t="2135" r="17736" b="5714"/>
          <a:stretch/>
        </p:blipFill>
        <p:spPr>
          <a:xfrm>
            <a:off x="6450834" y="3252576"/>
            <a:ext cx="213130" cy="214108"/>
          </a:xfrm>
          <a:prstGeom prst="ellipse">
            <a:avLst/>
          </a:prstGeom>
        </p:spPr>
      </p:pic>
      <p:pic>
        <p:nvPicPr>
          <p:cNvPr id="79" name="Image 78"/>
          <p:cNvPicPr>
            <a:picLocks noChangeAspect="1"/>
          </p:cNvPicPr>
          <p:nvPr/>
        </p:nvPicPr>
        <p:blipFill rotWithShape="1">
          <a:blip r:embed="rId6" cstate="print">
            <a:extLst>
              <a:ext uri="{28A0092B-C50C-407E-A947-70E740481C1C}">
                <a14:useLocalDpi xmlns:a14="http://schemas.microsoft.com/office/drawing/2010/main" val="0"/>
              </a:ext>
            </a:extLst>
          </a:blip>
          <a:srcRect l="17319" t="2135" r="17736" b="5714"/>
          <a:stretch/>
        </p:blipFill>
        <p:spPr>
          <a:xfrm>
            <a:off x="6445492" y="3710260"/>
            <a:ext cx="213130" cy="214108"/>
          </a:xfrm>
          <a:prstGeom prst="ellipse">
            <a:avLst/>
          </a:prstGeom>
        </p:spPr>
      </p:pic>
      <p:pic>
        <p:nvPicPr>
          <p:cNvPr id="82" name="Image 8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9000" y="1415128"/>
            <a:ext cx="175925" cy="175925"/>
          </a:xfrm>
          <a:prstGeom prst="rect">
            <a:avLst/>
          </a:prstGeom>
        </p:spPr>
      </p:pic>
      <p:pic>
        <p:nvPicPr>
          <p:cNvPr id="85" name="Image 8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5789" y="1984079"/>
            <a:ext cx="175925" cy="175925"/>
          </a:xfrm>
          <a:prstGeom prst="rect">
            <a:avLst/>
          </a:prstGeom>
        </p:spPr>
      </p:pic>
      <p:pic>
        <p:nvPicPr>
          <p:cNvPr id="86" name="Image 8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0793" y="2621706"/>
            <a:ext cx="175925" cy="175925"/>
          </a:xfrm>
          <a:prstGeom prst="rect">
            <a:avLst/>
          </a:prstGeom>
        </p:spPr>
      </p:pic>
      <p:pic>
        <p:nvPicPr>
          <p:cNvPr id="89" name="Image 8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23244" y="3250310"/>
            <a:ext cx="184222" cy="184222"/>
          </a:xfrm>
          <a:prstGeom prst="rect">
            <a:avLst/>
          </a:prstGeom>
        </p:spPr>
      </p:pic>
      <p:pic>
        <p:nvPicPr>
          <p:cNvPr id="53" name="Image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23160" y="1984079"/>
            <a:ext cx="184222" cy="184222"/>
          </a:xfrm>
          <a:prstGeom prst="rect">
            <a:avLst/>
          </a:prstGeom>
        </p:spPr>
      </p:pic>
      <p:pic>
        <p:nvPicPr>
          <p:cNvPr id="43" name="Image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5722" y="3247811"/>
            <a:ext cx="175925" cy="175925"/>
          </a:xfrm>
          <a:prstGeom prst="rect">
            <a:avLst/>
          </a:prstGeom>
        </p:spPr>
      </p:pic>
      <p:pic>
        <p:nvPicPr>
          <p:cNvPr id="45" name="Image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2928" y="3718557"/>
            <a:ext cx="175925" cy="175925"/>
          </a:xfrm>
          <a:prstGeom prst="rect">
            <a:avLst/>
          </a:prstGeom>
        </p:spPr>
      </p:pic>
      <p:pic>
        <p:nvPicPr>
          <p:cNvPr id="37" name="Image 36"/>
          <p:cNvPicPr>
            <a:picLocks noChangeAspect="1"/>
          </p:cNvPicPr>
          <p:nvPr/>
        </p:nvPicPr>
        <p:blipFill>
          <a:blip r:embed="rId7">
            <a:extLst/>
          </a:blip>
          <a:stretch>
            <a:fillRect/>
          </a:stretch>
        </p:blipFill>
        <p:spPr>
          <a:xfrm>
            <a:off x="8173158" y="403287"/>
            <a:ext cx="318803" cy="318803"/>
          </a:xfrm>
          <a:prstGeom prst="rect">
            <a:avLst/>
          </a:prstGeom>
        </p:spPr>
      </p:pic>
      <p:grpSp>
        <p:nvGrpSpPr>
          <p:cNvPr id="38" name="Groupe 37"/>
          <p:cNvGrpSpPr/>
          <p:nvPr/>
        </p:nvGrpSpPr>
        <p:grpSpPr>
          <a:xfrm>
            <a:off x="8469326" y="423734"/>
            <a:ext cx="646152" cy="758717"/>
            <a:chOff x="1516523" y="2260120"/>
            <a:chExt cx="1513808" cy="1873729"/>
          </a:xfrm>
        </p:grpSpPr>
        <p:pic>
          <p:nvPicPr>
            <p:cNvPr id="40" name="Image 39">
              <a:hlinkClick r:id="" action="ppaction://noaction"/>
            </p:cNvPr>
            <p:cNvPicPr>
              <a:picLocks noChangeAspect="1"/>
            </p:cNvPicPr>
            <p:nvPr/>
          </p:nvPicPr>
          <p:blipFill>
            <a:blip r:embed="rId8">
              <a:extLst/>
            </a:blip>
            <a:stretch>
              <a:fillRect/>
            </a:stretch>
          </p:blipFill>
          <p:spPr>
            <a:xfrm>
              <a:off x="1937674" y="2260120"/>
              <a:ext cx="671505" cy="671509"/>
            </a:xfrm>
            <a:prstGeom prst="rect">
              <a:avLst/>
            </a:prstGeom>
          </p:spPr>
        </p:pic>
        <p:sp>
          <p:nvSpPr>
            <p:cNvPr id="41" name="ZoneTexte 40"/>
            <p:cNvSpPr txBox="1"/>
            <p:nvPr/>
          </p:nvSpPr>
          <p:spPr>
            <a:xfrm>
              <a:off x="1516523" y="2741395"/>
              <a:ext cx="1513808" cy="1392454"/>
            </a:xfrm>
            <a:prstGeom prst="rect">
              <a:avLst/>
            </a:prstGeom>
            <a:noFill/>
          </p:spPr>
          <p:txBody>
            <a:bodyPr wrap="square" rtlCol="0">
              <a:spAutoFit/>
            </a:bodyPr>
            <a:lstStyle/>
            <a:p>
              <a:pPr algn="ctr">
                <a:buClr>
                  <a:schemeClr val="bg1"/>
                </a:buClr>
              </a:pPr>
              <a:r>
                <a:rPr lang="fr-FR" sz="16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16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pic>
        <p:nvPicPr>
          <p:cNvPr id="42" name="Image 41"/>
          <p:cNvPicPr>
            <a:picLocks noChangeAspect="1"/>
          </p:cNvPicPr>
          <p:nvPr/>
        </p:nvPicPr>
        <p:blipFill>
          <a:blip r:embed="rId9">
            <a:extLst/>
          </a:blip>
          <a:stretch>
            <a:fillRect/>
          </a:stretch>
        </p:blipFill>
        <p:spPr>
          <a:xfrm>
            <a:off x="8265330" y="804804"/>
            <a:ext cx="302386" cy="303563"/>
          </a:xfrm>
          <a:prstGeom prst="rect">
            <a:avLst/>
          </a:prstGeom>
        </p:spPr>
      </p:pic>
      <p:pic>
        <p:nvPicPr>
          <p:cNvPr id="44" name="Image 43">
            <a:hlinkClick r:id="" action="ppaction://noaction"/>
          </p:cNvPr>
          <p:cNvPicPr>
            <a:picLocks noChangeAspect="1"/>
          </p:cNvPicPr>
          <p:nvPr/>
        </p:nvPicPr>
        <p:blipFill>
          <a:blip r:embed="rId10">
            <a:extLst/>
          </a:blip>
          <a:stretch>
            <a:fillRect/>
          </a:stretch>
        </p:blipFill>
        <p:spPr>
          <a:xfrm>
            <a:off x="7738078" y="558395"/>
            <a:ext cx="338927" cy="489215"/>
          </a:xfrm>
          <a:prstGeom prst="rect">
            <a:avLst/>
          </a:prstGeom>
        </p:spPr>
      </p:pic>
      <p:pic>
        <p:nvPicPr>
          <p:cNvPr id="46" name="Image 45">
            <a:hlinkClick r:id="" action="ppaction://noaction"/>
          </p:cNvPr>
          <p:cNvPicPr>
            <a:picLocks noChangeAspect="1"/>
          </p:cNvPicPr>
          <p:nvPr/>
        </p:nvPicPr>
        <p:blipFill>
          <a:blip r:embed="rId11">
            <a:extLst/>
          </a:blip>
          <a:stretch>
            <a:fillRect/>
          </a:stretch>
        </p:blipFill>
        <p:spPr>
          <a:xfrm>
            <a:off x="8695685" y="882986"/>
            <a:ext cx="257585" cy="351246"/>
          </a:xfrm>
          <a:prstGeom prst="rect">
            <a:avLst/>
          </a:prstGeom>
        </p:spPr>
      </p:pic>
      <p:pic>
        <p:nvPicPr>
          <p:cNvPr id="39" name="Image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23160" y="2618725"/>
            <a:ext cx="184222" cy="184222"/>
          </a:xfrm>
          <a:prstGeom prst="rect">
            <a:avLst/>
          </a:prstGeom>
        </p:spPr>
      </p:pic>
      <p:pic>
        <p:nvPicPr>
          <p:cNvPr id="50" name="Image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23160" y="3710260"/>
            <a:ext cx="184222" cy="184222"/>
          </a:xfrm>
          <a:prstGeom prst="rect">
            <a:avLst/>
          </a:prstGeom>
        </p:spPr>
      </p:pic>
      <p:pic>
        <p:nvPicPr>
          <p:cNvPr id="51" name="Image 5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24905" y="4390926"/>
            <a:ext cx="184222" cy="184222"/>
          </a:xfrm>
          <a:prstGeom prst="rect">
            <a:avLst/>
          </a:prstGeom>
        </p:spPr>
      </p:pic>
      <p:pic>
        <p:nvPicPr>
          <p:cNvPr id="52" name="Image 51"/>
          <p:cNvPicPr>
            <a:picLocks noChangeAspect="1"/>
          </p:cNvPicPr>
          <p:nvPr/>
        </p:nvPicPr>
        <p:blipFill rotWithShape="1">
          <a:blip r:embed="rId6" cstate="print">
            <a:extLst>
              <a:ext uri="{28A0092B-C50C-407E-A947-70E740481C1C}">
                <a14:useLocalDpi xmlns:a14="http://schemas.microsoft.com/office/drawing/2010/main" val="0"/>
              </a:ext>
            </a:extLst>
          </a:blip>
          <a:srcRect l="17319" t="2135" r="17736" b="5714"/>
          <a:stretch/>
        </p:blipFill>
        <p:spPr>
          <a:xfrm>
            <a:off x="6445492" y="4361040"/>
            <a:ext cx="213130" cy="214108"/>
          </a:xfrm>
          <a:prstGeom prst="ellipse">
            <a:avLst/>
          </a:prstGeom>
        </p:spPr>
      </p:pic>
      <p:pic>
        <p:nvPicPr>
          <p:cNvPr id="60" name="Image 59"/>
          <p:cNvPicPr>
            <a:picLocks noChangeAspect="1"/>
          </p:cNvPicPr>
          <p:nvPr/>
        </p:nvPicPr>
        <p:blipFill rotWithShape="1">
          <a:blip r:embed="rId6" cstate="print">
            <a:extLst>
              <a:ext uri="{28A0092B-C50C-407E-A947-70E740481C1C}">
                <a14:useLocalDpi xmlns:a14="http://schemas.microsoft.com/office/drawing/2010/main" val="0"/>
              </a:ext>
            </a:extLst>
          </a:blip>
          <a:srcRect l="17319" t="2135" r="17736" b="5714"/>
          <a:stretch/>
        </p:blipFill>
        <p:spPr>
          <a:xfrm>
            <a:off x="6445166" y="4039878"/>
            <a:ext cx="213130" cy="214108"/>
          </a:xfrm>
          <a:prstGeom prst="ellipse">
            <a:avLst/>
          </a:prstGeom>
        </p:spPr>
      </p:pic>
      <p:pic>
        <p:nvPicPr>
          <p:cNvPr id="61" name="Image 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0300" y="4390926"/>
            <a:ext cx="175925" cy="175925"/>
          </a:xfrm>
          <a:prstGeom prst="rect">
            <a:avLst/>
          </a:prstGeom>
        </p:spPr>
      </p:pic>
      <p:pic>
        <p:nvPicPr>
          <p:cNvPr id="62" name="Image 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8999" y="4057714"/>
            <a:ext cx="175925" cy="175925"/>
          </a:xfrm>
          <a:prstGeom prst="rect">
            <a:avLst/>
          </a:prstGeom>
        </p:spPr>
      </p:pic>
      <p:grpSp>
        <p:nvGrpSpPr>
          <p:cNvPr id="49" name="Groupe 48"/>
          <p:cNvGrpSpPr/>
          <p:nvPr/>
        </p:nvGrpSpPr>
        <p:grpSpPr>
          <a:xfrm>
            <a:off x="7778123" y="3516014"/>
            <a:ext cx="1265812" cy="1461736"/>
            <a:chOff x="7778123" y="3516014"/>
            <a:chExt cx="1265812" cy="1461736"/>
          </a:xfrm>
        </p:grpSpPr>
        <p:sp>
          <p:nvSpPr>
            <p:cNvPr id="63" name="ZoneTexte 62"/>
            <p:cNvSpPr txBox="1"/>
            <p:nvPr/>
          </p:nvSpPr>
          <p:spPr>
            <a:xfrm rot="5400000">
              <a:off x="7506146" y="3850561"/>
              <a:ext cx="899926" cy="230832"/>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900" kern="1200" dirty="0" smtClean="0">
                  <a:solidFill>
                    <a:schemeClr val="bg1"/>
                  </a:solidFill>
                  <a:latin typeface="+mn-lt"/>
                  <a:ea typeface="+mn-ea"/>
                  <a:cs typeface="+mn-cs"/>
                </a:rPr>
                <a:t>Liens utiles</a:t>
              </a:r>
            </a:p>
          </p:txBody>
        </p:sp>
        <p:grpSp>
          <p:nvGrpSpPr>
            <p:cNvPr id="64" name="Groupe 63"/>
            <p:cNvGrpSpPr/>
            <p:nvPr/>
          </p:nvGrpSpPr>
          <p:grpSpPr>
            <a:xfrm>
              <a:off x="7778123" y="3553358"/>
              <a:ext cx="1265812" cy="1424392"/>
              <a:chOff x="7811548" y="3668656"/>
              <a:chExt cx="1265812" cy="1424392"/>
            </a:xfrm>
          </p:grpSpPr>
          <p:sp>
            <p:nvSpPr>
              <p:cNvPr id="65" name="Rectangle 64">
                <a:hlinkClick r:id="rId12" action="ppaction://hlinkfile"/>
              </p:cNvPr>
              <p:cNvSpPr/>
              <p:nvPr/>
            </p:nvSpPr>
            <p:spPr>
              <a:xfrm>
                <a:off x="8067480" y="3710260"/>
                <a:ext cx="968236"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Segmentation Activation</a:t>
                </a:r>
                <a:endParaRPr lang="fr-FR" sz="700" b="1" dirty="0">
                  <a:solidFill>
                    <a:schemeClr val="bg1"/>
                  </a:solidFill>
                  <a:latin typeface="Calibri" panose="020F0502020204030204" pitchFamily="34" charset="0"/>
                  <a:cs typeface="Calibri" panose="020F0502020204030204" pitchFamily="34" charset="0"/>
                </a:endParaRPr>
              </a:p>
            </p:txBody>
          </p:sp>
          <p:sp>
            <p:nvSpPr>
              <p:cNvPr id="66" name="Rectangle 65">
                <a:hlinkClick r:id="rId13"/>
              </p:cNvPr>
              <p:cNvSpPr/>
              <p:nvPr/>
            </p:nvSpPr>
            <p:spPr>
              <a:xfrm>
                <a:off x="8567716"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Book Jeunes</a:t>
                </a:r>
                <a:endParaRPr lang="fr-FR" sz="700" b="1" dirty="0">
                  <a:solidFill>
                    <a:schemeClr val="bg1"/>
                  </a:solidFill>
                  <a:latin typeface="Calibri" panose="020F0502020204030204" pitchFamily="34" charset="0"/>
                  <a:cs typeface="Calibri" panose="020F0502020204030204" pitchFamily="34" charset="0"/>
                </a:endParaRPr>
              </a:p>
            </p:txBody>
          </p:sp>
          <p:sp>
            <p:nvSpPr>
              <p:cNvPr id="67" name="Rectangle 66">
                <a:hlinkClick r:id="rId14"/>
              </p:cNvPr>
              <p:cNvSpPr/>
              <p:nvPr/>
            </p:nvSpPr>
            <p:spPr>
              <a:xfrm>
                <a:off x="8573248"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ORCA</a:t>
                </a:r>
              </a:p>
            </p:txBody>
          </p:sp>
          <p:sp>
            <p:nvSpPr>
              <p:cNvPr id="69" name="Rectangle 68">
                <a:hlinkClick r:id="rId15"/>
              </p:cNvPr>
              <p:cNvSpPr/>
              <p:nvPr/>
            </p:nvSpPr>
            <p:spPr>
              <a:xfrm>
                <a:off x="8067480"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Offres promo</a:t>
                </a:r>
              </a:p>
            </p:txBody>
          </p:sp>
          <p:sp>
            <p:nvSpPr>
              <p:cNvPr id="70" name="Rectangle 69">
                <a:hlinkClick r:id="rId16"/>
              </p:cNvPr>
              <p:cNvSpPr/>
              <p:nvPr/>
            </p:nvSpPr>
            <p:spPr>
              <a:xfrm>
                <a:off x="8067480"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Book GERC</a:t>
                </a:r>
              </a:p>
            </p:txBody>
          </p:sp>
          <p:sp>
            <p:nvSpPr>
              <p:cNvPr id="71" name="Rectangle 70"/>
              <p:cNvSpPr/>
              <p:nvPr/>
            </p:nvSpPr>
            <p:spPr>
              <a:xfrm>
                <a:off x="7812961" y="3668656"/>
                <a:ext cx="1264399" cy="1309094"/>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2" name="Image 71"/>
              <p:cNvPicPr>
                <a:picLocks noChangeAspect="1"/>
              </p:cNvPicPr>
              <p:nvPr/>
            </p:nvPicPr>
            <p:blipFill>
              <a:blip r:embed="rId17">
                <a:extLst/>
              </a:blip>
              <a:stretch>
                <a:fillRect/>
              </a:stretch>
            </p:blipFill>
            <p:spPr>
              <a:xfrm>
                <a:off x="7811548" y="4692594"/>
                <a:ext cx="336560" cy="400454"/>
              </a:xfrm>
              <a:prstGeom prst="rect">
                <a:avLst/>
              </a:prstGeom>
            </p:spPr>
          </p:pic>
        </p:grpSp>
      </p:grpSp>
    </p:spTree>
    <p:extLst>
      <p:ext uri="{BB962C8B-B14F-4D97-AF65-F5344CB8AC3E}">
        <p14:creationId xmlns:p14="http://schemas.microsoft.com/office/powerpoint/2010/main" val="3456872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au 12"/>
          <p:cNvGraphicFramePr>
            <a:graphicFrameLocks noGrp="1"/>
          </p:cNvGraphicFramePr>
          <p:nvPr>
            <p:extLst>
              <p:ext uri="{D42A27DB-BD31-4B8C-83A1-F6EECF244321}">
                <p14:modId xmlns:p14="http://schemas.microsoft.com/office/powerpoint/2010/main" val="2368500760"/>
              </p:ext>
            </p:extLst>
          </p:nvPr>
        </p:nvGraphicFramePr>
        <p:xfrm>
          <a:off x="210378" y="872009"/>
          <a:ext cx="7339375" cy="1572029"/>
        </p:xfrm>
        <a:graphic>
          <a:graphicData uri="http://schemas.openxmlformats.org/drawingml/2006/table">
            <a:tbl>
              <a:tblPr>
                <a:tableStyleId>{7DF18680-E054-41AD-8BC1-D1AEF772440D}</a:tableStyleId>
              </a:tblPr>
              <a:tblGrid>
                <a:gridCol w="501076">
                  <a:extLst>
                    <a:ext uri="{9D8B030D-6E8A-4147-A177-3AD203B41FA5}">
                      <a16:colId xmlns:a16="http://schemas.microsoft.com/office/drawing/2014/main" val="20000"/>
                    </a:ext>
                  </a:extLst>
                </a:gridCol>
                <a:gridCol w="1525659">
                  <a:extLst>
                    <a:ext uri="{9D8B030D-6E8A-4147-A177-3AD203B41FA5}">
                      <a16:colId xmlns:a16="http://schemas.microsoft.com/office/drawing/2014/main" val="20001"/>
                    </a:ext>
                  </a:extLst>
                </a:gridCol>
                <a:gridCol w="4106886">
                  <a:extLst>
                    <a:ext uri="{9D8B030D-6E8A-4147-A177-3AD203B41FA5}">
                      <a16:colId xmlns:a16="http://schemas.microsoft.com/office/drawing/2014/main" val="20002"/>
                    </a:ext>
                  </a:extLst>
                </a:gridCol>
                <a:gridCol w="401918">
                  <a:extLst>
                    <a:ext uri="{9D8B030D-6E8A-4147-A177-3AD203B41FA5}">
                      <a16:colId xmlns:a16="http://schemas.microsoft.com/office/drawing/2014/main" val="20004"/>
                    </a:ext>
                  </a:extLst>
                </a:gridCol>
                <a:gridCol w="401918">
                  <a:extLst>
                    <a:ext uri="{9D8B030D-6E8A-4147-A177-3AD203B41FA5}">
                      <a16:colId xmlns:a16="http://schemas.microsoft.com/office/drawing/2014/main" val="232911456"/>
                    </a:ext>
                  </a:extLst>
                </a:gridCol>
                <a:gridCol w="401918">
                  <a:extLst>
                    <a:ext uri="{9D8B030D-6E8A-4147-A177-3AD203B41FA5}">
                      <a16:colId xmlns:a16="http://schemas.microsoft.com/office/drawing/2014/main" val="3001012092"/>
                    </a:ext>
                  </a:extLst>
                </a:gridCol>
              </a:tblGrid>
              <a:tr h="305501">
                <a:tc>
                  <a:txBody>
                    <a:bodyPr/>
                    <a:lstStyle/>
                    <a:p>
                      <a:pPr algn="ctr" fontAlgn="ctr"/>
                      <a:r>
                        <a:rPr lang="fr-FR" sz="800" b="1" u="none" strike="noStrike" dirty="0">
                          <a:solidFill>
                            <a:schemeClr val="bg1"/>
                          </a:solidFill>
                          <a:effectLst/>
                        </a:rPr>
                        <a:t>Offre</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smtClean="0">
                          <a:solidFill>
                            <a:schemeClr val="bg1"/>
                          </a:solidFill>
                          <a:effectLst/>
                        </a:rPr>
                        <a:t>Outils avec liens directs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a:solidFill>
                            <a:schemeClr val="bg1"/>
                          </a:solidFill>
                          <a:effectLst/>
                        </a:rPr>
                        <a:t>Objectifs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gridSpan="3">
                  <a:txBody>
                    <a:bodyPr/>
                    <a:lstStyle/>
                    <a:p>
                      <a:pPr algn="ctr" fontAlgn="ctr"/>
                      <a:r>
                        <a:rPr lang="fr-FR" sz="800" b="1" u="none" strike="noStrike" dirty="0">
                          <a:solidFill>
                            <a:schemeClr val="bg1"/>
                          </a:solidFill>
                          <a:effectLst/>
                        </a:rPr>
                        <a:t>Niveau de recommandation</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633264">
                <a:tc rowSpan="2">
                  <a:txBody>
                    <a:bodyPr/>
                    <a:lstStyle/>
                    <a:p>
                      <a:pPr algn="ctr" fontAlgn="ctr"/>
                      <a:r>
                        <a:rPr lang="fr-FR" sz="1400" b="0" u="none" strike="noStrike" dirty="0" smtClean="0">
                          <a:solidFill>
                            <a:schemeClr val="bg1"/>
                          </a:solidFill>
                          <a:effectLst/>
                        </a:rPr>
                        <a:t>BANCARISATION PRO </a:t>
                      </a:r>
                    </a:p>
                  </a:txBody>
                  <a:tcPr marL="5076" marR="5076" marT="6768" marB="0" vert="vert270" anchor="ctr">
                    <a:solidFill>
                      <a:schemeClr val="tx2">
                        <a:lumMod val="75000"/>
                      </a:schemeClr>
                    </a:solidFill>
                  </a:tcPr>
                </a:tc>
                <a:tc>
                  <a:txBody>
                    <a:bodyPr/>
                    <a:lstStyle/>
                    <a:p>
                      <a:pPr algn="ctr" fontAlgn="ctr"/>
                      <a:r>
                        <a:rPr lang="fr-FR" sz="900" u="none" strike="noStrike" dirty="0" smtClean="0">
                          <a:effectLst/>
                          <a:hlinkClick r:id="rId2"/>
                        </a:rPr>
                        <a:t>Outil d’accompagnement</a:t>
                      </a:r>
                      <a:r>
                        <a:rPr lang="fr-FR" sz="900" u="none" strike="noStrike" baseline="0" dirty="0" smtClean="0">
                          <a:effectLst/>
                          <a:hlinkClick r:id="rId2"/>
                        </a:rPr>
                        <a:t> entrée en relation</a:t>
                      </a:r>
                      <a:endParaRPr lang="fr-FR" sz="900" u="none" strike="noStrike" dirty="0" smtClean="0">
                        <a:effectLst/>
                      </a:endParaRPr>
                    </a:p>
                  </a:txBody>
                  <a:tcPr marL="5076" marR="5076" marT="6769" marB="0" anchor="ctr"/>
                </a:tc>
                <a:tc>
                  <a:txBody>
                    <a:bodyPr/>
                    <a:lstStyle/>
                    <a:p>
                      <a:pPr marL="0" indent="0" algn="ctr" fontAlgn="ctr">
                        <a:buFontTx/>
                        <a:buNone/>
                      </a:pPr>
                      <a:r>
                        <a:rPr lang="fr-FR" sz="800" b="0" i="0" u="none" strike="noStrike" dirty="0" smtClean="0">
                          <a:solidFill>
                            <a:schemeClr val="tx1"/>
                          </a:solidFill>
                          <a:effectLst/>
                          <a:latin typeface="+mn-lt"/>
                          <a:cs typeface="Calibri" panose="020F0502020204030204" pitchFamily="34" charset="0"/>
                        </a:rPr>
                        <a:t>Accédez directement à la Synthèse des offres pro</a:t>
                      </a:r>
                      <a:r>
                        <a:rPr lang="fr-FR" sz="800" b="0" i="0" u="none" strike="noStrike" baseline="0" dirty="0" smtClean="0">
                          <a:solidFill>
                            <a:schemeClr val="tx1"/>
                          </a:solidFill>
                          <a:effectLst/>
                          <a:latin typeface="+mn-lt"/>
                          <a:cs typeface="Calibri" panose="020F0502020204030204" pitchFamily="34" charset="0"/>
                        </a:rPr>
                        <a:t>.</a:t>
                      </a:r>
                      <a:endParaRPr lang="fr-FR" sz="800" b="0" i="0" u="none" strike="noStrike" dirty="0">
                        <a:solidFill>
                          <a:schemeClr val="tx1"/>
                        </a:solidFill>
                        <a:effectLst/>
                        <a:latin typeface="+mn-lt"/>
                        <a:cs typeface="Calibri" panose="020F0502020204030204" pitchFamily="34" charset="0"/>
                      </a:endParaRPr>
                    </a:p>
                  </a:txBody>
                  <a:tcPr marL="4849" marR="4849" marT="6466"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96332318"/>
                  </a:ext>
                </a:extLst>
              </a:tr>
              <a:tr h="633264">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tc>
                  <a:txBody>
                    <a:bodyPr/>
                    <a:lstStyle/>
                    <a:p>
                      <a:pPr algn="ctr" fontAlgn="ctr"/>
                      <a:r>
                        <a:rPr lang="fr-FR" sz="900" u="none" strike="noStrike" dirty="0" smtClean="0">
                          <a:effectLst/>
                          <a:hlinkClick r:id="rId3"/>
                        </a:rPr>
                        <a:t>Présentation</a:t>
                      </a:r>
                      <a:r>
                        <a:rPr lang="fr-FR" sz="900" u="none" strike="noStrike" baseline="0" dirty="0" smtClean="0">
                          <a:effectLst/>
                          <a:hlinkClick r:id="rId3"/>
                        </a:rPr>
                        <a:t> de carte business Platinum</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tc>
                <a:tc>
                  <a:txBody>
                    <a:bodyPr/>
                    <a:lstStyle/>
                    <a:p>
                      <a:pPr marL="0" indent="0" algn="ctr" fontAlgn="ctr">
                        <a:buFontTx/>
                        <a:buNone/>
                      </a:pPr>
                      <a:r>
                        <a:rPr lang="fr-FR" sz="800" b="0" i="0" u="none" strike="noStrike" dirty="0" smtClean="0">
                          <a:solidFill>
                            <a:schemeClr val="tx1"/>
                          </a:solidFill>
                          <a:effectLst/>
                          <a:latin typeface="+mn-lt"/>
                          <a:cs typeface="Calibri" panose="020F0502020204030204" pitchFamily="34" charset="0"/>
                        </a:rPr>
                        <a:t>Découvrez la carte business Platinum, ses services et ses avantages</a:t>
                      </a:r>
                    </a:p>
                  </a:txBody>
                  <a:tcPr marL="4849" marR="4849" marT="6466" marB="0" anchor="ctr"/>
                </a:tc>
                <a:tc>
                  <a:txBody>
                    <a:bodyPr/>
                    <a:lstStyle/>
                    <a:p>
                      <a:pPr algn="l" fontAlgn="ctr"/>
                      <a:r>
                        <a:rPr lang="fr-FR" sz="900" u="none" strike="noStrike" dirty="0">
                          <a:effectLst/>
                        </a:rPr>
                        <a:t> </a:t>
                      </a: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1"/>
                  </a:ext>
                </a:extLst>
              </a:tr>
            </a:tbl>
          </a:graphicData>
        </a:graphic>
      </p:graphicFrame>
      <p:sp>
        <p:nvSpPr>
          <p:cNvPr id="48" name="Espace réservé du contenu 1"/>
          <p:cNvSpPr>
            <a:spLocks noGrp="1"/>
          </p:cNvSpPr>
          <p:nvPr>
            <p:ph sz="quarter" idx="15"/>
          </p:nvPr>
        </p:nvSpPr>
        <p:spPr>
          <a:xfrm>
            <a:off x="1364476" y="11039"/>
            <a:ext cx="7779524" cy="483518"/>
          </a:xfrm>
        </p:spPr>
        <p:txBody>
          <a:bodyPr/>
          <a:lstStyle/>
          <a:p>
            <a:r>
              <a:rPr lang="fr-FR" sz="1600" b="1" dirty="0" smtClean="0"/>
              <a:t>Des</a:t>
            </a:r>
            <a:r>
              <a:rPr lang="fr-FR" sz="1600" b="1" dirty="0" smtClean="0">
                <a:solidFill>
                  <a:srgbClr val="FF0000"/>
                </a:solidFill>
              </a:rPr>
              <a:t> </a:t>
            </a:r>
            <a:r>
              <a:rPr lang="fr-FR" sz="1600" b="1" dirty="0" smtClean="0">
                <a:solidFill>
                  <a:srgbClr val="C00000"/>
                </a:solidFill>
              </a:rPr>
              <a:t>outils</a:t>
            </a:r>
            <a:r>
              <a:rPr lang="fr-FR" sz="1600" b="1" dirty="0" smtClean="0">
                <a:solidFill>
                  <a:srgbClr val="FF0000"/>
                </a:solidFill>
              </a:rPr>
              <a:t> </a:t>
            </a:r>
            <a:r>
              <a:rPr lang="fr-FR" sz="1600" b="1" dirty="0" smtClean="0"/>
              <a:t>permettant à chacun de trouver les informations qui le concernent ! </a:t>
            </a:r>
            <a:endParaRPr lang="fr-FR" sz="1600" b="1" dirty="0"/>
          </a:p>
        </p:txBody>
      </p:sp>
      <p:sp>
        <p:nvSpPr>
          <p:cNvPr id="2" name="AutoShape 2" descr="Le disque A pour les jeunes conducteurs - Le-Jeune-Conducteur.com"/>
          <p:cNvSpPr>
            <a:spLocks noChangeAspect="1" noChangeArrowheads="1"/>
          </p:cNvSpPr>
          <p:nvPr/>
        </p:nvSpPr>
        <p:spPr bwMode="auto">
          <a:xfrm>
            <a:off x="63500" y="-136525"/>
            <a:ext cx="1895475"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4" name="Rectangle 53"/>
          <p:cNvSpPr/>
          <p:nvPr/>
        </p:nvSpPr>
        <p:spPr>
          <a:xfrm>
            <a:off x="7625768" y="1354891"/>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Débutant : </a:t>
            </a:r>
          </a:p>
          <a:p>
            <a:pPr algn="ctr"/>
            <a:r>
              <a:rPr lang="fr-FR" sz="800" dirty="0" smtClean="0">
                <a:solidFill>
                  <a:schemeClr val="tx1"/>
                </a:solidFill>
                <a:latin typeface="Calibri" panose="020F0502020204030204" pitchFamily="34" charset="0"/>
                <a:cs typeface="Calibri" panose="020F0502020204030204" pitchFamily="34" charset="0"/>
              </a:rPr>
              <a:t>Découverte du produit</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apprendre</a:t>
            </a:r>
            <a:endParaRPr lang="fr-FR" sz="800" dirty="0">
              <a:solidFill>
                <a:schemeClr val="tx1"/>
              </a:solidFill>
              <a:latin typeface="Calibri" panose="020F0502020204030204" pitchFamily="34" charset="0"/>
              <a:cs typeface="Calibri" panose="020F0502020204030204" pitchFamily="34" charset="0"/>
            </a:endParaRPr>
          </a:p>
        </p:txBody>
      </p:sp>
      <p:sp>
        <p:nvSpPr>
          <p:cNvPr id="55" name="Rectangle 54"/>
          <p:cNvSpPr/>
          <p:nvPr/>
        </p:nvSpPr>
        <p:spPr>
          <a:xfrm>
            <a:off x="7634693" y="2158699"/>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Confirmé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fr-FR" sz="800" dirty="0">
                <a:solidFill>
                  <a:schemeClr val="tx1"/>
                </a:solidFill>
                <a:latin typeface="Calibri" panose="020F0502020204030204" pitchFamily="34" charset="0"/>
                <a:cs typeface="Calibri" panose="020F0502020204030204" pitchFamily="34" charset="0"/>
                <a:sym typeface="Wingdings" panose="05000000000000000000" pitchFamily="2" charset="2"/>
              </a:rPr>
              <a:t>p</a:t>
            </a: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our progresser</a:t>
            </a:r>
            <a:endParaRPr lang="fr-FR" sz="800" dirty="0">
              <a:solidFill>
                <a:schemeClr val="tx1"/>
              </a:solidFill>
              <a:latin typeface="Calibri" panose="020F0502020204030204" pitchFamily="34" charset="0"/>
              <a:cs typeface="Calibri" panose="020F0502020204030204" pitchFamily="34" charset="0"/>
            </a:endParaRPr>
          </a:p>
        </p:txBody>
      </p:sp>
      <p:sp>
        <p:nvSpPr>
          <p:cNvPr id="56" name="Rectangle 55"/>
          <p:cNvSpPr/>
          <p:nvPr/>
        </p:nvSpPr>
        <p:spPr>
          <a:xfrm>
            <a:off x="7629085" y="2970515"/>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Expert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se maintenir à jour</a:t>
            </a:r>
            <a:endParaRPr lang="fr-FR" sz="800" dirty="0">
              <a:solidFill>
                <a:schemeClr val="tx1"/>
              </a:solidFill>
              <a:latin typeface="Calibri" panose="020F0502020204030204" pitchFamily="34" charset="0"/>
              <a:cs typeface="Calibri" panose="020F0502020204030204" pitchFamily="34" charset="0"/>
            </a:endParaRPr>
          </a:p>
        </p:txBody>
      </p:sp>
      <p:pic>
        <p:nvPicPr>
          <p:cNvPr id="57" name="Image 56"/>
          <p:cNvPicPr>
            <a:picLocks noChangeAspect="1"/>
          </p:cNvPicPr>
          <p:nvPr/>
        </p:nvPicPr>
        <p:blipFill rotWithShape="1">
          <a:blip r:embed="rId4" cstate="print">
            <a:extLst>
              <a:ext uri="{28A0092B-C50C-407E-A947-70E740481C1C}">
                <a14:useLocalDpi xmlns:a14="http://schemas.microsoft.com/office/drawing/2010/main" val="0"/>
              </a:ext>
            </a:extLst>
          </a:blip>
          <a:srcRect l="17319" t="2135" r="17736" b="5714"/>
          <a:stretch/>
        </p:blipFill>
        <p:spPr>
          <a:xfrm>
            <a:off x="7694342" y="1283707"/>
            <a:ext cx="169494" cy="170272"/>
          </a:xfrm>
          <a:prstGeom prst="ellipse">
            <a:avLst/>
          </a:prstGeom>
        </p:spPr>
      </p:pic>
      <p:pic>
        <p:nvPicPr>
          <p:cNvPr id="58" name="Image 5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96631" y="2096993"/>
            <a:ext cx="175925" cy="175925"/>
          </a:xfrm>
          <a:prstGeom prst="rect">
            <a:avLst/>
          </a:prstGeom>
        </p:spPr>
      </p:pic>
      <p:pic>
        <p:nvPicPr>
          <p:cNvPr id="59" name="Image 5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92482" y="2885289"/>
            <a:ext cx="184222" cy="184222"/>
          </a:xfrm>
          <a:prstGeom prst="rect">
            <a:avLst/>
          </a:prstGeom>
        </p:spPr>
      </p:pic>
      <p:pic>
        <p:nvPicPr>
          <p:cNvPr id="68" name="Image 67"/>
          <p:cNvPicPr>
            <a:picLocks noChangeAspect="1"/>
          </p:cNvPicPr>
          <p:nvPr/>
        </p:nvPicPr>
        <p:blipFill rotWithShape="1">
          <a:blip r:embed="rId7" cstate="print">
            <a:extLst>
              <a:ext uri="{28A0092B-C50C-407E-A947-70E740481C1C}">
                <a14:useLocalDpi xmlns:a14="http://schemas.microsoft.com/office/drawing/2010/main" val="0"/>
              </a:ext>
            </a:extLst>
          </a:blip>
          <a:srcRect l="17319" t="2135" r="17736" b="5714"/>
          <a:stretch/>
        </p:blipFill>
        <p:spPr>
          <a:xfrm>
            <a:off x="6445492" y="1381310"/>
            <a:ext cx="213130" cy="214108"/>
          </a:xfrm>
          <a:prstGeom prst="ellipse">
            <a:avLst/>
          </a:prstGeom>
        </p:spPr>
      </p:pic>
      <p:pic>
        <p:nvPicPr>
          <p:cNvPr id="76" name="Image 75"/>
          <p:cNvPicPr>
            <a:picLocks noChangeAspect="1"/>
          </p:cNvPicPr>
          <p:nvPr/>
        </p:nvPicPr>
        <p:blipFill rotWithShape="1">
          <a:blip r:embed="rId7" cstate="print">
            <a:extLst>
              <a:ext uri="{28A0092B-C50C-407E-A947-70E740481C1C}">
                <a14:useLocalDpi xmlns:a14="http://schemas.microsoft.com/office/drawing/2010/main" val="0"/>
              </a:ext>
            </a:extLst>
          </a:blip>
          <a:srcRect l="17319" t="2135" r="17736" b="5714"/>
          <a:stretch/>
        </p:blipFill>
        <p:spPr>
          <a:xfrm>
            <a:off x="6460077" y="1976510"/>
            <a:ext cx="213130" cy="214108"/>
          </a:xfrm>
          <a:prstGeom prst="ellipse">
            <a:avLst/>
          </a:prstGeom>
        </p:spPr>
      </p:pic>
      <p:pic>
        <p:nvPicPr>
          <p:cNvPr id="82" name="Image 8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49000" y="1415128"/>
            <a:ext cx="175925" cy="175925"/>
          </a:xfrm>
          <a:prstGeom prst="rect">
            <a:avLst/>
          </a:prstGeom>
        </p:spPr>
      </p:pic>
      <p:pic>
        <p:nvPicPr>
          <p:cNvPr id="85" name="Image 8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45722" y="1995601"/>
            <a:ext cx="175925" cy="175925"/>
          </a:xfrm>
          <a:prstGeom prst="rect">
            <a:avLst/>
          </a:prstGeom>
        </p:spPr>
      </p:pic>
      <p:pic>
        <p:nvPicPr>
          <p:cNvPr id="53" name="Image 5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23160" y="1984079"/>
            <a:ext cx="184222" cy="184222"/>
          </a:xfrm>
          <a:prstGeom prst="rect">
            <a:avLst/>
          </a:prstGeom>
        </p:spPr>
      </p:pic>
      <p:pic>
        <p:nvPicPr>
          <p:cNvPr id="37" name="Image 36"/>
          <p:cNvPicPr>
            <a:picLocks noChangeAspect="1"/>
          </p:cNvPicPr>
          <p:nvPr/>
        </p:nvPicPr>
        <p:blipFill>
          <a:blip r:embed="rId8">
            <a:extLst/>
          </a:blip>
          <a:stretch>
            <a:fillRect/>
          </a:stretch>
        </p:blipFill>
        <p:spPr>
          <a:xfrm>
            <a:off x="8173158" y="403287"/>
            <a:ext cx="318803" cy="318803"/>
          </a:xfrm>
          <a:prstGeom prst="rect">
            <a:avLst/>
          </a:prstGeom>
        </p:spPr>
      </p:pic>
      <p:grpSp>
        <p:nvGrpSpPr>
          <p:cNvPr id="38" name="Groupe 37"/>
          <p:cNvGrpSpPr/>
          <p:nvPr/>
        </p:nvGrpSpPr>
        <p:grpSpPr>
          <a:xfrm>
            <a:off x="8469326" y="423734"/>
            <a:ext cx="646152" cy="758717"/>
            <a:chOff x="1516523" y="2260120"/>
            <a:chExt cx="1513808" cy="1873729"/>
          </a:xfrm>
        </p:grpSpPr>
        <p:pic>
          <p:nvPicPr>
            <p:cNvPr id="40" name="Image 39">
              <a:hlinkClick r:id="" action="ppaction://noaction"/>
            </p:cNvPr>
            <p:cNvPicPr>
              <a:picLocks noChangeAspect="1"/>
            </p:cNvPicPr>
            <p:nvPr/>
          </p:nvPicPr>
          <p:blipFill>
            <a:blip r:embed="rId9">
              <a:extLst/>
            </a:blip>
            <a:stretch>
              <a:fillRect/>
            </a:stretch>
          </p:blipFill>
          <p:spPr>
            <a:xfrm>
              <a:off x="1937674" y="2260120"/>
              <a:ext cx="671505" cy="671509"/>
            </a:xfrm>
            <a:prstGeom prst="rect">
              <a:avLst/>
            </a:prstGeom>
          </p:spPr>
        </p:pic>
        <p:sp>
          <p:nvSpPr>
            <p:cNvPr id="41" name="ZoneTexte 40"/>
            <p:cNvSpPr txBox="1"/>
            <p:nvPr/>
          </p:nvSpPr>
          <p:spPr>
            <a:xfrm>
              <a:off x="1516523" y="2741395"/>
              <a:ext cx="1513808" cy="1392454"/>
            </a:xfrm>
            <a:prstGeom prst="rect">
              <a:avLst/>
            </a:prstGeom>
            <a:noFill/>
          </p:spPr>
          <p:txBody>
            <a:bodyPr wrap="square" rtlCol="0">
              <a:spAutoFit/>
            </a:bodyPr>
            <a:lstStyle/>
            <a:p>
              <a:pPr algn="ctr">
                <a:buClr>
                  <a:schemeClr val="bg1"/>
                </a:buClr>
              </a:pPr>
              <a:r>
                <a:rPr lang="fr-FR" sz="16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16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pic>
        <p:nvPicPr>
          <p:cNvPr id="42" name="Image 41"/>
          <p:cNvPicPr>
            <a:picLocks noChangeAspect="1"/>
          </p:cNvPicPr>
          <p:nvPr/>
        </p:nvPicPr>
        <p:blipFill>
          <a:blip r:embed="rId10">
            <a:extLst/>
          </a:blip>
          <a:stretch>
            <a:fillRect/>
          </a:stretch>
        </p:blipFill>
        <p:spPr>
          <a:xfrm>
            <a:off x="8265330" y="804804"/>
            <a:ext cx="302386" cy="303563"/>
          </a:xfrm>
          <a:prstGeom prst="rect">
            <a:avLst/>
          </a:prstGeom>
        </p:spPr>
      </p:pic>
      <p:pic>
        <p:nvPicPr>
          <p:cNvPr id="44" name="Image 43">
            <a:hlinkClick r:id="" action="ppaction://noaction"/>
          </p:cNvPr>
          <p:cNvPicPr>
            <a:picLocks noChangeAspect="1"/>
          </p:cNvPicPr>
          <p:nvPr/>
        </p:nvPicPr>
        <p:blipFill>
          <a:blip r:embed="rId11">
            <a:extLst/>
          </a:blip>
          <a:stretch>
            <a:fillRect/>
          </a:stretch>
        </p:blipFill>
        <p:spPr>
          <a:xfrm>
            <a:off x="7738078" y="558395"/>
            <a:ext cx="338927" cy="489215"/>
          </a:xfrm>
          <a:prstGeom prst="rect">
            <a:avLst/>
          </a:prstGeom>
        </p:spPr>
      </p:pic>
      <p:pic>
        <p:nvPicPr>
          <p:cNvPr id="46" name="Image 45">
            <a:hlinkClick r:id="" action="ppaction://noaction"/>
          </p:cNvPr>
          <p:cNvPicPr>
            <a:picLocks noChangeAspect="1"/>
          </p:cNvPicPr>
          <p:nvPr/>
        </p:nvPicPr>
        <p:blipFill>
          <a:blip r:embed="rId12">
            <a:extLst/>
          </a:blip>
          <a:stretch>
            <a:fillRect/>
          </a:stretch>
        </p:blipFill>
        <p:spPr>
          <a:xfrm>
            <a:off x="8695685" y="882986"/>
            <a:ext cx="257585" cy="351246"/>
          </a:xfrm>
          <a:prstGeom prst="rect">
            <a:avLst/>
          </a:prstGeom>
        </p:spPr>
      </p:pic>
      <p:grpSp>
        <p:nvGrpSpPr>
          <p:cNvPr id="39" name="Groupe 38"/>
          <p:cNvGrpSpPr/>
          <p:nvPr/>
        </p:nvGrpSpPr>
        <p:grpSpPr>
          <a:xfrm>
            <a:off x="7778123" y="3516014"/>
            <a:ext cx="1265812" cy="1461736"/>
            <a:chOff x="7778123" y="3516014"/>
            <a:chExt cx="1265812" cy="1461736"/>
          </a:xfrm>
        </p:grpSpPr>
        <p:sp>
          <p:nvSpPr>
            <p:cNvPr id="43" name="ZoneTexte 42"/>
            <p:cNvSpPr txBox="1"/>
            <p:nvPr/>
          </p:nvSpPr>
          <p:spPr>
            <a:xfrm rot="5400000">
              <a:off x="7506146" y="3850561"/>
              <a:ext cx="899926" cy="230832"/>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900" kern="1200" dirty="0" smtClean="0">
                  <a:solidFill>
                    <a:schemeClr val="bg1"/>
                  </a:solidFill>
                  <a:latin typeface="+mn-lt"/>
                  <a:ea typeface="+mn-ea"/>
                  <a:cs typeface="+mn-cs"/>
                </a:rPr>
                <a:t>Liens utiles</a:t>
              </a:r>
            </a:p>
          </p:txBody>
        </p:sp>
        <p:grpSp>
          <p:nvGrpSpPr>
            <p:cNvPr id="45" name="Groupe 44"/>
            <p:cNvGrpSpPr/>
            <p:nvPr/>
          </p:nvGrpSpPr>
          <p:grpSpPr>
            <a:xfrm>
              <a:off x="7778123" y="3553358"/>
              <a:ext cx="1265812" cy="1424392"/>
              <a:chOff x="7811548" y="3668656"/>
              <a:chExt cx="1265812" cy="1424392"/>
            </a:xfrm>
          </p:grpSpPr>
          <p:sp>
            <p:nvSpPr>
              <p:cNvPr id="50" name="Rectangle 49">
                <a:hlinkClick r:id="rId13" action="ppaction://hlinkfile"/>
              </p:cNvPr>
              <p:cNvSpPr/>
              <p:nvPr/>
            </p:nvSpPr>
            <p:spPr>
              <a:xfrm>
                <a:off x="8067480" y="3710260"/>
                <a:ext cx="968236"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Segmentation Activation</a:t>
                </a:r>
                <a:endParaRPr lang="fr-FR" sz="700" b="1" dirty="0">
                  <a:solidFill>
                    <a:schemeClr val="bg1"/>
                  </a:solidFill>
                  <a:latin typeface="Calibri" panose="020F0502020204030204" pitchFamily="34" charset="0"/>
                  <a:cs typeface="Calibri" panose="020F0502020204030204" pitchFamily="34" charset="0"/>
                </a:endParaRPr>
              </a:p>
            </p:txBody>
          </p:sp>
          <p:sp>
            <p:nvSpPr>
              <p:cNvPr id="51" name="Rectangle 50">
                <a:hlinkClick r:id="rId14"/>
              </p:cNvPr>
              <p:cNvSpPr/>
              <p:nvPr/>
            </p:nvSpPr>
            <p:spPr>
              <a:xfrm>
                <a:off x="8567716"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Book Jeunes</a:t>
                </a:r>
                <a:endParaRPr lang="fr-FR" sz="700" b="1" dirty="0">
                  <a:solidFill>
                    <a:schemeClr val="bg1"/>
                  </a:solidFill>
                  <a:latin typeface="Calibri" panose="020F0502020204030204" pitchFamily="34" charset="0"/>
                  <a:cs typeface="Calibri" panose="020F0502020204030204" pitchFamily="34" charset="0"/>
                </a:endParaRPr>
              </a:p>
            </p:txBody>
          </p:sp>
          <p:sp>
            <p:nvSpPr>
              <p:cNvPr id="52" name="Rectangle 51">
                <a:hlinkClick r:id="rId15"/>
              </p:cNvPr>
              <p:cNvSpPr/>
              <p:nvPr/>
            </p:nvSpPr>
            <p:spPr>
              <a:xfrm>
                <a:off x="8573248"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ORCA</a:t>
                </a:r>
              </a:p>
            </p:txBody>
          </p:sp>
          <p:sp>
            <p:nvSpPr>
              <p:cNvPr id="60" name="Rectangle 59">
                <a:hlinkClick r:id="rId16"/>
              </p:cNvPr>
              <p:cNvSpPr/>
              <p:nvPr/>
            </p:nvSpPr>
            <p:spPr>
              <a:xfrm>
                <a:off x="8067480"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Offres promo</a:t>
                </a:r>
              </a:p>
            </p:txBody>
          </p:sp>
          <p:sp>
            <p:nvSpPr>
              <p:cNvPr id="61" name="Rectangle 60">
                <a:hlinkClick r:id="rId17"/>
              </p:cNvPr>
              <p:cNvSpPr/>
              <p:nvPr/>
            </p:nvSpPr>
            <p:spPr>
              <a:xfrm>
                <a:off x="8067480"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Book GERC</a:t>
                </a:r>
              </a:p>
            </p:txBody>
          </p:sp>
          <p:sp>
            <p:nvSpPr>
              <p:cNvPr id="62" name="Rectangle 61"/>
              <p:cNvSpPr/>
              <p:nvPr/>
            </p:nvSpPr>
            <p:spPr>
              <a:xfrm>
                <a:off x="7812961" y="3668656"/>
                <a:ext cx="1264399" cy="1309094"/>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3" name="Image 62"/>
              <p:cNvPicPr>
                <a:picLocks noChangeAspect="1"/>
              </p:cNvPicPr>
              <p:nvPr/>
            </p:nvPicPr>
            <p:blipFill>
              <a:blip r:embed="rId18">
                <a:extLst/>
              </a:blip>
              <a:stretch>
                <a:fillRect/>
              </a:stretch>
            </p:blipFill>
            <p:spPr>
              <a:xfrm>
                <a:off x="7811548" y="4692594"/>
                <a:ext cx="336560" cy="400454"/>
              </a:xfrm>
              <a:prstGeom prst="rect">
                <a:avLst/>
              </a:prstGeom>
            </p:spPr>
          </p:pic>
        </p:grpSp>
      </p:grpSp>
    </p:spTree>
    <p:extLst>
      <p:ext uri="{BB962C8B-B14F-4D97-AF65-F5344CB8AC3E}">
        <p14:creationId xmlns:p14="http://schemas.microsoft.com/office/powerpoint/2010/main" val="1233664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au 12"/>
          <p:cNvGraphicFramePr>
            <a:graphicFrameLocks noGrp="1"/>
          </p:cNvGraphicFramePr>
          <p:nvPr>
            <p:extLst>
              <p:ext uri="{D42A27DB-BD31-4B8C-83A1-F6EECF244321}">
                <p14:modId xmlns:p14="http://schemas.microsoft.com/office/powerpoint/2010/main" val="1287222832"/>
              </p:ext>
            </p:extLst>
          </p:nvPr>
        </p:nvGraphicFramePr>
        <p:xfrm>
          <a:off x="210378" y="872009"/>
          <a:ext cx="7339375" cy="3916351"/>
        </p:xfrm>
        <a:graphic>
          <a:graphicData uri="http://schemas.openxmlformats.org/drawingml/2006/table">
            <a:tbl>
              <a:tblPr>
                <a:tableStyleId>{7DF18680-E054-41AD-8BC1-D1AEF772440D}</a:tableStyleId>
              </a:tblPr>
              <a:tblGrid>
                <a:gridCol w="501076">
                  <a:extLst>
                    <a:ext uri="{9D8B030D-6E8A-4147-A177-3AD203B41FA5}">
                      <a16:colId xmlns:a16="http://schemas.microsoft.com/office/drawing/2014/main" val="20000"/>
                    </a:ext>
                  </a:extLst>
                </a:gridCol>
                <a:gridCol w="1525659">
                  <a:extLst>
                    <a:ext uri="{9D8B030D-6E8A-4147-A177-3AD203B41FA5}">
                      <a16:colId xmlns:a16="http://schemas.microsoft.com/office/drawing/2014/main" val="20001"/>
                    </a:ext>
                  </a:extLst>
                </a:gridCol>
                <a:gridCol w="4106886">
                  <a:extLst>
                    <a:ext uri="{9D8B030D-6E8A-4147-A177-3AD203B41FA5}">
                      <a16:colId xmlns:a16="http://schemas.microsoft.com/office/drawing/2014/main" val="20002"/>
                    </a:ext>
                  </a:extLst>
                </a:gridCol>
                <a:gridCol w="401918">
                  <a:extLst>
                    <a:ext uri="{9D8B030D-6E8A-4147-A177-3AD203B41FA5}">
                      <a16:colId xmlns:a16="http://schemas.microsoft.com/office/drawing/2014/main" val="20004"/>
                    </a:ext>
                  </a:extLst>
                </a:gridCol>
                <a:gridCol w="401918">
                  <a:extLst>
                    <a:ext uri="{9D8B030D-6E8A-4147-A177-3AD203B41FA5}">
                      <a16:colId xmlns:a16="http://schemas.microsoft.com/office/drawing/2014/main" val="232911456"/>
                    </a:ext>
                  </a:extLst>
                </a:gridCol>
                <a:gridCol w="401918">
                  <a:extLst>
                    <a:ext uri="{9D8B030D-6E8A-4147-A177-3AD203B41FA5}">
                      <a16:colId xmlns:a16="http://schemas.microsoft.com/office/drawing/2014/main" val="3001012092"/>
                    </a:ext>
                  </a:extLst>
                </a:gridCol>
              </a:tblGrid>
              <a:tr h="305501">
                <a:tc>
                  <a:txBody>
                    <a:bodyPr/>
                    <a:lstStyle/>
                    <a:p>
                      <a:pPr algn="ctr" fontAlgn="ctr"/>
                      <a:r>
                        <a:rPr lang="fr-FR" sz="800" b="1" u="none" strike="noStrike" dirty="0">
                          <a:solidFill>
                            <a:schemeClr val="bg1"/>
                          </a:solidFill>
                          <a:effectLst/>
                        </a:rPr>
                        <a:t>Offre</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smtClean="0">
                          <a:solidFill>
                            <a:schemeClr val="bg1"/>
                          </a:solidFill>
                          <a:effectLst/>
                        </a:rPr>
                        <a:t>Outils avec liens directs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a:solidFill>
                            <a:schemeClr val="bg1"/>
                          </a:solidFill>
                          <a:effectLst/>
                        </a:rPr>
                        <a:t>Objectifs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gridSpan="3">
                  <a:txBody>
                    <a:bodyPr/>
                    <a:lstStyle/>
                    <a:p>
                      <a:pPr algn="ctr" fontAlgn="ctr"/>
                      <a:r>
                        <a:rPr lang="fr-FR" sz="800" b="1" u="none" strike="noStrike" dirty="0">
                          <a:solidFill>
                            <a:schemeClr val="bg1"/>
                          </a:solidFill>
                          <a:effectLst/>
                        </a:rPr>
                        <a:t>Niveau de recommandation</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386128">
                <a:tc rowSpan="9">
                  <a:txBody>
                    <a:bodyPr/>
                    <a:lstStyle/>
                    <a:p>
                      <a:pPr algn="ctr" fontAlgn="ctr"/>
                      <a:r>
                        <a:rPr lang="fr-FR" sz="1400" b="0" u="none" strike="noStrike" dirty="0" smtClean="0">
                          <a:solidFill>
                            <a:schemeClr val="bg1"/>
                          </a:solidFill>
                          <a:effectLst/>
                        </a:rPr>
                        <a:t>MONÉTIQUE TPE ET E-COMMERCE </a:t>
                      </a: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u="none" strike="noStrike" dirty="0" err="1" smtClean="0">
                          <a:effectLst/>
                          <a:hlinkClick r:id="rId2"/>
                        </a:rPr>
                        <a:t>Easy</a:t>
                      </a:r>
                      <a:r>
                        <a:rPr lang="fr-FR" sz="900" u="none" strike="noStrike" dirty="0" smtClean="0">
                          <a:effectLst/>
                          <a:hlinkClick r:id="rId2"/>
                        </a:rPr>
                        <a:t> TPE</a:t>
                      </a:r>
                      <a:endParaRPr lang="fr-FR" sz="900" u="none" strike="noStrike" dirty="0" smtClean="0">
                        <a:effectLst/>
                      </a:endParaRPr>
                    </a:p>
                  </a:txBody>
                  <a:tcPr marL="5076" marR="5076" marT="6769" marB="0" anchor="ctr"/>
                </a:tc>
                <a:tc>
                  <a:txBody>
                    <a:bodyPr/>
                    <a:lstStyle/>
                    <a:p>
                      <a:pPr marL="0" indent="0" algn="ctr" fontAlgn="ctr">
                        <a:buFontTx/>
                        <a:buNone/>
                      </a:pPr>
                      <a:r>
                        <a:rPr lang="fr-FR" sz="800" b="0" i="0" u="none" strike="noStrike" dirty="0" smtClean="0">
                          <a:solidFill>
                            <a:schemeClr val="tx1"/>
                          </a:solidFill>
                          <a:effectLst/>
                          <a:latin typeface="+mn-lt"/>
                          <a:cs typeface="Calibri" panose="020F0502020204030204" pitchFamily="34" charset="0"/>
                        </a:rPr>
                        <a:t>Laissez vous guider dans le choix du bon TPE.</a:t>
                      </a:r>
                    </a:p>
                  </a:txBody>
                  <a:tcPr marL="4849" marR="4849" marT="6466"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96332318"/>
                  </a:ext>
                </a:extLst>
              </a:tr>
              <a:tr h="432048">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tc>
                  <a:txBody>
                    <a:bodyPr/>
                    <a:lstStyle/>
                    <a:p>
                      <a:pPr algn="ctr" fontAlgn="ctr"/>
                      <a:r>
                        <a:rPr lang="fr-FR" sz="900" u="none" strike="noStrike" dirty="0" smtClean="0">
                          <a:effectLst/>
                          <a:hlinkClick r:id="rId3"/>
                        </a:rPr>
                        <a:t>Site CE</a:t>
                      </a:r>
                      <a:r>
                        <a:rPr lang="fr-FR" sz="900" u="none" strike="noStrike" baseline="0" dirty="0" smtClean="0">
                          <a:effectLst/>
                          <a:hlinkClick r:id="rId3"/>
                        </a:rPr>
                        <a:t> </a:t>
                      </a:r>
                      <a:r>
                        <a:rPr lang="fr-FR" sz="900" u="none" strike="noStrike" baseline="0" dirty="0" err="1" smtClean="0">
                          <a:effectLst/>
                          <a:hlinkClick r:id="rId3"/>
                        </a:rPr>
                        <a:t>Boost</a:t>
                      </a:r>
                      <a:r>
                        <a:rPr lang="fr-FR" sz="900" u="none" strike="noStrike" baseline="0" dirty="0" smtClean="0">
                          <a:effectLst/>
                          <a:hlinkClick r:id="rId3"/>
                        </a:rPr>
                        <a:t> </a:t>
                      </a:r>
                      <a:r>
                        <a:rPr lang="fr-FR" sz="900" u="none" strike="noStrike" baseline="0" dirty="0" err="1" smtClean="0">
                          <a:effectLst/>
                          <a:hlinkClick r:id="rId3"/>
                        </a:rPr>
                        <a:t>Pay</a:t>
                      </a:r>
                      <a:r>
                        <a:rPr lang="fr-FR" sz="900" u="none" strike="noStrike" baseline="0" dirty="0" smtClean="0">
                          <a:effectLst/>
                          <a:hlinkClick r:id="rId3"/>
                        </a:rPr>
                        <a:t> et TPE Premium</a:t>
                      </a:r>
                      <a:r>
                        <a:rPr lang="fr-FR" sz="900" u="none" strike="noStrike" baseline="0" dirty="0" smtClean="0">
                          <a:effectLst/>
                        </a:rPr>
                        <a:t> </a:t>
                      </a:r>
                    </a:p>
                    <a:p>
                      <a:pPr algn="ctr" fontAlgn="ctr"/>
                      <a:r>
                        <a:rPr lang="fr-FR" sz="900" u="none" strike="noStrike" baseline="0" dirty="0" smtClean="0">
                          <a:effectLst/>
                        </a:rPr>
                        <a:t>(ouvrir sous chrome)</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tc>
                <a:tc>
                  <a:txBody>
                    <a:bodyPr/>
                    <a:lstStyle/>
                    <a:p>
                      <a:pPr marL="0" indent="0" algn="ctr" fontAlgn="ctr">
                        <a:buFontTx/>
                        <a:buNone/>
                      </a:pPr>
                      <a:r>
                        <a:rPr lang="fr-FR" sz="800" b="0" i="0" u="none" strike="noStrike" dirty="0" smtClean="0">
                          <a:solidFill>
                            <a:schemeClr val="tx1"/>
                          </a:solidFill>
                          <a:effectLst/>
                          <a:latin typeface="+mn-lt"/>
                          <a:cs typeface="Calibri" panose="020F0502020204030204" pitchFamily="34" charset="0"/>
                        </a:rPr>
                        <a:t>Découvrez la gamme TPE Premium et CE </a:t>
                      </a:r>
                      <a:r>
                        <a:rPr lang="fr-FR" sz="800" b="0" i="0" u="none" strike="noStrike" dirty="0" err="1" smtClean="0">
                          <a:solidFill>
                            <a:schemeClr val="tx1"/>
                          </a:solidFill>
                          <a:effectLst/>
                          <a:latin typeface="+mn-lt"/>
                          <a:cs typeface="Calibri" panose="020F0502020204030204" pitchFamily="34" charset="0"/>
                        </a:rPr>
                        <a:t>Boost</a:t>
                      </a:r>
                      <a:r>
                        <a:rPr lang="fr-FR" sz="800" b="0" i="0" u="none" strike="noStrike" dirty="0" smtClean="0">
                          <a:solidFill>
                            <a:schemeClr val="tx1"/>
                          </a:solidFill>
                          <a:effectLst/>
                          <a:latin typeface="+mn-lt"/>
                          <a:cs typeface="Calibri" panose="020F0502020204030204" pitchFamily="34" charset="0"/>
                        </a:rPr>
                        <a:t> </a:t>
                      </a:r>
                      <a:r>
                        <a:rPr lang="fr-FR" sz="800" b="0" i="0" u="none" strike="noStrike" dirty="0" err="1" smtClean="0">
                          <a:solidFill>
                            <a:schemeClr val="tx1"/>
                          </a:solidFill>
                          <a:effectLst/>
                          <a:latin typeface="+mn-lt"/>
                          <a:cs typeface="Calibri" panose="020F0502020204030204" pitchFamily="34" charset="0"/>
                        </a:rPr>
                        <a:t>Pay</a:t>
                      </a:r>
                      <a:r>
                        <a:rPr lang="fr-FR" sz="800" b="0" i="0" u="none" strike="noStrike" dirty="0" smtClean="0">
                          <a:solidFill>
                            <a:schemeClr val="tx1"/>
                          </a:solidFill>
                          <a:effectLst/>
                          <a:latin typeface="+mn-lt"/>
                          <a:cs typeface="Calibri" panose="020F0502020204030204" pitchFamily="34" charset="0"/>
                        </a:rPr>
                        <a:t>.</a:t>
                      </a:r>
                    </a:p>
                  </a:txBody>
                  <a:tcPr marL="4849" marR="4849" marT="6466" marB="0" anchor="ctr"/>
                </a:tc>
                <a:tc>
                  <a:txBody>
                    <a:bodyPr/>
                    <a:lstStyle/>
                    <a:p>
                      <a:pPr algn="l" fontAlgn="ctr"/>
                      <a:r>
                        <a:rPr lang="fr-FR" sz="900" u="none" strike="noStrike" dirty="0">
                          <a:effectLst/>
                        </a:rPr>
                        <a:t> </a:t>
                      </a: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1"/>
                  </a:ext>
                </a:extLst>
              </a:tr>
              <a:tr h="460372">
                <a:tc vMerge="1">
                  <a:txBody>
                    <a:bodyPr/>
                    <a:lstStyle/>
                    <a:p>
                      <a:endParaRPr lang="fr-FR"/>
                    </a:p>
                  </a:txBody>
                  <a:tcPr/>
                </a:tc>
                <a:tc>
                  <a:txBody>
                    <a:bodyPr/>
                    <a:lstStyle/>
                    <a:p>
                      <a:pPr algn="ctr" fontAlgn="ctr"/>
                      <a:r>
                        <a:rPr lang="fr-FR" sz="900" u="none" strike="noStrike" dirty="0" smtClean="0">
                          <a:effectLst/>
                          <a:hlinkClick r:id="rId4"/>
                        </a:rPr>
                        <a:t>Le catalogue Monétique</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dirty="0" smtClean="0">
                          <a:solidFill>
                            <a:schemeClr val="tx1"/>
                          </a:solidFill>
                          <a:effectLst/>
                          <a:latin typeface="+mn-lt"/>
                          <a:cs typeface="Calibri" panose="020F0502020204030204" pitchFamily="34" charset="0"/>
                        </a:rPr>
                        <a:t>Tout savoir sur l’offre monétique.</a:t>
                      </a:r>
                    </a:p>
                  </a:txBody>
                  <a:tcPr marL="2603" marR="2603" marT="3470" marB="0" anchor="ctr"/>
                </a:tc>
                <a:tc>
                  <a:txBody>
                    <a:bodyPr/>
                    <a:lstStyle/>
                    <a:p>
                      <a:pPr algn="l" fontAlgn="ctr"/>
                      <a:r>
                        <a:rPr lang="fr-FR" sz="900" u="none" strike="noStrike" dirty="0">
                          <a:effectLst/>
                        </a:rPr>
                        <a:t> </a:t>
                      </a: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2"/>
                  </a:ext>
                </a:extLst>
              </a:tr>
              <a:tr h="388717">
                <a:tc vMerge="1">
                  <a:txBody>
                    <a:bodyPr/>
                    <a:lstStyle/>
                    <a:p>
                      <a:endParaRPr lang="fr-FR"/>
                    </a:p>
                  </a:txBody>
                  <a:tcPr/>
                </a:tc>
                <a:tc>
                  <a:txBody>
                    <a:bodyPr/>
                    <a:lstStyle/>
                    <a:p>
                      <a:pPr algn="ctr" fontAlgn="ctr"/>
                      <a:r>
                        <a:rPr lang="fr-FR" sz="900" u="none" strike="noStrike" dirty="0" smtClean="0">
                          <a:effectLst/>
                          <a:hlinkClick r:id="rId5"/>
                        </a:rPr>
                        <a:t>Lien vers </a:t>
                      </a:r>
                      <a:r>
                        <a:rPr lang="fr-FR" sz="900" u="none" strike="noStrike" dirty="0" err="1" smtClean="0">
                          <a:effectLst/>
                          <a:hlinkClick r:id="rId5"/>
                        </a:rPr>
                        <a:t>MonExpert</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tc>
                <a:tc>
                  <a:txBody>
                    <a:bodyPr/>
                    <a:lstStyle/>
                    <a:p>
                      <a:pPr marL="0" indent="0" algn="ctr" fontAlgn="ctr">
                        <a:buFontTx/>
                        <a:buNone/>
                      </a:pPr>
                      <a:r>
                        <a:rPr lang="fr-FR" sz="800" b="0" i="0" u="none" strike="noStrike" dirty="0" smtClean="0">
                          <a:solidFill>
                            <a:schemeClr val="tx1"/>
                          </a:solidFill>
                          <a:effectLst/>
                          <a:latin typeface="+mn-lt"/>
                          <a:cs typeface="Calibri" panose="020F0502020204030204" pitchFamily="34" charset="0"/>
                        </a:rPr>
                        <a:t>Accédez au portail dans le cadre d’un Lead E-commerce ou TPE santé.</a:t>
                      </a:r>
                    </a:p>
                  </a:txBody>
                  <a:tcPr marL="4849" marR="4849" marT="6466" marB="0" anchor="ctr"/>
                </a:tc>
                <a:tc>
                  <a:txBody>
                    <a:bodyPr/>
                    <a:lstStyle/>
                    <a:p>
                      <a:pPr algn="l" fontAlgn="ctr"/>
                      <a:r>
                        <a:rPr lang="fr-FR" sz="900" u="none" strike="noStrike" dirty="0">
                          <a:effectLst/>
                        </a:rPr>
                        <a:t> </a:t>
                      </a: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3"/>
                  </a:ext>
                </a:extLst>
              </a:tr>
              <a:tr h="388717">
                <a:tc vMerge="1">
                  <a:txBody>
                    <a:bodyPr/>
                    <a:lstStyle/>
                    <a:p>
                      <a:endParaRPr lang="fr-FR"/>
                    </a:p>
                  </a:txBody>
                  <a:tcPr/>
                </a:tc>
                <a:tc>
                  <a:txBody>
                    <a:bodyPr/>
                    <a:lstStyle/>
                    <a:p>
                      <a:pPr algn="ctr" fontAlgn="ctr"/>
                      <a:r>
                        <a:rPr lang="fr-FR" sz="900" u="none" strike="noStrike" dirty="0" err="1" smtClean="0">
                          <a:effectLst/>
                          <a:hlinkClick r:id="rId6"/>
                        </a:rPr>
                        <a:t>SimulEasy</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marL="0" indent="0" algn="ctr" fontAlgn="ctr">
                        <a:buFontTx/>
                        <a:buNone/>
                      </a:pPr>
                      <a:r>
                        <a:rPr lang="fr-FR" sz="800" b="0" i="0" u="none" strike="noStrike" dirty="0" smtClean="0">
                          <a:solidFill>
                            <a:schemeClr val="tx1">
                              <a:lumMod val="85000"/>
                              <a:lumOff val="15000"/>
                            </a:schemeClr>
                          </a:solidFill>
                          <a:effectLst/>
                          <a:latin typeface="+mn-lt"/>
                          <a:cs typeface="+mn-cs"/>
                        </a:rPr>
                        <a:t>Calculez</a:t>
                      </a:r>
                      <a:r>
                        <a:rPr lang="fr-FR" sz="800" b="0" i="0" u="none" strike="noStrike" baseline="0" dirty="0" smtClean="0">
                          <a:solidFill>
                            <a:schemeClr val="tx1">
                              <a:lumMod val="85000"/>
                              <a:lumOff val="15000"/>
                            </a:schemeClr>
                          </a:solidFill>
                          <a:effectLst/>
                          <a:latin typeface="+mn-lt"/>
                          <a:cs typeface="+mn-cs"/>
                        </a:rPr>
                        <a:t> la rentabilité optimale du contrat monétique.</a:t>
                      </a:r>
                      <a:endParaRPr lang="fr-FR" sz="8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20118641"/>
                  </a:ext>
                </a:extLst>
              </a:tr>
              <a:tr h="388717">
                <a:tc vMerge="1">
                  <a:txBody>
                    <a:bodyPr/>
                    <a:lstStyle/>
                    <a:p>
                      <a:endParaRPr lang="fr-FR"/>
                    </a:p>
                  </a:txBody>
                  <a:tcPr/>
                </a:tc>
                <a:tc>
                  <a:txBody>
                    <a:bodyPr/>
                    <a:lstStyle/>
                    <a:p>
                      <a:pPr algn="ctr" fontAlgn="ctr"/>
                      <a:r>
                        <a:rPr lang="fr-FR" sz="900" u="none" strike="noStrike" dirty="0" smtClean="0">
                          <a:effectLst/>
                        </a:rPr>
                        <a:t>BOAC (Code transaction 1306)</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u="none" strike="noStrike" dirty="0" smtClean="0">
                          <a:solidFill>
                            <a:schemeClr val="tx1">
                              <a:lumMod val="85000"/>
                              <a:lumOff val="15000"/>
                            </a:schemeClr>
                          </a:solidFill>
                          <a:effectLst/>
                          <a:latin typeface="+mn-lt"/>
                        </a:rPr>
                        <a:t>Connaitre la rentabilité</a:t>
                      </a:r>
                      <a:r>
                        <a:rPr lang="fr-FR" sz="800" u="none" strike="noStrike" baseline="0" dirty="0" smtClean="0">
                          <a:solidFill>
                            <a:schemeClr val="tx1">
                              <a:lumMod val="85000"/>
                              <a:lumOff val="15000"/>
                            </a:schemeClr>
                          </a:solidFill>
                          <a:effectLst/>
                          <a:latin typeface="+mn-lt"/>
                        </a:rPr>
                        <a:t> </a:t>
                      </a:r>
                      <a:r>
                        <a:rPr lang="fr-FR" sz="800" b="0" i="0" u="none" strike="noStrike" baseline="0" dirty="0" smtClean="0">
                          <a:solidFill>
                            <a:schemeClr val="tx1">
                              <a:lumMod val="85000"/>
                              <a:lumOff val="15000"/>
                            </a:schemeClr>
                          </a:solidFill>
                          <a:effectLst/>
                          <a:latin typeface="+mn-lt"/>
                        </a:rPr>
                        <a:t>du client et sa tarification </a:t>
                      </a:r>
                      <a:r>
                        <a:rPr lang="fr-FR" sz="800" b="0" i="1" u="none" strike="noStrike" baseline="0" dirty="0" smtClean="0">
                          <a:solidFill>
                            <a:schemeClr val="tx1">
                              <a:lumMod val="85000"/>
                              <a:lumOff val="15000"/>
                            </a:schemeClr>
                          </a:solidFill>
                          <a:effectLst/>
                          <a:latin typeface="+mn-lt"/>
                        </a:rPr>
                        <a:t>(location TPE / commissions monétique).</a:t>
                      </a:r>
                      <a:endParaRPr lang="fr-FR" sz="8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787256213"/>
                  </a:ext>
                </a:extLst>
              </a:tr>
              <a:tr h="388717">
                <a:tc vMerge="1">
                  <a:txBody>
                    <a:bodyPr/>
                    <a:lstStyle/>
                    <a:p>
                      <a:endParaRPr lang="fr-FR"/>
                    </a:p>
                  </a:txBody>
                  <a:tcPr/>
                </a:tc>
                <a:tc>
                  <a:txBody>
                    <a:bodyPr/>
                    <a:lstStyle/>
                    <a:p>
                      <a:pPr algn="ctr" fontAlgn="ctr"/>
                      <a:r>
                        <a:rPr lang="fr-FR" sz="900" u="none" strike="noStrike" dirty="0" smtClean="0">
                          <a:effectLst/>
                          <a:hlinkClick r:id="rId7"/>
                        </a:rPr>
                        <a:t>Aide à la vente </a:t>
                      </a:r>
                      <a:r>
                        <a:rPr lang="fr-FR" sz="900" u="none" strike="noStrike" baseline="0" dirty="0" smtClean="0">
                          <a:effectLst/>
                          <a:hlinkClick r:id="rId7"/>
                        </a:rPr>
                        <a:t>SP+</a:t>
                      </a:r>
                      <a:endParaRPr lang="fr-FR" sz="900" u="none" strike="noStrike" baseline="0" dirty="0" smtClean="0">
                        <a:effectLst/>
                      </a:endParaRPr>
                    </a:p>
                  </a:txBody>
                  <a:tcPr marL="5076" marR="5076" marT="6768" marB="0" anchor="ctr"/>
                </a:tc>
                <a:tc>
                  <a:txBody>
                    <a:bodyPr/>
                    <a:lstStyle/>
                    <a:p>
                      <a:pPr marL="0" indent="0" algn="ctr" fontAlgn="ctr">
                        <a:buFontTx/>
                        <a:buNone/>
                      </a:pPr>
                      <a:r>
                        <a:rPr lang="fr-FR" sz="800" u="none" strike="noStrike" dirty="0" smtClean="0">
                          <a:solidFill>
                            <a:schemeClr val="tx1">
                              <a:lumMod val="85000"/>
                              <a:lumOff val="15000"/>
                            </a:schemeClr>
                          </a:solidFill>
                          <a:effectLst/>
                          <a:latin typeface="+mn-lt"/>
                        </a:rPr>
                        <a:t>Accédez</a:t>
                      </a:r>
                      <a:r>
                        <a:rPr lang="fr-FR" sz="800" u="none" strike="noStrike" baseline="0" dirty="0" smtClean="0">
                          <a:solidFill>
                            <a:schemeClr val="tx1">
                              <a:lumMod val="85000"/>
                              <a:lumOff val="15000"/>
                            </a:schemeClr>
                          </a:solidFill>
                          <a:effectLst/>
                          <a:latin typeface="+mn-lt"/>
                        </a:rPr>
                        <a:t> aux site SP+ avec des outils de simulation et toutes les informations du produit.</a:t>
                      </a:r>
                      <a:endParaRPr lang="fr-FR" sz="8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130087272"/>
                  </a:ext>
                </a:extLst>
              </a:tr>
              <a:tr h="388717">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b="0" i="0" u="none" strike="noStrike" dirty="0" err="1" smtClean="0">
                          <a:solidFill>
                            <a:schemeClr val="tx1">
                              <a:lumMod val="75000"/>
                              <a:lumOff val="25000"/>
                            </a:schemeClr>
                          </a:solidFill>
                          <a:effectLst/>
                          <a:latin typeface="+mn-lt"/>
                          <a:cs typeface="Calibri" panose="020F0502020204030204" pitchFamily="34" charset="0"/>
                          <a:hlinkClick r:id="rId8"/>
                        </a:rPr>
                        <a:t>Payplug</a:t>
                      </a:r>
                      <a:r>
                        <a:rPr lang="fr-FR" sz="900" b="0" i="0" u="none" strike="noStrike" baseline="0" dirty="0" smtClean="0">
                          <a:solidFill>
                            <a:schemeClr val="tx1">
                              <a:lumMod val="75000"/>
                              <a:lumOff val="25000"/>
                            </a:schemeClr>
                          </a:solidFill>
                          <a:effectLst/>
                          <a:latin typeface="+mn-lt"/>
                          <a:cs typeface="Calibri" panose="020F0502020204030204" pitchFamily="34" charset="0"/>
                          <a:hlinkClick r:id="rId8"/>
                        </a:rPr>
                        <a:t> sur le site CEGEE</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marL="0" indent="0" algn="ctr" fontAlgn="ctr">
                        <a:buFontTx/>
                        <a:buNone/>
                      </a:pPr>
                      <a:r>
                        <a:rPr lang="fr-FR" sz="800" b="0" u="none" strike="noStrike" dirty="0" smtClean="0">
                          <a:solidFill>
                            <a:schemeClr val="tx1">
                              <a:lumMod val="85000"/>
                              <a:lumOff val="15000"/>
                            </a:schemeClr>
                          </a:solidFill>
                          <a:effectLst/>
                          <a:latin typeface="+mn-lt"/>
                        </a:rPr>
                        <a:t>Accédez</a:t>
                      </a:r>
                      <a:r>
                        <a:rPr lang="fr-FR" sz="800" b="0" u="none" strike="noStrike" baseline="0" dirty="0" smtClean="0">
                          <a:solidFill>
                            <a:schemeClr val="tx1">
                              <a:lumMod val="85000"/>
                              <a:lumOff val="15000"/>
                            </a:schemeClr>
                          </a:solidFill>
                          <a:effectLst/>
                          <a:latin typeface="+mn-lt"/>
                        </a:rPr>
                        <a:t> aux informations à mettre à disposition du client</a:t>
                      </a:r>
                      <a:r>
                        <a:rPr lang="fr-FR" sz="800" b="0" u="none" strike="noStrike" dirty="0" smtClean="0">
                          <a:solidFill>
                            <a:schemeClr val="tx1">
                              <a:lumMod val="85000"/>
                              <a:lumOff val="15000"/>
                            </a:schemeClr>
                          </a:solidFill>
                          <a:effectLst/>
                          <a:latin typeface="+mn-lt"/>
                        </a:rPr>
                        <a:t>.</a:t>
                      </a:r>
                      <a:endParaRPr lang="fr-FR" sz="8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3252333449"/>
                  </a:ext>
                </a:extLst>
              </a:tr>
              <a:tr h="388717">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smtClean="0">
                          <a:solidFill>
                            <a:schemeClr val="tx1">
                              <a:lumMod val="75000"/>
                              <a:lumOff val="25000"/>
                            </a:schemeClr>
                          </a:solidFill>
                          <a:effectLst/>
                          <a:latin typeface="+mn-lt"/>
                          <a:cs typeface="Calibri" panose="020F0502020204030204" pitchFamily="34" charset="0"/>
                          <a:hlinkClick r:id="rId9"/>
                        </a:rPr>
                        <a:t>Argumentaire</a:t>
                      </a:r>
                      <a:r>
                        <a:rPr lang="fr-FR" sz="900" b="0" i="0" u="none" strike="noStrike" baseline="0" dirty="0" smtClean="0">
                          <a:solidFill>
                            <a:schemeClr val="tx1">
                              <a:lumMod val="75000"/>
                              <a:lumOff val="25000"/>
                            </a:schemeClr>
                          </a:solidFill>
                          <a:effectLst/>
                          <a:latin typeface="+mn-lt"/>
                          <a:cs typeface="Calibri" panose="020F0502020204030204" pitchFamily="34" charset="0"/>
                          <a:hlinkClick r:id="rId9"/>
                        </a:rPr>
                        <a:t> </a:t>
                      </a:r>
                      <a:r>
                        <a:rPr lang="fr-FR" sz="900" b="0" i="0" u="none" strike="noStrike" baseline="0" dirty="0" err="1" smtClean="0">
                          <a:solidFill>
                            <a:schemeClr val="tx1">
                              <a:lumMod val="75000"/>
                              <a:lumOff val="25000"/>
                            </a:schemeClr>
                          </a:solidFill>
                          <a:effectLst/>
                          <a:latin typeface="+mn-lt"/>
                          <a:cs typeface="Calibri" panose="020F0502020204030204" pitchFamily="34" charset="0"/>
                          <a:hlinkClick r:id="rId9"/>
                        </a:rPr>
                        <a:t>Payplug</a:t>
                      </a:r>
                      <a:endParaRPr lang="fr-FR" sz="9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8" marB="0" anchor="ctr"/>
                </a:tc>
                <a:tc>
                  <a:txBody>
                    <a:bodyPr/>
                    <a:lstStyle/>
                    <a:p>
                      <a:pPr marL="0" indent="0" algn="ctr" fontAlgn="ctr">
                        <a:buFontTx/>
                        <a:buNone/>
                      </a:pPr>
                      <a:r>
                        <a:rPr lang="fr-FR" sz="800" b="0" u="none" strike="noStrike" dirty="0" smtClean="0">
                          <a:solidFill>
                            <a:schemeClr val="tx1"/>
                          </a:solidFill>
                          <a:effectLst/>
                          <a:latin typeface="+mn-lt"/>
                          <a:cs typeface="Calibri" panose="020F0502020204030204" pitchFamily="34" charset="0"/>
                        </a:rPr>
                        <a:t>Trouvez un argumentaire et des réponses aux objections de vos clients.</a:t>
                      </a:r>
                    </a:p>
                  </a:txBody>
                  <a:tcPr marL="2603" marR="2603" marT="3470"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521274124"/>
                  </a:ext>
                </a:extLst>
              </a:tr>
            </a:tbl>
          </a:graphicData>
        </a:graphic>
      </p:graphicFrame>
      <p:sp>
        <p:nvSpPr>
          <p:cNvPr id="48" name="Espace réservé du contenu 1"/>
          <p:cNvSpPr>
            <a:spLocks noGrp="1"/>
          </p:cNvSpPr>
          <p:nvPr>
            <p:ph sz="quarter" idx="15"/>
          </p:nvPr>
        </p:nvSpPr>
        <p:spPr>
          <a:xfrm>
            <a:off x="1364476" y="11039"/>
            <a:ext cx="7779524" cy="483518"/>
          </a:xfrm>
        </p:spPr>
        <p:txBody>
          <a:bodyPr/>
          <a:lstStyle/>
          <a:p>
            <a:r>
              <a:rPr lang="fr-FR" sz="1600" b="1" dirty="0" smtClean="0"/>
              <a:t>Des</a:t>
            </a:r>
            <a:r>
              <a:rPr lang="fr-FR" sz="1600" b="1" dirty="0" smtClean="0">
                <a:solidFill>
                  <a:srgbClr val="FF0000"/>
                </a:solidFill>
              </a:rPr>
              <a:t> </a:t>
            </a:r>
            <a:r>
              <a:rPr lang="fr-FR" sz="1600" b="1" dirty="0" smtClean="0">
                <a:solidFill>
                  <a:srgbClr val="C00000"/>
                </a:solidFill>
              </a:rPr>
              <a:t>outils</a:t>
            </a:r>
            <a:r>
              <a:rPr lang="fr-FR" sz="1600" b="1" dirty="0" smtClean="0">
                <a:solidFill>
                  <a:srgbClr val="FF0000"/>
                </a:solidFill>
              </a:rPr>
              <a:t> </a:t>
            </a:r>
            <a:r>
              <a:rPr lang="fr-FR" sz="1600" b="1" dirty="0" smtClean="0"/>
              <a:t>permettant à chacun de trouver les informations qui le concernent ! </a:t>
            </a:r>
            <a:endParaRPr lang="fr-FR" sz="1600" b="1" dirty="0"/>
          </a:p>
        </p:txBody>
      </p:sp>
      <p:sp>
        <p:nvSpPr>
          <p:cNvPr id="2" name="AutoShape 2" descr="Le disque A pour les jeunes conducteurs - Le-Jeune-Conducteur.com"/>
          <p:cNvSpPr>
            <a:spLocks noChangeAspect="1" noChangeArrowheads="1"/>
          </p:cNvSpPr>
          <p:nvPr/>
        </p:nvSpPr>
        <p:spPr bwMode="auto">
          <a:xfrm>
            <a:off x="63500" y="-136525"/>
            <a:ext cx="1895475"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4" name="Rectangle 53"/>
          <p:cNvSpPr/>
          <p:nvPr/>
        </p:nvSpPr>
        <p:spPr>
          <a:xfrm>
            <a:off x="7625768" y="1354891"/>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Débutant : </a:t>
            </a:r>
          </a:p>
          <a:p>
            <a:pPr algn="ctr"/>
            <a:r>
              <a:rPr lang="fr-FR" sz="800" dirty="0" smtClean="0">
                <a:solidFill>
                  <a:schemeClr val="tx1"/>
                </a:solidFill>
                <a:latin typeface="Calibri" panose="020F0502020204030204" pitchFamily="34" charset="0"/>
                <a:cs typeface="Calibri" panose="020F0502020204030204" pitchFamily="34" charset="0"/>
              </a:rPr>
              <a:t>Découverte du produit</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apprendre</a:t>
            </a:r>
            <a:endParaRPr lang="fr-FR" sz="800" dirty="0">
              <a:solidFill>
                <a:schemeClr val="tx1"/>
              </a:solidFill>
              <a:latin typeface="Calibri" panose="020F0502020204030204" pitchFamily="34" charset="0"/>
              <a:cs typeface="Calibri" panose="020F0502020204030204" pitchFamily="34" charset="0"/>
            </a:endParaRPr>
          </a:p>
        </p:txBody>
      </p:sp>
      <p:sp>
        <p:nvSpPr>
          <p:cNvPr id="55" name="Rectangle 54"/>
          <p:cNvSpPr/>
          <p:nvPr/>
        </p:nvSpPr>
        <p:spPr>
          <a:xfrm>
            <a:off x="7634693" y="2158699"/>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Confirmé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fr-FR" sz="800" dirty="0">
                <a:solidFill>
                  <a:schemeClr val="tx1"/>
                </a:solidFill>
                <a:latin typeface="Calibri" panose="020F0502020204030204" pitchFamily="34" charset="0"/>
                <a:cs typeface="Calibri" panose="020F0502020204030204" pitchFamily="34" charset="0"/>
                <a:sym typeface="Wingdings" panose="05000000000000000000" pitchFamily="2" charset="2"/>
              </a:rPr>
              <a:t>p</a:t>
            </a: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our progresser</a:t>
            </a:r>
            <a:endParaRPr lang="fr-FR" sz="800" dirty="0">
              <a:solidFill>
                <a:schemeClr val="tx1"/>
              </a:solidFill>
              <a:latin typeface="Calibri" panose="020F0502020204030204" pitchFamily="34" charset="0"/>
              <a:cs typeface="Calibri" panose="020F0502020204030204" pitchFamily="34" charset="0"/>
            </a:endParaRPr>
          </a:p>
        </p:txBody>
      </p:sp>
      <p:sp>
        <p:nvSpPr>
          <p:cNvPr id="56" name="Rectangle 55"/>
          <p:cNvSpPr/>
          <p:nvPr/>
        </p:nvSpPr>
        <p:spPr>
          <a:xfrm>
            <a:off x="7629085" y="2970515"/>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Expert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se maintenir à jour</a:t>
            </a:r>
            <a:endParaRPr lang="fr-FR" sz="800" dirty="0">
              <a:solidFill>
                <a:schemeClr val="tx1"/>
              </a:solidFill>
              <a:latin typeface="Calibri" panose="020F0502020204030204" pitchFamily="34" charset="0"/>
              <a:cs typeface="Calibri" panose="020F0502020204030204" pitchFamily="34" charset="0"/>
            </a:endParaRPr>
          </a:p>
        </p:txBody>
      </p:sp>
      <p:pic>
        <p:nvPicPr>
          <p:cNvPr id="57" name="Image 56"/>
          <p:cNvPicPr>
            <a:picLocks noChangeAspect="1"/>
          </p:cNvPicPr>
          <p:nvPr/>
        </p:nvPicPr>
        <p:blipFill rotWithShape="1">
          <a:blip r:embed="rId10" cstate="print">
            <a:extLst>
              <a:ext uri="{28A0092B-C50C-407E-A947-70E740481C1C}">
                <a14:useLocalDpi xmlns:a14="http://schemas.microsoft.com/office/drawing/2010/main" val="0"/>
              </a:ext>
            </a:extLst>
          </a:blip>
          <a:srcRect l="17319" t="2135" r="17736" b="5714"/>
          <a:stretch/>
        </p:blipFill>
        <p:spPr>
          <a:xfrm>
            <a:off x="7694342" y="1283707"/>
            <a:ext cx="169494" cy="170272"/>
          </a:xfrm>
          <a:prstGeom prst="ellipse">
            <a:avLst/>
          </a:prstGeom>
        </p:spPr>
      </p:pic>
      <p:pic>
        <p:nvPicPr>
          <p:cNvPr id="58" name="Image 5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696631" y="2096993"/>
            <a:ext cx="175925" cy="175925"/>
          </a:xfrm>
          <a:prstGeom prst="rect">
            <a:avLst/>
          </a:prstGeom>
        </p:spPr>
      </p:pic>
      <p:pic>
        <p:nvPicPr>
          <p:cNvPr id="59" name="Image 5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92482" y="2885289"/>
            <a:ext cx="184222" cy="184222"/>
          </a:xfrm>
          <a:prstGeom prst="rect">
            <a:avLst/>
          </a:prstGeom>
        </p:spPr>
      </p:pic>
      <p:pic>
        <p:nvPicPr>
          <p:cNvPr id="68" name="Image 67"/>
          <p:cNvPicPr>
            <a:picLocks noChangeAspect="1"/>
          </p:cNvPicPr>
          <p:nvPr/>
        </p:nvPicPr>
        <p:blipFill rotWithShape="1">
          <a:blip r:embed="rId13" cstate="print">
            <a:extLst>
              <a:ext uri="{28A0092B-C50C-407E-A947-70E740481C1C}">
                <a14:useLocalDpi xmlns:a14="http://schemas.microsoft.com/office/drawing/2010/main" val="0"/>
              </a:ext>
            </a:extLst>
          </a:blip>
          <a:srcRect l="17319" t="2135" r="17736" b="5714"/>
          <a:stretch/>
        </p:blipFill>
        <p:spPr>
          <a:xfrm>
            <a:off x="6445492" y="1381310"/>
            <a:ext cx="213130" cy="214108"/>
          </a:xfrm>
          <a:prstGeom prst="ellipse">
            <a:avLst/>
          </a:prstGeom>
        </p:spPr>
      </p:pic>
      <p:pic>
        <p:nvPicPr>
          <p:cNvPr id="76" name="Image 75"/>
          <p:cNvPicPr>
            <a:picLocks noChangeAspect="1"/>
          </p:cNvPicPr>
          <p:nvPr/>
        </p:nvPicPr>
        <p:blipFill rotWithShape="1">
          <a:blip r:embed="rId13" cstate="print">
            <a:extLst>
              <a:ext uri="{28A0092B-C50C-407E-A947-70E740481C1C}">
                <a14:useLocalDpi xmlns:a14="http://schemas.microsoft.com/office/drawing/2010/main" val="0"/>
              </a:ext>
            </a:extLst>
          </a:blip>
          <a:srcRect l="17319" t="2135" r="17736" b="5714"/>
          <a:stretch/>
        </p:blipFill>
        <p:spPr>
          <a:xfrm>
            <a:off x="6460077" y="1976510"/>
            <a:ext cx="213130" cy="214108"/>
          </a:xfrm>
          <a:prstGeom prst="ellipse">
            <a:avLst/>
          </a:prstGeom>
        </p:spPr>
      </p:pic>
      <p:pic>
        <p:nvPicPr>
          <p:cNvPr id="77" name="Image 76"/>
          <p:cNvPicPr>
            <a:picLocks noChangeAspect="1"/>
          </p:cNvPicPr>
          <p:nvPr/>
        </p:nvPicPr>
        <p:blipFill rotWithShape="1">
          <a:blip r:embed="rId13" cstate="print">
            <a:extLst>
              <a:ext uri="{28A0092B-C50C-407E-A947-70E740481C1C}">
                <a14:useLocalDpi xmlns:a14="http://schemas.microsoft.com/office/drawing/2010/main" val="0"/>
              </a:ext>
            </a:extLst>
          </a:blip>
          <a:srcRect l="17319" t="2135" r="17736" b="5714"/>
          <a:stretch/>
        </p:blipFill>
        <p:spPr>
          <a:xfrm>
            <a:off x="6451425" y="2619126"/>
            <a:ext cx="213130" cy="214108"/>
          </a:xfrm>
          <a:prstGeom prst="ellipse">
            <a:avLst/>
          </a:prstGeom>
        </p:spPr>
      </p:pic>
      <p:pic>
        <p:nvPicPr>
          <p:cNvPr id="78" name="Image 77"/>
          <p:cNvPicPr>
            <a:picLocks noChangeAspect="1"/>
          </p:cNvPicPr>
          <p:nvPr/>
        </p:nvPicPr>
        <p:blipFill rotWithShape="1">
          <a:blip r:embed="rId13" cstate="print">
            <a:extLst>
              <a:ext uri="{28A0092B-C50C-407E-A947-70E740481C1C}">
                <a14:useLocalDpi xmlns:a14="http://schemas.microsoft.com/office/drawing/2010/main" val="0"/>
              </a:ext>
            </a:extLst>
          </a:blip>
          <a:srcRect l="17319" t="2135" r="17736" b="5714"/>
          <a:stretch/>
        </p:blipFill>
        <p:spPr>
          <a:xfrm>
            <a:off x="6450834" y="3252576"/>
            <a:ext cx="213130" cy="214108"/>
          </a:xfrm>
          <a:prstGeom prst="ellipse">
            <a:avLst/>
          </a:prstGeom>
        </p:spPr>
      </p:pic>
      <p:pic>
        <p:nvPicPr>
          <p:cNvPr id="79" name="Image 78"/>
          <p:cNvPicPr>
            <a:picLocks noChangeAspect="1"/>
          </p:cNvPicPr>
          <p:nvPr/>
        </p:nvPicPr>
        <p:blipFill rotWithShape="1">
          <a:blip r:embed="rId13" cstate="print">
            <a:extLst>
              <a:ext uri="{28A0092B-C50C-407E-A947-70E740481C1C}">
                <a14:useLocalDpi xmlns:a14="http://schemas.microsoft.com/office/drawing/2010/main" val="0"/>
              </a:ext>
            </a:extLst>
          </a:blip>
          <a:srcRect l="17319" t="2135" r="17736" b="5714"/>
          <a:stretch/>
        </p:blipFill>
        <p:spPr>
          <a:xfrm>
            <a:off x="6460077" y="3797802"/>
            <a:ext cx="213130" cy="214108"/>
          </a:xfrm>
          <a:prstGeom prst="ellipse">
            <a:avLst/>
          </a:prstGeom>
        </p:spPr>
      </p:pic>
      <p:pic>
        <p:nvPicPr>
          <p:cNvPr id="82" name="Image 8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49000" y="1415128"/>
            <a:ext cx="175925" cy="175925"/>
          </a:xfrm>
          <a:prstGeom prst="rect">
            <a:avLst/>
          </a:prstGeom>
        </p:spPr>
      </p:pic>
      <p:pic>
        <p:nvPicPr>
          <p:cNvPr id="85" name="Image 8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45722" y="1995601"/>
            <a:ext cx="175925" cy="175925"/>
          </a:xfrm>
          <a:prstGeom prst="rect">
            <a:avLst/>
          </a:prstGeom>
        </p:spPr>
      </p:pic>
      <p:pic>
        <p:nvPicPr>
          <p:cNvPr id="86" name="Image 8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72226" y="2632684"/>
            <a:ext cx="175925" cy="175925"/>
          </a:xfrm>
          <a:prstGeom prst="rect">
            <a:avLst/>
          </a:prstGeom>
        </p:spPr>
      </p:pic>
      <p:pic>
        <p:nvPicPr>
          <p:cNvPr id="89" name="Image 8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223244" y="3250310"/>
            <a:ext cx="184222" cy="184222"/>
          </a:xfrm>
          <a:prstGeom prst="rect">
            <a:avLst/>
          </a:prstGeom>
        </p:spPr>
      </p:pic>
      <p:pic>
        <p:nvPicPr>
          <p:cNvPr id="53" name="Image 5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223160" y="1984079"/>
            <a:ext cx="184222" cy="184222"/>
          </a:xfrm>
          <a:prstGeom prst="rect">
            <a:avLst/>
          </a:prstGeom>
        </p:spPr>
      </p:pic>
      <p:pic>
        <p:nvPicPr>
          <p:cNvPr id="43" name="Image 4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45722" y="3247811"/>
            <a:ext cx="175925" cy="175925"/>
          </a:xfrm>
          <a:prstGeom prst="rect">
            <a:avLst/>
          </a:prstGeom>
        </p:spPr>
      </p:pic>
      <p:pic>
        <p:nvPicPr>
          <p:cNvPr id="45" name="Image 4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45722" y="3797802"/>
            <a:ext cx="175925" cy="175925"/>
          </a:xfrm>
          <a:prstGeom prst="rect">
            <a:avLst/>
          </a:prstGeom>
        </p:spPr>
      </p:pic>
      <p:pic>
        <p:nvPicPr>
          <p:cNvPr id="37" name="Image 36"/>
          <p:cNvPicPr>
            <a:picLocks noChangeAspect="1"/>
          </p:cNvPicPr>
          <p:nvPr/>
        </p:nvPicPr>
        <p:blipFill>
          <a:blip r:embed="rId14">
            <a:extLst/>
          </a:blip>
          <a:stretch>
            <a:fillRect/>
          </a:stretch>
        </p:blipFill>
        <p:spPr>
          <a:xfrm>
            <a:off x="8173158" y="403287"/>
            <a:ext cx="318803" cy="318803"/>
          </a:xfrm>
          <a:prstGeom prst="rect">
            <a:avLst/>
          </a:prstGeom>
        </p:spPr>
      </p:pic>
      <p:grpSp>
        <p:nvGrpSpPr>
          <p:cNvPr id="38" name="Groupe 37"/>
          <p:cNvGrpSpPr/>
          <p:nvPr/>
        </p:nvGrpSpPr>
        <p:grpSpPr>
          <a:xfrm>
            <a:off x="8469326" y="423734"/>
            <a:ext cx="646152" cy="758717"/>
            <a:chOff x="1516523" y="2260120"/>
            <a:chExt cx="1513808" cy="1873729"/>
          </a:xfrm>
        </p:grpSpPr>
        <p:pic>
          <p:nvPicPr>
            <p:cNvPr id="40" name="Image 39">
              <a:hlinkClick r:id="" action="ppaction://noaction"/>
            </p:cNvPr>
            <p:cNvPicPr>
              <a:picLocks noChangeAspect="1"/>
            </p:cNvPicPr>
            <p:nvPr/>
          </p:nvPicPr>
          <p:blipFill>
            <a:blip r:embed="rId15">
              <a:extLst/>
            </a:blip>
            <a:stretch>
              <a:fillRect/>
            </a:stretch>
          </p:blipFill>
          <p:spPr>
            <a:xfrm>
              <a:off x="1937674" y="2260120"/>
              <a:ext cx="671505" cy="671509"/>
            </a:xfrm>
            <a:prstGeom prst="rect">
              <a:avLst/>
            </a:prstGeom>
          </p:spPr>
        </p:pic>
        <p:sp>
          <p:nvSpPr>
            <p:cNvPr id="41" name="ZoneTexte 40"/>
            <p:cNvSpPr txBox="1"/>
            <p:nvPr/>
          </p:nvSpPr>
          <p:spPr>
            <a:xfrm>
              <a:off x="1516523" y="2741395"/>
              <a:ext cx="1513808" cy="1392454"/>
            </a:xfrm>
            <a:prstGeom prst="rect">
              <a:avLst/>
            </a:prstGeom>
            <a:noFill/>
          </p:spPr>
          <p:txBody>
            <a:bodyPr wrap="square" rtlCol="0">
              <a:spAutoFit/>
            </a:bodyPr>
            <a:lstStyle/>
            <a:p>
              <a:pPr algn="ctr">
                <a:buClr>
                  <a:schemeClr val="bg1"/>
                </a:buClr>
              </a:pPr>
              <a:r>
                <a:rPr lang="fr-FR" sz="16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16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pic>
        <p:nvPicPr>
          <p:cNvPr id="42" name="Image 41"/>
          <p:cNvPicPr>
            <a:picLocks noChangeAspect="1"/>
          </p:cNvPicPr>
          <p:nvPr/>
        </p:nvPicPr>
        <p:blipFill>
          <a:blip r:embed="rId16">
            <a:extLst/>
          </a:blip>
          <a:stretch>
            <a:fillRect/>
          </a:stretch>
        </p:blipFill>
        <p:spPr>
          <a:xfrm>
            <a:off x="8265330" y="804804"/>
            <a:ext cx="302386" cy="303563"/>
          </a:xfrm>
          <a:prstGeom prst="rect">
            <a:avLst/>
          </a:prstGeom>
        </p:spPr>
      </p:pic>
      <p:pic>
        <p:nvPicPr>
          <p:cNvPr id="44" name="Image 43">
            <a:hlinkClick r:id="" action="ppaction://noaction"/>
          </p:cNvPr>
          <p:cNvPicPr>
            <a:picLocks noChangeAspect="1"/>
          </p:cNvPicPr>
          <p:nvPr/>
        </p:nvPicPr>
        <p:blipFill>
          <a:blip r:embed="rId17">
            <a:extLst/>
          </a:blip>
          <a:stretch>
            <a:fillRect/>
          </a:stretch>
        </p:blipFill>
        <p:spPr>
          <a:xfrm>
            <a:off x="7738078" y="558395"/>
            <a:ext cx="338927" cy="489215"/>
          </a:xfrm>
          <a:prstGeom prst="rect">
            <a:avLst/>
          </a:prstGeom>
        </p:spPr>
      </p:pic>
      <p:pic>
        <p:nvPicPr>
          <p:cNvPr id="46" name="Image 45">
            <a:hlinkClick r:id="" action="ppaction://noaction"/>
          </p:cNvPr>
          <p:cNvPicPr>
            <a:picLocks noChangeAspect="1"/>
          </p:cNvPicPr>
          <p:nvPr/>
        </p:nvPicPr>
        <p:blipFill>
          <a:blip r:embed="rId18">
            <a:extLst/>
          </a:blip>
          <a:stretch>
            <a:fillRect/>
          </a:stretch>
        </p:blipFill>
        <p:spPr>
          <a:xfrm>
            <a:off x="8695685" y="882986"/>
            <a:ext cx="257585" cy="351246"/>
          </a:xfrm>
          <a:prstGeom prst="rect">
            <a:avLst/>
          </a:prstGeom>
        </p:spPr>
      </p:pic>
      <p:grpSp>
        <p:nvGrpSpPr>
          <p:cNvPr id="39" name="Groupe 38"/>
          <p:cNvGrpSpPr/>
          <p:nvPr/>
        </p:nvGrpSpPr>
        <p:grpSpPr>
          <a:xfrm>
            <a:off x="7778123" y="3516014"/>
            <a:ext cx="1265812" cy="1461736"/>
            <a:chOff x="7778123" y="3516014"/>
            <a:chExt cx="1265812" cy="1461736"/>
          </a:xfrm>
        </p:grpSpPr>
        <p:sp>
          <p:nvSpPr>
            <p:cNvPr id="50" name="ZoneTexte 49"/>
            <p:cNvSpPr txBox="1"/>
            <p:nvPr/>
          </p:nvSpPr>
          <p:spPr>
            <a:xfrm rot="5400000">
              <a:off x="7506146" y="3850561"/>
              <a:ext cx="899926" cy="230832"/>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900" kern="1200" dirty="0" smtClean="0">
                  <a:solidFill>
                    <a:schemeClr val="bg1"/>
                  </a:solidFill>
                  <a:latin typeface="+mn-lt"/>
                  <a:ea typeface="+mn-ea"/>
                  <a:cs typeface="+mn-cs"/>
                </a:rPr>
                <a:t>Liens utiles</a:t>
              </a:r>
            </a:p>
          </p:txBody>
        </p:sp>
        <p:grpSp>
          <p:nvGrpSpPr>
            <p:cNvPr id="51" name="Groupe 50"/>
            <p:cNvGrpSpPr/>
            <p:nvPr/>
          </p:nvGrpSpPr>
          <p:grpSpPr>
            <a:xfrm>
              <a:off x="7778123" y="3553358"/>
              <a:ext cx="1265812" cy="1424392"/>
              <a:chOff x="7811548" y="3668656"/>
              <a:chExt cx="1265812" cy="1424392"/>
            </a:xfrm>
          </p:grpSpPr>
          <p:sp>
            <p:nvSpPr>
              <p:cNvPr id="52" name="Rectangle 51">
                <a:hlinkClick r:id="rId19" action="ppaction://hlinkfile"/>
              </p:cNvPr>
              <p:cNvSpPr/>
              <p:nvPr/>
            </p:nvSpPr>
            <p:spPr>
              <a:xfrm>
                <a:off x="8067480" y="3710260"/>
                <a:ext cx="968236"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Segmentation Activation</a:t>
                </a:r>
                <a:endParaRPr lang="fr-FR" sz="700" b="1" dirty="0">
                  <a:solidFill>
                    <a:schemeClr val="bg1"/>
                  </a:solidFill>
                  <a:latin typeface="Calibri" panose="020F0502020204030204" pitchFamily="34" charset="0"/>
                  <a:cs typeface="Calibri" panose="020F0502020204030204" pitchFamily="34" charset="0"/>
                </a:endParaRPr>
              </a:p>
            </p:txBody>
          </p:sp>
          <p:sp>
            <p:nvSpPr>
              <p:cNvPr id="60" name="Rectangle 59">
                <a:hlinkClick r:id="rId20"/>
              </p:cNvPr>
              <p:cNvSpPr/>
              <p:nvPr/>
            </p:nvSpPr>
            <p:spPr>
              <a:xfrm>
                <a:off x="8567716"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Book Jeunes</a:t>
                </a:r>
                <a:endParaRPr lang="fr-FR" sz="700" b="1" dirty="0">
                  <a:solidFill>
                    <a:schemeClr val="bg1"/>
                  </a:solidFill>
                  <a:latin typeface="Calibri" panose="020F0502020204030204" pitchFamily="34" charset="0"/>
                  <a:cs typeface="Calibri" panose="020F0502020204030204" pitchFamily="34" charset="0"/>
                </a:endParaRPr>
              </a:p>
            </p:txBody>
          </p:sp>
          <p:sp>
            <p:nvSpPr>
              <p:cNvPr id="61" name="Rectangle 60">
                <a:hlinkClick r:id="rId21"/>
              </p:cNvPr>
              <p:cNvSpPr/>
              <p:nvPr/>
            </p:nvSpPr>
            <p:spPr>
              <a:xfrm>
                <a:off x="8573248"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ORCA</a:t>
                </a:r>
              </a:p>
            </p:txBody>
          </p:sp>
          <p:sp>
            <p:nvSpPr>
              <p:cNvPr id="62" name="Rectangle 61">
                <a:hlinkClick r:id="rId22"/>
              </p:cNvPr>
              <p:cNvSpPr/>
              <p:nvPr/>
            </p:nvSpPr>
            <p:spPr>
              <a:xfrm>
                <a:off x="8067480"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Offres promo</a:t>
                </a:r>
              </a:p>
            </p:txBody>
          </p:sp>
          <p:sp>
            <p:nvSpPr>
              <p:cNvPr id="63" name="Rectangle 62">
                <a:hlinkClick r:id="rId23"/>
              </p:cNvPr>
              <p:cNvSpPr/>
              <p:nvPr/>
            </p:nvSpPr>
            <p:spPr>
              <a:xfrm>
                <a:off x="8067480"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Book GERC</a:t>
                </a:r>
              </a:p>
            </p:txBody>
          </p:sp>
          <p:sp>
            <p:nvSpPr>
              <p:cNvPr id="64" name="Rectangle 63"/>
              <p:cNvSpPr/>
              <p:nvPr/>
            </p:nvSpPr>
            <p:spPr>
              <a:xfrm>
                <a:off x="7812961" y="3668656"/>
                <a:ext cx="1264399" cy="1309094"/>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5" name="Image 64"/>
              <p:cNvPicPr>
                <a:picLocks noChangeAspect="1"/>
              </p:cNvPicPr>
              <p:nvPr/>
            </p:nvPicPr>
            <p:blipFill>
              <a:blip r:embed="rId24">
                <a:extLst/>
              </a:blip>
              <a:stretch>
                <a:fillRect/>
              </a:stretch>
            </p:blipFill>
            <p:spPr>
              <a:xfrm>
                <a:off x="7811548" y="4692594"/>
                <a:ext cx="336560" cy="400454"/>
              </a:xfrm>
              <a:prstGeom prst="rect">
                <a:avLst/>
              </a:prstGeom>
            </p:spPr>
          </p:pic>
        </p:grpSp>
      </p:grpSp>
    </p:spTree>
    <p:extLst>
      <p:ext uri="{BB962C8B-B14F-4D97-AF65-F5344CB8AC3E}">
        <p14:creationId xmlns:p14="http://schemas.microsoft.com/office/powerpoint/2010/main" val="3572423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au 12"/>
          <p:cNvGraphicFramePr>
            <a:graphicFrameLocks noGrp="1"/>
          </p:cNvGraphicFramePr>
          <p:nvPr>
            <p:extLst>
              <p:ext uri="{D42A27DB-BD31-4B8C-83A1-F6EECF244321}">
                <p14:modId xmlns:p14="http://schemas.microsoft.com/office/powerpoint/2010/main" val="4078505525"/>
              </p:ext>
            </p:extLst>
          </p:nvPr>
        </p:nvGraphicFramePr>
        <p:xfrm>
          <a:off x="210378" y="872009"/>
          <a:ext cx="7339375" cy="3672634"/>
        </p:xfrm>
        <a:graphic>
          <a:graphicData uri="http://schemas.openxmlformats.org/drawingml/2006/table">
            <a:tbl>
              <a:tblPr>
                <a:tableStyleId>{7DF18680-E054-41AD-8BC1-D1AEF772440D}</a:tableStyleId>
              </a:tblPr>
              <a:tblGrid>
                <a:gridCol w="501076">
                  <a:extLst>
                    <a:ext uri="{9D8B030D-6E8A-4147-A177-3AD203B41FA5}">
                      <a16:colId xmlns:a16="http://schemas.microsoft.com/office/drawing/2014/main" val="20000"/>
                    </a:ext>
                  </a:extLst>
                </a:gridCol>
                <a:gridCol w="1525659">
                  <a:extLst>
                    <a:ext uri="{9D8B030D-6E8A-4147-A177-3AD203B41FA5}">
                      <a16:colId xmlns:a16="http://schemas.microsoft.com/office/drawing/2014/main" val="20001"/>
                    </a:ext>
                  </a:extLst>
                </a:gridCol>
                <a:gridCol w="4106886">
                  <a:extLst>
                    <a:ext uri="{9D8B030D-6E8A-4147-A177-3AD203B41FA5}">
                      <a16:colId xmlns:a16="http://schemas.microsoft.com/office/drawing/2014/main" val="20002"/>
                    </a:ext>
                  </a:extLst>
                </a:gridCol>
                <a:gridCol w="401918">
                  <a:extLst>
                    <a:ext uri="{9D8B030D-6E8A-4147-A177-3AD203B41FA5}">
                      <a16:colId xmlns:a16="http://schemas.microsoft.com/office/drawing/2014/main" val="20004"/>
                    </a:ext>
                  </a:extLst>
                </a:gridCol>
                <a:gridCol w="401918">
                  <a:extLst>
                    <a:ext uri="{9D8B030D-6E8A-4147-A177-3AD203B41FA5}">
                      <a16:colId xmlns:a16="http://schemas.microsoft.com/office/drawing/2014/main" val="232911456"/>
                    </a:ext>
                  </a:extLst>
                </a:gridCol>
                <a:gridCol w="401918">
                  <a:extLst>
                    <a:ext uri="{9D8B030D-6E8A-4147-A177-3AD203B41FA5}">
                      <a16:colId xmlns:a16="http://schemas.microsoft.com/office/drawing/2014/main" val="3001012092"/>
                    </a:ext>
                  </a:extLst>
                </a:gridCol>
              </a:tblGrid>
              <a:tr h="305501">
                <a:tc>
                  <a:txBody>
                    <a:bodyPr/>
                    <a:lstStyle/>
                    <a:p>
                      <a:pPr algn="ctr" fontAlgn="ctr"/>
                      <a:r>
                        <a:rPr lang="fr-FR" sz="800" b="1" u="none" strike="noStrike" dirty="0">
                          <a:solidFill>
                            <a:schemeClr val="bg1"/>
                          </a:solidFill>
                          <a:effectLst/>
                        </a:rPr>
                        <a:t>Offre</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smtClean="0">
                          <a:solidFill>
                            <a:schemeClr val="bg1"/>
                          </a:solidFill>
                          <a:effectLst/>
                        </a:rPr>
                        <a:t>Outils avec liens directs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a:solidFill>
                            <a:schemeClr val="bg1"/>
                          </a:solidFill>
                          <a:effectLst/>
                        </a:rPr>
                        <a:t>Objectifs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gridSpan="3">
                  <a:txBody>
                    <a:bodyPr/>
                    <a:lstStyle/>
                    <a:p>
                      <a:pPr algn="ctr" fontAlgn="ctr"/>
                      <a:r>
                        <a:rPr lang="fr-FR" sz="800" b="1" u="none" strike="noStrike" dirty="0">
                          <a:solidFill>
                            <a:schemeClr val="bg1"/>
                          </a:solidFill>
                          <a:effectLst/>
                        </a:rPr>
                        <a:t>Niveau de recommandation</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386128">
                <a:tc rowSpan="10">
                  <a:txBody>
                    <a:bodyPr/>
                    <a:lstStyle/>
                    <a:p>
                      <a:pPr algn="ctr" fontAlgn="ctr"/>
                      <a:r>
                        <a:rPr lang="fr-FR" sz="1400" b="0" u="none" strike="noStrike" dirty="0" smtClean="0">
                          <a:solidFill>
                            <a:schemeClr val="bg1"/>
                          </a:solidFill>
                          <a:effectLst/>
                        </a:rPr>
                        <a:t>IARD &amp; PRÉVOYANCE PRO</a:t>
                      </a:r>
                    </a:p>
                  </a:txBody>
                  <a:tcPr marL="5076" marR="5076" marT="6768" marB="0" vert="vert270" anchor="ctr">
                    <a:solidFill>
                      <a:schemeClr val="tx2">
                        <a:lumMod val="75000"/>
                      </a:schemeClr>
                    </a:solidFill>
                  </a:tcPr>
                </a:tc>
                <a:tc>
                  <a:txBody>
                    <a:bodyPr/>
                    <a:lstStyle/>
                    <a:p>
                      <a:pPr algn="ctr" fontAlgn="ctr"/>
                      <a:r>
                        <a:rPr lang="fr-FR" sz="900" u="none" strike="noStrike" dirty="0" smtClean="0">
                          <a:solidFill>
                            <a:schemeClr val="tx1">
                              <a:lumMod val="75000"/>
                              <a:lumOff val="25000"/>
                            </a:schemeClr>
                          </a:solidFill>
                          <a:effectLst/>
                          <a:hlinkClick r:id="rId2"/>
                        </a:rPr>
                        <a:t>Le BOOK de l’assureur</a:t>
                      </a:r>
                      <a:r>
                        <a:rPr lang="fr-FR" sz="900" u="none" strike="noStrike" baseline="0" dirty="0" smtClean="0">
                          <a:solidFill>
                            <a:schemeClr val="tx1">
                              <a:lumMod val="75000"/>
                              <a:lumOff val="25000"/>
                            </a:schemeClr>
                          </a:solidFill>
                          <a:effectLst/>
                          <a:hlinkClick r:id="rId2"/>
                        </a:rPr>
                        <a:t> PRO</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u="none" strike="noStrike" dirty="0" smtClean="0">
                          <a:solidFill>
                            <a:schemeClr val="tx1"/>
                          </a:solidFill>
                          <a:effectLst/>
                        </a:rPr>
                        <a:t>Accéder </a:t>
                      </a:r>
                      <a:r>
                        <a:rPr lang="fr-FR" sz="800" u="none" strike="noStrike" dirty="0">
                          <a:solidFill>
                            <a:schemeClr val="tx1"/>
                          </a:solidFill>
                          <a:effectLst/>
                        </a:rPr>
                        <a:t>directement aux informations indispensables </a:t>
                      </a:r>
                      <a:r>
                        <a:rPr lang="fr-FR" sz="800" b="0" i="0" u="none" strike="noStrike" dirty="0" smtClean="0">
                          <a:solidFill>
                            <a:schemeClr val="tx1"/>
                          </a:solidFill>
                          <a:effectLst/>
                          <a:latin typeface="+mn-lt"/>
                        </a:rPr>
                        <a:t>des</a:t>
                      </a:r>
                      <a:r>
                        <a:rPr lang="fr-FR" sz="800" b="0" i="0" u="none" strike="noStrike" baseline="0" dirty="0" smtClean="0">
                          <a:solidFill>
                            <a:schemeClr val="tx1"/>
                          </a:solidFill>
                          <a:effectLst/>
                          <a:latin typeface="+mn-lt"/>
                        </a:rPr>
                        <a:t> </a:t>
                      </a:r>
                      <a:r>
                        <a:rPr lang="fr-FR" sz="800" b="0" i="0" u="none" strike="noStrike" dirty="0" smtClean="0">
                          <a:solidFill>
                            <a:schemeClr val="tx1"/>
                          </a:solidFill>
                          <a:effectLst/>
                          <a:latin typeface="+mn-lt"/>
                        </a:rPr>
                        <a:t>offres</a:t>
                      </a:r>
                      <a:r>
                        <a:rPr lang="fr-FR" sz="800" b="0" i="0" u="none" strike="noStrike" baseline="0" dirty="0" smtClean="0">
                          <a:solidFill>
                            <a:schemeClr val="tx1"/>
                          </a:solidFill>
                          <a:effectLst/>
                          <a:latin typeface="+mn-lt"/>
                        </a:rPr>
                        <a:t> PAP, IARD, Santé collective</a:t>
                      </a:r>
                      <a:r>
                        <a:rPr lang="fr-FR" sz="800" b="0" i="0" u="none" strike="noStrike" dirty="0" smtClean="0">
                          <a:solidFill>
                            <a:schemeClr val="tx1"/>
                          </a:solidFill>
                          <a:effectLst/>
                          <a:latin typeface="+mn-lt"/>
                        </a:rPr>
                        <a:t> dans le BOOK de l'assurance.</a:t>
                      </a:r>
                    </a:p>
                  </a:txBody>
                  <a:tcPr marL="4849" marR="4849" marT="6466"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96332318"/>
                  </a:ext>
                </a:extLst>
              </a:tr>
              <a:tr h="432048">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tc>
                  <a:txBody>
                    <a:bodyPr/>
                    <a:lstStyle/>
                    <a:p>
                      <a:pPr algn="ctr" fontAlgn="ctr"/>
                      <a:r>
                        <a:rPr lang="fr-FR" sz="900" u="none" strike="noStrike" dirty="0" smtClean="0">
                          <a:solidFill>
                            <a:schemeClr val="tx1">
                              <a:lumMod val="75000"/>
                              <a:lumOff val="25000"/>
                            </a:schemeClr>
                          </a:solidFill>
                          <a:effectLst/>
                          <a:hlinkClick r:id="rId3"/>
                        </a:rPr>
                        <a:t>OORA </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tc>
                <a:tc>
                  <a:txBody>
                    <a:bodyPr/>
                    <a:lstStyle/>
                    <a:p>
                      <a:pPr marL="0" indent="0" algn="ctr" fontAlgn="ctr">
                        <a:buFontTx/>
                        <a:buNone/>
                      </a:pPr>
                      <a:r>
                        <a:rPr lang="fr-FR" sz="800" u="none" strike="noStrike" dirty="0" smtClean="0">
                          <a:solidFill>
                            <a:schemeClr val="tx1"/>
                          </a:solidFill>
                          <a:effectLst/>
                        </a:rPr>
                        <a:t>Voyez</a:t>
                      </a:r>
                      <a:r>
                        <a:rPr lang="fr-FR" sz="800" u="none" strike="noStrike" baseline="0" dirty="0" smtClean="0">
                          <a:solidFill>
                            <a:schemeClr val="tx1"/>
                          </a:solidFill>
                          <a:effectLst/>
                        </a:rPr>
                        <a:t> tout de suite ce qui convient à votre client en terme d’assurance </a:t>
                      </a:r>
                      <a:r>
                        <a:rPr lang="fr-FR" sz="800" dirty="0" smtClean="0">
                          <a:hlinkClick r:id="rId4"/>
                        </a:rPr>
                        <a:t>http://oora-assurances-pros.bpcea.caisse-epargne.fr/</a:t>
                      </a:r>
                      <a:endParaRPr lang="fr-FR" sz="800" dirty="0" smtClean="0"/>
                    </a:p>
                  </a:txBody>
                  <a:tcPr marL="4849" marR="4849" marT="6466" marB="0" anchor="ctr"/>
                </a:tc>
                <a:tc>
                  <a:txBody>
                    <a:bodyPr/>
                    <a:lstStyle/>
                    <a:p>
                      <a:pPr algn="l" fontAlgn="ctr"/>
                      <a:r>
                        <a:rPr lang="fr-FR" sz="900" u="none" strike="noStrike" dirty="0">
                          <a:effectLst/>
                        </a:rPr>
                        <a:t> </a:t>
                      </a: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1"/>
                  </a:ext>
                </a:extLst>
              </a:tr>
              <a:tr h="460372">
                <a:tc vMerge="1">
                  <a:txBody>
                    <a:bodyPr/>
                    <a:lstStyle/>
                    <a:p>
                      <a:endParaRPr lang="fr-FR"/>
                    </a:p>
                  </a:txBody>
                  <a:tcPr/>
                </a:tc>
                <a:tc>
                  <a:txBody>
                    <a:bodyPr/>
                    <a:lstStyle/>
                    <a:p>
                      <a:pPr algn="ctr" fontAlgn="ctr"/>
                      <a:r>
                        <a:rPr lang="fr-FR" sz="900" u="none" strike="noStrike" dirty="0" smtClean="0">
                          <a:solidFill>
                            <a:schemeClr val="tx1">
                              <a:lumMod val="75000"/>
                              <a:lumOff val="25000"/>
                            </a:schemeClr>
                          </a:solidFill>
                          <a:effectLst/>
                          <a:hlinkClick r:id="rId5"/>
                        </a:rPr>
                        <a:t>Comparateur MR/PAP/PREV</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tc>
                <a:tc>
                  <a:txBody>
                    <a:bodyPr/>
                    <a:lstStyle/>
                    <a:p>
                      <a:pPr marL="0" indent="0" algn="ctr" fontAlgn="ctr">
                        <a:buFontTx/>
                        <a:buNone/>
                      </a:pPr>
                      <a:r>
                        <a:rPr lang="fr-FR" sz="800" b="0" i="0" u="none" strike="noStrike" dirty="0" smtClean="0">
                          <a:solidFill>
                            <a:schemeClr val="tx1"/>
                          </a:solidFill>
                          <a:effectLst/>
                          <a:latin typeface="+mn-lt"/>
                          <a:cs typeface="Calibri" panose="020F0502020204030204" pitchFamily="34" charset="0"/>
                        </a:rPr>
                        <a:t>Un tableau de synthèse</a:t>
                      </a:r>
                      <a:r>
                        <a:rPr lang="fr-FR" sz="800" b="0" i="0" u="none" strike="noStrike" baseline="0" dirty="0" smtClean="0">
                          <a:solidFill>
                            <a:schemeClr val="tx1"/>
                          </a:solidFill>
                          <a:effectLst/>
                          <a:latin typeface="+mn-lt"/>
                          <a:cs typeface="Calibri" panose="020F0502020204030204" pitchFamily="34" charset="0"/>
                        </a:rPr>
                        <a:t> vous permettant de comparer ces 3 offres (garanties, éligibilité, généralités avec un focus sur la perte d’exploitation)</a:t>
                      </a:r>
                    </a:p>
                  </a:txBody>
                  <a:tcPr marL="4849" marR="4849" marT="6466" marB="0" anchor="ctr"/>
                </a:tc>
                <a:tc>
                  <a:txBody>
                    <a:bodyPr/>
                    <a:lstStyle/>
                    <a:p>
                      <a:pPr algn="l" fontAlgn="ctr"/>
                      <a:r>
                        <a:rPr lang="fr-FR" sz="900" u="none" strike="noStrike" dirty="0">
                          <a:effectLst/>
                        </a:rPr>
                        <a:t> </a:t>
                      </a: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2"/>
                  </a:ext>
                </a:extLst>
              </a:tr>
              <a:tr h="388717">
                <a:tc vMerge="1">
                  <a:txBody>
                    <a:bodyPr/>
                    <a:lstStyle/>
                    <a:p>
                      <a:endParaRPr lang="fr-FR"/>
                    </a:p>
                  </a:txBody>
                  <a:tcPr/>
                </a:tc>
                <a:tc>
                  <a:txBody>
                    <a:bodyPr/>
                    <a:lstStyle/>
                    <a:p>
                      <a:pPr algn="ctr" fontAlgn="ctr"/>
                      <a:r>
                        <a:rPr lang="fr-FR" sz="900" b="0" i="0" u="none" strike="noStrike" dirty="0" smtClean="0">
                          <a:solidFill>
                            <a:schemeClr val="tx1">
                              <a:lumMod val="75000"/>
                              <a:lumOff val="25000"/>
                            </a:schemeClr>
                          </a:solidFill>
                          <a:effectLst/>
                          <a:latin typeface="+mn-lt"/>
                          <a:cs typeface="Calibri" panose="020F0502020204030204" pitchFamily="34" charset="0"/>
                          <a:hlinkClick r:id="rId6"/>
                        </a:rPr>
                        <a:t>PROFIDEO</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dirty="0" smtClean="0">
                          <a:solidFill>
                            <a:schemeClr val="tx1"/>
                          </a:solidFill>
                          <a:effectLst/>
                          <a:latin typeface="+mn-lt"/>
                          <a:cs typeface="Calibri" panose="020F0502020204030204" pitchFamily="34" charset="0"/>
                        </a:rPr>
                        <a:t> L’outil d’argumentaire</a:t>
                      </a:r>
                      <a:r>
                        <a:rPr lang="fr-FR" sz="800" b="0" i="0" u="none" strike="noStrike" baseline="0" dirty="0" smtClean="0">
                          <a:solidFill>
                            <a:schemeClr val="tx1"/>
                          </a:solidFill>
                          <a:effectLst/>
                          <a:latin typeface="+mn-lt"/>
                          <a:cs typeface="Calibri" panose="020F0502020204030204" pitchFamily="34" charset="0"/>
                        </a:rPr>
                        <a:t> commercial de la Prévoyance Pro. Des b</a:t>
                      </a:r>
                      <a:r>
                        <a:rPr lang="fr-FR" sz="800" dirty="0" smtClean="0">
                          <a:solidFill>
                            <a:schemeClr val="tx1"/>
                          </a:solidFill>
                        </a:rPr>
                        <a:t>outons permettant tout au long de la simulation d’accéder à l’outil d’argumentaire commercial pour mettre en avant les points forts de l’offre Prévoyance Pro  vis-à-vis des autres offres du marché</a:t>
                      </a:r>
                    </a:p>
                  </a:txBody>
                  <a:tcPr marL="4849" marR="4849" marT="6466" marB="0" anchor="ctr"/>
                </a:tc>
                <a:tc>
                  <a:txBody>
                    <a:bodyPr/>
                    <a:lstStyle/>
                    <a:p>
                      <a:pPr algn="l" fontAlgn="ctr"/>
                      <a:r>
                        <a:rPr lang="fr-FR" sz="900" u="none" strike="noStrike" dirty="0">
                          <a:effectLst/>
                        </a:rPr>
                        <a:t> </a:t>
                      </a: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3"/>
                  </a:ext>
                </a:extLst>
              </a:tr>
              <a:tr h="159023">
                <a:tc vMerge="1">
                  <a:txBody>
                    <a:bodyPr/>
                    <a:lstStyle/>
                    <a:p>
                      <a:endParaRPr lang="fr-FR"/>
                    </a:p>
                  </a:txBody>
                  <a:tcPr/>
                </a:tc>
                <a:tc>
                  <a:txBody>
                    <a:bodyPr/>
                    <a:lstStyle/>
                    <a:p>
                      <a:pPr algn="ctr" fontAlgn="ctr"/>
                      <a:r>
                        <a:rPr lang="fr-FR" sz="900" u="none" strike="noStrike" baseline="0" dirty="0" smtClean="0">
                          <a:solidFill>
                            <a:schemeClr val="tx1">
                              <a:lumMod val="75000"/>
                              <a:lumOff val="25000"/>
                            </a:schemeClr>
                          </a:solidFill>
                          <a:effectLst/>
                          <a:hlinkClick r:id="rId7"/>
                        </a:rPr>
                        <a:t>MYEAV</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tc>
                <a:tc>
                  <a:txBody>
                    <a:bodyPr/>
                    <a:lstStyle/>
                    <a:p>
                      <a:pPr marL="0" indent="0" algn="ctr" fontAlgn="ctr">
                        <a:buFontTx/>
                        <a:buNone/>
                      </a:pPr>
                      <a:r>
                        <a:rPr lang="fr-FR" sz="800" u="none" strike="noStrike" dirty="0" smtClean="0">
                          <a:solidFill>
                            <a:schemeClr val="tx1"/>
                          </a:solidFill>
                          <a:effectLst/>
                        </a:rPr>
                        <a:t>Pour tout savoir sur le PERI et le PER CE c’est ici</a:t>
                      </a:r>
                      <a:endParaRPr lang="fr-FR" sz="800" b="0" i="0" u="none" strike="noStrike" dirty="0">
                        <a:solidFill>
                          <a:schemeClr val="tx1"/>
                        </a:solidFill>
                        <a:effectLst/>
                        <a:latin typeface="+mn-lt"/>
                        <a:cs typeface="Calibri" panose="020F0502020204030204" pitchFamily="34" charset="0"/>
                      </a:endParaRPr>
                    </a:p>
                  </a:txBody>
                  <a:tcPr marL="4849" marR="4849" marT="6466" marB="0"/>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20118641"/>
                  </a:ext>
                </a:extLst>
              </a:tr>
              <a:tr h="388717">
                <a:tc vMerge="1">
                  <a:txBody>
                    <a:bodyPr/>
                    <a:lstStyle/>
                    <a:p>
                      <a:endParaRPr lang="fr-FR"/>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u="none" strike="noStrike" dirty="0" smtClean="0">
                          <a:solidFill>
                            <a:schemeClr val="tx1">
                              <a:lumMod val="75000"/>
                              <a:lumOff val="25000"/>
                            </a:schemeClr>
                          </a:solidFill>
                          <a:effectLst/>
                          <a:hlinkClick r:id="rId8"/>
                        </a:rPr>
                        <a:t>Le simulateur retraite</a:t>
                      </a:r>
                      <a:endParaRPr lang="fr-FR" sz="9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9" marB="0"/>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u="none" strike="noStrike" dirty="0" smtClean="0">
                          <a:solidFill>
                            <a:schemeClr val="tx1"/>
                          </a:solidFill>
                          <a:effectLst/>
                        </a:rPr>
                        <a:t>2 minutes, c’est le temps nécessaire pour simuler la perte de revenu de votre client à la retraite/revenus d’activité.</a:t>
                      </a:r>
                      <a:r>
                        <a:rPr lang="fr-FR" sz="800" b="0" u="none" strike="noStrike" baseline="0" dirty="0" smtClean="0">
                          <a:solidFill>
                            <a:schemeClr val="tx1"/>
                          </a:solidFill>
                          <a:effectLst/>
                        </a:rPr>
                        <a:t> </a:t>
                      </a:r>
                      <a:endParaRPr lang="fr-FR" sz="800" b="0" i="0" u="none" strike="noStrike" dirty="0" smtClean="0">
                        <a:solidFill>
                          <a:schemeClr val="tx1"/>
                        </a:solidFill>
                        <a:effectLst/>
                        <a:latin typeface="+mn-lt"/>
                        <a:cs typeface="Calibri" panose="020F0502020204030204" pitchFamily="34" charset="0"/>
                      </a:endParaRPr>
                    </a:p>
                  </a:txBody>
                  <a:tcPr marL="2603" marR="2603" marT="3470"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787256213"/>
                  </a:ext>
                </a:extLst>
              </a:tr>
              <a:tr h="388717">
                <a:tc vMerge="1">
                  <a:txBody>
                    <a:bodyPr/>
                    <a:lstStyle/>
                    <a:p>
                      <a:endParaRPr lang="fr-FR"/>
                    </a:p>
                  </a:txBody>
                  <a:tcPr/>
                </a:tc>
                <a:tc>
                  <a:txBody>
                    <a:bodyPr/>
                    <a:lstStyle/>
                    <a:p>
                      <a:pPr algn="ctr" fontAlgn="ctr"/>
                      <a:r>
                        <a:rPr lang="fr-FR" sz="900" u="none" strike="noStrike" dirty="0" smtClean="0">
                          <a:solidFill>
                            <a:schemeClr val="tx1">
                              <a:lumMod val="75000"/>
                              <a:lumOff val="25000"/>
                            </a:schemeClr>
                          </a:solidFill>
                          <a:effectLst/>
                          <a:hlinkClick r:id="rId9"/>
                        </a:rPr>
                        <a:t>Outil</a:t>
                      </a:r>
                      <a:r>
                        <a:rPr lang="fr-FR" sz="900" u="none" strike="noStrike" baseline="0" dirty="0" smtClean="0">
                          <a:solidFill>
                            <a:schemeClr val="tx1">
                              <a:lumMod val="75000"/>
                              <a:lumOff val="25000"/>
                            </a:schemeClr>
                          </a:solidFill>
                          <a:effectLst/>
                          <a:hlinkClick r:id="rId9"/>
                        </a:rPr>
                        <a:t> d’aide à la vente </a:t>
                      </a:r>
                      <a:r>
                        <a:rPr lang="fr-FR" sz="900" u="none" strike="noStrike" dirty="0" err="1" smtClean="0">
                          <a:solidFill>
                            <a:schemeClr val="tx1">
                              <a:lumMod val="75000"/>
                              <a:lumOff val="25000"/>
                            </a:schemeClr>
                          </a:solidFill>
                          <a:effectLst/>
                          <a:hlinkClick r:id="rId9"/>
                        </a:rPr>
                        <a:t>PER</a:t>
                      </a:r>
                      <a:r>
                        <a:rPr lang="fr-FR" sz="900" u="none" strike="noStrike" dirty="0" err="1" smtClean="0">
                          <a:solidFill>
                            <a:schemeClr val="tx1">
                              <a:lumMod val="75000"/>
                              <a:lumOff val="25000"/>
                            </a:schemeClr>
                          </a:solidFill>
                          <a:effectLst/>
                        </a:rPr>
                        <a:t>i</a:t>
                      </a:r>
                      <a:endParaRPr lang="fr-FR" sz="9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tc>
                <a:tc>
                  <a:txBody>
                    <a:bodyPr/>
                    <a:lstStyle/>
                    <a:p>
                      <a:pPr marL="0" indent="0" algn="ctr" fontAlgn="ctr">
                        <a:buFontTx/>
                        <a:buNone/>
                      </a:pPr>
                      <a:r>
                        <a:rPr lang="fr-FR" sz="800" b="0" u="none" strike="noStrike" dirty="0" smtClean="0">
                          <a:solidFill>
                            <a:schemeClr val="tx1"/>
                          </a:solidFill>
                          <a:effectLst/>
                        </a:rPr>
                        <a:t>Guide synthétique.</a:t>
                      </a:r>
                      <a:r>
                        <a:rPr lang="fr-FR" sz="800" b="0" u="none" strike="noStrike" baseline="0" dirty="0" smtClean="0">
                          <a:solidFill>
                            <a:schemeClr val="tx1"/>
                          </a:solidFill>
                          <a:effectLst/>
                        </a:rPr>
                        <a:t> Des questions sur la démarche commerciale, la fiscalité, les sorties, les transferts? C’est ici</a:t>
                      </a:r>
                      <a:r>
                        <a:rPr lang="fr-FR" sz="800" b="0" u="none" strike="noStrike" dirty="0" smtClean="0">
                          <a:solidFill>
                            <a:schemeClr val="tx1"/>
                          </a:solidFill>
                          <a:effectLst/>
                        </a:rPr>
                        <a:t>.</a:t>
                      </a:r>
                    </a:p>
                  </a:txBody>
                  <a:tcPr marL="4849" marR="4849" marT="6466"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130087272"/>
                  </a:ext>
                </a:extLst>
              </a:tr>
              <a:tr h="158670">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u="none" strike="noStrike" dirty="0" smtClean="0">
                          <a:solidFill>
                            <a:schemeClr val="tx1">
                              <a:lumMod val="75000"/>
                              <a:lumOff val="25000"/>
                            </a:schemeClr>
                          </a:solidFill>
                          <a:effectLst/>
                          <a:hlinkClick r:id="rId10"/>
                        </a:rPr>
                        <a:t>Parcours</a:t>
                      </a:r>
                      <a:r>
                        <a:rPr lang="fr-FR" sz="900" u="none" strike="noStrike" baseline="0" dirty="0" smtClean="0">
                          <a:solidFill>
                            <a:schemeClr val="tx1">
                              <a:lumMod val="75000"/>
                              <a:lumOff val="25000"/>
                            </a:schemeClr>
                          </a:solidFill>
                          <a:effectLst/>
                          <a:hlinkClick r:id="rId10"/>
                        </a:rPr>
                        <a:t> d’</a:t>
                      </a:r>
                      <a:r>
                        <a:rPr lang="fr-FR" sz="900" u="none" strike="noStrike" baseline="0" dirty="0" err="1" smtClean="0">
                          <a:solidFill>
                            <a:schemeClr val="tx1">
                              <a:lumMod val="75000"/>
                              <a:lumOff val="25000"/>
                            </a:schemeClr>
                          </a:solidFill>
                          <a:effectLst/>
                          <a:hlinkClick r:id="rId10"/>
                        </a:rPr>
                        <a:t>ahésion</a:t>
                      </a:r>
                      <a:r>
                        <a:rPr lang="fr-FR" sz="900" u="none" strike="noStrike" baseline="0" dirty="0" smtClean="0">
                          <a:solidFill>
                            <a:schemeClr val="tx1">
                              <a:lumMod val="75000"/>
                              <a:lumOff val="25000"/>
                            </a:schemeClr>
                          </a:solidFill>
                          <a:effectLst/>
                          <a:hlinkClick r:id="rId10"/>
                        </a:rPr>
                        <a:t>  </a:t>
                      </a:r>
                      <a:r>
                        <a:rPr lang="fr-FR" sz="900" u="none" strike="noStrike" baseline="0" dirty="0" err="1" smtClean="0">
                          <a:solidFill>
                            <a:schemeClr val="tx1">
                              <a:lumMod val="75000"/>
                              <a:lumOff val="25000"/>
                            </a:schemeClr>
                          </a:solidFill>
                          <a:effectLst/>
                          <a:hlinkClick r:id="rId10"/>
                        </a:rPr>
                        <a:t>PERi</a:t>
                      </a:r>
                      <a:r>
                        <a:rPr lang="fr-FR" sz="900" u="none" strike="noStrike" baseline="0" dirty="0" smtClean="0">
                          <a:solidFill>
                            <a:schemeClr val="tx1">
                              <a:lumMod val="75000"/>
                              <a:lumOff val="25000"/>
                            </a:schemeClr>
                          </a:solidFill>
                          <a:effectLst/>
                        </a:rPr>
                        <a:t>        </a:t>
                      </a:r>
                    </a:p>
                  </a:txBody>
                  <a:tcPr marL="5076" marR="5076" marT="6769"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u="none" strike="noStrike" dirty="0" smtClean="0">
                          <a:solidFill>
                            <a:schemeClr val="tx1"/>
                          </a:solidFill>
                          <a:effectLst/>
                        </a:rPr>
                        <a:t>Le parcours expliqué en vidéo</a:t>
                      </a:r>
                      <a:endParaRPr lang="fr-FR" sz="800" b="0" i="0" u="none" strike="noStrike" dirty="0" smtClean="0">
                        <a:solidFill>
                          <a:schemeClr val="tx1"/>
                        </a:solidFill>
                        <a:effectLst/>
                        <a:latin typeface="+mn-lt"/>
                        <a:cs typeface="Calibri" panose="020F0502020204030204" pitchFamily="34" charset="0"/>
                      </a:endParaRPr>
                    </a:p>
                  </a:txBody>
                  <a:tcPr marL="2603" marR="2603" marT="3470"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3252333449"/>
                  </a:ext>
                </a:extLst>
              </a:tr>
              <a:tr h="216024">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u="none" strike="noStrike" dirty="0" smtClean="0">
                          <a:solidFill>
                            <a:schemeClr val="tx1">
                              <a:lumMod val="75000"/>
                              <a:lumOff val="25000"/>
                            </a:schemeClr>
                          </a:solidFill>
                          <a:effectLst/>
                          <a:hlinkClick r:id="rId11"/>
                        </a:rPr>
                        <a:t>Support d’entretien pour MR</a:t>
                      </a:r>
                      <a:endParaRPr lang="fr-FR" sz="9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9" marB="0" anchor="ctr"/>
                </a:tc>
                <a:tc>
                  <a:txBody>
                    <a:bodyPr/>
                    <a:lstStyle/>
                    <a:p>
                      <a:pPr marL="0" indent="0" algn="ctr" fontAlgn="ctr">
                        <a:buFontTx/>
                        <a:buNone/>
                      </a:pPr>
                      <a:r>
                        <a:rPr lang="fr-FR" sz="800" b="0" u="none" strike="noStrike" dirty="0" smtClean="0">
                          <a:solidFill>
                            <a:schemeClr val="tx1"/>
                          </a:solidFill>
                          <a:effectLst/>
                          <a:latin typeface="+mn-lt"/>
                          <a:cs typeface="Calibri" panose="020F0502020204030204" pitchFamily="34" charset="0"/>
                        </a:rPr>
                        <a:t>Pour poser les bonnes questions en</a:t>
                      </a:r>
                      <a:r>
                        <a:rPr lang="fr-FR" sz="800" b="0" u="none" strike="noStrike" baseline="0" dirty="0" smtClean="0">
                          <a:solidFill>
                            <a:schemeClr val="tx1"/>
                          </a:solidFill>
                          <a:effectLst/>
                          <a:latin typeface="+mn-lt"/>
                          <a:cs typeface="Calibri" panose="020F0502020204030204" pitchFamily="34" charset="0"/>
                        </a:rPr>
                        <a:t> vente à distance pour réaliser un devis Multirisque</a:t>
                      </a:r>
                      <a:endParaRPr lang="fr-FR" sz="800" b="0" u="none" strike="noStrike" dirty="0" smtClean="0">
                        <a:solidFill>
                          <a:schemeClr val="tx1"/>
                        </a:solidFill>
                        <a:effectLst/>
                        <a:latin typeface="+mn-lt"/>
                        <a:cs typeface="Calibri" panose="020F0502020204030204" pitchFamily="34" charset="0"/>
                      </a:endParaRPr>
                    </a:p>
                  </a:txBody>
                  <a:tcPr marL="2603" marR="2603" marT="3470"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521274124"/>
                  </a:ext>
                </a:extLst>
              </a:tr>
              <a:tr h="388717">
                <a:tc vMerge="1">
                  <a:txBody>
                    <a:bodyPr/>
                    <a:lstStyle/>
                    <a:p>
                      <a:pPr algn="ctr" fontAlgn="ctr"/>
                      <a:endParaRPr lang="fr-FR" sz="1400" b="0" u="none" strike="noStrike" dirty="0" smtClean="0">
                        <a:solidFill>
                          <a:schemeClr val="bg1"/>
                        </a:solidFill>
                        <a:effectLst/>
                      </a:endParaRPr>
                    </a:p>
                  </a:txBody>
                  <a:tcPr marL="5076" marR="5076" marT="6768" marB="0" vert="vert270" anchor="ctr">
                    <a:solidFill>
                      <a:schemeClr val="tx2">
                        <a:lumMod val="75000"/>
                      </a:schemeClr>
                    </a:solidFill>
                  </a:tcPr>
                </a:tc>
                <a:tc>
                  <a:txBody>
                    <a:bodyPr/>
                    <a:lstStyle/>
                    <a:p>
                      <a:pPr algn="ctr" fontAlgn="ctr"/>
                      <a:endParaRPr lang="fr-FR" sz="900" u="none" strike="noStrike" dirty="0" smtClean="0">
                        <a:solidFill>
                          <a:schemeClr val="tx1">
                            <a:lumMod val="75000"/>
                            <a:lumOff val="25000"/>
                          </a:schemeClr>
                        </a:solidFill>
                        <a:effectLst/>
                        <a:hlinkClick r:id="rId12"/>
                      </a:endParaRPr>
                    </a:p>
                    <a:p>
                      <a:pPr algn="ctr" fontAlgn="ctr"/>
                      <a:r>
                        <a:rPr lang="fr-FR" sz="900" u="none" strike="noStrike" dirty="0" smtClean="0">
                          <a:solidFill>
                            <a:schemeClr val="tx1">
                              <a:lumMod val="75000"/>
                              <a:lumOff val="25000"/>
                            </a:schemeClr>
                          </a:solidFill>
                          <a:effectLst/>
                          <a:hlinkClick r:id="rId12"/>
                        </a:rPr>
                        <a:t>AUTO</a:t>
                      </a:r>
                      <a:r>
                        <a:rPr lang="fr-FR" sz="900" u="none" strike="noStrike" baseline="0" dirty="0" smtClean="0">
                          <a:solidFill>
                            <a:schemeClr val="tx1">
                              <a:lumMod val="75000"/>
                              <a:lumOff val="25000"/>
                            </a:schemeClr>
                          </a:solidFill>
                          <a:effectLst/>
                          <a:hlinkClick r:id="rId12"/>
                        </a:rPr>
                        <a:t> PRO</a:t>
                      </a:r>
                    </a:p>
                  </a:txBody>
                  <a:tcPr marL="5076" marR="5076" marT="6769" marB="0" anchor="ctr"/>
                </a:tc>
                <a:tc>
                  <a:txBody>
                    <a:bodyPr/>
                    <a:lstStyle/>
                    <a:p>
                      <a:pPr marL="0" indent="0" algn="ctr" fontAlgn="ctr">
                        <a:buFontTx/>
                        <a:buNone/>
                      </a:pPr>
                      <a:r>
                        <a:rPr lang="fr-FR" sz="800" b="0" u="none" strike="noStrike" dirty="0" smtClean="0">
                          <a:solidFill>
                            <a:schemeClr val="tx1"/>
                          </a:solidFill>
                          <a:effectLst/>
                        </a:rPr>
                        <a:t>Comment aborder l’assurance Auto pour les PRO ? ( rappel des garanties et démarche commerciale)</a:t>
                      </a:r>
                    </a:p>
                  </a:txBody>
                  <a:tcPr marL="4849" marR="4849" marT="6466"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965447694"/>
                  </a:ext>
                </a:extLst>
              </a:tr>
            </a:tbl>
          </a:graphicData>
        </a:graphic>
      </p:graphicFrame>
      <p:sp>
        <p:nvSpPr>
          <p:cNvPr id="48" name="Espace réservé du contenu 1"/>
          <p:cNvSpPr>
            <a:spLocks noGrp="1"/>
          </p:cNvSpPr>
          <p:nvPr>
            <p:ph sz="quarter" idx="15"/>
          </p:nvPr>
        </p:nvSpPr>
        <p:spPr>
          <a:xfrm>
            <a:off x="1364476" y="11039"/>
            <a:ext cx="7779524" cy="483518"/>
          </a:xfrm>
        </p:spPr>
        <p:txBody>
          <a:bodyPr/>
          <a:lstStyle/>
          <a:p>
            <a:r>
              <a:rPr lang="fr-FR" sz="1600" b="1" dirty="0" smtClean="0"/>
              <a:t>Des</a:t>
            </a:r>
            <a:r>
              <a:rPr lang="fr-FR" sz="1600" b="1" dirty="0" smtClean="0">
                <a:solidFill>
                  <a:srgbClr val="FF0000"/>
                </a:solidFill>
              </a:rPr>
              <a:t> </a:t>
            </a:r>
            <a:r>
              <a:rPr lang="fr-FR" sz="1600" b="1" dirty="0" smtClean="0">
                <a:solidFill>
                  <a:srgbClr val="C00000"/>
                </a:solidFill>
              </a:rPr>
              <a:t>outils</a:t>
            </a:r>
            <a:r>
              <a:rPr lang="fr-FR" sz="1600" b="1" dirty="0" smtClean="0">
                <a:solidFill>
                  <a:srgbClr val="FF0000"/>
                </a:solidFill>
              </a:rPr>
              <a:t> </a:t>
            </a:r>
            <a:r>
              <a:rPr lang="fr-FR" sz="1600" b="1" dirty="0" smtClean="0"/>
              <a:t>permettant à chacun de trouver les informations qui le concernent ! </a:t>
            </a:r>
            <a:endParaRPr lang="fr-FR" sz="1600" b="1" dirty="0"/>
          </a:p>
        </p:txBody>
      </p:sp>
      <p:sp>
        <p:nvSpPr>
          <p:cNvPr id="2" name="AutoShape 2" descr="Le disque A pour les jeunes conducteurs - Le-Jeune-Conducteur.com"/>
          <p:cNvSpPr>
            <a:spLocks noChangeAspect="1" noChangeArrowheads="1"/>
          </p:cNvSpPr>
          <p:nvPr/>
        </p:nvSpPr>
        <p:spPr bwMode="auto">
          <a:xfrm>
            <a:off x="63500" y="-136525"/>
            <a:ext cx="1895475"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4" name="Rectangle 53"/>
          <p:cNvSpPr/>
          <p:nvPr/>
        </p:nvSpPr>
        <p:spPr>
          <a:xfrm>
            <a:off x="7625768" y="1354891"/>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Débutant : </a:t>
            </a:r>
          </a:p>
          <a:p>
            <a:pPr algn="ctr"/>
            <a:r>
              <a:rPr lang="fr-FR" sz="800" dirty="0" smtClean="0">
                <a:solidFill>
                  <a:schemeClr val="tx1"/>
                </a:solidFill>
                <a:latin typeface="Calibri" panose="020F0502020204030204" pitchFamily="34" charset="0"/>
                <a:cs typeface="Calibri" panose="020F0502020204030204" pitchFamily="34" charset="0"/>
              </a:rPr>
              <a:t>Découverte du produit</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apprendre</a:t>
            </a:r>
            <a:endParaRPr lang="fr-FR" sz="800" dirty="0">
              <a:solidFill>
                <a:schemeClr val="tx1"/>
              </a:solidFill>
              <a:latin typeface="Calibri" panose="020F0502020204030204" pitchFamily="34" charset="0"/>
              <a:cs typeface="Calibri" panose="020F0502020204030204" pitchFamily="34" charset="0"/>
            </a:endParaRPr>
          </a:p>
        </p:txBody>
      </p:sp>
      <p:sp>
        <p:nvSpPr>
          <p:cNvPr id="55" name="Rectangle 54"/>
          <p:cNvSpPr/>
          <p:nvPr/>
        </p:nvSpPr>
        <p:spPr>
          <a:xfrm>
            <a:off x="7634693" y="2158699"/>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Confirmé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fr-FR" sz="800" dirty="0">
                <a:solidFill>
                  <a:schemeClr val="tx1"/>
                </a:solidFill>
                <a:latin typeface="Calibri" panose="020F0502020204030204" pitchFamily="34" charset="0"/>
                <a:cs typeface="Calibri" panose="020F0502020204030204" pitchFamily="34" charset="0"/>
                <a:sym typeface="Wingdings" panose="05000000000000000000" pitchFamily="2" charset="2"/>
              </a:rPr>
              <a:t>p</a:t>
            </a: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our progresser</a:t>
            </a:r>
            <a:endParaRPr lang="fr-FR" sz="800" dirty="0">
              <a:solidFill>
                <a:schemeClr val="tx1"/>
              </a:solidFill>
              <a:latin typeface="Calibri" panose="020F0502020204030204" pitchFamily="34" charset="0"/>
              <a:cs typeface="Calibri" panose="020F0502020204030204" pitchFamily="34" charset="0"/>
            </a:endParaRPr>
          </a:p>
        </p:txBody>
      </p:sp>
      <p:sp>
        <p:nvSpPr>
          <p:cNvPr id="56" name="Rectangle 55"/>
          <p:cNvSpPr/>
          <p:nvPr/>
        </p:nvSpPr>
        <p:spPr>
          <a:xfrm>
            <a:off x="7629085" y="2970515"/>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Expert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se maintenir à jour</a:t>
            </a:r>
            <a:endParaRPr lang="fr-FR" sz="800" dirty="0">
              <a:solidFill>
                <a:schemeClr val="tx1"/>
              </a:solidFill>
              <a:latin typeface="Calibri" panose="020F0502020204030204" pitchFamily="34" charset="0"/>
              <a:cs typeface="Calibri" panose="020F0502020204030204" pitchFamily="34" charset="0"/>
            </a:endParaRPr>
          </a:p>
        </p:txBody>
      </p:sp>
      <p:pic>
        <p:nvPicPr>
          <p:cNvPr id="57" name="Image 56"/>
          <p:cNvPicPr>
            <a:picLocks noChangeAspect="1"/>
          </p:cNvPicPr>
          <p:nvPr/>
        </p:nvPicPr>
        <p:blipFill rotWithShape="1">
          <a:blip r:embed="rId13" cstate="print">
            <a:extLst>
              <a:ext uri="{28A0092B-C50C-407E-A947-70E740481C1C}">
                <a14:useLocalDpi xmlns:a14="http://schemas.microsoft.com/office/drawing/2010/main" val="0"/>
              </a:ext>
            </a:extLst>
          </a:blip>
          <a:srcRect l="17319" t="2135" r="17736" b="5714"/>
          <a:stretch/>
        </p:blipFill>
        <p:spPr>
          <a:xfrm>
            <a:off x="7694342" y="1283707"/>
            <a:ext cx="169494" cy="170272"/>
          </a:xfrm>
          <a:prstGeom prst="ellipse">
            <a:avLst/>
          </a:prstGeom>
        </p:spPr>
      </p:pic>
      <p:pic>
        <p:nvPicPr>
          <p:cNvPr id="58" name="Image 5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696631" y="2096993"/>
            <a:ext cx="175925" cy="175925"/>
          </a:xfrm>
          <a:prstGeom prst="rect">
            <a:avLst/>
          </a:prstGeom>
        </p:spPr>
      </p:pic>
      <p:pic>
        <p:nvPicPr>
          <p:cNvPr id="59" name="Image 5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692482" y="2885289"/>
            <a:ext cx="184222" cy="184222"/>
          </a:xfrm>
          <a:prstGeom prst="rect">
            <a:avLst/>
          </a:prstGeom>
        </p:spPr>
      </p:pic>
      <p:pic>
        <p:nvPicPr>
          <p:cNvPr id="68" name="Image 67"/>
          <p:cNvPicPr>
            <a:picLocks noChangeAspect="1"/>
          </p:cNvPicPr>
          <p:nvPr/>
        </p:nvPicPr>
        <p:blipFill rotWithShape="1">
          <a:blip r:embed="rId16" cstate="print">
            <a:extLst>
              <a:ext uri="{28A0092B-C50C-407E-A947-70E740481C1C}">
                <a14:useLocalDpi xmlns:a14="http://schemas.microsoft.com/office/drawing/2010/main" val="0"/>
              </a:ext>
            </a:extLst>
          </a:blip>
          <a:srcRect l="17319" t="2135" r="17736" b="5714"/>
          <a:stretch/>
        </p:blipFill>
        <p:spPr>
          <a:xfrm>
            <a:off x="6445492" y="1381310"/>
            <a:ext cx="213130" cy="214108"/>
          </a:xfrm>
          <a:prstGeom prst="ellipse">
            <a:avLst/>
          </a:prstGeom>
        </p:spPr>
      </p:pic>
      <p:pic>
        <p:nvPicPr>
          <p:cNvPr id="76" name="Image 75"/>
          <p:cNvPicPr>
            <a:picLocks noChangeAspect="1"/>
          </p:cNvPicPr>
          <p:nvPr/>
        </p:nvPicPr>
        <p:blipFill rotWithShape="1">
          <a:blip r:embed="rId16" cstate="print">
            <a:extLst>
              <a:ext uri="{28A0092B-C50C-407E-A947-70E740481C1C}">
                <a14:useLocalDpi xmlns:a14="http://schemas.microsoft.com/office/drawing/2010/main" val="0"/>
              </a:ext>
            </a:extLst>
          </a:blip>
          <a:srcRect l="17319" t="2135" r="17736" b="5714"/>
          <a:stretch/>
        </p:blipFill>
        <p:spPr>
          <a:xfrm>
            <a:off x="6460077" y="1976510"/>
            <a:ext cx="213130" cy="214108"/>
          </a:xfrm>
          <a:prstGeom prst="ellipse">
            <a:avLst/>
          </a:prstGeom>
        </p:spPr>
      </p:pic>
      <p:pic>
        <p:nvPicPr>
          <p:cNvPr id="77" name="Image 76"/>
          <p:cNvPicPr>
            <a:picLocks noChangeAspect="1"/>
          </p:cNvPicPr>
          <p:nvPr/>
        </p:nvPicPr>
        <p:blipFill rotWithShape="1">
          <a:blip r:embed="rId16" cstate="print">
            <a:extLst>
              <a:ext uri="{28A0092B-C50C-407E-A947-70E740481C1C}">
                <a14:useLocalDpi xmlns:a14="http://schemas.microsoft.com/office/drawing/2010/main" val="0"/>
              </a:ext>
            </a:extLst>
          </a:blip>
          <a:srcRect l="17319" t="2135" r="17736" b="5714"/>
          <a:stretch/>
        </p:blipFill>
        <p:spPr>
          <a:xfrm>
            <a:off x="6451425" y="2619126"/>
            <a:ext cx="213130" cy="214108"/>
          </a:xfrm>
          <a:prstGeom prst="ellipse">
            <a:avLst/>
          </a:prstGeom>
        </p:spPr>
      </p:pic>
      <p:pic>
        <p:nvPicPr>
          <p:cNvPr id="78" name="Image 77"/>
          <p:cNvPicPr>
            <a:picLocks noChangeAspect="1"/>
          </p:cNvPicPr>
          <p:nvPr/>
        </p:nvPicPr>
        <p:blipFill rotWithShape="1">
          <a:blip r:embed="rId16" cstate="print">
            <a:extLst>
              <a:ext uri="{28A0092B-C50C-407E-A947-70E740481C1C}">
                <a14:useLocalDpi xmlns:a14="http://schemas.microsoft.com/office/drawing/2010/main" val="0"/>
              </a:ext>
            </a:extLst>
          </a:blip>
          <a:srcRect l="17319" t="2135" r="17736" b="5714"/>
          <a:stretch/>
        </p:blipFill>
        <p:spPr>
          <a:xfrm>
            <a:off x="6450834" y="3252576"/>
            <a:ext cx="213130" cy="214108"/>
          </a:xfrm>
          <a:prstGeom prst="ellipse">
            <a:avLst/>
          </a:prstGeom>
        </p:spPr>
      </p:pic>
      <p:pic>
        <p:nvPicPr>
          <p:cNvPr id="79" name="Image 78"/>
          <p:cNvPicPr>
            <a:picLocks noChangeAspect="1"/>
          </p:cNvPicPr>
          <p:nvPr/>
        </p:nvPicPr>
        <p:blipFill rotWithShape="1">
          <a:blip r:embed="rId16" cstate="print">
            <a:extLst>
              <a:ext uri="{28A0092B-C50C-407E-A947-70E740481C1C}">
                <a14:useLocalDpi xmlns:a14="http://schemas.microsoft.com/office/drawing/2010/main" val="0"/>
              </a:ext>
            </a:extLst>
          </a:blip>
          <a:srcRect l="17319" t="2135" r="17736" b="5714"/>
          <a:stretch/>
        </p:blipFill>
        <p:spPr>
          <a:xfrm>
            <a:off x="6460077" y="3797802"/>
            <a:ext cx="213130" cy="214108"/>
          </a:xfrm>
          <a:prstGeom prst="ellipse">
            <a:avLst/>
          </a:prstGeom>
        </p:spPr>
      </p:pic>
      <p:pic>
        <p:nvPicPr>
          <p:cNvPr id="82" name="Image 8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849000" y="1415128"/>
            <a:ext cx="175925" cy="175925"/>
          </a:xfrm>
          <a:prstGeom prst="rect">
            <a:avLst/>
          </a:prstGeom>
        </p:spPr>
      </p:pic>
      <p:pic>
        <p:nvPicPr>
          <p:cNvPr id="85" name="Image 8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845722" y="1995601"/>
            <a:ext cx="175925" cy="175925"/>
          </a:xfrm>
          <a:prstGeom prst="rect">
            <a:avLst/>
          </a:prstGeom>
        </p:spPr>
      </p:pic>
      <p:pic>
        <p:nvPicPr>
          <p:cNvPr id="86" name="Image 8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872226" y="2632684"/>
            <a:ext cx="175925" cy="175925"/>
          </a:xfrm>
          <a:prstGeom prst="rect">
            <a:avLst/>
          </a:prstGeom>
        </p:spPr>
      </p:pic>
      <p:pic>
        <p:nvPicPr>
          <p:cNvPr id="89" name="Image 8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223244" y="3250310"/>
            <a:ext cx="184222" cy="184222"/>
          </a:xfrm>
          <a:prstGeom prst="rect">
            <a:avLst/>
          </a:prstGeom>
        </p:spPr>
      </p:pic>
      <p:pic>
        <p:nvPicPr>
          <p:cNvPr id="53" name="Image 5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223160" y="1984079"/>
            <a:ext cx="184222" cy="184222"/>
          </a:xfrm>
          <a:prstGeom prst="rect">
            <a:avLst/>
          </a:prstGeom>
        </p:spPr>
      </p:pic>
      <p:pic>
        <p:nvPicPr>
          <p:cNvPr id="43" name="Image 4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845722" y="3247811"/>
            <a:ext cx="175925" cy="175925"/>
          </a:xfrm>
          <a:prstGeom prst="rect">
            <a:avLst/>
          </a:prstGeom>
        </p:spPr>
      </p:pic>
      <p:pic>
        <p:nvPicPr>
          <p:cNvPr id="45" name="Image 4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845722" y="3797802"/>
            <a:ext cx="175925" cy="175925"/>
          </a:xfrm>
          <a:prstGeom prst="rect">
            <a:avLst/>
          </a:prstGeom>
        </p:spPr>
      </p:pic>
      <p:pic>
        <p:nvPicPr>
          <p:cNvPr id="37" name="Image 36"/>
          <p:cNvPicPr>
            <a:picLocks noChangeAspect="1"/>
          </p:cNvPicPr>
          <p:nvPr/>
        </p:nvPicPr>
        <p:blipFill>
          <a:blip r:embed="rId17">
            <a:extLst/>
          </a:blip>
          <a:stretch>
            <a:fillRect/>
          </a:stretch>
        </p:blipFill>
        <p:spPr>
          <a:xfrm>
            <a:off x="8173158" y="403287"/>
            <a:ext cx="318803" cy="318803"/>
          </a:xfrm>
          <a:prstGeom prst="rect">
            <a:avLst/>
          </a:prstGeom>
        </p:spPr>
      </p:pic>
      <p:grpSp>
        <p:nvGrpSpPr>
          <p:cNvPr id="38" name="Groupe 37"/>
          <p:cNvGrpSpPr/>
          <p:nvPr/>
        </p:nvGrpSpPr>
        <p:grpSpPr>
          <a:xfrm>
            <a:off x="8469326" y="423734"/>
            <a:ext cx="646152" cy="758717"/>
            <a:chOff x="1516523" y="2260120"/>
            <a:chExt cx="1513808" cy="1873729"/>
          </a:xfrm>
        </p:grpSpPr>
        <p:pic>
          <p:nvPicPr>
            <p:cNvPr id="40" name="Image 39">
              <a:hlinkClick r:id="" action="ppaction://noaction"/>
            </p:cNvPr>
            <p:cNvPicPr>
              <a:picLocks noChangeAspect="1"/>
            </p:cNvPicPr>
            <p:nvPr/>
          </p:nvPicPr>
          <p:blipFill>
            <a:blip r:embed="rId18">
              <a:extLst/>
            </a:blip>
            <a:stretch>
              <a:fillRect/>
            </a:stretch>
          </p:blipFill>
          <p:spPr>
            <a:xfrm>
              <a:off x="1937674" y="2260120"/>
              <a:ext cx="671505" cy="671509"/>
            </a:xfrm>
            <a:prstGeom prst="rect">
              <a:avLst/>
            </a:prstGeom>
          </p:spPr>
        </p:pic>
        <p:sp>
          <p:nvSpPr>
            <p:cNvPr id="41" name="ZoneTexte 40"/>
            <p:cNvSpPr txBox="1"/>
            <p:nvPr/>
          </p:nvSpPr>
          <p:spPr>
            <a:xfrm>
              <a:off x="1516523" y="2741395"/>
              <a:ext cx="1513808" cy="1392454"/>
            </a:xfrm>
            <a:prstGeom prst="rect">
              <a:avLst/>
            </a:prstGeom>
            <a:noFill/>
          </p:spPr>
          <p:txBody>
            <a:bodyPr wrap="square" rtlCol="0">
              <a:spAutoFit/>
            </a:bodyPr>
            <a:lstStyle/>
            <a:p>
              <a:pPr algn="ctr">
                <a:buClr>
                  <a:schemeClr val="bg1"/>
                </a:buClr>
              </a:pPr>
              <a:r>
                <a:rPr lang="fr-FR" sz="16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16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pic>
        <p:nvPicPr>
          <p:cNvPr id="42" name="Image 41"/>
          <p:cNvPicPr>
            <a:picLocks noChangeAspect="1"/>
          </p:cNvPicPr>
          <p:nvPr/>
        </p:nvPicPr>
        <p:blipFill>
          <a:blip r:embed="rId19">
            <a:extLst/>
          </a:blip>
          <a:stretch>
            <a:fillRect/>
          </a:stretch>
        </p:blipFill>
        <p:spPr>
          <a:xfrm>
            <a:off x="8265330" y="804804"/>
            <a:ext cx="302386" cy="303563"/>
          </a:xfrm>
          <a:prstGeom prst="rect">
            <a:avLst/>
          </a:prstGeom>
        </p:spPr>
      </p:pic>
      <p:pic>
        <p:nvPicPr>
          <p:cNvPr id="44" name="Image 43">
            <a:hlinkClick r:id="" action="ppaction://noaction"/>
          </p:cNvPr>
          <p:cNvPicPr>
            <a:picLocks noChangeAspect="1"/>
          </p:cNvPicPr>
          <p:nvPr/>
        </p:nvPicPr>
        <p:blipFill>
          <a:blip r:embed="rId20">
            <a:extLst/>
          </a:blip>
          <a:stretch>
            <a:fillRect/>
          </a:stretch>
        </p:blipFill>
        <p:spPr>
          <a:xfrm>
            <a:off x="7738078" y="558395"/>
            <a:ext cx="338927" cy="489215"/>
          </a:xfrm>
          <a:prstGeom prst="rect">
            <a:avLst/>
          </a:prstGeom>
        </p:spPr>
      </p:pic>
      <p:pic>
        <p:nvPicPr>
          <p:cNvPr id="46" name="Image 45">
            <a:hlinkClick r:id="" action="ppaction://noaction"/>
          </p:cNvPr>
          <p:cNvPicPr>
            <a:picLocks noChangeAspect="1"/>
          </p:cNvPicPr>
          <p:nvPr/>
        </p:nvPicPr>
        <p:blipFill>
          <a:blip r:embed="rId21">
            <a:extLst/>
          </a:blip>
          <a:stretch>
            <a:fillRect/>
          </a:stretch>
        </p:blipFill>
        <p:spPr>
          <a:xfrm>
            <a:off x="8695685" y="882986"/>
            <a:ext cx="257585" cy="351246"/>
          </a:xfrm>
          <a:prstGeom prst="rect">
            <a:avLst/>
          </a:prstGeom>
        </p:spPr>
      </p:pic>
      <p:grpSp>
        <p:nvGrpSpPr>
          <p:cNvPr id="39" name="Groupe 38"/>
          <p:cNvGrpSpPr/>
          <p:nvPr/>
        </p:nvGrpSpPr>
        <p:grpSpPr>
          <a:xfrm>
            <a:off x="7778123" y="3516014"/>
            <a:ext cx="1265812" cy="1461736"/>
            <a:chOff x="7778123" y="3516014"/>
            <a:chExt cx="1265812" cy="1461736"/>
          </a:xfrm>
        </p:grpSpPr>
        <p:sp>
          <p:nvSpPr>
            <p:cNvPr id="50" name="ZoneTexte 49"/>
            <p:cNvSpPr txBox="1"/>
            <p:nvPr/>
          </p:nvSpPr>
          <p:spPr>
            <a:xfrm rot="5400000">
              <a:off x="7506146" y="3850561"/>
              <a:ext cx="899926" cy="230832"/>
            </a:xfrm>
            <a:prstGeom prst="rect">
              <a:avLst/>
            </a:prstGeom>
            <a:noFill/>
          </p:spPr>
          <p:txBody>
            <a:bodyPr wrap="none" rtlCol="0">
              <a:spAutoFit/>
            </a:bodyPr>
            <a:lstStyle/>
            <a:p>
              <a:pPr marL="179388" indent="0" algn="just" defTabSz="914400" rtl="0" eaLnBrk="1" latinLnBrk="0" hangingPunct="1">
                <a:spcBef>
                  <a:spcPct val="20000"/>
                </a:spcBef>
                <a:buFont typeface="Arial" panose="020B0604020202020204" pitchFamily="34" charset="0"/>
                <a:buNone/>
              </a:pPr>
              <a:r>
                <a:rPr lang="fr-FR" sz="900" kern="1200" dirty="0" smtClean="0">
                  <a:solidFill>
                    <a:schemeClr val="bg1"/>
                  </a:solidFill>
                  <a:latin typeface="+mn-lt"/>
                  <a:ea typeface="+mn-ea"/>
                  <a:cs typeface="+mn-cs"/>
                </a:rPr>
                <a:t>Liens utiles</a:t>
              </a:r>
            </a:p>
          </p:txBody>
        </p:sp>
        <p:grpSp>
          <p:nvGrpSpPr>
            <p:cNvPr id="51" name="Groupe 50"/>
            <p:cNvGrpSpPr/>
            <p:nvPr/>
          </p:nvGrpSpPr>
          <p:grpSpPr>
            <a:xfrm>
              <a:off x="7778123" y="3553358"/>
              <a:ext cx="1265812" cy="1424392"/>
              <a:chOff x="7811548" y="3668656"/>
              <a:chExt cx="1265812" cy="1424392"/>
            </a:xfrm>
          </p:grpSpPr>
          <p:sp>
            <p:nvSpPr>
              <p:cNvPr id="52" name="Rectangle 51">
                <a:hlinkClick r:id="rId22" action="ppaction://hlinkfile"/>
              </p:cNvPr>
              <p:cNvSpPr/>
              <p:nvPr/>
            </p:nvSpPr>
            <p:spPr>
              <a:xfrm>
                <a:off x="8067480" y="3710260"/>
                <a:ext cx="968236"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Segmentation Activation</a:t>
                </a:r>
                <a:endParaRPr lang="fr-FR" sz="700" b="1" dirty="0">
                  <a:solidFill>
                    <a:schemeClr val="bg1"/>
                  </a:solidFill>
                  <a:latin typeface="Calibri" panose="020F0502020204030204" pitchFamily="34" charset="0"/>
                  <a:cs typeface="Calibri" panose="020F0502020204030204" pitchFamily="34" charset="0"/>
                </a:endParaRPr>
              </a:p>
            </p:txBody>
          </p:sp>
          <p:sp>
            <p:nvSpPr>
              <p:cNvPr id="60" name="Rectangle 59">
                <a:hlinkClick r:id="rId23"/>
              </p:cNvPr>
              <p:cNvSpPr/>
              <p:nvPr/>
            </p:nvSpPr>
            <p:spPr>
              <a:xfrm>
                <a:off x="8567716"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chemeClr val="bg1"/>
                    </a:solidFill>
                    <a:latin typeface="Calibri" panose="020F0502020204030204" pitchFamily="34" charset="0"/>
                    <a:cs typeface="Calibri" panose="020F0502020204030204" pitchFamily="34" charset="0"/>
                  </a:rPr>
                  <a:t>Book Jeunes</a:t>
                </a:r>
                <a:endParaRPr lang="fr-FR" sz="700" b="1" dirty="0">
                  <a:solidFill>
                    <a:schemeClr val="bg1"/>
                  </a:solidFill>
                  <a:latin typeface="Calibri" panose="020F0502020204030204" pitchFamily="34" charset="0"/>
                  <a:cs typeface="Calibri" panose="020F0502020204030204" pitchFamily="34" charset="0"/>
                </a:endParaRPr>
              </a:p>
            </p:txBody>
          </p:sp>
          <p:sp>
            <p:nvSpPr>
              <p:cNvPr id="61" name="Rectangle 60">
                <a:hlinkClick r:id="rId24"/>
              </p:cNvPr>
              <p:cNvSpPr/>
              <p:nvPr/>
            </p:nvSpPr>
            <p:spPr>
              <a:xfrm>
                <a:off x="8573248"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ORCA</a:t>
                </a:r>
              </a:p>
            </p:txBody>
          </p:sp>
          <p:sp>
            <p:nvSpPr>
              <p:cNvPr id="62" name="Rectangle 61">
                <a:hlinkClick r:id="rId25"/>
              </p:cNvPr>
              <p:cNvSpPr/>
              <p:nvPr/>
            </p:nvSpPr>
            <p:spPr>
              <a:xfrm>
                <a:off x="8067480" y="4514918"/>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Offres promo</a:t>
                </a:r>
              </a:p>
            </p:txBody>
          </p:sp>
          <p:sp>
            <p:nvSpPr>
              <p:cNvPr id="63" name="Rectangle 62">
                <a:hlinkClick r:id="rId26"/>
              </p:cNvPr>
              <p:cNvSpPr/>
              <p:nvPr/>
            </p:nvSpPr>
            <p:spPr>
              <a:xfrm>
                <a:off x="8067480" y="4112589"/>
                <a:ext cx="468000" cy="360000"/>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bg1"/>
                    </a:solidFill>
                    <a:latin typeface="Calibri" panose="020F0502020204030204" pitchFamily="34" charset="0"/>
                    <a:cs typeface="Calibri" panose="020F0502020204030204" pitchFamily="34" charset="0"/>
                  </a:rPr>
                  <a:t>Book GERC</a:t>
                </a:r>
              </a:p>
            </p:txBody>
          </p:sp>
          <p:sp>
            <p:nvSpPr>
              <p:cNvPr id="64" name="Rectangle 63"/>
              <p:cNvSpPr/>
              <p:nvPr/>
            </p:nvSpPr>
            <p:spPr>
              <a:xfrm>
                <a:off x="7812961" y="3668656"/>
                <a:ext cx="1264399" cy="1309094"/>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5" name="Image 64"/>
              <p:cNvPicPr>
                <a:picLocks noChangeAspect="1"/>
              </p:cNvPicPr>
              <p:nvPr/>
            </p:nvPicPr>
            <p:blipFill>
              <a:blip r:embed="rId27">
                <a:extLst/>
              </a:blip>
              <a:stretch>
                <a:fillRect/>
              </a:stretch>
            </p:blipFill>
            <p:spPr>
              <a:xfrm>
                <a:off x="7811548" y="4692594"/>
                <a:ext cx="336560" cy="400454"/>
              </a:xfrm>
              <a:prstGeom prst="rect">
                <a:avLst/>
              </a:prstGeom>
            </p:spPr>
          </p:pic>
        </p:grpSp>
      </p:grpSp>
    </p:spTree>
    <p:extLst>
      <p:ext uri="{BB962C8B-B14F-4D97-AF65-F5344CB8AC3E}">
        <p14:creationId xmlns:p14="http://schemas.microsoft.com/office/powerpoint/2010/main" val="970506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3312842"/>
            <a:ext cx="9144000" cy="1161094"/>
          </a:xfrm>
          <a:prstGeom prst="rect">
            <a:avLst/>
          </a:prstGeom>
          <a:solidFill>
            <a:srgbClr val="467D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8"/>
          <p:cNvSpPr>
            <a:spLocks noGrp="1"/>
          </p:cNvSpPr>
          <p:nvPr>
            <p:ph sz="quarter" idx="15"/>
          </p:nvPr>
        </p:nvSpPr>
        <p:spPr/>
        <p:txBody>
          <a:bodyPr/>
          <a:lstStyle/>
          <a:p>
            <a:r>
              <a:rPr lang="fr-FR" sz="1600" b="1" dirty="0" smtClean="0"/>
              <a:t>Sommaire</a:t>
            </a:r>
            <a:endParaRPr lang="fr-FR" sz="1600" b="1" dirty="0"/>
          </a:p>
        </p:txBody>
      </p:sp>
      <p:sp>
        <p:nvSpPr>
          <p:cNvPr id="2" name="Ellipse 1"/>
          <p:cNvSpPr/>
          <p:nvPr/>
        </p:nvSpPr>
        <p:spPr>
          <a:xfrm>
            <a:off x="395536" y="1347614"/>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395536" y="1995686"/>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395536" y="2654264"/>
            <a:ext cx="144016" cy="14401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395536" y="3456859"/>
            <a:ext cx="144016" cy="144016"/>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contenu 3"/>
          <p:cNvSpPr txBox="1">
            <a:spLocks/>
          </p:cNvSpPr>
          <p:nvPr/>
        </p:nvSpPr>
        <p:spPr>
          <a:xfrm>
            <a:off x="395536" y="1233848"/>
            <a:ext cx="8424614" cy="324008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lang="fr-FR" sz="1200" kern="1200" dirty="0" err="1" smtClean="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79388"/>
            <a:r>
              <a:rPr lang="fr-FR" sz="1600" dirty="0" smtClean="0"/>
              <a:t>Fonds de commerce &amp; équipement de nos clients </a:t>
            </a:r>
          </a:p>
          <a:p>
            <a:pPr marL="179388"/>
            <a:endParaRPr lang="fr-FR" dirty="0" smtClean="0"/>
          </a:p>
          <a:p>
            <a:pPr marL="179388"/>
            <a:endParaRPr lang="fr-FR" sz="800" dirty="0" smtClean="0"/>
          </a:p>
          <a:p>
            <a:pPr marL="179388"/>
            <a:r>
              <a:rPr lang="fr-FR" sz="1600" dirty="0" smtClean="0"/>
              <a:t>Un accompagnement par l’excellence </a:t>
            </a:r>
          </a:p>
          <a:p>
            <a:pPr marL="179388"/>
            <a:endParaRPr lang="fr-FR" sz="1000" dirty="0" smtClean="0"/>
          </a:p>
          <a:p>
            <a:pPr marL="179388"/>
            <a:endParaRPr lang="fr-FR" sz="1000" dirty="0" smtClean="0"/>
          </a:p>
          <a:p>
            <a:pPr marL="179388"/>
            <a:r>
              <a:rPr lang="fr-FR" sz="1600" dirty="0" smtClean="0"/>
              <a:t>Des solutions et boosters pour conquérir les univers </a:t>
            </a:r>
          </a:p>
          <a:p>
            <a:pPr marL="179388"/>
            <a:endParaRPr lang="fr-FR" sz="1400" dirty="0" smtClean="0"/>
          </a:p>
          <a:p>
            <a:pPr marL="179388"/>
            <a:endParaRPr lang="fr-FR" sz="1400" dirty="0" smtClean="0"/>
          </a:p>
          <a:p>
            <a:pPr marL="179388"/>
            <a:r>
              <a:rPr lang="fr-FR" sz="1600" b="1" dirty="0" smtClean="0">
                <a:ln w="3175">
                  <a:solidFill>
                    <a:schemeClr val="accent2"/>
                  </a:solidFill>
                  <a:prstDash val="solid"/>
                </a:ln>
                <a:solidFill>
                  <a:schemeClr val="accent2">
                    <a:lumMod val="40000"/>
                    <a:lumOff val="60000"/>
                  </a:schemeClr>
                </a:solidFill>
              </a:rPr>
              <a:t>Une boîte à outils pour la réussite de ce challenge </a:t>
            </a:r>
          </a:p>
          <a:p>
            <a:pPr marL="465138">
              <a:buFont typeface="Arial" panose="020B0604020202020204" pitchFamily="34" charset="0"/>
              <a:buChar char="•"/>
            </a:pPr>
            <a:r>
              <a:rPr lang="fr-FR" dirty="0"/>
              <a:t> Le marché Grand </a:t>
            </a:r>
            <a:r>
              <a:rPr lang="fr-FR" dirty="0" smtClean="0"/>
              <a:t>Public et Premium</a:t>
            </a:r>
            <a:endParaRPr lang="fr-FR" dirty="0"/>
          </a:p>
          <a:p>
            <a:pPr marL="465138">
              <a:buFont typeface="Arial" panose="020B0604020202020204" pitchFamily="34" charset="0"/>
              <a:buChar char="•"/>
            </a:pPr>
            <a:r>
              <a:rPr lang="fr-FR" b="1" dirty="0" smtClean="0">
                <a:ln w="3175">
                  <a:solidFill>
                    <a:schemeClr val="accent2"/>
                  </a:solidFill>
                  <a:prstDash val="solid"/>
                </a:ln>
                <a:solidFill>
                  <a:schemeClr val="accent2">
                    <a:lumMod val="40000"/>
                    <a:lumOff val="60000"/>
                  </a:schemeClr>
                </a:solidFill>
              </a:rPr>
              <a:t>Le </a:t>
            </a:r>
            <a:r>
              <a:rPr lang="fr-FR" b="1" dirty="0">
                <a:ln w="3175">
                  <a:solidFill>
                    <a:schemeClr val="accent2"/>
                  </a:solidFill>
                  <a:prstDash val="solid"/>
                </a:ln>
                <a:solidFill>
                  <a:schemeClr val="accent2">
                    <a:lumMod val="40000"/>
                    <a:lumOff val="60000"/>
                  </a:schemeClr>
                </a:solidFill>
              </a:rPr>
              <a:t>marché des Professionnels</a:t>
            </a:r>
          </a:p>
          <a:p>
            <a:pPr marL="179388"/>
            <a:endParaRPr lang="fr-FR" sz="1600" b="1" dirty="0">
              <a:ln w="317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2896330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au 12"/>
          <p:cNvGraphicFramePr>
            <a:graphicFrameLocks noGrp="1"/>
          </p:cNvGraphicFramePr>
          <p:nvPr>
            <p:extLst>
              <p:ext uri="{D42A27DB-BD31-4B8C-83A1-F6EECF244321}">
                <p14:modId xmlns:p14="http://schemas.microsoft.com/office/powerpoint/2010/main" val="2958495216"/>
              </p:ext>
            </p:extLst>
          </p:nvPr>
        </p:nvGraphicFramePr>
        <p:xfrm>
          <a:off x="210378" y="872009"/>
          <a:ext cx="7339375" cy="1572029"/>
        </p:xfrm>
        <a:graphic>
          <a:graphicData uri="http://schemas.openxmlformats.org/drawingml/2006/table">
            <a:tbl>
              <a:tblPr>
                <a:tableStyleId>{7DF18680-E054-41AD-8BC1-D1AEF772440D}</a:tableStyleId>
              </a:tblPr>
              <a:tblGrid>
                <a:gridCol w="501076">
                  <a:extLst>
                    <a:ext uri="{9D8B030D-6E8A-4147-A177-3AD203B41FA5}">
                      <a16:colId xmlns:a16="http://schemas.microsoft.com/office/drawing/2014/main" val="20000"/>
                    </a:ext>
                  </a:extLst>
                </a:gridCol>
                <a:gridCol w="1525659">
                  <a:extLst>
                    <a:ext uri="{9D8B030D-6E8A-4147-A177-3AD203B41FA5}">
                      <a16:colId xmlns:a16="http://schemas.microsoft.com/office/drawing/2014/main" val="20001"/>
                    </a:ext>
                  </a:extLst>
                </a:gridCol>
                <a:gridCol w="4106886">
                  <a:extLst>
                    <a:ext uri="{9D8B030D-6E8A-4147-A177-3AD203B41FA5}">
                      <a16:colId xmlns:a16="http://schemas.microsoft.com/office/drawing/2014/main" val="20002"/>
                    </a:ext>
                  </a:extLst>
                </a:gridCol>
                <a:gridCol w="401918">
                  <a:extLst>
                    <a:ext uri="{9D8B030D-6E8A-4147-A177-3AD203B41FA5}">
                      <a16:colId xmlns:a16="http://schemas.microsoft.com/office/drawing/2014/main" val="20004"/>
                    </a:ext>
                  </a:extLst>
                </a:gridCol>
                <a:gridCol w="401918">
                  <a:extLst>
                    <a:ext uri="{9D8B030D-6E8A-4147-A177-3AD203B41FA5}">
                      <a16:colId xmlns:a16="http://schemas.microsoft.com/office/drawing/2014/main" val="232911456"/>
                    </a:ext>
                  </a:extLst>
                </a:gridCol>
                <a:gridCol w="401918">
                  <a:extLst>
                    <a:ext uri="{9D8B030D-6E8A-4147-A177-3AD203B41FA5}">
                      <a16:colId xmlns:a16="http://schemas.microsoft.com/office/drawing/2014/main" val="3001012092"/>
                    </a:ext>
                  </a:extLst>
                </a:gridCol>
              </a:tblGrid>
              <a:tr h="305501">
                <a:tc>
                  <a:txBody>
                    <a:bodyPr/>
                    <a:lstStyle/>
                    <a:p>
                      <a:pPr algn="ctr" fontAlgn="ctr"/>
                      <a:r>
                        <a:rPr lang="fr-FR" sz="800" b="1" u="none" strike="noStrike" dirty="0">
                          <a:solidFill>
                            <a:schemeClr val="bg1"/>
                          </a:solidFill>
                          <a:effectLst/>
                        </a:rPr>
                        <a:t>Offre</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smtClean="0">
                          <a:solidFill>
                            <a:schemeClr val="bg1"/>
                          </a:solidFill>
                          <a:effectLst/>
                        </a:rPr>
                        <a:t>Outils avec liens directs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a:solidFill>
                            <a:schemeClr val="bg1"/>
                          </a:solidFill>
                          <a:effectLst/>
                        </a:rPr>
                        <a:t>Objectifs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gridSpan="3">
                  <a:txBody>
                    <a:bodyPr/>
                    <a:lstStyle/>
                    <a:p>
                      <a:pPr algn="ctr" fontAlgn="ctr"/>
                      <a:r>
                        <a:rPr lang="fr-FR" sz="800" b="1" u="none" strike="noStrike" dirty="0">
                          <a:solidFill>
                            <a:schemeClr val="bg1"/>
                          </a:solidFill>
                          <a:effectLst/>
                        </a:rPr>
                        <a:t>Niveau de recommandation</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633264">
                <a:tc rowSpan="2">
                  <a:txBody>
                    <a:bodyPr/>
                    <a:lstStyle/>
                    <a:p>
                      <a:pPr algn="ctr" fontAlgn="ctr"/>
                      <a:r>
                        <a:rPr lang="fr-FR" sz="1400" b="0" u="none" strike="noStrike" dirty="0" smtClean="0">
                          <a:solidFill>
                            <a:schemeClr val="bg1"/>
                          </a:solidFill>
                          <a:effectLst/>
                        </a:rPr>
                        <a:t>UNIVERS BANCA</a:t>
                      </a: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b="0" i="0" u="none" strike="noStrike" dirty="0" smtClean="0">
                          <a:solidFill>
                            <a:schemeClr val="tx1"/>
                          </a:solidFill>
                          <a:effectLst/>
                          <a:latin typeface="+mn-lt"/>
                          <a:hlinkClick r:id="rId2"/>
                        </a:rPr>
                        <a:t>Référentiels</a:t>
                      </a:r>
                      <a:r>
                        <a:rPr lang="fr-FR" sz="900" b="0" i="0" u="none" strike="noStrike" baseline="0" dirty="0" smtClean="0">
                          <a:solidFill>
                            <a:schemeClr val="tx1"/>
                          </a:solidFill>
                          <a:effectLst/>
                          <a:latin typeface="+mn-lt"/>
                          <a:hlinkClick r:id="rId2"/>
                        </a:rPr>
                        <a:t> des Forfaits Pro </a:t>
                      </a:r>
                      <a:endParaRPr lang="fr-FR" sz="900" b="0" i="0" u="none" strike="noStrike" dirty="0">
                        <a:solidFill>
                          <a:schemeClr val="tx1"/>
                        </a:solidFill>
                        <a:effectLst/>
                        <a:latin typeface="+mn-lt"/>
                      </a:endParaRPr>
                    </a:p>
                  </a:txBody>
                  <a:tcPr marL="5076" marR="5076" marT="6768" marB="0" anchor="ctr"/>
                </a:tc>
                <a:tc>
                  <a:txBody>
                    <a:bodyPr/>
                    <a:lstStyle/>
                    <a:p>
                      <a:pPr algn="ctr" fontAlgn="ctr"/>
                      <a:r>
                        <a:rPr lang="fr-FR" sz="800" b="0" i="0" u="none" strike="noStrike" dirty="0" smtClean="0">
                          <a:solidFill>
                            <a:srgbClr val="000000"/>
                          </a:solidFill>
                          <a:effectLst/>
                          <a:latin typeface="+mn-lt"/>
                        </a:rPr>
                        <a:t>Accéder directement</a:t>
                      </a:r>
                      <a:r>
                        <a:rPr lang="fr-FR" sz="800" b="0" i="0" u="none" strike="noStrike" baseline="0" dirty="0" smtClean="0">
                          <a:solidFill>
                            <a:srgbClr val="000000"/>
                          </a:solidFill>
                          <a:effectLst/>
                          <a:latin typeface="+mn-lt"/>
                        </a:rPr>
                        <a:t> à la synthèse des offres de comptes Pro</a:t>
                      </a:r>
                      <a:endParaRPr lang="fr-FR" sz="800" b="0" i="0" u="none" strike="noStrike" dirty="0">
                        <a:solidFill>
                          <a:srgbClr val="000000"/>
                        </a:solidFill>
                        <a:effectLst/>
                        <a:latin typeface="+mn-lt"/>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531637704"/>
                  </a:ext>
                </a:extLst>
              </a:tr>
              <a:tr h="633264">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900" b="0" i="0" u="none" strike="noStrike" dirty="0" smtClean="0">
                          <a:solidFill>
                            <a:schemeClr val="tx1"/>
                          </a:solidFill>
                          <a:effectLst/>
                          <a:latin typeface="Century Gothic" panose="020B0502020202020204" pitchFamily="34" charset="0"/>
                          <a:hlinkClick r:id="rId3"/>
                        </a:rPr>
                        <a:t>Equiper nos clients de l’univers BANCA</a:t>
                      </a:r>
                      <a:endParaRPr lang="fr-FR" sz="900" b="0" i="0" u="none" strike="noStrike" dirty="0">
                        <a:solidFill>
                          <a:schemeClr val="tx1"/>
                        </a:solidFill>
                        <a:effectLst/>
                        <a:latin typeface="Century Gothic" panose="020B0502020202020204" pitchFamily="34" charset="0"/>
                      </a:endParaRPr>
                    </a:p>
                  </a:txBody>
                  <a:tcPr marL="5076" marR="5076" marT="6768" marB="0" anchor="ctr"/>
                </a:tc>
                <a:tc>
                  <a:txBody>
                    <a:bodyPr/>
                    <a:lstStyle/>
                    <a:p>
                      <a:pPr algn="ctr" fontAlgn="ctr"/>
                      <a:r>
                        <a:rPr lang="fr-FR" sz="800" u="none" strike="noStrike" dirty="0" smtClean="0">
                          <a:effectLst/>
                        </a:rPr>
                        <a:t>Argumentation commerciale </a:t>
                      </a:r>
                      <a:r>
                        <a:rPr lang="fr-FR" sz="800" u="none" strike="noStrike" baseline="0" dirty="0" smtClean="0">
                          <a:effectLst/>
                        </a:rPr>
                        <a:t> pour proposer un forfait </a:t>
                      </a:r>
                      <a:endParaRPr lang="fr-FR" sz="800" b="0" i="0" u="none" strike="noStrike" dirty="0">
                        <a:solidFill>
                          <a:srgbClr val="000000"/>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96332318"/>
                  </a:ext>
                </a:extLst>
              </a:tr>
            </a:tbl>
          </a:graphicData>
        </a:graphic>
      </p:graphicFrame>
      <p:grpSp>
        <p:nvGrpSpPr>
          <p:cNvPr id="40" name="Groupe 39"/>
          <p:cNvGrpSpPr/>
          <p:nvPr/>
        </p:nvGrpSpPr>
        <p:grpSpPr>
          <a:xfrm>
            <a:off x="726987" y="-1"/>
            <a:ext cx="774179" cy="627535"/>
            <a:chOff x="726987" y="-1"/>
            <a:chExt cx="774179" cy="627535"/>
          </a:xfrm>
        </p:grpSpPr>
        <p:sp>
          <p:nvSpPr>
            <p:cNvPr id="41" name="Rectangle 40"/>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41"/>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Ellipse 43"/>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ZoneTexte 48"/>
            <p:cNvSpPr txBox="1"/>
            <p:nvPr/>
          </p:nvSpPr>
          <p:spPr>
            <a:xfrm>
              <a:off x="726987" y="195486"/>
              <a:ext cx="604653" cy="369332"/>
            </a:xfrm>
            <a:prstGeom prst="rect">
              <a:avLst/>
            </a:prstGeom>
            <a:noFill/>
          </p:spPr>
          <p:txBody>
            <a:bodyPr wrap="none" rtlCol="0">
              <a:spAutoFit/>
            </a:bodyPr>
            <a:lstStyle/>
            <a:p>
              <a:r>
                <a:rPr lang="fr-FR" sz="600" dirty="0" smtClean="0">
                  <a:solidFill>
                    <a:schemeClr val="tx1">
                      <a:lumMod val="65000"/>
                      <a:lumOff val="35000"/>
                    </a:schemeClr>
                  </a:solidFill>
                  <a:latin typeface="Century Gothic" panose="020B0502020202020204" pitchFamily="34" charset="0"/>
                </a:rPr>
                <a:t>CONQUÊTE</a:t>
              </a:r>
            </a:p>
            <a:p>
              <a:r>
                <a:rPr lang="fr-FR" sz="600" dirty="0" smtClean="0">
                  <a:solidFill>
                    <a:schemeClr val="tx1">
                      <a:lumMod val="65000"/>
                      <a:lumOff val="35000"/>
                    </a:schemeClr>
                  </a:solidFill>
                  <a:latin typeface="Century Gothic" panose="020B0502020202020204" pitchFamily="34" charset="0"/>
                </a:rPr>
                <a:t>DES </a:t>
              </a:r>
            </a:p>
            <a:p>
              <a:r>
                <a:rPr lang="fr-FR" sz="600" dirty="0" smtClean="0">
                  <a:solidFill>
                    <a:srgbClr val="FF0000"/>
                  </a:solidFill>
                  <a:latin typeface="Century Gothic" panose="020B0502020202020204" pitchFamily="34" charset="0"/>
                </a:rPr>
                <a:t>UNIVERS</a:t>
              </a:r>
              <a:endParaRPr lang="fr-FR" sz="600" dirty="0">
                <a:solidFill>
                  <a:srgbClr val="FF0000"/>
                </a:solidFill>
                <a:latin typeface="Century Gothic" panose="020B0502020202020204" pitchFamily="34" charset="0"/>
              </a:endParaRPr>
            </a:p>
          </p:txBody>
        </p:sp>
      </p:grpSp>
      <p:sp>
        <p:nvSpPr>
          <p:cNvPr id="48" name="Espace réservé du contenu 1"/>
          <p:cNvSpPr>
            <a:spLocks noGrp="1"/>
          </p:cNvSpPr>
          <p:nvPr>
            <p:ph sz="quarter" idx="15"/>
          </p:nvPr>
        </p:nvSpPr>
        <p:spPr>
          <a:xfrm>
            <a:off x="1364476" y="11039"/>
            <a:ext cx="7779524" cy="483518"/>
          </a:xfrm>
        </p:spPr>
        <p:txBody>
          <a:bodyPr/>
          <a:lstStyle/>
          <a:p>
            <a:r>
              <a:rPr lang="fr-FR" sz="1600" b="1" dirty="0" smtClean="0"/>
              <a:t>Des</a:t>
            </a:r>
            <a:r>
              <a:rPr lang="fr-FR" sz="1600" b="1" dirty="0" smtClean="0">
                <a:solidFill>
                  <a:srgbClr val="FF0000"/>
                </a:solidFill>
              </a:rPr>
              <a:t> </a:t>
            </a:r>
            <a:r>
              <a:rPr lang="fr-FR" sz="1600" b="1" dirty="0" smtClean="0">
                <a:solidFill>
                  <a:srgbClr val="C00000"/>
                </a:solidFill>
              </a:rPr>
              <a:t>outils</a:t>
            </a:r>
            <a:r>
              <a:rPr lang="fr-FR" sz="1600" b="1" dirty="0" smtClean="0">
                <a:solidFill>
                  <a:srgbClr val="FF0000"/>
                </a:solidFill>
              </a:rPr>
              <a:t> </a:t>
            </a:r>
            <a:r>
              <a:rPr lang="fr-FR" sz="1600" b="1" dirty="0" smtClean="0"/>
              <a:t>permettant à chacun de trouver les informations qui le concernent ! </a:t>
            </a:r>
            <a:endParaRPr lang="fr-FR" sz="1600" b="1" dirty="0"/>
          </a:p>
        </p:txBody>
      </p:sp>
      <p:sp>
        <p:nvSpPr>
          <p:cNvPr id="2" name="AutoShape 2" descr="Le disque A pour les jeunes conducteurs - Le-Jeune-Conducteur.com"/>
          <p:cNvSpPr>
            <a:spLocks noChangeAspect="1" noChangeArrowheads="1"/>
          </p:cNvSpPr>
          <p:nvPr/>
        </p:nvSpPr>
        <p:spPr bwMode="auto">
          <a:xfrm>
            <a:off x="63500" y="-136525"/>
            <a:ext cx="1895475"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4" name="Rectangle 53">
            <a:hlinkClick r:id="rId4"/>
          </p:cNvPr>
          <p:cNvSpPr/>
          <p:nvPr/>
        </p:nvSpPr>
        <p:spPr>
          <a:xfrm>
            <a:off x="7625768" y="1354891"/>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Débutant : </a:t>
            </a:r>
          </a:p>
          <a:p>
            <a:pPr algn="ctr"/>
            <a:r>
              <a:rPr lang="fr-FR" sz="800" dirty="0" smtClean="0">
                <a:solidFill>
                  <a:schemeClr val="tx1"/>
                </a:solidFill>
                <a:latin typeface="Calibri" panose="020F0502020204030204" pitchFamily="34" charset="0"/>
                <a:cs typeface="Calibri" panose="020F0502020204030204" pitchFamily="34" charset="0"/>
              </a:rPr>
              <a:t>Découverte du produit</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apprendre</a:t>
            </a:r>
            <a:endParaRPr lang="fr-FR" sz="800" dirty="0">
              <a:solidFill>
                <a:schemeClr val="tx1"/>
              </a:solidFill>
              <a:latin typeface="Calibri" panose="020F0502020204030204" pitchFamily="34" charset="0"/>
              <a:cs typeface="Calibri" panose="020F0502020204030204" pitchFamily="34" charset="0"/>
            </a:endParaRPr>
          </a:p>
        </p:txBody>
      </p:sp>
      <p:sp>
        <p:nvSpPr>
          <p:cNvPr id="55" name="Rectangle 54">
            <a:hlinkClick r:id="rId4"/>
          </p:cNvPr>
          <p:cNvSpPr/>
          <p:nvPr/>
        </p:nvSpPr>
        <p:spPr>
          <a:xfrm>
            <a:off x="7634693" y="2158699"/>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Confirmé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fr-FR" sz="800" dirty="0">
                <a:solidFill>
                  <a:schemeClr val="tx1"/>
                </a:solidFill>
                <a:latin typeface="Calibri" panose="020F0502020204030204" pitchFamily="34" charset="0"/>
                <a:cs typeface="Calibri" panose="020F0502020204030204" pitchFamily="34" charset="0"/>
                <a:sym typeface="Wingdings" panose="05000000000000000000" pitchFamily="2" charset="2"/>
              </a:rPr>
              <a:t>p</a:t>
            </a: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our progresser</a:t>
            </a:r>
            <a:endParaRPr lang="fr-FR" sz="800" dirty="0">
              <a:solidFill>
                <a:schemeClr val="tx1"/>
              </a:solidFill>
              <a:latin typeface="Calibri" panose="020F0502020204030204" pitchFamily="34" charset="0"/>
              <a:cs typeface="Calibri" panose="020F0502020204030204" pitchFamily="34" charset="0"/>
            </a:endParaRPr>
          </a:p>
        </p:txBody>
      </p:sp>
      <p:sp>
        <p:nvSpPr>
          <p:cNvPr id="56" name="Rectangle 55">
            <a:hlinkClick r:id="rId4"/>
          </p:cNvPr>
          <p:cNvSpPr/>
          <p:nvPr/>
        </p:nvSpPr>
        <p:spPr>
          <a:xfrm>
            <a:off x="7629085" y="2970515"/>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rgbClr val="C00000"/>
                </a:solidFill>
                <a:latin typeface="Calibri" panose="020F0502020204030204" pitchFamily="34" charset="0"/>
                <a:cs typeface="Calibri" panose="020F0502020204030204" pitchFamily="34" charset="0"/>
              </a:rPr>
              <a:t>Expert : </a:t>
            </a:r>
          </a:p>
          <a:p>
            <a:pPr algn="ctr"/>
            <a:r>
              <a:rPr lang="fr-FR" sz="800" dirty="0" smtClean="0">
                <a:solidFill>
                  <a:schemeClr val="tx1"/>
                </a:solidFill>
                <a:latin typeface="Calibri" panose="020F0502020204030204" pitchFamily="34" charset="0"/>
                <a:cs typeface="Calibri" panose="020F0502020204030204" pitchFamily="34" charset="0"/>
              </a:rPr>
              <a:t>Pratique régulière</a:t>
            </a:r>
          </a:p>
          <a:p>
            <a:pPr algn="ctr"/>
            <a:r>
              <a:rPr lang="fr-FR" sz="800"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pour se maintenir à jour</a:t>
            </a:r>
            <a:endParaRPr lang="fr-FR" sz="800" dirty="0">
              <a:solidFill>
                <a:schemeClr val="tx1"/>
              </a:solidFill>
              <a:latin typeface="Calibri" panose="020F0502020204030204" pitchFamily="34" charset="0"/>
              <a:cs typeface="Calibri" panose="020F0502020204030204" pitchFamily="34" charset="0"/>
            </a:endParaRPr>
          </a:p>
        </p:txBody>
      </p:sp>
      <p:pic>
        <p:nvPicPr>
          <p:cNvPr id="57" name="Image 56"/>
          <p:cNvPicPr>
            <a:picLocks noChangeAspect="1"/>
          </p:cNvPicPr>
          <p:nvPr/>
        </p:nvPicPr>
        <p:blipFill rotWithShape="1">
          <a:blip r:embed="rId5" cstate="print">
            <a:extLst>
              <a:ext uri="{28A0092B-C50C-407E-A947-70E740481C1C}">
                <a14:useLocalDpi xmlns:a14="http://schemas.microsoft.com/office/drawing/2010/main" val="0"/>
              </a:ext>
            </a:extLst>
          </a:blip>
          <a:srcRect l="17319" t="2135" r="17736" b="5714"/>
          <a:stretch/>
        </p:blipFill>
        <p:spPr>
          <a:xfrm>
            <a:off x="7694342" y="1283707"/>
            <a:ext cx="169494" cy="170272"/>
          </a:xfrm>
          <a:prstGeom prst="ellipse">
            <a:avLst/>
          </a:prstGeom>
        </p:spPr>
      </p:pic>
      <p:pic>
        <p:nvPicPr>
          <p:cNvPr id="58" name="Image 5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96631" y="2096993"/>
            <a:ext cx="175925" cy="175925"/>
          </a:xfrm>
          <a:prstGeom prst="rect">
            <a:avLst/>
          </a:prstGeom>
        </p:spPr>
      </p:pic>
      <p:pic>
        <p:nvPicPr>
          <p:cNvPr id="59" name="Image 5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92482" y="2885289"/>
            <a:ext cx="184222" cy="184222"/>
          </a:xfrm>
          <a:prstGeom prst="rect">
            <a:avLst/>
          </a:prstGeom>
        </p:spPr>
      </p:pic>
      <p:pic>
        <p:nvPicPr>
          <p:cNvPr id="68" name="Image 67"/>
          <p:cNvPicPr>
            <a:picLocks noChangeAspect="1"/>
          </p:cNvPicPr>
          <p:nvPr/>
        </p:nvPicPr>
        <p:blipFill rotWithShape="1">
          <a:blip r:embed="rId8" cstate="print">
            <a:extLst>
              <a:ext uri="{28A0092B-C50C-407E-A947-70E740481C1C}">
                <a14:useLocalDpi xmlns:a14="http://schemas.microsoft.com/office/drawing/2010/main" val="0"/>
              </a:ext>
            </a:extLst>
          </a:blip>
          <a:srcRect l="17319" t="2135" r="17736" b="5714"/>
          <a:stretch/>
        </p:blipFill>
        <p:spPr>
          <a:xfrm>
            <a:off x="6445492" y="1381310"/>
            <a:ext cx="213130" cy="214108"/>
          </a:xfrm>
          <a:prstGeom prst="ellipse">
            <a:avLst/>
          </a:prstGeom>
        </p:spPr>
      </p:pic>
      <p:pic>
        <p:nvPicPr>
          <p:cNvPr id="76" name="Image 75"/>
          <p:cNvPicPr>
            <a:picLocks noChangeAspect="1"/>
          </p:cNvPicPr>
          <p:nvPr/>
        </p:nvPicPr>
        <p:blipFill rotWithShape="1">
          <a:blip r:embed="rId8" cstate="print">
            <a:extLst>
              <a:ext uri="{28A0092B-C50C-407E-A947-70E740481C1C}">
                <a14:useLocalDpi xmlns:a14="http://schemas.microsoft.com/office/drawing/2010/main" val="0"/>
              </a:ext>
            </a:extLst>
          </a:blip>
          <a:srcRect l="17319" t="2135" r="17736" b="5714"/>
          <a:stretch/>
        </p:blipFill>
        <p:spPr>
          <a:xfrm>
            <a:off x="6460077" y="1976510"/>
            <a:ext cx="213130" cy="214108"/>
          </a:xfrm>
          <a:prstGeom prst="ellipse">
            <a:avLst/>
          </a:prstGeom>
        </p:spPr>
      </p:pic>
      <p:pic>
        <p:nvPicPr>
          <p:cNvPr id="85" name="Image 8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45722" y="1995601"/>
            <a:ext cx="175925" cy="175925"/>
          </a:xfrm>
          <a:prstGeom prst="rect">
            <a:avLst/>
          </a:prstGeom>
        </p:spPr>
      </p:pic>
      <p:pic>
        <p:nvPicPr>
          <p:cNvPr id="86" name="Image 8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72226" y="1415128"/>
            <a:ext cx="175925" cy="175925"/>
          </a:xfrm>
          <a:prstGeom prst="rect">
            <a:avLst/>
          </a:prstGeom>
        </p:spPr>
      </p:pic>
      <p:pic>
        <p:nvPicPr>
          <p:cNvPr id="87" name="Image 8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55227" y="1410979"/>
            <a:ext cx="184222" cy="184222"/>
          </a:xfrm>
          <a:prstGeom prst="rect">
            <a:avLst/>
          </a:prstGeom>
        </p:spPr>
      </p:pic>
      <p:pic>
        <p:nvPicPr>
          <p:cNvPr id="39" name="Image 38"/>
          <p:cNvPicPr>
            <a:picLocks noChangeAspect="1"/>
          </p:cNvPicPr>
          <p:nvPr/>
        </p:nvPicPr>
        <p:blipFill>
          <a:blip r:embed="rId9">
            <a:extLst/>
          </a:blip>
          <a:stretch>
            <a:fillRect/>
          </a:stretch>
        </p:blipFill>
        <p:spPr>
          <a:xfrm>
            <a:off x="8512301" y="404052"/>
            <a:ext cx="351462" cy="351462"/>
          </a:xfrm>
          <a:prstGeom prst="rect">
            <a:avLst/>
          </a:prstGeom>
        </p:spPr>
      </p:pic>
    </p:spTree>
    <p:extLst>
      <p:ext uri="{BB962C8B-B14F-4D97-AF65-F5344CB8AC3E}">
        <p14:creationId xmlns:p14="http://schemas.microsoft.com/office/powerpoint/2010/main" val="2417563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hlinkClick r:id="rId2"/>
          </p:cNvPr>
          <p:cNvSpPr/>
          <p:nvPr/>
        </p:nvSpPr>
        <p:spPr>
          <a:xfrm>
            <a:off x="7653902" y="3795886"/>
            <a:ext cx="1376282" cy="330022"/>
          </a:xfrm>
          <a:prstGeom prst="rect">
            <a:avLst/>
          </a:prstGeom>
          <a:solidFill>
            <a:schemeClr val="tx2">
              <a:lumMod val="75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smtClean="0">
                <a:ln>
                  <a:noFill/>
                </a:ln>
                <a:solidFill>
                  <a:prstClr val="white"/>
                </a:solidFill>
                <a:effectLst/>
                <a:uLnTx/>
                <a:uFillTx/>
                <a:latin typeface="Calibri" panose="020F0502020204030204" pitchFamily="34" charset="0"/>
                <a:ea typeface="+mn-ea"/>
                <a:cs typeface="Calibri" panose="020F0502020204030204" pitchFamily="34" charset="0"/>
              </a:rPr>
              <a:t>Segmentation Activation</a:t>
            </a:r>
            <a:endParaRPr kumimoji="0" lang="fr-FR" sz="9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aphicFrame>
        <p:nvGraphicFramePr>
          <p:cNvPr id="13" name="Tableau 12"/>
          <p:cNvGraphicFramePr>
            <a:graphicFrameLocks noGrp="1"/>
          </p:cNvGraphicFramePr>
          <p:nvPr>
            <p:extLst/>
          </p:nvPr>
        </p:nvGraphicFramePr>
        <p:xfrm>
          <a:off x="118113" y="651330"/>
          <a:ext cx="7339375" cy="3936644"/>
        </p:xfrm>
        <a:graphic>
          <a:graphicData uri="http://schemas.openxmlformats.org/drawingml/2006/table">
            <a:tbl>
              <a:tblPr>
                <a:tableStyleId>{7DF18680-E054-41AD-8BC1-D1AEF772440D}</a:tableStyleId>
              </a:tblPr>
              <a:tblGrid>
                <a:gridCol w="501076">
                  <a:extLst>
                    <a:ext uri="{9D8B030D-6E8A-4147-A177-3AD203B41FA5}">
                      <a16:colId xmlns:a16="http://schemas.microsoft.com/office/drawing/2014/main" val="20000"/>
                    </a:ext>
                  </a:extLst>
                </a:gridCol>
                <a:gridCol w="1525659">
                  <a:extLst>
                    <a:ext uri="{9D8B030D-6E8A-4147-A177-3AD203B41FA5}">
                      <a16:colId xmlns:a16="http://schemas.microsoft.com/office/drawing/2014/main" val="20001"/>
                    </a:ext>
                  </a:extLst>
                </a:gridCol>
                <a:gridCol w="4106886">
                  <a:extLst>
                    <a:ext uri="{9D8B030D-6E8A-4147-A177-3AD203B41FA5}">
                      <a16:colId xmlns:a16="http://schemas.microsoft.com/office/drawing/2014/main" val="20002"/>
                    </a:ext>
                  </a:extLst>
                </a:gridCol>
                <a:gridCol w="401918">
                  <a:extLst>
                    <a:ext uri="{9D8B030D-6E8A-4147-A177-3AD203B41FA5}">
                      <a16:colId xmlns:a16="http://schemas.microsoft.com/office/drawing/2014/main" val="20004"/>
                    </a:ext>
                  </a:extLst>
                </a:gridCol>
                <a:gridCol w="401918">
                  <a:extLst>
                    <a:ext uri="{9D8B030D-6E8A-4147-A177-3AD203B41FA5}">
                      <a16:colId xmlns:a16="http://schemas.microsoft.com/office/drawing/2014/main" val="232911456"/>
                    </a:ext>
                  </a:extLst>
                </a:gridCol>
                <a:gridCol w="401918">
                  <a:extLst>
                    <a:ext uri="{9D8B030D-6E8A-4147-A177-3AD203B41FA5}">
                      <a16:colId xmlns:a16="http://schemas.microsoft.com/office/drawing/2014/main" val="3001012092"/>
                    </a:ext>
                  </a:extLst>
                </a:gridCol>
              </a:tblGrid>
              <a:tr h="331593">
                <a:tc>
                  <a:txBody>
                    <a:bodyPr/>
                    <a:lstStyle/>
                    <a:p>
                      <a:pPr algn="ctr" fontAlgn="ctr"/>
                      <a:r>
                        <a:rPr lang="fr-FR" sz="800" b="1" u="none" strike="noStrike" dirty="0">
                          <a:solidFill>
                            <a:schemeClr val="bg1"/>
                          </a:solidFill>
                          <a:effectLst/>
                        </a:rPr>
                        <a:t>Offre</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smtClean="0">
                          <a:solidFill>
                            <a:schemeClr val="bg1"/>
                          </a:solidFill>
                          <a:effectLst/>
                        </a:rPr>
                        <a:t>Outils avec liens directs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a:solidFill>
                            <a:schemeClr val="bg1"/>
                          </a:solidFill>
                          <a:effectLst/>
                        </a:rPr>
                        <a:t>Objectifs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gridSpan="3">
                  <a:txBody>
                    <a:bodyPr/>
                    <a:lstStyle/>
                    <a:p>
                      <a:pPr algn="ctr" fontAlgn="ctr"/>
                      <a:r>
                        <a:rPr lang="fr-FR" sz="800" b="1" u="none" strike="noStrike" dirty="0">
                          <a:solidFill>
                            <a:schemeClr val="bg1"/>
                          </a:solidFill>
                          <a:effectLst/>
                        </a:rPr>
                        <a:t>Niveau de recommandation</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364691">
                <a:tc rowSpan="7">
                  <a:txBody>
                    <a:bodyPr/>
                    <a:lstStyle/>
                    <a:p>
                      <a:pPr algn="ctr" fontAlgn="ctr"/>
                      <a:r>
                        <a:rPr lang="fr-FR" sz="1400" b="0" u="none" strike="noStrike" dirty="0" smtClean="0">
                          <a:solidFill>
                            <a:schemeClr val="bg1"/>
                          </a:solidFill>
                          <a:effectLst/>
                        </a:rPr>
                        <a:t>UNIVERS Gestion FLUX</a:t>
                      </a: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u="none" strike="noStrike" dirty="0" smtClean="0">
                          <a:effectLst/>
                        </a:rPr>
                        <a:t>Mon expert</a:t>
                      </a:r>
                      <a:endParaRPr lang="fr-FR" sz="900" b="1" i="0" u="none" strike="noStrike" dirty="0">
                        <a:solidFill>
                          <a:schemeClr val="tx1"/>
                        </a:solidFill>
                        <a:effectLst/>
                        <a:latin typeface="Century Gothic" panose="020B0502020202020204" pitchFamily="34" charset="0"/>
                      </a:endParaRPr>
                    </a:p>
                  </a:txBody>
                  <a:tcPr marL="5076" marR="5076" marT="6768" marB="0" anchor="ctr"/>
                </a:tc>
                <a:tc>
                  <a:txBody>
                    <a:bodyPr/>
                    <a:lstStyle/>
                    <a:p>
                      <a:pPr algn="ctr" fontAlgn="ctr"/>
                      <a:r>
                        <a:rPr lang="fr-FR" sz="800" u="none" strike="noStrike" dirty="0" smtClean="0">
                          <a:effectLst/>
                        </a:rPr>
                        <a:t>Accédez aux</a:t>
                      </a:r>
                      <a:r>
                        <a:rPr lang="fr-FR" sz="800" u="none" strike="noStrike" baseline="0" dirty="0" smtClean="0">
                          <a:effectLst/>
                        </a:rPr>
                        <a:t> supports dédiés </a:t>
                      </a:r>
                      <a:r>
                        <a:rPr lang="fr-FR" sz="800" u="none" strike="noStrike" baseline="0" dirty="0" smtClean="0">
                          <a:effectLst/>
                          <a:hlinkClick r:id="rId3"/>
                        </a:rPr>
                        <a:t>ici</a:t>
                      </a:r>
                      <a:r>
                        <a:rPr lang="fr-FR" sz="800" u="none" strike="noStrike" baseline="0" dirty="0" smtClean="0">
                          <a:effectLst/>
                        </a:rPr>
                        <a:t> et à l’outil </a:t>
                      </a:r>
                      <a:r>
                        <a:rPr lang="fr-FR" sz="800" u="none" strike="noStrike" baseline="0" dirty="0" smtClean="0">
                          <a:effectLst/>
                          <a:hlinkClick r:id="rId4"/>
                        </a:rPr>
                        <a:t>ici</a:t>
                      </a:r>
                      <a:r>
                        <a:rPr lang="fr-FR" sz="800" u="none" strike="noStrike" baseline="0" dirty="0" smtClean="0">
                          <a:effectLst/>
                        </a:rPr>
                        <a:t>.</a:t>
                      </a:r>
                      <a:endParaRPr lang="fr-FR" sz="800" b="1" i="0" u="none" strike="noStrike" dirty="0">
                        <a:solidFill>
                          <a:srgbClr val="C00000"/>
                        </a:solidFill>
                        <a:effectLst/>
                        <a:latin typeface="Century Gothic" panose="020B0502020202020204" pitchFamily="34" charset="0"/>
                      </a:endParaRPr>
                    </a:p>
                  </a:txBody>
                  <a:tcPr marL="5076" marR="5076" marT="6768" marB="0" anchor="ctr"/>
                </a:tc>
                <a:tc>
                  <a:txBody>
                    <a:bodyPr/>
                    <a:lstStyle/>
                    <a:p>
                      <a:pPr algn="l" fontAlgn="ctr"/>
                      <a:r>
                        <a:rPr lang="fr-FR" sz="900" u="none" strike="noStrike" dirty="0">
                          <a:effectLst/>
                        </a:rPr>
                        <a:t> </a:t>
                      </a: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1"/>
                  </a:ext>
                </a:extLst>
              </a:tr>
              <a:tr h="360040">
                <a:tc vMerge="1">
                  <a:txBody>
                    <a:bodyPr/>
                    <a:lstStyle/>
                    <a:p>
                      <a:endParaRPr lang="fr-FR"/>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u="none" strike="noStrike" dirty="0" smtClean="0">
                          <a:effectLst/>
                        </a:rPr>
                        <a:t>Portail</a:t>
                      </a:r>
                      <a:r>
                        <a:rPr lang="fr-FR" sz="900" u="none" strike="noStrike" baseline="0" dirty="0" smtClean="0">
                          <a:effectLst/>
                        </a:rPr>
                        <a:t> SP+</a:t>
                      </a:r>
                      <a:endParaRPr lang="fr-FR" sz="900" b="1" i="0" u="none" strike="noStrike" dirty="0">
                        <a:solidFill>
                          <a:schemeClr val="tx1"/>
                        </a:solidFill>
                        <a:effectLst/>
                        <a:latin typeface="Century Gothic" panose="020B0502020202020204" pitchFamily="34" charset="0"/>
                      </a:endParaRPr>
                    </a:p>
                  </a:txBody>
                  <a:tcPr marL="5076" marR="5076" marT="6768" marB="0" anchor="ctr"/>
                </a:tc>
                <a:tc>
                  <a:txBody>
                    <a:bodyPr/>
                    <a:lstStyle/>
                    <a:p>
                      <a:pPr algn="ctr" fontAlgn="ctr"/>
                      <a:r>
                        <a:rPr lang="fr-FR" sz="800" u="none" strike="noStrike" dirty="0" smtClean="0">
                          <a:effectLst/>
                        </a:rPr>
                        <a:t>Accédez au portail de présentation et de démonstration</a:t>
                      </a:r>
                      <a:r>
                        <a:rPr lang="fr-FR" sz="800" u="none" strike="noStrike" baseline="0" dirty="0" smtClean="0">
                          <a:effectLst/>
                        </a:rPr>
                        <a:t> </a:t>
                      </a:r>
                      <a:r>
                        <a:rPr lang="fr-FR" sz="800" u="none" strike="noStrike" baseline="0" dirty="0" smtClean="0">
                          <a:effectLst/>
                          <a:hlinkClick r:id="rId5"/>
                        </a:rPr>
                        <a:t>ici</a:t>
                      </a:r>
                      <a:r>
                        <a:rPr lang="fr-FR" sz="800" u="none" strike="noStrike" baseline="0" dirty="0" smtClean="0">
                          <a:effectLst/>
                        </a:rPr>
                        <a:t>.</a:t>
                      </a:r>
                      <a:endParaRPr lang="fr-FR" sz="800" b="0" i="0" u="none" strike="noStrike" dirty="0">
                        <a:solidFill>
                          <a:srgbClr val="000000"/>
                        </a:solidFill>
                        <a:effectLst/>
                        <a:latin typeface="Century Gothic" panose="020B0502020202020204" pitchFamily="34" charset="0"/>
                      </a:endParaRPr>
                    </a:p>
                  </a:txBody>
                  <a:tcPr marL="5076" marR="5076" marT="6768" marB="0" anchor="ctr"/>
                </a:tc>
                <a:tc>
                  <a:txBody>
                    <a:bodyPr/>
                    <a:lstStyle/>
                    <a:p>
                      <a:pPr algn="l" fontAlgn="ctr"/>
                      <a:r>
                        <a:rPr lang="fr-FR" sz="900" u="none" strike="noStrike" dirty="0">
                          <a:effectLst/>
                        </a:rPr>
                        <a:t> </a:t>
                      </a: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2"/>
                  </a:ext>
                </a:extLst>
              </a:tr>
              <a:tr h="360040">
                <a:tc vMerge="1">
                  <a:txBody>
                    <a:bodyPr/>
                    <a:lstStyle/>
                    <a:p>
                      <a:endParaRPr lang="fr-FR"/>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u="none" strike="noStrike" dirty="0" err="1" smtClean="0">
                          <a:effectLst/>
                        </a:rPr>
                        <a:t>Payplug</a:t>
                      </a:r>
                      <a:endParaRPr lang="fr-FR" sz="900" b="1" i="0" u="none" strike="noStrike" dirty="0">
                        <a:solidFill>
                          <a:schemeClr val="tx1"/>
                        </a:solidFill>
                        <a:effectLst/>
                        <a:latin typeface="Century Gothic" panose="020B0502020202020204" pitchFamily="34" charset="0"/>
                      </a:endParaRPr>
                    </a:p>
                  </a:txBody>
                  <a:tcPr marL="5076" marR="5076" marT="6768" marB="0" anchor="ctr"/>
                </a:tc>
                <a:tc>
                  <a:txBody>
                    <a:bodyPr/>
                    <a:lstStyle/>
                    <a:p>
                      <a:pPr algn="ctr" fontAlgn="ctr"/>
                      <a:r>
                        <a:rPr lang="fr-FR" sz="800" u="none" strike="noStrike" dirty="0" smtClean="0">
                          <a:effectLst/>
                        </a:rPr>
                        <a:t>Accès aux</a:t>
                      </a:r>
                      <a:r>
                        <a:rPr lang="fr-FR" sz="800" u="none" strike="noStrike" baseline="0" dirty="0" smtClean="0">
                          <a:effectLst/>
                        </a:rPr>
                        <a:t> supports dédiés </a:t>
                      </a:r>
                      <a:r>
                        <a:rPr lang="fr-FR" sz="800" u="none" strike="noStrike" baseline="0" dirty="0" smtClean="0">
                          <a:effectLst/>
                          <a:hlinkClick r:id="rId6"/>
                        </a:rPr>
                        <a:t>ici</a:t>
                      </a:r>
                      <a:r>
                        <a:rPr lang="fr-FR" sz="800" u="none" strike="noStrike" baseline="0" dirty="0" smtClean="0">
                          <a:effectLst/>
                        </a:rPr>
                        <a:t> et à un témoignage client en direct </a:t>
                      </a:r>
                      <a:r>
                        <a:rPr lang="fr-FR" sz="800" u="none" strike="noStrike" baseline="0" dirty="0" smtClean="0">
                          <a:effectLst/>
                          <a:hlinkClick r:id="rId7"/>
                        </a:rPr>
                        <a:t>ici</a:t>
                      </a:r>
                      <a:r>
                        <a:rPr lang="fr-FR" sz="800" u="none" strike="noStrike" baseline="0" dirty="0" smtClean="0">
                          <a:effectLst/>
                        </a:rPr>
                        <a:t>.</a:t>
                      </a:r>
                      <a:endParaRPr lang="fr-FR" sz="800" b="0" i="0" u="none" strike="noStrike" dirty="0">
                        <a:solidFill>
                          <a:srgbClr val="000000"/>
                        </a:solidFill>
                        <a:effectLst/>
                        <a:latin typeface="Century Gothic" panose="020B0502020202020204" pitchFamily="34" charset="0"/>
                      </a:endParaRPr>
                    </a:p>
                  </a:txBody>
                  <a:tcPr marL="5076" marR="5076" marT="6768" marB="0" anchor="ctr"/>
                </a:tc>
                <a:tc>
                  <a:txBody>
                    <a:bodyPr/>
                    <a:lstStyle/>
                    <a:p>
                      <a:pPr algn="l" fontAlgn="ctr"/>
                      <a:r>
                        <a:rPr lang="fr-FR" sz="900" u="none" strike="noStrike" dirty="0">
                          <a:effectLst/>
                        </a:rPr>
                        <a:t> </a:t>
                      </a: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3"/>
                  </a:ext>
                </a:extLst>
              </a:tr>
              <a:tr h="432048">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b="0" i="0" u="none" strike="noStrike" dirty="0" smtClean="0">
                          <a:solidFill>
                            <a:schemeClr val="tx1"/>
                          </a:solidFill>
                          <a:effectLst/>
                          <a:latin typeface="Calibri" panose="020F0502020204030204" pitchFamily="34" charset="0"/>
                          <a:cs typeface="Calibri" panose="020F0502020204030204" pitchFamily="34" charset="0"/>
                        </a:rPr>
                        <a:t>Catalogue</a:t>
                      </a:r>
                      <a:r>
                        <a:rPr lang="fr-FR" sz="900" b="0" i="0" u="none" strike="noStrike" baseline="0" dirty="0" smtClean="0">
                          <a:solidFill>
                            <a:schemeClr val="tx1"/>
                          </a:solidFill>
                          <a:effectLst/>
                          <a:latin typeface="Calibri" panose="020F0502020204030204" pitchFamily="34" charset="0"/>
                          <a:cs typeface="Calibri" panose="020F0502020204030204" pitchFamily="34" charset="0"/>
                        </a:rPr>
                        <a:t> Monétique </a:t>
                      </a:r>
                      <a:endParaRPr lang="fr-FR" sz="900" b="0" i="0" u="none" strike="noStrike" dirty="0">
                        <a:solidFill>
                          <a:schemeClr val="tx1"/>
                        </a:solidFill>
                        <a:effectLst/>
                        <a:latin typeface="Calibri" panose="020F0502020204030204" pitchFamily="34" charset="0"/>
                        <a:cs typeface="Calibri" panose="020F0502020204030204" pitchFamily="34" charset="0"/>
                      </a:endParaRPr>
                    </a:p>
                  </a:txBody>
                  <a:tcPr marL="5076" marR="5076" marT="6768" marB="0" anchor="ctr"/>
                </a:tc>
                <a:tc>
                  <a:txBody>
                    <a:bodyPr/>
                    <a:lstStyle/>
                    <a:p>
                      <a:pPr algn="ctr" fontAlgn="ctr"/>
                      <a:r>
                        <a:rPr lang="fr-FR" sz="800" b="0" i="0" u="none" strike="noStrike" dirty="0" smtClean="0">
                          <a:solidFill>
                            <a:srgbClr val="000000"/>
                          </a:solidFill>
                          <a:effectLst/>
                          <a:latin typeface="+mj-lt"/>
                        </a:rPr>
                        <a:t>Tout savoir sur l’offre monétique, Clic</a:t>
                      </a:r>
                      <a:r>
                        <a:rPr lang="fr-FR" sz="800" b="0" i="0" u="none" strike="noStrike" baseline="0" dirty="0" smtClean="0">
                          <a:solidFill>
                            <a:srgbClr val="000000"/>
                          </a:solidFill>
                          <a:effectLst/>
                          <a:latin typeface="+mj-lt"/>
                        </a:rPr>
                        <a:t> </a:t>
                      </a:r>
                      <a:r>
                        <a:rPr lang="fr-FR" sz="800" b="0" i="0" u="none" strike="noStrike" baseline="0" dirty="0" smtClean="0">
                          <a:solidFill>
                            <a:srgbClr val="000000"/>
                          </a:solidFill>
                          <a:effectLst/>
                          <a:latin typeface="+mj-lt"/>
                          <a:hlinkClick r:id="rId8"/>
                        </a:rPr>
                        <a:t>ici</a:t>
                      </a:r>
                      <a:r>
                        <a:rPr lang="fr-FR" sz="800" b="0" i="0" u="none" strike="noStrike" baseline="0" dirty="0" smtClean="0">
                          <a:solidFill>
                            <a:srgbClr val="000000"/>
                          </a:solidFill>
                          <a:effectLst/>
                          <a:latin typeface="+mj-lt"/>
                        </a:rPr>
                        <a:t>.</a:t>
                      </a:r>
                      <a:endParaRPr lang="fr-FR" sz="800" b="0" i="0" u="none" strike="noStrike" dirty="0">
                        <a:solidFill>
                          <a:srgbClr val="000000"/>
                        </a:solidFill>
                        <a:effectLst/>
                        <a:latin typeface="+mj-lt"/>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19363419"/>
                  </a:ext>
                </a:extLst>
              </a:tr>
              <a:tr h="432048">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b="0" i="0" u="none" strike="noStrike" dirty="0" err="1" smtClean="0">
                          <a:solidFill>
                            <a:schemeClr val="tx1"/>
                          </a:solidFill>
                          <a:effectLst/>
                          <a:latin typeface="Calibri" panose="020F0502020204030204" pitchFamily="34" charset="0"/>
                          <a:cs typeface="Calibri" panose="020F0502020204030204" pitchFamily="34" charset="0"/>
                        </a:rPr>
                        <a:t>Easy</a:t>
                      </a:r>
                      <a:r>
                        <a:rPr lang="fr-FR" sz="900" b="0" i="0" u="none" strike="noStrike" dirty="0" smtClean="0">
                          <a:solidFill>
                            <a:schemeClr val="tx1"/>
                          </a:solidFill>
                          <a:effectLst/>
                          <a:latin typeface="Calibri" panose="020F0502020204030204" pitchFamily="34" charset="0"/>
                          <a:cs typeface="Calibri" panose="020F0502020204030204" pitchFamily="34" charset="0"/>
                        </a:rPr>
                        <a:t> TPE</a:t>
                      </a:r>
                      <a:endParaRPr lang="fr-FR" sz="900" b="0" i="0" u="none" strike="noStrike" dirty="0">
                        <a:solidFill>
                          <a:schemeClr val="tx1"/>
                        </a:solidFill>
                        <a:effectLst/>
                        <a:latin typeface="Calibri" panose="020F0502020204030204" pitchFamily="34" charset="0"/>
                        <a:cs typeface="Calibri" panose="020F0502020204030204" pitchFamily="34" charset="0"/>
                      </a:endParaRPr>
                    </a:p>
                  </a:txBody>
                  <a:tcPr marL="5076" marR="5076" marT="676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dirty="0" smtClean="0">
                          <a:solidFill>
                            <a:srgbClr val="000000"/>
                          </a:solidFill>
                          <a:effectLst/>
                          <a:latin typeface="+mj-lt"/>
                        </a:rPr>
                        <a:t>Adapter</a:t>
                      </a:r>
                      <a:r>
                        <a:rPr lang="fr-FR" sz="800" b="0" i="0" u="none" strike="noStrike" baseline="0" dirty="0" smtClean="0">
                          <a:solidFill>
                            <a:srgbClr val="000000"/>
                          </a:solidFill>
                          <a:effectLst/>
                          <a:latin typeface="+mj-lt"/>
                        </a:rPr>
                        <a:t> l’offre de TPE au client. </a:t>
                      </a:r>
                      <a:r>
                        <a:rPr lang="fr-FR" sz="800" b="0" i="0" u="none" strike="noStrike" kern="1200" dirty="0" smtClean="0">
                          <a:solidFill>
                            <a:srgbClr val="000000"/>
                          </a:solidFill>
                          <a:effectLst/>
                          <a:latin typeface="+mn-lt"/>
                          <a:ea typeface="+mn-ea"/>
                          <a:cs typeface="+mn-cs"/>
                        </a:rPr>
                        <a:t>Clic</a:t>
                      </a:r>
                      <a:r>
                        <a:rPr lang="fr-FR" sz="800" b="0" i="0" u="none" strike="noStrike" kern="1200" baseline="0" dirty="0" smtClean="0">
                          <a:solidFill>
                            <a:srgbClr val="000000"/>
                          </a:solidFill>
                          <a:effectLst/>
                          <a:latin typeface="+mn-lt"/>
                          <a:ea typeface="+mn-ea"/>
                          <a:cs typeface="+mn-cs"/>
                        </a:rPr>
                        <a:t> </a:t>
                      </a:r>
                      <a:r>
                        <a:rPr lang="fr-FR" sz="800" b="0" i="0" u="none" strike="noStrike" kern="1200" baseline="0" dirty="0" smtClean="0">
                          <a:solidFill>
                            <a:srgbClr val="000000"/>
                          </a:solidFill>
                          <a:effectLst/>
                          <a:latin typeface="+mn-lt"/>
                          <a:ea typeface="+mn-ea"/>
                          <a:cs typeface="+mn-cs"/>
                          <a:hlinkClick r:id="rId9"/>
                        </a:rPr>
                        <a:t>ici</a:t>
                      </a:r>
                      <a:r>
                        <a:rPr lang="fr-FR" sz="800" b="0" i="0" u="none" strike="noStrike" kern="1200" baseline="0" dirty="0" smtClean="0">
                          <a:solidFill>
                            <a:srgbClr val="000000"/>
                          </a:solidFill>
                          <a:effectLst/>
                          <a:latin typeface="+mn-lt"/>
                          <a:ea typeface="+mn-ea"/>
                          <a:cs typeface="+mn-cs"/>
                        </a:rPr>
                        <a:t>.</a:t>
                      </a:r>
                      <a:endParaRPr lang="fr-FR" sz="800" b="0" i="0" u="none" strike="noStrike" dirty="0">
                        <a:solidFill>
                          <a:srgbClr val="000000"/>
                        </a:solidFill>
                        <a:effectLst/>
                        <a:latin typeface="+mj-lt"/>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3082570028"/>
                  </a:ext>
                </a:extLst>
              </a:tr>
              <a:tr h="345214">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b="0" i="0" u="none" strike="noStrike" baseline="0" dirty="0" err="1" smtClean="0">
                          <a:solidFill>
                            <a:schemeClr val="tx1"/>
                          </a:solidFill>
                          <a:effectLst/>
                          <a:latin typeface="Calibri" panose="020F0502020204030204" pitchFamily="34" charset="0"/>
                          <a:cs typeface="Calibri" panose="020F0502020204030204" pitchFamily="34" charset="0"/>
                        </a:rPr>
                        <a:t>Simul</a:t>
                      </a:r>
                      <a:r>
                        <a:rPr lang="fr-FR" sz="900" b="0" i="0" u="none" strike="noStrike" baseline="0" dirty="0" smtClean="0">
                          <a:solidFill>
                            <a:schemeClr val="tx1"/>
                          </a:solidFill>
                          <a:effectLst/>
                          <a:latin typeface="Calibri" panose="020F0502020204030204" pitchFamily="34" charset="0"/>
                          <a:cs typeface="Calibri" panose="020F0502020204030204" pitchFamily="34" charset="0"/>
                        </a:rPr>
                        <a:t> </a:t>
                      </a:r>
                      <a:r>
                        <a:rPr lang="fr-FR" sz="900" b="0" i="0" u="none" strike="noStrike" baseline="0" dirty="0" err="1" smtClean="0">
                          <a:solidFill>
                            <a:schemeClr val="tx1"/>
                          </a:solidFill>
                          <a:effectLst/>
                          <a:latin typeface="Calibri" panose="020F0502020204030204" pitchFamily="34" charset="0"/>
                          <a:cs typeface="Calibri" panose="020F0502020204030204" pitchFamily="34" charset="0"/>
                        </a:rPr>
                        <a:t>Easy</a:t>
                      </a:r>
                      <a:endParaRPr lang="fr-FR" sz="900" b="0" i="0" u="none" strike="noStrike" dirty="0">
                        <a:solidFill>
                          <a:schemeClr val="tx1"/>
                        </a:solidFill>
                        <a:effectLst/>
                        <a:latin typeface="Calibri" panose="020F0502020204030204" pitchFamily="34" charset="0"/>
                        <a:cs typeface="Calibri" panose="020F0502020204030204" pitchFamily="34" charset="0"/>
                      </a:endParaRPr>
                    </a:p>
                  </a:txBody>
                  <a:tcPr marL="5076" marR="5076" marT="676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dirty="0" smtClean="0">
                          <a:solidFill>
                            <a:srgbClr val="000000"/>
                          </a:solidFill>
                          <a:effectLst/>
                          <a:latin typeface="+mj-lt"/>
                        </a:rPr>
                        <a:t>Savoir</a:t>
                      </a:r>
                      <a:r>
                        <a:rPr lang="fr-FR" sz="800" b="0" i="0" u="none" strike="noStrike" baseline="0" dirty="0" smtClean="0">
                          <a:solidFill>
                            <a:srgbClr val="000000"/>
                          </a:solidFill>
                          <a:effectLst/>
                          <a:latin typeface="+mj-lt"/>
                        </a:rPr>
                        <a:t> calculer la rentabilité Monétique. </a:t>
                      </a:r>
                      <a:r>
                        <a:rPr lang="fr-FR" sz="800" b="0" i="0" u="none" strike="noStrike" kern="1200" dirty="0" smtClean="0">
                          <a:solidFill>
                            <a:srgbClr val="000000"/>
                          </a:solidFill>
                          <a:effectLst/>
                          <a:latin typeface="+mn-lt"/>
                          <a:ea typeface="+mn-ea"/>
                          <a:cs typeface="+mn-cs"/>
                        </a:rPr>
                        <a:t>Clic</a:t>
                      </a:r>
                      <a:r>
                        <a:rPr lang="fr-FR" sz="800" b="0" i="0" u="none" strike="noStrike" kern="1200" baseline="0" dirty="0" smtClean="0">
                          <a:solidFill>
                            <a:srgbClr val="000000"/>
                          </a:solidFill>
                          <a:effectLst/>
                          <a:latin typeface="+mn-lt"/>
                          <a:ea typeface="+mn-ea"/>
                          <a:cs typeface="+mn-cs"/>
                        </a:rPr>
                        <a:t> </a:t>
                      </a:r>
                      <a:r>
                        <a:rPr lang="fr-FR" sz="800" b="0" i="0" u="none" strike="noStrike" kern="1200" baseline="0" dirty="0" smtClean="0">
                          <a:solidFill>
                            <a:srgbClr val="000000"/>
                          </a:solidFill>
                          <a:effectLst/>
                          <a:latin typeface="+mn-lt"/>
                          <a:ea typeface="+mn-ea"/>
                          <a:cs typeface="+mn-cs"/>
                          <a:hlinkClick r:id="rId10"/>
                        </a:rPr>
                        <a:t>ici</a:t>
                      </a:r>
                      <a:r>
                        <a:rPr lang="fr-FR" sz="800" b="0" i="0" u="none" strike="noStrike" kern="1200" baseline="0" dirty="0" smtClean="0">
                          <a:solidFill>
                            <a:srgbClr val="000000"/>
                          </a:solidFill>
                          <a:effectLst/>
                          <a:latin typeface="+mn-lt"/>
                          <a:ea typeface="+mn-ea"/>
                          <a:cs typeface="+mn-cs"/>
                        </a:rPr>
                        <a:t>.</a:t>
                      </a:r>
                      <a:endParaRPr lang="fr-FR" sz="800" b="0" i="0" u="none" strike="noStrike" dirty="0">
                        <a:solidFill>
                          <a:srgbClr val="000000"/>
                        </a:solidFill>
                        <a:effectLst/>
                        <a:latin typeface="+mj-lt"/>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493123293"/>
                  </a:ext>
                </a:extLst>
              </a:tr>
              <a:tr h="436990">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b="0" i="0" u="none" strike="noStrike" dirty="0" smtClean="0">
                          <a:solidFill>
                            <a:schemeClr val="tx1"/>
                          </a:solidFill>
                          <a:effectLst/>
                          <a:latin typeface="Calibri" panose="020F0502020204030204" pitchFamily="34" charset="0"/>
                          <a:cs typeface="Calibri" panose="020F0502020204030204" pitchFamily="34" charset="0"/>
                        </a:rPr>
                        <a:t>BOAC</a:t>
                      </a:r>
                    </a:p>
                    <a:p>
                      <a:pPr algn="ctr" fontAlgn="ctr"/>
                      <a:r>
                        <a:rPr lang="fr-FR" sz="900" b="0" i="0" u="none" strike="noStrike" dirty="0" smtClean="0">
                          <a:solidFill>
                            <a:schemeClr val="tx1"/>
                          </a:solidFill>
                          <a:effectLst/>
                          <a:latin typeface="Calibri" panose="020F0502020204030204" pitchFamily="34" charset="0"/>
                          <a:cs typeface="Calibri" panose="020F0502020204030204" pitchFamily="34" charset="0"/>
                        </a:rPr>
                        <a:t>Code transaction 1306</a:t>
                      </a:r>
                      <a:endParaRPr lang="fr-FR" sz="900" b="0" i="0" u="none" strike="noStrike" dirty="0">
                        <a:solidFill>
                          <a:schemeClr val="tx1"/>
                        </a:solidFill>
                        <a:effectLst/>
                        <a:latin typeface="Calibri" panose="020F0502020204030204" pitchFamily="34" charset="0"/>
                        <a:cs typeface="Calibri" panose="020F0502020204030204" pitchFamily="34" charset="0"/>
                      </a:endParaRPr>
                    </a:p>
                  </a:txBody>
                  <a:tcPr marL="5076" marR="5076" marT="676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dirty="0" smtClean="0">
                          <a:solidFill>
                            <a:srgbClr val="000000"/>
                          </a:solidFill>
                          <a:effectLst/>
                          <a:latin typeface="+mj-lt"/>
                        </a:rPr>
                        <a:t>Connaître</a:t>
                      </a:r>
                      <a:r>
                        <a:rPr lang="fr-FR" sz="800" b="0" i="0" u="none" strike="noStrike" baseline="0" dirty="0" smtClean="0">
                          <a:solidFill>
                            <a:srgbClr val="000000"/>
                          </a:solidFill>
                          <a:effectLst/>
                          <a:latin typeface="+mj-lt"/>
                        </a:rPr>
                        <a:t> la rentabilité du client, et sa tarification </a:t>
                      </a:r>
                      <a:r>
                        <a:rPr lang="fr-FR" sz="800" b="0" i="1" u="none" strike="noStrike" baseline="0" dirty="0" smtClean="0">
                          <a:solidFill>
                            <a:srgbClr val="000000"/>
                          </a:solidFill>
                          <a:effectLst/>
                          <a:latin typeface="+mj-lt"/>
                        </a:rPr>
                        <a:t>(location TPE / commissions monétique). </a:t>
                      </a:r>
                      <a:endParaRPr lang="fr-FR" sz="800" b="0" i="0" u="none" strike="noStrike" dirty="0">
                        <a:solidFill>
                          <a:srgbClr val="000000"/>
                        </a:solidFill>
                        <a:effectLst/>
                        <a:latin typeface="+mj-lt"/>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641873679"/>
                  </a:ext>
                </a:extLst>
              </a:tr>
              <a:tr h="436990">
                <a:tc rowSpan="2">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b="0" i="0" u="none" strike="noStrike" dirty="0" err="1" smtClean="0">
                          <a:solidFill>
                            <a:schemeClr val="tx1"/>
                          </a:solidFill>
                          <a:effectLst/>
                          <a:latin typeface="Calibri" panose="020F0502020204030204" pitchFamily="34" charset="0"/>
                          <a:cs typeface="Calibri" panose="020F0502020204030204" pitchFamily="34" charset="0"/>
                        </a:rPr>
                        <a:t>Boost</a:t>
                      </a:r>
                      <a:r>
                        <a:rPr lang="fr-FR" sz="900" b="0" i="0" u="none" strike="noStrike" dirty="0" smtClean="0">
                          <a:solidFill>
                            <a:schemeClr val="tx1"/>
                          </a:solidFill>
                          <a:effectLst/>
                          <a:latin typeface="Calibri" panose="020F0502020204030204" pitchFamily="34" charset="0"/>
                          <a:cs typeface="Calibri" panose="020F0502020204030204" pitchFamily="34" charset="0"/>
                        </a:rPr>
                        <a:t> </a:t>
                      </a:r>
                      <a:r>
                        <a:rPr lang="fr-FR" sz="900" b="0" i="0" u="none" strike="noStrike" dirty="0" err="1" smtClean="0">
                          <a:solidFill>
                            <a:schemeClr val="tx1"/>
                          </a:solidFill>
                          <a:effectLst/>
                          <a:latin typeface="Calibri" panose="020F0502020204030204" pitchFamily="34" charset="0"/>
                          <a:cs typeface="Calibri" panose="020F0502020204030204" pitchFamily="34" charset="0"/>
                        </a:rPr>
                        <a:t>Fid</a:t>
                      </a:r>
                      <a:endParaRPr lang="fr-FR" sz="900" b="0" i="0" u="none" strike="noStrike" dirty="0">
                        <a:solidFill>
                          <a:schemeClr val="tx1"/>
                        </a:solidFill>
                        <a:effectLst/>
                        <a:latin typeface="Calibri" panose="020F0502020204030204" pitchFamily="34" charset="0"/>
                        <a:cs typeface="Calibri" panose="020F0502020204030204" pitchFamily="34" charset="0"/>
                      </a:endParaRPr>
                    </a:p>
                  </a:txBody>
                  <a:tcPr marL="5076" marR="5076" marT="676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dirty="0" smtClean="0">
                          <a:solidFill>
                            <a:srgbClr val="000000"/>
                          </a:solidFill>
                          <a:effectLst/>
                          <a:latin typeface="+mj-lt"/>
                        </a:rPr>
                        <a:t>Accédez</a:t>
                      </a:r>
                      <a:r>
                        <a:rPr lang="fr-FR" sz="800" b="0" i="0" u="none" strike="noStrike" baseline="0" dirty="0" smtClean="0">
                          <a:solidFill>
                            <a:srgbClr val="000000"/>
                          </a:solidFill>
                          <a:effectLst/>
                          <a:latin typeface="+mj-lt"/>
                        </a:rPr>
                        <a:t> au portail de présentation. Une mine d’or pour découvrir et présenter l’offre.</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baseline="0" dirty="0" smtClean="0">
                          <a:solidFill>
                            <a:srgbClr val="000000"/>
                          </a:solidFill>
                          <a:effectLst/>
                          <a:latin typeface="+mj-lt"/>
                        </a:rPr>
                        <a:t>Clic </a:t>
                      </a:r>
                      <a:r>
                        <a:rPr lang="fr-FR" sz="800" b="0" i="0" u="none" strike="noStrike" baseline="0" dirty="0" smtClean="0">
                          <a:solidFill>
                            <a:srgbClr val="000000"/>
                          </a:solidFill>
                          <a:effectLst/>
                          <a:latin typeface="+mj-lt"/>
                          <a:hlinkClick r:id="rId11"/>
                        </a:rPr>
                        <a:t>ici</a:t>
                      </a:r>
                      <a:r>
                        <a:rPr lang="fr-FR" sz="800" b="0" i="0" u="none" strike="noStrike" baseline="0" dirty="0" smtClean="0">
                          <a:solidFill>
                            <a:srgbClr val="000000"/>
                          </a:solidFill>
                          <a:effectLst/>
                          <a:latin typeface="+mj-lt"/>
                        </a:rPr>
                        <a:t>.</a:t>
                      </a:r>
                      <a:endParaRPr lang="fr-FR" sz="800" b="0" i="0" u="none" strike="noStrike" dirty="0">
                        <a:solidFill>
                          <a:srgbClr val="000000"/>
                        </a:solidFill>
                        <a:effectLst/>
                        <a:latin typeface="+mj-lt"/>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3752262695"/>
                  </a:ext>
                </a:extLst>
              </a:tr>
              <a:tr h="436990">
                <a:tc vMerge="1">
                  <a:txBody>
                    <a:bodyPr/>
                    <a:lstStyle/>
                    <a:p>
                      <a:pPr algn="ctr" fontAlgn="ct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b="0" i="0" u="none" strike="noStrike" dirty="0" err="1" smtClean="0">
                          <a:solidFill>
                            <a:schemeClr val="tx1"/>
                          </a:solidFill>
                          <a:effectLst/>
                          <a:latin typeface="Calibri" panose="020F0502020204030204" pitchFamily="34" charset="0"/>
                          <a:cs typeface="Calibri" panose="020F0502020204030204" pitchFamily="34" charset="0"/>
                        </a:rPr>
                        <a:t>Boost</a:t>
                      </a:r>
                      <a:r>
                        <a:rPr lang="fr-FR" sz="900" b="0" i="0" u="none" strike="noStrike" dirty="0" smtClean="0">
                          <a:solidFill>
                            <a:schemeClr val="tx1"/>
                          </a:solidFill>
                          <a:effectLst/>
                          <a:latin typeface="Calibri" panose="020F0502020204030204" pitchFamily="34" charset="0"/>
                          <a:cs typeface="Calibri" panose="020F0502020204030204" pitchFamily="34" charset="0"/>
                        </a:rPr>
                        <a:t> </a:t>
                      </a:r>
                      <a:r>
                        <a:rPr lang="fr-FR" sz="900" b="0" i="0" u="none" strike="noStrike" dirty="0" err="1" smtClean="0">
                          <a:solidFill>
                            <a:schemeClr val="tx1"/>
                          </a:solidFill>
                          <a:effectLst/>
                          <a:latin typeface="Calibri" panose="020F0502020204030204" pitchFamily="34" charset="0"/>
                          <a:cs typeface="Calibri" panose="020F0502020204030204" pitchFamily="34" charset="0"/>
                        </a:rPr>
                        <a:t>Fid</a:t>
                      </a:r>
                      <a:endParaRPr lang="fr-FR" sz="900" b="0" i="0" u="none" strike="noStrike" dirty="0">
                        <a:solidFill>
                          <a:schemeClr val="tx1"/>
                        </a:solidFill>
                        <a:effectLst/>
                        <a:latin typeface="Calibri" panose="020F0502020204030204" pitchFamily="34" charset="0"/>
                        <a:cs typeface="Calibri" panose="020F0502020204030204" pitchFamily="34" charset="0"/>
                      </a:endParaRPr>
                    </a:p>
                  </a:txBody>
                  <a:tcPr marL="5076" marR="5076" marT="676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dirty="0" smtClean="0">
                          <a:solidFill>
                            <a:srgbClr val="000000"/>
                          </a:solidFill>
                          <a:effectLst/>
                          <a:latin typeface="+mj-lt"/>
                        </a:rPr>
                        <a:t>Lien vers 2 vidéos</a:t>
                      </a:r>
                      <a:r>
                        <a:rPr lang="fr-FR" sz="800" b="0" i="0" u="none" strike="noStrike" baseline="0" dirty="0" smtClean="0">
                          <a:solidFill>
                            <a:srgbClr val="000000"/>
                          </a:solidFill>
                          <a:effectLst/>
                          <a:latin typeface="+mj-lt"/>
                        </a:rPr>
                        <a:t> de présentation. Clic </a:t>
                      </a:r>
                      <a:r>
                        <a:rPr lang="fr-FR" sz="800" b="0" i="0" u="none" strike="noStrike" baseline="0" dirty="0" smtClean="0">
                          <a:solidFill>
                            <a:srgbClr val="000000"/>
                          </a:solidFill>
                          <a:effectLst/>
                          <a:latin typeface="+mj-lt"/>
                          <a:hlinkClick r:id="rId12"/>
                        </a:rPr>
                        <a:t>ici</a:t>
                      </a:r>
                      <a:r>
                        <a:rPr lang="fr-FR" sz="800" b="0" i="0" u="none" strike="noStrike" baseline="0" dirty="0" smtClean="0">
                          <a:solidFill>
                            <a:srgbClr val="000000"/>
                          </a:solidFill>
                          <a:effectLst/>
                          <a:latin typeface="+mj-lt"/>
                        </a:rPr>
                        <a:t> et </a:t>
                      </a:r>
                      <a:r>
                        <a:rPr lang="fr-FR" sz="800" b="0" i="0" u="none" strike="noStrike" baseline="0" dirty="0" smtClean="0">
                          <a:solidFill>
                            <a:srgbClr val="000000"/>
                          </a:solidFill>
                          <a:effectLst/>
                          <a:latin typeface="+mj-lt"/>
                          <a:hlinkClick r:id="rId13"/>
                        </a:rPr>
                        <a:t>ici</a:t>
                      </a:r>
                      <a:r>
                        <a:rPr lang="fr-FR" sz="800" b="0" i="0" u="none" strike="noStrike" baseline="0" dirty="0" smtClean="0">
                          <a:solidFill>
                            <a:srgbClr val="000000"/>
                          </a:solidFill>
                          <a:effectLst/>
                          <a:latin typeface="+mj-lt"/>
                        </a:rPr>
                        <a:t>.</a:t>
                      </a:r>
                      <a:endParaRPr lang="fr-FR" sz="800" b="0" i="0" u="none" strike="noStrike" dirty="0">
                        <a:solidFill>
                          <a:srgbClr val="000000"/>
                        </a:solidFill>
                        <a:effectLst/>
                        <a:latin typeface="+mj-lt"/>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471235980"/>
                  </a:ext>
                </a:extLst>
              </a:tr>
            </a:tbl>
          </a:graphicData>
        </a:graphic>
      </p:graphicFrame>
      <p:grpSp>
        <p:nvGrpSpPr>
          <p:cNvPr id="40" name="Groupe 39"/>
          <p:cNvGrpSpPr/>
          <p:nvPr/>
        </p:nvGrpSpPr>
        <p:grpSpPr>
          <a:xfrm>
            <a:off x="726987" y="-1"/>
            <a:ext cx="774179" cy="627535"/>
            <a:chOff x="726987" y="-1"/>
            <a:chExt cx="774179" cy="627535"/>
          </a:xfrm>
        </p:grpSpPr>
        <p:sp>
          <p:nvSpPr>
            <p:cNvPr id="41" name="Rectangle 40"/>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llipse 41"/>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llipse 43"/>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ectangle 46"/>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ZoneTexte 48"/>
            <p:cNvSpPr txBox="1"/>
            <p:nvPr/>
          </p:nvSpPr>
          <p:spPr>
            <a:xfrm>
              <a:off x="726987" y="195486"/>
              <a:ext cx="6046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CONQUÊTE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srgbClr val="FF0000"/>
                  </a:solidFill>
                  <a:effectLst/>
                  <a:uLnTx/>
                  <a:uFillTx/>
                  <a:latin typeface="Century Gothic" panose="020B0502020202020204" pitchFamily="34" charset="0"/>
                  <a:ea typeface="+mn-ea"/>
                  <a:cs typeface="+mn-cs"/>
                </a:rPr>
                <a:t>UNIVERS</a:t>
              </a:r>
              <a:endParaRPr kumimoji="0" lang="fr-FR" sz="600" b="0"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endParaRPr>
            </a:p>
          </p:txBody>
        </p:sp>
      </p:grpSp>
      <p:sp>
        <p:nvSpPr>
          <p:cNvPr id="48" name="Espace réservé du contenu 1"/>
          <p:cNvSpPr>
            <a:spLocks noGrp="1"/>
          </p:cNvSpPr>
          <p:nvPr>
            <p:ph sz="quarter" idx="15"/>
          </p:nvPr>
        </p:nvSpPr>
        <p:spPr>
          <a:xfrm>
            <a:off x="1364476" y="11039"/>
            <a:ext cx="7779524" cy="483518"/>
          </a:xfrm>
        </p:spPr>
        <p:txBody>
          <a:bodyPr/>
          <a:lstStyle/>
          <a:p>
            <a:r>
              <a:rPr lang="fr-FR" sz="1600" b="1" dirty="0" smtClean="0"/>
              <a:t>Des</a:t>
            </a:r>
            <a:r>
              <a:rPr lang="fr-FR" sz="1600" b="1" dirty="0" smtClean="0">
                <a:solidFill>
                  <a:srgbClr val="FF0000"/>
                </a:solidFill>
              </a:rPr>
              <a:t> outils </a:t>
            </a:r>
            <a:r>
              <a:rPr lang="fr-FR" sz="1600" b="1" dirty="0" smtClean="0"/>
              <a:t>permettant à chacun de trouver les informations qui le concernent ! </a:t>
            </a:r>
            <a:endParaRPr lang="fr-FR" sz="1600" b="1" dirty="0"/>
          </a:p>
        </p:txBody>
      </p:sp>
      <p:sp>
        <p:nvSpPr>
          <p:cNvPr id="2" name="AutoShape 2" descr="Le disque A pour les jeunes conducteurs - Le-Jeune-Conducteur.com"/>
          <p:cNvSpPr>
            <a:spLocks noChangeAspect="1" noChangeArrowheads="1"/>
          </p:cNvSpPr>
          <p:nvPr/>
        </p:nvSpPr>
        <p:spPr bwMode="auto">
          <a:xfrm>
            <a:off x="63500" y="-136525"/>
            <a:ext cx="1895475"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4" name="Rectangle 53">
            <a:hlinkClick r:id="rId14"/>
          </p:cNvPr>
          <p:cNvSpPr/>
          <p:nvPr/>
        </p:nvSpPr>
        <p:spPr>
          <a:xfrm>
            <a:off x="7625768" y="1354891"/>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Débutant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Découverte du produit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 pour apprendre</a:t>
            </a:r>
            <a:endPar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5" name="Rectangle 54">
            <a:hlinkClick r:id="rId14"/>
          </p:cNvPr>
          <p:cNvSpPr/>
          <p:nvPr/>
        </p:nvSpPr>
        <p:spPr>
          <a:xfrm>
            <a:off x="7634693" y="2158699"/>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Confirmé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Pratique régulière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 </a:t>
            </a:r>
            <a:r>
              <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p</a:t>
            </a: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our progresser</a:t>
            </a:r>
            <a:endPar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6" name="Rectangle 55">
            <a:hlinkClick r:id="rId14"/>
          </p:cNvPr>
          <p:cNvSpPr/>
          <p:nvPr/>
        </p:nvSpPr>
        <p:spPr>
          <a:xfrm>
            <a:off x="7629085" y="2970515"/>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Expert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Pratique régulière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 pour se maintenir à jour</a:t>
            </a:r>
            <a:endPar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57" name="Image 56"/>
          <p:cNvPicPr>
            <a:picLocks noChangeAspect="1"/>
          </p:cNvPicPr>
          <p:nvPr/>
        </p:nvPicPr>
        <p:blipFill rotWithShape="1">
          <a:blip r:embed="rId15" cstate="print">
            <a:extLst>
              <a:ext uri="{28A0092B-C50C-407E-A947-70E740481C1C}">
                <a14:useLocalDpi xmlns:a14="http://schemas.microsoft.com/office/drawing/2010/main" val="0"/>
              </a:ext>
            </a:extLst>
          </a:blip>
          <a:srcRect l="17319" t="2135" r="17736" b="5714"/>
          <a:stretch/>
        </p:blipFill>
        <p:spPr>
          <a:xfrm>
            <a:off x="7694342" y="1283707"/>
            <a:ext cx="169494" cy="170272"/>
          </a:xfrm>
          <a:prstGeom prst="ellipse">
            <a:avLst/>
          </a:prstGeom>
        </p:spPr>
      </p:pic>
      <p:pic>
        <p:nvPicPr>
          <p:cNvPr id="58" name="Image 5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696631" y="2096993"/>
            <a:ext cx="175925" cy="175925"/>
          </a:xfrm>
          <a:prstGeom prst="rect">
            <a:avLst/>
          </a:prstGeom>
        </p:spPr>
      </p:pic>
      <p:pic>
        <p:nvPicPr>
          <p:cNvPr id="59" name="Image 5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692482" y="2885289"/>
            <a:ext cx="184222" cy="184222"/>
          </a:xfrm>
          <a:prstGeom prst="rect">
            <a:avLst/>
          </a:prstGeom>
        </p:spPr>
      </p:pic>
      <p:pic>
        <p:nvPicPr>
          <p:cNvPr id="76" name="Image 75"/>
          <p:cNvPicPr>
            <a:picLocks noChangeAspect="1"/>
          </p:cNvPicPr>
          <p:nvPr/>
        </p:nvPicPr>
        <p:blipFill rotWithShape="1">
          <a:blip r:embed="rId18" cstate="print">
            <a:extLst>
              <a:ext uri="{28A0092B-C50C-407E-A947-70E740481C1C}">
                <a14:useLocalDpi xmlns:a14="http://schemas.microsoft.com/office/drawing/2010/main" val="0"/>
              </a:ext>
            </a:extLst>
          </a:blip>
          <a:srcRect l="17319" t="2135" r="17736" b="5714"/>
          <a:stretch/>
        </p:blipFill>
        <p:spPr>
          <a:xfrm>
            <a:off x="6346276" y="1454818"/>
            <a:ext cx="180000" cy="180828"/>
          </a:xfrm>
          <a:prstGeom prst="ellipse">
            <a:avLst/>
          </a:prstGeom>
        </p:spPr>
      </p:pic>
      <p:pic>
        <p:nvPicPr>
          <p:cNvPr id="77" name="Image 76"/>
          <p:cNvPicPr>
            <a:picLocks noChangeAspect="1"/>
          </p:cNvPicPr>
          <p:nvPr/>
        </p:nvPicPr>
        <p:blipFill rotWithShape="1">
          <a:blip r:embed="rId18" cstate="print">
            <a:extLst>
              <a:ext uri="{28A0092B-C50C-407E-A947-70E740481C1C}">
                <a14:useLocalDpi xmlns:a14="http://schemas.microsoft.com/office/drawing/2010/main" val="0"/>
              </a:ext>
            </a:extLst>
          </a:blip>
          <a:srcRect l="17319" t="2135" r="17736" b="5714"/>
          <a:stretch/>
        </p:blipFill>
        <p:spPr>
          <a:xfrm>
            <a:off x="6346276" y="1814858"/>
            <a:ext cx="180000" cy="180828"/>
          </a:xfrm>
          <a:prstGeom prst="ellipse">
            <a:avLst/>
          </a:prstGeom>
        </p:spPr>
      </p:pic>
      <p:pic>
        <p:nvPicPr>
          <p:cNvPr id="78" name="Image 77"/>
          <p:cNvPicPr>
            <a:picLocks noChangeAspect="1"/>
          </p:cNvPicPr>
          <p:nvPr/>
        </p:nvPicPr>
        <p:blipFill rotWithShape="1">
          <a:blip r:embed="rId18" cstate="print">
            <a:extLst>
              <a:ext uri="{28A0092B-C50C-407E-A947-70E740481C1C}">
                <a14:useLocalDpi xmlns:a14="http://schemas.microsoft.com/office/drawing/2010/main" val="0"/>
              </a:ext>
            </a:extLst>
          </a:blip>
          <a:srcRect l="17319" t="2135" r="17736" b="5714"/>
          <a:stretch/>
        </p:blipFill>
        <p:spPr>
          <a:xfrm>
            <a:off x="6346276" y="2152459"/>
            <a:ext cx="180000" cy="180828"/>
          </a:xfrm>
          <a:prstGeom prst="ellipse">
            <a:avLst/>
          </a:prstGeom>
        </p:spPr>
      </p:pic>
      <p:pic>
        <p:nvPicPr>
          <p:cNvPr id="79" name="Image 78"/>
          <p:cNvPicPr>
            <a:picLocks noChangeAspect="1"/>
          </p:cNvPicPr>
          <p:nvPr/>
        </p:nvPicPr>
        <p:blipFill rotWithShape="1">
          <a:blip r:embed="rId18" cstate="print">
            <a:extLst>
              <a:ext uri="{28A0092B-C50C-407E-A947-70E740481C1C}">
                <a14:useLocalDpi xmlns:a14="http://schemas.microsoft.com/office/drawing/2010/main" val="0"/>
              </a:ext>
            </a:extLst>
          </a:blip>
          <a:srcRect l="17319" t="2135" r="17736" b="5714"/>
          <a:stretch/>
        </p:blipFill>
        <p:spPr>
          <a:xfrm>
            <a:off x="6346276" y="2639671"/>
            <a:ext cx="180000" cy="180828"/>
          </a:xfrm>
          <a:prstGeom prst="ellipse">
            <a:avLst/>
          </a:prstGeom>
        </p:spPr>
      </p:pic>
      <p:pic>
        <p:nvPicPr>
          <p:cNvPr id="82" name="Image 8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82819" y="2639525"/>
            <a:ext cx="132175" cy="132175"/>
          </a:xfrm>
          <a:prstGeom prst="rect">
            <a:avLst/>
          </a:prstGeom>
        </p:spPr>
      </p:pic>
      <p:pic>
        <p:nvPicPr>
          <p:cNvPr id="83" name="Image 8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804248" y="2139702"/>
            <a:ext cx="132175" cy="132175"/>
          </a:xfrm>
          <a:prstGeom prst="rect">
            <a:avLst/>
          </a:prstGeom>
        </p:spPr>
      </p:pic>
      <p:pic>
        <p:nvPicPr>
          <p:cNvPr id="85" name="Image 84"/>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90904" y="1460070"/>
            <a:ext cx="132175" cy="132175"/>
          </a:xfrm>
          <a:prstGeom prst="rect">
            <a:avLst/>
          </a:prstGeom>
        </p:spPr>
      </p:pic>
      <p:pic>
        <p:nvPicPr>
          <p:cNvPr id="88" name="Image 87"/>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160491" y="2179323"/>
            <a:ext cx="138409" cy="138409"/>
          </a:xfrm>
          <a:prstGeom prst="rect">
            <a:avLst/>
          </a:prstGeom>
        </p:spPr>
      </p:pic>
      <p:pic>
        <p:nvPicPr>
          <p:cNvPr id="89" name="Image 88"/>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173460" y="2648494"/>
            <a:ext cx="138409" cy="138409"/>
          </a:xfrm>
          <a:prstGeom prst="rect">
            <a:avLst/>
          </a:prstGeom>
        </p:spPr>
      </p:pic>
      <p:pic>
        <p:nvPicPr>
          <p:cNvPr id="39" name="Image 38"/>
          <p:cNvPicPr>
            <a:picLocks noChangeAspect="1"/>
          </p:cNvPicPr>
          <p:nvPr/>
        </p:nvPicPr>
        <p:blipFill>
          <a:blip r:embed="rId21">
            <a:extLst/>
          </a:blip>
          <a:stretch>
            <a:fillRect/>
          </a:stretch>
        </p:blipFill>
        <p:spPr>
          <a:xfrm>
            <a:off x="8512301" y="404052"/>
            <a:ext cx="351462" cy="351462"/>
          </a:xfrm>
          <a:prstGeom prst="rect">
            <a:avLst/>
          </a:prstGeom>
        </p:spPr>
      </p:pic>
      <p:pic>
        <p:nvPicPr>
          <p:cNvPr id="43" name="Image 4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156023" y="1459148"/>
            <a:ext cx="138409" cy="138409"/>
          </a:xfrm>
          <a:prstGeom prst="rect">
            <a:avLst/>
          </a:prstGeom>
        </p:spPr>
      </p:pic>
      <p:pic>
        <p:nvPicPr>
          <p:cNvPr id="45" name="Image 44"/>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156023" y="1851670"/>
            <a:ext cx="138409" cy="138409"/>
          </a:xfrm>
          <a:prstGeom prst="rect">
            <a:avLst/>
          </a:prstGeom>
        </p:spPr>
      </p:pic>
      <p:pic>
        <p:nvPicPr>
          <p:cNvPr id="46" name="Image 45"/>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800041" y="1851670"/>
            <a:ext cx="132175" cy="132175"/>
          </a:xfrm>
          <a:prstGeom prst="rect">
            <a:avLst/>
          </a:prstGeom>
        </p:spPr>
      </p:pic>
      <p:pic>
        <p:nvPicPr>
          <p:cNvPr id="52" name="Image 51"/>
          <p:cNvPicPr>
            <a:picLocks noChangeAspect="1"/>
          </p:cNvPicPr>
          <p:nvPr/>
        </p:nvPicPr>
        <p:blipFill rotWithShape="1">
          <a:blip r:embed="rId18" cstate="print">
            <a:extLst>
              <a:ext uri="{28A0092B-C50C-407E-A947-70E740481C1C}">
                <a14:useLocalDpi xmlns:a14="http://schemas.microsoft.com/office/drawing/2010/main" val="0"/>
              </a:ext>
            </a:extLst>
          </a:blip>
          <a:srcRect l="17319" t="2135" r="17736" b="5714"/>
          <a:stretch/>
        </p:blipFill>
        <p:spPr>
          <a:xfrm>
            <a:off x="6346491" y="3378313"/>
            <a:ext cx="180000" cy="180828"/>
          </a:xfrm>
          <a:prstGeom prst="ellipse">
            <a:avLst/>
          </a:prstGeom>
        </p:spPr>
      </p:pic>
      <p:pic>
        <p:nvPicPr>
          <p:cNvPr id="53" name="Image 52"/>
          <p:cNvPicPr>
            <a:picLocks noChangeAspect="1"/>
          </p:cNvPicPr>
          <p:nvPr/>
        </p:nvPicPr>
        <p:blipFill rotWithShape="1">
          <a:blip r:embed="rId18" cstate="print">
            <a:extLst>
              <a:ext uri="{28A0092B-C50C-407E-A947-70E740481C1C}">
                <a14:useLocalDpi xmlns:a14="http://schemas.microsoft.com/office/drawing/2010/main" val="0"/>
              </a:ext>
            </a:extLst>
          </a:blip>
          <a:srcRect l="17319" t="2135" r="17736" b="5714"/>
          <a:stretch/>
        </p:blipFill>
        <p:spPr>
          <a:xfrm>
            <a:off x="6369381" y="3836748"/>
            <a:ext cx="180000" cy="180828"/>
          </a:xfrm>
          <a:prstGeom prst="ellipse">
            <a:avLst/>
          </a:prstGeom>
        </p:spPr>
      </p:pic>
      <p:pic>
        <p:nvPicPr>
          <p:cNvPr id="60" name="Image 59"/>
          <p:cNvPicPr>
            <a:picLocks noChangeAspect="1"/>
          </p:cNvPicPr>
          <p:nvPr/>
        </p:nvPicPr>
        <p:blipFill rotWithShape="1">
          <a:blip r:embed="rId18" cstate="print">
            <a:extLst>
              <a:ext uri="{28A0092B-C50C-407E-A947-70E740481C1C}">
                <a14:useLocalDpi xmlns:a14="http://schemas.microsoft.com/office/drawing/2010/main" val="0"/>
              </a:ext>
            </a:extLst>
          </a:blip>
          <a:srcRect l="17319" t="2135" r="17736" b="5714"/>
          <a:stretch/>
        </p:blipFill>
        <p:spPr>
          <a:xfrm>
            <a:off x="6369381" y="4293385"/>
            <a:ext cx="180000" cy="180828"/>
          </a:xfrm>
          <a:prstGeom prst="ellipse">
            <a:avLst/>
          </a:prstGeom>
        </p:spPr>
      </p:pic>
      <p:pic>
        <p:nvPicPr>
          <p:cNvPr id="61" name="Image 60"/>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831681" y="3851806"/>
            <a:ext cx="132175" cy="132175"/>
          </a:xfrm>
          <a:prstGeom prst="rect">
            <a:avLst/>
          </a:prstGeom>
        </p:spPr>
      </p:pic>
      <p:pic>
        <p:nvPicPr>
          <p:cNvPr id="62" name="Image 6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823146" y="4293385"/>
            <a:ext cx="132175" cy="132175"/>
          </a:xfrm>
          <a:prstGeom prst="rect">
            <a:avLst/>
          </a:prstGeom>
        </p:spPr>
      </p:pic>
      <p:pic>
        <p:nvPicPr>
          <p:cNvPr id="63" name="Image 6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173459" y="3839127"/>
            <a:ext cx="138409" cy="138409"/>
          </a:xfrm>
          <a:prstGeom prst="rect">
            <a:avLst/>
          </a:prstGeom>
        </p:spPr>
      </p:pic>
      <p:pic>
        <p:nvPicPr>
          <p:cNvPr id="64" name="Image 6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179128" y="4298992"/>
            <a:ext cx="138409" cy="138409"/>
          </a:xfrm>
          <a:prstGeom prst="rect">
            <a:avLst/>
          </a:prstGeom>
        </p:spPr>
      </p:pic>
      <p:pic>
        <p:nvPicPr>
          <p:cNvPr id="66" name="Image 65"/>
          <p:cNvPicPr>
            <a:picLocks noChangeAspect="1"/>
          </p:cNvPicPr>
          <p:nvPr/>
        </p:nvPicPr>
        <p:blipFill rotWithShape="1">
          <a:blip r:embed="rId18" cstate="print">
            <a:extLst>
              <a:ext uri="{28A0092B-C50C-407E-A947-70E740481C1C}">
                <a14:useLocalDpi xmlns:a14="http://schemas.microsoft.com/office/drawing/2010/main" val="0"/>
              </a:ext>
            </a:extLst>
          </a:blip>
          <a:srcRect l="17319" t="2135" r="17736" b="5714"/>
          <a:stretch/>
        </p:blipFill>
        <p:spPr>
          <a:xfrm>
            <a:off x="6346276" y="1069629"/>
            <a:ext cx="180000" cy="180828"/>
          </a:xfrm>
          <a:prstGeom prst="ellipse">
            <a:avLst/>
          </a:prstGeom>
        </p:spPr>
      </p:pic>
      <p:pic>
        <p:nvPicPr>
          <p:cNvPr id="67" name="Image 66"/>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800041" y="1080018"/>
            <a:ext cx="132175" cy="132175"/>
          </a:xfrm>
          <a:prstGeom prst="rect">
            <a:avLst/>
          </a:prstGeom>
        </p:spPr>
      </p:pic>
      <p:pic>
        <p:nvPicPr>
          <p:cNvPr id="68" name="Image 67"/>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158380" y="1076900"/>
            <a:ext cx="138409" cy="138409"/>
          </a:xfrm>
          <a:prstGeom prst="rect">
            <a:avLst/>
          </a:prstGeom>
        </p:spPr>
      </p:pic>
      <p:pic>
        <p:nvPicPr>
          <p:cNvPr id="69" name="Image 68"/>
          <p:cNvPicPr>
            <a:picLocks noChangeAspect="1"/>
          </p:cNvPicPr>
          <p:nvPr/>
        </p:nvPicPr>
        <p:blipFill rotWithShape="1">
          <a:blip r:embed="rId18" cstate="print">
            <a:extLst>
              <a:ext uri="{28A0092B-C50C-407E-A947-70E740481C1C}">
                <a14:useLocalDpi xmlns:a14="http://schemas.microsoft.com/office/drawing/2010/main" val="0"/>
              </a:ext>
            </a:extLst>
          </a:blip>
          <a:srcRect l="17319" t="2135" r="17736" b="5714"/>
          <a:stretch/>
        </p:blipFill>
        <p:spPr>
          <a:xfrm>
            <a:off x="6346276" y="3012090"/>
            <a:ext cx="180000" cy="180828"/>
          </a:xfrm>
          <a:prstGeom prst="ellipse">
            <a:avLst/>
          </a:prstGeom>
        </p:spPr>
      </p:pic>
      <p:pic>
        <p:nvPicPr>
          <p:cNvPr id="70" name="Image 69"/>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81644" y="3031125"/>
            <a:ext cx="132175" cy="132175"/>
          </a:xfrm>
          <a:prstGeom prst="rect">
            <a:avLst/>
          </a:prstGeom>
        </p:spPr>
      </p:pic>
      <p:pic>
        <p:nvPicPr>
          <p:cNvPr id="71" name="Image 70"/>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156284" y="3028007"/>
            <a:ext cx="138409" cy="138409"/>
          </a:xfrm>
          <a:prstGeom prst="rect">
            <a:avLst/>
          </a:prstGeom>
        </p:spPr>
      </p:pic>
      <p:pic>
        <p:nvPicPr>
          <p:cNvPr id="72" name="Image 7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87885" y="3410227"/>
            <a:ext cx="132175" cy="132175"/>
          </a:xfrm>
          <a:prstGeom prst="rect">
            <a:avLst/>
          </a:prstGeom>
        </p:spPr>
      </p:pic>
      <p:pic>
        <p:nvPicPr>
          <p:cNvPr id="73" name="Image 7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156023" y="3420732"/>
            <a:ext cx="138409" cy="138409"/>
          </a:xfrm>
          <a:prstGeom prst="rect">
            <a:avLst/>
          </a:prstGeom>
        </p:spPr>
      </p:pic>
    </p:spTree>
    <p:extLst>
      <p:ext uri="{BB962C8B-B14F-4D97-AF65-F5344CB8AC3E}">
        <p14:creationId xmlns:p14="http://schemas.microsoft.com/office/powerpoint/2010/main" val="30609087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au 12"/>
          <p:cNvGraphicFramePr>
            <a:graphicFrameLocks noGrp="1"/>
          </p:cNvGraphicFramePr>
          <p:nvPr>
            <p:extLst>
              <p:ext uri="{D42A27DB-BD31-4B8C-83A1-F6EECF244321}">
                <p14:modId xmlns:p14="http://schemas.microsoft.com/office/powerpoint/2010/main" val="1409023355"/>
              </p:ext>
            </p:extLst>
          </p:nvPr>
        </p:nvGraphicFramePr>
        <p:xfrm>
          <a:off x="252106" y="896829"/>
          <a:ext cx="7339375" cy="2741340"/>
        </p:xfrm>
        <a:graphic>
          <a:graphicData uri="http://schemas.openxmlformats.org/drawingml/2006/table">
            <a:tbl>
              <a:tblPr>
                <a:tableStyleId>{7DF18680-E054-41AD-8BC1-D1AEF772440D}</a:tableStyleId>
              </a:tblPr>
              <a:tblGrid>
                <a:gridCol w="501076">
                  <a:extLst>
                    <a:ext uri="{9D8B030D-6E8A-4147-A177-3AD203B41FA5}">
                      <a16:colId xmlns:a16="http://schemas.microsoft.com/office/drawing/2014/main" val="20000"/>
                    </a:ext>
                  </a:extLst>
                </a:gridCol>
                <a:gridCol w="1525659">
                  <a:extLst>
                    <a:ext uri="{9D8B030D-6E8A-4147-A177-3AD203B41FA5}">
                      <a16:colId xmlns:a16="http://schemas.microsoft.com/office/drawing/2014/main" val="20001"/>
                    </a:ext>
                  </a:extLst>
                </a:gridCol>
                <a:gridCol w="4106886">
                  <a:extLst>
                    <a:ext uri="{9D8B030D-6E8A-4147-A177-3AD203B41FA5}">
                      <a16:colId xmlns:a16="http://schemas.microsoft.com/office/drawing/2014/main" val="20002"/>
                    </a:ext>
                  </a:extLst>
                </a:gridCol>
                <a:gridCol w="401918">
                  <a:extLst>
                    <a:ext uri="{9D8B030D-6E8A-4147-A177-3AD203B41FA5}">
                      <a16:colId xmlns:a16="http://schemas.microsoft.com/office/drawing/2014/main" val="20004"/>
                    </a:ext>
                  </a:extLst>
                </a:gridCol>
                <a:gridCol w="401918">
                  <a:extLst>
                    <a:ext uri="{9D8B030D-6E8A-4147-A177-3AD203B41FA5}">
                      <a16:colId xmlns:a16="http://schemas.microsoft.com/office/drawing/2014/main" val="232911456"/>
                    </a:ext>
                  </a:extLst>
                </a:gridCol>
                <a:gridCol w="401918">
                  <a:extLst>
                    <a:ext uri="{9D8B030D-6E8A-4147-A177-3AD203B41FA5}">
                      <a16:colId xmlns:a16="http://schemas.microsoft.com/office/drawing/2014/main" val="3001012092"/>
                    </a:ext>
                  </a:extLst>
                </a:gridCol>
              </a:tblGrid>
              <a:tr h="274190">
                <a:tc>
                  <a:txBody>
                    <a:bodyPr/>
                    <a:lstStyle/>
                    <a:p>
                      <a:pPr algn="ctr" fontAlgn="ctr"/>
                      <a:r>
                        <a:rPr lang="fr-FR" sz="800" b="1" u="none" strike="noStrike" dirty="0">
                          <a:solidFill>
                            <a:schemeClr val="bg1"/>
                          </a:solidFill>
                          <a:effectLst/>
                        </a:rPr>
                        <a:t>Offre</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smtClean="0">
                          <a:solidFill>
                            <a:schemeClr val="bg1"/>
                          </a:solidFill>
                          <a:effectLst/>
                        </a:rPr>
                        <a:t>Outils avec liens directs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a:solidFill>
                            <a:schemeClr val="bg1"/>
                          </a:solidFill>
                          <a:effectLst/>
                        </a:rPr>
                        <a:t>Objectifs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gridSpan="3">
                  <a:txBody>
                    <a:bodyPr/>
                    <a:lstStyle/>
                    <a:p>
                      <a:pPr algn="ctr" fontAlgn="ctr"/>
                      <a:r>
                        <a:rPr lang="fr-FR" sz="800" b="1" u="none" strike="noStrike" dirty="0">
                          <a:solidFill>
                            <a:schemeClr val="bg1"/>
                          </a:solidFill>
                          <a:effectLst/>
                        </a:rPr>
                        <a:t>Niveau de recommandation</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568361">
                <a:tc rowSpan="5">
                  <a:txBody>
                    <a:bodyPr/>
                    <a:lstStyle/>
                    <a:p>
                      <a:pPr algn="ctr" fontAlgn="ctr"/>
                      <a:r>
                        <a:rPr lang="fr-FR" sz="1400" b="0" u="none" strike="noStrike" dirty="0" smtClean="0">
                          <a:solidFill>
                            <a:schemeClr val="bg1"/>
                          </a:solidFill>
                          <a:effectLst/>
                        </a:rPr>
                        <a:t>UNIVERS Assurances</a:t>
                      </a: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b="0" i="0" u="none" strike="noStrike" dirty="0" smtClean="0">
                          <a:solidFill>
                            <a:schemeClr val="dk1"/>
                          </a:solidFill>
                          <a:effectLst/>
                          <a:latin typeface="+mn-lt"/>
                        </a:rPr>
                        <a:t>Solutions d’assurances</a:t>
                      </a:r>
                    </a:p>
                    <a:p>
                      <a:pPr algn="ctr" fontAlgn="ctr"/>
                      <a:r>
                        <a:rPr lang="fr-FR" sz="900" b="0" i="0" u="none" strike="noStrike" dirty="0" smtClean="0">
                          <a:solidFill>
                            <a:schemeClr val="dk1"/>
                          </a:solidFill>
                          <a:effectLst/>
                          <a:latin typeface="+mn-lt"/>
                          <a:hlinkClick r:id="rId2"/>
                        </a:rPr>
                        <a:t>Outil OORA</a:t>
                      </a:r>
                      <a:endParaRPr lang="fr-FR" sz="900" b="1" i="0" u="none" strike="noStrike" dirty="0">
                        <a:solidFill>
                          <a:schemeClr val="tx1"/>
                        </a:solidFill>
                        <a:effectLst/>
                        <a:latin typeface="Century Gothic" panose="020B0502020202020204" pitchFamily="34" charset="0"/>
                      </a:endParaRPr>
                    </a:p>
                  </a:txBody>
                  <a:tcPr marL="5076" marR="5076" marT="6768" marB="0" anchor="ctr"/>
                </a:tc>
                <a:tc>
                  <a:txBody>
                    <a:bodyPr/>
                    <a:lstStyle/>
                    <a:p>
                      <a:pPr marL="0" lvl="0" indent="0" algn="ctr">
                        <a:buFont typeface="Wingdings" panose="05000000000000000000" pitchFamily="2" charset="2"/>
                        <a:buNone/>
                        <a:defRPr/>
                      </a:pPr>
                      <a:r>
                        <a:rPr kumimoji="0" lang="fr-FR" sz="800" b="1" i="0" u="none" strike="noStrike" kern="1200" cap="none" spc="0" normalizeH="0" baseline="0" noProof="0" dirty="0" smtClean="0">
                          <a:ln>
                            <a:noFill/>
                          </a:ln>
                          <a:solidFill>
                            <a:srgbClr val="C00000"/>
                          </a:solidFill>
                          <a:effectLst/>
                          <a:uLnTx/>
                          <a:uFillTx/>
                          <a:latin typeface="+mn-lt"/>
                          <a:ea typeface="+mn-ea"/>
                          <a:cs typeface="+mn-cs"/>
                        </a:rPr>
                        <a:t>                    </a:t>
                      </a:r>
                      <a:r>
                        <a:rPr kumimoji="0" lang="fr-FR" sz="800" b="1" i="0" u="none" strike="noStrike" kern="1200" cap="none" spc="0" normalizeH="0" baseline="0" noProof="0" dirty="0" smtClean="0">
                          <a:ln>
                            <a:noFill/>
                          </a:ln>
                          <a:solidFill>
                            <a:schemeClr val="tx1"/>
                          </a:solidFill>
                          <a:effectLst/>
                          <a:uLnTx/>
                          <a:uFillTx/>
                          <a:latin typeface="+mn-lt"/>
                          <a:ea typeface="+mn-ea"/>
                          <a:cs typeface="+mn-cs"/>
                        </a:rPr>
                        <a:t>Préparer un entretien « Protection du Pro »</a:t>
                      </a:r>
                      <a:endParaRPr kumimoji="0" lang="fr-FR" sz="800" b="1" i="0" u="none" strike="noStrike" kern="1200" cap="none" spc="0" normalizeH="0" noProof="0" dirty="0" smtClean="0">
                        <a:ln>
                          <a:noFill/>
                        </a:ln>
                        <a:solidFill>
                          <a:schemeClr val="tx1"/>
                        </a:solidFill>
                        <a:effectLst/>
                        <a:uLnTx/>
                        <a:uFillTx/>
                        <a:latin typeface="+mn-lt"/>
                        <a:ea typeface="+mn-ea"/>
                        <a:cs typeface="+mn-cs"/>
                      </a:endParaRPr>
                    </a:p>
                    <a:p>
                      <a:pPr algn="ctr" fontAlgn="ctr"/>
                      <a:endParaRPr lang="fr-FR" sz="800" b="0" i="0" u="none" strike="noStrike" dirty="0">
                        <a:solidFill>
                          <a:schemeClr val="tx1"/>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531637704"/>
                  </a:ext>
                </a:extLst>
              </a:tr>
              <a:tr h="568361">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900" b="0" i="0" u="none" strike="noStrike" dirty="0" err="1" smtClean="0">
                          <a:solidFill>
                            <a:schemeClr val="tx1"/>
                          </a:solidFill>
                          <a:effectLst/>
                          <a:latin typeface="Calibri" panose="020F0502020204030204" pitchFamily="34" charset="0"/>
                          <a:cs typeface="Calibri" panose="020F0502020204030204" pitchFamily="34" charset="0"/>
                        </a:rPr>
                        <a:t>PERi</a:t>
                      </a:r>
                      <a:endParaRPr lang="fr-FR" sz="900" b="0" i="0" u="none" strike="noStrike" dirty="0">
                        <a:solidFill>
                          <a:schemeClr val="tx1"/>
                        </a:solidFill>
                        <a:effectLst/>
                        <a:latin typeface="Calibri" panose="020F0502020204030204" pitchFamily="34" charset="0"/>
                        <a:cs typeface="Calibri" panose="020F0502020204030204" pitchFamily="34" charset="0"/>
                      </a:endParaRPr>
                    </a:p>
                  </a:txBody>
                  <a:tcPr marL="5076" marR="5076" marT="6768" marB="0" anchor="ctr"/>
                </a:tc>
                <a:tc>
                  <a:txBody>
                    <a:bodyPr/>
                    <a:lstStyle/>
                    <a:p>
                      <a:pPr algn="ctr" fontAlgn="ctr"/>
                      <a:endParaRPr lang="fr-FR" sz="800" b="0" i="0" u="none" strike="noStrike" baseline="0" dirty="0" smtClean="0">
                        <a:solidFill>
                          <a:srgbClr val="000000"/>
                        </a:solidFill>
                        <a:effectLst/>
                        <a:latin typeface="Calibri" panose="020F0502020204030204" pitchFamily="34" charset="0"/>
                        <a:cs typeface="Calibri" panose="020F0502020204030204" pitchFamily="34" charset="0"/>
                      </a:endParaRPr>
                    </a:p>
                    <a:p>
                      <a:pPr algn="ctr" fontAlgn="ctr"/>
                      <a:r>
                        <a:rPr lang="fr-FR" sz="800" b="1" i="0" u="none" strike="noStrike" baseline="0" dirty="0" smtClean="0">
                          <a:solidFill>
                            <a:srgbClr val="000000"/>
                          </a:solidFill>
                          <a:effectLst/>
                          <a:latin typeface="Calibri" panose="020F0502020204030204" pitchFamily="34" charset="0"/>
                          <a:cs typeface="Calibri" panose="020F0502020204030204" pitchFamily="34" charset="0"/>
                        </a:rPr>
                        <a:t>Accéder au bagage documentaire </a:t>
                      </a:r>
                      <a:r>
                        <a:rPr lang="fr-FR" sz="800" b="1" i="0" u="none" strike="noStrike" baseline="0" dirty="0" err="1" smtClean="0">
                          <a:solidFill>
                            <a:srgbClr val="000000"/>
                          </a:solidFill>
                          <a:effectLst/>
                          <a:latin typeface="Calibri" panose="020F0502020204030204" pitchFamily="34" charset="0"/>
                          <a:cs typeface="Calibri" panose="020F0502020204030204" pitchFamily="34" charset="0"/>
                        </a:rPr>
                        <a:t>PERi</a:t>
                      </a:r>
                      <a:endParaRPr lang="fr-FR" sz="800" b="1" i="0" u="none" strike="noStrike" baseline="0" dirty="0" smtClean="0">
                        <a:solidFill>
                          <a:srgbClr val="000000"/>
                        </a:solidFill>
                        <a:effectLst/>
                        <a:latin typeface="Calibri" panose="020F0502020204030204" pitchFamily="34" charset="0"/>
                        <a:cs typeface="Calibri" panose="020F0502020204030204" pitchFamily="34" charset="0"/>
                      </a:endParaRPr>
                    </a:p>
                    <a:p>
                      <a:pPr algn="ctr" fontAlgn="ctr"/>
                      <a:r>
                        <a:rPr lang="fr-FR" sz="800" b="1" i="1" u="none" strike="noStrike" baseline="0" dirty="0" smtClean="0">
                          <a:solidFill>
                            <a:srgbClr val="000000"/>
                          </a:solidFill>
                          <a:effectLst/>
                          <a:latin typeface="Calibri" panose="020F0502020204030204" pitchFamily="34" charset="0"/>
                          <a:cs typeface="Calibri" panose="020F0502020204030204" pitchFamily="34" charset="0"/>
                        </a:rPr>
                        <a:t>(documents commerciaux, modes opératoires, outils : Simulateur PER, Arbre de Décision)</a:t>
                      </a:r>
                    </a:p>
                    <a:p>
                      <a:pPr algn="ctr" fontAlgn="ctr"/>
                      <a:endParaRPr lang="fr-FR" sz="800" b="0" i="0" u="none" strike="noStrike" dirty="0">
                        <a:solidFill>
                          <a:srgbClr val="000000"/>
                        </a:solidFill>
                        <a:effectLst/>
                        <a:latin typeface="Calibri" panose="020F0502020204030204" pitchFamily="34" charset="0"/>
                        <a:cs typeface="Calibri" panose="020F050202020403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96332318"/>
                  </a:ext>
                </a:extLst>
              </a:tr>
              <a:tr h="568361">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tc>
                  <a:txBody>
                    <a:bodyPr/>
                    <a:lstStyle/>
                    <a:p>
                      <a:pPr algn="ctr" fontAlgn="ctr"/>
                      <a:r>
                        <a:rPr lang="fr-FR" sz="900" b="0" dirty="0" smtClean="0">
                          <a:solidFill>
                            <a:schemeClr val="tx1"/>
                          </a:solidFill>
                          <a:latin typeface="Calibri" panose="020F0502020204030204" pitchFamily="34" charset="0"/>
                          <a:cs typeface="Calibri" panose="020F0502020204030204" pitchFamily="34" charset="0"/>
                        </a:rPr>
                        <a:t>Diagnostic Retraite</a:t>
                      </a:r>
                      <a:endParaRPr lang="fr-FR" sz="900" b="0" i="0" u="none" strike="noStrike" dirty="0">
                        <a:solidFill>
                          <a:schemeClr val="tx1"/>
                        </a:solidFill>
                        <a:effectLst/>
                        <a:latin typeface="Century Gothic" panose="020B0502020202020204" pitchFamily="34" charset="0"/>
                      </a:endParaRPr>
                    </a:p>
                  </a:txBody>
                  <a:tcPr marL="5076" marR="5076" marT="6768" marB="0" anchor="ctr"/>
                </a:tc>
                <a:tc>
                  <a:txBody>
                    <a:bodyPr/>
                    <a:lstStyle/>
                    <a:p>
                      <a:pPr algn="ctr" fontAlgn="ctr"/>
                      <a:r>
                        <a:rPr lang="fr-FR" sz="800" b="1" dirty="0" smtClean="0">
                          <a:latin typeface="Calibri" panose="020F0502020204030204" pitchFamily="34" charset="0"/>
                          <a:cs typeface="Calibri" panose="020F0502020204030204" pitchFamily="34" charset="0"/>
                        </a:rPr>
                        <a:t>Déterminer le taux de</a:t>
                      </a:r>
                      <a:r>
                        <a:rPr lang="fr-FR" sz="800" b="1" baseline="0" dirty="0" smtClean="0">
                          <a:latin typeface="Calibri" panose="020F0502020204030204" pitchFamily="34" charset="0"/>
                          <a:cs typeface="Calibri" panose="020F0502020204030204" pitchFamily="34" charset="0"/>
                        </a:rPr>
                        <a:t> remplacement du </a:t>
                      </a:r>
                      <a:r>
                        <a:rPr lang="fr-FR" sz="800" b="1" dirty="0" smtClean="0">
                          <a:latin typeface="Calibri" panose="020F0502020204030204" pitchFamily="34" charset="0"/>
                          <a:cs typeface="Calibri" panose="020F0502020204030204" pitchFamily="34" charset="0"/>
                        </a:rPr>
                        <a:t>client au moment de la</a:t>
                      </a:r>
                      <a:r>
                        <a:rPr lang="fr-FR" sz="800" b="1" baseline="0" dirty="0" smtClean="0">
                          <a:latin typeface="Calibri" panose="020F0502020204030204" pitchFamily="34" charset="0"/>
                          <a:cs typeface="Calibri" panose="020F0502020204030204" pitchFamily="34" charset="0"/>
                        </a:rPr>
                        <a:t> Retraite</a:t>
                      </a:r>
                    </a:p>
                  </a:txBody>
                  <a:tcPr marL="5076" marR="5076" marT="6768" marB="0" anchor="ctr"/>
                </a:tc>
                <a:tc>
                  <a:txBody>
                    <a:bodyPr/>
                    <a:lstStyle/>
                    <a:p>
                      <a:pPr algn="l" fontAlgn="ctr"/>
                      <a:r>
                        <a:rPr lang="fr-FR" sz="900" u="none" strike="noStrike" dirty="0">
                          <a:effectLst/>
                        </a:rPr>
                        <a:t> </a:t>
                      </a: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1"/>
                  </a:ext>
                </a:extLst>
              </a:tr>
              <a:tr h="413189">
                <a:tc vMerge="1">
                  <a:txBody>
                    <a:bodyPr/>
                    <a:lstStyle/>
                    <a:p>
                      <a:endParaRPr lang="fr-FR"/>
                    </a:p>
                  </a:txBody>
                  <a:tcPr/>
                </a:tc>
                <a:tc>
                  <a:txBody>
                    <a:bodyPr/>
                    <a:lstStyle/>
                    <a:p>
                      <a:pPr algn="ctr" fontAlgn="ctr"/>
                      <a:r>
                        <a:rPr lang="fr-FR" sz="900" b="0" i="0" u="none" strike="noStrike" dirty="0" smtClean="0">
                          <a:solidFill>
                            <a:schemeClr val="tx1"/>
                          </a:solidFill>
                          <a:effectLst/>
                          <a:latin typeface="+mn-lt"/>
                          <a:hlinkClick r:id="rId3"/>
                        </a:rPr>
                        <a:t>Book de l‘Assureur</a:t>
                      </a:r>
                      <a:endParaRPr lang="fr-FR" sz="900" b="0" i="0" u="none" strike="noStrike" dirty="0">
                        <a:solidFill>
                          <a:schemeClr val="tx1"/>
                        </a:solidFill>
                        <a:effectLst/>
                        <a:latin typeface="+mn-lt"/>
                      </a:endParaRPr>
                    </a:p>
                  </a:txBody>
                  <a:tcPr marL="3470" marR="3470" marT="4627" marB="0" anchor="ctr"/>
                </a:tc>
                <a:tc>
                  <a:txBody>
                    <a:bodyPr/>
                    <a:lstStyle/>
                    <a:p>
                      <a:pPr algn="ctr" fontAlgn="ctr"/>
                      <a:r>
                        <a:rPr lang="fr-FR" sz="800" b="1" i="0" u="none" strike="noStrike" dirty="0" smtClean="0">
                          <a:solidFill>
                            <a:srgbClr val="000000"/>
                          </a:solidFill>
                          <a:effectLst/>
                          <a:latin typeface="+mn-lt"/>
                        </a:rPr>
                        <a:t>Accéder directement aux informations indispensables des</a:t>
                      </a:r>
                      <a:r>
                        <a:rPr lang="fr-FR" sz="800" b="1" i="0" u="none" strike="noStrike" baseline="0" dirty="0" smtClean="0">
                          <a:solidFill>
                            <a:srgbClr val="000000"/>
                          </a:solidFill>
                          <a:effectLst/>
                          <a:latin typeface="+mn-lt"/>
                        </a:rPr>
                        <a:t> </a:t>
                      </a:r>
                      <a:r>
                        <a:rPr lang="fr-FR" sz="800" b="1" i="0" u="none" strike="noStrike" dirty="0" smtClean="0">
                          <a:solidFill>
                            <a:srgbClr val="000000"/>
                          </a:solidFill>
                          <a:effectLst/>
                          <a:latin typeface="+mn-lt"/>
                        </a:rPr>
                        <a:t>offres</a:t>
                      </a:r>
                      <a:endParaRPr lang="fr-FR" sz="800" b="1" i="0" u="none" strike="noStrike" dirty="0">
                        <a:solidFill>
                          <a:srgbClr val="000000"/>
                        </a:solidFill>
                        <a:effectLst/>
                        <a:latin typeface="+mn-lt"/>
                      </a:endParaRPr>
                    </a:p>
                  </a:txBody>
                  <a:tcPr marL="3470" marR="3470" marT="4627" marB="0" anchor="ctr"/>
                </a:tc>
                <a:tc>
                  <a:txBody>
                    <a:bodyPr/>
                    <a:lstStyle/>
                    <a:p>
                      <a:pPr algn="ctr" fontAlgn="ctr"/>
                      <a:endParaRPr lang="fr-FR" sz="900" b="0" i="0" u="sng" strike="noStrike" dirty="0">
                        <a:solidFill>
                          <a:srgbClr val="0000FF"/>
                        </a:solidFill>
                        <a:effectLst/>
                        <a:latin typeface="Calibri"/>
                      </a:endParaRPr>
                    </a:p>
                  </a:txBody>
                  <a:tcPr marL="3470" marR="3470" marT="4627"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2"/>
                  </a:ext>
                </a:extLst>
              </a:tr>
              <a:tr h="348878">
                <a:tc vMerge="1">
                  <a:txBody>
                    <a:bodyPr/>
                    <a:lstStyle/>
                    <a:p>
                      <a:endParaRPr lang="fr-FR"/>
                    </a:p>
                  </a:txBody>
                  <a:tcPr/>
                </a:tc>
                <a:tc>
                  <a:txBody>
                    <a:bodyPr/>
                    <a:lstStyle/>
                    <a:p>
                      <a:pPr algn="ctr" fontAlgn="ctr"/>
                      <a:r>
                        <a:rPr lang="fr-FR" sz="900" b="0" i="0" u="none" strike="noStrike" dirty="0" smtClean="0">
                          <a:solidFill>
                            <a:schemeClr val="tx1"/>
                          </a:solidFill>
                          <a:effectLst/>
                          <a:latin typeface="Calibri"/>
                          <a:hlinkClick r:id="rId4"/>
                        </a:rPr>
                        <a:t>Mémo Pro</a:t>
                      </a:r>
                      <a:r>
                        <a:rPr lang="fr-FR" sz="900" b="0" i="0" u="none" strike="noStrike" baseline="0" dirty="0" smtClean="0">
                          <a:solidFill>
                            <a:schemeClr val="tx1"/>
                          </a:solidFill>
                          <a:effectLst/>
                          <a:latin typeface="Calibri"/>
                          <a:hlinkClick r:id="rId4"/>
                        </a:rPr>
                        <a:t> </a:t>
                      </a:r>
                      <a:endParaRPr lang="fr-FR" sz="900" b="0" i="0" u="none" strike="noStrike" dirty="0">
                        <a:solidFill>
                          <a:schemeClr val="tx1"/>
                        </a:solidFill>
                        <a:effectLst/>
                        <a:latin typeface="Calibri"/>
                      </a:endParaRPr>
                    </a:p>
                  </a:txBody>
                  <a:tcPr marL="3470" marR="3470" marT="4627" marB="0" anchor="ctr"/>
                </a:tc>
                <a:tc>
                  <a:txBody>
                    <a:bodyPr/>
                    <a:lstStyle/>
                    <a:p>
                      <a:pPr algn="ctr" fontAlgn="ctr"/>
                      <a:r>
                        <a:rPr lang="fr-FR" sz="800" b="1" i="0" u="none" strike="noStrike" dirty="0" smtClean="0">
                          <a:solidFill>
                            <a:srgbClr val="000000"/>
                          </a:solidFill>
                          <a:effectLst/>
                          <a:latin typeface="Calibri"/>
                        </a:rPr>
                        <a:t>Découvrir</a:t>
                      </a:r>
                      <a:r>
                        <a:rPr lang="fr-FR" sz="800" b="1" i="0" u="none" strike="noStrike" baseline="0" dirty="0" smtClean="0">
                          <a:solidFill>
                            <a:srgbClr val="000000"/>
                          </a:solidFill>
                          <a:effectLst/>
                          <a:latin typeface="Calibri"/>
                        </a:rPr>
                        <a:t> </a:t>
                      </a:r>
                      <a:r>
                        <a:rPr lang="fr-FR" sz="800" b="1" i="0" u="none" strike="noStrike" dirty="0" smtClean="0">
                          <a:solidFill>
                            <a:srgbClr val="000000"/>
                          </a:solidFill>
                          <a:effectLst/>
                          <a:latin typeface="Calibri"/>
                        </a:rPr>
                        <a:t>toute la gamme</a:t>
                      </a:r>
                      <a:endParaRPr lang="fr-FR" sz="800" b="1" i="0" u="none" strike="noStrike" dirty="0">
                        <a:solidFill>
                          <a:srgbClr val="000000"/>
                        </a:solidFill>
                        <a:effectLst/>
                        <a:latin typeface="Calibri"/>
                      </a:endParaRPr>
                    </a:p>
                  </a:txBody>
                  <a:tcPr marL="3470" marR="3470" marT="4627"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3"/>
                  </a:ext>
                </a:extLst>
              </a:tr>
            </a:tbl>
          </a:graphicData>
        </a:graphic>
      </p:graphicFrame>
      <p:grpSp>
        <p:nvGrpSpPr>
          <p:cNvPr id="40" name="Groupe 39"/>
          <p:cNvGrpSpPr/>
          <p:nvPr/>
        </p:nvGrpSpPr>
        <p:grpSpPr>
          <a:xfrm>
            <a:off x="726987" y="-1"/>
            <a:ext cx="774179" cy="627535"/>
            <a:chOff x="726987" y="-1"/>
            <a:chExt cx="774179" cy="627535"/>
          </a:xfrm>
        </p:grpSpPr>
        <p:sp>
          <p:nvSpPr>
            <p:cNvPr id="41" name="Rectangle 40"/>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llipse 41"/>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llipse 43"/>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ectangle 46"/>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ZoneTexte 48"/>
            <p:cNvSpPr txBox="1"/>
            <p:nvPr/>
          </p:nvSpPr>
          <p:spPr>
            <a:xfrm>
              <a:off x="726987" y="195486"/>
              <a:ext cx="6046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CONQUÊTE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srgbClr val="FF0000"/>
                  </a:solidFill>
                  <a:effectLst/>
                  <a:uLnTx/>
                  <a:uFillTx/>
                  <a:latin typeface="Century Gothic" panose="020B0502020202020204" pitchFamily="34" charset="0"/>
                  <a:ea typeface="+mn-ea"/>
                  <a:cs typeface="+mn-cs"/>
                </a:rPr>
                <a:t>UNIVERS</a:t>
              </a:r>
              <a:endParaRPr kumimoji="0" lang="fr-FR" sz="600" b="0"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endParaRPr>
            </a:p>
          </p:txBody>
        </p:sp>
      </p:grpSp>
      <p:sp>
        <p:nvSpPr>
          <p:cNvPr id="48" name="Espace réservé du contenu 1"/>
          <p:cNvSpPr>
            <a:spLocks noGrp="1"/>
          </p:cNvSpPr>
          <p:nvPr>
            <p:ph sz="quarter" idx="15"/>
          </p:nvPr>
        </p:nvSpPr>
        <p:spPr>
          <a:xfrm>
            <a:off x="1364476" y="11039"/>
            <a:ext cx="7779524" cy="483518"/>
          </a:xfrm>
        </p:spPr>
        <p:txBody>
          <a:bodyPr/>
          <a:lstStyle/>
          <a:p>
            <a:r>
              <a:rPr lang="fr-FR" sz="1600" b="1" dirty="0" smtClean="0"/>
              <a:t>Des</a:t>
            </a:r>
            <a:r>
              <a:rPr lang="fr-FR" sz="1600" b="1" dirty="0" smtClean="0">
                <a:solidFill>
                  <a:srgbClr val="FF0000"/>
                </a:solidFill>
              </a:rPr>
              <a:t> outils </a:t>
            </a:r>
            <a:r>
              <a:rPr lang="fr-FR" sz="1600" b="1" dirty="0" smtClean="0"/>
              <a:t>permettant à chacun de trouver les informations qui l’intéressent ! </a:t>
            </a:r>
            <a:endParaRPr lang="fr-FR" sz="1600" b="1" dirty="0"/>
          </a:p>
        </p:txBody>
      </p:sp>
      <p:sp>
        <p:nvSpPr>
          <p:cNvPr id="2" name="AutoShape 2" descr="Le disque A pour les jeunes conducteurs - Le-Jeune-Conducteur.com"/>
          <p:cNvSpPr>
            <a:spLocks noChangeAspect="1" noChangeArrowheads="1"/>
          </p:cNvSpPr>
          <p:nvPr/>
        </p:nvSpPr>
        <p:spPr bwMode="auto">
          <a:xfrm>
            <a:off x="63500" y="-136525"/>
            <a:ext cx="1895475"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4" name="Rectangle 53">
            <a:hlinkClick r:id="rId5"/>
          </p:cNvPr>
          <p:cNvSpPr/>
          <p:nvPr/>
        </p:nvSpPr>
        <p:spPr>
          <a:xfrm>
            <a:off x="7625768" y="1354891"/>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Débutant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Découverte du produit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 pour apprendre</a:t>
            </a:r>
            <a:endPar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5" name="Rectangle 54">
            <a:hlinkClick r:id="rId5"/>
          </p:cNvPr>
          <p:cNvSpPr/>
          <p:nvPr/>
        </p:nvSpPr>
        <p:spPr>
          <a:xfrm>
            <a:off x="7634693" y="2158699"/>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Confirmé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Pratique régulière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 </a:t>
            </a:r>
            <a:r>
              <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p</a:t>
            </a: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our progresser</a:t>
            </a:r>
            <a:endPar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6" name="Rectangle 55">
            <a:hlinkClick r:id="rId5"/>
          </p:cNvPr>
          <p:cNvSpPr/>
          <p:nvPr/>
        </p:nvSpPr>
        <p:spPr>
          <a:xfrm>
            <a:off x="7629085" y="2970514"/>
            <a:ext cx="1376282" cy="721547"/>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Expert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Pratique régulière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 pour se maintenir à jour et encore mieux valoriser les offres</a:t>
            </a:r>
            <a:endPar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57" name="Image 56"/>
          <p:cNvPicPr>
            <a:picLocks noChangeAspect="1"/>
          </p:cNvPicPr>
          <p:nvPr/>
        </p:nvPicPr>
        <p:blipFill rotWithShape="1">
          <a:blip r:embed="rId6" cstate="print">
            <a:extLst>
              <a:ext uri="{28A0092B-C50C-407E-A947-70E740481C1C}">
                <a14:useLocalDpi xmlns:a14="http://schemas.microsoft.com/office/drawing/2010/main" val="0"/>
              </a:ext>
            </a:extLst>
          </a:blip>
          <a:srcRect l="17319" t="2135" r="17736" b="5714"/>
          <a:stretch/>
        </p:blipFill>
        <p:spPr>
          <a:xfrm>
            <a:off x="7694342" y="1283707"/>
            <a:ext cx="169494" cy="170272"/>
          </a:xfrm>
          <a:prstGeom prst="ellipse">
            <a:avLst/>
          </a:prstGeom>
        </p:spPr>
      </p:pic>
      <p:pic>
        <p:nvPicPr>
          <p:cNvPr id="58" name="Image 5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96631" y="2096993"/>
            <a:ext cx="175925" cy="175925"/>
          </a:xfrm>
          <a:prstGeom prst="rect">
            <a:avLst/>
          </a:prstGeom>
        </p:spPr>
      </p:pic>
      <p:pic>
        <p:nvPicPr>
          <p:cNvPr id="59" name="Image 5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92482" y="2885289"/>
            <a:ext cx="184222" cy="184222"/>
          </a:xfrm>
          <a:prstGeom prst="rect">
            <a:avLst/>
          </a:prstGeom>
        </p:spPr>
      </p:pic>
      <p:pic>
        <p:nvPicPr>
          <p:cNvPr id="68" name="Image 67"/>
          <p:cNvPicPr>
            <a:picLocks noChangeAspect="1"/>
          </p:cNvPicPr>
          <p:nvPr/>
        </p:nvPicPr>
        <p:blipFill rotWithShape="1">
          <a:blip r:embed="rId9" cstate="print">
            <a:extLst>
              <a:ext uri="{28A0092B-C50C-407E-A947-70E740481C1C}">
                <a14:useLocalDpi xmlns:a14="http://schemas.microsoft.com/office/drawing/2010/main" val="0"/>
              </a:ext>
            </a:extLst>
          </a:blip>
          <a:srcRect l="17319" t="2135" r="17736" b="5714"/>
          <a:stretch/>
        </p:blipFill>
        <p:spPr>
          <a:xfrm>
            <a:off x="6445492" y="1381310"/>
            <a:ext cx="213130" cy="214108"/>
          </a:xfrm>
          <a:prstGeom prst="ellipse">
            <a:avLst/>
          </a:prstGeom>
        </p:spPr>
      </p:pic>
      <p:pic>
        <p:nvPicPr>
          <p:cNvPr id="76" name="Image 75"/>
          <p:cNvPicPr>
            <a:picLocks noChangeAspect="1"/>
          </p:cNvPicPr>
          <p:nvPr/>
        </p:nvPicPr>
        <p:blipFill rotWithShape="1">
          <a:blip r:embed="rId9" cstate="print">
            <a:extLst>
              <a:ext uri="{28A0092B-C50C-407E-A947-70E740481C1C}">
                <a14:useLocalDpi xmlns:a14="http://schemas.microsoft.com/office/drawing/2010/main" val="0"/>
              </a:ext>
            </a:extLst>
          </a:blip>
          <a:srcRect l="17319" t="2135" r="17736" b="5714"/>
          <a:stretch/>
        </p:blipFill>
        <p:spPr>
          <a:xfrm>
            <a:off x="6460077" y="1976510"/>
            <a:ext cx="213130" cy="214108"/>
          </a:xfrm>
          <a:prstGeom prst="ellipse">
            <a:avLst/>
          </a:prstGeom>
        </p:spPr>
      </p:pic>
      <p:pic>
        <p:nvPicPr>
          <p:cNvPr id="77" name="Image 76"/>
          <p:cNvPicPr>
            <a:picLocks noChangeAspect="1"/>
          </p:cNvPicPr>
          <p:nvPr/>
        </p:nvPicPr>
        <p:blipFill rotWithShape="1">
          <a:blip r:embed="rId9" cstate="print">
            <a:extLst>
              <a:ext uri="{28A0092B-C50C-407E-A947-70E740481C1C}">
                <a14:useLocalDpi xmlns:a14="http://schemas.microsoft.com/office/drawing/2010/main" val="0"/>
              </a:ext>
            </a:extLst>
          </a:blip>
          <a:srcRect l="17319" t="2135" r="17736" b="5714"/>
          <a:stretch/>
        </p:blipFill>
        <p:spPr>
          <a:xfrm>
            <a:off x="6451425" y="2571750"/>
            <a:ext cx="213130" cy="214108"/>
          </a:xfrm>
          <a:prstGeom prst="ellipse">
            <a:avLst/>
          </a:prstGeom>
        </p:spPr>
      </p:pic>
      <p:pic>
        <p:nvPicPr>
          <p:cNvPr id="85" name="Image 8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45722" y="1995601"/>
            <a:ext cx="175925" cy="175925"/>
          </a:xfrm>
          <a:prstGeom prst="rect">
            <a:avLst/>
          </a:prstGeom>
        </p:spPr>
      </p:pic>
      <p:pic>
        <p:nvPicPr>
          <p:cNvPr id="86" name="Image 8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72226" y="1415128"/>
            <a:ext cx="175925" cy="175925"/>
          </a:xfrm>
          <a:prstGeom prst="rect">
            <a:avLst/>
          </a:prstGeom>
        </p:spPr>
      </p:pic>
      <p:pic>
        <p:nvPicPr>
          <p:cNvPr id="87" name="Image 8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55227" y="1410979"/>
            <a:ext cx="184222" cy="184222"/>
          </a:xfrm>
          <a:prstGeom prst="rect">
            <a:avLst/>
          </a:prstGeom>
        </p:spPr>
      </p:pic>
      <p:pic>
        <p:nvPicPr>
          <p:cNvPr id="39" name="Image 38"/>
          <p:cNvPicPr>
            <a:picLocks noChangeAspect="1"/>
          </p:cNvPicPr>
          <p:nvPr/>
        </p:nvPicPr>
        <p:blipFill>
          <a:blip r:embed="rId10">
            <a:extLst/>
          </a:blip>
          <a:stretch>
            <a:fillRect/>
          </a:stretch>
        </p:blipFill>
        <p:spPr>
          <a:xfrm>
            <a:off x="8512301" y="404052"/>
            <a:ext cx="351462" cy="351462"/>
          </a:xfrm>
          <a:prstGeom prst="rect">
            <a:avLst/>
          </a:prstGeom>
        </p:spPr>
      </p:pic>
      <p:pic>
        <p:nvPicPr>
          <p:cNvPr id="43" name="Image 4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55191" y="1986069"/>
            <a:ext cx="184222" cy="184222"/>
          </a:xfrm>
          <a:prstGeom prst="rect">
            <a:avLst/>
          </a:prstGeom>
        </p:spPr>
      </p:pic>
      <p:pic>
        <p:nvPicPr>
          <p:cNvPr id="45" name="Image 4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23405" y="2571750"/>
            <a:ext cx="184222" cy="184222"/>
          </a:xfrm>
          <a:prstGeom prst="rect">
            <a:avLst/>
          </a:prstGeom>
        </p:spPr>
      </p:pic>
      <p:pic>
        <p:nvPicPr>
          <p:cNvPr id="46" name="Image 4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41060" y="2571750"/>
            <a:ext cx="175925" cy="175925"/>
          </a:xfrm>
          <a:prstGeom prst="rect">
            <a:avLst/>
          </a:prstGeom>
        </p:spPr>
      </p:pic>
      <p:pic>
        <p:nvPicPr>
          <p:cNvPr id="65" name="Image 64">
            <a:hlinkClick r:id="rId11"/>
          </p:cNvPr>
          <p:cNvPicPr>
            <a:picLocks noChangeAspect="1"/>
          </p:cNvPicPr>
          <p:nvPr/>
        </p:nvPicPr>
        <p:blipFill>
          <a:blip r:embed="rId12"/>
          <a:stretch>
            <a:fillRect/>
          </a:stretch>
        </p:blipFill>
        <p:spPr>
          <a:xfrm>
            <a:off x="1364477" y="2100486"/>
            <a:ext cx="300314" cy="165637"/>
          </a:xfrm>
          <a:prstGeom prst="rect">
            <a:avLst/>
          </a:prstGeom>
        </p:spPr>
      </p:pic>
      <p:pic>
        <p:nvPicPr>
          <p:cNvPr id="67" name="Image 66">
            <a:hlinkClick r:id="rId13"/>
          </p:cNvPr>
          <p:cNvPicPr>
            <a:picLocks noChangeAspect="1"/>
          </p:cNvPicPr>
          <p:nvPr/>
        </p:nvPicPr>
        <p:blipFill>
          <a:blip r:embed="rId12"/>
          <a:stretch>
            <a:fillRect/>
          </a:stretch>
        </p:blipFill>
        <p:spPr>
          <a:xfrm>
            <a:off x="1403648" y="2679562"/>
            <a:ext cx="255196" cy="156446"/>
          </a:xfrm>
          <a:prstGeom prst="rect">
            <a:avLst/>
          </a:prstGeom>
        </p:spPr>
      </p:pic>
      <p:pic>
        <p:nvPicPr>
          <p:cNvPr id="71" name="Image 7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46280" y="3005694"/>
            <a:ext cx="184222" cy="157483"/>
          </a:xfrm>
          <a:prstGeom prst="rect">
            <a:avLst/>
          </a:prstGeom>
        </p:spPr>
      </p:pic>
      <p:pic>
        <p:nvPicPr>
          <p:cNvPr id="72" name="Image 7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63935" y="3004491"/>
            <a:ext cx="175925" cy="150390"/>
          </a:xfrm>
          <a:prstGeom prst="rect">
            <a:avLst/>
          </a:prstGeom>
        </p:spPr>
      </p:pic>
      <p:pic>
        <p:nvPicPr>
          <p:cNvPr id="73" name="Image 7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46045" y="3378543"/>
            <a:ext cx="184222" cy="184222"/>
          </a:xfrm>
          <a:prstGeom prst="rect">
            <a:avLst/>
          </a:prstGeom>
        </p:spPr>
      </p:pic>
      <p:pic>
        <p:nvPicPr>
          <p:cNvPr id="74" name="Image 7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63700" y="3378543"/>
            <a:ext cx="175925" cy="175925"/>
          </a:xfrm>
          <a:prstGeom prst="rect">
            <a:avLst/>
          </a:prstGeom>
        </p:spPr>
      </p:pic>
      <p:pic>
        <p:nvPicPr>
          <p:cNvPr id="75" name="Image 74"/>
          <p:cNvPicPr>
            <a:picLocks noChangeAspect="1"/>
          </p:cNvPicPr>
          <p:nvPr/>
        </p:nvPicPr>
        <p:blipFill rotWithShape="1">
          <a:blip r:embed="rId9" cstate="print">
            <a:extLst>
              <a:ext uri="{28A0092B-C50C-407E-A947-70E740481C1C}">
                <a14:useLocalDpi xmlns:a14="http://schemas.microsoft.com/office/drawing/2010/main" val="0"/>
              </a:ext>
            </a:extLst>
          </a:blip>
          <a:srcRect l="17319" t="2135" r="17736" b="5714"/>
          <a:stretch/>
        </p:blipFill>
        <p:spPr>
          <a:xfrm>
            <a:off x="6477397" y="2992135"/>
            <a:ext cx="213130" cy="214108"/>
          </a:xfrm>
          <a:prstGeom prst="ellipse">
            <a:avLst/>
          </a:prstGeom>
        </p:spPr>
      </p:pic>
      <p:pic>
        <p:nvPicPr>
          <p:cNvPr id="80" name="Image 79"/>
          <p:cNvPicPr>
            <a:picLocks noChangeAspect="1"/>
          </p:cNvPicPr>
          <p:nvPr/>
        </p:nvPicPr>
        <p:blipFill rotWithShape="1">
          <a:blip r:embed="rId9" cstate="print">
            <a:extLst>
              <a:ext uri="{28A0092B-C50C-407E-A947-70E740481C1C}">
                <a14:useLocalDpi xmlns:a14="http://schemas.microsoft.com/office/drawing/2010/main" val="0"/>
              </a:ext>
            </a:extLst>
          </a:blip>
          <a:srcRect l="17319" t="2135" r="17736" b="5714"/>
          <a:stretch/>
        </p:blipFill>
        <p:spPr>
          <a:xfrm>
            <a:off x="6477397" y="3361044"/>
            <a:ext cx="213130" cy="214108"/>
          </a:xfrm>
          <a:prstGeom prst="ellipse">
            <a:avLst/>
          </a:prstGeom>
        </p:spPr>
      </p:pic>
    </p:spTree>
    <p:extLst>
      <p:ext uri="{BB962C8B-B14F-4D97-AF65-F5344CB8AC3E}">
        <p14:creationId xmlns:p14="http://schemas.microsoft.com/office/powerpoint/2010/main" val="2433790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au 12"/>
          <p:cNvGraphicFramePr>
            <a:graphicFrameLocks noGrp="1"/>
          </p:cNvGraphicFramePr>
          <p:nvPr>
            <p:extLst>
              <p:ext uri="{D42A27DB-BD31-4B8C-83A1-F6EECF244321}">
                <p14:modId xmlns:p14="http://schemas.microsoft.com/office/powerpoint/2010/main" val="2772525350"/>
              </p:ext>
            </p:extLst>
          </p:nvPr>
        </p:nvGraphicFramePr>
        <p:xfrm>
          <a:off x="197678" y="1011644"/>
          <a:ext cx="7339375" cy="2665665"/>
        </p:xfrm>
        <a:graphic>
          <a:graphicData uri="http://schemas.openxmlformats.org/drawingml/2006/table">
            <a:tbl>
              <a:tblPr>
                <a:tableStyleId>{7DF18680-E054-41AD-8BC1-D1AEF772440D}</a:tableStyleId>
              </a:tblPr>
              <a:tblGrid>
                <a:gridCol w="501076">
                  <a:extLst>
                    <a:ext uri="{9D8B030D-6E8A-4147-A177-3AD203B41FA5}">
                      <a16:colId xmlns:a16="http://schemas.microsoft.com/office/drawing/2014/main" val="20000"/>
                    </a:ext>
                  </a:extLst>
                </a:gridCol>
                <a:gridCol w="1525659">
                  <a:extLst>
                    <a:ext uri="{9D8B030D-6E8A-4147-A177-3AD203B41FA5}">
                      <a16:colId xmlns:a16="http://schemas.microsoft.com/office/drawing/2014/main" val="20001"/>
                    </a:ext>
                  </a:extLst>
                </a:gridCol>
                <a:gridCol w="4106886">
                  <a:extLst>
                    <a:ext uri="{9D8B030D-6E8A-4147-A177-3AD203B41FA5}">
                      <a16:colId xmlns:a16="http://schemas.microsoft.com/office/drawing/2014/main" val="20002"/>
                    </a:ext>
                  </a:extLst>
                </a:gridCol>
                <a:gridCol w="401918">
                  <a:extLst>
                    <a:ext uri="{9D8B030D-6E8A-4147-A177-3AD203B41FA5}">
                      <a16:colId xmlns:a16="http://schemas.microsoft.com/office/drawing/2014/main" val="20004"/>
                    </a:ext>
                  </a:extLst>
                </a:gridCol>
                <a:gridCol w="401918">
                  <a:extLst>
                    <a:ext uri="{9D8B030D-6E8A-4147-A177-3AD203B41FA5}">
                      <a16:colId xmlns:a16="http://schemas.microsoft.com/office/drawing/2014/main" val="232911456"/>
                    </a:ext>
                  </a:extLst>
                </a:gridCol>
                <a:gridCol w="401918">
                  <a:extLst>
                    <a:ext uri="{9D8B030D-6E8A-4147-A177-3AD203B41FA5}">
                      <a16:colId xmlns:a16="http://schemas.microsoft.com/office/drawing/2014/main" val="3001012092"/>
                    </a:ext>
                  </a:extLst>
                </a:gridCol>
              </a:tblGrid>
              <a:tr h="305501">
                <a:tc>
                  <a:txBody>
                    <a:bodyPr/>
                    <a:lstStyle/>
                    <a:p>
                      <a:pPr algn="ctr" fontAlgn="ctr"/>
                      <a:r>
                        <a:rPr lang="fr-FR" sz="800" b="1" u="none" strike="noStrike" dirty="0">
                          <a:solidFill>
                            <a:schemeClr val="bg1"/>
                          </a:solidFill>
                          <a:effectLst/>
                        </a:rPr>
                        <a:t>Offre</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smtClean="0">
                          <a:solidFill>
                            <a:schemeClr val="bg1"/>
                          </a:solidFill>
                          <a:effectLst/>
                        </a:rPr>
                        <a:t>Outils avec liens directs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a:solidFill>
                            <a:schemeClr val="bg1"/>
                          </a:solidFill>
                          <a:effectLst/>
                        </a:rPr>
                        <a:t>Objectifs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gridSpan="3">
                  <a:txBody>
                    <a:bodyPr/>
                    <a:lstStyle/>
                    <a:p>
                      <a:pPr algn="ctr" fontAlgn="ctr"/>
                      <a:r>
                        <a:rPr lang="fr-FR" sz="800" b="1" u="none" strike="noStrike" dirty="0">
                          <a:solidFill>
                            <a:schemeClr val="bg1"/>
                          </a:solidFill>
                          <a:effectLst/>
                        </a:rPr>
                        <a:t>Niveau de recommandation</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633264">
                <a:tc rowSpan="4">
                  <a:txBody>
                    <a:bodyPr/>
                    <a:lstStyle/>
                    <a:p>
                      <a:pPr algn="ctr" fontAlgn="ctr"/>
                      <a:r>
                        <a:rPr lang="fr-FR" sz="1400" b="0" u="none" strike="noStrike" dirty="0" smtClean="0">
                          <a:solidFill>
                            <a:schemeClr val="bg1"/>
                          </a:solidFill>
                          <a:effectLst/>
                        </a:rPr>
                        <a:t>UNIVERS MLT</a:t>
                      </a: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b="0" i="0" u="none" strike="noStrike" dirty="0" smtClean="0">
                          <a:solidFill>
                            <a:srgbClr val="000000"/>
                          </a:solidFill>
                          <a:effectLst/>
                          <a:latin typeface="Century Gothic" panose="020B0502020202020204" pitchFamily="34" charset="0"/>
                          <a:hlinkClick r:id="rId2"/>
                        </a:rPr>
                        <a:t>Le Mémo</a:t>
                      </a:r>
                      <a:r>
                        <a:rPr lang="fr-FR" sz="900" b="0" i="0" u="none" strike="noStrike" baseline="0" dirty="0" smtClean="0">
                          <a:solidFill>
                            <a:srgbClr val="000000"/>
                          </a:solidFill>
                          <a:effectLst/>
                          <a:latin typeface="Century Gothic" panose="020B0502020202020204" pitchFamily="34" charset="0"/>
                          <a:hlinkClick r:id="rId2"/>
                        </a:rPr>
                        <a:t> </a:t>
                      </a:r>
                      <a:r>
                        <a:rPr lang="fr-FR" sz="900" b="0" i="0" u="none" strike="noStrike" dirty="0" smtClean="0">
                          <a:solidFill>
                            <a:srgbClr val="000000"/>
                          </a:solidFill>
                          <a:effectLst/>
                          <a:latin typeface="Century Gothic" panose="020B0502020202020204" pitchFamily="34" charset="0"/>
                          <a:hlinkClick r:id="rId2"/>
                        </a:rPr>
                        <a:t>FRONTLEASE</a:t>
                      </a:r>
                      <a:r>
                        <a:rPr lang="fr-FR" sz="900" b="0" i="0" u="none" strike="noStrike" baseline="0" dirty="0" smtClean="0">
                          <a:solidFill>
                            <a:srgbClr val="000000"/>
                          </a:solidFill>
                          <a:effectLst/>
                          <a:latin typeface="Century Gothic" panose="020B0502020202020204" pitchFamily="34" charset="0"/>
                          <a:hlinkClick r:id="rId2"/>
                        </a:rPr>
                        <a:t> </a:t>
                      </a:r>
                      <a:endParaRPr lang="fr-FR" sz="900" b="0" i="0" u="none" strike="noStrike" dirty="0">
                        <a:solidFill>
                          <a:schemeClr val="tx1"/>
                        </a:solidFill>
                        <a:effectLst/>
                        <a:latin typeface="Calibri" panose="020F0502020204030204" pitchFamily="34" charset="0"/>
                        <a:cs typeface="Calibri" panose="020F0502020204030204" pitchFamily="34" charset="0"/>
                      </a:endParaRPr>
                    </a:p>
                  </a:txBody>
                  <a:tcPr marL="5076" marR="5076" marT="676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dirty="0" smtClean="0">
                          <a:solidFill>
                            <a:srgbClr val="000000"/>
                          </a:solidFill>
                          <a:effectLst/>
                          <a:latin typeface="Calibri" panose="020F0502020204030204" pitchFamily="34" charset="0"/>
                          <a:cs typeface="Calibri" panose="020F0502020204030204" pitchFamily="34" charset="0"/>
                        </a:rPr>
                        <a:t>Vous</a:t>
                      </a:r>
                      <a:r>
                        <a:rPr lang="fr-FR" sz="800" b="0" i="0" u="none" strike="noStrike" baseline="0" dirty="0" smtClean="0">
                          <a:solidFill>
                            <a:srgbClr val="000000"/>
                          </a:solidFill>
                          <a:effectLst/>
                          <a:latin typeface="Calibri" panose="020F0502020204030204" pitchFamily="34" charset="0"/>
                          <a:cs typeface="Calibri" panose="020F0502020204030204" pitchFamily="34" charset="0"/>
                        </a:rPr>
                        <a:t> guider pas à pas sous DEFI pour instruire vos dossiers</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800" b="0" i="0" u="none" strike="noStrike" baseline="0" dirty="0" smtClean="0">
                        <a:solidFill>
                          <a:srgbClr val="000000"/>
                        </a:solidFill>
                        <a:effectLst/>
                        <a:latin typeface="Century Gothic" panose="020B0502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800" b="0" i="0" u="none" strike="noStrike" dirty="0" smtClean="0">
                        <a:solidFill>
                          <a:srgbClr val="000000"/>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531637704"/>
                  </a:ext>
                </a:extLst>
              </a:tr>
              <a:tr h="633264">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900" b="0" i="0" u="none" strike="noStrike" dirty="0" smtClean="0">
                          <a:solidFill>
                            <a:srgbClr val="000000"/>
                          </a:solidFill>
                          <a:effectLst/>
                          <a:latin typeface="Century Gothic" panose="020B0502020202020204" pitchFamily="34" charset="0"/>
                          <a:hlinkClick r:id="rId3"/>
                        </a:rPr>
                        <a:t>Check liste mise en production </a:t>
                      </a:r>
                      <a:endParaRPr lang="fr-FR" sz="900" b="0" i="0" u="none" strike="noStrike" dirty="0">
                        <a:solidFill>
                          <a:schemeClr val="tx1"/>
                        </a:solidFill>
                        <a:effectLst/>
                        <a:latin typeface="Calibri" panose="020F0502020204030204" pitchFamily="34" charset="0"/>
                        <a:cs typeface="Calibri" panose="020F0502020204030204" pitchFamily="34" charset="0"/>
                      </a:endParaRPr>
                    </a:p>
                  </a:txBody>
                  <a:tcPr marL="5076" marR="5076" marT="6768" marB="0" anchor="ctr"/>
                </a:tc>
                <a:tc>
                  <a:txBody>
                    <a:bodyPr/>
                    <a:lstStyle/>
                    <a:p>
                      <a:pPr algn="ctr" fontAlgn="ctr"/>
                      <a:r>
                        <a:rPr lang="fr-FR" sz="800" b="0" i="0" u="none" strike="noStrike" dirty="0" smtClean="0">
                          <a:solidFill>
                            <a:srgbClr val="000000"/>
                          </a:solidFill>
                          <a:effectLst/>
                          <a:latin typeface="Calibri" panose="020F0502020204030204" pitchFamily="34" charset="0"/>
                          <a:cs typeface="Calibri" panose="020F0502020204030204" pitchFamily="34" charset="0"/>
                        </a:rPr>
                        <a:t>Liste des pièces à fournir pour la mise en place d’un Crédit Bail</a:t>
                      </a:r>
                      <a:endParaRPr lang="fr-FR" sz="800" b="0" i="0" u="none" strike="noStrike" dirty="0">
                        <a:solidFill>
                          <a:srgbClr val="000000"/>
                        </a:solidFill>
                        <a:effectLst/>
                        <a:latin typeface="Calibri" panose="020F0502020204030204" pitchFamily="34" charset="0"/>
                        <a:cs typeface="Calibri" panose="020F050202020403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296332318"/>
                  </a:ext>
                </a:extLst>
              </a:tr>
              <a:tr h="633264">
                <a:tc vMerge="1">
                  <a:txBody>
                    <a:bodyPr/>
                    <a:lstStyle/>
                    <a:p>
                      <a:pPr algn="ctr" fontAlgn="ct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tc>
                  <a:txBody>
                    <a:bodyPr/>
                    <a:lstStyle/>
                    <a:p>
                      <a:pPr algn="ctr" fontAlgn="ctr"/>
                      <a:r>
                        <a:rPr lang="fr-FR" sz="900" b="0" i="0" u="none" strike="noStrike" dirty="0" smtClean="0">
                          <a:solidFill>
                            <a:schemeClr val="tx1"/>
                          </a:solidFill>
                          <a:effectLst/>
                          <a:latin typeface="Century Gothic" panose="020B0502020202020204" pitchFamily="34" charset="0"/>
                          <a:hlinkClick r:id="rId4"/>
                        </a:rPr>
                        <a:t>Front Lease Verticale Santé</a:t>
                      </a:r>
                      <a:endParaRPr lang="fr-FR" sz="900" b="0" i="0" u="none" strike="noStrike" dirty="0">
                        <a:solidFill>
                          <a:schemeClr val="tx1"/>
                        </a:solidFill>
                        <a:effectLst/>
                        <a:latin typeface="Century Gothic" panose="020B0502020202020204" pitchFamily="34" charset="0"/>
                      </a:endParaRPr>
                    </a:p>
                  </a:txBody>
                  <a:tcPr marL="5076" marR="5076" marT="6768" marB="0" anchor="ctr"/>
                </a:tc>
                <a:tc>
                  <a:txBody>
                    <a:bodyPr/>
                    <a:lstStyle/>
                    <a:p>
                      <a:pPr algn="ctr" fontAlgn="ctr"/>
                      <a:r>
                        <a:rPr lang="fr-FR" sz="800" b="0" i="0" u="none" strike="noStrike" dirty="0" smtClean="0">
                          <a:solidFill>
                            <a:schemeClr val="tx1">
                              <a:lumMod val="75000"/>
                              <a:lumOff val="25000"/>
                            </a:schemeClr>
                          </a:solidFill>
                          <a:effectLst/>
                          <a:latin typeface="+mj-lt"/>
                        </a:rPr>
                        <a:t>Vous</a:t>
                      </a:r>
                      <a:r>
                        <a:rPr lang="fr-FR" sz="800" b="0" i="0" u="none" strike="noStrike" baseline="0" dirty="0" smtClean="0">
                          <a:solidFill>
                            <a:schemeClr val="tx1">
                              <a:lumMod val="75000"/>
                              <a:lumOff val="25000"/>
                            </a:schemeClr>
                          </a:solidFill>
                          <a:effectLst/>
                          <a:latin typeface="+mj-lt"/>
                        </a:rPr>
                        <a:t> rappeler </a:t>
                      </a:r>
                      <a:r>
                        <a:rPr lang="fr-FR" sz="800" b="0" i="0" u="none" strike="noStrike" dirty="0" smtClean="0">
                          <a:solidFill>
                            <a:schemeClr val="tx1">
                              <a:lumMod val="75000"/>
                              <a:lumOff val="25000"/>
                            </a:schemeClr>
                          </a:solidFill>
                          <a:effectLst/>
                          <a:latin typeface="+mj-lt"/>
                        </a:rPr>
                        <a:t>la cible éligible et les conditions de  l’offre Verticale Santé + tuto DEFI dédié</a:t>
                      </a:r>
                      <a:endParaRPr lang="fr-FR" sz="800" b="0" i="0" u="none" strike="noStrike" dirty="0">
                        <a:solidFill>
                          <a:schemeClr val="tx1">
                            <a:lumMod val="75000"/>
                            <a:lumOff val="25000"/>
                          </a:schemeClr>
                        </a:solidFill>
                        <a:effectLst/>
                        <a:latin typeface="+mj-lt"/>
                      </a:endParaRPr>
                    </a:p>
                  </a:txBody>
                  <a:tcPr marL="5076" marR="5076" marT="6768" marB="0" anchor="ctr"/>
                </a:tc>
                <a:tc>
                  <a:txBody>
                    <a:bodyPr/>
                    <a:lstStyle/>
                    <a:p>
                      <a:pPr algn="l" fontAlgn="ctr"/>
                      <a:r>
                        <a:rPr lang="fr-FR" sz="900" u="none" strike="noStrike" dirty="0">
                          <a:effectLst/>
                        </a:rPr>
                        <a:t> </a:t>
                      </a: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1"/>
                  </a:ext>
                </a:extLst>
              </a:tr>
              <a:tr h="460372">
                <a:tc vMerge="1">
                  <a:txBody>
                    <a:bodyPr/>
                    <a:lstStyle/>
                    <a:p>
                      <a:endParaRPr lang="fr-FR"/>
                    </a:p>
                  </a:txBody>
                  <a:tcPr/>
                </a:tc>
                <a:tc>
                  <a:txBody>
                    <a:bodyPr/>
                    <a:lstStyle/>
                    <a:p>
                      <a:pPr algn="ctr" fontAlgn="ctr"/>
                      <a:r>
                        <a:rPr lang="fr-FR" sz="900" b="0" i="0" u="none" strike="noStrike" dirty="0" smtClean="0">
                          <a:solidFill>
                            <a:schemeClr val="tx1"/>
                          </a:solidFill>
                          <a:effectLst/>
                          <a:latin typeface="Century Gothic" panose="020B0502020202020204" pitchFamily="34" charset="0"/>
                          <a:hlinkClick r:id="rId5"/>
                        </a:rPr>
                        <a:t>Guide utilisateur signature</a:t>
                      </a:r>
                      <a:r>
                        <a:rPr lang="fr-FR" sz="900" b="0" i="0" u="none" strike="noStrike" baseline="0" dirty="0" smtClean="0">
                          <a:solidFill>
                            <a:schemeClr val="tx1"/>
                          </a:solidFill>
                          <a:effectLst/>
                          <a:latin typeface="Century Gothic" panose="020B0502020202020204" pitchFamily="34" charset="0"/>
                          <a:hlinkClick r:id="rId5"/>
                        </a:rPr>
                        <a:t> électronique CBM</a:t>
                      </a:r>
                      <a:endParaRPr lang="fr-FR" sz="900" b="0" i="0" u="none" strike="noStrike" dirty="0">
                        <a:solidFill>
                          <a:schemeClr val="tx1"/>
                        </a:solidFill>
                        <a:effectLst/>
                        <a:latin typeface="Century Gothic" panose="020B0502020202020204" pitchFamily="34" charset="0"/>
                      </a:endParaRPr>
                    </a:p>
                  </a:txBody>
                  <a:tcPr marL="5076" marR="5076" marT="6768" marB="0" anchor="ctr"/>
                </a:tc>
                <a:tc>
                  <a:txBody>
                    <a:bodyPr/>
                    <a:lstStyle/>
                    <a:p>
                      <a:pPr algn="ctr" fontAlgn="ctr"/>
                      <a:r>
                        <a:rPr lang="fr-FR" sz="800" b="0" i="0" u="none" strike="noStrike" dirty="0" smtClean="0">
                          <a:solidFill>
                            <a:srgbClr val="000000"/>
                          </a:solidFill>
                          <a:effectLst/>
                          <a:latin typeface="+mn-lt"/>
                        </a:rPr>
                        <a:t>Vous permettre de guider</a:t>
                      </a:r>
                      <a:r>
                        <a:rPr lang="fr-FR" sz="800" b="0" i="0" u="none" strike="noStrike" baseline="0" dirty="0" smtClean="0">
                          <a:solidFill>
                            <a:srgbClr val="000000"/>
                          </a:solidFill>
                          <a:effectLst/>
                          <a:latin typeface="+mn-lt"/>
                        </a:rPr>
                        <a:t> </a:t>
                      </a:r>
                      <a:r>
                        <a:rPr lang="fr-FR" sz="800" b="0" i="0" u="none" strike="noStrike" dirty="0" smtClean="0">
                          <a:solidFill>
                            <a:srgbClr val="000000"/>
                          </a:solidFill>
                          <a:effectLst/>
                          <a:latin typeface="+mn-lt"/>
                        </a:rPr>
                        <a:t>vos clients :</a:t>
                      </a:r>
                      <a:r>
                        <a:rPr lang="fr-FR" sz="800" b="0" i="0" u="none" strike="noStrike" baseline="0" dirty="0" smtClean="0">
                          <a:solidFill>
                            <a:srgbClr val="000000"/>
                          </a:solidFill>
                          <a:effectLst/>
                          <a:latin typeface="+mn-lt"/>
                        </a:rPr>
                        <a:t> retrouvez ici l</a:t>
                      </a:r>
                      <a:r>
                        <a:rPr lang="fr-FR" sz="800" b="0" i="0" u="none" strike="noStrike" dirty="0" smtClean="0">
                          <a:solidFill>
                            <a:srgbClr val="000000"/>
                          </a:solidFill>
                          <a:effectLst/>
                          <a:latin typeface="+mn-lt"/>
                        </a:rPr>
                        <a:t>es différentes étapes du parcours client de la signature électronique avec des copies d’écran</a:t>
                      </a:r>
                      <a:endParaRPr lang="fr-FR" sz="800" b="0" i="0" u="none" strike="noStrike" dirty="0">
                        <a:solidFill>
                          <a:srgbClr val="000000"/>
                        </a:solidFill>
                        <a:effectLst/>
                        <a:latin typeface="+mn-lt"/>
                      </a:endParaRPr>
                    </a:p>
                  </a:txBody>
                  <a:tcPr marL="5076" marR="5076" marT="6768" marB="0" anchor="ctr"/>
                </a:tc>
                <a:tc>
                  <a:txBody>
                    <a:bodyPr/>
                    <a:lstStyle/>
                    <a:p>
                      <a:pPr algn="l" fontAlgn="ctr"/>
                      <a:r>
                        <a:rPr lang="fr-FR" sz="900" u="none" strike="noStrike" dirty="0">
                          <a:effectLst/>
                        </a:rPr>
                        <a:t> </a:t>
                      </a: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FFFFFF"/>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10002"/>
                  </a:ext>
                </a:extLst>
              </a:tr>
            </a:tbl>
          </a:graphicData>
        </a:graphic>
      </p:graphicFrame>
      <p:grpSp>
        <p:nvGrpSpPr>
          <p:cNvPr id="40" name="Groupe 39"/>
          <p:cNvGrpSpPr/>
          <p:nvPr/>
        </p:nvGrpSpPr>
        <p:grpSpPr>
          <a:xfrm>
            <a:off x="726987" y="-1"/>
            <a:ext cx="774179" cy="627535"/>
            <a:chOff x="726987" y="-1"/>
            <a:chExt cx="774179" cy="627535"/>
          </a:xfrm>
        </p:grpSpPr>
        <p:sp>
          <p:nvSpPr>
            <p:cNvPr id="41" name="Rectangle 40"/>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llipse 41"/>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llipse 43"/>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ectangle 46"/>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ZoneTexte 48"/>
            <p:cNvSpPr txBox="1"/>
            <p:nvPr/>
          </p:nvSpPr>
          <p:spPr>
            <a:xfrm>
              <a:off x="726987" y="195486"/>
              <a:ext cx="6046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CONQUÊTE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srgbClr val="FF0000"/>
                  </a:solidFill>
                  <a:effectLst/>
                  <a:uLnTx/>
                  <a:uFillTx/>
                  <a:latin typeface="Century Gothic" panose="020B0502020202020204" pitchFamily="34" charset="0"/>
                  <a:ea typeface="+mn-ea"/>
                  <a:cs typeface="+mn-cs"/>
                </a:rPr>
                <a:t>UNIVERS</a:t>
              </a:r>
              <a:endParaRPr kumimoji="0" lang="fr-FR" sz="600" b="0"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endParaRPr>
            </a:p>
          </p:txBody>
        </p:sp>
      </p:grpSp>
      <p:sp>
        <p:nvSpPr>
          <p:cNvPr id="48" name="Espace réservé du contenu 1"/>
          <p:cNvSpPr>
            <a:spLocks noGrp="1"/>
          </p:cNvSpPr>
          <p:nvPr>
            <p:ph sz="quarter" idx="15"/>
          </p:nvPr>
        </p:nvSpPr>
        <p:spPr>
          <a:xfrm>
            <a:off x="1364476" y="11039"/>
            <a:ext cx="7779524" cy="483518"/>
          </a:xfrm>
        </p:spPr>
        <p:txBody>
          <a:bodyPr/>
          <a:lstStyle/>
          <a:p>
            <a:r>
              <a:rPr lang="fr-FR" sz="1600" b="1" dirty="0" smtClean="0"/>
              <a:t>Des</a:t>
            </a:r>
            <a:r>
              <a:rPr lang="fr-FR" sz="1600" b="1" dirty="0" smtClean="0">
                <a:solidFill>
                  <a:srgbClr val="FF0000"/>
                </a:solidFill>
              </a:rPr>
              <a:t> outils </a:t>
            </a:r>
            <a:r>
              <a:rPr lang="fr-FR" sz="1600" b="1" dirty="0" smtClean="0"/>
              <a:t>permettant à chacun de trouver les informations qui le concernent ! </a:t>
            </a:r>
            <a:endParaRPr lang="fr-FR" sz="1600" b="1" dirty="0"/>
          </a:p>
        </p:txBody>
      </p:sp>
      <p:sp>
        <p:nvSpPr>
          <p:cNvPr id="2" name="AutoShape 2" descr="Le disque A pour les jeunes conducteurs - Le-Jeune-Conducteur.com"/>
          <p:cNvSpPr>
            <a:spLocks noChangeAspect="1" noChangeArrowheads="1"/>
          </p:cNvSpPr>
          <p:nvPr/>
        </p:nvSpPr>
        <p:spPr bwMode="auto">
          <a:xfrm>
            <a:off x="63500" y="-136525"/>
            <a:ext cx="1895475"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4" name="Rectangle 53">
            <a:hlinkClick r:id="rId6"/>
          </p:cNvPr>
          <p:cNvSpPr/>
          <p:nvPr/>
        </p:nvSpPr>
        <p:spPr>
          <a:xfrm>
            <a:off x="7625768" y="1354891"/>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Débutant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Découverte du produit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 pour apprendre</a:t>
            </a:r>
            <a:endPar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5" name="Rectangle 54">
            <a:hlinkClick r:id="rId6"/>
          </p:cNvPr>
          <p:cNvSpPr/>
          <p:nvPr/>
        </p:nvSpPr>
        <p:spPr>
          <a:xfrm>
            <a:off x="7634693" y="2158699"/>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Confirmé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Pratique régulière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 </a:t>
            </a:r>
            <a:r>
              <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p</a:t>
            </a: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our progresser</a:t>
            </a:r>
            <a:endPar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6" name="Rectangle 55">
            <a:hlinkClick r:id="rId6"/>
          </p:cNvPr>
          <p:cNvSpPr/>
          <p:nvPr/>
        </p:nvSpPr>
        <p:spPr>
          <a:xfrm>
            <a:off x="7629085" y="2970515"/>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Expert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Pratique régulière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 pour se maintenir à jour</a:t>
            </a:r>
            <a:endPar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57" name="Image 56"/>
          <p:cNvPicPr>
            <a:picLocks noChangeAspect="1"/>
          </p:cNvPicPr>
          <p:nvPr/>
        </p:nvPicPr>
        <p:blipFill rotWithShape="1">
          <a:blip r:embed="rId7" cstate="print">
            <a:extLst>
              <a:ext uri="{28A0092B-C50C-407E-A947-70E740481C1C}">
                <a14:useLocalDpi xmlns:a14="http://schemas.microsoft.com/office/drawing/2010/main" val="0"/>
              </a:ext>
            </a:extLst>
          </a:blip>
          <a:srcRect l="17319" t="2135" r="17736" b="5714"/>
          <a:stretch/>
        </p:blipFill>
        <p:spPr>
          <a:xfrm>
            <a:off x="7694342" y="1283707"/>
            <a:ext cx="169494" cy="170272"/>
          </a:xfrm>
          <a:prstGeom prst="ellipse">
            <a:avLst/>
          </a:prstGeom>
        </p:spPr>
      </p:pic>
      <p:pic>
        <p:nvPicPr>
          <p:cNvPr id="58" name="Image 5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96631" y="2096993"/>
            <a:ext cx="175925" cy="175925"/>
          </a:xfrm>
          <a:prstGeom prst="rect">
            <a:avLst/>
          </a:prstGeom>
        </p:spPr>
      </p:pic>
      <p:pic>
        <p:nvPicPr>
          <p:cNvPr id="59" name="Image 5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92482" y="2885289"/>
            <a:ext cx="184222" cy="184222"/>
          </a:xfrm>
          <a:prstGeom prst="rect">
            <a:avLst/>
          </a:prstGeom>
        </p:spPr>
      </p:pic>
      <p:pic>
        <p:nvPicPr>
          <p:cNvPr id="68" name="Image 67"/>
          <p:cNvPicPr>
            <a:picLocks noChangeAspect="1"/>
          </p:cNvPicPr>
          <p:nvPr/>
        </p:nvPicPr>
        <p:blipFill rotWithShape="1">
          <a:blip r:embed="rId10" cstate="print">
            <a:extLst>
              <a:ext uri="{28A0092B-C50C-407E-A947-70E740481C1C}">
                <a14:useLocalDpi xmlns:a14="http://schemas.microsoft.com/office/drawing/2010/main" val="0"/>
              </a:ext>
            </a:extLst>
          </a:blip>
          <a:srcRect l="17319" t="2135" r="17736" b="5714"/>
          <a:stretch/>
        </p:blipFill>
        <p:spPr>
          <a:xfrm>
            <a:off x="6445492" y="1493546"/>
            <a:ext cx="213130" cy="214108"/>
          </a:xfrm>
          <a:prstGeom prst="ellipse">
            <a:avLst/>
          </a:prstGeom>
        </p:spPr>
      </p:pic>
      <p:pic>
        <p:nvPicPr>
          <p:cNvPr id="76" name="Image 75"/>
          <p:cNvPicPr>
            <a:picLocks noChangeAspect="1"/>
          </p:cNvPicPr>
          <p:nvPr/>
        </p:nvPicPr>
        <p:blipFill rotWithShape="1">
          <a:blip r:embed="rId10" cstate="print">
            <a:extLst>
              <a:ext uri="{28A0092B-C50C-407E-A947-70E740481C1C}">
                <a14:useLocalDpi xmlns:a14="http://schemas.microsoft.com/office/drawing/2010/main" val="0"/>
              </a:ext>
            </a:extLst>
          </a:blip>
          <a:srcRect l="17319" t="2135" r="17736" b="5714"/>
          <a:stretch/>
        </p:blipFill>
        <p:spPr>
          <a:xfrm>
            <a:off x="6422094" y="2789028"/>
            <a:ext cx="213130" cy="214108"/>
          </a:xfrm>
          <a:prstGeom prst="ellipse">
            <a:avLst/>
          </a:prstGeom>
        </p:spPr>
      </p:pic>
      <p:pic>
        <p:nvPicPr>
          <p:cNvPr id="85" name="Image 8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07739" y="2808119"/>
            <a:ext cx="175925" cy="175925"/>
          </a:xfrm>
          <a:prstGeom prst="rect">
            <a:avLst/>
          </a:prstGeom>
        </p:spPr>
      </p:pic>
      <p:pic>
        <p:nvPicPr>
          <p:cNvPr id="86" name="Image 8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72226" y="1527364"/>
            <a:ext cx="175925" cy="175925"/>
          </a:xfrm>
          <a:prstGeom prst="rect">
            <a:avLst/>
          </a:prstGeom>
        </p:spPr>
      </p:pic>
      <p:pic>
        <p:nvPicPr>
          <p:cNvPr id="87" name="Image 8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55227" y="1523215"/>
            <a:ext cx="184222" cy="184222"/>
          </a:xfrm>
          <a:prstGeom prst="rect">
            <a:avLst/>
          </a:prstGeom>
        </p:spPr>
      </p:pic>
      <p:pic>
        <p:nvPicPr>
          <p:cNvPr id="39" name="Image 38"/>
          <p:cNvPicPr>
            <a:picLocks noChangeAspect="1"/>
          </p:cNvPicPr>
          <p:nvPr/>
        </p:nvPicPr>
        <p:blipFill>
          <a:blip r:embed="rId11">
            <a:extLst/>
          </a:blip>
          <a:stretch>
            <a:fillRect/>
          </a:stretch>
        </p:blipFill>
        <p:spPr>
          <a:xfrm>
            <a:off x="8512301" y="404052"/>
            <a:ext cx="351462" cy="351462"/>
          </a:xfrm>
          <a:prstGeom prst="rect">
            <a:avLst/>
          </a:prstGeom>
        </p:spPr>
      </p:pic>
      <p:pic>
        <p:nvPicPr>
          <p:cNvPr id="43" name="Image 4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17208" y="2798587"/>
            <a:ext cx="184222" cy="184222"/>
          </a:xfrm>
          <a:prstGeom prst="rect">
            <a:avLst/>
          </a:prstGeom>
        </p:spPr>
      </p:pic>
      <p:pic>
        <p:nvPicPr>
          <p:cNvPr id="26" name="Image 25"/>
          <p:cNvPicPr>
            <a:picLocks noChangeAspect="1"/>
          </p:cNvPicPr>
          <p:nvPr/>
        </p:nvPicPr>
        <p:blipFill rotWithShape="1">
          <a:blip r:embed="rId10" cstate="print">
            <a:extLst>
              <a:ext uri="{28A0092B-C50C-407E-A947-70E740481C1C}">
                <a14:useLocalDpi xmlns:a14="http://schemas.microsoft.com/office/drawing/2010/main" val="0"/>
              </a:ext>
            </a:extLst>
          </a:blip>
          <a:srcRect l="17319" t="2135" r="17736" b="5714"/>
          <a:stretch/>
        </p:blipFill>
        <p:spPr>
          <a:xfrm>
            <a:off x="6422094" y="2143521"/>
            <a:ext cx="213130" cy="214108"/>
          </a:xfrm>
          <a:prstGeom prst="ellipse">
            <a:avLst/>
          </a:prstGeom>
        </p:spPr>
      </p:pic>
      <p:pic>
        <p:nvPicPr>
          <p:cNvPr id="27" name="Image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07739" y="2162612"/>
            <a:ext cx="175925" cy="175925"/>
          </a:xfrm>
          <a:prstGeom prst="rect">
            <a:avLst/>
          </a:prstGeom>
        </p:spPr>
      </p:pic>
      <p:pic>
        <p:nvPicPr>
          <p:cNvPr id="28" name="Image 2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17208" y="2153080"/>
            <a:ext cx="184222" cy="184222"/>
          </a:xfrm>
          <a:prstGeom prst="rect">
            <a:avLst/>
          </a:prstGeom>
        </p:spPr>
      </p:pic>
      <p:pic>
        <p:nvPicPr>
          <p:cNvPr id="29" name="Image 28"/>
          <p:cNvPicPr>
            <a:picLocks noChangeAspect="1"/>
          </p:cNvPicPr>
          <p:nvPr/>
        </p:nvPicPr>
        <p:blipFill rotWithShape="1">
          <a:blip r:embed="rId10" cstate="print">
            <a:extLst>
              <a:ext uri="{28A0092B-C50C-407E-A947-70E740481C1C}">
                <a14:useLocalDpi xmlns:a14="http://schemas.microsoft.com/office/drawing/2010/main" val="0"/>
              </a:ext>
            </a:extLst>
          </a:blip>
          <a:srcRect l="17319" t="2135" r="17736" b="5714"/>
          <a:stretch/>
        </p:blipFill>
        <p:spPr>
          <a:xfrm>
            <a:off x="6422094" y="3303651"/>
            <a:ext cx="213130" cy="214108"/>
          </a:xfrm>
          <a:prstGeom prst="ellipse">
            <a:avLst/>
          </a:prstGeom>
        </p:spPr>
      </p:pic>
      <p:pic>
        <p:nvPicPr>
          <p:cNvPr id="30" name="Image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07739" y="3322742"/>
            <a:ext cx="175925" cy="175925"/>
          </a:xfrm>
          <a:prstGeom prst="rect">
            <a:avLst/>
          </a:prstGeom>
        </p:spPr>
      </p:pic>
      <p:pic>
        <p:nvPicPr>
          <p:cNvPr id="31" name="Image 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17208" y="3313210"/>
            <a:ext cx="184222" cy="184222"/>
          </a:xfrm>
          <a:prstGeom prst="rect">
            <a:avLst/>
          </a:prstGeom>
        </p:spPr>
      </p:pic>
    </p:spTree>
    <p:extLst>
      <p:ext uri="{BB962C8B-B14F-4D97-AF65-F5344CB8AC3E}">
        <p14:creationId xmlns:p14="http://schemas.microsoft.com/office/powerpoint/2010/main" val="4147378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au 12"/>
          <p:cNvGraphicFramePr>
            <a:graphicFrameLocks noGrp="1"/>
          </p:cNvGraphicFramePr>
          <p:nvPr>
            <p:extLst>
              <p:ext uri="{D42A27DB-BD31-4B8C-83A1-F6EECF244321}">
                <p14:modId xmlns:p14="http://schemas.microsoft.com/office/powerpoint/2010/main" val="2495679356"/>
              </p:ext>
            </p:extLst>
          </p:nvPr>
        </p:nvGraphicFramePr>
        <p:xfrm>
          <a:off x="197678" y="1011644"/>
          <a:ext cx="7339375" cy="2136170"/>
        </p:xfrm>
        <a:graphic>
          <a:graphicData uri="http://schemas.openxmlformats.org/drawingml/2006/table">
            <a:tbl>
              <a:tblPr>
                <a:tableStyleId>{7DF18680-E054-41AD-8BC1-D1AEF772440D}</a:tableStyleId>
              </a:tblPr>
              <a:tblGrid>
                <a:gridCol w="501076">
                  <a:extLst>
                    <a:ext uri="{9D8B030D-6E8A-4147-A177-3AD203B41FA5}">
                      <a16:colId xmlns:a16="http://schemas.microsoft.com/office/drawing/2014/main" val="20000"/>
                    </a:ext>
                  </a:extLst>
                </a:gridCol>
                <a:gridCol w="1525659">
                  <a:extLst>
                    <a:ext uri="{9D8B030D-6E8A-4147-A177-3AD203B41FA5}">
                      <a16:colId xmlns:a16="http://schemas.microsoft.com/office/drawing/2014/main" val="20001"/>
                    </a:ext>
                  </a:extLst>
                </a:gridCol>
                <a:gridCol w="4106886">
                  <a:extLst>
                    <a:ext uri="{9D8B030D-6E8A-4147-A177-3AD203B41FA5}">
                      <a16:colId xmlns:a16="http://schemas.microsoft.com/office/drawing/2014/main" val="20002"/>
                    </a:ext>
                  </a:extLst>
                </a:gridCol>
                <a:gridCol w="401918">
                  <a:extLst>
                    <a:ext uri="{9D8B030D-6E8A-4147-A177-3AD203B41FA5}">
                      <a16:colId xmlns:a16="http://schemas.microsoft.com/office/drawing/2014/main" val="20004"/>
                    </a:ext>
                  </a:extLst>
                </a:gridCol>
                <a:gridCol w="401918">
                  <a:extLst>
                    <a:ext uri="{9D8B030D-6E8A-4147-A177-3AD203B41FA5}">
                      <a16:colId xmlns:a16="http://schemas.microsoft.com/office/drawing/2014/main" val="232911456"/>
                    </a:ext>
                  </a:extLst>
                </a:gridCol>
                <a:gridCol w="401918">
                  <a:extLst>
                    <a:ext uri="{9D8B030D-6E8A-4147-A177-3AD203B41FA5}">
                      <a16:colId xmlns:a16="http://schemas.microsoft.com/office/drawing/2014/main" val="3001012092"/>
                    </a:ext>
                  </a:extLst>
                </a:gridCol>
              </a:tblGrid>
              <a:tr h="695171">
                <a:tc>
                  <a:txBody>
                    <a:bodyPr/>
                    <a:lstStyle/>
                    <a:p>
                      <a:pPr algn="ctr" fontAlgn="ctr"/>
                      <a:r>
                        <a:rPr lang="fr-FR" sz="800" b="1" u="none" strike="noStrike" dirty="0">
                          <a:solidFill>
                            <a:schemeClr val="bg1"/>
                          </a:solidFill>
                          <a:effectLst/>
                        </a:rPr>
                        <a:t>Offre</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smtClean="0">
                          <a:solidFill>
                            <a:schemeClr val="bg1"/>
                          </a:solidFill>
                          <a:effectLst/>
                        </a:rPr>
                        <a:t>Outils avec liens directs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a:txBody>
                    <a:bodyPr/>
                    <a:lstStyle/>
                    <a:p>
                      <a:pPr algn="ctr" fontAlgn="ctr"/>
                      <a:r>
                        <a:rPr lang="fr-FR" sz="800" b="1" u="none" strike="noStrike" dirty="0">
                          <a:solidFill>
                            <a:schemeClr val="bg1"/>
                          </a:solidFill>
                          <a:effectLst/>
                        </a:rPr>
                        <a:t>Objectifs</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gridSpan="3">
                  <a:txBody>
                    <a:bodyPr/>
                    <a:lstStyle/>
                    <a:p>
                      <a:pPr algn="ctr" fontAlgn="ctr"/>
                      <a:r>
                        <a:rPr lang="fr-FR" sz="800" b="1" u="none" strike="noStrike" dirty="0">
                          <a:solidFill>
                            <a:schemeClr val="bg1"/>
                          </a:solidFill>
                          <a:effectLst/>
                        </a:rPr>
                        <a:t>Niveau de recommandation</a:t>
                      </a:r>
                      <a:endParaRPr lang="fr-FR" sz="800" b="1" i="0" u="none" strike="noStrike" dirty="0">
                        <a:solidFill>
                          <a:schemeClr val="bg1"/>
                        </a:solidFill>
                        <a:effectLst/>
                        <a:latin typeface="Century Gothic" panose="020B0502020202020204" pitchFamily="34" charset="0"/>
                      </a:endParaRPr>
                    </a:p>
                  </a:txBody>
                  <a:tcPr marL="5076" marR="5076" marT="6768" marB="0" anchor="ctr">
                    <a:solidFill>
                      <a:schemeClr val="tx2">
                        <a:lumMod val="7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1440999">
                <a:tc>
                  <a:txBody>
                    <a:bodyPr/>
                    <a:lstStyle/>
                    <a:p>
                      <a:pPr algn="ctr" fontAlgn="ctr"/>
                      <a:r>
                        <a:rPr lang="fr-FR" sz="1400" b="0" u="none" strike="noStrike" dirty="0" smtClean="0">
                          <a:solidFill>
                            <a:schemeClr val="bg1"/>
                          </a:solidFill>
                          <a:effectLst/>
                        </a:rPr>
                        <a:t>UNIVERS Ingénierie</a:t>
                      </a:r>
                      <a:r>
                        <a:rPr lang="fr-FR" sz="1400" b="0" u="none" strike="noStrike" baseline="0" dirty="0" smtClean="0">
                          <a:solidFill>
                            <a:schemeClr val="bg1"/>
                          </a:solidFill>
                          <a:effectLst/>
                        </a:rPr>
                        <a:t> Sociale</a:t>
                      </a:r>
                      <a:endParaRPr lang="fr-FR" sz="1400" b="1" i="0" u="none" strike="noStrike" dirty="0">
                        <a:solidFill>
                          <a:schemeClr val="bg1"/>
                        </a:solidFill>
                        <a:effectLst/>
                        <a:latin typeface="Century Gothic" panose="020B0502020202020204" pitchFamily="34" charset="0"/>
                      </a:endParaRPr>
                    </a:p>
                  </a:txBody>
                  <a:tcPr marL="5076" marR="5076" marT="6768" marB="0" vert="vert270" anchor="ctr">
                    <a:solidFill>
                      <a:schemeClr val="tx2">
                        <a:lumMod val="75000"/>
                      </a:schemeClr>
                    </a:solidFill>
                  </a:tcPr>
                </a:tc>
                <a:tc>
                  <a:txBody>
                    <a:bodyPr/>
                    <a:lstStyle/>
                    <a:p>
                      <a:pPr algn="ctr" fontAlgn="ctr"/>
                      <a:r>
                        <a:rPr lang="fr-FR" sz="900" b="0" i="0" u="none" strike="noStrike" dirty="0" smtClean="0">
                          <a:solidFill>
                            <a:schemeClr val="tx1"/>
                          </a:solidFill>
                          <a:effectLst/>
                          <a:latin typeface="Calibri" panose="020F0502020204030204" pitchFamily="34" charset="0"/>
                          <a:cs typeface="Calibri" panose="020F0502020204030204" pitchFamily="34" charset="0"/>
                          <a:hlinkClick r:id="rId2"/>
                        </a:rPr>
                        <a:t>Box Office </a:t>
                      </a:r>
                      <a:endParaRPr lang="fr-FR" sz="900" b="0" i="0" u="none" strike="noStrike" dirty="0">
                        <a:solidFill>
                          <a:schemeClr val="tx1"/>
                        </a:solidFill>
                        <a:effectLst/>
                        <a:latin typeface="Calibri" panose="020F0502020204030204" pitchFamily="34" charset="0"/>
                        <a:cs typeface="Calibri" panose="020F0502020204030204" pitchFamily="34" charset="0"/>
                      </a:endParaRPr>
                    </a:p>
                  </a:txBody>
                  <a:tcPr marL="5076" marR="5076" marT="6768" marB="0" anchor="ctr"/>
                </a:tc>
                <a:tc>
                  <a:txBody>
                    <a:bodyPr/>
                    <a:lstStyle/>
                    <a:p>
                      <a:pPr algn="ctr" fontAlgn="ctr"/>
                      <a:r>
                        <a:rPr lang="fr-FR" sz="800" b="1" u="none" strike="noStrike" dirty="0">
                          <a:effectLst/>
                        </a:rPr>
                        <a:t>Accéder directement aux </a:t>
                      </a:r>
                      <a:r>
                        <a:rPr lang="fr-FR" sz="800" b="1" u="none" strike="noStrike" dirty="0" smtClean="0">
                          <a:solidFill>
                            <a:schemeClr val="tx1"/>
                          </a:solidFill>
                          <a:effectLst/>
                        </a:rPr>
                        <a:t>informations essentielles</a:t>
                      </a:r>
                      <a:endParaRPr lang="fr-FR" sz="800" b="1" i="0" u="none" strike="noStrike" dirty="0">
                        <a:solidFill>
                          <a:schemeClr val="tx1"/>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tc>
                  <a:txBody>
                    <a:bodyPr/>
                    <a:lstStyle/>
                    <a:p>
                      <a:pPr algn="l" fontAlgn="ctr"/>
                      <a:endParaRPr lang="fr-FR" sz="900" b="0" i="0" u="none" strike="noStrike" dirty="0">
                        <a:solidFill>
                          <a:srgbClr val="EBF1DE"/>
                        </a:solidFill>
                        <a:effectLst/>
                        <a:latin typeface="Century Gothic" panose="020B0502020202020204" pitchFamily="34" charset="0"/>
                      </a:endParaRPr>
                    </a:p>
                  </a:txBody>
                  <a:tcPr marL="5076" marR="5076" marT="6768" marB="0" anchor="ctr"/>
                </a:tc>
                <a:extLst>
                  <a:ext uri="{0D108BD9-81ED-4DB2-BD59-A6C34878D82A}">
                    <a16:rowId xmlns:a16="http://schemas.microsoft.com/office/drawing/2014/main" val="531637704"/>
                  </a:ext>
                </a:extLst>
              </a:tr>
            </a:tbl>
          </a:graphicData>
        </a:graphic>
      </p:graphicFrame>
      <p:grpSp>
        <p:nvGrpSpPr>
          <p:cNvPr id="40" name="Groupe 39"/>
          <p:cNvGrpSpPr/>
          <p:nvPr/>
        </p:nvGrpSpPr>
        <p:grpSpPr>
          <a:xfrm>
            <a:off x="726987" y="-1"/>
            <a:ext cx="774179" cy="627535"/>
            <a:chOff x="726987" y="-1"/>
            <a:chExt cx="774179" cy="627535"/>
          </a:xfrm>
        </p:grpSpPr>
        <p:sp>
          <p:nvSpPr>
            <p:cNvPr id="41" name="Rectangle 40"/>
            <p:cNvSpPr/>
            <p:nvPr/>
          </p:nvSpPr>
          <p:spPr>
            <a:xfrm>
              <a:off x="827584" y="267493"/>
              <a:ext cx="288032" cy="36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llipse 41"/>
            <p:cNvSpPr/>
            <p:nvPr/>
          </p:nvSpPr>
          <p:spPr>
            <a:xfrm>
              <a:off x="827584" y="0"/>
              <a:ext cx="417766" cy="6219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llipse 43"/>
            <p:cNvSpPr/>
            <p:nvPr/>
          </p:nvSpPr>
          <p:spPr>
            <a:xfrm>
              <a:off x="1083400" y="-1"/>
              <a:ext cx="417766" cy="4764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ectangle 46"/>
            <p:cNvSpPr/>
            <p:nvPr/>
          </p:nvSpPr>
          <p:spPr>
            <a:xfrm>
              <a:off x="788149" y="271255"/>
              <a:ext cx="295251" cy="300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ZoneTexte 48"/>
            <p:cNvSpPr txBox="1"/>
            <p:nvPr/>
          </p:nvSpPr>
          <p:spPr>
            <a:xfrm>
              <a:off x="726987" y="195486"/>
              <a:ext cx="6046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CONQUÊTE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mn-ea"/>
                  <a:cs typeface="+mn-cs"/>
                </a:rPr>
                <a:t>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smtClean="0">
                  <a:ln>
                    <a:noFill/>
                  </a:ln>
                  <a:solidFill>
                    <a:srgbClr val="FF0000"/>
                  </a:solidFill>
                  <a:effectLst/>
                  <a:uLnTx/>
                  <a:uFillTx/>
                  <a:latin typeface="Century Gothic" panose="020B0502020202020204" pitchFamily="34" charset="0"/>
                  <a:ea typeface="+mn-ea"/>
                  <a:cs typeface="+mn-cs"/>
                </a:rPr>
                <a:t>UNIVERS</a:t>
              </a:r>
              <a:endParaRPr kumimoji="0" lang="fr-FR" sz="600" b="0"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endParaRPr>
            </a:p>
          </p:txBody>
        </p:sp>
      </p:grpSp>
      <p:sp>
        <p:nvSpPr>
          <p:cNvPr id="48" name="Espace réservé du contenu 1"/>
          <p:cNvSpPr>
            <a:spLocks noGrp="1"/>
          </p:cNvSpPr>
          <p:nvPr>
            <p:ph sz="quarter" idx="15"/>
          </p:nvPr>
        </p:nvSpPr>
        <p:spPr>
          <a:xfrm>
            <a:off x="1364476" y="11039"/>
            <a:ext cx="7779524" cy="483518"/>
          </a:xfrm>
        </p:spPr>
        <p:txBody>
          <a:bodyPr/>
          <a:lstStyle/>
          <a:p>
            <a:r>
              <a:rPr lang="fr-FR" sz="1600" b="1" dirty="0" smtClean="0"/>
              <a:t>Des</a:t>
            </a:r>
            <a:r>
              <a:rPr lang="fr-FR" sz="1600" b="1" dirty="0" smtClean="0">
                <a:solidFill>
                  <a:srgbClr val="FF0000"/>
                </a:solidFill>
              </a:rPr>
              <a:t> outils </a:t>
            </a:r>
            <a:r>
              <a:rPr lang="fr-FR" sz="1600" b="1" dirty="0" smtClean="0"/>
              <a:t>permettant à chacun de trouver les informations qui l’intéressent ! </a:t>
            </a:r>
            <a:endParaRPr lang="fr-FR" sz="1600" b="1" dirty="0"/>
          </a:p>
        </p:txBody>
      </p:sp>
      <p:sp>
        <p:nvSpPr>
          <p:cNvPr id="2" name="AutoShape 2" descr="Le disque A pour les jeunes conducteurs - Le-Jeune-Conducteur.com"/>
          <p:cNvSpPr>
            <a:spLocks noChangeAspect="1" noChangeArrowheads="1"/>
          </p:cNvSpPr>
          <p:nvPr/>
        </p:nvSpPr>
        <p:spPr bwMode="auto">
          <a:xfrm>
            <a:off x="63500" y="-136525"/>
            <a:ext cx="1895475"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4" name="Rectangle 53">
            <a:hlinkClick r:id="rId3"/>
          </p:cNvPr>
          <p:cNvSpPr/>
          <p:nvPr/>
        </p:nvSpPr>
        <p:spPr>
          <a:xfrm>
            <a:off x="7625768" y="1354891"/>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Débutant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Découverte du produit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 pour apprendre</a:t>
            </a:r>
            <a:endPar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5" name="Rectangle 54">
            <a:hlinkClick r:id="rId3"/>
          </p:cNvPr>
          <p:cNvSpPr/>
          <p:nvPr/>
        </p:nvSpPr>
        <p:spPr>
          <a:xfrm>
            <a:off x="7634693" y="2158699"/>
            <a:ext cx="1376282" cy="480492"/>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Confirmé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Pratique régulière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 </a:t>
            </a:r>
            <a:r>
              <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p</a:t>
            </a: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our progresser</a:t>
            </a:r>
            <a:endPar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6" name="Rectangle 55">
            <a:hlinkClick r:id="rId3"/>
          </p:cNvPr>
          <p:cNvSpPr/>
          <p:nvPr/>
        </p:nvSpPr>
        <p:spPr>
          <a:xfrm>
            <a:off x="7629085" y="2874595"/>
            <a:ext cx="1376282" cy="705268"/>
          </a:xfrm>
          <a:prstGeom prst="rect">
            <a:avLst/>
          </a:prstGeom>
          <a:solidFill>
            <a:schemeClr val="accent1">
              <a:lumMod val="40000"/>
              <a:lumOff val="60000"/>
            </a:schemeClr>
          </a:solid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Expert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Pratique régulière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 pour se maintenir à </a:t>
            </a:r>
            <a:r>
              <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jour et encore mieux valoriser </a:t>
            </a:r>
            <a:r>
              <a:rPr kumimoji="0" lang="fr-FR" sz="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l’offre</a:t>
            </a:r>
            <a:endPar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57" name="Image 56"/>
          <p:cNvPicPr>
            <a:picLocks noChangeAspect="1"/>
          </p:cNvPicPr>
          <p:nvPr/>
        </p:nvPicPr>
        <p:blipFill rotWithShape="1">
          <a:blip r:embed="rId4" cstate="print">
            <a:extLst>
              <a:ext uri="{28A0092B-C50C-407E-A947-70E740481C1C}">
                <a14:useLocalDpi xmlns:a14="http://schemas.microsoft.com/office/drawing/2010/main" val="0"/>
              </a:ext>
            </a:extLst>
          </a:blip>
          <a:srcRect l="17319" t="2135" r="17736" b="5714"/>
          <a:stretch/>
        </p:blipFill>
        <p:spPr>
          <a:xfrm>
            <a:off x="7694342" y="1283707"/>
            <a:ext cx="169494" cy="170272"/>
          </a:xfrm>
          <a:prstGeom prst="ellipse">
            <a:avLst/>
          </a:prstGeom>
        </p:spPr>
      </p:pic>
      <p:pic>
        <p:nvPicPr>
          <p:cNvPr id="58" name="Image 5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96631" y="2096993"/>
            <a:ext cx="175925" cy="175925"/>
          </a:xfrm>
          <a:prstGeom prst="rect">
            <a:avLst/>
          </a:prstGeom>
        </p:spPr>
      </p:pic>
      <p:pic>
        <p:nvPicPr>
          <p:cNvPr id="59" name="Image 5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92482" y="2787774"/>
            <a:ext cx="184222" cy="184222"/>
          </a:xfrm>
          <a:prstGeom prst="rect">
            <a:avLst/>
          </a:prstGeom>
        </p:spPr>
      </p:pic>
      <p:pic>
        <p:nvPicPr>
          <p:cNvPr id="68" name="Image 67"/>
          <p:cNvPicPr>
            <a:picLocks noChangeAspect="1"/>
          </p:cNvPicPr>
          <p:nvPr/>
        </p:nvPicPr>
        <p:blipFill rotWithShape="1">
          <a:blip r:embed="rId7" cstate="print">
            <a:extLst>
              <a:ext uri="{28A0092B-C50C-407E-A947-70E740481C1C}">
                <a14:useLocalDpi xmlns:a14="http://schemas.microsoft.com/office/drawing/2010/main" val="0"/>
              </a:ext>
            </a:extLst>
          </a:blip>
          <a:srcRect l="17319" t="2135" r="17736" b="5714"/>
          <a:stretch/>
        </p:blipFill>
        <p:spPr>
          <a:xfrm>
            <a:off x="6455267" y="2239100"/>
            <a:ext cx="213130" cy="214108"/>
          </a:xfrm>
          <a:prstGeom prst="ellipse">
            <a:avLst/>
          </a:prstGeom>
        </p:spPr>
      </p:pic>
      <p:pic>
        <p:nvPicPr>
          <p:cNvPr id="86" name="Image 8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82001" y="2272918"/>
            <a:ext cx="175925" cy="175925"/>
          </a:xfrm>
          <a:prstGeom prst="rect">
            <a:avLst/>
          </a:prstGeom>
        </p:spPr>
      </p:pic>
      <p:pic>
        <p:nvPicPr>
          <p:cNvPr id="87" name="Image 8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65002" y="2268769"/>
            <a:ext cx="184222" cy="184222"/>
          </a:xfrm>
          <a:prstGeom prst="rect">
            <a:avLst/>
          </a:prstGeom>
        </p:spPr>
      </p:pic>
      <p:pic>
        <p:nvPicPr>
          <p:cNvPr id="39" name="Image 38"/>
          <p:cNvPicPr>
            <a:picLocks noChangeAspect="1"/>
          </p:cNvPicPr>
          <p:nvPr/>
        </p:nvPicPr>
        <p:blipFill>
          <a:blip r:embed="rId8">
            <a:extLst/>
          </a:blip>
          <a:stretch>
            <a:fillRect/>
          </a:stretch>
        </p:blipFill>
        <p:spPr>
          <a:xfrm>
            <a:off x="8512301" y="404052"/>
            <a:ext cx="351462" cy="351462"/>
          </a:xfrm>
          <a:prstGeom prst="rect">
            <a:avLst/>
          </a:prstGeom>
        </p:spPr>
      </p:pic>
    </p:spTree>
    <p:extLst>
      <p:ext uri="{BB962C8B-B14F-4D97-AF65-F5344CB8AC3E}">
        <p14:creationId xmlns:p14="http://schemas.microsoft.com/office/powerpoint/2010/main" val="4360459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ZoneTexte 29"/>
          <p:cNvSpPr txBox="1"/>
          <p:nvPr/>
        </p:nvSpPr>
        <p:spPr>
          <a:xfrm>
            <a:off x="3707904" y="2983329"/>
            <a:ext cx="1806905" cy="253916"/>
          </a:xfrm>
          <a:prstGeom prst="rect">
            <a:avLst/>
          </a:prstGeom>
          <a:noFill/>
        </p:spPr>
        <p:txBody>
          <a:bodyPr wrap="none" rtlCol="0">
            <a:spAutoFit/>
          </a:bodyPr>
          <a:lstStyle/>
          <a:p>
            <a:pPr algn="ctr"/>
            <a:r>
              <a:rPr lang="fr-FR" sz="1050" dirty="0" smtClean="0">
                <a:solidFill>
                  <a:schemeClr val="bg1"/>
                </a:solidFill>
                <a:latin typeface="Century Gothic" panose="020B0502020202020204" pitchFamily="34" charset="0"/>
              </a:rPr>
              <a:t>Dupont </a:t>
            </a:r>
            <a:r>
              <a:rPr lang="fr-FR" sz="1050" dirty="0">
                <a:solidFill>
                  <a:schemeClr val="bg1"/>
                </a:solidFill>
                <a:latin typeface="Century Gothic" panose="020B0502020202020204" pitchFamily="34" charset="0"/>
              </a:rPr>
              <a:t>&amp; Dupond - </a:t>
            </a:r>
            <a:r>
              <a:rPr lang="fr-FR" sz="1050" dirty="0" smtClean="0">
                <a:solidFill>
                  <a:schemeClr val="bg1"/>
                </a:solidFill>
                <a:latin typeface="Century Gothic" panose="020B0502020202020204" pitchFamily="34" charset="0"/>
              </a:rPr>
              <a:t>1954</a:t>
            </a:r>
            <a:endParaRPr lang="fr-FR" sz="1050" dirty="0">
              <a:solidFill>
                <a:schemeClr val="bg1"/>
              </a:solidFill>
              <a:latin typeface="Century Gothic" panose="020B0502020202020204" pitchFamily="34" charset="0"/>
            </a:endParaRPr>
          </a:p>
        </p:txBody>
      </p:sp>
      <p:sp>
        <p:nvSpPr>
          <p:cNvPr id="3" name="Espace réservé du contenu 2"/>
          <p:cNvSpPr>
            <a:spLocks noGrp="1"/>
          </p:cNvSpPr>
          <p:nvPr>
            <p:ph sz="quarter" idx="15"/>
          </p:nvPr>
        </p:nvSpPr>
        <p:spPr/>
        <p:txBody>
          <a:bodyPr/>
          <a:lstStyle/>
          <a:p>
            <a:r>
              <a:rPr lang="fr-FR" sz="1600" b="1" dirty="0" smtClean="0"/>
              <a:t>A la conquête </a:t>
            </a:r>
            <a:r>
              <a:rPr lang="fr-FR" sz="1600" b="1" dirty="0" smtClean="0">
                <a:solidFill>
                  <a:srgbClr val="C00000"/>
                </a:solidFill>
              </a:rPr>
              <a:t>des Univers</a:t>
            </a:r>
            <a:endParaRPr lang="fr-FR" sz="1600" b="1" dirty="0">
              <a:solidFill>
                <a:srgbClr val="C00000"/>
              </a:solidFill>
            </a:endParaRPr>
          </a:p>
        </p:txBody>
      </p:sp>
      <p:pic>
        <p:nvPicPr>
          <p:cNvPr id="4" name="Image 3"/>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190" b="89286" l="0" r="100000">
                        <a14:foregroundMark x1="2439" y1="16667" x2="2439" y2="16667"/>
                        <a14:foregroundMark x1="1987" y1="52381" x2="1987" y2="52381"/>
                        <a14:foregroundMark x1="7407" y1="19048" x2="7407" y2="19048"/>
                        <a14:foregroundMark x1="11743" y1="14286" x2="11743" y2="14286"/>
                        <a14:foregroundMark x1="17164" y1="14286" x2="17164" y2="14286"/>
                        <a14:foregroundMark x1="21590" y1="13095" x2="21590" y2="13095"/>
                        <a14:foregroundMark x1="27371" y1="15476" x2="27371" y2="15476"/>
                        <a14:foregroundMark x1="39295" y1="14286" x2="39295" y2="14286"/>
                        <a14:foregroundMark x1="43812" y1="14286" x2="43812" y2="14286"/>
                        <a14:foregroundMark x1="50497" y1="73810" x2="50497" y2="73810"/>
                        <a14:foregroundMark x1="54020" y1="44048" x2="54020" y2="44048"/>
                        <a14:foregroundMark x1="52213" y1="21429" x2="52213" y2="21429"/>
                        <a14:foregroundMark x1="67841" y1="15476" x2="67841" y2="15476"/>
                        <a14:foregroundMark x1="66847" y1="65476" x2="66847" y2="65476"/>
                        <a14:foregroundMark x1="60885" y1="19048" x2="60885" y2="19048"/>
                        <a14:foregroundMark x1="71816" y1="26190" x2="71816" y2="26190"/>
                        <a14:foregroundMark x1="73622" y1="16667" x2="73622" y2="16667"/>
                        <a14:foregroundMark x1="82475" y1="15476" x2="82475" y2="15476"/>
                        <a14:foregroundMark x1="94309" y1="16667" x2="94309" y2="16667"/>
                        <a14:foregroundMark x1="88889" y1="16667" x2="88889" y2="16667"/>
                        <a14:backgroundMark x1="6143" y1="21429" x2="6143" y2="21429"/>
                        <a14:backgroundMark x1="3613" y1="59524" x2="3613" y2="59524"/>
                        <a14:backgroundMark x1="8220" y1="77381" x2="8220" y2="77381"/>
                        <a14:backgroundMark x1="38573" y1="38095" x2="38573" y2="38095"/>
                        <a14:backgroundMark x1="42999" y1="28571" x2="42999" y2="28571"/>
                        <a14:backgroundMark x1="44986" y1="32143" x2="44986" y2="32143"/>
                        <a14:backgroundMark x1="44896" y1="60714" x2="44896" y2="60714"/>
                        <a14:backgroundMark x1="49142" y1="44048" x2="49142" y2="44048"/>
                        <a14:backgroundMark x1="10930" y1="40476" x2="10930" y2="40476"/>
                        <a14:backgroundMark x1="23216" y1="29762" x2="23216" y2="29762"/>
                        <a14:backgroundMark x1="52484" y1="76190" x2="52484" y2="76190"/>
                        <a14:backgroundMark x1="58085" y1="29762" x2="58085" y2="29762"/>
                        <a14:backgroundMark x1="87173" y1="27381" x2="87173" y2="27381"/>
                        <a14:backgroundMark x1="90425" y1="29762" x2="90425" y2="29762"/>
                      </a14:backgroundRemoval>
                    </a14:imgEffect>
                  </a14:imgLayer>
                </a14:imgProps>
              </a:ext>
            </a:extLst>
          </a:blip>
          <a:stretch>
            <a:fillRect/>
          </a:stretch>
        </p:blipFill>
        <p:spPr>
          <a:xfrm>
            <a:off x="499297" y="2083974"/>
            <a:ext cx="2956236" cy="224322"/>
          </a:xfrm>
          <a:prstGeom prst="rect">
            <a:avLst/>
          </a:prstGeom>
        </p:spPr>
      </p:pic>
      <p:pic>
        <p:nvPicPr>
          <p:cNvPr id="5" name="Image 4"/>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ackgroundRemoval t="0" b="88889" l="0" r="100000">
                        <a14:foregroundMark x1="8524" y1="13580" x2="8524" y2="13580"/>
                        <a14:foregroundMark x1="14612" y1="9877" x2="14612" y2="9877"/>
                        <a14:foregroundMark x1="21918" y1="14815" x2="21918" y2="14815"/>
                        <a14:foregroundMark x1="28006" y1="12346" x2="28006" y2="12346"/>
                        <a14:foregroundMark x1="38356" y1="13580" x2="38356" y2="13580"/>
                        <a14:foregroundMark x1="46119" y1="12346" x2="46119" y2="12346"/>
                        <a14:foregroundMark x1="55556" y1="19753" x2="55556" y2="19753"/>
                        <a14:foregroundMark x1="59361" y1="14815" x2="59361" y2="14815"/>
                        <a14:foregroundMark x1="73364" y1="13580" x2="73364" y2="13580"/>
                        <a14:foregroundMark x1="83409" y1="12346" x2="83409" y2="12346"/>
                      </a14:backgroundRemoval>
                    </a14:imgEffect>
                  </a14:imgLayer>
                </a14:imgProps>
              </a:ext>
            </a:extLst>
          </a:blip>
          <a:stretch>
            <a:fillRect/>
          </a:stretch>
        </p:blipFill>
        <p:spPr>
          <a:xfrm>
            <a:off x="3479687" y="2096784"/>
            <a:ext cx="1740658" cy="214602"/>
          </a:xfrm>
          <a:prstGeom prst="rect">
            <a:avLst/>
          </a:prstGeom>
        </p:spPr>
      </p:pic>
      <p:pic>
        <p:nvPicPr>
          <p:cNvPr id="6" name="Image 5"/>
          <p:cNvPicPr>
            <a:picLocks noChangeAspect="1"/>
          </p:cNvPicPr>
          <p:nvPr/>
        </p:nvPicPr>
        <p:blipFill>
          <a:blip r:embed="rId6">
            <a:duotone>
              <a:schemeClr val="accent2">
                <a:shade val="45000"/>
                <a:satMod val="135000"/>
              </a:schemeClr>
              <a:prstClr val="white"/>
            </a:duotone>
            <a:extLst>
              <a:ext uri="{BEBA8EAE-BF5A-486C-A8C5-ECC9F3942E4B}">
                <a14:imgProps xmlns:a14="http://schemas.microsoft.com/office/drawing/2010/main">
                  <a14:imgLayer r:embed="rId7">
                    <a14:imgEffect>
                      <a14:backgroundRemoval t="0" b="92500" l="0" r="98812">
                        <a14:foregroundMark x1="95408" y1="17500" x2="95408" y2="17500"/>
                        <a14:foregroundMark x1="97070" y1="12500" x2="97070" y2="12500"/>
                        <a14:foregroundMark x1="93191" y1="20000" x2="93191" y2="20000"/>
                        <a14:foregroundMark x1="94458" y1="75000" x2="94458" y2="75000"/>
                        <a14:foregroundMark x1="92557" y1="58750" x2="92557" y2="58750"/>
                        <a14:foregroundMark x1="89945" y1="55000" x2="89945" y2="55000"/>
                        <a14:foregroundMark x1="85352" y1="25000" x2="85352" y2="25000"/>
                        <a14:foregroundMark x1="80523" y1="21250" x2="80523" y2="21250"/>
                        <a14:foregroundMark x1="82819" y1="77500" x2="82819" y2="77500"/>
                        <a14:foregroundMark x1="80048" y1="72500" x2="80048" y2="72500"/>
                        <a14:foregroundMark x1="80285" y1="51250" x2="80285" y2="51250"/>
                        <a14:foregroundMark x1="85352" y1="75000" x2="85352" y2="75000"/>
                        <a14:foregroundMark x1="75693" y1="56250" x2="75693" y2="56250"/>
                        <a14:foregroundMark x1="71496" y1="77500" x2="71496" y2="77500"/>
                        <a14:foregroundMark x1="73634" y1="17500" x2="73634" y2="17500"/>
                        <a14:foregroundMark x1="63500" y1="78750" x2="63500" y2="78750"/>
                        <a14:foregroundMark x1="62233" y1="33750" x2="62233" y2="33750"/>
                        <a14:foregroundMark x1="66112" y1="26250" x2="66112" y2="26250"/>
                        <a14:foregroundMark x1="66192" y1="12500" x2="66192" y2="12500"/>
                        <a14:foregroundMark x1="57561" y1="16250" x2="57561" y2="16250"/>
                        <a14:foregroundMark x1="57324" y1="77500" x2="57324" y2="77500"/>
                        <a14:foregroundMark x1="49565" y1="82500" x2="49565" y2="82500"/>
                        <a14:foregroundMark x1="49089" y1="46250" x2="49089" y2="46250"/>
                        <a14:foregroundMark x1="45210" y1="48750" x2="45210" y2="48750"/>
                        <a14:foregroundMark x1="38638" y1="46250" x2="38638" y2="46250"/>
                        <a14:foregroundMark x1="38321" y1="78750" x2="38321" y2="78750"/>
                        <a14:foregroundMark x1="34600" y1="68750" x2="34600" y2="68750"/>
                        <a14:foregroundMark x1="32858" y1="31250" x2="32858" y2="31250"/>
                        <a14:foregroundMark x1="36500" y1="28750" x2="36500" y2="28750"/>
                        <a14:foregroundMark x1="31433" y1="28750" x2="31433" y2="28750"/>
                        <a14:foregroundMark x1="30800" y1="65000" x2="30800" y2="65000"/>
                        <a14:foregroundMark x1="31512" y1="10000" x2="31512" y2="10000"/>
                        <a14:foregroundMark x1="29533" y1="25000" x2="29533" y2="25000"/>
                        <a14:foregroundMark x1="29058" y1="75000" x2="29058" y2="75000"/>
                        <a14:foregroundMark x1="25574" y1="17500" x2="25574" y2="17500"/>
                        <a14:foregroundMark x1="24624" y1="77500" x2="24624" y2="77500"/>
                        <a14:foregroundMark x1="23595" y1="21250" x2="23595" y2="21250"/>
                        <a14:foregroundMark x1="21378" y1="75000" x2="21378" y2="75000"/>
                        <a14:foregroundMark x1="19873" y1="15000" x2="19873" y2="15000"/>
                        <a14:foregroundMark x1="19557" y1="37500" x2="19557" y2="37500"/>
                        <a14:foregroundMark x1="12431" y1="32500" x2="12431" y2="32500"/>
                        <a14:foregroundMark x1="14410" y1="13750" x2="14410" y2="13750"/>
                        <a14:foregroundMark x1="7284" y1="48750" x2="7284" y2="48750"/>
                        <a14:foregroundMark x1="2771" y1="15000" x2="2771" y2="15000"/>
                        <a14:foregroundMark x1="1029" y1="76250" x2="1029" y2="76250"/>
                        <a14:backgroundMark x1="77514" y1="36250" x2="77514" y2="36250"/>
                        <a14:backgroundMark x1="89549" y1="38750" x2="89549" y2="38750"/>
                      </a14:backgroundRemoval>
                    </a14:imgEffect>
                  </a14:imgLayer>
                </a14:imgProps>
              </a:ext>
            </a:extLst>
          </a:blip>
          <a:stretch>
            <a:fillRect/>
          </a:stretch>
        </p:blipFill>
        <p:spPr>
          <a:xfrm>
            <a:off x="5337124" y="2096784"/>
            <a:ext cx="3461592" cy="219261"/>
          </a:xfrm>
          <a:prstGeom prst="rect">
            <a:avLst/>
          </a:prstGeom>
        </p:spPr>
      </p:pic>
      <p:pic>
        <p:nvPicPr>
          <p:cNvPr id="7" name="Image 6"/>
          <p:cNvPicPr>
            <a:picLocks noChangeAspect="1"/>
          </p:cNvPicPr>
          <p:nvPr/>
        </p:nvPicPr>
        <p:blipFill>
          <a:blip r:embed="rId8">
            <a:duotone>
              <a:schemeClr val="accent2">
                <a:shade val="45000"/>
                <a:satMod val="135000"/>
              </a:schemeClr>
              <a:prstClr val="white"/>
            </a:duotone>
            <a:extLst>
              <a:ext uri="{BEBA8EAE-BF5A-486C-A8C5-ECC9F3942E4B}">
                <a14:imgProps xmlns:a14="http://schemas.microsoft.com/office/drawing/2010/main">
                  <a14:imgLayer r:embed="rId9">
                    <a14:imgEffect>
                      <a14:backgroundRemoval t="0" b="89157" l="0" r="96991">
                        <a14:foregroundMark x1="3363" y1="73494" x2="3363" y2="73494"/>
                        <a14:foregroundMark x1="1504" y1="19277" x2="1504" y2="19277"/>
                        <a14:foregroundMark x1="8407" y1="14458" x2="8407" y2="14458"/>
                        <a14:foregroundMark x1="15487" y1="15663" x2="15487" y2="15663"/>
                        <a14:foregroundMark x1="17788" y1="79518" x2="17788" y2="79518"/>
                        <a14:foregroundMark x1="16814" y1="50602" x2="16814" y2="50602"/>
                        <a14:foregroundMark x1="14690" y1="65060" x2="14690" y2="65060"/>
                        <a14:foregroundMark x1="20619" y1="72289" x2="20619" y2="72289"/>
                        <a14:foregroundMark x1="25310" y1="12048" x2="25310" y2="12048"/>
                        <a14:foregroundMark x1="29381" y1="10843" x2="29381" y2="10843"/>
                        <a14:foregroundMark x1="31062" y1="14458" x2="31062" y2="14458"/>
                        <a14:foregroundMark x1="36195" y1="18072" x2="36195" y2="18072"/>
                        <a14:foregroundMark x1="30531" y1="67470" x2="30531" y2="67470"/>
                        <a14:foregroundMark x1="41947" y1="12048" x2="41947" y2="12048"/>
                        <a14:foregroundMark x1="48584" y1="13253" x2="48584" y2="13253"/>
                        <a14:foregroundMark x1="57080" y1="71084" x2="57080" y2="71084"/>
                        <a14:foregroundMark x1="57522" y1="18072" x2="57522" y2="18072"/>
                        <a14:foregroundMark x1="57345" y1="44578" x2="57345" y2="44578"/>
                        <a14:foregroundMark x1="61593" y1="10843" x2="61593" y2="10843"/>
                        <a14:foregroundMark x1="63451" y1="43373" x2="63451" y2="43373"/>
                        <a14:foregroundMark x1="63451" y1="18072" x2="63451" y2="18072"/>
                        <a14:foregroundMark x1="72478" y1="15663" x2="72478" y2="15663"/>
                        <a14:foregroundMark x1="76726" y1="15663" x2="76726" y2="15663"/>
                        <a14:foregroundMark x1="82124" y1="14458" x2="82124" y2="14458"/>
                        <a14:foregroundMark x1="84248" y1="16867" x2="84248" y2="16867"/>
                        <a14:foregroundMark x1="89735" y1="14458" x2="89735" y2="14458"/>
                        <a14:foregroundMark x1="91858" y1="10843" x2="91858" y2="10843"/>
                        <a14:foregroundMark x1="91681" y1="43373" x2="91681" y2="43373"/>
                        <a14:foregroundMark x1="75929" y1="68675" x2="75929" y2="68675"/>
                        <a14:foregroundMark x1="81947" y1="65060" x2="81947" y2="65060"/>
                        <a14:foregroundMark x1="83628" y1="60241" x2="83628" y2="60241"/>
                        <a14:foregroundMark x1="89469" y1="74699" x2="89469" y2="74699"/>
                        <a14:foregroundMark x1="62920" y1="77108" x2="62920" y2="77108"/>
                        <a14:backgroundMark x1="4602" y1="21687" x2="4602" y2="21687"/>
                        <a14:backgroundMark x1="8319" y1="36145" x2="8319" y2="36145"/>
                        <a14:backgroundMark x1="25487" y1="39759" x2="25487" y2="39759"/>
                        <a14:backgroundMark x1="27699" y1="24096" x2="27699" y2="24096"/>
                        <a14:backgroundMark x1="43982" y1="46988" x2="43982" y2="46988"/>
                        <a14:backgroundMark x1="65487" y1="25301" x2="65487" y2="25301"/>
                        <a14:backgroundMark x1="72655" y1="43373" x2="72655" y2="43373"/>
                        <a14:backgroundMark x1="69292" y1="10843" x2="69292" y2="10843"/>
                        <a14:backgroundMark x1="75664" y1="12048" x2="75664" y2="12048"/>
                        <a14:backgroundMark x1="86991" y1="18072" x2="86991" y2="18072"/>
                        <a14:backgroundMark x1="89381" y1="31325" x2="89381" y2="31325"/>
                        <a14:backgroundMark x1="18407" y1="25301" x2="18407" y2="25301"/>
                        <a14:backgroundMark x1="80265" y1="20482" x2="80265" y2="20482"/>
                      </a14:backgroundRemoval>
                    </a14:imgEffect>
                  </a14:imgLayer>
                </a14:imgProps>
              </a:ext>
            </a:extLst>
          </a:blip>
          <a:stretch>
            <a:fillRect/>
          </a:stretch>
        </p:blipFill>
        <p:spPr>
          <a:xfrm>
            <a:off x="1612377" y="2565381"/>
            <a:ext cx="3223564" cy="236775"/>
          </a:xfrm>
          <a:prstGeom prst="rect">
            <a:avLst/>
          </a:prstGeom>
        </p:spPr>
      </p:pic>
      <p:pic>
        <p:nvPicPr>
          <p:cNvPr id="9" name="Image 8"/>
          <p:cNvPicPr>
            <a:picLocks noChangeAspect="1"/>
          </p:cNvPicPr>
          <p:nvPr/>
        </p:nvPicPr>
        <p:blipFill>
          <a:blip r:embed="rId10">
            <a:duotone>
              <a:schemeClr val="accent2">
                <a:shade val="45000"/>
                <a:satMod val="135000"/>
              </a:schemeClr>
              <a:prstClr val="white"/>
            </a:duotone>
            <a:extLst>
              <a:ext uri="{BEBA8EAE-BF5A-486C-A8C5-ECC9F3942E4B}">
                <a14:imgProps xmlns:a14="http://schemas.microsoft.com/office/drawing/2010/main">
                  <a14:imgLayer r:embed="rId11">
                    <a14:imgEffect>
                      <a14:backgroundRemoval t="0" b="89773" l="552" r="96799">
                        <a14:foregroundMark x1="2649" y1="17045" x2="2649" y2="17045"/>
                        <a14:foregroundMark x1="10155" y1="11364" x2="10155" y2="11364"/>
                        <a14:foregroundMark x1="16004" y1="11364" x2="16004" y2="11364"/>
                        <a14:foregroundMark x1="24834" y1="18182" x2="24834" y2="18182"/>
                        <a14:foregroundMark x1="34658" y1="18182" x2="34658" y2="18182"/>
                        <a14:foregroundMark x1="37748" y1="15909" x2="37748" y2="15909"/>
                        <a14:foregroundMark x1="48344" y1="69318" x2="48344" y2="69318"/>
                        <a14:foregroundMark x1="53642" y1="39773" x2="53642" y2="39773"/>
                        <a14:foregroundMark x1="64680" y1="12500" x2="64680" y2="12500"/>
                        <a14:foregroundMark x1="72075" y1="14773" x2="72075" y2="14773"/>
                        <a14:foregroundMark x1="74503" y1="14773" x2="74503" y2="14773"/>
                        <a14:foregroundMark x1="94702" y1="37500" x2="94702" y2="37500"/>
                        <a14:foregroundMark x1="94150" y1="69318" x2="94150" y2="69318"/>
                        <a14:foregroundMark x1="82340" y1="11364" x2="82340" y2="11364"/>
                        <a14:backgroundMark x1="15784" y1="34091" x2="15784" y2="34091"/>
                        <a14:backgroundMark x1="66225" y1="27273" x2="66225" y2="27273"/>
                        <a14:backgroundMark x1="83664" y1="31818" x2="83664" y2="31818"/>
                      </a14:backgroundRemoval>
                    </a14:imgEffect>
                  </a14:imgLayer>
                </a14:imgProps>
              </a:ext>
            </a:extLst>
          </a:blip>
          <a:stretch>
            <a:fillRect/>
          </a:stretch>
        </p:blipFill>
        <p:spPr>
          <a:xfrm>
            <a:off x="4859688" y="2565381"/>
            <a:ext cx="2500571" cy="242881"/>
          </a:xfrm>
          <a:prstGeom prst="rect">
            <a:avLst/>
          </a:prstGeom>
        </p:spPr>
      </p:pic>
      <p:pic>
        <p:nvPicPr>
          <p:cNvPr id="13" name="Image 12"/>
          <p:cNvPicPr>
            <a:picLocks noChangeAspect="1"/>
          </p:cNvPicPr>
          <p:nvPr/>
        </p:nvPicPr>
        <p:blipFill>
          <a:blip r:embed="rId12">
            <a:duotone>
              <a:schemeClr val="accent2">
                <a:shade val="45000"/>
                <a:satMod val="135000"/>
              </a:schemeClr>
              <a:prstClr val="white"/>
            </a:duotone>
            <a:extLst>
              <a:ext uri="{BEBA8EAE-BF5A-486C-A8C5-ECC9F3942E4B}">
                <a14:imgProps xmlns:a14="http://schemas.microsoft.com/office/drawing/2010/main">
                  <a14:imgLayer r:embed="rId13">
                    <a14:imgEffect>
                      <a14:backgroundRemoval t="10000" b="90000" l="10000" r="90000">
                        <a14:foregroundMark x1="41071" y1="53333" x2="41071" y2="53333"/>
                        <a14:foregroundMark x1="71429" y1="53333" x2="71429" y2="53333"/>
                      </a14:backgroundRemoval>
                    </a14:imgEffect>
                  </a14:imgLayer>
                </a14:imgProps>
              </a:ext>
            </a:extLst>
          </a:blip>
          <a:stretch>
            <a:fillRect/>
          </a:stretch>
        </p:blipFill>
        <p:spPr>
          <a:xfrm>
            <a:off x="205906" y="1960375"/>
            <a:ext cx="293391" cy="235760"/>
          </a:xfrm>
          <a:prstGeom prst="rect">
            <a:avLst/>
          </a:prstGeom>
        </p:spPr>
      </p:pic>
      <p:pic>
        <p:nvPicPr>
          <p:cNvPr id="40" name="Image 39"/>
          <p:cNvPicPr>
            <a:picLocks noChangeAspect="1"/>
          </p:cNvPicPr>
          <p:nvPr/>
        </p:nvPicPr>
        <p:blipFill>
          <a:blip r:embed="rId12">
            <a:duotone>
              <a:schemeClr val="accent2">
                <a:shade val="45000"/>
                <a:satMod val="135000"/>
              </a:schemeClr>
              <a:prstClr val="white"/>
            </a:duotone>
            <a:extLst>
              <a:ext uri="{BEBA8EAE-BF5A-486C-A8C5-ECC9F3942E4B}">
                <a14:imgProps xmlns:a14="http://schemas.microsoft.com/office/drawing/2010/main">
                  <a14:imgLayer r:embed="rId13">
                    <a14:imgEffect>
                      <a14:backgroundRemoval t="10000" b="90000" l="10000" r="90000">
                        <a14:foregroundMark x1="41071" y1="53333" x2="41071" y2="53333"/>
                        <a14:foregroundMark x1="71429" y1="53333" x2="71429" y2="53333"/>
                      </a14:backgroundRemoval>
                    </a14:imgEffect>
                  </a14:imgLayer>
                </a14:imgProps>
              </a:ext>
            </a:extLst>
          </a:blip>
          <a:stretch>
            <a:fillRect/>
          </a:stretch>
        </p:blipFill>
        <p:spPr>
          <a:xfrm>
            <a:off x="7360259" y="2448008"/>
            <a:ext cx="293391" cy="235760"/>
          </a:xfrm>
          <a:prstGeom prst="rect">
            <a:avLst/>
          </a:prstGeom>
        </p:spPr>
      </p:pic>
      <p:grpSp>
        <p:nvGrpSpPr>
          <p:cNvPr id="14" name="Groupe 13"/>
          <p:cNvGrpSpPr/>
          <p:nvPr/>
        </p:nvGrpSpPr>
        <p:grpSpPr>
          <a:xfrm>
            <a:off x="1592530" y="867946"/>
            <a:ext cx="503555" cy="693050"/>
            <a:chOff x="654050" y="2383568"/>
            <a:chExt cx="715233" cy="984386"/>
          </a:xfrm>
        </p:grpSpPr>
        <p:pic>
          <p:nvPicPr>
            <p:cNvPr id="15" name="Image 14"/>
            <p:cNvPicPr>
              <a:picLocks noChangeAspect="1"/>
            </p:cNvPicPr>
            <p:nvPr/>
          </p:nvPicPr>
          <p:blipFill>
            <a:blip r:embed="rId14">
              <a:extLst/>
            </a:blip>
            <a:stretch>
              <a:fillRect/>
            </a:stretch>
          </p:blipFill>
          <p:spPr>
            <a:xfrm>
              <a:off x="654050" y="2383568"/>
              <a:ext cx="705045" cy="705045"/>
            </a:xfrm>
            <a:prstGeom prst="rect">
              <a:avLst/>
            </a:prstGeom>
          </p:spPr>
        </p:pic>
        <p:sp>
          <p:nvSpPr>
            <p:cNvPr id="16" name="ZoneTexte 15"/>
            <p:cNvSpPr txBox="1"/>
            <p:nvPr/>
          </p:nvSpPr>
          <p:spPr>
            <a:xfrm>
              <a:off x="664238" y="3040088"/>
              <a:ext cx="705045" cy="327866"/>
            </a:xfrm>
            <a:prstGeom prst="rect">
              <a:avLst/>
            </a:prstGeom>
            <a:noFill/>
          </p:spPr>
          <p:txBody>
            <a:bodyPr wrap="square" rtlCol="0">
              <a:spAutoFit/>
            </a:bodyPr>
            <a:lstStyle/>
            <a:p>
              <a:pPr algn="ctr">
                <a:buClr>
                  <a:schemeClr val="bg1"/>
                </a:buClr>
              </a:pPr>
              <a:r>
                <a:rPr lang="fr-FR" sz="900" b="1" dirty="0" err="1" smtClean="0">
                  <a:solidFill>
                    <a:schemeClr val="bg1"/>
                  </a:solidFill>
                  <a:latin typeface="Calibri" panose="020F0502020204030204" pitchFamily="34" charset="0"/>
                  <a:cs typeface="Calibri" panose="020F0502020204030204" pitchFamily="34" charset="0"/>
                </a:rPr>
                <a:t>Banca</a:t>
              </a:r>
              <a:endParaRPr lang="fr-FR" sz="900" b="1" dirty="0">
                <a:solidFill>
                  <a:schemeClr val="bg1"/>
                </a:solidFill>
                <a:latin typeface="Calibri" panose="020F0502020204030204" pitchFamily="34" charset="0"/>
                <a:cs typeface="Calibri" panose="020F0502020204030204" pitchFamily="34" charset="0"/>
              </a:endParaRPr>
            </a:p>
          </p:txBody>
        </p:sp>
      </p:grpSp>
      <p:grpSp>
        <p:nvGrpSpPr>
          <p:cNvPr id="17" name="Groupe 16"/>
          <p:cNvGrpSpPr/>
          <p:nvPr/>
        </p:nvGrpSpPr>
        <p:grpSpPr>
          <a:xfrm>
            <a:off x="2868899" y="913783"/>
            <a:ext cx="604124" cy="647031"/>
            <a:chOff x="2076901" y="2427295"/>
            <a:chExt cx="858077" cy="919021"/>
          </a:xfrm>
        </p:grpSpPr>
        <p:pic>
          <p:nvPicPr>
            <p:cNvPr id="18" name="Image 17"/>
            <p:cNvPicPr>
              <a:picLocks noChangeAspect="1"/>
            </p:cNvPicPr>
            <p:nvPr/>
          </p:nvPicPr>
          <p:blipFill>
            <a:blip r:embed="rId15">
              <a:extLst/>
            </a:blip>
            <a:stretch>
              <a:fillRect/>
            </a:stretch>
          </p:blipFill>
          <p:spPr>
            <a:xfrm>
              <a:off x="2229308" y="2427295"/>
              <a:ext cx="552794" cy="552794"/>
            </a:xfrm>
            <a:prstGeom prst="rect">
              <a:avLst/>
            </a:prstGeom>
          </p:spPr>
        </p:pic>
        <p:sp>
          <p:nvSpPr>
            <p:cNvPr id="19" name="ZoneTexte 18"/>
            <p:cNvSpPr txBox="1"/>
            <p:nvPr/>
          </p:nvSpPr>
          <p:spPr>
            <a:xfrm>
              <a:off x="2076901" y="3018450"/>
              <a:ext cx="858077" cy="327866"/>
            </a:xfrm>
            <a:prstGeom prst="rect">
              <a:avLst/>
            </a:prstGeom>
            <a:noFill/>
          </p:spPr>
          <p:txBody>
            <a:bodyPr wrap="square" rtlCol="0">
              <a:spAutoFit/>
            </a:bodyPr>
            <a:lstStyle/>
            <a:p>
              <a:pPr algn="ctr">
                <a:buClr>
                  <a:schemeClr val="bg1"/>
                </a:buClr>
              </a:pPr>
              <a:r>
                <a:rPr lang="fr-FR" sz="900" b="1" dirty="0" smtClean="0">
                  <a:solidFill>
                    <a:schemeClr val="bg1"/>
                  </a:solidFill>
                  <a:latin typeface="Calibri" panose="020F0502020204030204" pitchFamily="34" charset="0"/>
                  <a:cs typeface="Calibri" panose="020F0502020204030204" pitchFamily="34" charset="0"/>
                </a:rPr>
                <a:t>Epargne </a:t>
              </a:r>
              <a:endParaRPr lang="fr-FR" sz="900" b="1" dirty="0">
                <a:solidFill>
                  <a:schemeClr val="bg1"/>
                </a:solidFill>
                <a:latin typeface="Calibri" panose="020F0502020204030204" pitchFamily="34" charset="0"/>
                <a:cs typeface="Calibri" panose="020F0502020204030204" pitchFamily="34" charset="0"/>
              </a:endParaRPr>
            </a:p>
          </p:txBody>
        </p:sp>
      </p:grpSp>
      <p:grpSp>
        <p:nvGrpSpPr>
          <p:cNvPr id="20" name="Groupe 19"/>
          <p:cNvGrpSpPr/>
          <p:nvPr/>
        </p:nvGrpSpPr>
        <p:grpSpPr>
          <a:xfrm>
            <a:off x="4149279" y="769261"/>
            <a:ext cx="971819" cy="811838"/>
            <a:chOff x="3012314" y="2277320"/>
            <a:chExt cx="1380339" cy="1037535"/>
          </a:xfrm>
        </p:grpSpPr>
        <p:pic>
          <p:nvPicPr>
            <p:cNvPr id="21" name="Image 20"/>
            <p:cNvPicPr>
              <a:picLocks noChangeAspect="1"/>
            </p:cNvPicPr>
            <p:nvPr/>
          </p:nvPicPr>
          <p:blipFill>
            <a:blip r:embed="rId16">
              <a:extLst/>
            </a:blip>
            <a:stretch>
              <a:fillRect/>
            </a:stretch>
          </p:blipFill>
          <p:spPr>
            <a:xfrm>
              <a:off x="3230841" y="2277320"/>
              <a:ext cx="822249" cy="822247"/>
            </a:xfrm>
            <a:prstGeom prst="rect">
              <a:avLst/>
            </a:prstGeom>
          </p:spPr>
        </p:pic>
        <p:sp>
          <p:nvSpPr>
            <p:cNvPr id="24" name="ZoneTexte 23"/>
            <p:cNvSpPr txBox="1"/>
            <p:nvPr/>
          </p:nvSpPr>
          <p:spPr>
            <a:xfrm>
              <a:off x="3012314" y="2986988"/>
              <a:ext cx="1380339" cy="327867"/>
            </a:xfrm>
            <a:prstGeom prst="rect">
              <a:avLst/>
            </a:prstGeom>
            <a:noFill/>
          </p:spPr>
          <p:txBody>
            <a:bodyPr wrap="square" rtlCol="0">
              <a:spAutoFit/>
            </a:bodyPr>
            <a:lstStyle/>
            <a:p>
              <a:pPr algn="ctr">
                <a:buClr>
                  <a:schemeClr val="bg1"/>
                </a:buClr>
              </a:pPr>
              <a:r>
                <a:rPr lang="fr-FR" sz="900" b="1" dirty="0" smtClean="0">
                  <a:solidFill>
                    <a:schemeClr val="bg1"/>
                  </a:solidFill>
                  <a:latin typeface="Calibri" panose="020F0502020204030204" pitchFamily="34" charset="0"/>
                  <a:cs typeface="Calibri" panose="020F0502020204030204" pitchFamily="34" charset="0"/>
                </a:rPr>
                <a:t>Placement</a:t>
              </a:r>
              <a:endParaRPr lang="fr-FR" sz="900" b="1" dirty="0">
                <a:solidFill>
                  <a:schemeClr val="bg1"/>
                </a:solidFill>
                <a:latin typeface="Calibri" panose="020F0502020204030204" pitchFamily="34" charset="0"/>
                <a:cs typeface="Calibri" panose="020F0502020204030204" pitchFamily="34" charset="0"/>
              </a:endParaRPr>
            </a:p>
          </p:txBody>
        </p:sp>
      </p:grpSp>
      <p:grpSp>
        <p:nvGrpSpPr>
          <p:cNvPr id="25" name="Groupe 24"/>
          <p:cNvGrpSpPr/>
          <p:nvPr/>
        </p:nvGrpSpPr>
        <p:grpSpPr>
          <a:xfrm>
            <a:off x="5884936" y="916670"/>
            <a:ext cx="496383" cy="651573"/>
            <a:chOff x="4635327" y="2275526"/>
            <a:chExt cx="705045" cy="925473"/>
          </a:xfrm>
        </p:grpSpPr>
        <p:pic>
          <p:nvPicPr>
            <p:cNvPr id="26" name="Image 25"/>
            <p:cNvPicPr>
              <a:picLocks noChangeAspect="1"/>
            </p:cNvPicPr>
            <p:nvPr/>
          </p:nvPicPr>
          <p:blipFill>
            <a:blip r:embed="rId17">
              <a:extLst/>
            </a:blip>
            <a:stretch>
              <a:fillRect/>
            </a:stretch>
          </p:blipFill>
          <p:spPr>
            <a:xfrm>
              <a:off x="4705088" y="2275526"/>
              <a:ext cx="565524" cy="565524"/>
            </a:xfrm>
            <a:prstGeom prst="rect">
              <a:avLst/>
            </a:prstGeom>
          </p:spPr>
        </p:pic>
        <p:sp>
          <p:nvSpPr>
            <p:cNvPr id="27" name="ZoneTexte 26"/>
            <p:cNvSpPr txBox="1"/>
            <p:nvPr/>
          </p:nvSpPr>
          <p:spPr>
            <a:xfrm>
              <a:off x="4635327" y="2873133"/>
              <a:ext cx="705045" cy="327866"/>
            </a:xfrm>
            <a:prstGeom prst="rect">
              <a:avLst/>
            </a:prstGeom>
            <a:noFill/>
          </p:spPr>
          <p:txBody>
            <a:bodyPr wrap="square" rtlCol="0">
              <a:spAutoFit/>
            </a:bodyPr>
            <a:lstStyle/>
            <a:p>
              <a:pPr algn="ctr">
                <a:buClr>
                  <a:schemeClr val="bg1"/>
                </a:buClr>
              </a:pPr>
              <a:r>
                <a:rPr lang="fr-FR" sz="900" b="1" dirty="0" smtClean="0">
                  <a:solidFill>
                    <a:schemeClr val="bg1"/>
                  </a:solidFill>
                  <a:latin typeface="Calibri" panose="020F0502020204030204" pitchFamily="34" charset="0"/>
                  <a:cs typeface="Calibri" panose="020F0502020204030204" pitchFamily="34" charset="0"/>
                </a:rPr>
                <a:t>Crédit</a:t>
              </a:r>
              <a:endParaRPr lang="fr-FR" sz="900" b="1" dirty="0">
                <a:solidFill>
                  <a:schemeClr val="bg1"/>
                </a:solidFill>
                <a:latin typeface="Calibri" panose="020F0502020204030204" pitchFamily="34" charset="0"/>
                <a:cs typeface="Calibri" panose="020F0502020204030204" pitchFamily="34" charset="0"/>
              </a:endParaRPr>
            </a:p>
          </p:txBody>
        </p:sp>
      </p:grpSp>
      <p:grpSp>
        <p:nvGrpSpPr>
          <p:cNvPr id="28" name="Groupe 27"/>
          <p:cNvGrpSpPr/>
          <p:nvPr/>
        </p:nvGrpSpPr>
        <p:grpSpPr>
          <a:xfrm>
            <a:off x="7122952" y="925114"/>
            <a:ext cx="722290" cy="707003"/>
            <a:chOff x="5836267" y="2324539"/>
            <a:chExt cx="1025916" cy="1004203"/>
          </a:xfrm>
        </p:grpSpPr>
        <p:pic>
          <p:nvPicPr>
            <p:cNvPr id="29" name="Image 28"/>
            <p:cNvPicPr>
              <a:picLocks noChangeAspect="1"/>
            </p:cNvPicPr>
            <p:nvPr/>
          </p:nvPicPr>
          <p:blipFill>
            <a:blip r:embed="rId18">
              <a:extLst/>
            </a:blip>
            <a:stretch>
              <a:fillRect/>
            </a:stretch>
          </p:blipFill>
          <p:spPr>
            <a:xfrm>
              <a:off x="6030315" y="2324539"/>
              <a:ext cx="541536" cy="541536"/>
            </a:xfrm>
            <a:prstGeom prst="rect">
              <a:avLst/>
            </a:prstGeom>
          </p:spPr>
        </p:pic>
        <p:sp>
          <p:nvSpPr>
            <p:cNvPr id="31" name="ZoneTexte 30"/>
            <p:cNvSpPr txBox="1"/>
            <p:nvPr/>
          </p:nvSpPr>
          <p:spPr>
            <a:xfrm>
              <a:off x="5836267" y="2913444"/>
              <a:ext cx="1025916" cy="415298"/>
            </a:xfrm>
            <a:prstGeom prst="rect">
              <a:avLst/>
            </a:prstGeom>
            <a:noFill/>
          </p:spPr>
          <p:txBody>
            <a:bodyPr wrap="square" rtlCol="0">
              <a:spAutoFit/>
            </a:bodyPr>
            <a:lstStyle/>
            <a:p>
              <a:pPr algn="ctr">
                <a:buClr>
                  <a:schemeClr val="bg1"/>
                </a:buClr>
              </a:pPr>
              <a:r>
                <a:rPr lang="fr-FR" sz="900" b="1" dirty="0" smtClean="0">
                  <a:solidFill>
                    <a:schemeClr val="bg1"/>
                  </a:solidFill>
                  <a:latin typeface="Calibri" panose="020F0502020204030204" pitchFamily="34" charset="0"/>
                  <a:cs typeface="Calibri" panose="020F0502020204030204" pitchFamily="34" charset="0"/>
                </a:rPr>
                <a:t>Assurance</a:t>
              </a:r>
            </a:p>
            <a:p>
              <a:pPr algn="ctr">
                <a:buClr>
                  <a:schemeClr val="bg1"/>
                </a:buClr>
              </a:pPr>
              <a:r>
                <a:rPr lang="fr-FR" sz="400" b="1" dirty="0" smtClean="0">
                  <a:solidFill>
                    <a:schemeClr val="bg1"/>
                  </a:solidFill>
                  <a:latin typeface="Calibri" panose="020F0502020204030204" pitchFamily="34" charset="0"/>
                  <a:cs typeface="Calibri" panose="020F0502020204030204" pitchFamily="34" charset="0"/>
                </a:rPr>
                <a:t>(IARD &amp; </a:t>
              </a:r>
              <a:r>
                <a:rPr lang="fr-FR" sz="400" b="1" dirty="0" err="1" smtClean="0">
                  <a:solidFill>
                    <a:schemeClr val="bg1"/>
                  </a:solidFill>
                  <a:latin typeface="Calibri" panose="020F0502020204030204" pitchFamily="34" charset="0"/>
                  <a:cs typeface="Calibri" panose="020F0502020204030204" pitchFamily="34" charset="0"/>
                </a:rPr>
                <a:t>prév</a:t>
              </a:r>
              <a:r>
                <a:rPr lang="fr-FR" sz="400" b="1" dirty="0" smtClean="0">
                  <a:solidFill>
                    <a:schemeClr val="bg1"/>
                  </a:solidFill>
                  <a:latin typeface="Calibri" panose="020F0502020204030204" pitchFamily="34" charset="0"/>
                  <a:cs typeface="Calibri" panose="020F0502020204030204" pitchFamily="34" charset="0"/>
                </a:rPr>
                <a:t>)</a:t>
              </a:r>
              <a:endParaRPr lang="fr-FR" sz="400" b="1" dirty="0">
                <a:solidFill>
                  <a:schemeClr val="bg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59803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3857625" cy="5143500"/>
          </a:xfrm>
          <a:prstGeom prst="rect">
            <a:avLst/>
          </a:prstGeom>
        </p:spPr>
      </p:pic>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64104" y="0"/>
            <a:ext cx="3857625" cy="5143500"/>
          </a:xfrm>
          <a:prstGeom prst="rect">
            <a:avLst/>
          </a:prstGeom>
        </p:spPr>
      </p:pic>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r="56768"/>
          <a:stretch/>
        </p:blipFill>
        <p:spPr>
          <a:xfrm>
            <a:off x="7517817" y="-3321"/>
            <a:ext cx="1667747" cy="5143500"/>
          </a:xfrm>
          <a:prstGeom prst="rect">
            <a:avLst/>
          </a:prstGeom>
        </p:spPr>
      </p:pic>
      <p:sp>
        <p:nvSpPr>
          <p:cNvPr id="24" name="Rectangle 23"/>
          <p:cNvSpPr/>
          <p:nvPr/>
        </p:nvSpPr>
        <p:spPr>
          <a:xfrm>
            <a:off x="0" y="0"/>
            <a:ext cx="9185564" cy="5143500"/>
          </a:xfrm>
          <a:prstGeom prst="rect">
            <a:avLst/>
          </a:prstGeom>
          <a:solidFill>
            <a:srgbClr val="FFFFFF">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20" name="Rectangle 19"/>
          <p:cNvSpPr/>
          <p:nvPr/>
        </p:nvSpPr>
        <p:spPr>
          <a:xfrm>
            <a:off x="0" y="4659980"/>
            <a:ext cx="9185564" cy="48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ackgroundRemoval t="8511" b="100000" l="0" r="100000">
                        <a14:foregroundMark x1="5030" y1="50000" x2="5030" y2="50000"/>
                        <a14:foregroundMark x1="8974" y1="22340" x2="8974" y2="22340"/>
                        <a14:foregroundMark x1="14990" y1="77660" x2="14990" y2="77660"/>
                        <a14:foregroundMark x1="19724" y1="77660" x2="19724" y2="77660"/>
                        <a14:foregroundMark x1="19724" y1="31915" x2="19724" y2="31915"/>
                        <a14:foregroundMark x1="14892" y1="25532" x2="14892" y2="25532"/>
                        <a14:foregroundMark x1="24852" y1="22340" x2="24852" y2="22340"/>
                        <a14:foregroundMark x1="34911" y1="23404" x2="34911" y2="23404"/>
                        <a14:foregroundMark x1="42801" y1="48936" x2="42801" y2="48936"/>
                        <a14:foregroundMark x1="47929" y1="23404" x2="47929" y2="23404"/>
                        <a14:foregroundMark x1="54339" y1="22340" x2="54339" y2="22340"/>
                        <a14:foregroundMark x1="61341" y1="24468" x2="61341" y2="24468"/>
                        <a14:foregroundMark x1="67850" y1="26596" x2="67850" y2="26596"/>
                        <a14:foregroundMark x1="71203" y1="22340" x2="71203" y2="22340"/>
                        <a14:foregroundMark x1="76233" y1="26596" x2="76233" y2="26596"/>
                        <a14:foregroundMark x1="70809" y1="72340" x2="70809" y2="72340"/>
                        <a14:foregroundMark x1="86193" y1="26596" x2="86193" y2="26596"/>
                        <a14:foregroundMark x1="85207" y1="75532" x2="85207" y2="75532"/>
                        <a14:foregroundMark x1="92801" y1="80851" x2="92801" y2="80851"/>
                        <a14:foregroundMark x1="94477" y1="77660" x2="94477" y2="77660"/>
                        <a14:foregroundMark x1="96252" y1="76596" x2="96252" y2="76596"/>
                        <a14:foregroundMark x1="81262" y1="25532" x2="81262" y2="25532"/>
                        <a14:backgroundMark x1="3649" y1="37234" x2="3649" y2="37234"/>
                        <a14:backgroundMark x1="4043" y1="62766" x2="4043" y2="62766"/>
                        <a14:backgroundMark x1="48915" y1="39362" x2="48915" y2="39362"/>
                        <a14:backgroundMark x1="80966" y1="46809" x2="80966" y2="46809"/>
                      </a14:backgroundRemoval>
                    </a14:imgEffect>
                  </a14:imgLayer>
                </a14:imgProps>
              </a:ext>
            </a:extLst>
          </a:blip>
          <a:stretch>
            <a:fillRect/>
          </a:stretch>
        </p:blipFill>
        <p:spPr>
          <a:xfrm>
            <a:off x="2411760" y="2374783"/>
            <a:ext cx="4690232" cy="434795"/>
          </a:xfrm>
          <a:prstGeom prst="rect">
            <a:avLst/>
          </a:prstGeom>
        </p:spPr>
      </p:pic>
      <p:pic>
        <p:nvPicPr>
          <p:cNvPr id="22" name="Image 21"/>
          <p:cNvPicPr>
            <a:picLocks noChangeAspect="1"/>
          </p:cNvPicPr>
          <p:nvPr/>
        </p:nvPicPr>
        <p:blipFill rotWithShape="1">
          <a:blip r:embed="rId5" cstate="print">
            <a:extLst>
              <a:ext uri="{28A0092B-C50C-407E-A947-70E740481C1C}">
                <a14:useLocalDpi xmlns:a14="http://schemas.microsoft.com/office/drawing/2010/main" val="0"/>
              </a:ext>
            </a:extLst>
          </a:blip>
          <a:srcRect b="25404"/>
          <a:stretch/>
        </p:blipFill>
        <p:spPr>
          <a:xfrm>
            <a:off x="3875479" y="4686871"/>
            <a:ext cx="1393041" cy="429737"/>
          </a:xfrm>
          <a:prstGeom prst="rect">
            <a:avLst/>
          </a:prstGeom>
        </p:spPr>
      </p:pic>
      <p:sp>
        <p:nvSpPr>
          <p:cNvPr id="6" name="Espace réservé du pied de page 5"/>
          <p:cNvSpPr>
            <a:spLocks noGrp="1"/>
          </p:cNvSpPr>
          <p:nvPr>
            <p:ph type="ftr" sz="quarter" idx="4294967295"/>
          </p:nvPr>
        </p:nvSpPr>
        <p:spPr/>
        <p:txBody>
          <a:bodyPr/>
          <a:lstStyle/>
          <a:p>
            <a:r>
              <a:rPr lang="fr-FR" dirty="0" smtClean="0"/>
              <a:t> </a:t>
            </a:r>
            <a:endParaRPr lang="fr-FR" dirty="0"/>
          </a:p>
        </p:txBody>
      </p:sp>
      <p:sp>
        <p:nvSpPr>
          <p:cNvPr id="13" name="Espace réservé du numéro de diapositive 1"/>
          <p:cNvSpPr txBox="1">
            <a:spLocks/>
          </p:cNvSpPr>
          <p:nvPr/>
        </p:nvSpPr>
        <p:spPr>
          <a:xfrm>
            <a:off x="8510373" y="4779258"/>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78</a:t>
            </a:fld>
            <a:endParaRPr lang="fr-FR" sz="800" b="1" dirty="0">
              <a:solidFill>
                <a:schemeClr val="tx1">
                  <a:lumMod val="50000"/>
                  <a:lumOff val="50000"/>
                </a:schemeClr>
              </a:solidFill>
              <a:latin typeface="+mj-lt"/>
              <a:cs typeface="Helvetica Neue Medium"/>
            </a:endParaRPr>
          </a:p>
        </p:txBody>
      </p:sp>
    </p:spTree>
    <p:extLst>
      <p:ext uri="{BB962C8B-B14F-4D97-AF65-F5344CB8AC3E}">
        <p14:creationId xmlns:p14="http://schemas.microsoft.com/office/powerpoint/2010/main" val="1175724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Groupe 3"/>
          <p:cNvGrpSpPr/>
          <p:nvPr/>
        </p:nvGrpSpPr>
        <p:grpSpPr>
          <a:xfrm>
            <a:off x="-363329" y="729187"/>
            <a:ext cx="3510665" cy="4414313"/>
            <a:chOff x="-363329" y="729187"/>
            <a:chExt cx="3510665" cy="4414313"/>
          </a:xfrm>
        </p:grpSpPr>
        <p:pic>
          <p:nvPicPr>
            <p:cNvPr id="39" name="Image 38"/>
            <p:cNvPicPr>
              <a:picLocks noChangeAspect="1"/>
            </p:cNvPicPr>
            <p:nvPr/>
          </p:nvPicPr>
          <p:blipFill rotWithShape="1">
            <a:blip r:embed="rId2"/>
            <a:srcRect l="16821"/>
            <a:stretch/>
          </p:blipFill>
          <p:spPr>
            <a:xfrm>
              <a:off x="-8120" y="3746679"/>
              <a:ext cx="2221769" cy="1396821"/>
            </a:xfrm>
            <a:prstGeom prst="rect">
              <a:avLst/>
            </a:prstGeom>
          </p:spPr>
        </p:pic>
        <p:sp>
          <p:nvSpPr>
            <p:cNvPr id="38" name="Pensées 37"/>
            <p:cNvSpPr/>
            <p:nvPr/>
          </p:nvSpPr>
          <p:spPr>
            <a:xfrm rot="11440146">
              <a:off x="-363329" y="729187"/>
              <a:ext cx="3510665" cy="2980444"/>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287186" y="1266454"/>
              <a:ext cx="2414224" cy="769441"/>
            </a:xfrm>
            <a:prstGeom prst="rect">
              <a:avLst/>
            </a:prstGeom>
          </p:spPr>
          <p:txBody>
            <a:bodyPr wrap="square">
              <a:spAutoFit/>
            </a:bodyPr>
            <a:lstStyle/>
            <a:p>
              <a:r>
                <a:rPr lang="fr-FR" sz="1100" dirty="0">
                  <a:solidFill>
                    <a:schemeClr val="tx1">
                      <a:lumMod val="75000"/>
                      <a:lumOff val="25000"/>
                    </a:schemeClr>
                  </a:solidFill>
                </a:rPr>
                <a:t>Il manque l’univers </a:t>
              </a:r>
              <a:r>
                <a:rPr lang="fr-FR" sz="1100" b="1" dirty="0" smtClean="0">
                  <a:solidFill>
                    <a:srgbClr val="C00000"/>
                  </a:solidFill>
                </a:rPr>
                <a:t>EPARGNE LIQUIDE</a:t>
              </a:r>
              <a:r>
                <a:rPr lang="fr-FR" sz="1100" dirty="0" smtClean="0">
                  <a:solidFill>
                    <a:schemeClr val="tx1">
                      <a:lumMod val="75000"/>
                      <a:lumOff val="25000"/>
                    </a:schemeClr>
                  </a:solidFill>
                </a:rPr>
                <a:t> </a:t>
              </a:r>
              <a:r>
                <a:rPr lang="fr-FR" sz="1100" dirty="0">
                  <a:solidFill>
                    <a:schemeClr val="tx1">
                      <a:lumMod val="75000"/>
                      <a:lumOff val="25000"/>
                    </a:schemeClr>
                  </a:solidFill>
                </a:rPr>
                <a:t>à notre client… </a:t>
              </a:r>
              <a:endParaRPr lang="fr-FR" sz="1100" dirty="0" smtClean="0">
                <a:solidFill>
                  <a:schemeClr val="tx1">
                    <a:lumMod val="75000"/>
                    <a:lumOff val="25000"/>
                  </a:schemeClr>
                </a:solidFill>
              </a:endParaRPr>
            </a:p>
            <a:p>
              <a:r>
                <a:rPr lang="fr-FR" sz="1100" dirty="0" smtClean="0">
                  <a:solidFill>
                    <a:schemeClr val="tx1">
                      <a:lumMod val="75000"/>
                      <a:lumOff val="25000"/>
                    </a:schemeClr>
                  </a:solidFill>
                </a:rPr>
                <a:t>Quelles </a:t>
              </a:r>
              <a:r>
                <a:rPr lang="fr-FR" sz="1100" dirty="0">
                  <a:solidFill>
                    <a:schemeClr val="tx1">
                      <a:lumMod val="75000"/>
                      <a:lumOff val="25000"/>
                    </a:schemeClr>
                  </a:solidFill>
                </a:rPr>
                <a:t>sont les passerelles provenant des autres univers ? </a:t>
              </a:r>
            </a:p>
          </p:txBody>
        </p:sp>
      </p:grpSp>
      <p:sp>
        <p:nvSpPr>
          <p:cNvPr id="53" name="Rectangle 52"/>
          <p:cNvSpPr/>
          <p:nvPr/>
        </p:nvSpPr>
        <p:spPr>
          <a:xfrm>
            <a:off x="4251498" y="3972615"/>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p:cNvSpPr/>
          <p:nvPr/>
        </p:nvSpPr>
        <p:spPr>
          <a:xfrm>
            <a:off x="4194152" y="3080766"/>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p:cNvSpPr/>
          <p:nvPr/>
        </p:nvSpPr>
        <p:spPr>
          <a:xfrm>
            <a:off x="4142301" y="1919875"/>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p:cNvSpPr/>
          <p:nvPr/>
        </p:nvSpPr>
        <p:spPr>
          <a:xfrm>
            <a:off x="4109027" y="903627"/>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Rectangle 79"/>
          <p:cNvSpPr/>
          <p:nvPr/>
        </p:nvSpPr>
        <p:spPr>
          <a:xfrm>
            <a:off x="3204668" y="2751645"/>
            <a:ext cx="5796644" cy="107587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Rectangle 77"/>
          <p:cNvSpPr/>
          <p:nvPr/>
        </p:nvSpPr>
        <p:spPr>
          <a:xfrm>
            <a:off x="3206233" y="1788638"/>
            <a:ext cx="5796644" cy="914400"/>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p:cNvSpPr/>
          <p:nvPr/>
        </p:nvSpPr>
        <p:spPr>
          <a:xfrm>
            <a:off x="3203848" y="809254"/>
            <a:ext cx="5796644" cy="914400"/>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9" name="Image 58"/>
          <p:cNvPicPr>
            <a:picLocks noChangeAspect="1"/>
          </p:cNvPicPr>
          <p:nvPr/>
        </p:nvPicPr>
        <p:blipFill>
          <a:blip r:embed="rId3">
            <a:extLst/>
          </a:blip>
          <a:stretch>
            <a:fillRect/>
          </a:stretch>
        </p:blipFill>
        <p:spPr>
          <a:xfrm>
            <a:off x="3437714" y="1899477"/>
            <a:ext cx="529574" cy="529574"/>
          </a:xfrm>
          <a:prstGeom prst="rect">
            <a:avLst/>
          </a:prstGeom>
        </p:spPr>
      </p:pic>
      <p:sp>
        <p:nvSpPr>
          <p:cNvPr id="2" name="Espace réservé du contenu 1"/>
          <p:cNvSpPr>
            <a:spLocks noGrp="1"/>
          </p:cNvSpPr>
          <p:nvPr>
            <p:ph sz="quarter" idx="15"/>
          </p:nvPr>
        </p:nvSpPr>
        <p:spPr/>
        <p:txBody>
          <a:bodyPr/>
          <a:lstStyle/>
          <a:p>
            <a:r>
              <a:rPr lang="fr-FR" sz="1400" b="1" dirty="0" smtClean="0"/>
              <a:t>Les </a:t>
            </a:r>
            <a:r>
              <a:rPr lang="fr-FR" sz="1400" b="1" dirty="0" smtClean="0">
                <a:solidFill>
                  <a:srgbClr val="C00000"/>
                </a:solidFill>
              </a:rPr>
              <a:t>passerelles</a:t>
            </a:r>
            <a:r>
              <a:rPr lang="fr-FR" sz="1400" b="1" dirty="0" smtClean="0"/>
              <a:t> entre les univers pour compléter </a:t>
            </a:r>
            <a:r>
              <a:rPr lang="fr-FR" sz="1400" b="1" dirty="0" smtClean="0">
                <a:solidFill>
                  <a:srgbClr val="C00000"/>
                </a:solidFill>
              </a:rPr>
              <a:t>l’équipement des clients</a:t>
            </a:r>
            <a:endParaRPr lang="fr-FR" sz="1400" b="1" dirty="0">
              <a:solidFill>
                <a:srgbClr val="C00000"/>
              </a:solidFill>
            </a:endParaRP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0" name="ZoneTexte 59"/>
          <p:cNvSpPr txBox="1"/>
          <p:nvPr/>
        </p:nvSpPr>
        <p:spPr>
          <a:xfrm>
            <a:off x="263007" y="2313834"/>
            <a:ext cx="1396278" cy="646331"/>
          </a:xfrm>
          <a:prstGeom prst="rect">
            <a:avLst/>
          </a:prstGeom>
          <a:solidFill>
            <a:schemeClr val="tx2">
              <a:lumMod val="20000"/>
              <a:lumOff val="80000"/>
            </a:schemeClr>
          </a:solidFill>
        </p:spPr>
        <p:txBody>
          <a:bodyPr wrap="square" rtlCol="0">
            <a:spAutoFit/>
          </a:bodyPr>
          <a:lstStyle/>
          <a:p>
            <a:r>
              <a:rPr lang="fr-FR" sz="1200" b="1" dirty="0" smtClean="0">
                <a:solidFill>
                  <a:schemeClr val="tx2">
                    <a:lumMod val="75000"/>
                  </a:schemeClr>
                </a:solidFill>
                <a:effectLst>
                  <a:outerShdw blurRad="38100" dist="38100" dir="2700000" algn="tl">
                    <a:srgbClr val="000000">
                      <a:alpha val="43137"/>
                    </a:srgbClr>
                  </a:outerShdw>
                </a:effectLst>
              </a:rPr>
              <a:t>Univers </a:t>
            </a:r>
          </a:p>
          <a:p>
            <a:r>
              <a:rPr lang="fr-FR" sz="1200" b="1" dirty="0" smtClean="0">
                <a:solidFill>
                  <a:srgbClr val="FF0000"/>
                </a:solidFill>
                <a:effectLst>
                  <a:outerShdw blurRad="38100" dist="38100" dir="2700000" algn="tl">
                    <a:srgbClr val="000000">
                      <a:alpha val="43137"/>
                    </a:srgbClr>
                  </a:outerShdw>
                </a:effectLst>
              </a:rPr>
              <a:t>EPARGNE</a:t>
            </a:r>
          </a:p>
          <a:p>
            <a:r>
              <a:rPr lang="fr-FR" sz="1200" b="1" dirty="0" smtClean="0">
                <a:solidFill>
                  <a:schemeClr val="tx2">
                    <a:lumMod val="75000"/>
                  </a:schemeClr>
                </a:solidFill>
                <a:effectLst>
                  <a:outerShdw blurRad="38100" dist="38100" dir="2700000" algn="tl">
                    <a:srgbClr val="000000">
                      <a:alpha val="43137"/>
                    </a:srgbClr>
                  </a:outerShdw>
                </a:effectLst>
              </a:rPr>
              <a:t>Non détenu</a:t>
            </a:r>
            <a:endParaRPr lang="fr-FR" sz="1200" b="1" dirty="0">
              <a:solidFill>
                <a:schemeClr val="tx2">
                  <a:lumMod val="75000"/>
                </a:schemeClr>
              </a:solidFill>
              <a:effectLst>
                <a:outerShdw blurRad="38100" dist="38100" dir="2700000" algn="tl">
                  <a:srgbClr val="000000">
                    <a:alpha val="43137"/>
                  </a:srgbClr>
                </a:outerShdw>
              </a:effectLst>
            </a:endParaRPr>
          </a:p>
        </p:txBody>
      </p:sp>
      <p:sp>
        <p:nvSpPr>
          <p:cNvPr id="63" name="ZoneTexte 62"/>
          <p:cNvSpPr txBox="1"/>
          <p:nvPr/>
        </p:nvSpPr>
        <p:spPr>
          <a:xfrm>
            <a:off x="3342461" y="2424326"/>
            <a:ext cx="720080" cy="261610"/>
          </a:xfrm>
          <a:prstGeom prst="rect">
            <a:avLst/>
          </a:prstGeom>
          <a:noFill/>
        </p:spPr>
        <p:txBody>
          <a:bodyPr wrap="square" rtlCol="0">
            <a:spAutoFit/>
          </a:bodyPr>
          <a:lstStyle/>
          <a:p>
            <a:pPr algn="ctr">
              <a:buClr>
                <a:schemeClr val="bg1"/>
              </a:buClr>
            </a:pPr>
            <a:r>
              <a:rPr lang="fr-FR" sz="1100" b="1" dirty="0" err="1"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Banca</a:t>
            </a: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nvGrpSpPr>
          <p:cNvPr id="64" name="Groupe 63"/>
          <p:cNvGrpSpPr/>
          <p:nvPr/>
        </p:nvGrpSpPr>
        <p:grpSpPr>
          <a:xfrm>
            <a:off x="3240141" y="2873713"/>
            <a:ext cx="971819" cy="781156"/>
            <a:chOff x="3043857" y="2326339"/>
            <a:chExt cx="1380339" cy="1109529"/>
          </a:xfrm>
        </p:grpSpPr>
        <p:pic>
          <p:nvPicPr>
            <p:cNvPr id="65" name="Image 64"/>
            <p:cNvPicPr>
              <a:picLocks noChangeAspect="1"/>
            </p:cNvPicPr>
            <p:nvPr/>
          </p:nvPicPr>
          <p:blipFill>
            <a:blip r:embed="rId4">
              <a:extLst/>
            </a:blip>
            <a:stretch>
              <a:fillRect/>
            </a:stretch>
          </p:blipFill>
          <p:spPr>
            <a:xfrm>
              <a:off x="3294333" y="2326339"/>
              <a:ext cx="854093" cy="854094"/>
            </a:xfrm>
            <a:prstGeom prst="rect">
              <a:avLst/>
            </a:prstGeom>
          </p:spPr>
        </p:pic>
        <p:sp>
          <p:nvSpPr>
            <p:cNvPr id="66" name="ZoneTexte 65"/>
            <p:cNvSpPr txBox="1"/>
            <p:nvPr/>
          </p:nvSpPr>
          <p:spPr>
            <a:xfrm>
              <a:off x="3043857" y="3064286"/>
              <a:ext cx="1380339" cy="371582"/>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Placement</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grpSp>
        <p:nvGrpSpPr>
          <p:cNvPr id="67" name="Groupe 66"/>
          <p:cNvGrpSpPr/>
          <p:nvPr/>
        </p:nvGrpSpPr>
        <p:grpSpPr>
          <a:xfrm>
            <a:off x="3342461" y="953717"/>
            <a:ext cx="630856" cy="677706"/>
            <a:chOff x="4524057" y="2399898"/>
            <a:chExt cx="896046" cy="962591"/>
          </a:xfrm>
        </p:grpSpPr>
        <p:pic>
          <p:nvPicPr>
            <p:cNvPr id="68" name="Image 67"/>
            <p:cNvPicPr>
              <a:picLocks noChangeAspect="1"/>
            </p:cNvPicPr>
            <p:nvPr/>
          </p:nvPicPr>
          <p:blipFill>
            <a:blip r:embed="rId5">
              <a:extLst/>
            </a:blip>
            <a:stretch>
              <a:fillRect/>
            </a:stretch>
          </p:blipFill>
          <p:spPr>
            <a:xfrm>
              <a:off x="4689318" y="2399898"/>
              <a:ext cx="565524" cy="565524"/>
            </a:xfrm>
            <a:prstGeom prst="rect">
              <a:avLst/>
            </a:prstGeom>
          </p:spPr>
        </p:pic>
        <p:sp>
          <p:nvSpPr>
            <p:cNvPr id="69" name="ZoneTexte 68"/>
            <p:cNvSpPr txBox="1"/>
            <p:nvPr/>
          </p:nvSpPr>
          <p:spPr>
            <a:xfrm>
              <a:off x="4524057" y="2990907"/>
              <a:ext cx="896046" cy="371582"/>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Crédit</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grpSp>
        <p:nvGrpSpPr>
          <p:cNvPr id="70" name="Groupe 69"/>
          <p:cNvGrpSpPr/>
          <p:nvPr/>
        </p:nvGrpSpPr>
        <p:grpSpPr>
          <a:xfrm>
            <a:off x="3088297" y="4002784"/>
            <a:ext cx="1199836" cy="786055"/>
            <a:chOff x="5443086" y="2423879"/>
            <a:chExt cx="1704206" cy="1116487"/>
          </a:xfrm>
        </p:grpSpPr>
        <p:pic>
          <p:nvPicPr>
            <p:cNvPr id="71" name="Image 70"/>
            <p:cNvPicPr>
              <a:picLocks noChangeAspect="1"/>
            </p:cNvPicPr>
            <p:nvPr/>
          </p:nvPicPr>
          <p:blipFill>
            <a:blip r:embed="rId6">
              <a:extLst/>
            </a:blip>
            <a:stretch>
              <a:fillRect/>
            </a:stretch>
          </p:blipFill>
          <p:spPr>
            <a:xfrm>
              <a:off x="6024421" y="2423879"/>
              <a:ext cx="541536" cy="541536"/>
            </a:xfrm>
            <a:prstGeom prst="rect">
              <a:avLst/>
            </a:prstGeom>
          </p:spPr>
        </p:pic>
        <p:sp>
          <p:nvSpPr>
            <p:cNvPr id="72" name="ZoneTexte 71"/>
            <p:cNvSpPr txBox="1"/>
            <p:nvPr/>
          </p:nvSpPr>
          <p:spPr>
            <a:xfrm>
              <a:off x="5443086" y="2993921"/>
              <a:ext cx="1704206" cy="546445"/>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Assurance</a:t>
              </a:r>
            </a:p>
            <a:p>
              <a:pPr algn="ctr">
                <a:buClr>
                  <a:schemeClr val="bg1"/>
                </a:buClr>
              </a:pPr>
              <a:r>
                <a:rPr lang="fr-FR" sz="8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(IARD &amp; </a:t>
              </a:r>
              <a:r>
                <a:rPr lang="fr-FR" sz="800" b="1" dirty="0" err="1"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prév</a:t>
              </a:r>
              <a:r>
                <a:rPr lang="fr-FR" sz="8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endParaRPr lang="fr-FR" sz="8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cxnSp>
        <p:nvCxnSpPr>
          <p:cNvPr id="6" name="Connecteur droit avec flèche 5"/>
          <p:cNvCxnSpPr/>
          <p:nvPr/>
        </p:nvCxnSpPr>
        <p:spPr>
          <a:xfrm flipH="1">
            <a:off x="2125422" y="1241302"/>
            <a:ext cx="1078426" cy="864096"/>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p:cNvCxnSpPr/>
          <p:nvPr/>
        </p:nvCxnSpPr>
        <p:spPr>
          <a:xfrm flipH="1">
            <a:off x="2201622" y="2291740"/>
            <a:ext cx="1002226" cy="144304"/>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p:cNvCxnSpPr/>
          <p:nvPr/>
        </p:nvCxnSpPr>
        <p:spPr>
          <a:xfrm flipH="1" flipV="1">
            <a:off x="2125422" y="2782864"/>
            <a:ext cx="1078426" cy="502726"/>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p:cNvCxnSpPr/>
          <p:nvPr/>
        </p:nvCxnSpPr>
        <p:spPr>
          <a:xfrm flipH="1" flipV="1">
            <a:off x="1967209" y="3113510"/>
            <a:ext cx="1236639" cy="1152128"/>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pic>
        <p:nvPicPr>
          <p:cNvPr id="52" name="Image 51"/>
          <p:cNvPicPr>
            <a:picLocks noChangeAspect="1"/>
          </p:cNvPicPr>
          <p:nvPr/>
        </p:nvPicPr>
        <p:blipFill>
          <a:blip r:embed="rId7" cstate="print">
            <a:extLst>
              <a:ext uri="{BEBA8EAE-BF5A-486C-A8C5-ECC9F3942E4B}">
                <a14:imgProps xmlns:a14="http://schemas.microsoft.com/office/drawing/2010/main">
                  <a14:imgLayer r:embed="rId8">
                    <a14:imgEffect>
                      <a14:backgroundRemoval t="10000" b="90000" l="10000" r="90000">
                        <a14:foregroundMark x1="50417" y1="49086" x2="68333" y2="27937"/>
                        <a14:foregroundMark x1="51875" y1="55614" x2="67500" y2="35248"/>
                        <a14:foregroundMark x1="56667" y1="57963" x2="75000" y2="39164"/>
                        <a14:backgroundMark x1="35208" y1="33420" x2="21875" y2="59008"/>
                        <a14:backgroundMark x1="15000" y1="49086" x2="19167" y2="80418"/>
                        <a14:backgroundMark x1="48750" y1="63969" x2="40417" y2="57702"/>
                        <a14:backgroundMark x1="50417" y1="61097" x2="43542" y2="58747"/>
                      </a14:backgroundRemoval>
                    </a14:imgEffect>
                  </a14:imgLayer>
                </a14:imgProps>
              </a:ext>
              <a:ext uri="{28A0092B-C50C-407E-A947-70E740481C1C}">
                <a14:useLocalDpi xmlns:a14="http://schemas.microsoft.com/office/drawing/2010/main" val="0"/>
              </a:ext>
            </a:extLst>
          </a:blip>
          <a:stretch>
            <a:fillRect/>
          </a:stretch>
        </p:blipFill>
        <p:spPr>
          <a:xfrm rot="11015045">
            <a:off x="2987159" y="1069678"/>
            <a:ext cx="483509" cy="404059"/>
          </a:xfrm>
          <a:prstGeom prst="rect">
            <a:avLst/>
          </a:prstGeom>
        </p:spPr>
      </p:pic>
      <p:sp>
        <p:nvSpPr>
          <p:cNvPr id="17" name="Rectangle 16"/>
          <p:cNvSpPr/>
          <p:nvPr/>
        </p:nvSpPr>
        <p:spPr>
          <a:xfrm>
            <a:off x="4022577" y="839697"/>
            <a:ext cx="5013145" cy="86177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C, mais n’a pas l’univers E : </a:t>
            </a:r>
          </a:p>
          <a:p>
            <a:pPr lvl="0">
              <a:buClr>
                <a:srgbClr val="C00000"/>
              </a:buCl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Proposez lui </a:t>
            </a:r>
            <a:r>
              <a:rPr lang="fr-FR" sz="800" b="1" dirty="0" smtClean="0">
                <a:solidFill>
                  <a:schemeClr val="bg1"/>
                </a:solidFill>
              </a:rPr>
              <a:t>de mettre en place une épargne afin d’anticiper son prochain projet</a:t>
            </a:r>
            <a:r>
              <a:rPr lang="fr-FR" sz="800" dirty="0" smtClean="0">
                <a:solidFill>
                  <a:schemeClr val="bg1"/>
                </a:solidFill>
              </a:rPr>
              <a:t>. </a:t>
            </a:r>
          </a:p>
          <a:p>
            <a:pPr marL="171450" lvl="0" indent="-171450">
              <a:buClr>
                <a:srgbClr val="C00000"/>
              </a:buClr>
              <a:buFont typeface="Wingdings" panose="05000000000000000000" pitchFamily="2" charset="2"/>
              <a:buChar char="§"/>
              <a:defRPr/>
            </a:pPr>
            <a:endParaRPr lang="fr-FR" sz="100" dirty="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Lors de la vente d’un crédit, pensez à </a:t>
            </a:r>
            <a:r>
              <a:rPr lang="fr-FR" sz="800" b="1" dirty="0" smtClean="0">
                <a:solidFill>
                  <a:schemeClr val="bg1"/>
                </a:solidFill>
              </a:rPr>
              <a:t>ajouter une mensualité d’épargne à la mensualité de remboursement du crédit</a:t>
            </a:r>
            <a:r>
              <a:rPr lang="fr-FR" sz="800" dirty="0" smtClean="0">
                <a:solidFill>
                  <a:schemeClr val="bg1"/>
                </a:solidFill>
              </a:rPr>
              <a:t>. </a:t>
            </a:r>
            <a:r>
              <a:rPr lang="fr-FR" sz="800" u="sng" dirty="0" smtClean="0">
                <a:solidFill>
                  <a:schemeClr val="bg1"/>
                </a:solidFill>
              </a:rPr>
              <a:t>Ex</a:t>
            </a:r>
            <a:r>
              <a:rPr lang="fr-FR" sz="800" dirty="0" smtClean="0">
                <a:solidFill>
                  <a:schemeClr val="bg1"/>
                </a:solidFill>
              </a:rPr>
              <a:t> : le client a une capacité d’épargne de 280 €</a:t>
            </a:r>
            <a:r>
              <a:rPr lang="fr-FR" sz="800" dirty="0">
                <a:solidFill>
                  <a:schemeClr val="bg1"/>
                </a:solidFill>
              </a:rPr>
              <a:t> </a:t>
            </a:r>
            <a:r>
              <a:rPr lang="fr-FR" sz="800" dirty="0" smtClean="0">
                <a:solidFill>
                  <a:schemeClr val="bg1"/>
                </a:solidFill>
                <a:sym typeface="Wingdings" panose="05000000000000000000" pitchFamily="2" charset="2"/>
              </a:rPr>
              <a:t> mensualité du crédit : </a:t>
            </a:r>
            <a:r>
              <a:rPr lang="fr-FR" sz="800" dirty="0" smtClean="0">
                <a:solidFill>
                  <a:schemeClr val="bg1"/>
                </a:solidFill>
              </a:rPr>
              <a:t>250 € pendant 5 ans, et 30 € d’épargne par mois. A la fin de son remboursement, </a:t>
            </a:r>
            <a:r>
              <a:rPr lang="fr-FR" sz="800" b="1" dirty="0" smtClean="0">
                <a:solidFill>
                  <a:schemeClr val="bg1"/>
                </a:solidFill>
              </a:rPr>
              <a:t>il se sera constitué 1 800 € d’épargne qu’il pourra utiliser pour un futur projet</a:t>
            </a:r>
            <a:r>
              <a:rPr lang="fr-FR" sz="800" dirty="0" smtClean="0">
                <a:solidFill>
                  <a:schemeClr val="bg1"/>
                </a:solidFill>
              </a:rPr>
              <a:t>. </a:t>
            </a:r>
            <a:endParaRPr lang="fr-FR" sz="800" dirty="0">
              <a:solidFill>
                <a:schemeClr val="bg1"/>
              </a:solidFill>
            </a:endParaRPr>
          </a:p>
        </p:txBody>
      </p:sp>
      <p:sp>
        <p:nvSpPr>
          <p:cNvPr id="18" name="Rectangle 17"/>
          <p:cNvSpPr/>
          <p:nvPr/>
        </p:nvSpPr>
        <p:spPr>
          <a:xfrm>
            <a:off x="4062541" y="1866757"/>
            <a:ext cx="4837225" cy="73866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B, mais n’a pas l’univers E : </a:t>
            </a:r>
          </a:p>
          <a:p>
            <a:pPr lvl="0">
              <a:buClr>
                <a:srgbClr val="C00000"/>
              </a:buCl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Il a un revenu disponible tous les mois ? Le solde de son compte courant est important ? Proposez-lui nos </a:t>
            </a:r>
            <a:r>
              <a:rPr lang="fr-FR" sz="800" b="1" dirty="0" smtClean="0">
                <a:solidFill>
                  <a:schemeClr val="bg1"/>
                </a:solidFill>
              </a:rPr>
              <a:t>solutions d’épargne afin de placer ce surplus de trésorerie.   </a:t>
            </a:r>
          </a:p>
          <a:p>
            <a:pPr marL="171450" lvl="0" indent="-171450">
              <a:buClr>
                <a:srgbClr val="C00000"/>
              </a:buClr>
              <a:buFont typeface="Wingdings" panose="05000000000000000000" pitchFamily="2" charset="2"/>
              <a:buChar char="§"/>
              <a:defRPr/>
            </a:pPr>
            <a:endParaRPr lang="fr-FR" sz="100" b="1" dirty="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Votre client a </a:t>
            </a:r>
            <a:r>
              <a:rPr lang="fr-FR" sz="800" b="1" dirty="0" smtClean="0">
                <a:solidFill>
                  <a:schemeClr val="bg1"/>
                </a:solidFill>
              </a:rPr>
              <a:t>un projet spécifique </a:t>
            </a:r>
            <a:r>
              <a:rPr lang="fr-FR" sz="800" dirty="0" smtClean="0">
                <a:solidFill>
                  <a:schemeClr val="bg1"/>
                </a:solidFill>
              </a:rPr>
              <a:t>(départ en vacances, financement de véhicule), proposez lui </a:t>
            </a:r>
            <a:r>
              <a:rPr lang="fr-FR" sz="800" b="1" dirty="0" smtClean="0">
                <a:solidFill>
                  <a:schemeClr val="bg1"/>
                </a:solidFill>
              </a:rPr>
              <a:t>d’y voir plus clair dans son budget </a:t>
            </a:r>
            <a:r>
              <a:rPr lang="fr-FR" sz="800" dirty="0" smtClean="0">
                <a:solidFill>
                  <a:schemeClr val="bg1"/>
                </a:solidFill>
              </a:rPr>
              <a:t>en mettant en place de </a:t>
            </a:r>
            <a:r>
              <a:rPr lang="fr-FR" sz="800" b="1" dirty="0" smtClean="0">
                <a:solidFill>
                  <a:schemeClr val="bg1"/>
                </a:solidFill>
              </a:rPr>
              <a:t>l’épargne dédiée à ses projets</a:t>
            </a:r>
            <a:r>
              <a:rPr lang="fr-FR" sz="800" dirty="0" smtClean="0">
                <a:solidFill>
                  <a:schemeClr val="bg1"/>
                </a:solidFill>
              </a:rPr>
              <a:t>. </a:t>
            </a:r>
          </a:p>
        </p:txBody>
      </p:sp>
      <p:sp>
        <p:nvSpPr>
          <p:cNvPr id="20" name="Rectangle 19"/>
          <p:cNvSpPr/>
          <p:nvPr/>
        </p:nvSpPr>
        <p:spPr>
          <a:xfrm>
            <a:off x="4142301" y="3030905"/>
            <a:ext cx="4877558" cy="47705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P, mais n’a pas l’univers E : </a:t>
            </a:r>
          </a:p>
          <a:p>
            <a:pPr lvl="0">
              <a:buClr>
                <a:srgbClr val="C00000"/>
              </a:buCl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Proposez-lui de ventiler une partie de sa capacité d’épargne sur un livret afin </a:t>
            </a:r>
            <a:r>
              <a:rPr lang="fr-FR" sz="800" b="1" dirty="0" smtClean="0">
                <a:solidFill>
                  <a:schemeClr val="bg1"/>
                </a:solidFill>
              </a:rPr>
              <a:t>d’éviter tout risque de liquidité </a:t>
            </a:r>
            <a:r>
              <a:rPr lang="fr-FR" sz="800" dirty="0" smtClean="0">
                <a:solidFill>
                  <a:schemeClr val="bg1"/>
                </a:solidFill>
              </a:rPr>
              <a:t>(éviter de </a:t>
            </a:r>
            <a:r>
              <a:rPr lang="fr-FR" sz="800" dirty="0" err="1" smtClean="0">
                <a:solidFill>
                  <a:schemeClr val="bg1"/>
                </a:solidFill>
              </a:rPr>
              <a:t>décollecter</a:t>
            </a:r>
            <a:r>
              <a:rPr lang="fr-FR" sz="800" dirty="0" smtClean="0">
                <a:solidFill>
                  <a:schemeClr val="bg1"/>
                </a:solidFill>
              </a:rPr>
              <a:t> prématurément l’épargne de placement du client en cas de besoin de trésorerie). </a:t>
            </a:r>
            <a:endParaRPr lang="fr-FR" sz="800" dirty="0">
              <a:solidFill>
                <a:schemeClr val="bg1"/>
              </a:solidFill>
            </a:endParaRPr>
          </a:p>
        </p:txBody>
      </p:sp>
      <p:sp>
        <p:nvSpPr>
          <p:cNvPr id="21" name="Rectangle 20"/>
          <p:cNvSpPr/>
          <p:nvPr/>
        </p:nvSpPr>
        <p:spPr>
          <a:xfrm>
            <a:off x="4207429" y="3931445"/>
            <a:ext cx="4812430" cy="86177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A, mais n’a pas l’univers E : </a:t>
            </a:r>
          </a:p>
          <a:p>
            <a:pPr lvl="0">
              <a:buClr>
                <a:srgbClr val="C00000"/>
              </a:buClr>
              <a:defRPr/>
            </a:pPr>
            <a:endParaRPr lang="fr-FR" sz="100" dirty="0" smtClean="0">
              <a:solidFill>
                <a:srgbClr val="FF0000"/>
              </a:solidFill>
            </a:endParaRPr>
          </a:p>
          <a:p>
            <a:pPr marL="171450" lvl="0" indent="-171450">
              <a:buClr>
                <a:srgbClr val="C00000"/>
              </a:buClr>
              <a:buFont typeface="Wingdings" panose="05000000000000000000" pitchFamily="2" charset="2"/>
              <a:buChar char="§"/>
              <a:defRPr/>
            </a:pPr>
            <a:r>
              <a:rPr lang="fr-FR" sz="800" b="1" dirty="0" smtClean="0">
                <a:solidFill>
                  <a:schemeClr val="bg1"/>
                </a:solidFill>
              </a:rPr>
              <a:t>Côté assurance IARD </a:t>
            </a:r>
            <a:r>
              <a:rPr lang="fr-FR" sz="800" dirty="0" smtClean="0">
                <a:solidFill>
                  <a:schemeClr val="bg1"/>
                </a:solidFill>
              </a:rPr>
              <a:t>: Interrogez votre client sur ses projets futurs : d’ici combien de temps compte-t-il changer de véhicule, effectuer des travaux ou déménager ? Proposez lui de </a:t>
            </a:r>
            <a:r>
              <a:rPr lang="fr-FR" sz="800" b="1" dirty="0" smtClean="0">
                <a:solidFill>
                  <a:schemeClr val="bg1"/>
                </a:solidFill>
              </a:rPr>
              <a:t>mettre en place une épargne afin qu’il puisse se constituer un apport pour réaliser ses projets</a:t>
            </a:r>
            <a:r>
              <a:rPr lang="fr-FR" sz="800" dirty="0" smtClean="0">
                <a:solidFill>
                  <a:schemeClr val="bg1"/>
                </a:solidFill>
              </a:rPr>
              <a:t>. </a:t>
            </a:r>
          </a:p>
          <a:p>
            <a:pPr marL="171450" lvl="0" indent="-171450">
              <a:buClr>
                <a:srgbClr val="C00000"/>
              </a:buClr>
              <a:buFont typeface="Wingdings" panose="05000000000000000000" pitchFamily="2" charset="2"/>
              <a:buChar char="§"/>
              <a:defRPr/>
            </a:pPr>
            <a:endParaRPr lang="fr-FR" sz="100" dirty="0">
              <a:solidFill>
                <a:schemeClr val="bg1"/>
              </a:solidFill>
            </a:endParaRPr>
          </a:p>
          <a:p>
            <a:pPr marL="171450" lvl="0" indent="-171450">
              <a:buClr>
                <a:srgbClr val="C00000"/>
              </a:buClr>
              <a:buFont typeface="Wingdings" panose="05000000000000000000" pitchFamily="2" charset="2"/>
              <a:buChar char="§"/>
              <a:defRPr/>
            </a:pPr>
            <a:r>
              <a:rPr lang="fr-FR" sz="800" b="1" dirty="0" smtClean="0">
                <a:solidFill>
                  <a:schemeClr val="bg1"/>
                </a:solidFill>
              </a:rPr>
              <a:t>Coté prévoyance </a:t>
            </a:r>
            <a:r>
              <a:rPr lang="fr-FR" sz="800" dirty="0" smtClean="0">
                <a:solidFill>
                  <a:schemeClr val="bg1"/>
                </a:solidFill>
              </a:rPr>
              <a:t>: proposez lui de </a:t>
            </a:r>
            <a:r>
              <a:rPr lang="fr-FR" sz="800" b="1" dirty="0" smtClean="0">
                <a:solidFill>
                  <a:schemeClr val="bg1"/>
                </a:solidFill>
              </a:rPr>
              <a:t>compléter son contrat de prévoyance </a:t>
            </a:r>
            <a:r>
              <a:rPr lang="fr-FR" sz="800" dirty="0" smtClean="0">
                <a:solidFill>
                  <a:schemeClr val="bg1"/>
                </a:solidFill>
              </a:rPr>
              <a:t>par la mise en place d’une épargne de précaution : </a:t>
            </a:r>
            <a:r>
              <a:rPr lang="fr-FR" sz="800" b="1" dirty="0" smtClean="0">
                <a:solidFill>
                  <a:schemeClr val="bg1"/>
                </a:solidFill>
              </a:rPr>
              <a:t>épargner et un acte de protection vis-à-vis de sa famille</a:t>
            </a:r>
            <a:r>
              <a:rPr lang="fr-FR" sz="800" dirty="0" smtClean="0">
                <a:solidFill>
                  <a:schemeClr val="bg1"/>
                </a:solidFill>
              </a:rPr>
              <a:t>. </a:t>
            </a:r>
            <a:endParaRPr lang="fr-FR" sz="800" b="1" dirty="0">
              <a:solidFill>
                <a:schemeClr val="bg1"/>
              </a:solidFill>
            </a:endParaRPr>
          </a:p>
        </p:txBody>
      </p:sp>
      <p:pic>
        <p:nvPicPr>
          <p:cNvPr id="75" name="Image 74"/>
          <p:cNvPicPr>
            <a:picLocks noChangeAspect="1"/>
          </p:cNvPicPr>
          <p:nvPr/>
        </p:nvPicPr>
        <p:blipFill>
          <a:blip r:embed="rId9" cstate="print">
            <a:extLst>
              <a:ext uri="{BEBA8EAE-BF5A-486C-A8C5-ECC9F3942E4B}">
                <a14:imgProps xmlns:a14="http://schemas.microsoft.com/office/drawing/2010/main">
                  <a14:imgLayer r:embed="rId8">
                    <a14:imgEffect>
                      <a14:backgroundRemoval t="10000" b="90000" l="10000" r="90000">
                        <a14:foregroundMark x1="50417" y1="49086" x2="68333" y2="27937"/>
                        <a14:foregroundMark x1="51875" y1="55614" x2="67500" y2="35248"/>
                        <a14:foregroundMark x1="56667" y1="57963" x2="75000" y2="39164"/>
                        <a14:backgroundMark x1="35208" y1="33420" x2="21875" y2="59008"/>
                        <a14:backgroundMark x1="15000" y1="49086" x2="19167" y2="80418"/>
                        <a14:backgroundMark x1="48750" y1="63969" x2="40417" y2="57702"/>
                        <a14:backgroundMark x1="50417" y1="61097" x2="43542" y2="58747"/>
                      </a14:backgroundRemoval>
                    </a14:imgEffect>
                  </a14:imgLayer>
                </a14:imgProps>
              </a:ext>
              <a:ext uri="{28A0092B-C50C-407E-A947-70E740481C1C}">
                <a14:useLocalDpi xmlns:a14="http://schemas.microsoft.com/office/drawing/2010/main" val="0"/>
              </a:ext>
            </a:extLst>
          </a:blip>
          <a:stretch>
            <a:fillRect/>
          </a:stretch>
        </p:blipFill>
        <p:spPr>
          <a:xfrm rot="12518016">
            <a:off x="2987159" y="2099228"/>
            <a:ext cx="483509" cy="404059"/>
          </a:xfrm>
          <a:prstGeom prst="rect">
            <a:avLst/>
          </a:prstGeom>
        </p:spPr>
      </p:pic>
      <p:pic>
        <p:nvPicPr>
          <p:cNvPr id="76" name="Image 75"/>
          <p:cNvPicPr>
            <a:picLocks noChangeAspect="1"/>
          </p:cNvPicPr>
          <p:nvPr/>
        </p:nvPicPr>
        <p:blipFill>
          <a:blip r:embed="rId9" cstate="print">
            <a:extLst>
              <a:ext uri="{BEBA8EAE-BF5A-486C-A8C5-ECC9F3942E4B}">
                <a14:imgProps xmlns:a14="http://schemas.microsoft.com/office/drawing/2010/main">
                  <a14:imgLayer r:embed="rId8">
                    <a14:imgEffect>
                      <a14:backgroundRemoval t="10000" b="90000" l="10000" r="90000">
                        <a14:foregroundMark x1="50417" y1="49086" x2="68333" y2="27937"/>
                        <a14:foregroundMark x1="51875" y1="55614" x2="67500" y2="35248"/>
                        <a14:foregroundMark x1="56667" y1="57963" x2="75000" y2="39164"/>
                        <a14:backgroundMark x1="35208" y1="33420" x2="21875" y2="59008"/>
                        <a14:backgroundMark x1="15000" y1="49086" x2="19167" y2="80418"/>
                        <a14:backgroundMark x1="48750" y1="63969" x2="40417" y2="57702"/>
                        <a14:backgroundMark x1="50417" y1="61097" x2="43542" y2="58747"/>
                      </a14:backgroundRemoval>
                    </a14:imgEffect>
                  </a14:imgLayer>
                </a14:imgProps>
              </a:ext>
              <a:ext uri="{28A0092B-C50C-407E-A947-70E740481C1C}">
                <a14:useLocalDpi xmlns:a14="http://schemas.microsoft.com/office/drawing/2010/main" val="0"/>
              </a:ext>
            </a:extLst>
          </a:blip>
          <a:stretch>
            <a:fillRect/>
          </a:stretch>
        </p:blipFill>
        <p:spPr>
          <a:xfrm rot="14990021">
            <a:off x="2968081" y="3108543"/>
            <a:ext cx="483509" cy="404059"/>
          </a:xfrm>
          <a:prstGeom prst="rect">
            <a:avLst/>
          </a:prstGeom>
        </p:spPr>
      </p:pic>
      <p:sp>
        <p:nvSpPr>
          <p:cNvPr id="81" name="Rectangle 80"/>
          <p:cNvSpPr/>
          <p:nvPr/>
        </p:nvSpPr>
        <p:spPr>
          <a:xfrm>
            <a:off x="3203848" y="3869500"/>
            <a:ext cx="5796644" cy="1006506"/>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0" name="Image 49"/>
          <p:cNvPicPr>
            <a:picLocks noChangeAspect="1"/>
          </p:cNvPicPr>
          <p:nvPr/>
        </p:nvPicPr>
        <p:blipFill>
          <a:blip r:embed="rId10">
            <a:extLst/>
          </a:blip>
          <a:stretch>
            <a:fillRect/>
          </a:stretch>
        </p:blipFill>
        <p:spPr>
          <a:xfrm>
            <a:off x="1211633" y="2211253"/>
            <a:ext cx="803088" cy="803088"/>
          </a:xfrm>
          <a:prstGeom prst="rect">
            <a:avLst/>
          </a:prstGeom>
        </p:spPr>
      </p:pic>
      <p:pic>
        <p:nvPicPr>
          <p:cNvPr id="77" name="Image 76"/>
          <p:cNvPicPr>
            <a:picLocks noChangeAspect="1"/>
          </p:cNvPicPr>
          <p:nvPr/>
        </p:nvPicPr>
        <p:blipFill>
          <a:blip r:embed="rId9" cstate="print">
            <a:extLst>
              <a:ext uri="{BEBA8EAE-BF5A-486C-A8C5-ECC9F3942E4B}">
                <a14:imgProps xmlns:a14="http://schemas.microsoft.com/office/drawing/2010/main">
                  <a14:imgLayer r:embed="rId8">
                    <a14:imgEffect>
                      <a14:backgroundRemoval t="10000" b="90000" l="10000" r="90000">
                        <a14:foregroundMark x1="50417" y1="49086" x2="68333" y2="27937"/>
                        <a14:foregroundMark x1="51875" y1="55614" x2="67500" y2="35248"/>
                        <a14:foregroundMark x1="56667" y1="57963" x2="75000" y2="39164"/>
                        <a14:backgroundMark x1="35208" y1="33420" x2="21875" y2="59008"/>
                        <a14:backgroundMark x1="15000" y1="49086" x2="19167" y2="80418"/>
                        <a14:backgroundMark x1="48750" y1="63969" x2="40417" y2="57702"/>
                        <a14:backgroundMark x1="50417" y1="61097" x2="43542" y2="58747"/>
                      </a14:backgroundRemoval>
                    </a14:imgEffect>
                  </a14:imgLayer>
                </a14:imgProps>
              </a:ext>
              <a:ext uri="{28A0092B-C50C-407E-A947-70E740481C1C}">
                <a14:useLocalDpi xmlns:a14="http://schemas.microsoft.com/office/drawing/2010/main" val="0"/>
              </a:ext>
            </a:extLst>
          </a:blip>
          <a:stretch>
            <a:fillRect/>
          </a:stretch>
        </p:blipFill>
        <p:spPr>
          <a:xfrm rot="15400291">
            <a:off x="2951144" y="4067445"/>
            <a:ext cx="483509" cy="404059"/>
          </a:xfrm>
          <a:prstGeom prst="rect">
            <a:avLst/>
          </a:prstGeom>
        </p:spPr>
      </p:pic>
      <p:pic>
        <p:nvPicPr>
          <p:cNvPr id="41" name="Image 40"/>
          <p:cNvPicPr>
            <a:picLocks noChangeAspect="1"/>
          </p:cNvPicPr>
          <p:nvPr/>
        </p:nvPicPr>
        <p:blipFill>
          <a:blip r:embed="rId10">
            <a:extLst/>
          </a:blip>
          <a:stretch>
            <a:fillRect/>
          </a:stretch>
        </p:blipFill>
        <p:spPr>
          <a:xfrm>
            <a:off x="8712887" y="92814"/>
            <a:ext cx="283659" cy="283659"/>
          </a:xfrm>
          <a:prstGeom prst="rect">
            <a:avLst/>
          </a:prstGeom>
        </p:spPr>
      </p:pic>
      <p:sp>
        <p:nvSpPr>
          <p:cNvPr id="5" name="Rectangle 4"/>
          <p:cNvSpPr/>
          <p:nvPr/>
        </p:nvSpPr>
        <p:spPr>
          <a:xfrm>
            <a:off x="6372200" y="4873160"/>
            <a:ext cx="3112425" cy="261610"/>
          </a:xfrm>
          <a:prstGeom prst="rect">
            <a:avLst/>
          </a:prstGeom>
        </p:spPr>
        <p:txBody>
          <a:bodyPr wrap="square">
            <a:spAutoFit/>
          </a:bodyPr>
          <a:lstStyle/>
          <a:p>
            <a:r>
              <a:rPr lang="fr-FR" sz="1100" b="1" dirty="0" smtClean="0">
                <a:solidFill>
                  <a:schemeClr val="bg1"/>
                </a:solidFill>
              </a:rPr>
              <a:t>Pour retourner aux planètes, cliquez </a:t>
            </a:r>
            <a:r>
              <a:rPr lang="fr-FR" sz="1100" b="1" dirty="0" smtClean="0">
                <a:solidFill>
                  <a:schemeClr val="bg1"/>
                </a:solidFill>
                <a:hlinkClick r:id="rId11" action="ppaction://hlinksldjump"/>
              </a:rPr>
              <a:t>ici </a:t>
            </a:r>
            <a:endParaRPr lang="fr-FR" sz="1100" dirty="0">
              <a:solidFill>
                <a:schemeClr val="bg1"/>
              </a:solidFill>
            </a:endParaRPr>
          </a:p>
        </p:txBody>
      </p:sp>
    </p:spTree>
    <p:extLst>
      <p:ext uri="{BB962C8B-B14F-4D97-AF65-F5344CB8AC3E}">
        <p14:creationId xmlns:p14="http://schemas.microsoft.com/office/powerpoint/2010/main" val="296211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42" presetClass="path" presetSubtype="0" accel="50000" decel="50000" fill="hold" nodeType="withEffect">
                                  <p:stCondLst>
                                    <p:cond delay="0"/>
                                  </p:stCondLst>
                                  <p:childTnLst>
                                    <p:animMotion origin="layout" path="M 5E-6 -1.48148E-6 L -0.10799 0.15154 " pathEditMode="relative" rAng="0" ptsTypes="AA">
                                      <p:cBhvr>
                                        <p:cTn id="9" dur="2000" fill="hold"/>
                                        <p:tgtEl>
                                          <p:spTgt spid="52"/>
                                        </p:tgtEl>
                                        <p:attrNameLst>
                                          <p:attrName>ppt_x</p:attrName>
                                          <p:attrName>ppt_y</p:attrName>
                                        </p:attrNameLst>
                                      </p:cBhvr>
                                      <p:rCtr x="-5399" y="7562"/>
                                    </p:animMotion>
                                  </p:childTnLst>
                                </p:cTn>
                              </p:par>
                              <p:par>
                                <p:cTn id="10" presetID="22" presetClass="entr" presetSubtype="2"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275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500"/>
                                        <p:tgtEl>
                                          <p:spTgt spid="4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52"/>
                                        </p:tgtEl>
                                      </p:cBhvr>
                                    </p:animEffect>
                                    <p:set>
                                      <p:cBhvr>
                                        <p:cTn id="26" dur="1" fill="hold">
                                          <p:stCondLst>
                                            <p:cond delay="499"/>
                                          </p:stCondLst>
                                        </p:cTn>
                                        <p:tgtEl>
                                          <p:spTgt spid="52"/>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42" presetClass="path" presetSubtype="0" accel="50000" decel="50000" fill="hold" nodeType="withEffect">
                                  <p:stCondLst>
                                    <p:cond delay="0"/>
                                  </p:stCondLst>
                                  <p:childTnLst>
                                    <p:animMotion origin="layout" path="M 5E-6 -1.48148E-6 L -0.10157 0.02932 " pathEditMode="relative" rAng="0" ptsTypes="AA">
                                      <p:cBhvr>
                                        <p:cTn id="32" dur="2000" fill="hold"/>
                                        <p:tgtEl>
                                          <p:spTgt spid="75"/>
                                        </p:tgtEl>
                                        <p:attrNameLst>
                                          <p:attrName>ppt_x</p:attrName>
                                          <p:attrName>ppt_y</p:attrName>
                                        </p:attrNameLst>
                                      </p:cBhvr>
                                      <p:rCtr x="-5087" y="1451"/>
                                    </p:animMotion>
                                  </p:childTnLst>
                                </p:cTn>
                              </p:par>
                              <p:par>
                                <p:cTn id="33" presetID="22" presetClass="entr" presetSubtype="2"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right)">
                                      <p:cBhvr>
                                        <p:cTn id="35" dur="2750"/>
                                        <p:tgtEl>
                                          <p:spTgt spid="4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fade">
                                      <p:cBhvr>
                                        <p:cTn id="38" dur="500"/>
                                        <p:tgtEl>
                                          <p:spTgt spid="7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75"/>
                                        </p:tgtEl>
                                      </p:cBhvr>
                                    </p:animEffect>
                                    <p:set>
                                      <p:cBhvr>
                                        <p:cTn id="49" dur="1" fill="hold">
                                          <p:stCondLst>
                                            <p:cond delay="499"/>
                                          </p:stCondLst>
                                        </p:cTn>
                                        <p:tgtEl>
                                          <p:spTgt spid="75"/>
                                        </p:tgtEl>
                                        <p:attrNameLst>
                                          <p:attrName>style.visibility</p:attrName>
                                        </p:attrNameLst>
                                      </p:cBhvr>
                                      <p:to>
                                        <p:strVal val="hidden"/>
                                      </p:to>
                                    </p:set>
                                  </p:childTnLst>
                                </p:cTn>
                              </p:par>
                            </p:childTnLst>
                          </p:cTn>
                        </p:par>
                        <p:par>
                          <p:cTn id="50" fill="hold">
                            <p:stCondLst>
                              <p:cond delay="500"/>
                            </p:stCondLst>
                            <p:childTnLst>
                              <p:par>
                                <p:cTn id="51" presetID="10" presetClass="entr" presetSubtype="0"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childTnLst>
                                </p:cTn>
                              </p:par>
                              <p:par>
                                <p:cTn id="54" presetID="42" presetClass="path" presetSubtype="0" accel="50000" decel="50000" fill="hold" nodeType="withEffect">
                                  <p:stCondLst>
                                    <p:cond delay="0"/>
                                  </p:stCondLst>
                                  <p:childTnLst>
                                    <p:animMotion origin="layout" path="M -1.66667E-6 2.22222E-6 L -0.11024 -0.09476 " pathEditMode="relative" rAng="0" ptsTypes="AA">
                                      <p:cBhvr>
                                        <p:cTn id="55" dur="2000" fill="hold"/>
                                        <p:tgtEl>
                                          <p:spTgt spid="76"/>
                                        </p:tgtEl>
                                        <p:attrNameLst>
                                          <p:attrName>ppt_x</p:attrName>
                                          <p:attrName>ppt_y</p:attrName>
                                        </p:attrNameLst>
                                      </p:cBhvr>
                                      <p:rCtr x="-5521" y="-4753"/>
                                    </p:animMotion>
                                  </p:childTnLst>
                                </p:cTn>
                              </p:par>
                              <p:par>
                                <p:cTn id="56" presetID="22" presetClass="entr" presetSubtype="4" fill="hold"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down)">
                                      <p:cBhvr>
                                        <p:cTn id="58" dur="2750"/>
                                        <p:tgtEl>
                                          <p:spTgt spid="4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fade">
                                      <p:cBhvr>
                                        <p:cTn id="61" dur="500"/>
                                        <p:tgtEl>
                                          <p:spTgt spid="8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500"/>
                                        <p:tgtEl>
                                          <p:spTgt spid="4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nodeType="clickEffect">
                                  <p:stCondLst>
                                    <p:cond delay="0"/>
                                  </p:stCondLst>
                                  <p:childTnLst>
                                    <p:animEffect transition="out" filter="fade">
                                      <p:cBhvr>
                                        <p:cTn id="71" dur="500"/>
                                        <p:tgtEl>
                                          <p:spTgt spid="76"/>
                                        </p:tgtEl>
                                      </p:cBhvr>
                                    </p:animEffect>
                                    <p:set>
                                      <p:cBhvr>
                                        <p:cTn id="72" dur="1" fill="hold">
                                          <p:stCondLst>
                                            <p:cond delay="499"/>
                                          </p:stCondLst>
                                        </p:cTn>
                                        <p:tgtEl>
                                          <p:spTgt spid="76"/>
                                        </p:tgtEl>
                                        <p:attrNameLst>
                                          <p:attrName>style.visibility</p:attrName>
                                        </p:attrNameLst>
                                      </p:cBhvr>
                                      <p:to>
                                        <p:strVal val="hidden"/>
                                      </p:to>
                                    </p:set>
                                  </p:childTnLst>
                                </p:cTn>
                              </p:par>
                            </p:childTnLst>
                          </p:cTn>
                        </p:par>
                        <p:par>
                          <p:cTn id="73" fill="hold">
                            <p:stCondLst>
                              <p:cond delay="500"/>
                            </p:stCondLst>
                            <p:childTnLst>
                              <p:par>
                                <p:cTn id="74" presetID="10" presetClass="entr" presetSubtype="0" fill="hold" nodeType="after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42" presetClass="path" presetSubtype="0" accel="50000" decel="50000" fill="hold" nodeType="withEffect">
                                  <p:stCondLst>
                                    <p:cond delay="0"/>
                                  </p:stCondLst>
                                  <p:childTnLst>
                                    <p:animMotion origin="layout" path="M -1.94444E-6 2.46914E-6 L -0.12691 -0.20957 " pathEditMode="relative" rAng="0" ptsTypes="AA">
                                      <p:cBhvr>
                                        <p:cTn id="78" dur="2000" fill="hold"/>
                                        <p:tgtEl>
                                          <p:spTgt spid="77"/>
                                        </p:tgtEl>
                                        <p:attrNameLst>
                                          <p:attrName>ppt_x</p:attrName>
                                          <p:attrName>ppt_y</p:attrName>
                                        </p:attrNameLst>
                                      </p:cBhvr>
                                      <p:rCtr x="-6354" y="-10494"/>
                                    </p:animMotion>
                                  </p:childTnLst>
                                </p:cTn>
                              </p:par>
                              <p:par>
                                <p:cTn id="79" presetID="22" presetClass="entr" presetSubtype="4" fill="hold" nodeType="with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wipe(down)">
                                      <p:cBhvr>
                                        <p:cTn id="81" dur="2750"/>
                                        <p:tgtEl>
                                          <p:spTgt spid="4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81"/>
                                        </p:tgtEl>
                                        <p:attrNameLst>
                                          <p:attrName>style.visibility</p:attrName>
                                        </p:attrNameLst>
                                      </p:cBhvr>
                                      <p:to>
                                        <p:strVal val="visible"/>
                                      </p:to>
                                    </p:set>
                                    <p:animEffect transition="in" filter="fade">
                                      <p:cBhvr>
                                        <p:cTn id="84" dur="500"/>
                                        <p:tgtEl>
                                          <p:spTgt spid="8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3"/>
                                        </p:tgtEl>
                                        <p:attrNameLst>
                                          <p:attrName>style.visibility</p:attrName>
                                        </p:attrNameLst>
                                      </p:cBhvr>
                                      <p:to>
                                        <p:strVal val="visible"/>
                                      </p:to>
                                    </p:set>
                                    <p:animEffect transition="in" filter="fade">
                                      <p:cBhvr>
                                        <p:cTn id="9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9" grpId="0" animBg="1"/>
      <p:bldP spid="48" grpId="0" animBg="1"/>
      <p:bldP spid="47" grpId="0" animBg="1"/>
      <p:bldP spid="80" grpId="0" animBg="1"/>
      <p:bldP spid="78" grpId="0" animBg="1"/>
      <p:bldP spid="22" grpId="0" animBg="1"/>
      <p:bldP spid="17" grpId="0"/>
      <p:bldP spid="18" grpId="0"/>
      <p:bldP spid="20" grpId="0"/>
      <p:bldP spid="21" grpId="0"/>
      <p:bldP spid="81" grpId="0" animBg="1"/>
    </p:bldLst>
  </p:timing>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7" name="Groupe 36"/>
          <p:cNvGrpSpPr/>
          <p:nvPr/>
        </p:nvGrpSpPr>
        <p:grpSpPr>
          <a:xfrm>
            <a:off x="-363329" y="729187"/>
            <a:ext cx="3510665" cy="4414313"/>
            <a:chOff x="-363329" y="729187"/>
            <a:chExt cx="3510665" cy="4414313"/>
          </a:xfrm>
        </p:grpSpPr>
        <p:pic>
          <p:nvPicPr>
            <p:cNvPr id="38" name="Image 37"/>
            <p:cNvPicPr>
              <a:picLocks noChangeAspect="1"/>
            </p:cNvPicPr>
            <p:nvPr/>
          </p:nvPicPr>
          <p:blipFill rotWithShape="1">
            <a:blip r:embed="rId2"/>
            <a:srcRect l="16821"/>
            <a:stretch/>
          </p:blipFill>
          <p:spPr>
            <a:xfrm>
              <a:off x="-8120" y="3746679"/>
              <a:ext cx="2221769" cy="1396821"/>
            </a:xfrm>
            <a:prstGeom prst="rect">
              <a:avLst/>
            </a:prstGeom>
          </p:spPr>
        </p:pic>
        <p:sp>
          <p:nvSpPr>
            <p:cNvPr id="39" name="Pensées 38"/>
            <p:cNvSpPr/>
            <p:nvPr/>
          </p:nvSpPr>
          <p:spPr>
            <a:xfrm rot="11440146">
              <a:off x="-363329" y="729187"/>
              <a:ext cx="3510665" cy="2980444"/>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p:cNvSpPr/>
            <p:nvPr/>
          </p:nvSpPr>
          <p:spPr>
            <a:xfrm>
              <a:off x="371740" y="1215857"/>
              <a:ext cx="2194015" cy="769441"/>
            </a:xfrm>
            <a:prstGeom prst="rect">
              <a:avLst/>
            </a:prstGeom>
          </p:spPr>
          <p:txBody>
            <a:bodyPr wrap="square">
              <a:spAutoFit/>
            </a:bodyPr>
            <a:lstStyle/>
            <a:p>
              <a:r>
                <a:rPr lang="fr-FR" sz="1100" dirty="0">
                  <a:solidFill>
                    <a:schemeClr val="tx1">
                      <a:lumMod val="75000"/>
                      <a:lumOff val="25000"/>
                    </a:schemeClr>
                  </a:solidFill>
                </a:rPr>
                <a:t>Il manque l’univers </a:t>
              </a:r>
              <a:r>
                <a:rPr lang="fr-FR" sz="1100" b="1" dirty="0" smtClean="0">
                  <a:solidFill>
                    <a:srgbClr val="C00000"/>
                  </a:solidFill>
                </a:rPr>
                <a:t>PLACEMENT</a:t>
              </a:r>
              <a:r>
                <a:rPr lang="fr-FR" sz="1100" dirty="0" smtClean="0">
                  <a:solidFill>
                    <a:schemeClr val="tx1">
                      <a:lumMod val="75000"/>
                      <a:lumOff val="25000"/>
                    </a:schemeClr>
                  </a:solidFill>
                </a:rPr>
                <a:t> </a:t>
              </a:r>
              <a:r>
                <a:rPr lang="fr-FR" sz="1100" dirty="0">
                  <a:solidFill>
                    <a:schemeClr val="tx1">
                      <a:lumMod val="75000"/>
                      <a:lumOff val="25000"/>
                    </a:schemeClr>
                  </a:solidFill>
                </a:rPr>
                <a:t>à notre client… </a:t>
              </a:r>
              <a:endParaRPr lang="fr-FR" sz="1100" dirty="0" smtClean="0">
                <a:solidFill>
                  <a:schemeClr val="tx1">
                    <a:lumMod val="75000"/>
                    <a:lumOff val="25000"/>
                  </a:schemeClr>
                </a:solidFill>
              </a:endParaRPr>
            </a:p>
            <a:p>
              <a:r>
                <a:rPr lang="fr-FR" sz="1100" dirty="0" smtClean="0">
                  <a:solidFill>
                    <a:schemeClr val="tx1">
                      <a:lumMod val="75000"/>
                      <a:lumOff val="25000"/>
                    </a:schemeClr>
                  </a:solidFill>
                </a:rPr>
                <a:t>Quelles </a:t>
              </a:r>
              <a:r>
                <a:rPr lang="fr-FR" sz="1100" dirty="0">
                  <a:solidFill>
                    <a:schemeClr val="tx1">
                      <a:lumMod val="75000"/>
                      <a:lumOff val="25000"/>
                    </a:schemeClr>
                  </a:solidFill>
                </a:rPr>
                <a:t>sont les passerelles provenant des autres univers ? </a:t>
              </a:r>
            </a:p>
          </p:txBody>
        </p:sp>
      </p:grpSp>
      <p:sp>
        <p:nvSpPr>
          <p:cNvPr id="53" name="Rectangle 52"/>
          <p:cNvSpPr/>
          <p:nvPr/>
        </p:nvSpPr>
        <p:spPr>
          <a:xfrm>
            <a:off x="4200870" y="4164457"/>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0" name="Rectangle 49"/>
          <p:cNvSpPr/>
          <p:nvPr/>
        </p:nvSpPr>
        <p:spPr>
          <a:xfrm>
            <a:off x="4200870" y="3188415"/>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9" name="Rectangle 48"/>
          <p:cNvSpPr/>
          <p:nvPr/>
        </p:nvSpPr>
        <p:spPr>
          <a:xfrm>
            <a:off x="4139065" y="2190253"/>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8" name="Rectangle 47"/>
          <p:cNvSpPr/>
          <p:nvPr/>
        </p:nvSpPr>
        <p:spPr>
          <a:xfrm>
            <a:off x="4075404" y="1020670"/>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1" name="Rectangle 80"/>
          <p:cNvSpPr/>
          <p:nvPr/>
        </p:nvSpPr>
        <p:spPr>
          <a:xfrm>
            <a:off x="3203848" y="4024347"/>
            <a:ext cx="5796644" cy="851659"/>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0" name="Rectangle 79"/>
          <p:cNvSpPr/>
          <p:nvPr/>
        </p:nvSpPr>
        <p:spPr>
          <a:xfrm>
            <a:off x="3204668" y="3108840"/>
            <a:ext cx="5796644" cy="833572"/>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8" name="Rectangle 77"/>
          <p:cNvSpPr/>
          <p:nvPr/>
        </p:nvSpPr>
        <p:spPr>
          <a:xfrm>
            <a:off x="3206233" y="2010164"/>
            <a:ext cx="5796644" cy="1036942"/>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Rectangle 21"/>
          <p:cNvSpPr/>
          <p:nvPr/>
        </p:nvSpPr>
        <p:spPr>
          <a:xfrm>
            <a:off x="3203848" y="835575"/>
            <a:ext cx="5796644" cy="1084666"/>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7" name="Image 46"/>
          <p:cNvPicPr>
            <a:picLocks noChangeAspect="1"/>
          </p:cNvPicPr>
          <p:nvPr/>
        </p:nvPicPr>
        <p:blipFill>
          <a:blip r:embed="rId3">
            <a:extLst/>
          </a:blip>
          <a:stretch>
            <a:fillRect/>
          </a:stretch>
        </p:blipFill>
        <p:spPr>
          <a:xfrm>
            <a:off x="3482825" y="3231552"/>
            <a:ext cx="380542" cy="380542"/>
          </a:xfrm>
          <a:prstGeom prst="rect">
            <a:avLst/>
          </a:prstGeom>
        </p:spPr>
      </p:pic>
      <p:pic>
        <p:nvPicPr>
          <p:cNvPr id="59" name="Image 58"/>
          <p:cNvPicPr>
            <a:picLocks noChangeAspect="1"/>
          </p:cNvPicPr>
          <p:nvPr/>
        </p:nvPicPr>
        <p:blipFill>
          <a:blip r:embed="rId4">
            <a:extLst/>
          </a:blip>
          <a:stretch>
            <a:fillRect/>
          </a:stretch>
        </p:blipFill>
        <p:spPr>
          <a:xfrm>
            <a:off x="3433335" y="2148210"/>
            <a:ext cx="529574" cy="529574"/>
          </a:xfrm>
          <a:prstGeom prst="rect">
            <a:avLst/>
          </a:prstGeom>
        </p:spPr>
      </p:pic>
      <p:sp>
        <p:nvSpPr>
          <p:cNvPr id="2" name="Espace réservé du contenu 1"/>
          <p:cNvSpPr>
            <a:spLocks noGrp="1"/>
          </p:cNvSpPr>
          <p:nvPr>
            <p:ph sz="quarter" idx="15"/>
          </p:nvPr>
        </p:nvSpPr>
        <p:spPr/>
        <p:txBody>
          <a:bodyPr/>
          <a:lstStyle/>
          <a:p>
            <a:r>
              <a:rPr lang="fr-FR" sz="1400" b="1" dirty="0" smtClean="0"/>
              <a:t>Les </a:t>
            </a:r>
            <a:r>
              <a:rPr lang="fr-FR" sz="1400" b="1" dirty="0" smtClean="0">
                <a:solidFill>
                  <a:srgbClr val="C00000"/>
                </a:solidFill>
              </a:rPr>
              <a:t>passerelles</a:t>
            </a:r>
            <a:r>
              <a:rPr lang="fr-FR" sz="1400" b="1" dirty="0" smtClean="0"/>
              <a:t> entre les univers pour compléter </a:t>
            </a:r>
            <a:r>
              <a:rPr lang="fr-FR" sz="1400" b="1" dirty="0" smtClean="0">
                <a:solidFill>
                  <a:srgbClr val="C00000"/>
                </a:solidFill>
              </a:rPr>
              <a:t>l’équipement des clients</a:t>
            </a:r>
            <a:endParaRPr lang="fr-FR" sz="1400" b="1" dirty="0">
              <a:solidFill>
                <a:srgbClr val="C00000"/>
              </a:solidFill>
            </a:endParaRP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60" name="ZoneTexte 59"/>
          <p:cNvSpPr txBox="1"/>
          <p:nvPr/>
        </p:nvSpPr>
        <p:spPr>
          <a:xfrm>
            <a:off x="107504" y="2287969"/>
            <a:ext cx="1396278" cy="646331"/>
          </a:xfrm>
          <a:prstGeom prst="rect">
            <a:avLst/>
          </a:prstGeom>
          <a:solidFill>
            <a:schemeClr val="tx2">
              <a:lumMod val="20000"/>
              <a:lumOff val="80000"/>
            </a:schemeClr>
          </a:solidFill>
        </p:spPr>
        <p:txBody>
          <a:bodyPr wrap="square" rtlCol="0">
            <a:spAutoFit/>
          </a:bodyPr>
          <a:lstStyle/>
          <a:p>
            <a:r>
              <a:rPr lang="fr-FR" sz="1200" b="1" dirty="0" smtClean="0">
                <a:solidFill>
                  <a:schemeClr val="tx2">
                    <a:lumMod val="75000"/>
                  </a:schemeClr>
                </a:solidFill>
                <a:effectLst>
                  <a:outerShdw blurRad="38100" dist="38100" dir="2700000" algn="tl">
                    <a:srgbClr val="000000">
                      <a:alpha val="43137"/>
                    </a:srgbClr>
                  </a:outerShdw>
                </a:effectLst>
              </a:rPr>
              <a:t>Univers </a:t>
            </a:r>
          </a:p>
          <a:p>
            <a:r>
              <a:rPr lang="fr-FR" sz="1200" b="1" dirty="0" smtClean="0">
                <a:solidFill>
                  <a:srgbClr val="FF0000"/>
                </a:solidFill>
                <a:effectLst>
                  <a:outerShdw blurRad="38100" dist="38100" dir="2700000" algn="tl">
                    <a:srgbClr val="000000">
                      <a:alpha val="43137"/>
                    </a:srgbClr>
                  </a:outerShdw>
                </a:effectLst>
              </a:rPr>
              <a:t>PLACEMENT</a:t>
            </a:r>
          </a:p>
          <a:p>
            <a:r>
              <a:rPr lang="fr-FR" sz="1200" b="1" dirty="0" smtClean="0">
                <a:solidFill>
                  <a:schemeClr val="tx2">
                    <a:lumMod val="75000"/>
                  </a:schemeClr>
                </a:solidFill>
                <a:effectLst>
                  <a:outerShdw blurRad="38100" dist="38100" dir="2700000" algn="tl">
                    <a:srgbClr val="000000">
                      <a:alpha val="43137"/>
                    </a:srgbClr>
                  </a:outerShdw>
                </a:effectLst>
              </a:rPr>
              <a:t>Non détenu</a:t>
            </a:r>
            <a:endParaRPr lang="fr-FR" sz="1200" b="1" dirty="0">
              <a:solidFill>
                <a:schemeClr val="tx2">
                  <a:lumMod val="75000"/>
                </a:schemeClr>
              </a:solidFill>
              <a:effectLst>
                <a:outerShdw blurRad="38100" dist="38100" dir="2700000" algn="tl">
                  <a:srgbClr val="000000">
                    <a:alpha val="43137"/>
                  </a:srgbClr>
                </a:outerShdw>
              </a:effectLst>
            </a:endParaRPr>
          </a:p>
        </p:txBody>
      </p:sp>
      <p:sp>
        <p:nvSpPr>
          <p:cNvPr id="63" name="ZoneTexte 62"/>
          <p:cNvSpPr txBox="1"/>
          <p:nvPr/>
        </p:nvSpPr>
        <p:spPr>
          <a:xfrm>
            <a:off x="3359276" y="2696750"/>
            <a:ext cx="720080" cy="261610"/>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Banca </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65" name="Image 64"/>
          <p:cNvPicPr>
            <a:picLocks noChangeAspect="1"/>
          </p:cNvPicPr>
          <p:nvPr/>
        </p:nvPicPr>
        <p:blipFill>
          <a:blip r:embed="rId5">
            <a:extLst/>
          </a:blip>
          <a:stretch>
            <a:fillRect/>
          </a:stretch>
        </p:blipFill>
        <p:spPr>
          <a:xfrm>
            <a:off x="1013012" y="2067227"/>
            <a:ext cx="1107048" cy="1107048"/>
          </a:xfrm>
          <a:prstGeom prst="rect">
            <a:avLst/>
          </a:prstGeom>
        </p:spPr>
      </p:pic>
      <p:sp>
        <p:nvSpPr>
          <p:cNvPr id="66" name="ZoneTexte 65"/>
          <p:cNvSpPr txBox="1"/>
          <p:nvPr/>
        </p:nvSpPr>
        <p:spPr>
          <a:xfrm>
            <a:off x="3210268" y="3634959"/>
            <a:ext cx="971819" cy="261610"/>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Epargne</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nvGrpSpPr>
          <p:cNvPr id="67" name="Groupe 66"/>
          <p:cNvGrpSpPr/>
          <p:nvPr/>
        </p:nvGrpSpPr>
        <p:grpSpPr>
          <a:xfrm>
            <a:off x="3332053" y="1061199"/>
            <a:ext cx="630856" cy="677706"/>
            <a:chOff x="4524057" y="2399898"/>
            <a:chExt cx="896046" cy="962591"/>
          </a:xfrm>
        </p:grpSpPr>
        <p:pic>
          <p:nvPicPr>
            <p:cNvPr id="68" name="Image 67"/>
            <p:cNvPicPr>
              <a:picLocks noChangeAspect="1"/>
            </p:cNvPicPr>
            <p:nvPr/>
          </p:nvPicPr>
          <p:blipFill>
            <a:blip r:embed="rId6">
              <a:extLst/>
            </a:blip>
            <a:stretch>
              <a:fillRect/>
            </a:stretch>
          </p:blipFill>
          <p:spPr>
            <a:xfrm>
              <a:off x="4689318" y="2399898"/>
              <a:ext cx="565524" cy="565524"/>
            </a:xfrm>
            <a:prstGeom prst="rect">
              <a:avLst/>
            </a:prstGeom>
          </p:spPr>
        </p:pic>
        <p:sp>
          <p:nvSpPr>
            <p:cNvPr id="69" name="ZoneTexte 68"/>
            <p:cNvSpPr txBox="1"/>
            <p:nvPr/>
          </p:nvSpPr>
          <p:spPr>
            <a:xfrm>
              <a:off x="4524057" y="2990907"/>
              <a:ext cx="896046" cy="371582"/>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Crédit</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grpSp>
        <p:nvGrpSpPr>
          <p:cNvPr id="70" name="Groupe 69"/>
          <p:cNvGrpSpPr/>
          <p:nvPr/>
        </p:nvGrpSpPr>
        <p:grpSpPr>
          <a:xfrm>
            <a:off x="3102472" y="4106712"/>
            <a:ext cx="1199836" cy="746321"/>
            <a:chOff x="5451908" y="2423879"/>
            <a:chExt cx="1704206" cy="1060050"/>
          </a:xfrm>
        </p:grpSpPr>
        <p:pic>
          <p:nvPicPr>
            <p:cNvPr id="71" name="Image 70"/>
            <p:cNvPicPr>
              <a:picLocks noChangeAspect="1"/>
            </p:cNvPicPr>
            <p:nvPr/>
          </p:nvPicPr>
          <p:blipFill>
            <a:blip r:embed="rId7">
              <a:extLst/>
            </a:blip>
            <a:stretch>
              <a:fillRect/>
            </a:stretch>
          </p:blipFill>
          <p:spPr>
            <a:xfrm>
              <a:off x="6024421" y="2423879"/>
              <a:ext cx="541536" cy="541536"/>
            </a:xfrm>
            <a:prstGeom prst="rect">
              <a:avLst/>
            </a:prstGeom>
          </p:spPr>
        </p:pic>
        <p:sp>
          <p:nvSpPr>
            <p:cNvPr id="72" name="ZoneTexte 71"/>
            <p:cNvSpPr txBox="1"/>
            <p:nvPr/>
          </p:nvSpPr>
          <p:spPr>
            <a:xfrm>
              <a:off x="5451908" y="2937484"/>
              <a:ext cx="1704206" cy="546445"/>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Assurance</a:t>
              </a:r>
            </a:p>
            <a:p>
              <a:pPr algn="ctr">
                <a:buClr>
                  <a:schemeClr val="bg1"/>
                </a:buClr>
              </a:pPr>
              <a:r>
                <a:rPr lang="fr-FR" sz="8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(IARD &amp; </a:t>
              </a:r>
              <a:r>
                <a:rPr lang="fr-FR" sz="800" b="1" dirty="0" err="1"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prév</a:t>
              </a:r>
              <a:r>
                <a:rPr lang="fr-FR" sz="8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endParaRPr lang="fr-FR" sz="8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cxnSp>
        <p:nvCxnSpPr>
          <p:cNvPr id="6" name="Connecteur droit avec flèche 5"/>
          <p:cNvCxnSpPr/>
          <p:nvPr/>
        </p:nvCxnSpPr>
        <p:spPr>
          <a:xfrm flipH="1">
            <a:off x="2125422" y="1267623"/>
            <a:ext cx="1078426" cy="864096"/>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p:cNvCxnSpPr/>
          <p:nvPr/>
        </p:nvCxnSpPr>
        <p:spPr>
          <a:xfrm flipH="1" flipV="1">
            <a:off x="2201622" y="2462365"/>
            <a:ext cx="984997" cy="44636"/>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p:cNvCxnSpPr/>
          <p:nvPr/>
        </p:nvCxnSpPr>
        <p:spPr>
          <a:xfrm flipH="1" flipV="1">
            <a:off x="2125422" y="2809185"/>
            <a:ext cx="1078426" cy="725784"/>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p:cNvCxnSpPr/>
          <p:nvPr/>
        </p:nvCxnSpPr>
        <p:spPr>
          <a:xfrm flipH="1" flipV="1">
            <a:off x="1967210" y="3139831"/>
            <a:ext cx="1236638" cy="1341106"/>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pic>
        <p:nvPicPr>
          <p:cNvPr id="52" name="Image 51"/>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foregroundMark x1="50417" y1="49086" x2="68333" y2="27937"/>
                        <a14:foregroundMark x1="51875" y1="55614" x2="67500" y2="35248"/>
                        <a14:foregroundMark x1="56667" y1="57963" x2="75000" y2="39164"/>
                        <a14:backgroundMark x1="35208" y1="33420" x2="21875" y2="59008"/>
                        <a14:backgroundMark x1="15000" y1="49086" x2="19167" y2="80418"/>
                        <a14:backgroundMark x1="48750" y1="63969" x2="40417" y2="57702"/>
                        <a14:backgroundMark x1="50417" y1="61097" x2="43542" y2="58747"/>
                      </a14:backgroundRemoval>
                    </a14:imgEffect>
                  </a14:imgLayer>
                </a14:imgProps>
              </a:ext>
              <a:ext uri="{28A0092B-C50C-407E-A947-70E740481C1C}">
                <a14:useLocalDpi xmlns:a14="http://schemas.microsoft.com/office/drawing/2010/main" val="0"/>
              </a:ext>
            </a:extLst>
          </a:blip>
          <a:stretch>
            <a:fillRect/>
          </a:stretch>
        </p:blipFill>
        <p:spPr>
          <a:xfrm rot="11015045">
            <a:off x="2987159" y="1095999"/>
            <a:ext cx="483509" cy="404059"/>
          </a:xfrm>
          <a:prstGeom prst="rect">
            <a:avLst/>
          </a:prstGeom>
        </p:spPr>
      </p:pic>
      <p:sp>
        <p:nvSpPr>
          <p:cNvPr id="17" name="Rectangle 16"/>
          <p:cNvSpPr/>
          <p:nvPr/>
        </p:nvSpPr>
        <p:spPr>
          <a:xfrm>
            <a:off x="4018645" y="960502"/>
            <a:ext cx="5096270" cy="86177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C, mais n’a pas l’univers P : </a:t>
            </a:r>
          </a:p>
          <a:p>
            <a:pPr lvl="0">
              <a:buClr>
                <a:srgbClr val="C00000"/>
              </a:buClr>
              <a:defRPr/>
            </a:pPr>
            <a:endParaRPr lang="fr-FR" sz="100" dirty="0" smtClean="0">
              <a:solidFill>
                <a:srgbClr val="FF0000"/>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Lorsque votre client effectue un crédit pour financer un projet, proposez lui d’épargner afin  d’anticiper son prochain projet à long terme. </a:t>
            </a:r>
          </a:p>
          <a:p>
            <a:pPr marL="171450" lvl="0" indent="-171450">
              <a:buClr>
                <a:srgbClr val="C00000"/>
              </a:buClr>
              <a:buFont typeface="Wingdings" panose="05000000000000000000" pitchFamily="2" charset="2"/>
              <a:buChar char="§"/>
              <a:defRPr/>
            </a:pPr>
            <a:endParaRPr lang="fr-FR" sz="100" dirty="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Pensez à </a:t>
            </a:r>
            <a:r>
              <a:rPr lang="fr-FR" sz="800" b="1" dirty="0" smtClean="0">
                <a:solidFill>
                  <a:schemeClr val="bg1"/>
                </a:solidFill>
              </a:rPr>
              <a:t>ajouter une mensualité d’épargne à la mensualité de remboursement du crédit</a:t>
            </a:r>
            <a:r>
              <a:rPr lang="fr-FR" sz="800" dirty="0" smtClean="0">
                <a:solidFill>
                  <a:schemeClr val="bg1"/>
                </a:solidFill>
              </a:rPr>
              <a:t>.      </a:t>
            </a:r>
            <a:r>
              <a:rPr lang="fr-FR" sz="800" u="sng" dirty="0" smtClean="0">
                <a:solidFill>
                  <a:schemeClr val="bg1"/>
                </a:solidFill>
              </a:rPr>
              <a:t>Ex</a:t>
            </a:r>
            <a:r>
              <a:rPr lang="fr-FR" sz="800" dirty="0" smtClean="0">
                <a:solidFill>
                  <a:schemeClr val="bg1"/>
                </a:solidFill>
              </a:rPr>
              <a:t> : le client a une capacité d’épargne de 280 €. Il rembourse 250 € pour son crédit sur 5 ans, et il épargne 30 € / mois. A la fin de son remboursement de crédit, </a:t>
            </a:r>
            <a:r>
              <a:rPr lang="fr-FR" sz="800" b="1" dirty="0" smtClean="0">
                <a:solidFill>
                  <a:schemeClr val="bg1"/>
                </a:solidFill>
              </a:rPr>
              <a:t>il se sera constitué 1 800 € d’épargne qu’il pourra utiliser pour un futur projet</a:t>
            </a:r>
            <a:r>
              <a:rPr lang="fr-FR" sz="800" dirty="0" smtClean="0">
                <a:solidFill>
                  <a:schemeClr val="bg1"/>
                </a:solidFill>
              </a:rPr>
              <a:t>. </a:t>
            </a:r>
            <a:endParaRPr lang="fr-FR" sz="800" dirty="0">
              <a:solidFill>
                <a:schemeClr val="bg1"/>
              </a:solidFill>
            </a:endParaRPr>
          </a:p>
        </p:txBody>
      </p:sp>
      <p:sp>
        <p:nvSpPr>
          <p:cNvPr id="18" name="Rectangle 17"/>
          <p:cNvSpPr/>
          <p:nvPr/>
        </p:nvSpPr>
        <p:spPr>
          <a:xfrm>
            <a:off x="4079356" y="2128535"/>
            <a:ext cx="4921136" cy="73866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B, mais n’a pas l’univers P : </a:t>
            </a:r>
          </a:p>
          <a:p>
            <a:pPr lvl="0">
              <a:buClr>
                <a:srgbClr val="C00000"/>
              </a:buClr>
              <a:defRPr/>
            </a:pPr>
            <a:endParaRPr lang="fr-FR" sz="100" dirty="0" smtClean="0">
              <a:solidFill>
                <a:srgbClr val="FF0000"/>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Il a un revenu disponible tous les mois, un solde créditeur important ? Proposez-lui nos </a:t>
            </a:r>
            <a:r>
              <a:rPr lang="fr-FR" sz="800" b="1" dirty="0" smtClean="0">
                <a:solidFill>
                  <a:schemeClr val="bg1"/>
                </a:solidFill>
              </a:rPr>
              <a:t>solutions d’épargne afin de placer ce surplus de trésorerie et ainsi optimiser le rendement de son revenu disponible.   </a:t>
            </a:r>
          </a:p>
          <a:p>
            <a:pPr marL="171450" lvl="0" indent="-171450">
              <a:buClr>
                <a:srgbClr val="C00000"/>
              </a:buClr>
              <a:buFont typeface="Wingdings" panose="05000000000000000000" pitchFamily="2" charset="2"/>
              <a:buChar char="§"/>
              <a:defRPr/>
            </a:pPr>
            <a:endParaRPr lang="fr-FR" sz="100" b="1" dirty="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Votre client a </a:t>
            </a:r>
            <a:r>
              <a:rPr lang="fr-FR" sz="800" b="1" dirty="0" smtClean="0">
                <a:solidFill>
                  <a:schemeClr val="bg1"/>
                </a:solidFill>
              </a:rPr>
              <a:t>un projet à long terme </a:t>
            </a:r>
            <a:r>
              <a:rPr lang="fr-FR" sz="800" dirty="0" smtClean="0">
                <a:solidFill>
                  <a:schemeClr val="bg1"/>
                </a:solidFill>
              </a:rPr>
              <a:t>(financement des études des enfants, préparation de la retraite), proposez lui </a:t>
            </a:r>
            <a:r>
              <a:rPr lang="fr-FR" sz="800" b="1" dirty="0" smtClean="0">
                <a:solidFill>
                  <a:schemeClr val="bg1"/>
                </a:solidFill>
              </a:rPr>
              <a:t>d’y voir plus clair dans son budget </a:t>
            </a:r>
            <a:r>
              <a:rPr lang="fr-FR" sz="800" dirty="0" smtClean="0">
                <a:solidFill>
                  <a:schemeClr val="bg1"/>
                </a:solidFill>
              </a:rPr>
              <a:t>en mettant en place de </a:t>
            </a:r>
            <a:r>
              <a:rPr lang="fr-FR" sz="800" b="1" dirty="0" smtClean="0">
                <a:solidFill>
                  <a:schemeClr val="bg1"/>
                </a:solidFill>
              </a:rPr>
              <a:t>l’épargne dédiée à ses projets</a:t>
            </a:r>
            <a:r>
              <a:rPr lang="fr-FR" sz="800" dirty="0" smtClean="0">
                <a:solidFill>
                  <a:schemeClr val="bg1"/>
                </a:solidFill>
              </a:rPr>
              <a:t>. </a:t>
            </a:r>
          </a:p>
        </p:txBody>
      </p:sp>
      <p:sp>
        <p:nvSpPr>
          <p:cNvPr id="20" name="Rectangle 19"/>
          <p:cNvSpPr/>
          <p:nvPr/>
        </p:nvSpPr>
        <p:spPr>
          <a:xfrm>
            <a:off x="4139065" y="3137044"/>
            <a:ext cx="4751502" cy="73866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E, mais n’a pas l’univers P : </a:t>
            </a:r>
          </a:p>
          <a:p>
            <a:pPr lvl="0">
              <a:buClr>
                <a:srgbClr val="C00000"/>
              </a:buClr>
              <a:defRPr/>
            </a:pPr>
            <a:endParaRPr lang="fr-FR" sz="100" dirty="0" smtClean="0">
              <a:solidFill>
                <a:srgbClr val="FF0000"/>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Proposez-lui de ventiler une partie de son épargne liquide vers nos solutions de placement afin de </a:t>
            </a:r>
            <a:r>
              <a:rPr lang="fr-FR" sz="800" b="1" dirty="0" smtClean="0">
                <a:solidFill>
                  <a:schemeClr val="bg1"/>
                </a:solidFill>
              </a:rPr>
              <a:t>booster le rendement de son épargne</a:t>
            </a:r>
            <a:r>
              <a:rPr lang="fr-FR" sz="800" dirty="0" smtClean="0">
                <a:solidFill>
                  <a:schemeClr val="bg1"/>
                </a:solidFill>
              </a:rPr>
              <a:t>.  </a:t>
            </a:r>
          </a:p>
          <a:p>
            <a:pPr marL="171450" lvl="0" indent="-171450">
              <a:buClr>
                <a:srgbClr val="C00000"/>
              </a:buClr>
              <a:buFont typeface="Wingdings" panose="05000000000000000000" pitchFamily="2" charset="2"/>
              <a:buChar cha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Votre client a un </a:t>
            </a:r>
            <a:r>
              <a:rPr lang="fr-FR" sz="800" b="1" dirty="0" smtClean="0">
                <a:solidFill>
                  <a:schemeClr val="bg1"/>
                </a:solidFill>
              </a:rPr>
              <a:t>projet sur du long terme, il souhaite préparer sa retraite ou sa transmission ? </a:t>
            </a:r>
            <a:r>
              <a:rPr lang="fr-FR" sz="800" dirty="0" smtClean="0">
                <a:solidFill>
                  <a:schemeClr val="bg1"/>
                </a:solidFill>
              </a:rPr>
              <a:t>Pensez à lui présenter nos solutions d’épargne de placement. </a:t>
            </a:r>
            <a:endParaRPr lang="fr-FR" sz="800" dirty="0">
              <a:solidFill>
                <a:schemeClr val="bg1"/>
              </a:solidFill>
            </a:endParaRPr>
          </a:p>
        </p:txBody>
      </p:sp>
      <p:sp>
        <p:nvSpPr>
          <p:cNvPr id="21" name="Rectangle 20"/>
          <p:cNvSpPr/>
          <p:nvPr/>
        </p:nvSpPr>
        <p:spPr>
          <a:xfrm>
            <a:off x="4139065" y="4114410"/>
            <a:ext cx="4735272" cy="630942"/>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A, mais n’a pas l’univers P : </a:t>
            </a:r>
          </a:p>
          <a:p>
            <a:pPr lvl="0">
              <a:buClr>
                <a:srgbClr val="C00000"/>
              </a:buCl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La mise en place d’une épargne de placement vient compléter les solutions d’assurances que notre client possède. </a:t>
            </a:r>
            <a:r>
              <a:rPr lang="fr-FR" sz="800" b="1" dirty="0" smtClean="0">
                <a:solidFill>
                  <a:schemeClr val="bg1"/>
                </a:solidFill>
              </a:rPr>
              <a:t>Avoir de l’argent de côté permet de nous préserver des aléas de la vie et des besoins de trésorerie. </a:t>
            </a:r>
          </a:p>
          <a:p>
            <a:pPr marL="171450" lvl="0" indent="-171450">
              <a:buClr>
                <a:srgbClr val="C00000"/>
              </a:buClr>
              <a:buFont typeface="Wingdings" panose="05000000000000000000" pitchFamily="2" charset="2"/>
              <a:buChar char="§"/>
              <a:defRPr/>
            </a:pPr>
            <a:endParaRPr lang="fr-FR" sz="100" dirty="0">
              <a:solidFill>
                <a:schemeClr val="bg1"/>
              </a:solidFill>
            </a:endParaRPr>
          </a:p>
        </p:txBody>
      </p:sp>
      <p:pic>
        <p:nvPicPr>
          <p:cNvPr id="75" name="Image 74"/>
          <p:cNvPicPr>
            <a:picLocks noChangeAspect="1"/>
          </p:cNvPicPr>
          <p:nvPr/>
        </p:nvPicPr>
        <p:blipFill>
          <a:blip r:embed="rId10" cstate="print">
            <a:extLst>
              <a:ext uri="{BEBA8EAE-BF5A-486C-A8C5-ECC9F3942E4B}">
                <a14:imgProps xmlns:a14="http://schemas.microsoft.com/office/drawing/2010/main">
                  <a14:imgLayer r:embed="rId9">
                    <a14:imgEffect>
                      <a14:backgroundRemoval t="10000" b="90000" l="10000" r="90000">
                        <a14:foregroundMark x1="50417" y1="49086" x2="68333" y2="27937"/>
                        <a14:foregroundMark x1="51875" y1="55614" x2="67500" y2="35248"/>
                        <a14:foregroundMark x1="56667" y1="57963" x2="75000" y2="39164"/>
                        <a14:backgroundMark x1="35208" y1="33420" x2="21875" y2="59008"/>
                        <a14:backgroundMark x1="15000" y1="49086" x2="19167" y2="80418"/>
                        <a14:backgroundMark x1="48750" y1="63969" x2="40417" y2="57702"/>
                        <a14:backgroundMark x1="50417" y1="61097" x2="43542" y2="58747"/>
                      </a14:backgroundRemoval>
                    </a14:imgEffect>
                  </a14:imgLayer>
                </a14:imgProps>
              </a:ext>
              <a:ext uri="{28A0092B-C50C-407E-A947-70E740481C1C}">
                <a14:useLocalDpi xmlns:a14="http://schemas.microsoft.com/office/drawing/2010/main" val="0"/>
              </a:ext>
            </a:extLst>
          </a:blip>
          <a:stretch>
            <a:fillRect/>
          </a:stretch>
        </p:blipFill>
        <p:spPr>
          <a:xfrm rot="13148517">
            <a:off x="2954671" y="2297014"/>
            <a:ext cx="483509" cy="404059"/>
          </a:xfrm>
          <a:prstGeom prst="rect">
            <a:avLst/>
          </a:prstGeom>
        </p:spPr>
      </p:pic>
      <p:pic>
        <p:nvPicPr>
          <p:cNvPr id="76" name="Image 75"/>
          <p:cNvPicPr>
            <a:picLocks noChangeAspect="1"/>
          </p:cNvPicPr>
          <p:nvPr/>
        </p:nvPicPr>
        <p:blipFill>
          <a:blip r:embed="rId10" cstate="print">
            <a:extLst>
              <a:ext uri="{BEBA8EAE-BF5A-486C-A8C5-ECC9F3942E4B}">
                <a14:imgProps xmlns:a14="http://schemas.microsoft.com/office/drawing/2010/main">
                  <a14:imgLayer r:embed="rId9">
                    <a14:imgEffect>
                      <a14:backgroundRemoval t="10000" b="90000" l="10000" r="90000">
                        <a14:foregroundMark x1="50417" y1="49086" x2="68333" y2="27937"/>
                        <a14:foregroundMark x1="51875" y1="55614" x2="67500" y2="35248"/>
                        <a14:foregroundMark x1="56667" y1="57963" x2="75000" y2="39164"/>
                        <a14:backgroundMark x1="35208" y1="33420" x2="21875" y2="59008"/>
                        <a14:backgroundMark x1="15000" y1="49086" x2="19167" y2="80418"/>
                        <a14:backgroundMark x1="48750" y1="63969" x2="40417" y2="57702"/>
                        <a14:backgroundMark x1="50417" y1="61097" x2="43542" y2="58747"/>
                      </a14:backgroundRemoval>
                    </a14:imgEffect>
                  </a14:imgLayer>
                </a14:imgProps>
              </a:ext>
              <a:ext uri="{28A0092B-C50C-407E-A947-70E740481C1C}">
                <a14:useLocalDpi xmlns:a14="http://schemas.microsoft.com/office/drawing/2010/main" val="0"/>
              </a:ext>
            </a:extLst>
          </a:blip>
          <a:stretch>
            <a:fillRect/>
          </a:stretch>
        </p:blipFill>
        <p:spPr>
          <a:xfrm rot="14990021">
            <a:off x="2944865" y="3353736"/>
            <a:ext cx="483509" cy="404059"/>
          </a:xfrm>
          <a:prstGeom prst="rect">
            <a:avLst/>
          </a:prstGeom>
        </p:spPr>
      </p:pic>
      <p:pic>
        <p:nvPicPr>
          <p:cNvPr id="77" name="Image 76"/>
          <p:cNvPicPr>
            <a:picLocks noChangeAspect="1"/>
          </p:cNvPicPr>
          <p:nvPr/>
        </p:nvPicPr>
        <p:blipFill>
          <a:blip r:embed="rId10" cstate="print">
            <a:extLst>
              <a:ext uri="{BEBA8EAE-BF5A-486C-A8C5-ECC9F3942E4B}">
                <a14:imgProps xmlns:a14="http://schemas.microsoft.com/office/drawing/2010/main">
                  <a14:imgLayer r:embed="rId9">
                    <a14:imgEffect>
                      <a14:backgroundRemoval t="10000" b="90000" l="10000" r="90000">
                        <a14:foregroundMark x1="50417" y1="49086" x2="68333" y2="27937"/>
                        <a14:foregroundMark x1="51875" y1="55614" x2="67500" y2="35248"/>
                        <a14:foregroundMark x1="56667" y1="57963" x2="75000" y2="39164"/>
                        <a14:backgroundMark x1="35208" y1="33420" x2="21875" y2="59008"/>
                        <a14:backgroundMark x1="15000" y1="49086" x2="19167" y2="80418"/>
                        <a14:backgroundMark x1="48750" y1="63969" x2="40417" y2="57702"/>
                        <a14:backgroundMark x1="50417" y1="61097" x2="43542" y2="58747"/>
                      </a14:backgroundRemoval>
                    </a14:imgEffect>
                  </a14:imgLayer>
                </a14:imgProps>
              </a:ext>
              <a:ext uri="{28A0092B-C50C-407E-A947-70E740481C1C}">
                <a14:useLocalDpi xmlns:a14="http://schemas.microsoft.com/office/drawing/2010/main" val="0"/>
              </a:ext>
            </a:extLst>
          </a:blip>
          <a:stretch>
            <a:fillRect/>
          </a:stretch>
        </p:blipFill>
        <p:spPr>
          <a:xfrm rot="15400291">
            <a:off x="2958948" y="4298977"/>
            <a:ext cx="483509" cy="404059"/>
          </a:xfrm>
          <a:prstGeom prst="rect">
            <a:avLst/>
          </a:prstGeom>
        </p:spPr>
      </p:pic>
      <p:pic>
        <p:nvPicPr>
          <p:cNvPr id="41" name="Image 40"/>
          <p:cNvPicPr>
            <a:picLocks noChangeAspect="1"/>
          </p:cNvPicPr>
          <p:nvPr/>
        </p:nvPicPr>
        <p:blipFill>
          <a:blip r:embed="rId5">
            <a:extLst/>
          </a:blip>
          <a:stretch>
            <a:fillRect/>
          </a:stretch>
        </p:blipFill>
        <p:spPr>
          <a:xfrm>
            <a:off x="8595974" y="-13252"/>
            <a:ext cx="496771" cy="496771"/>
          </a:xfrm>
          <a:prstGeom prst="rect">
            <a:avLst/>
          </a:prstGeom>
        </p:spPr>
      </p:pic>
      <p:sp>
        <p:nvSpPr>
          <p:cNvPr id="42" name="Rectangle 41"/>
          <p:cNvSpPr/>
          <p:nvPr/>
        </p:nvSpPr>
        <p:spPr>
          <a:xfrm>
            <a:off x="6372200" y="4873160"/>
            <a:ext cx="3112425" cy="261610"/>
          </a:xfrm>
          <a:prstGeom prst="rect">
            <a:avLst/>
          </a:prstGeom>
        </p:spPr>
        <p:txBody>
          <a:bodyPr wrap="square">
            <a:spAutoFit/>
          </a:bodyPr>
          <a:lstStyle/>
          <a:p>
            <a:r>
              <a:rPr lang="fr-FR" sz="1100" b="1" dirty="0" smtClean="0">
                <a:solidFill>
                  <a:schemeClr val="bg1"/>
                </a:solidFill>
              </a:rPr>
              <a:t>Pour retourner aux planètes, cliquez </a:t>
            </a:r>
            <a:r>
              <a:rPr lang="fr-FR" sz="1100" b="1" dirty="0" smtClean="0">
                <a:solidFill>
                  <a:schemeClr val="bg1"/>
                </a:solidFill>
                <a:hlinkClick r:id="rId11" action="ppaction://hlinksldjump"/>
              </a:rPr>
              <a:t>ici </a:t>
            </a:r>
            <a:endParaRPr lang="fr-FR" sz="1100" dirty="0">
              <a:solidFill>
                <a:schemeClr val="bg1"/>
              </a:solidFill>
            </a:endParaRPr>
          </a:p>
        </p:txBody>
      </p:sp>
    </p:spTree>
    <p:extLst>
      <p:ext uri="{BB962C8B-B14F-4D97-AF65-F5344CB8AC3E}">
        <p14:creationId xmlns:p14="http://schemas.microsoft.com/office/powerpoint/2010/main" val="249628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42" presetClass="path" presetSubtype="0" accel="50000" decel="50000" fill="hold" nodeType="withEffect">
                                  <p:stCondLst>
                                    <p:cond delay="0"/>
                                  </p:stCondLst>
                                  <p:childTnLst>
                                    <p:animMotion origin="layout" path="M 5E-6 -1.23457E-7 L -0.10799 0.15154 " pathEditMode="relative" rAng="0" ptsTypes="AA">
                                      <p:cBhvr>
                                        <p:cTn id="9" dur="2000" fill="hold"/>
                                        <p:tgtEl>
                                          <p:spTgt spid="52"/>
                                        </p:tgtEl>
                                        <p:attrNameLst>
                                          <p:attrName>ppt_x</p:attrName>
                                          <p:attrName>ppt_y</p:attrName>
                                        </p:attrNameLst>
                                      </p:cBhvr>
                                      <p:rCtr x="-5399" y="7562"/>
                                    </p:animMotion>
                                  </p:childTnLst>
                                </p:cTn>
                              </p:par>
                              <p:par>
                                <p:cTn id="10" presetID="22" presetClass="entr" presetSubtype="2"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275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500"/>
                                        <p:tgtEl>
                                          <p:spTgt spid="4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52"/>
                                        </p:tgtEl>
                                      </p:cBhvr>
                                    </p:animEffect>
                                    <p:set>
                                      <p:cBhvr>
                                        <p:cTn id="26" dur="1" fill="hold">
                                          <p:stCondLst>
                                            <p:cond delay="499"/>
                                          </p:stCondLst>
                                        </p:cTn>
                                        <p:tgtEl>
                                          <p:spTgt spid="52"/>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42" presetClass="path" presetSubtype="0" accel="50000" decel="50000" fill="hold" nodeType="withEffect">
                                  <p:stCondLst>
                                    <p:cond delay="0"/>
                                  </p:stCondLst>
                                  <p:childTnLst>
                                    <p:animMotion origin="layout" path="M 8.33333E-7 -2.09877E-6 L -0.09358 -0.0071 " pathEditMode="relative" rAng="0" ptsTypes="AA">
                                      <p:cBhvr>
                                        <p:cTn id="32" dur="2000" fill="hold"/>
                                        <p:tgtEl>
                                          <p:spTgt spid="75"/>
                                        </p:tgtEl>
                                        <p:attrNameLst>
                                          <p:attrName>ppt_x</p:attrName>
                                          <p:attrName>ppt_y</p:attrName>
                                        </p:attrNameLst>
                                      </p:cBhvr>
                                      <p:rCtr x="-4688" y="-370"/>
                                    </p:animMotion>
                                  </p:childTnLst>
                                </p:cTn>
                              </p:par>
                              <p:par>
                                <p:cTn id="33" presetID="22" presetClass="entr" presetSubtype="2"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right)">
                                      <p:cBhvr>
                                        <p:cTn id="35" dur="2750"/>
                                        <p:tgtEl>
                                          <p:spTgt spid="4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fade">
                                      <p:cBhvr>
                                        <p:cTn id="38" dur="500"/>
                                        <p:tgtEl>
                                          <p:spTgt spid="7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500"/>
                                        <p:tgtEl>
                                          <p:spTgt spid="4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75"/>
                                        </p:tgtEl>
                                      </p:cBhvr>
                                    </p:animEffect>
                                    <p:set>
                                      <p:cBhvr>
                                        <p:cTn id="49" dur="1" fill="hold">
                                          <p:stCondLst>
                                            <p:cond delay="499"/>
                                          </p:stCondLst>
                                        </p:cTn>
                                        <p:tgtEl>
                                          <p:spTgt spid="75"/>
                                        </p:tgtEl>
                                        <p:attrNameLst>
                                          <p:attrName>style.visibility</p:attrName>
                                        </p:attrNameLst>
                                      </p:cBhvr>
                                      <p:to>
                                        <p:strVal val="hidden"/>
                                      </p:to>
                                    </p:set>
                                  </p:childTnLst>
                                </p:cTn>
                              </p:par>
                            </p:childTnLst>
                          </p:cTn>
                        </p:par>
                        <p:par>
                          <p:cTn id="50" fill="hold">
                            <p:stCondLst>
                              <p:cond delay="500"/>
                            </p:stCondLst>
                            <p:childTnLst>
                              <p:par>
                                <p:cTn id="51" presetID="10" presetClass="entr" presetSubtype="0"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childTnLst>
                                </p:cTn>
                              </p:par>
                              <p:par>
                                <p:cTn id="54" presetID="42" presetClass="path" presetSubtype="0" accel="50000" decel="50000" fill="hold" nodeType="withEffect">
                                  <p:stCondLst>
                                    <p:cond delay="0"/>
                                  </p:stCondLst>
                                  <p:childTnLst>
                                    <p:animMotion origin="layout" path="M 2.5E-6 9.87654E-7 L -0.10764 -0.13241 " pathEditMode="relative" rAng="0" ptsTypes="AA">
                                      <p:cBhvr>
                                        <p:cTn id="55" dur="2000" fill="hold"/>
                                        <p:tgtEl>
                                          <p:spTgt spid="76"/>
                                        </p:tgtEl>
                                        <p:attrNameLst>
                                          <p:attrName>ppt_x</p:attrName>
                                          <p:attrName>ppt_y</p:attrName>
                                        </p:attrNameLst>
                                      </p:cBhvr>
                                      <p:rCtr x="-5382" y="-6636"/>
                                    </p:animMotion>
                                  </p:childTnLst>
                                </p:cTn>
                              </p:par>
                              <p:par>
                                <p:cTn id="56" presetID="22" presetClass="entr" presetSubtype="4" fill="hold"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down)">
                                      <p:cBhvr>
                                        <p:cTn id="58" dur="2750"/>
                                        <p:tgtEl>
                                          <p:spTgt spid="4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fade">
                                      <p:cBhvr>
                                        <p:cTn id="61" dur="500"/>
                                        <p:tgtEl>
                                          <p:spTgt spid="8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fade">
                                      <p:cBhvr>
                                        <p:cTn id="64" dur="500"/>
                                        <p:tgtEl>
                                          <p:spTgt spid="5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nodeType="clickEffect">
                                  <p:stCondLst>
                                    <p:cond delay="0"/>
                                  </p:stCondLst>
                                  <p:childTnLst>
                                    <p:animEffect transition="out" filter="fade">
                                      <p:cBhvr>
                                        <p:cTn id="71" dur="500"/>
                                        <p:tgtEl>
                                          <p:spTgt spid="76"/>
                                        </p:tgtEl>
                                      </p:cBhvr>
                                    </p:animEffect>
                                    <p:set>
                                      <p:cBhvr>
                                        <p:cTn id="72" dur="1" fill="hold">
                                          <p:stCondLst>
                                            <p:cond delay="499"/>
                                          </p:stCondLst>
                                        </p:cTn>
                                        <p:tgtEl>
                                          <p:spTgt spid="76"/>
                                        </p:tgtEl>
                                        <p:attrNameLst>
                                          <p:attrName>style.visibility</p:attrName>
                                        </p:attrNameLst>
                                      </p:cBhvr>
                                      <p:to>
                                        <p:strVal val="hidden"/>
                                      </p:to>
                                    </p:set>
                                  </p:childTnLst>
                                </p:cTn>
                              </p:par>
                            </p:childTnLst>
                          </p:cTn>
                        </p:par>
                        <p:par>
                          <p:cTn id="73" fill="hold">
                            <p:stCondLst>
                              <p:cond delay="500"/>
                            </p:stCondLst>
                            <p:childTnLst>
                              <p:par>
                                <p:cTn id="74" presetID="10" presetClass="entr" presetSubtype="0" fill="hold" nodeType="after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42" presetClass="path" presetSubtype="0" accel="50000" decel="50000" fill="hold" nodeType="withEffect">
                                  <p:stCondLst>
                                    <p:cond delay="0"/>
                                  </p:stCondLst>
                                  <p:childTnLst>
                                    <p:animMotion origin="layout" path="M 0.00069 0.03765 L -0.12361 -0.24475 " pathEditMode="relative" rAng="0" ptsTypes="AA">
                                      <p:cBhvr>
                                        <p:cTn id="78" dur="2000" fill="hold"/>
                                        <p:tgtEl>
                                          <p:spTgt spid="77"/>
                                        </p:tgtEl>
                                        <p:attrNameLst>
                                          <p:attrName>ppt_x</p:attrName>
                                          <p:attrName>ppt_y</p:attrName>
                                        </p:attrNameLst>
                                      </p:cBhvr>
                                      <p:rCtr x="-6215" y="-14136"/>
                                    </p:animMotion>
                                  </p:childTnLst>
                                </p:cTn>
                              </p:par>
                              <p:par>
                                <p:cTn id="79" presetID="22" presetClass="entr" presetSubtype="4" fill="hold" nodeType="with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wipe(down)">
                                      <p:cBhvr>
                                        <p:cTn id="81" dur="2750"/>
                                        <p:tgtEl>
                                          <p:spTgt spid="4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fade">
                                      <p:cBhvr>
                                        <p:cTn id="84" dur="500"/>
                                        <p:tgtEl>
                                          <p:spTgt spid="2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81"/>
                                        </p:tgtEl>
                                        <p:attrNameLst>
                                          <p:attrName>style.visibility</p:attrName>
                                        </p:attrNameLst>
                                      </p:cBhvr>
                                      <p:to>
                                        <p:strVal val="visible"/>
                                      </p:to>
                                    </p:set>
                                    <p:animEffect transition="in" filter="fade">
                                      <p:cBhvr>
                                        <p:cTn id="87" dur="500"/>
                                        <p:tgtEl>
                                          <p:spTgt spid="8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3"/>
                                        </p:tgtEl>
                                        <p:attrNameLst>
                                          <p:attrName>style.visibility</p:attrName>
                                        </p:attrNameLst>
                                      </p:cBhvr>
                                      <p:to>
                                        <p:strVal val="visible"/>
                                      </p:to>
                                    </p:set>
                                    <p:animEffect transition="in" filter="fade">
                                      <p:cBhvr>
                                        <p:cTn id="9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0" grpId="0" animBg="1"/>
      <p:bldP spid="49" grpId="0" animBg="1"/>
      <p:bldP spid="48" grpId="0" animBg="1"/>
      <p:bldP spid="81" grpId="0" animBg="1"/>
      <p:bldP spid="80" grpId="0" animBg="1"/>
      <p:bldP spid="78" grpId="0" animBg="1"/>
      <p:bldP spid="22" grpId="0" animBg="1"/>
      <p:bldP spid="17" grpId="0"/>
      <p:bldP spid="18" grpId="0"/>
      <p:bldP spid="20" grpId="0"/>
      <p:bldP spid="21" grpId="0"/>
    </p:bld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9" name="Groupe 38"/>
          <p:cNvGrpSpPr/>
          <p:nvPr/>
        </p:nvGrpSpPr>
        <p:grpSpPr>
          <a:xfrm>
            <a:off x="-363329" y="729187"/>
            <a:ext cx="3510665" cy="4414313"/>
            <a:chOff x="-363329" y="729187"/>
            <a:chExt cx="3510665" cy="4414313"/>
          </a:xfrm>
        </p:grpSpPr>
        <p:pic>
          <p:nvPicPr>
            <p:cNvPr id="40" name="Image 39"/>
            <p:cNvPicPr>
              <a:picLocks noChangeAspect="1"/>
            </p:cNvPicPr>
            <p:nvPr/>
          </p:nvPicPr>
          <p:blipFill rotWithShape="1">
            <a:blip r:embed="rId2"/>
            <a:srcRect l="16821"/>
            <a:stretch/>
          </p:blipFill>
          <p:spPr>
            <a:xfrm>
              <a:off x="-8120" y="3746679"/>
              <a:ext cx="2221769" cy="1396821"/>
            </a:xfrm>
            <a:prstGeom prst="rect">
              <a:avLst/>
            </a:prstGeom>
          </p:spPr>
        </p:pic>
        <p:sp>
          <p:nvSpPr>
            <p:cNvPr id="41" name="Pensées 40"/>
            <p:cNvSpPr/>
            <p:nvPr/>
          </p:nvSpPr>
          <p:spPr>
            <a:xfrm rot="11440146">
              <a:off x="-363329" y="729187"/>
              <a:ext cx="3510665" cy="2980444"/>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p:cNvSpPr/>
            <p:nvPr/>
          </p:nvSpPr>
          <p:spPr>
            <a:xfrm>
              <a:off x="371740" y="1215857"/>
              <a:ext cx="2194015" cy="769441"/>
            </a:xfrm>
            <a:prstGeom prst="rect">
              <a:avLst/>
            </a:prstGeom>
          </p:spPr>
          <p:txBody>
            <a:bodyPr wrap="square">
              <a:spAutoFit/>
            </a:bodyPr>
            <a:lstStyle/>
            <a:p>
              <a:r>
                <a:rPr lang="fr-FR" sz="1100" dirty="0">
                  <a:solidFill>
                    <a:schemeClr val="tx1">
                      <a:lumMod val="75000"/>
                      <a:lumOff val="25000"/>
                    </a:schemeClr>
                  </a:solidFill>
                </a:rPr>
                <a:t>Il manque l’univers </a:t>
              </a:r>
              <a:r>
                <a:rPr lang="fr-FR" sz="1100" b="1" dirty="0" smtClean="0">
                  <a:solidFill>
                    <a:srgbClr val="C00000"/>
                  </a:solidFill>
                </a:rPr>
                <a:t>BANCA</a:t>
              </a:r>
              <a:r>
                <a:rPr lang="fr-FR" sz="1100" dirty="0" smtClean="0">
                  <a:solidFill>
                    <a:schemeClr val="tx1">
                      <a:lumMod val="75000"/>
                      <a:lumOff val="25000"/>
                    </a:schemeClr>
                  </a:solidFill>
                </a:rPr>
                <a:t> </a:t>
              </a:r>
              <a:r>
                <a:rPr lang="fr-FR" sz="1100" dirty="0">
                  <a:solidFill>
                    <a:schemeClr val="tx1">
                      <a:lumMod val="75000"/>
                      <a:lumOff val="25000"/>
                    </a:schemeClr>
                  </a:solidFill>
                </a:rPr>
                <a:t>à notre client… </a:t>
              </a:r>
              <a:endParaRPr lang="fr-FR" sz="1100" dirty="0" smtClean="0">
                <a:solidFill>
                  <a:schemeClr val="tx1">
                    <a:lumMod val="75000"/>
                    <a:lumOff val="25000"/>
                  </a:schemeClr>
                </a:solidFill>
              </a:endParaRPr>
            </a:p>
            <a:p>
              <a:r>
                <a:rPr lang="fr-FR" sz="1100" dirty="0" smtClean="0">
                  <a:solidFill>
                    <a:schemeClr val="tx1">
                      <a:lumMod val="75000"/>
                      <a:lumOff val="25000"/>
                    </a:schemeClr>
                  </a:solidFill>
                </a:rPr>
                <a:t>Quelles </a:t>
              </a:r>
              <a:r>
                <a:rPr lang="fr-FR" sz="1100" dirty="0">
                  <a:solidFill>
                    <a:schemeClr val="tx1">
                      <a:lumMod val="75000"/>
                      <a:lumOff val="25000"/>
                    </a:schemeClr>
                  </a:solidFill>
                </a:rPr>
                <a:t>sont les passerelles provenant des autres univers ? </a:t>
              </a:r>
            </a:p>
          </p:txBody>
        </p:sp>
      </p:grpSp>
      <p:sp>
        <p:nvSpPr>
          <p:cNvPr id="49" name="Rectangle 48"/>
          <p:cNvSpPr/>
          <p:nvPr/>
        </p:nvSpPr>
        <p:spPr>
          <a:xfrm>
            <a:off x="4288106" y="3963773"/>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p:cNvSpPr/>
          <p:nvPr/>
        </p:nvSpPr>
        <p:spPr>
          <a:xfrm>
            <a:off x="4324089" y="2866822"/>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p:cNvSpPr/>
          <p:nvPr/>
        </p:nvSpPr>
        <p:spPr>
          <a:xfrm>
            <a:off x="4288106" y="1875451"/>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4288106" y="907793"/>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4211960" y="3913639"/>
            <a:ext cx="4842393" cy="846386"/>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A, mais n’a pas l’univers B : </a:t>
            </a:r>
          </a:p>
          <a:p>
            <a:pPr marL="171450" lvl="0" indent="-171450">
              <a:buClr>
                <a:srgbClr val="C00000"/>
              </a:buClr>
              <a:buFont typeface="Wingdings" panose="05000000000000000000" pitchFamily="2" charset="2"/>
              <a:buChar char="§"/>
              <a:defRPr/>
            </a:pPr>
            <a:r>
              <a:rPr lang="fr-FR" sz="800" dirty="0" smtClean="0">
                <a:solidFill>
                  <a:schemeClr val="bg1"/>
                </a:solidFill>
              </a:rPr>
              <a:t>Profitez de la mise à jour des besoins en termes d’IARD et prévoyance, pour </a:t>
            </a:r>
            <a:r>
              <a:rPr lang="fr-FR" sz="800" b="1" dirty="0" smtClean="0">
                <a:solidFill>
                  <a:schemeClr val="bg1"/>
                </a:solidFill>
              </a:rPr>
              <a:t>adapter les services de la bancarisation </a:t>
            </a:r>
            <a:r>
              <a:rPr lang="fr-FR" sz="800" dirty="0" smtClean="0">
                <a:solidFill>
                  <a:schemeClr val="bg1"/>
                </a:solidFill>
              </a:rPr>
              <a:t>(compte de prélèvement des cotisations d’assurances, BAD, assurances  &amp; assistances VISA…). </a:t>
            </a:r>
          </a:p>
          <a:p>
            <a:pPr marL="171450" lvl="0" indent="-171450">
              <a:buClr>
                <a:srgbClr val="C00000"/>
              </a:buClr>
              <a:buFont typeface="Wingdings" panose="05000000000000000000" pitchFamily="2" charset="2"/>
              <a:buChar char="§"/>
              <a:defRPr/>
            </a:pPr>
            <a:endParaRPr lang="fr-FR" sz="100" dirty="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En complément de la garantie santé du client, expliquez-lui des avantages du </a:t>
            </a:r>
            <a:r>
              <a:rPr lang="fr-FR" sz="800" b="1" dirty="0" smtClean="0">
                <a:solidFill>
                  <a:schemeClr val="bg1"/>
                </a:solidFill>
              </a:rPr>
              <a:t>débit différé, notamment la notion d’avance santé </a:t>
            </a:r>
            <a:r>
              <a:rPr lang="fr-FR" sz="800" dirty="0" smtClean="0">
                <a:solidFill>
                  <a:schemeClr val="bg1"/>
                </a:solidFill>
              </a:rPr>
              <a:t>(le client paye ses frais médicaux avec sa carte à DD, il est remboursé par la SECU dans le mois qui vient et n’est prélevé que le mois suivant). </a:t>
            </a:r>
            <a:endParaRPr lang="fr-FR" sz="800" dirty="0">
              <a:solidFill>
                <a:schemeClr val="bg1"/>
              </a:solidFill>
            </a:endParaRPr>
          </a:p>
        </p:txBody>
      </p:sp>
      <p:sp>
        <p:nvSpPr>
          <p:cNvPr id="20" name="Rectangle 19"/>
          <p:cNvSpPr/>
          <p:nvPr/>
        </p:nvSpPr>
        <p:spPr>
          <a:xfrm>
            <a:off x="4241923" y="2814844"/>
            <a:ext cx="4812430" cy="100027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P, mais n’a pas l’univers B : </a:t>
            </a:r>
          </a:p>
          <a:p>
            <a:pPr marL="171450" lvl="0" indent="-171450">
              <a:buClr>
                <a:srgbClr val="C00000"/>
              </a:buClr>
              <a:buFont typeface="Wingdings" panose="05000000000000000000" pitchFamily="2" charset="2"/>
              <a:buChar char="§"/>
              <a:defRPr/>
            </a:pPr>
            <a:endParaRPr lang="fr-FR" sz="100" dirty="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Les </a:t>
            </a:r>
            <a:r>
              <a:rPr lang="fr-FR" sz="800" dirty="0">
                <a:solidFill>
                  <a:schemeClr val="bg1"/>
                </a:solidFill>
              </a:rPr>
              <a:t>options de la CB </a:t>
            </a:r>
            <a:r>
              <a:rPr lang="fr-FR" sz="800" dirty="0" smtClean="0">
                <a:solidFill>
                  <a:schemeClr val="bg1"/>
                </a:solidFill>
              </a:rPr>
              <a:t>: </a:t>
            </a:r>
            <a:r>
              <a:rPr lang="fr-FR" sz="800" b="1" dirty="0" err="1" smtClean="0">
                <a:solidFill>
                  <a:schemeClr val="bg1"/>
                </a:solidFill>
              </a:rPr>
              <a:t>izicarte</a:t>
            </a:r>
            <a:r>
              <a:rPr lang="fr-FR" sz="800" b="1" dirty="0">
                <a:solidFill>
                  <a:schemeClr val="bg1"/>
                </a:solidFill>
              </a:rPr>
              <a:t>, débit </a:t>
            </a:r>
            <a:r>
              <a:rPr lang="fr-FR" sz="800" b="1" dirty="0" smtClean="0">
                <a:solidFill>
                  <a:schemeClr val="bg1"/>
                </a:solidFill>
              </a:rPr>
              <a:t>différé… </a:t>
            </a:r>
            <a:r>
              <a:rPr lang="fr-FR" sz="800" dirty="0" smtClean="0">
                <a:solidFill>
                  <a:schemeClr val="bg1"/>
                </a:solidFill>
              </a:rPr>
              <a:t>permettent de </a:t>
            </a:r>
            <a:r>
              <a:rPr lang="fr-FR" sz="800" b="1" dirty="0">
                <a:solidFill>
                  <a:schemeClr val="bg1"/>
                </a:solidFill>
              </a:rPr>
              <a:t>préserver l’épargne</a:t>
            </a:r>
            <a:r>
              <a:rPr lang="fr-FR" sz="800" dirty="0">
                <a:solidFill>
                  <a:schemeClr val="bg1"/>
                </a:solidFill>
              </a:rPr>
              <a:t> en cas de besoin de </a:t>
            </a:r>
            <a:r>
              <a:rPr lang="fr-FR" sz="800" dirty="0" smtClean="0">
                <a:solidFill>
                  <a:schemeClr val="bg1"/>
                </a:solidFill>
              </a:rPr>
              <a:t>trésorerie.</a:t>
            </a:r>
          </a:p>
          <a:p>
            <a:pPr marL="171450" lvl="0" indent="-171450">
              <a:buClr>
                <a:srgbClr val="C00000"/>
              </a:buClr>
              <a:buFont typeface="Wingdings" panose="05000000000000000000" pitchFamily="2" charset="2"/>
              <a:buChar char="§"/>
              <a:defRPr/>
            </a:pPr>
            <a:endParaRPr lang="fr-FR" sz="100" dirty="0">
              <a:solidFill>
                <a:schemeClr val="bg1"/>
              </a:solidFill>
            </a:endParaRPr>
          </a:p>
          <a:p>
            <a:pPr marL="171450" lvl="0" indent="-171450">
              <a:buClr>
                <a:srgbClr val="C00000"/>
              </a:buClr>
              <a:buFont typeface="Wingdings" panose="05000000000000000000" pitchFamily="2" charset="2"/>
              <a:buChar char="§"/>
              <a:defRPr/>
            </a:pPr>
            <a:r>
              <a:rPr lang="fr-FR" sz="800" dirty="0">
                <a:solidFill>
                  <a:schemeClr val="bg1"/>
                </a:solidFill>
              </a:rPr>
              <a:t>La </a:t>
            </a:r>
            <a:r>
              <a:rPr lang="fr-FR" sz="800" b="1" dirty="0">
                <a:solidFill>
                  <a:schemeClr val="bg1"/>
                </a:solidFill>
              </a:rPr>
              <a:t>BAD</a:t>
            </a:r>
            <a:r>
              <a:rPr lang="fr-FR" sz="800" dirty="0">
                <a:solidFill>
                  <a:schemeClr val="bg1"/>
                </a:solidFill>
              </a:rPr>
              <a:t> </a:t>
            </a:r>
            <a:r>
              <a:rPr lang="fr-FR" sz="800" dirty="0" smtClean="0">
                <a:solidFill>
                  <a:schemeClr val="bg1"/>
                </a:solidFill>
              </a:rPr>
              <a:t>permet de piloter l’épargne du client.</a:t>
            </a:r>
          </a:p>
          <a:p>
            <a:pPr marL="171450" lvl="0" indent="-171450">
              <a:buClr>
                <a:srgbClr val="C00000"/>
              </a:buClr>
              <a:buFont typeface="Wingdings" panose="05000000000000000000" pitchFamily="2" charset="2"/>
              <a:buChar char="§"/>
              <a:defRPr/>
            </a:pPr>
            <a:endParaRPr lang="fr-FR" sz="100" dirty="0" smtClean="0">
              <a:solidFill>
                <a:schemeClr val="bg1"/>
              </a:solidFill>
            </a:endParaRPr>
          </a:p>
          <a:p>
            <a:pPr marL="171450" indent="-171450">
              <a:buClr>
                <a:srgbClr val="C00000"/>
              </a:buClr>
              <a:buFont typeface="Wingdings" panose="05000000000000000000" pitchFamily="2" charset="2"/>
              <a:buChar char="§"/>
              <a:defRPr/>
            </a:pPr>
            <a:r>
              <a:rPr lang="fr-FR" sz="800" dirty="0">
                <a:solidFill>
                  <a:schemeClr val="bg1"/>
                </a:solidFill>
              </a:rPr>
              <a:t>Vous ouvrez un contrat d’assurance vie, ou un PEL à votre client ? Le compte de dépôt sert de </a:t>
            </a:r>
            <a:r>
              <a:rPr lang="fr-FR" sz="800" b="1" dirty="0">
                <a:solidFill>
                  <a:schemeClr val="bg1"/>
                </a:solidFill>
              </a:rPr>
              <a:t>compte de versement et de prélèvement </a:t>
            </a:r>
            <a:r>
              <a:rPr lang="fr-FR" sz="800" dirty="0">
                <a:solidFill>
                  <a:schemeClr val="bg1"/>
                </a:solidFill>
              </a:rPr>
              <a:t>pour l’abonnement de l’épargne.</a:t>
            </a:r>
          </a:p>
          <a:p>
            <a:pPr marL="171450" lvl="0" indent="-171450">
              <a:buClr>
                <a:srgbClr val="C00000"/>
              </a:buClr>
              <a:buFont typeface="Wingdings" panose="05000000000000000000" pitchFamily="2" charset="2"/>
              <a:buChar char="§"/>
              <a:defRPr/>
            </a:pPr>
            <a:endParaRPr lang="fr-FR" sz="800" dirty="0">
              <a:solidFill>
                <a:schemeClr val="bg1"/>
              </a:solidFill>
            </a:endParaRPr>
          </a:p>
        </p:txBody>
      </p:sp>
      <p:sp>
        <p:nvSpPr>
          <p:cNvPr id="18" name="Rectangle 17"/>
          <p:cNvSpPr/>
          <p:nvPr/>
        </p:nvSpPr>
        <p:spPr>
          <a:xfrm>
            <a:off x="4211960" y="1818062"/>
            <a:ext cx="4837225" cy="73866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E, mais n’a pas l’univers B : </a:t>
            </a:r>
          </a:p>
          <a:p>
            <a:pPr lvl="0">
              <a:buClr>
                <a:srgbClr val="C00000"/>
              </a:buCl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Nos solutions </a:t>
            </a:r>
            <a:r>
              <a:rPr lang="fr-FR" sz="800" dirty="0">
                <a:solidFill>
                  <a:schemeClr val="bg1"/>
                </a:solidFill>
              </a:rPr>
              <a:t>de </a:t>
            </a:r>
            <a:r>
              <a:rPr lang="fr-FR" sz="800" dirty="0" smtClean="0">
                <a:solidFill>
                  <a:schemeClr val="bg1"/>
                </a:solidFill>
              </a:rPr>
              <a:t>Bancarisation permettent de </a:t>
            </a:r>
            <a:r>
              <a:rPr lang="fr-FR" sz="800" b="1" dirty="0">
                <a:solidFill>
                  <a:schemeClr val="bg1"/>
                </a:solidFill>
              </a:rPr>
              <a:t>disposer &amp; piloter </a:t>
            </a:r>
            <a:r>
              <a:rPr lang="fr-FR" sz="800" b="1" dirty="0" smtClean="0">
                <a:solidFill>
                  <a:schemeClr val="bg1"/>
                </a:solidFill>
              </a:rPr>
              <a:t>l’épargne du client </a:t>
            </a:r>
            <a:r>
              <a:rPr lang="fr-FR" sz="800" dirty="0" smtClean="0">
                <a:solidFill>
                  <a:schemeClr val="bg1"/>
                </a:solidFill>
              </a:rPr>
              <a:t>(BAD, compte de prélèvement en cas d’abonnement)…</a:t>
            </a:r>
          </a:p>
          <a:p>
            <a:pPr marL="171450" lvl="0" indent="-171450">
              <a:buClr>
                <a:srgbClr val="C00000"/>
              </a:buClr>
              <a:buFont typeface="Wingdings" panose="05000000000000000000" pitchFamily="2" charset="2"/>
              <a:buChar cha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Il est important pour votre client d’avoir une épargne disponible ? Présentez-lui les options </a:t>
            </a:r>
            <a:r>
              <a:rPr lang="fr-FR" sz="800" dirty="0">
                <a:solidFill>
                  <a:schemeClr val="bg1"/>
                </a:solidFill>
              </a:rPr>
              <a:t>de la CB </a:t>
            </a:r>
            <a:r>
              <a:rPr lang="fr-FR" sz="800" dirty="0" smtClean="0">
                <a:solidFill>
                  <a:schemeClr val="bg1"/>
                </a:solidFill>
              </a:rPr>
              <a:t>: </a:t>
            </a:r>
            <a:r>
              <a:rPr lang="fr-FR" sz="800" b="1" dirty="0" err="1" smtClean="0">
                <a:solidFill>
                  <a:schemeClr val="bg1"/>
                </a:solidFill>
              </a:rPr>
              <a:t>izicarte</a:t>
            </a:r>
            <a:r>
              <a:rPr lang="fr-FR" sz="800" b="1" dirty="0">
                <a:solidFill>
                  <a:schemeClr val="bg1"/>
                </a:solidFill>
              </a:rPr>
              <a:t>, débit </a:t>
            </a:r>
            <a:r>
              <a:rPr lang="fr-FR" sz="800" b="1" dirty="0" smtClean="0">
                <a:solidFill>
                  <a:schemeClr val="bg1"/>
                </a:solidFill>
              </a:rPr>
              <a:t>différé</a:t>
            </a:r>
            <a:r>
              <a:rPr lang="fr-FR" sz="800" dirty="0" smtClean="0">
                <a:solidFill>
                  <a:schemeClr val="bg1"/>
                </a:solidFill>
              </a:rPr>
              <a:t>… elles permettent au client de </a:t>
            </a:r>
            <a:r>
              <a:rPr lang="fr-FR" sz="800" b="1" dirty="0" smtClean="0">
                <a:solidFill>
                  <a:schemeClr val="bg1"/>
                </a:solidFill>
              </a:rPr>
              <a:t>préserver son épargne </a:t>
            </a:r>
            <a:r>
              <a:rPr lang="fr-FR" sz="800" dirty="0">
                <a:solidFill>
                  <a:schemeClr val="bg1"/>
                </a:solidFill>
              </a:rPr>
              <a:t>en cas de besoin de trésorerie. </a:t>
            </a:r>
            <a:r>
              <a:rPr lang="fr-FR" sz="800" dirty="0" smtClean="0">
                <a:solidFill>
                  <a:schemeClr val="bg1"/>
                </a:solidFill>
              </a:rPr>
              <a:t> </a:t>
            </a:r>
            <a:endParaRPr lang="fr-FR" sz="800" dirty="0">
              <a:solidFill>
                <a:schemeClr val="bg1"/>
              </a:solidFill>
            </a:endParaRPr>
          </a:p>
        </p:txBody>
      </p:sp>
      <p:sp>
        <p:nvSpPr>
          <p:cNvPr id="17" name="Rectangle 16"/>
          <p:cNvSpPr/>
          <p:nvPr/>
        </p:nvSpPr>
        <p:spPr>
          <a:xfrm>
            <a:off x="4201032" y="844768"/>
            <a:ext cx="4812430" cy="73866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C, mais n’a pas l’univers B : </a:t>
            </a:r>
          </a:p>
          <a:p>
            <a:pPr lvl="0">
              <a:buClr>
                <a:srgbClr val="C00000"/>
              </a:buCl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Proposez lui de faciliter le pilotage et la gestion de son budget en ouvrant un </a:t>
            </a:r>
            <a:r>
              <a:rPr lang="fr-FR" sz="800" b="1" dirty="0" smtClean="0">
                <a:solidFill>
                  <a:schemeClr val="bg1"/>
                </a:solidFill>
              </a:rPr>
              <a:t>compte de dépôt </a:t>
            </a:r>
            <a:r>
              <a:rPr lang="fr-FR" sz="800" dirty="0" smtClean="0">
                <a:solidFill>
                  <a:schemeClr val="bg1"/>
                </a:solidFill>
              </a:rPr>
              <a:t>afin d’y faire prélever ses mensualités de crédit (+ gestion via la </a:t>
            </a:r>
            <a:r>
              <a:rPr lang="fr-FR" sz="800" b="1" dirty="0" smtClean="0">
                <a:solidFill>
                  <a:schemeClr val="bg1"/>
                </a:solidFill>
              </a:rPr>
              <a:t>BAD</a:t>
            </a:r>
            <a:r>
              <a:rPr lang="fr-FR" sz="800" dirty="0" smtClean="0">
                <a:solidFill>
                  <a:schemeClr val="bg1"/>
                </a:solidFill>
              </a:rPr>
              <a:t>). </a:t>
            </a:r>
          </a:p>
          <a:p>
            <a:pPr marL="171450" lvl="0" indent="-171450">
              <a:buClr>
                <a:srgbClr val="C00000"/>
              </a:buClr>
              <a:buFont typeface="Wingdings" panose="05000000000000000000" pitchFamily="2" charset="2"/>
              <a:buChar char="§"/>
              <a:defRPr/>
            </a:pPr>
            <a:endParaRPr lang="fr-FR" sz="100" dirty="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En « extension du crédit », La carte Visa</a:t>
            </a:r>
            <a:r>
              <a:rPr lang="fr-FR" sz="800" b="1" dirty="0" smtClean="0">
                <a:solidFill>
                  <a:schemeClr val="bg1"/>
                </a:solidFill>
              </a:rPr>
              <a:t> </a:t>
            </a:r>
            <a:r>
              <a:rPr lang="fr-FR" sz="800" b="1" dirty="0" err="1" smtClean="0">
                <a:solidFill>
                  <a:schemeClr val="bg1"/>
                </a:solidFill>
              </a:rPr>
              <a:t>Izicarte</a:t>
            </a:r>
            <a:r>
              <a:rPr lang="fr-FR" sz="800" b="1" dirty="0" smtClean="0">
                <a:solidFill>
                  <a:schemeClr val="bg1"/>
                </a:solidFill>
              </a:rPr>
              <a:t> et la </a:t>
            </a:r>
            <a:r>
              <a:rPr lang="fr-FR" sz="800" b="1" dirty="0">
                <a:solidFill>
                  <a:schemeClr val="bg1"/>
                </a:solidFill>
              </a:rPr>
              <a:t>carte à Débit </a:t>
            </a:r>
            <a:r>
              <a:rPr lang="fr-FR" sz="800" b="1" dirty="0" smtClean="0">
                <a:solidFill>
                  <a:schemeClr val="bg1"/>
                </a:solidFill>
              </a:rPr>
              <a:t>différé </a:t>
            </a:r>
            <a:r>
              <a:rPr lang="fr-FR" sz="800" dirty="0" smtClean="0">
                <a:solidFill>
                  <a:schemeClr val="bg1"/>
                </a:solidFill>
              </a:rPr>
              <a:t>permettent au client de gérer ses potentiels décalages de trésorerie.  </a:t>
            </a:r>
            <a:endParaRPr lang="fr-FR" sz="100" dirty="0">
              <a:solidFill>
                <a:schemeClr val="bg1"/>
              </a:solidFill>
            </a:endParaRPr>
          </a:p>
        </p:txBody>
      </p:sp>
      <p:sp>
        <p:nvSpPr>
          <p:cNvPr id="81" name="Rectangle 80"/>
          <p:cNvSpPr/>
          <p:nvPr/>
        </p:nvSpPr>
        <p:spPr>
          <a:xfrm>
            <a:off x="3203848" y="3831795"/>
            <a:ext cx="5796644" cy="1041075"/>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Rectangle 79"/>
          <p:cNvSpPr/>
          <p:nvPr/>
        </p:nvSpPr>
        <p:spPr>
          <a:xfrm>
            <a:off x="3204668" y="2713941"/>
            <a:ext cx="5796644" cy="107587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Rectangle 77"/>
          <p:cNvSpPr/>
          <p:nvPr/>
        </p:nvSpPr>
        <p:spPr>
          <a:xfrm>
            <a:off x="3206233" y="1750934"/>
            <a:ext cx="5796644" cy="914400"/>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p:cNvSpPr/>
          <p:nvPr/>
        </p:nvSpPr>
        <p:spPr>
          <a:xfrm>
            <a:off x="3203848" y="771550"/>
            <a:ext cx="5796644" cy="914400"/>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p:cNvSpPr>
            <a:spLocks noGrp="1"/>
          </p:cNvSpPr>
          <p:nvPr>
            <p:ph sz="quarter" idx="15"/>
          </p:nvPr>
        </p:nvSpPr>
        <p:spPr/>
        <p:txBody>
          <a:bodyPr/>
          <a:lstStyle/>
          <a:p>
            <a:r>
              <a:rPr lang="fr-FR" sz="1400" b="1" dirty="0" smtClean="0"/>
              <a:t>Les </a:t>
            </a:r>
            <a:r>
              <a:rPr lang="fr-FR" sz="1400" b="1" dirty="0" smtClean="0">
                <a:solidFill>
                  <a:srgbClr val="C00000"/>
                </a:solidFill>
              </a:rPr>
              <a:t>passerelles</a:t>
            </a:r>
            <a:r>
              <a:rPr lang="fr-FR" sz="1400" b="1" dirty="0" smtClean="0"/>
              <a:t> entre les univers pour compléter </a:t>
            </a:r>
            <a:r>
              <a:rPr lang="fr-FR" sz="1400" b="1" dirty="0" smtClean="0">
                <a:solidFill>
                  <a:srgbClr val="C00000"/>
                </a:solidFill>
              </a:rPr>
              <a:t>l’équipement des clients</a:t>
            </a:r>
            <a:endParaRPr lang="fr-FR" sz="1400" b="1" dirty="0">
              <a:solidFill>
                <a:srgbClr val="C00000"/>
              </a:solidFill>
            </a:endParaRP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0" name="ZoneTexte 59"/>
          <p:cNvSpPr txBox="1"/>
          <p:nvPr/>
        </p:nvSpPr>
        <p:spPr>
          <a:xfrm>
            <a:off x="68600" y="2210812"/>
            <a:ext cx="1396278" cy="646331"/>
          </a:xfrm>
          <a:prstGeom prst="rect">
            <a:avLst/>
          </a:prstGeom>
          <a:solidFill>
            <a:schemeClr val="tx2">
              <a:lumMod val="20000"/>
              <a:lumOff val="80000"/>
            </a:schemeClr>
          </a:solidFill>
        </p:spPr>
        <p:txBody>
          <a:bodyPr wrap="square" rtlCol="0">
            <a:spAutoFit/>
          </a:bodyPr>
          <a:lstStyle/>
          <a:p>
            <a:r>
              <a:rPr lang="fr-FR" sz="1200" b="1" dirty="0" smtClean="0">
                <a:solidFill>
                  <a:schemeClr val="tx2">
                    <a:lumMod val="75000"/>
                  </a:schemeClr>
                </a:solidFill>
                <a:effectLst>
                  <a:outerShdw blurRad="38100" dist="38100" dir="2700000" algn="tl">
                    <a:srgbClr val="000000">
                      <a:alpha val="43137"/>
                    </a:srgbClr>
                  </a:outerShdw>
                </a:effectLst>
              </a:rPr>
              <a:t>Univers </a:t>
            </a:r>
          </a:p>
          <a:p>
            <a:r>
              <a:rPr lang="fr-FR" sz="1200" b="1" dirty="0" smtClean="0">
                <a:solidFill>
                  <a:srgbClr val="FF0000"/>
                </a:solidFill>
                <a:effectLst>
                  <a:outerShdw blurRad="38100" dist="38100" dir="2700000" algn="tl">
                    <a:srgbClr val="000000">
                      <a:alpha val="43137"/>
                    </a:srgbClr>
                  </a:outerShdw>
                </a:effectLst>
              </a:rPr>
              <a:t>BANCARISATION</a:t>
            </a:r>
          </a:p>
          <a:p>
            <a:r>
              <a:rPr lang="fr-FR" sz="1200" b="1" dirty="0" smtClean="0">
                <a:solidFill>
                  <a:schemeClr val="tx2">
                    <a:lumMod val="75000"/>
                  </a:schemeClr>
                </a:solidFill>
                <a:effectLst>
                  <a:outerShdw blurRad="38100" dist="38100" dir="2700000" algn="tl">
                    <a:srgbClr val="000000">
                      <a:alpha val="43137"/>
                    </a:srgbClr>
                  </a:outerShdw>
                </a:effectLst>
              </a:rPr>
              <a:t>Non détenu</a:t>
            </a:r>
            <a:endParaRPr lang="fr-FR" sz="1200" b="1" dirty="0">
              <a:solidFill>
                <a:schemeClr val="tx2">
                  <a:lumMod val="75000"/>
                </a:schemeClr>
              </a:solidFill>
              <a:effectLst>
                <a:outerShdw blurRad="38100" dist="38100" dir="2700000" algn="tl">
                  <a:srgbClr val="000000">
                    <a:alpha val="43137"/>
                  </a:srgbClr>
                </a:outerShdw>
              </a:effectLst>
            </a:endParaRPr>
          </a:p>
        </p:txBody>
      </p:sp>
      <p:grpSp>
        <p:nvGrpSpPr>
          <p:cNvPr id="61" name="Groupe 60"/>
          <p:cNvGrpSpPr/>
          <p:nvPr/>
        </p:nvGrpSpPr>
        <p:grpSpPr>
          <a:xfrm>
            <a:off x="3419872" y="1868888"/>
            <a:ext cx="720080" cy="689264"/>
            <a:chOff x="1867163" y="2426988"/>
            <a:chExt cx="1022777" cy="979007"/>
          </a:xfrm>
        </p:grpSpPr>
        <p:pic>
          <p:nvPicPr>
            <p:cNvPr id="62" name="Image 61"/>
            <p:cNvPicPr>
              <a:picLocks noChangeAspect="1"/>
            </p:cNvPicPr>
            <p:nvPr/>
          </p:nvPicPr>
          <p:blipFill>
            <a:blip r:embed="rId3">
              <a:extLst/>
            </a:blip>
            <a:stretch>
              <a:fillRect/>
            </a:stretch>
          </p:blipFill>
          <p:spPr>
            <a:xfrm>
              <a:off x="2051720" y="2426988"/>
              <a:ext cx="552794" cy="552794"/>
            </a:xfrm>
            <a:prstGeom prst="rect">
              <a:avLst/>
            </a:prstGeom>
          </p:spPr>
        </p:pic>
        <p:sp>
          <p:nvSpPr>
            <p:cNvPr id="63" name="ZoneTexte 62"/>
            <p:cNvSpPr txBox="1"/>
            <p:nvPr/>
          </p:nvSpPr>
          <p:spPr>
            <a:xfrm>
              <a:off x="1867163" y="3034413"/>
              <a:ext cx="1022777" cy="371582"/>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Epargne </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grpSp>
        <p:nvGrpSpPr>
          <p:cNvPr id="64" name="Groupe 63"/>
          <p:cNvGrpSpPr/>
          <p:nvPr/>
        </p:nvGrpSpPr>
        <p:grpSpPr>
          <a:xfrm>
            <a:off x="3287373" y="2841157"/>
            <a:ext cx="971819" cy="781156"/>
            <a:chOff x="3043857" y="2326339"/>
            <a:chExt cx="1380339" cy="1109529"/>
          </a:xfrm>
        </p:grpSpPr>
        <p:pic>
          <p:nvPicPr>
            <p:cNvPr id="65" name="Image 64"/>
            <p:cNvPicPr>
              <a:picLocks noChangeAspect="1"/>
            </p:cNvPicPr>
            <p:nvPr/>
          </p:nvPicPr>
          <p:blipFill>
            <a:blip r:embed="rId4">
              <a:extLst/>
            </a:blip>
            <a:stretch>
              <a:fillRect/>
            </a:stretch>
          </p:blipFill>
          <p:spPr>
            <a:xfrm>
              <a:off x="3294333" y="2326339"/>
              <a:ext cx="854093" cy="854094"/>
            </a:xfrm>
            <a:prstGeom prst="rect">
              <a:avLst/>
            </a:prstGeom>
          </p:spPr>
        </p:pic>
        <p:sp>
          <p:nvSpPr>
            <p:cNvPr id="66" name="ZoneTexte 65"/>
            <p:cNvSpPr txBox="1"/>
            <p:nvPr/>
          </p:nvSpPr>
          <p:spPr>
            <a:xfrm>
              <a:off x="3043857" y="3064286"/>
              <a:ext cx="1380339" cy="371582"/>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Placement</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grpSp>
        <p:nvGrpSpPr>
          <p:cNvPr id="67" name="Groupe 66"/>
          <p:cNvGrpSpPr/>
          <p:nvPr/>
        </p:nvGrpSpPr>
        <p:grpSpPr>
          <a:xfrm>
            <a:off x="3396243" y="917753"/>
            <a:ext cx="630856" cy="677706"/>
            <a:chOff x="4524057" y="2399898"/>
            <a:chExt cx="896046" cy="962591"/>
          </a:xfrm>
        </p:grpSpPr>
        <p:pic>
          <p:nvPicPr>
            <p:cNvPr id="68" name="Image 67"/>
            <p:cNvPicPr>
              <a:picLocks noChangeAspect="1"/>
            </p:cNvPicPr>
            <p:nvPr/>
          </p:nvPicPr>
          <p:blipFill>
            <a:blip r:embed="rId5">
              <a:extLst/>
            </a:blip>
            <a:stretch>
              <a:fillRect/>
            </a:stretch>
          </p:blipFill>
          <p:spPr>
            <a:xfrm>
              <a:off x="4689318" y="2399898"/>
              <a:ext cx="565524" cy="565524"/>
            </a:xfrm>
            <a:prstGeom prst="rect">
              <a:avLst/>
            </a:prstGeom>
          </p:spPr>
        </p:pic>
        <p:sp>
          <p:nvSpPr>
            <p:cNvPr id="69" name="ZoneTexte 68"/>
            <p:cNvSpPr txBox="1"/>
            <p:nvPr/>
          </p:nvSpPr>
          <p:spPr>
            <a:xfrm>
              <a:off x="4524057" y="2990907"/>
              <a:ext cx="896046" cy="371582"/>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Crédit</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grpSp>
        <p:nvGrpSpPr>
          <p:cNvPr id="70" name="Groupe 69"/>
          <p:cNvGrpSpPr/>
          <p:nvPr/>
        </p:nvGrpSpPr>
        <p:grpSpPr>
          <a:xfrm>
            <a:off x="3158562" y="3971962"/>
            <a:ext cx="1199836" cy="786055"/>
            <a:chOff x="5443086" y="2423879"/>
            <a:chExt cx="1704206" cy="1116487"/>
          </a:xfrm>
        </p:grpSpPr>
        <p:pic>
          <p:nvPicPr>
            <p:cNvPr id="71" name="Image 70"/>
            <p:cNvPicPr>
              <a:picLocks noChangeAspect="1"/>
            </p:cNvPicPr>
            <p:nvPr/>
          </p:nvPicPr>
          <p:blipFill>
            <a:blip r:embed="rId6">
              <a:extLst/>
            </a:blip>
            <a:stretch>
              <a:fillRect/>
            </a:stretch>
          </p:blipFill>
          <p:spPr>
            <a:xfrm>
              <a:off x="6024421" y="2423879"/>
              <a:ext cx="541536" cy="541536"/>
            </a:xfrm>
            <a:prstGeom prst="rect">
              <a:avLst/>
            </a:prstGeom>
          </p:spPr>
        </p:pic>
        <p:sp>
          <p:nvSpPr>
            <p:cNvPr id="72" name="ZoneTexte 71"/>
            <p:cNvSpPr txBox="1"/>
            <p:nvPr/>
          </p:nvSpPr>
          <p:spPr>
            <a:xfrm>
              <a:off x="5443086" y="2993921"/>
              <a:ext cx="1704206" cy="546445"/>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Assurance</a:t>
              </a:r>
            </a:p>
            <a:p>
              <a:pPr algn="ctr">
                <a:buClr>
                  <a:schemeClr val="bg1"/>
                </a:buClr>
              </a:pPr>
              <a:r>
                <a:rPr lang="fr-FR" sz="8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(IARD &amp; </a:t>
              </a:r>
              <a:r>
                <a:rPr lang="fr-FR" sz="800" b="1" dirty="0" err="1"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prév</a:t>
              </a:r>
              <a:r>
                <a:rPr lang="fr-FR" sz="8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endParaRPr lang="fr-FR" sz="8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pic>
        <p:nvPicPr>
          <p:cNvPr id="59" name="Image 58"/>
          <p:cNvPicPr>
            <a:picLocks noChangeAspect="1"/>
          </p:cNvPicPr>
          <p:nvPr/>
        </p:nvPicPr>
        <p:blipFill>
          <a:blip r:embed="rId7">
            <a:extLst/>
          </a:blip>
          <a:stretch>
            <a:fillRect/>
          </a:stretch>
        </p:blipFill>
        <p:spPr>
          <a:xfrm>
            <a:off x="1169321" y="2084010"/>
            <a:ext cx="956101" cy="956101"/>
          </a:xfrm>
          <a:prstGeom prst="rect">
            <a:avLst/>
          </a:prstGeom>
        </p:spPr>
      </p:pic>
      <p:cxnSp>
        <p:nvCxnSpPr>
          <p:cNvPr id="6" name="Connecteur droit avec flèche 5"/>
          <p:cNvCxnSpPr/>
          <p:nvPr/>
        </p:nvCxnSpPr>
        <p:spPr>
          <a:xfrm flipH="1">
            <a:off x="2125422" y="1203598"/>
            <a:ext cx="1078426" cy="864096"/>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p:cNvCxnSpPr/>
          <p:nvPr/>
        </p:nvCxnSpPr>
        <p:spPr>
          <a:xfrm flipH="1">
            <a:off x="2201622" y="2254036"/>
            <a:ext cx="1002226" cy="144304"/>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p:cNvCxnSpPr/>
          <p:nvPr/>
        </p:nvCxnSpPr>
        <p:spPr>
          <a:xfrm flipH="1" flipV="1">
            <a:off x="2125422" y="2745160"/>
            <a:ext cx="1078426" cy="502726"/>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p:cNvCxnSpPr/>
          <p:nvPr/>
        </p:nvCxnSpPr>
        <p:spPr>
          <a:xfrm flipH="1" flipV="1">
            <a:off x="1967209" y="3075806"/>
            <a:ext cx="1236639" cy="1152128"/>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pic>
        <p:nvPicPr>
          <p:cNvPr id="52" name="Image 5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1015045">
            <a:off x="2987159" y="1031974"/>
            <a:ext cx="483509" cy="404059"/>
          </a:xfrm>
          <a:prstGeom prst="rect">
            <a:avLst/>
          </a:prstGeom>
        </p:spPr>
      </p:pic>
      <p:pic>
        <p:nvPicPr>
          <p:cNvPr id="75" name="Image 7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2518016">
            <a:off x="2987159" y="2061524"/>
            <a:ext cx="483509" cy="404059"/>
          </a:xfrm>
          <a:prstGeom prst="rect">
            <a:avLst/>
          </a:prstGeom>
        </p:spPr>
      </p:pic>
      <p:pic>
        <p:nvPicPr>
          <p:cNvPr id="76" name="Image 7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4990021">
            <a:off x="2968081" y="3070839"/>
            <a:ext cx="483509" cy="404059"/>
          </a:xfrm>
          <a:prstGeom prst="rect">
            <a:avLst/>
          </a:prstGeom>
        </p:spPr>
      </p:pic>
      <p:pic>
        <p:nvPicPr>
          <p:cNvPr id="77" name="Image 7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5400291">
            <a:off x="2951144" y="4029741"/>
            <a:ext cx="483509" cy="404059"/>
          </a:xfrm>
          <a:prstGeom prst="rect">
            <a:avLst/>
          </a:prstGeom>
        </p:spPr>
      </p:pic>
      <p:sp>
        <p:nvSpPr>
          <p:cNvPr id="43" name="Rectangle 42"/>
          <p:cNvSpPr/>
          <p:nvPr/>
        </p:nvSpPr>
        <p:spPr>
          <a:xfrm>
            <a:off x="6372200" y="4873160"/>
            <a:ext cx="3112425" cy="261610"/>
          </a:xfrm>
          <a:prstGeom prst="rect">
            <a:avLst/>
          </a:prstGeom>
        </p:spPr>
        <p:txBody>
          <a:bodyPr wrap="square">
            <a:spAutoFit/>
          </a:bodyPr>
          <a:lstStyle/>
          <a:p>
            <a:r>
              <a:rPr lang="fr-FR" sz="1100" b="1" dirty="0" smtClean="0">
                <a:solidFill>
                  <a:schemeClr val="bg1"/>
                </a:solidFill>
              </a:rPr>
              <a:t>Pour retourner aux planètes, cliquez </a:t>
            </a:r>
            <a:r>
              <a:rPr lang="fr-FR" sz="1100" b="1" dirty="0" smtClean="0">
                <a:solidFill>
                  <a:schemeClr val="bg1"/>
                </a:solidFill>
                <a:hlinkClick r:id="rId10" action="ppaction://hlinksldjump"/>
              </a:rPr>
              <a:t>ici </a:t>
            </a:r>
            <a:endParaRPr lang="fr-FR" sz="1100" dirty="0">
              <a:solidFill>
                <a:schemeClr val="bg1"/>
              </a:solidFill>
            </a:endParaRPr>
          </a:p>
        </p:txBody>
      </p:sp>
    </p:spTree>
    <p:extLst>
      <p:ext uri="{BB962C8B-B14F-4D97-AF65-F5344CB8AC3E}">
        <p14:creationId xmlns:p14="http://schemas.microsoft.com/office/powerpoint/2010/main" val="2062244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42" presetClass="path" presetSubtype="0" accel="50000" decel="50000" fill="hold" nodeType="withEffect">
                                  <p:stCondLst>
                                    <p:cond delay="0"/>
                                  </p:stCondLst>
                                  <p:childTnLst>
                                    <p:animMotion origin="layout" path="M 5E-6 -1.23457E-7 L -0.10799 0.15154 " pathEditMode="relative" rAng="0" ptsTypes="AA">
                                      <p:cBhvr>
                                        <p:cTn id="9" dur="2000" fill="hold"/>
                                        <p:tgtEl>
                                          <p:spTgt spid="52"/>
                                        </p:tgtEl>
                                        <p:attrNameLst>
                                          <p:attrName>ppt_x</p:attrName>
                                          <p:attrName>ppt_y</p:attrName>
                                        </p:attrNameLst>
                                      </p:cBhvr>
                                      <p:rCtr x="-5399" y="7562"/>
                                    </p:animMotion>
                                  </p:childTnLst>
                                </p:cTn>
                              </p:par>
                              <p:par>
                                <p:cTn id="10" presetID="22" presetClass="entr" presetSubtype="2"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275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52"/>
                                        </p:tgtEl>
                                      </p:cBhvr>
                                    </p:animEffect>
                                    <p:set>
                                      <p:cBhvr>
                                        <p:cTn id="26" dur="1" fill="hold">
                                          <p:stCondLst>
                                            <p:cond delay="499"/>
                                          </p:stCondLst>
                                        </p:cTn>
                                        <p:tgtEl>
                                          <p:spTgt spid="52"/>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42" presetClass="path" presetSubtype="0" accel="50000" decel="50000" fill="hold" nodeType="withEffect">
                                  <p:stCondLst>
                                    <p:cond delay="0"/>
                                  </p:stCondLst>
                                  <p:childTnLst>
                                    <p:animMotion origin="layout" path="M 5E-6 1.23457E-6 L -0.10157 0.02932 " pathEditMode="relative" rAng="0" ptsTypes="AA">
                                      <p:cBhvr>
                                        <p:cTn id="32" dur="2000" fill="hold"/>
                                        <p:tgtEl>
                                          <p:spTgt spid="75"/>
                                        </p:tgtEl>
                                        <p:attrNameLst>
                                          <p:attrName>ppt_x</p:attrName>
                                          <p:attrName>ppt_y</p:attrName>
                                        </p:attrNameLst>
                                      </p:cBhvr>
                                      <p:rCtr x="-5087" y="1451"/>
                                    </p:animMotion>
                                  </p:childTnLst>
                                </p:cTn>
                              </p:par>
                              <p:par>
                                <p:cTn id="33" presetID="22" presetClass="entr" presetSubtype="2"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right)">
                                      <p:cBhvr>
                                        <p:cTn id="35" dur="2750"/>
                                        <p:tgtEl>
                                          <p:spTgt spid="4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500"/>
                                        <p:tgtEl>
                                          <p:spTgt spid="4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75"/>
                                        </p:tgtEl>
                                      </p:cBhvr>
                                    </p:animEffect>
                                    <p:set>
                                      <p:cBhvr>
                                        <p:cTn id="49" dur="1" fill="hold">
                                          <p:stCondLst>
                                            <p:cond delay="499"/>
                                          </p:stCondLst>
                                        </p:cTn>
                                        <p:tgtEl>
                                          <p:spTgt spid="75"/>
                                        </p:tgtEl>
                                        <p:attrNameLst>
                                          <p:attrName>style.visibility</p:attrName>
                                        </p:attrNameLst>
                                      </p:cBhvr>
                                      <p:to>
                                        <p:strVal val="hidden"/>
                                      </p:to>
                                    </p:set>
                                  </p:childTnLst>
                                </p:cTn>
                              </p:par>
                            </p:childTnLst>
                          </p:cTn>
                        </p:par>
                        <p:par>
                          <p:cTn id="50" fill="hold">
                            <p:stCondLst>
                              <p:cond delay="500"/>
                            </p:stCondLst>
                            <p:childTnLst>
                              <p:par>
                                <p:cTn id="51" presetID="10" presetClass="entr" presetSubtype="0"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childTnLst>
                                </p:cTn>
                              </p:par>
                              <p:par>
                                <p:cTn id="54" presetID="42" presetClass="path" presetSubtype="0" accel="50000" decel="50000" fill="hold" nodeType="withEffect">
                                  <p:stCondLst>
                                    <p:cond delay="0"/>
                                  </p:stCondLst>
                                  <p:childTnLst>
                                    <p:animMotion origin="layout" path="M -1.66667E-6 3.58025E-6 L -0.11024 -0.09476 " pathEditMode="relative" rAng="0" ptsTypes="AA">
                                      <p:cBhvr>
                                        <p:cTn id="55" dur="2000" fill="hold"/>
                                        <p:tgtEl>
                                          <p:spTgt spid="76"/>
                                        </p:tgtEl>
                                        <p:attrNameLst>
                                          <p:attrName>ppt_x</p:attrName>
                                          <p:attrName>ppt_y</p:attrName>
                                        </p:attrNameLst>
                                      </p:cBhvr>
                                      <p:rCtr x="-5521" y="-4753"/>
                                    </p:animMotion>
                                  </p:childTnLst>
                                </p:cTn>
                              </p:par>
                              <p:par>
                                <p:cTn id="56" presetID="22" presetClass="entr" presetSubtype="4" fill="hold"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down)">
                                      <p:cBhvr>
                                        <p:cTn id="58" dur="2750"/>
                                        <p:tgtEl>
                                          <p:spTgt spid="4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0"/>
                                        </p:tgtEl>
                                        <p:attrNameLst>
                                          <p:attrName>style.visibility</p:attrName>
                                        </p:attrNameLst>
                                      </p:cBhvr>
                                      <p:to>
                                        <p:strVal val="visible"/>
                                      </p:to>
                                    </p:set>
                                    <p:animEffect transition="in" filter="fade">
                                      <p:cBhvr>
                                        <p:cTn id="64" dur="500"/>
                                        <p:tgtEl>
                                          <p:spTgt spid="8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nodeType="clickEffect">
                                  <p:stCondLst>
                                    <p:cond delay="0"/>
                                  </p:stCondLst>
                                  <p:childTnLst>
                                    <p:animEffect transition="out" filter="fade">
                                      <p:cBhvr>
                                        <p:cTn id="71" dur="500"/>
                                        <p:tgtEl>
                                          <p:spTgt spid="76"/>
                                        </p:tgtEl>
                                      </p:cBhvr>
                                    </p:animEffect>
                                    <p:set>
                                      <p:cBhvr>
                                        <p:cTn id="72" dur="1" fill="hold">
                                          <p:stCondLst>
                                            <p:cond delay="499"/>
                                          </p:stCondLst>
                                        </p:cTn>
                                        <p:tgtEl>
                                          <p:spTgt spid="76"/>
                                        </p:tgtEl>
                                        <p:attrNameLst>
                                          <p:attrName>style.visibility</p:attrName>
                                        </p:attrNameLst>
                                      </p:cBhvr>
                                      <p:to>
                                        <p:strVal val="hidden"/>
                                      </p:to>
                                    </p:set>
                                  </p:childTnLst>
                                </p:cTn>
                              </p:par>
                            </p:childTnLst>
                          </p:cTn>
                        </p:par>
                        <p:par>
                          <p:cTn id="73" fill="hold">
                            <p:stCondLst>
                              <p:cond delay="500"/>
                            </p:stCondLst>
                            <p:childTnLst>
                              <p:par>
                                <p:cTn id="74" presetID="10" presetClass="entr" presetSubtype="0" fill="hold" nodeType="after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42" presetClass="path" presetSubtype="0" accel="50000" decel="50000" fill="hold" nodeType="withEffect">
                                  <p:stCondLst>
                                    <p:cond delay="0"/>
                                  </p:stCondLst>
                                  <p:childTnLst>
                                    <p:animMotion origin="layout" path="M -1.94444E-6 3.82716E-6 L -0.12691 -0.20957 " pathEditMode="relative" rAng="0" ptsTypes="AA">
                                      <p:cBhvr>
                                        <p:cTn id="78" dur="2000" fill="hold"/>
                                        <p:tgtEl>
                                          <p:spTgt spid="77"/>
                                        </p:tgtEl>
                                        <p:attrNameLst>
                                          <p:attrName>ppt_x</p:attrName>
                                          <p:attrName>ppt_y</p:attrName>
                                        </p:attrNameLst>
                                      </p:cBhvr>
                                      <p:rCtr x="-6354" y="-10494"/>
                                    </p:animMotion>
                                  </p:childTnLst>
                                </p:cTn>
                              </p:par>
                              <p:par>
                                <p:cTn id="79" presetID="22" presetClass="entr" presetSubtype="4" fill="hold" nodeType="with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wipe(down)">
                                      <p:cBhvr>
                                        <p:cTn id="81" dur="2750"/>
                                        <p:tgtEl>
                                          <p:spTgt spid="4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81"/>
                                        </p:tgtEl>
                                        <p:attrNameLst>
                                          <p:attrName>style.visibility</p:attrName>
                                        </p:attrNameLst>
                                      </p:cBhvr>
                                      <p:to>
                                        <p:strVal val="visible"/>
                                      </p:to>
                                    </p:set>
                                    <p:animEffect transition="in" filter="fade">
                                      <p:cBhvr>
                                        <p:cTn id="84" dur="500"/>
                                        <p:tgtEl>
                                          <p:spTgt spid="8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fade">
                                      <p:cBhvr>
                                        <p:cTn id="87" dur="500"/>
                                        <p:tgtEl>
                                          <p:spTgt spid="4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1"/>
                                        </p:tgtEl>
                                        <p:attrNameLst>
                                          <p:attrName>style.visibility</p:attrName>
                                        </p:attrNameLst>
                                      </p:cBhvr>
                                      <p:to>
                                        <p:strVal val="visible"/>
                                      </p:to>
                                    </p:set>
                                    <p:animEffect transition="in" filter="fade">
                                      <p:cBhvr>
                                        <p:cTn id="9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8" grpId="0" animBg="1"/>
      <p:bldP spid="47" grpId="0" animBg="1"/>
      <p:bldP spid="3" grpId="0" animBg="1"/>
      <p:bldP spid="21" grpId="0"/>
      <p:bldP spid="20" grpId="0"/>
      <p:bldP spid="18" grpId="0"/>
      <p:bldP spid="17" grpId="0"/>
      <p:bldP spid="81" grpId="0" animBg="1"/>
      <p:bldP spid="80" grpId="0" animBg="1"/>
      <p:bldP spid="78" grpId="0" animBg="1"/>
      <p:bldP spid="22" grpId="0" animBg="1"/>
    </p:bldLst>
  </p:timing>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7" name="Groupe 36"/>
          <p:cNvGrpSpPr/>
          <p:nvPr/>
        </p:nvGrpSpPr>
        <p:grpSpPr>
          <a:xfrm>
            <a:off x="-363329" y="729187"/>
            <a:ext cx="3510665" cy="4414313"/>
            <a:chOff x="-363329" y="729187"/>
            <a:chExt cx="3510665" cy="4414313"/>
          </a:xfrm>
        </p:grpSpPr>
        <p:pic>
          <p:nvPicPr>
            <p:cNvPr id="38" name="Image 37"/>
            <p:cNvPicPr>
              <a:picLocks noChangeAspect="1"/>
            </p:cNvPicPr>
            <p:nvPr/>
          </p:nvPicPr>
          <p:blipFill rotWithShape="1">
            <a:blip r:embed="rId2"/>
            <a:srcRect l="16821"/>
            <a:stretch/>
          </p:blipFill>
          <p:spPr>
            <a:xfrm>
              <a:off x="-8120" y="3746679"/>
              <a:ext cx="2221769" cy="1396821"/>
            </a:xfrm>
            <a:prstGeom prst="rect">
              <a:avLst/>
            </a:prstGeom>
          </p:spPr>
        </p:pic>
        <p:sp>
          <p:nvSpPr>
            <p:cNvPr id="39" name="Pensées 38"/>
            <p:cNvSpPr/>
            <p:nvPr/>
          </p:nvSpPr>
          <p:spPr>
            <a:xfrm rot="11440146">
              <a:off x="-363329" y="729187"/>
              <a:ext cx="3510665" cy="2980444"/>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p:cNvSpPr/>
            <p:nvPr/>
          </p:nvSpPr>
          <p:spPr>
            <a:xfrm>
              <a:off x="371740" y="1215857"/>
              <a:ext cx="2194015" cy="769441"/>
            </a:xfrm>
            <a:prstGeom prst="rect">
              <a:avLst/>
            </a:prstGeom>
          </p:spPr>
          <p:txBody>
            <a:bodyPr wrap="square">
              <a:spAutoFit/>
            </a:bodyPr>
            <a:lstStyle/>
            <a:p>
              <a:r>
                <a:rPr lang="fr-FR" sz="1100" dirty="0">
                  <a:solidFill>
                    <a:schemeClr val="tx1">
                      <a:lumMod val="75000"/>
                      <a:lumOff val="25000"/>
                    </a:schemeClr>
                  </a:solidFill>
                </a:rPr>
                <a:t>Il manque l’univers </a:t>
              </a:r>
              <a:r>
                <a:rPr lang="fr-FR" sz="1100" b="1" dirty="0" smtClean="0">
                  <a:solidFill>
                    <a:srgbClr val="C00000"/>
                  </a:solidFill>
                </a:rPr>
                <a:t>CRÉDIT</a:t>
              </a:r>
              <a:r>
                <a:rPr lang="fr-FR" sz="1100" dirty="0" smtClean="0">
                  <a:solidFill>
                    <a:schemeClr val="tx1">
                      <a:lumMod val="75000"/>
                      <a:lumOff val="25000"/>
                    </a:schemeClr>
                  </a:solidFill>
                </a:rPr>
                <a:t> </a:t>
              </a:r>
              <a:r>
                <a:rPr lang="fr-FR" sz="1100" dirty="0">
                  <a:solidFill>
                    <a:schemeClr val="tx1">
                      <a:lumMod val="75000"/>
                      <a:lumOff val="25000"/>
                    </a:schemeClr>
                  </a:solidFill>
                </a:rPr>
                <a:t>à notre client… </a:t>
              </a:r>
              <a:endParaRPr lang="fr-FR" sz="1100" dirty="0" smtClean="0">
                <a:solidFill>
                  <a:schemeClr val="tx1">
                    <a:lumMod val="75000"/>
                    <a:lumOff val="25000"/>
                  </a:schemeClr>
                </a:solidFill>
              </a:endParaRPr>
            </a:p>
            <a:p>
              <a:r>
                <a:rPr lang="fr-FR" sz="1100" dirty="0" smtClean="0">
                  <a:solidFill>
                    <a:schemeClr val="tx1">
                      <a:lumMod val="75000"/>
                      <a:lumOff val="25000"/>
                    </a:schemeClr>
                  </a:solidFill>
                </a:rPr>
                <a:t>Quelles </a:t>
              </a:r>
              <a:r>
                <a:rPr lang="fr-FR" sz="1100" dirty="0">
                  <a:solidFill>
                    <a:schemeClr val="tx1">
                      <a:lumMod val="75000"/>
                      <a:lumOff val="25000"/>
                    </a:schemeClr>
                  </a:solidFill>
                </a:rPr>
                <a:t>sont les passerelles provenant des autres univers ? </a:t>
              </a:r>
            </a:p>
          </p:txBody>
        </p:sp>
      </p:grpSp>
      <p:sp>
        <p:nvSpPr>
          <p:cNvPr id="53" name="Rectangle 52"/>
          <p:cNvSpPr/>
          <p:nvPr/>
        </p:nvSpPr>
        <p:spPr>
          <a:xfrm>
            <a:off x="4069446" y="4078520"/>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49"/>
          <p:cNvSpPr/>
          <p:nvPr/>
        </p:nvSpPr>
        <p:spPr>
          <a:xfrm>
            <a:off x="4069446" y="2996523"/>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p:cNvSpPr/>
          <p:nvPr/>
        </p:nvSpPr>
        <p:spPr>
          <a:xfrm>
            <a:off x="4069446" y="2006241"/>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p:cNvSpPr/>
          <p:nvPr/>
        </p:nvSpPr>
        <p:spPr>
          <a:xfrm>
            <a:off x="4069446" y="906676"/>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Rectangle 80"/>
          <p:cNvSpPr/>
          <p:nvPr/>
        </p:nvSpPr>
        <p:spPr>
          <a:xfrm>
            <a:off x="3203848" y="3831796"/>
            <a:ext cx="5796644" cy="9156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Rectangle 79"/>
          <p:cNvSpPr/>
          <p:nvPr/>
        </p:nvSpPr>
        <p:spPr>
          <a:xfrm>
            <a:off x="3204668" y="2713941"/>
            <a:ext cx="5796644" cy="107587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Rectangle 77"/>
          <p:cNvSpPr/>
          <p:nvPr/>
        </p:nvSpPr>
        <p:spPr>
          <a:xfrm>
            <a:off x="3206233" y="1750934"/>
            <a:ext cx="5796644" cy="914400"/>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p:cNvSpPr/>
          <p:nvPr/>
        </p:nvSpPr>
        <p:spPr>
          <a:xfrm>
            <a:off x="3203848" y="771550"/>
            <a:ext cx="5796644" cy="914400"/>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7" name="Image 46"/>
          <p:cNvPicPr>
            <a:picLocks noChangeAspect="1"/>
          </p:cNvPicPr>
          <p:nvPr/>
        </p:nvPicPr>
        <p:blipFill>
          <a:blip r:embed="rId3">
            <a:extLst/>
          </a:blip>
          <a:stretch>
            <a:fillRect/>
          </a:stretch>
        </p:blipFill>
        <p:spPr>
          <a:xfrm>
            <a:off x="3490170" y="914780"/>
            <a:ext cx="378825" cy="378825"/>
          </a:xfrm>
          <a:prstGeom prst="rect">
            <a:avLst/>
          </a:prstGeom>
        </p:spPr>
      </p:pic>
      <p:pic>
        <p:nvPicPr>
          <p:cNvPr id="59" name="Image 58"/>
          <p:cNvPicPr>
            <a:picLocks noChangeAspect="1"/>
          </p:cNvPicPr>
          <p:nvPr/>
        </p:nvPicPr>
        <p:blipFill>
          <a:blip r:embed="rId4">
            <a:extLst/>
          </a:blip>
          <a:stretch>
            <a:fillRect/>
          </a:stretch>
        </p:blipFill>
        <p:spPr>
          <a:xfrm>
            <a:off x="3411942" y="1843991"/>
            <a:ext cx="529574" cy="529574"/>
          </a:xfrm>
          <a:prstGeom prst="rect">
            <a:avLst/>
          </a:prstGeom>
        </p:spPr>
      </p:pic>
      <p:sp>
        <p:nvSpPr>
          <p:cNvPr id="2" name="Espace réservé du contenu 1"/>
          <p:cNvSpPr>
            <a:spLocks noGrp="1"/>
          </p:cNvSpPr>
          <p:nvPr>
            <p:ph sz="quarter" idx="15"/>
          </p:nvPr>
        </p:nvSpPr>
        <p:spPr/>
        <p:txBody>
          <a:bodyPr/>
          <a:lstStyle/>
          <a:p>
            <a:r>
              <a:rPr lang="fr-FR" sz="1400" b="1" dirty="0" smtClean="0"/>
              <a:t>Les </a:t>
            </a:r>
            <a:r>
              <a:rPr lang="fr-FR" sz="1400" b="1" dirty="0" smtClean="0">
                <a:solidFill>
                  <a:srgbClr val="C00000"/>
                </a:solidFill>
              </a:rPr>
              <a:t>passerelles</a:t>
            </a:r>
            <a:r>
              <a:rPr lang="fr-FR" sz="1400" b="1" dirty="0" smtClean="0"/>
              <a:t> entre les univers pour compléter </a:t>
            </a:r>
            <a:r>
              <a:rPr lang="fr-FR" sz="1400" b="1" dirty="0" smtClean="0">
                <a:solidFill>
                  <a:srgbClr val="C00000"/>
                </a:solidFill>
              </a:rPr>
              <a:t>l’équipement des clients</a:t>
            </a:r>
            <a:endParaRPr lang="fr-FR" sz="1400" b="1" dirty="0">
              <a:solidFill>
                <a:srgbClr val="C00000"/>
              </a:solidFill>
            </a:endParaRP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0" name="ZoneTexte 59"/>
          <p:cNvSpPr txBox="1"/>
          <p:nvPr/>
        </p:nvSpPr>
        <p:spPr>
          <a:xfrm>
            <a:off x="253859" y="2240297"/>
            <a:ext cx="1396278" cy="646331"/>
          </a:xfrm>
          <a:prstGeom prst="rect">
            <a:avLst/>
          </a:prstGeom>
          <a:solidFill>
            <a:schemeClr val="tx2">
              <a:lumMod val="20000"/>
              <a:lumOff val="80000"/>
            </a:schemeClr>
          </a:solidFill>
        </p:spPr>
        <p:txBody>
          <a:bodyPr wrap="square" rtlCol="0">
            <a:spAutoFit/>
          </a:bodyPr>
          <a:lstStyle/>
          <a:p>
            <a:r>
              <a:rPr lang="fr-FR" sz="1200" b="1" dirty="0" smtClean="0">
                <a:solidFill>
                  <a:schemeClr val="tx2">
                    <a:lumMod val="75000"/>
                  </a:schemeClr>
                </a:solidFill>
                <a:effectLst>
                  <a:outerShdw blurRad="38100" dist="38100" dir="2700000" algn="tl">
                    <a:srgbClr val="000000">
                      <a:alpha val="43137"/>
                    </a:srgbClr>
                  </a:outerShdw>
                </a:effectLst>
              </a:rPr>
              <a:t>Univers </a:t>
            </a:r>
          </a:p>
          <a:p>
            <a:r>
              <a:rPr lang="fr-FR" sz="1200" b="1" dirty="0" smtClean="0">
                <a:solidFill>
                  <a:srgbClr val="FF0000"/>
                </a:solidFill>
                <a:effectLst>
                  <a:outerShdw blurRad="38100" dist="38100" dir="2700000" algn="tl">
                    <a:srgbClr val="000000">
                      <a:alpha val="43137"/>
                    </a:srgbClr>
                  </a:outerShdw>
                </a:effectLst>
              </a:rPr>
              <a:t>CREDIT</a:t>
            </a:r>
          </a:p>
          <a:p>
            <a:r>
              <a:rPr lang="fr-FR" sz="1200" b="1" dirty="0" smtClean="0">
                <a:solidFill>
                  <a:schemeClr val="tx2">
                    <a:lumMod val="75000"/>
                  </a:schemeClr>
                </a:solidFill>
                <a:effectLst>
                  <a:outerShdw blurRad="38100" dist="38100" dir="2700000" algn="tl">
                    <a:srgbClr val="000000">
                      <a:alpha val="43137"/>
                    </a:srgbClr>
                  </a:outerShdw>
                </a:effectLst>
              </a:rPr>
              <a:t>Non détenu</a:t>
            </a:r>
            <a:endParaRPr lang="fr-FR" sz="1200" b="1" dirty="0">
              <a:solidFill>
                <a:schemeClr val="tx2">
                  <a:lumMod val="75000"/>
                </a:schemeClr>
              </a:solidFill>
              <a:effectLst>
                <a:outerShdw blurRad="38100" dist="38100" dir="2700000" algn="tl">
                  <a:srgbClr val="000000">
                    <a:alpha val="43137"/>
                  </a:srgbClr>
                </a:outerShdw>
              </a:effectLst>
            </a:endParaRPr>
          </a:p>
        </p:txBody>
      </p:sp>
      <p:sp>
        <p:nvSpPr>
          <p:cNvPr id="63" name="ZoneTexte 62"/>
          <p:cNvSpPr txBox="1"/>
          <p:nvPr/>
        </p:nvSpPr>
        <p:spPr>
          <a:xfrm>
            <a:off x="3325593" y="2350226"/>
            <a:ext cx="720080" cy="261610"/>
          </a:xfrm>
          <a:prstGeom prst="rect">
            <a:avLst/>
          </a:prstGeom>
          <a:noFill/>
        </p:spPr>
        <p:txBody>
          <a:bodyPr wrap="square" rtlCol="0">
            <a:spAutoFit/>
          </a:bodyPr>
          <a:lstStyle/>
          <a:p>
            <a:pPr algn="ctr">
              <a:buClr>
                <a:schemeClr val="bg1"/>
              </a:buClr>
            </a:pPr>
            <a:r>
              <a:rPr lang="fr-FR" sz="1100" b="1" dirty="0" err="1"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Banca</a:t>
            </a: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nvGrpSpPr>
          <p:cNvPr id="64" name="Groupe 63"/>
          <p:cNvGrpSpPr/>
          <p:nvPr/>
        </p:nvGrpSpPr>
        <p:grpSpPr>
          <a:xfrm>
            <a:off x="3199724" y="2890134"/>
            <a:ext cx="971819" cy="781156"/>
            <a:chOff x="3043857" y="2326339"/>
            <a:chExt cx="1380339" cy="1109529"/>
          </a:xfrm>
        </p:grpSpPr>
        <p:pic>
          <p:nvPicPr>
            <p:cNvPr id="65" name="Image 64"/>
            <p:cNvPicPr>
              <a:picLocks noChangeAspect="1"/>
            </p:cNvPicPr>
            <p:nvPr/>
          </p:nvPicPr>
          <p:blipFill>
            <a:blip r:embed="rId5">
              <a:extLst/>
            </a:blip>
            <a:stretch>
              <a:fillRect/>
            </a:stretch>
          </p:blipFill>
          <p:spPr>
            <a:xfrm>
              <a:off x="3294333" y="2326339"/>
              <a:ext cx="854093" cy="854094"/>
            </a:xfrm>
            <a:prstGeom prst="rect">
              <a:avLst/>
            </a:prstGeom>
          </p:spPr>
        </p:pic>
        <p:sp>
          <p:nvSpPr>
            <p:cNvPr id="66" name="ZoneTexte 65"/>
            <p:cNvSpPr txBox="1"/>
            <p:nvPr/>
          </p:nvSpPr>
          <p:spPr>
            <a:xfrm>
              <a:off x="3043857" y="3064286"/>
              <a:ext cx="1380339" cy="371582"/>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Placement</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pic>
        <p:nvPicPr>
          <p:cNvPr id="68" name="Image 67"/>
          <p:cNvPicPr>
            <a:picLocks noChangeAspect="1"/>
          </p:cNvPicPr>
          <p:nvPr/>
        </p:nvPicPr>
        <p:blipFill>
          <a:blip r:embed="rId6">
            <a:extLst/>
          </a:blip>
          <a:stretch>
            <a:fillRect/>
          </a:stretch>
        </p:blipFill>
        <p:spPr>
          <a:xfrm>
            <a:off x="1220214" y="2175837"/>
            <a:ext cx="806654" cy="806654"/>
          </a:xfrm>
          <a:prstGeom prst="rect">
            <a:avLst/>
          </a:prstGeom>
        </p:spPr>
      </p:pic>
      <p:sp>
        <p:nvSpPr>
          <p:cNvPr id="69" name="ZoneTexte 68"/>
          <p:cNvSpPr txBox="1"/>
          <p:nvPr/>
        </p:nvSpPr>
        <p:spPr>
          <a:xfrm>
            <a:off x="3341165" y="1321621"/>
            <a:ext cx="704508" cy="261610"/>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Epargne</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nvGrpSpPr>
          <p:cNvPr id="70" name="Groupe 69"/>
          <p:cNvGrpSpPr/>
          <p:nvPr/>
        </p:nvGrpSpPr>
        <p:grpSpPr>
          <a:xfrm>
            <a:off x="3085715" y="3921633"/>
            <a:ext cx="1199836" cy="786055"/>
            <a:chOff x="5443086" y="2423879"/>
            <a:chExt cx="1704206" cy="1116487"/>
          </a:xfrm>
        </p:grpSpPr>
        <p:pic>
          <p:nvPicPr>
            <p:cNvPr id="71" name="Image 70"/>
            <p:cNvPicPr>
              <a:picLocks noChangeAspect="1"/>
            </p:cNvPicPr>
            <p:nvPr/>
          </p:nvPicPr>
          <p:blipFill>
            <a:blip r:embed="rId7">
              <a:extLst/>
            </a:blip>
            <a:stretch>
              <a:fillRect/>
            </a:stretch>
          </p:blipFill>
          <p:spPr>
            <a:xfrm>
              <a:off x="6024421" y="2423879"/>
              <a:ext cx="541536" cy="541536"/>
            </a:xfrm>
            <a:prstGeom prst="rect">
              <a:avLst/>
            </a:prstGeom>
          </p:spPr>
        </p:pic>
        <p:sp>
          <p:nvSpPr>
            <p:cNvPr id="72" name="ZoneTexte 71"/>
            <p:cNvSpPr txBox="1"/>
            <p:nvPr/>
          </p:nvSpPr>
          <p:spPr>
            <a:xfrm>
              <a:off x="5443086" y="2993921"/>
              <a:ext cx="1704206" cy="546445"/>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Assurance</a:t>
              </a:r>
            </a:p>
            <a:p>
              <a:pPr algn="ctr">
                <a:buClr>
                  <a:schemeClr val="bg1"/>
                </a:buClr>
              </a:pPr>
              <a:r>
                <a:rPr lang="fr-FR" sz="8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(IARD &amp; </a:t>
              </a:r>
              <a:r>
                <a:rPr lang="fr-FR" sz="800" b="1" dirty="0" err="1"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prév</a:t>
              </a:r>
              <a:r>
                <a:rPr lang="fr-FR" sz="8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endParaRPr lang="fr-FR" sz="8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cxnSp>
        <p:nvCxnSpPr>
          <p:cNvPr id="6" name="Connecteur droit avec flèche 5"/>
          <p:cNvCxnSpPr/>
          <p:nvPr/>
        </p:nvCxnSpPr>
        <p:spPr>
          <a:xfrm flipH="1">
            <a:off x="2125422" y="1203598"/>
            <a:ext cx="1078426" cy="864096"/>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p:cNvCxnSpPr/>
          <p:nvPr/>
        </p:nvCxnSpPr>
        <p:spPr>
          <a:xfrm flipH="1">
            <a:off x="2201622" y="2254036"/>
            <a:ext cx="1002226" cy="144304"/>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p:cNvCxnSpPr/>
          <p:nvPr/>
        </p:nvCxnSpPr>
        <p:spPr>
          <a:xfrm flipH="1" flipV="1">
            <a:off x="2125422" y="2745160"/>
            <a:ext cx="1078426" cy="502726"/>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p:cNvCxnSpPr/>
          <p:nvPr/>
        </p:nvCxnSpPr>
        <p:spPr>
          <a:xfrm flipH="1" flipV="1">
            <a:off x="1967209" y="3075806"/>
            <a:ext cx="1236639" cy="1152128"/>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pic>
        <p:nvPicPr>
          <p:cNvPr id="52" name="Image 5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1015045">
            <a:off x="2987159" y="1031974"/>
            <a:ext cx="483509" cy="404059"/>
          </a:xfrm>
          <a:prstGeom prst="rect">
            <a:avLst/>
          </a:prstGeom>
        </p:spPr>
      </p:pic>
      <p:sp>
        <p:nvSpPr>
          <p:cNvPr id="17" name="Rectangle 16"/>
          <p:cNvSpPr/>
          <p:nvPr/>
        </p:nvSpPr>
        <p:spPr>
          <a:xfrm>
            <a:off x="4008257" y="857494"/>
            <a:ext cx="5056335" cy="73866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E, mais n’a pas l’univers C : </a:t>
            </a:r>
          </a:p>
          <a:p>
            <a:pPr lvl="0">
              <a:buClr>
                <a:srgbClr val="C00000"/>
              </a:buCl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Lorsque votre client a un projet, plutôt que d’attendre d’avoir la somme nécessaire en épargne, proposez lui de financer immédiatement son projet grâce au crédit (le crédit est une forme d’épargne à l’envers). </a:t>
            </a:r>
          </a:p>
          <a:p>
            <a:pPr marL="171450" lvl="0" indent="-171450">
              <a:buClr>
                <a:srgbClr val="C00000"/>
              </a:buClr>
              <a:buFont typeface="Wingdings" panose="05000000000000000000" pitchFamily="2" charset="2"/>
              <a:buChar cha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Votre client épargne « au cas où » ? Avoir recours à un crédit, lui permet de financer immédiatement l’un de ses projets </a:t>
            </a:r>
            <a:r>
              <a:rPr lang="fr-FR" sz="800" b="1" dirty="0" smtClean="0">
                <a:solidFill>
                  <a:schemeClr val="bg1"/>
                </a:solidFill>
              </a:rPr>
              <a:t>tout en préservant son épargne</a:t>
            </a:r>
            <a:r>
              <a:rPr lang="fr-FR" sz="800" dirty="0" smtClean="0">
                <a:solidFill>
                  <a:schemeClr val="bg1"/>
                </a:solidFill>
              </a:rPr>
              <a:t>. </a:t>
            </a:r>
            <a:endParaRPr lang="fr-FR" sz="800" dirty="0">
              <a:solidFill>
                <a:schemeClr val="bg1"/>
              </a:solidFill>
            </a:endParaRPr>
          </a:p>
        </p:txBody>
      </p:sp>
      <p:sp>
        <p:nvSpPr>
          <p:cNvPr id="18" name="Rectangle 17"/>
          <p:cNvSpPr/>
          <p:nvPr/>
        </p:nvSpPr>
        <p:spPr>
          <a:xfrm>
            <a:off x="4008257" y="1956372"/>
            <a:ext cx="5000448" cy="47705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B, mais n’a pas l’univers C : </a:t>
            </a:r>
          </a:p>
          <a:p>
            <a:pPr lvl="0">
              <a:buClr>
                <a:srgbClr val="C00000"/>
              </a:buCl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Votre client a un besoin de trésorerie, il utilise fréquemment son découvert, il a une dépense imprévue ?  Pensez à lui </a:t>
            </a:r>
            <a:r>
              <a:rPr lang="fr-FR" sz="800" b="1" dirty="0" smtClean="0">
                <a:solidFill>
                  <a:schemeClr val="bg1"/>
                </a:solidFill>
              </a:rPr>
              <a:t>proposer </a:t>
            </a:r>
            <a:r>
              <a:rPr lang="fr-FR" sz="800" b="1" dirty="0" err="1" smtClean="0">
                <a:solidFill>
                  <a:schemeClr val="bg1"/>
                </a:solidFill>
              </a:rPr>
              <a:t>Izicarte</a:t>
            </a:r>
            <a:r>
              <a:rPr lang="fr-FR" sz="800" b="1" dirty="0" smtClean="0">
                <a:solidFill>
                  <a:schemeClr val="bg1"/>
                </a:solidFill>
              </a:rPr>
              <a:t> </a:t>
            </a:r>
            <a:r>
              <a:rPr lang="fr-FR" sz="800" dirty="0" smtClean="0">
                <a:solidFill>
                  <a:schemeClr val="bg1"/>
                </a:solidFill>
              </a:rPr>
              <a:t>et embrayez sur le </a:t>
            </a:r>
            <a:r>
              <a:rPr lang="fr-FR" sz="800" b="1" dirty="0" smtClean="0">
                <a:solidFill>
                  <a:schemeClr val="bg1"/>
                </a:solidFill>
              </a:rPr>
              <a:t>crédit conso pour financer ses projets les plus importants. </a:t>
            </a:r>
          </a:p>
        </p:txBody>
      </p:sp>
      <p:sp>
        <p:nvSpPr>
          <p:cNvPr id="20" name="Rectangle 19"/>
          <p:cNvSpPr/>
          <p:nvPr/>
        </p:nvSpPr>
        <p:spPr>
          <a:xfrm>
            <a:off x="4015273" y="2937445"/>
            <a:ext cx="5011047" cy="60016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P, mais n’a pas l’univers C : </a:t>
            </a:r>
          </a:p>
          <a:p>
            <a:pPr lvl="0">
              <a:buClr>
                <a:srgbClr val="C00000"/>
              </a:buCl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Votre client souhaite retirer sur son patrimoine financier ? Il peut </a:t>
            </a:r>
            <a:r>
              <a:rPr lang="fr-FR" sz="800" b="1" dirty="0" smtClean="0">
                <a:solidFill>
                  <a:schemeClr val="bg1"/>
                </a:solidFill>
              </a:rPr>
              <a:t>préserver son épargne afin de conserver tous ses avantages</a:t>
            </a:r>
            <a:r>
              <a:rPr lang="fr-FR" sz="800" dirty="0" smtClean="0">
                <a:solidFill>
                  <a:schemeClr val="bg1"/>
                </a:solidFill>
              </a:rPr>
              <a:t> et souscrire à un crédit. </a:t>
            </a:r>
            <a:r>
              <a:rPr lang="fr-FR" sz="800" b="1" dirty="0" smtClean="0">
                <a:solidFill>
                  <a:schemeClr val="bg1"/>
                </a:solidFill>
              </a:rPr>
              <a:t>Argumentez sur la partie « assurance » du prêt </a:t>
            </a:r>
            <a:r>
              <a:rPr lang="fr-FR" sz="800" dirty="0" smtClean="0">
                <a:solidFill>
                  <a:schemeClr val="bg1"/>
                </a:solidFill>
              </a:rPr>
              <a:t>: s’il vous arrive « quoi que ce soit », votre épargne est toujours en place, et votre crédit est remboursé par l’assurance.  </a:t>
            </a:r>
            <a:endParaRPr lang="fr-FR" sz="800" dirty="0">
              <a:solidFill>
                <a:schemeClr val="bg1"/>
              </a:solidFill>
            </a:endParaRPr>
          </a:p>
        </p:txBody>
      </p:sp>
      <p:sp>
        <p:nvSpPr>
          <p:cNvPr id="21" name="Rectangle 20"/>
          <p:cNvSpPr/>
          <p:nvPr/>
        </p:nvSpPr>
        <p:spPr>
          <a:xfrm>
            <a:off x="4015273" y="4023523"/>
            <a:ext cx="4999051" cy="47705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A, mais n’a pas l’univers C : </a:t>
            </a:r>
          </a:p>
          <a:p>
            <a:pPr lvl="0">
              <a:buClr>
                <a:srgbClr val="C00000"/>
              </a:buCl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Votre client est assuré pour une maison, une voiture ? Quand compte-t-il changer de véhicule ? Compte-t-il effectuer des travaux ? Vous pouvez </a:t>
            </a:r>
            <a:r>
              <a:rPr lang="fr-FR" sz="800" b="1" dirty="0" smtClean="0">
                <a:solidFill>
                  <a:schemeClr val="bg1"/>
                </a:solidFill>
              </a:rPr>
              <a:t>lui permettre de réaliser ses projets dès maintenant, grâce au crédit. </a:t>
            </a:r>
            <a:endParaRPr lang="fr-FR" sz="800" b="1" dirty="0">
              <a:solidFill>
                <a:schemeClr val="bg1"/>
              </a:solidFill>
            </a:endParaRPr>
          </a:p>
        </p:txBody>
      </p:sp>
      <p:pic>
        <p:nvPicPr>
          <p:cNvPr id="75" name="Image 7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2518016">
            <a:off x="2987159" y="2061524"/>
            <a:ext cx="483509" cy="404059"/>
          </a:xfrm>
          <a:prstGeom prst="rect">
            <a:avLst/>
          </a:prstGeom>
        </p:spPr>
      </p:pic>
      <p:pic>
        <p:nvPicPr>
          <p:cNvPr id="76" name="Image 7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4990021">
            <a:off x="2968081" y="3070839"/>
            <a:ext cx="483509" cy="404059"/>
          </a:xfrm>
          <a:prstGeom prst="rect">
            <a:avLst/>
          </a:prstGeom>
        </p:spPr>
      </p:pic>
      <p:pic>
        <p:nvPicPr>
          <p:cNvPr id="77" name="Image 7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5400291">
            <a:off x="2951144" y="4029741"/>
            <a:ext cx="483509" cy="404059"/>
          </a:xfrm>
          <a:prstGeom prst="rect">
            <a:avLst/>
          </a:prstGeom>
        </p:spPr>
      </p:pic>
      <p:pic>
        <p:nvPicPr>
          <p:cNvPr id="41" name="Image 40"/>
          <p:cNvPicPr>
            <a:picLocks noChangeAspect="1"/>
          </p:cNvPicPr>
          <p:nvPr/>
        </p:nvPicPr>
        <p:blipFill>
          <a:blip r:embed="rId6">
            <a:extLst/>
          </a:blip>
          <a:stretch>
            <a:fillRect/>
          </a:stretch>
        </p:blipFill>
        <p:spPr>
          <a:xfrm>
            <a:off x="8691571" y="77657"/>
            <a:ext cx="294242" cy="294241"/>
          </a:xfrm>
          <a:prstGeom prst="rect">
            <a:avLst/>
          </a:prstGeom>
        </p:spPr>
      </p:pic>
      <p:sp>
        <p:nvSpPr>
          <p:cNvPr id="42" name="Rectangle 41"/>
          <p:cNvSpPr/>
          <p:nvPr/>
        </p:nvSpPr>
        <p:spPr>
          <a:xfrm>
            <a:off x="6372200" y="4873160"/>
            <a:ext cx="3112425" cy="261610"/>
          </a:xfrm>
          <a:prstGeom prst="rect">
            <a:avLst/>
          </a:prstGeom>
        </p:spPr>
        <p:txBody>
          <a:bodyPr wrap="square">
            <a:spAutoFit/>
          </a:bodyPr>
          <a:lstStyle/>
          <a:p>
            <a:r>
              <a:rPr lang="fr-FR" sz="1100" b="1" dirty="0" smtClean="0">
                <a:solidFill>
                  <a:schemeClr val="bg1"/>
                </a:solidFill>
              </a:rPr>
              <a:t>Pour retourner aux planètes, cliquez </a:t>
            </a:r>
            <a:r>
              <a:rPr lang="fr-FR" sz="1100" b="1" dirty="0" smtClean="0">
                <a:solidFill>
                  <a:schemeClr val="bg1"/>
                </a:solidFill>
                <a:hlinkClick r:id="rId10" action="ppaction://hlinksldjump"/>
              </a:rPr>
              <a:t>ici </a:t>
            </a:r>
            <a:endParaRPr lang="fr-FR" sz="1100" dirty="0">
              <a:solidFill>
                <a:schemeClr val="bg1"/>
              </a:solidFill>
            </a:endParaRPr>
          </a:p>
        </p:txBody>
      </p:sp>
    </p:spTree>
    <p:extLst>
      <p:ext uri="{BB962C8B-B14F-4D97-AF65-F5344CB8AC3E}">
        <p14:creationId xmlns:p14="http://schemas.microsoft.com/office/powerpoint/2010/main" val="3048172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42" presetClass="path" presetSubtype="0" accel="50000" decel="50000" fill="hold" nodeType="withEffect">
                                  <p:stCondLst>
                                    <p:cond delay="0"/>
                                  </p:stCondLst>
                                  <p:childTnLst>
                                    <p:animMotion origin="layout" path="M 5E-6 -1.23457E-7 L -0.10799 0.15154 " pathEditMode="relative" rAng="0" ptsTypes="AA">
                                      <p:cBhvr>
                                        <p:cTn id="9" dur="2000" fill="hold"/>
                                        <p:tgtEl>
                                          <p:spTgt spid="52"/>
                                        </p:tgtEl>
                                        <p:attrNameLst>
                                          <p:attrName>ppt_x</p:attrName>
                                          <p:attrName>ppt_y</p:attrName>
                                        </p:attrNameLst>
                                      </p:cBhvr>
                                      <p:rCtr x="-5399" y="7562"/>
                                    </p:animMotion>
                                  </p:childTnLst>
                                </p:cTn>
                              </p:par>
                              <p:par>
                                <p:cTn id="10" presetID="22" presetClass="entr" presetSubtype="2"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275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500"/>
                                        <p:tgtEl>
                                          <p:spTgt spid="4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52"/>
                                        </p:tgtEl>
                                      </p:cBhvr>
                                    </p:animEffect>
                                    <p:set>
                                      <p:cBhvr>
                                        <p:cTn id="26" dur="1" fill="hold">
                                          <p:stCondLst>
                                            <p:cond delay="499"/>
                                          </p:stCondLst>
                                        </p:cTn>
                                        <p:tgtEl>
                                          <p:spTgt spid="52"/>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42" presetClass="path" presetSubtype="0" accel="50000" decel="50000" fill="hold" nodeType="withEffect">
                                  <p:stCondLst>
                                    <p:cond delay="0"/>
                                  </p:stCondLst>
                                  <p:childTnLst>
                                    <p:animMotion origin="layout" path="M 5E-6 1.23457E-6 L -0.10157 0.02932 " pathEditMode="relative" rAng="0" ptsTypes="AA">
                                      <p:cBhvr>
                                        <p:cTn id="32" dur="2000" fill="hold"/>
                                        <p:tgtEl>
                                          <p:spTgt spid="75"/>
                                        </p:tgtEl>
                                        <p:attrNameLst>
                                          <p:attrName>ppt_x</p:attrName>
                                          <p:attrName>ppt_y</p:attrName>
                                        </p:attrNameLst>
                                      </p:cBhvr>
                                      <p:rCtr x="-5087" y="1451"/>
                                    </p:animMotion>
                                  </p:childTnLst>
                                </p:cTn>
                              </p:par>
                              <p:par>
                                <p:cTn id="33" presetID="22" presetClass="entr" presetSubtype="2"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right)">
                                      <p:cBhvr>
                                        <p:cTn id="35" dur="2750"/>
                                        <p:tgtEl>
                                          <p:spTgt spid="4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75"/>
                                        </p:tgtEl>
                                      </p:cBhvr>
                                    </p:animEffect>
                                    <p:set>
                                      <p:cBhvr>
                                        <p:cTn id="49" dur="1" fill="hold">
                                          <p:stCondLst>
                                            <p:cond delay="499"/>
                                          </p:stCondLst>
                                        </p:cTn>
                                        <p:tgtEl>
                                          <p:spTgt spid="75"/>
                                        </p:tgtEl>
                                        <p:attrNameLst>
                                          <p:attrName>style.visibility</p:attrName>
                                        </p:attrNameLst>
                                      </p:cBhvr>
                                      <p:to>
                                        <p:strVal val="hidden"/>
                                      </p:to>
                                    </p:set>
                                  </p:childTnLst>
                                </p:cTn>
                              </p:par>
                            </p:childTnLst>
                          </p:cTn>
                        </p:par>
                        <p:par>
                          <p:cTn id="50" fill="hold">
                            <p:stCondLst>
                              <p:cond delay="500"/>
                            </p:stCondLst>
                            <p:childTnLst>
                              <p:par>
                                <p:cTn id="51" presetID="10" presetClass="entr" presetSubtype="0"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childTnLst>
                                </p:cTn>
                              </p:par>
                              <p:par>
                                <p:cTn id="54" presetID="42" presetClass="path" presetSubtype="0" accel="50000" decel="50000" fill="hold" nodeType="withEffect">
                                  <p:stCondLst>
                                    <p:cond delay="0"/>
                                  </p:stCondLst>
                                  <p:childTnLst>
                                    <p:animMotion origin="layout" path="M -1.66667E-6 3.58025E-6 L -0.11024 -0.09476 " pathEditMode="relative" rAng="0" ptsTypes="AA">
                                      <p:cBhvr>
                                        <p:cTn id="55" dur="2000" fill="hold"/>
                                        <p:tgtEl>
                                          <p:spTgt spid="76"/>
                                        </p:tgtEl>
                                        <p:attrNameLst>
                                          <p:attrName>ppt_x</p:attrName>
                                          <p:attrName>ppt_y</p:attrName>
                                        </p:attrNameLst>
                                      </p:cBhvr>
                                      <p:rCtr x="-5521" y="-4753"/>
                                    </p:animMotion>
                                  </p:childTnLst>
                                </p:cTn>
                              </p:par>
                              <p:par>
                                <p:cTn id="56" presetID="22" presetClass="entr" presetSubtype="4" fill="hold"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down)">
                                      <p:cBhvr>
                                        <p:cTn id="58" dur="2750"/>
                                        <p:tgtEl>
                                          <p:spTgt spid="4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fade">
                                      <p:cBhvr>
                                        <p:cTn id="61" dur="500"/>
                                        <p:tgtEl>
                                          <p:spTgt spid="8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fade">
                                      <p:cBhvr>
                                        <p:cTn id="64" dur="500"/>
                                        <p:tgtEl>
                                          <p:spTgt spid="5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nodeType="clickEffect">
                                  <p:stCondLst>
                                    <p:cond delay="0"/>
                                  </p:stCondLst>
                                  <p:childTnLst>
                                    <p:animEffect transition="out" filter="fade">
                                      <p:cBhvr>
                                        <p:cTn id="71" dur="500"/>
                                        <p:tgtEl>
                                          <p:spTgt spid="76"/>
                                        </p:tgtEl>
                                      </p:cBhvr>
                                    </p:animEffect>
                                    <p:set>
                                      <p:cBhvr>
                                        <p:cTn id="72" dur="1" fill="hold">
                                          <p:stCondLst>
                                            <p:cond delay="499"/>
                                          </p:stCondLst>
                                        </p:cTn>
                                        <p:tgtEl>
                                          <p:spTgt spid="76"/>
                                        </p:tgtEl>
                                        <p:attrNameLst>
                                          <p:attrName>style.visibility</p:attrName>
                                        </p:attrNameLst>
                                      </p:cBhvr>
                                      <p:to>
                                        <p:strVal val="hidden"/>
                                      </p:to>
                                    </p:set>
                                  </p:childTnLst>
                                </p:cTn>
                              </p:par>
                            </p:childTnLst>
                          </p:cTn>
                        </p:par>
                        <p:par>
                          <p:cTn id="73" fill="hold">
                            <p:stCondLst>
                              <p:cond delay="500"/>
                            </p:stCondLst>
                            <p:childTnLst>
                              <p:par>
                                <p:cTn id="74" presetID="10" presetClass="entr" presetSubtype="0" fill="hold" nodeType="after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42" presetClass="path" presetSubtype="0" accel="50000" decel="50000" fill="hold" nodeType="withEffect">
                                  <p:stCondLst>
                                    <p:cond delay="0"/>
                                  </p:stCondLst>
                                  <p:childTnLst>
                                    <p:animMotion origin="layout" path="M -1.94444E-6 3.82716E-6 L -0.12691 -0.20957 " pathEditMode="relative" rAng="0" ptsTypes="AA">
                                      <p:cBhvr>
                                        <p:cTn id="78" dur="2000" fill="hold"/>
                                        <p:tgtEl>
                                          <p:spTgt spid="77"/>
                                        </p:tgtEl>
                                        <p:attrNameLst>
                                          <p:attrName>ppt_x</p:attrName>
                                          <p:attrName>ppt_y</p:attrName>
                                        </p:attrNameLst>
                                      </p:cBhvr>
                                      <p:rCtr x="-6354" y="-10494"/>
                                    </p:animMotion>
                                  </p:childTnLst>
                                </p:cTn>
                              </p:par>
                              <p:par>
                                <p:cTn id="79" presetID="22" presetClass="entr" presetSubtype="4" fill="hold" nodeType="with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wipe(down)">
                                      <p:cBhvr>
                                        <p:cTn id="81" dur="2750"/>
                                        <p:tgtEl>
                                          <p:spTgt spid="4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81"/>
                                        </p:tgtEl>
                                        <p:attrNameLst>
                                          <p:attrName>style.visibility</p:attrName>
                                        </p:attrNameLst>
                                      </p:cBhvr>
                                      <p:to>
                                        <p:strVal val="visible"/>
                                      </p:to>
                                    </p:set>
                                    <p:animEffect transition="in" filter="fade">
                                      <p:cBhvr>
                                        <p:cTn id="84" dur="500"/>
                                        <p:tgtEl>
                                          <p:spTgt spid="8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3"/>
                                        </p:tgtEl>
                                        <p:attrNameLst>
                                          <p:attrName>style.visibility</p:attrName>
                                        </p:attrNameLst>
                                      </p:cBhvr>
                                      <p:to>
                                        <p:strVal val="visible"/>
                                      </p:to>
                                    </p:set>
                                    <p:animEffect transition="in" filter="fade">
                                      <p:cBhvr>
                                        <p:cTn id="9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0" grpId="0" animBg="1"/>
      <p:bldP spid="49" grpId="0" animBg="1"/>
      <p:bldP spid="48" grpId="0" animBg="1"/>
      <p:bldP spid="81" grpId="0" animBg="1"/>
      <p:bldP spid="80" grpId="0" animBg="1"/>
      <p:bldP spid="78" grpId="0" animBg="1"/>
      <p:bldP spid="22" grpId="0" animBg="1"/>
      <p:bldP spid="17" grpId="0"/>
      <p:bldP spid="18" grpId="0"/>
      <p:bldP spid="20" grpId="0"/>
      <p:bldP spid="21" grpId="0"/>
    </p:bld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7" name="Groupe 36"/>
          <p:cNvGrpSpPr/>
          <p:nvPr/>
        </p:nvGrpSpPr>
        <p:grpSpPr>
          <a:xfrm>
            <a:off x="-363329" y="729187"/>
            <a:ext cx="3510665" cy="4414313"/>
            <a:chOff x="-363329" y="729187"/>
            <a:chExt cx="3510665" cy="4414313"/>
          </a:xfrm>
        </p:grpSpPr>
        <p:pic>
          <p:nvPicPr>
            <p:cNvPr id="39" name="Image 38"/>
            <p:cNvPicPr>
              <a:picLocks noChangeAspect="1"/>
            </p:cNvPicPr>
            <p:nvPr/>
          </p:nvPicPr>
          <p:blipFill rotWithShape="1">
            <a:blip r:embed="rId2"/>
            <a:srcRect l="16821"/>
            <a:stretch/>
          </p:blipFill>
          <p:spPr>
            <a:xfrm>
              <a:off x="-8120" y="3746679"/>
              <a:ext cx="2221769" cy="1396821"/>
            </a:xfrm>
            <a:prstGeom prst="rect">
              <a:avLst/>
            </a:prstGeom>
          </p:spPr>
        </p:pic>
        <p:sp>
          <p:nvSpPr>
            <p:cNvPr id="40" name="Pensées 39"/>
            <p:cNvSpPr/>
            <p:nvPr/>
          </p:nvSpPr>
          <p:spPr>
            <a:xfrm rot="11440146">
              <a:off x="-363329" y="729187"/>
              <a:ext cx="3510665" cy="2980444"/>
            </a:xfrm>
            <a:prstGeom prst="cloudCallout">
              <a:avLst>
                <a:gd name="adj1" fmla="val 64997"/>
                <a:gd name="adj2" fmla="val 31935"/>
              </a:avLst>
            </a:prstGeom>
            <a:solidFill>
              <a:srgbClr val="FFFFFF">
                <a:alpha val="94118"/>
              </a:srgbClr>
            </a:solidFill>
            <a:ln w="3175">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p:cNvSpPr/>
            <p:nvPr/>
          </p:nvSpPr>
          <p:spPr>
            <a:xfrm>
              <a:off x="371740" y="1215857"/>
              <a:ext cx="2194015" cy="769441"/>
            </a:xfrm>
            <a:prstGeom prst="rect">
              <a:avLst/>
            </a:prstGeom>
          </p:spPr>
          <p:txBody>
            <a:bodyPr wrap="square">
              <a:spAutoFit/>
            </a:bodyPr>
            <a:lstStyle/>
            <a:p>
              <a:r>
                <a:rPr lang="fr-FR" sz="1100" dirty="0">
                  <a:solidFill>
                    <a:schemeClr val="tx1">
                      <a:lumMod val="75000"/>
                      <a:lumOff val="25000"/>
                    </a:schemeClr>
                  </a:solidFill>
                </a:rPr>
                <a:t>Il manque l’univers </a:t>
              </a:r>
              <a:r>
                <a:rPr lang="fr-FR" sz="1100" b="1" dirty="0" smtClean="0">
                  <a:solidFill>
                    <a:srgbClr val="C00000"/>
                  </a:solidFill>
                </a:rPr>
                <a:t>ASSURANCE</a:t>
              </a:r>
              <a:r>
                <a:rPr lang="fr-FR" sz="1100" dirty="0" smtClean="0">
                  <a:solidFill>
                    <a:schemeClr val="tx1">
                      <a:lumMod val="75000"/>
                      <a:lumOff val="25000"/>
                    </a:schemeClr>
                  </a:solidFill>
                </a:rPr>
                <a:t> </a:t>
              </a:r>
              <a:r>
                <a:rPr lang="fr-FR" sz="1100" dirty="0">
                  <a:solidFill>
                    <a:schemeClr val="tx1">
                      <a:lumMod val="75000"/>
                      <a:lumOff val="25000"/>
                    </a:schemeClr>
                  </a:solidFill>
                </a:rPr>
                <a:t>à notre client… </a:t>
              </a:r>
              <a:endParaRPr lang="fr-FR" sz="1100" dirty="0" smtClean="0">
                <a:solidFill>
                  <a:schemeClr val="tx1">
                    <a:lumMod val="75000"/>
                    <a:lumOff val="25000"/>
                  </a:schemeClr>
                </a:solidFill>
              </a:endParaRPr>
            </a:p>
            <a:p>
              <a:r>
                <a:rPr lang="fr-FR" sz="1100" dirty="0" smtClean="0">
                  <a:solidFill>
                    <a:schemeClr val="tx1">
                      <a:lumMod val="75000"/>
                      <a:lumOff val="25000"/>
                    </a:schemeClr>
                  </a:solidFill>
                </a:rPr>
                <a:t>Quelles </a:t>
              </a:r>
              <a:r>
                <a:rPr lang="fr-FR" sz="1100" dirty="0">
                  <a:solidFill>
                    <a:schemeClr val="tx1">
                      <a:lumMod val="75000"/>
                      <a:lumOff val="25000"/>
                    </a:schemeClr>
                  </a:solidFill>
                </a:rPr>
                <a:t>sont les passerelles provenant des autres univers ? </a:t>
              </a:r>
            </a:p>
          </p:txBody>
        </p:sp>
      </p:grpSp>
      <p:sp>
        <p:nvSpPr>
          <p:cNvPr id="53" name="Rectangle 52"/>
          <p:cNvSpPr/>
          <p:nvPr/>
        </p:nvSpPr>
        <p:spPr>
          <a:xfrm>
            <a:off x="4074631" y="4051315"/>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49"/>
          <p:cNvSpPr/>
          <p:nvPr/>
        </p:nvSpPr>
        <p:spPr>
          <a:xfrm>
            <a:off x="4074631" y="3075880"/>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p:cNvSpPr/>
          <p:nvPr/>
        </p:nvSpPr>
        <p:spPr>
          <a:xfrm>
            <a:off x="4074631" y="2014268"/>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p:cNvSpPr/>
          <p:nvPr/>
        </p:nvSpPr>
        <p:spPr>
          <a:xfrm>
            <a:off x="4080720" y="1022534"/>
            <a:ext cx="2372126" cy="109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Image 47"/>
          <p:cNvPicPr>
            <a:picLocks noChangeAspect="1"/>
          </p:cNvPicPr>
          <p:nvPr/>
        </p:nvPicPr>
        <p:blipFill>
          <a:blip r:embed="rId3">
            <a:extLst/>
          </a:blip>
          <a:stretch>
            <a:fillRect/>
          </a:stretch>
        </p:blipFill>
        <p:spPr>
          <a:xfrm>
            <a:off x="3448298" y="4034567"/>
            <a:ext cx="389491" cy="389491"/>
          </a:xfrm>
          <a:prstGeom prst="rect">
            <a:avLst/>
          </a:prstGeom>
        </p:spPr>
      </p:pic>
      <p:sp>
        <p:nvSpPr>
          <p:cNvPr id="81" name="Rectangle 80"/>
          <p:cNvSpPr/>
          <p:nvPr/>
        </p:nvSpPr>
        <p:spPr>
          <a:xfrm>
            <a:off x="3203848" y="3888314"/>
            <a:ext cx="5796644" cy="9156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Rectangle 79"/>
          <p:cNvSpPr/>
          <p:nvPr/>
        </p:nvSpPr>
        <p:spPr>
          <a:xfrm>
            <a:off x="3204668" y="2770459"/>
            <a:ext cx="5796644" cy="107587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Rectangle 77"/>
          <p:cNvSpPr/>
          <p:nvPr/>
        </p:nvSpPr>
        <p:spPr>
          <a:xfrm>
            <a:off x="3206233" y="1807452"/>
            <a:ext cx="5796644" cy="914400"/>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p:cNvSpPr/>
          <p:nvPr/>
        </p:nvSpPr>
        <p:spPr>
          <a:xfrm>
            <a:off x="3203848" y="828068"/>
            <a:ext cx="5796644" cy="914400"/>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7" name="Image 46"/>
          <p:cNvPicPr>
            <a:picLocks noChangeAspect="1"/>
          </p:cNvPicPr>
          <p:nvPr/>
        </p:nvPicPr>
        <p:blipFill>
          <a:blip r:embed="rId4">
            <a:extLst/>
          </a:blip>
          <a:stretch>
            <a:fillRect/>
          </a:stretch>
        </p:blipFill>
        <p:spPr>
          <a:xfrm>
            <a:off x="3492874" y="986714"/>
            <a:ext cx="378825" cy="378825"/>
          </a:xfrm>
          <a:prstGeom prst="rect">
            <a:avLst/>
          </a:prstGeom>
        </p:spPr>
      </p:pic>
      <p:pic>
        <p:nvPicPr>
          <p:cNvPr id="59" name="Image 58"/>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10714" y1="12946" x2="10714" y2="12946"/>
                        <a14:foregroundMark x1="22768" y1="3125" x2="22768" y2="3125"/>
                        <a14:foregroundMark x1="73214" y1="8036" x2="73214" y2="8036"/>
                        <a14:foregroundMark x1="94643" y1="5357" x2="94643" y2="5357"/>
                        <a14:foregroundMark x1="96429" y1="24554" x2="96429" y2="24554"/>
                        <a14:foregroundMark x1="89732" y1="16964" x2="89732" y2="16964"/>
                        <a14:foregroundMark x1="74554" y1="47768" x2="89286" y2="23214"/>
                        <a14:foregroundMark x1="70982" y1="55357" x2="37946" y2="81696"/>
                        <a14:foregroundMark x1="24107" y1="70982" x2="17857" y2="62946"/>
                        <a14:foregroundMark x1="16518" y1="36161" x2="14286" y2="55804"/>
                        <a14:foregroundMark x1="79018" y1="87500" x2="79018" y2="87500"/>
                        <a14:foregroundMark x1="69643" y1="96429" x2="69643" y2="96429"/>
                      </a14:backgroundRemoval>
                    </a14:imgEffect>
                  </a14:imgLayer>
                </a14:imgProps>
              </a:ext>
            </a:extLst>
          </a:blip>
          <a:stretch>
            <a:fillRect/>
          </a:stretch>
        </p:blipFill>
        <p:spPr>
          <a:xfrm>
            <a:off x="3414646" y="1915925"/>
            <a:ext cx="529574" cy="529574"/>
          </a:xfrm>
          <a:prstGeom prst="rect">
            <a:avLst/>
          </a:prstGeom>
        </p:spPr>
      </p:pic>
      <p:sp>
        <p:nvSpPr>
          <p:cNvPr id="2" name="Espace réservé du contenu 1"/>
          <p:cNvSpPr>
            <a:spLocks noGrp="1"/>
          </p:cNvSpPr>
          <p:nvPr>
            <p:ph sz="quarter" idx="15"/>
          </p:nvPr>
        </p:nvSpPr>
        <p:spPr/>
        <p:txBody>
          <a:bodyPr/>
          <a:lstStyle/>
          <a:p>
            <a:r>
              <a:rPr lang="fr-FR" sz="1400" b="1" dirty="0" smtClean="0"/>
              <a:t>Les </a:t>
            </a:r>
            <a:r>
              <a:rPr lang="fr-FR" sz="1400" b="1" dirty="0" smtClean="0">
                <a:solidFill>
                  <a:srgbClr val="C00000"/>
                </a:solidFill>
              </a:rPr>
              <a:t>passerelles</a:t>
            </a:r>
            <a:r>
              <a:rPr lang="fr-FR" sz="1400" b="1" dirty="0" smtClean="0"/>
              <a:t> entre les univers pour compléter </a:t>
            </a:r>
            <a:r>
              <a:rPr lang="fr-FR" sz="1400" b="1" dirty="0" smtClean="0">
                <a:solidFill>
                  <a:srgbClr val="C00000"/>
                </a:solidFill>
              </a:rPr>
              <a:t>l’équipement des clients</a:t>
            </a:r>
            <a:endParaRPr lang="fr-FR" sz="1400" b="1" dirty="0">
              <a:solidFill>
                <a:srgbClr val="C00000"/>
              </a:solidFill>
            </a:endParaRPr>
          </a:p>
        </p:txBody>
      </p:sp>
      <p:sp>
        <p:nvSpPr>
          <p:cNvPr id="16" name="AutoShape 2" descr="Push free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0" name="ZoneTexte 59"/>
          <p:cNvSpPr txBox="1"/>
          <p:nvPr/>
        </p:nvSpPr>
        <p:spPr>
          <a:xfrm>
            <a:off x="230875" y="2308440"/>
            <a:ext cx="1396278" cy="646331"/>
          </a:xfrm>
          <a:prstGeom prst="rect">
            <a:avLst/>
          </a:prstGeom>
          <a:solidFill>
            <a:schemeClr val="tx2">
              <a:lumMod val="20000"/>
              <a:lumOff val="80000"/>
            </a:schemeClr>
          </a:solidFill>
        </p:spPr>
        <p:txBody>
          <a:bodyPr wrap="square" rtlCol="0">
            <a:spAutoFit/>
          </a:bodyPr>
          <a:lstStyle/>
          <a:p>
            <a:r>
              <a:rPr lang="fr-FR" sz="1200" b="1" dirty="0" smtClean="0">
                <a:solidFill>
                  <a:schemeClr val="tx2">
                    <a:lumMod val="75000"/>
                  </a:schemeClr>
                </a:solidFill>
                <a:effectLst>
                  <a:outerShdw blurRad="38100" dist="38100" dir="2700000" algn="tl">
                    <a:srgbClr val="000000">
                      <a:alpha val="43137"/>
                    </a:srgbClr>
                  </a:outerShdw>
                </a:effectLst>
              </a:rPr>
              <a:t>Univers </a:t>
            </a:r>
          </a:p>
          <a:p>
            <a:r>
              <a:rPr lang="fr-FR" sz="1200" b="1" dirty="0" smtClean="0">
                <a:solidFill>
                  <a:srgbClr val="FF0000"/>
                </a:solidFill>
                <a:effectLst>
                  <a:outerShdw blurRad="38100" dist="38100" dir="2700000" algn="tl">
                    <a:srgbClr val="000000">
                      <a:alpha val="43137"/>
                    </a:srgbClr>
                  </a:outerShdw>
                </a:effectLst>
              </a:rPr>
              <a:t>ASSURANCE</a:t>
            </a:r>
          </a:p>
          <a:p>
            <a:r>
              <a:rPr lang="fr-FR" sz="1200" b="1" dirty="0" smtClean="0">
                <a:solidFill>
                  <a:schemeClr val="tx2">
                    <a:lumMod val="75000"/>
                  </a:schemeClr>
                </a:solidFill>
                <a:effectLst>
                  <a:outerShdw blurRad="38100" dist="38100" dir="2700000" algn="tl">
                    <a:srgbClr val="000000">
                      <a:alpha val="43137"/>
                    </a:srgbClr>
                  </a:outerShdw>
                </a:effectLst>
              </a:rPr>
              <a:t>Non détenu</a:t>
            </a:r>
            <a:endParaRPr lang="fr-FR" sz="1200" b="1" dirty="0">
              <a:solidFill>
                <a:schemeClr val="tx2">
                  <a:lumMod val="75000"/>
                </a:schemeClr>
              </a:solidFill>
              <a:effectLst>
                <a:outerShdw blurRad="38100" dist="38100" dir="2700000" algn="tl">
                  <a:srgbClr val="000000">
                    <a:alpha val="43137"/>
                  </a:srgbClr>
                </a:outerShdw>
              </a:effectLst>
            </a:endParaRPr>
          </a:p>
        </p:txBody>
      </p:sp>
      <p:sp>
        <p:nvSpPr>
          <p:cNvPr id="63" name="ZoneTexte 62"/>
          <p:cNvSpPr txBox="1"/>
          <p:nvPr/>
        </p:nvSpPr>
        <p:spPr>
          <a:xfrm>
            <a:off x="3328297" y="2422160"/>
            <a:ext cx="720080" cy="261610"/>
          </a:xfrm>
          <a:prstGeom prst="rect">
            <a:avLst/>
          </a:prstGeom>
          <a:noFill/>
        </p:spPr>
        <p:txBody>
          <a:bodyPr wrap="square" rtlCol="0">
            <a:spAutoFit/>
          </a:bodyPr>
          <a:lstStyle/>
          <a:p>
            <a:pPr algn="ctr">
              <a:buClr>
                <a:schemeClr val="bg1"/>
              </a:buClr>
            </a:pPr>
            <a:r>
              <a:rPr lang="fr-FR" sz="1100" b="1" dirty="0" err="1"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Banca</a:t>
            </a: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nvGrpSpPr>
          <p:cNvPr id="64" name="Groupe 63"/>
          <p:cNvGrpSpPr/>
          <p:nvPr/>
        </p:nvGrpSpPr>
        <p:grpSpPr>
          <a:xfrm>
            <a:off x="3168355" y="2851624"/>
            <a:ext cx="971819" cy="781156"/>
            <a:chOff x="3043857" y="2326339"/>
            <a:chExt cx="1380339" cy="1109529"/>
          </a:xfrm>
        </p:grpSpPr>
        <p:pic>
          <p:nvPicPr>
            <p:cNvPr id="65" name="Image 64"/>
            <p:cNvPicPr>
              <a:picLocks noChangeAspect="1"/>
            </p:cNvPicPr>
            <p:nvPr/>
          </p:nvPicPr>
          <p:blipFill>
            <a:blip r:embed="rId7">
              <a:extLst/>
            </a:blip>
            <a:stretch>
              <a:fillRect/>
            </a:stretch>
          </p:blipFill>
          <p:spPr>
            <a:xfrm>
              <a:off x="3294333" y="2326339"/>
              <a:ext cx="854093" cy="854094"/>
            </a:xfrm>
            <a:prstGeom prst="rect">
              <a:avLst/>
            </a:prstGeom>
          </p:spPr>
        </p:pic>
        <p:sp>
          <p:nvSpPr>
            <p:cNvPr id="66" name="ZoneTexte 65"/>
            <p:cNvSpPr txBox="1"/>
            <p:nvPr/>
          </p:nvSpPr>
          <p:spPr>
            <a:xfrm>
              <a:off x="3043857" y="3064286"/>
              <a:ext cx="1380339" cy="371582"/>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Placement</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sp>
        <p:nvSpPr>
          <p:cNvPr id="69" name="ZoneTexte 68"/>
          <p:cNvSpPr txBox="1"/>
          <p:nvPr/>
        </p:nvSpPr>
        <p:spPr>
          <a:xfrm>
            <a:off x="3343869" y="1393555"/>
            <a:ext cx="704508" cy="261610"/>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Epargne</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72" name="ZoneTexte 71"/>
          <p:cNvSpPr txBox="1"/>
          <p:nvPr/>
        </p:nvSpPr>
        <p:spPr>
          <a:xfrm>
            <a:off x="3023299" y="4434569"/>
            <a:ext cx="1199836" cy="261610"/>
          </a:xfrm>
          <a:prstGeom prst="rect">
            <a:avLst/>
          </a:prstGeom>
          <a:noFill/>
        </p:spPr>
        <p:txBody>
          <a:bodyPr wrap="square" rtlCol="0">
            <a:spAutoFit/>
          </a:bodyPr>
          <a:lstStyle/>
          <a:p>
            <a:pPr algn="ctr">
              <a:buClr>
                <a:schemeClr val="bg1"/>
              </a:buClr>
            </a:pPr>
            <a:r>
              <a:rPr lang="fr-FR" sz="11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Crédit</a:t>
            </a:r>
            <a:endParaRPr lang="fr-FR" sz="11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cxnSp>
        <p:nvCxnSpPr>
          <p:cNvPr id="6" name="Connecteur droit avec flèche 5"/>
          <p:cNvCxnSpPr/>
          <p:nvPr/>
        </p:nvCxnSpPr>
        <p:spPr>
          <a:xfrm flipH="1">
            <a:off x="2125422" y="1260116"/>
            <a:ext cx="1078426" cy="864096"/>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p:cNvCxnSpPr/>
          <p:nvPr/>
        </p:nvCxnSpPr>
        <p:spPr>
          <a:xfrm flipH="1">
            <a:off x="2201622" y="2310554"/>
            <a:ext cx="1002226" cy="144304"/>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p:cNvCxnSpPr/>
          <p:nvPr/>
        </p:nvCxnSpPr>
        <p:spPr>
          <a:xfrm flipH="1" flipV="1">
            <a:off x="2125422" y="2801678"/>
            <a:ext cx="1078426" cy="502726"/>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p:cNvCxnSpPr/>
          <p:nvPr/>
        </p:nvCxnSpPr>
        <p:spPr>
          <a:xfrm flipH="1" flipV="1">
            <a:off x="1967209" y="3132324"/>
            <a:ext cx="1236639" cy="1152128"/>
          </a:xfrm>
          <a:prstGeom prst="straightConnector1">
            <a:avLst/>
          </a:prstGeom>
          <a:ln>
            <a:solidFill>
              <a:srgbClr val="001722"/>
            </a:solidFill>
            <a:tailEnd type="triangle"/>
          </a:ln>
        </p:spPr>
        <p:style>
          <a:lnRef idx="1">
            <a:schemeClr val="accent1"/>
          </a:lnRef>
          <a:fillRef idx="0">
            <a:schemeClr val="accent1"/>
          </a:fillRef>
          <a:effectRef idx="0">
            <a:schemeClr val="accent1"/>
          </a:effectRef>
          <a:fontRef idx="minor">
            <a:schemeClr val="tx1"/>
          </a:fontRef>
        </p:style>
      </p:cxnSp>
      <p:pic>
        <p:nvPicPr>
          <p:cNvPr id="52" name="Image 51"/>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foregroundMark x1="50417" y1="49086" x2="68333" y2="27937"/>
                        <a14:foregroundMark x1="51875" y1="55614" x2="67500" y2="35248"/>
                        <a14:foregroundMark x1="56667" y1="57963" x2="75000" y2="39164"/>
                        <a14:backgroundMark x1="35208" y1="33420" x2="21875" y2="59008"/>
                        <a14:backgroundMark x1="15000" y1="49086" x2="19167" y2="80418"/>
                        <a14:backgroundMark x1="48750" y1="63969" x2="40417" y2="57702"/>
                        <a14:backgroundMark x1="50417" y1="61097" x2="43542" y2="58747"/>
                      </a14:backgroundRemoval>
                    </a14:imgEffect>
                  </a14:imgLayer>
                </a14:imgProps>
              </a:ext>
              <a:ext uri="{28A0092B-C50C-407E-A947-70E740481C1C}">
                <a14:useLocalDpi xmlns:a14="http://schemas.microsoft.com/office/drawing/2010/main" val="0"/>
              </a:ext>
            </a:extLst>
          </a:blip>
          <a:stretch>
            <a:fillRect/>
          </a:stretch>
        </p:blipFill>
        <p:spPr>
          <a:xfrm rot="11015045">
            <a:off x="2987159" y="1088492"/>
            <a:ext cx="483509" cy="404059"/>
          </a:xfrm>
          <a:prstGeom prst="rect">
            <a:avLst/>
          </a:prstGeom>
        </p:spPr>
      </p:pic>
      <p:sp>
        <p:nvSpPr>
          <p:cNvPr id="17" name="Rectangle 16"/>
          <p:cNvSpPr/>
          <p:nvPr/>
        </p:nvSpPr>
        <p:spPr>
          <a:xfrm>
            <a:off x="4020108" y="967635"/>
            <a:ext cx="5034413" cy="60016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E, mais n’a pas l’univers A : </a:t>
            </a:r>
          </a:p>
          <a:p>
            <a:pPr lvl="0">
              <a:buClr>
                <a:srgbClr val="C00000"/>
              </a:buCl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Il épargne pour « assurer son avenir », prévoir les « au cas où », « on ne sait jamais </a:t>
            </a:r>
            <a:r>
              <a:rPr lang="fr-FR" sz="800" b="1" dirty="0" smtClean="0">
                <a:solidFill>
                  <a:schemeClr val="bg1"/>
                </a:solidFill>
              </a:rPr>
              <a:t>». Et justement, s’il lui arrivait quelque chose, comment pourrait-il faire face aux conséquences financières ? </a:t>
            </a:r>
            <a:r>
              <a:rPr lang="fr-FR" sz="800" dirty="0" smtClean="0">
                <a:solidFill>
                  <a:schemeClr val="bg1"/>
                </a:solidFill>
              </a:rPr>
              <a:t>Présentez aux clients les solutions d’assurances et de prévoyance comme </a:t>
            </a:r>
            <a:r>
              <a:rPr lang="fr-FR" sz="800" b="1" dirty="0" smtClean="0">
                <a:solidFill>
                  <a:schemeClr val="bg1"/>
                </a:solidFill>
              </a:rPr>
              <a:t>une PROTECTION et une SÉCURITÉ financière. </a:t>
            </a:r>
            <a:endParaRPr lang="fr-FR" sz="800" b="1" dirty="0">
              <a:solidFill>
                <a:schemeClr val="bg1"/>
              </a:solidFill>
            </a:endParaRPr>
          </a:p>
        </p:txBody>
      </p:sp>
      <p:sp>
        <p:nvSpPr>
          <p:cNvPr id="18" name="Rectangle 17"/>
          <p:cNvSpPr/>
          <p:nvPr/>
        </p:nvSpPr>
        <p:spPr>
          <a:xfrm>
            <a:off x="4015273" y="1963060"/>
            <a:ext cx="5060352" cy="60016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B, mais n’a pas l’univers A : </a:t>
            </a:r>
          </a:p>
          <a:p>
            <a:pPr lvl="0">
              <a:buClr>
                <a:srgbClr val="C00000"/>
              </a:buCl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Connait-il les assurances que lui offre son forfait de compte ? Et concernant son patrimoine financier ou son budget, </a:t>
            </a:r>
            <a:r>
              <a:rPr lang="fr-FR" sz="800" b="1" dirty="0" err="1" smtClean="0">
                <a:solidFill>
                  <a:schemeClr val="bg1"/>
                </a:solidFill>
              </a:rPr>
              <a:t>sait-il</a:t>
            </a:r>
            <a:r>
              <a:rPr lang="fr-FR" sz="800" b="1" dirty="0" smtClean="0">
                <a:solidFill>
                  <a:schemeClr val="bg1"/>
                </a:solidFill>
              </a:rPr>
              <a:t> comment il est assuré ? Questionnez le client sur les garanties qu’il détient afin de lui proposer un bilan comparatif. </a:t>
            </a:r>
            <a:r>
              <a:rPr lang="fr-FR" sz="800" dirty="0" smtClean="0">
                <a:solidFill>
                  <a:schemeClr val="bg1"/>
                </a:solidFill>
              </a:rPr>
              <a:t>Vous pouvez vous appuyer sur le questionnaire relationnel pour cela. </a:t>
            </a:r>
          </a:p>
        </p:txBody>
      </p:sp>
      <p:sp>
        <p:nvSpPr>
          <p:cNvPr id="20" name="Rectangle 19"/>
          <p:cNvSpPr/>
          <p:nvPr/>
        </p:nvSpPr>
        <p:spPr>
          <a:xfrm>
            <a:off x="4015273" y="3015023"/>
            <a:ext cx="4960049" cy="60016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P, mais n’a pas l’univers A : </a:t>
            </a:r>
          </a:p>
          <a:p>
            <a:pPr lvl="0">
              <a:buClr>
                <a:srgbClr val="C00000"/>
              </a:buCl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Mettez à jour la </a:t>
            </a:r>
            <a:r>
              <a:rPr lang="fr-FR" sz="800" b="1" dirty="0" smtClean="0">
                <a:solidFill>
                  <a:schemeClr val="bg1"/>
                </a:solidFill>
              </a:rPr>
              <a:t>clause bénéficiaire du contrat d’assurance vie de votre client </a:t>
            </a:r>
            <a:r>
              <a:rPr lang="fr-FR" sz="800" dirty="0" smtClean="0">
                <a:solidFill>
                  <a:schemeClr val="bg1"/>
                </a:solidFill>
              </a:rPr>
              <a:t>et demandez lui s’il trouve important</a:t>
            </a:r>
            <a:r>
              <a:rPr lang="fr-FR" sz="800" b="1" dirty="0" smtClean="0">
                <a:solidFill>
                  <a:schemeClr val="bg1"/>
                </a:solidFill>
              </a:rPr>
              <a:t> de protéger cette personne</a:t>
            </a:r>
            <a:r>
              <a:rPr lang="fr-FR" sz="800" dirty="0" smtClean="0">
                <a:solidFill>
                  <a:schemeClr val="bg1"/>
                </a:solidFill>
              </a:rPr>
              <a:t>, puis proposez lui de compléter cette protection grâce à nos </a:t>
            </a:r>
            <a:r>
              <a:rPr lang="fr-FR" sz="800" b="1" dirty="0" smtClean="0">
                <a:solidFill>
                  <a:schemeClr val="bg1"/>
                </a:solidFill>
              </a:rPr>
              <a:t>solutions de prévoyance</a:t>
            </a:r>
            <a:r>
              <a:rPr lang="fr-FR" sz="800" dirty="0" smtClean="0">
                <a:solidFill>
                  <a:schemeClr val="bg1"/>
                </a:solidFill>
              </a:rPr>
              <a:t>. </a:t>
            </a:r>
            <a:endParaRPr lang="fr-FR" sz="800" dirty="0">
              <a:solidFill>
                <a:schemeClr val="bg1"/>
              </a:solidFill>
            </a:endParaRPr>
          </a:p>
        </p:txBody>
      </p:sp>
      <p:sp>
        <p:nvSpPr>
          <p:cNvPr id="21" name="Rectangle 20"/>
          <p:cNvSpPr/>
          <p:nvPr/>
        </p:nvSpPr>
        <p:spPr>
          <a:xfrm>
            <a:off x="4000168" y="3996450"/>
            <a:ext cx="5034413" cy="600164"/>
          </a:xfrm>
          <a:prstGeom prst="rect">
            <a:avLst/>
          </a:prstGeom>
        </p:spPr>
        <p:txBody>
          <a:bodyPr wrap="square">
            <a:spAutoFit/>
          </a:bodyPr>
          <a:lstStyle/>
          <a:p>
            <a:pPr lvl="0">
              <a:buClr>
                <a:srgbClr val="C00000"/>
              </a:buClr>
              <a:defRPr/>
            </a:pPr>
            <a:r>
              <a:rPr lang="fr-FR" sz="800" dirty="0" smtClean="0">
                <a:solidFill>
                  <a:srgbClr val="FF0000"/>
                </a:solidFill>
              </a:rPr>
              <a:t>Votre client détient l’univers C, mais n’a pas l’univers A : </a:t>
            </a:r>
          </a:p>
          <a:p>
            <a:pPr lvl="0">
              <a:buClr>
                <a:srgbClr val="C00000"/>
              </a:buClr>
              <a:defRPr/>
            </a:pPr>
            <a:endParaRPr lang="fr-FR" sz="100" dirty="0" smtClean="0">
              <a:solidFill>
                <a:schemeClr val="bg1"/>
              </a:solidFill>
            </a:endParaRPr>
          </a:p>
          <a:p>
            <a:pPr marL="171450" lvl="0" indent="-171450">
              <a:buClr>
                <a:srgbClr val="C00000"/>
              </a:buClr>
              <a:buFont typeface="Wingdings" panose="05000000000000000000" pitchFamily="2" charset="2"/>
              <a:buChar char="§"/>
              <a:defRPr/>
            </a:pPr>
            <a:r>
              <a:rPr lang="fr-FR" sz="800" dirty="0" smtClean="0">
                <a:solidFill>
                  <a:schemeClr val="bg1"/>
                </a:solidFill>
              </a:rPr>
              <a:t>Qu’a financé le crédit ? Une voiture, des travaux, des études ? </a:t>
            </a:r>
            <a:r>
              <a:rPr lang="fr-FR" sz="800" b="1" dirty="0" smtClean="0">
                <a:solidFill>
                  <a:schemeClr val="bg1"/>
                </a:solidFill>
              </a:rPr>
              <a:t>Comment sont assurés ces biens en question ? </a:t>
            </a:r>
            <a:r>
              <a:rPr lang="fr-FR" sz="800" dirty="0" smtClean="0">
                <a:solidFill>
                  <a:schemeClr val="bg1"/>
                </a:solidFill>
              </a:rPr>
              <a:t>Quelles sont ses garanties de son contrat auto, habitation ? Est-il assuré pour les travaux qu’il effectue (GAV), </a:t>
            </a:r>
            <a:r>
              <a:rPr lang="fr-FR" sz="800" b="1" dirty="0" smtClean="0">
                <a:solidFill>
                  <a:schemeClr val="bg1"/>
                </a:solidFill>
              </a:rPr>
              <a:t>est ce que qu’il a mis en place des solutions pour protéger sa famille ? </a:t>
            </a:r>
            <a:endParaRPr lang="fr-FR" sz="800" b="1" dirty="0">
              <a:solidFill>
                <a:schemeClr val="bg1"/>
              </a:solidFill>
            </a:endParaRPr>
          </a:p>
        </p:txBody>
      </p:sp>
      <p:pic>
        <p:nvPicPr>
          <p:cNvPr id="75" name="Image 74"/>
          <p:cNvPicPr>
            <a:picLocks noChangeAspect="1"/>
          </p:cNvPicPr>
          <p:nvPr/>
        </p:nvPicPr>
        <p:blipFill>
          <a:blip r:embed="rId10" cstate="print">
            <a:extLst>
              <a:ext uri="{BEBA8EAE-BF5A-486C-A8C5-ECC9F3942E4B}">
                <a14:imgProps xmlns:a14="http://schemas.microsoft.com/office/drawing/2010/main">
                  <a14:imgLayer r:embed="rId9">
                    <a14:imgEffect>
                      <a14:backgroundRemoval t="10000" b="90000" l="10000" r="90000">
                        <a14:foregroundMark x1="50417" y1="49086" x2="68333" y2="27937"/>
                        <a14:foregroundMark x1="51875" y1="55614" x2="67500" y2="35248"/>
                        <a14:foregroundMark x1="56667" y1="57963" x2="75000" y2="39164"/>
                        <a14:backgroundMark x1="35208" y1="33420" x2="21875" y2="59008"/>
                        <a14:backgroundMark x1="15000" y1="49086" x2="19167" y2="80418"/>
                        <a14:backgroundMark x1="48750" y1="63969" x2="40417" y2="57702"/>
                        <a14:backgroundMark x1="50417" y1="61097" x2="43542" y2="58747"/>
                      </a14:backgroundRemoval>
                    </a14:imgEffect>
                  </a14:imgLayer>
                </a14:imgProps>
              </a:ext>
              <a:ext uri="{28A0092B-C50C-407E-A947-70E740481C1C}">
                <a14:useLocalDpi xmlns:a14="http://schemas.microsoft.com/office/drawing/2010/main" val="0"/>
              </a:ext>
            </a:extLst>
          </a:blip>
          <a:stretch>
            <a:fillRect/>
          </a:stretch>
        </p:blipFill>
        <p:spPr>
          <a:xfrm rot="12518016">
            <a:off x="2987159" y="2118042"/>
            <a:ext cx="483509" cy="404059"/>
          </a:xfrm>
          <a:prstGeom prst="rect">
            <a:avLst/>
          </a:prstGeom>
        </p:spPr>
      </p:pic>
      <p:pic>
        <p:nvPicPr>
          <p:cNvPr id="76" name="Image 75"/>
          <p:cNvPicPr>
            <a:picLocks noChangeAspect="1"/>
          </p:cNvPicPr>
          <p:nvPr/>
        </p:nvPicPr>
        <p:blipFill>
          <a:blip r:embed="rId10" cstate="print">
            <a:extLst>
              <a:ext uri="{BEBA8EAE-BF5A-486C-A8C5-ECC9F3942E4B}">
                <a14:imgProps xmlns:a14="http://schemas.microsoft.com/office/drawing/2010/main">
                  <a14:imgLayer r:embed="rId9">
                    <a14:imgEffect>
                      <a14:backgroundRemoval t="10000" b="90000" l="10000" r="90000">
                        <a14:foregroundMark x1="50417" y1="49086" x2="68333" y2="27937"/>
                        <a14:foregroundMark x1="51875" y1="55614" x2="67500" y2="35248"/>
                        <a14:foregroundMark x1="56667" y1="57963" x2="75000" y2="39164"/>
                        <a14:backgroundMark x1="35208" y1="33420" x2="21875" y2="59008"/>
                        <a14:backgroundMark x1="15000" y1="49086" x2="19167" y2="80418"/>
                        <a14:backgroundMark x1="48750" y1="63969" x2="40417" y2="57702"/>
                        <a14:backgroundMark x1="50417" y1="61097" x2="43542" y2="58747"/>
                      </a14:backgroundRemoval>
                    </a14:imgEffect>
                  </a14:imgLayer>
                </a14:imgProps>
              </a:ext>
              <a:ext uri="{28A0092B-C50C-407E-A947-70E740481C1C}">
                <a14:useLocalDpi xmlns:a14="http://schemas.microsoft.com/office/drawing/2010/main" val="0"/>
              </a:ext>
            </a:extLst>
          </a:blip>
          <a:stretch>
            <a:fillRect/>
          </a:stretch>
        </p:blipFill>
        <p:spPr>
          <a:xfrm rot="14990021">
            <a:off x="2968081" y="3127357"/>
            <a:ext cx="483509" cy="404059"/>
          </a:xfrm>
          <a:prstGeom prst="rect">
            <a:avLst/>
          </a:prstGeom>
        </p:spPr>
      </p:pic>
      <p:pic>
        <p:nvPicPr>
          <p:cNvPr id="77" name="Image 76"/>
          <p:cNvPicPr>
            <a:picLocks noChangeAspect="1"/>
          </p:cNvPicPr>
          <p:nvPr/>
        </p:nvPicPr>
        <p:blipFill>
          <a:blip r:embed="rId10" cstate="print">
            <a:extLst>
              <a:ext uri="{BEBA8EAE-BF5A-486C-A8C5-ECC9F3942E4B}">
                <a14:imgProps xmlns:a14="http://schemas.microsoft.com/office/drawing/2010/main">
                  <a14:imgLayer r:embed="rId9">
                    <a14:imgEffect>
                      <a14:backgroundRemoval t="10000" b="90000" l="10000" r="90000">
                        <a14:foregroundMark x1="50417" y1="49086" x2="68333" y2="27937"/>
                        <a14:foregroundMark x1="51875" y1="55614" x2="67500" y2="35248"/>
                        <a14:foregroundMark x1="56667" y1="57963" x2="75000" y2="39164"/>
                        <a14:backgroundMark x1="35208" y1="33420" x2="21875" y2="59008"/>
                        <a14:backgroundMark x1="15000" y1="49086" x2="19167" y2="80418"/>
                        <a14:backgroundMark x1="48750" y1="63969" x2="40417" y2="57702"/>
                        <a14:backgroundMark x1="50417" y1="61097" x2="43542" y2="58747"/>
                      </a14:backgroundRemoval>
                    </a14:imgEffect>
                  </a14:imgLayer>
                </a14:imgProps>
              </a:ext>
              <a:ext uri="{28A0092B-C50C-407E-A947-70E740481C1C}">
                <a14:useLocalDpi xmlns:a14="http://schemas.microsoft.com/office/drawing/2010/main" val="0"/>
              </a:ext>
            </a:extLst>
          </a:blip>
          <a:stretch>
            <a:fillRect/>
          </a:stretch>
        </p:blipFill>
        <p:spPr>
          <a:xfrm rot="15400291">
            <a:off x="2951144" y="4086259"/>
            <a:ext cx="483509" cy="404059"/>
          </a:xfrm>
          <a:prstGeom prst="rect">
            <a:avLst/>
          </a:prstGeom>
        </p:spPr>
      </p:pic>
      <p:pic>
        <p:nvPicPr>
          <p:cNvPr id="42" name="Image 41"/>
          <p:cNvPicPr>
            <a:picLocks noChangeAspect="1"/>
          </p:cNvPicPr>
          <p:nvPr/>
        </p:nvPicPr>
        <p:blipFill>
          <a:blip r:embed="rId11">
            <a:extLst/>
          </a:blip>
          <a:stretch>
            <a:fillRect/>
          </a:stretch>
        </p:blipFill>
        <p:spPr>
          <a:xfrm>
            <a:off x="8678673" y="59738"/>
            <a:ext cx="326180" cy="326180"/>
          </a:xfrm>
          <a:prstGeom prst="rect">
            <a:avLst/>
          </a:prstGeom>
        </p:spPr>
      </p:pic>
      <p:pic>
        <p:nvPicPr>
          <p:cNvPr id="71" name="Image 70"/>
          <p:cNvPicPr>
            <a:picLocks noChangeAspect="1"/>
          </p:cNvPicPr>
          <p:nvPr/>
        </p:nvPicPr>
        <p:blipFill>
          <a:blip r:embed="rId11">
            <a:extLst/>
          </a:blip>
          <a:stretch>
            <a:fillRect/>
          </a:stretch>
        </p:blipFill>
        <p:spPr>
          <a:xfrm>
            <a:off x="1186845" y="2182796"/>
            <a:ext cx="899768" cy="899768"/>
          </a:xfrm>
          <a:prstGeom prst="rect">
            <a:avLst/>
          </a:prstGeom>
        </p:spPr>
      </p:pic>
      <p:sp>
        <p:nvSpPr>
          <p:cNvPr id="43" name="Rectangle 42"/>
          <p:cNvSpPr/>
          <p:nvPr/>
        </p:nvSpPr>
        <p:spPr>
          <a:xfrm>
            <a:off x="6372200" y="4873160"/>
            <a:ext cx="3112425" cy="261610"/>
          </a:xfrm>
          <a:prstGeom prst="rect">
            <a:avLst/>
          </a:prstGeom>
        </p:spPr>
        <p:txBody>
          <a:bodyPr wrap="square">
            <a:spAutoFit/>
          </a:bodyPr>
          <a:lstStyle/>
          <a:p>
            <a:r>
              <a:rPr lang="fr-FR" sz="1100" b="1" dirty="0" smtClean="0">
                <a:solidFill>
                  <a:schemeClr val="bg1"/>
                </a:solidFill>
              </a:rPr>
              <a:t>Pour retourner aux planètes, cliquez </a:t>
            </a:r>
            <a:r>
              <a:rPr lang="fr-FR" sz="1100" b="1" dirty="0" smtClean="0">
                <a:solidFill>
                  <a:schemeClr val="bg1"/>
                </a:solidFill>
                <a:hlinkClick r:id="rId12" action="ppaction://hlinksldjump"/>
              </a:rPr>
              <a:t>ici </a:t>
            </a:r>
            <a:endParaRPr lang="fr-FR" sz="1100" dirty="0">
              <a:solidFill>
                <a:schemeClr val="bg1"/>
              </a:solidFill>
            </a:endParaRPr>
          </a:p>
        </p:txBody>
      </p:sp>
    </p:spTree>
    <p:extLst>
      <p:ext uri="{BB962C8B-B14F-4D97-AF65-F5344CB8AC3E}">
        <p14:creationId xmlns:p14="http://schemas.microsoft.com/office/powerpoint/2010/main" val="3889905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42" presetClass="path" presetSubtype="0" accel="50000" decel="50000" fill="hold" nodeType="withEffect">
                                  <p:stCondLst>
                                    <p:cond delay="0"/>
                                  </p:stCondLst>
                                  <p:childTnLst>
                                    <p:animMotion origin="layout" path="M 5E-6 -1.23457E-7 L -0.10799 0.15154 " pathEditMode="relative" rAng="0" ptsTypes="AA">
                                      <p:cBhvr>
                                        <p:cTn id="9" dur="2000" fill="hold"/>
                                        <p:tgtEl>
                                          <p:spTgt spid="52"/>
                                        </p:tgtEl>
                                        <p:attrNameLst>
                                          <p:attrName>ppt_x</p:attrName>
                                          <p:attrName>ppt_y</p:attrName>
                                        </p:attrNameLst>
                                      </p:cBhvr>
                                      <p:rCtr x="-5399" y="7562"/>
                                    </p:animMotion>
                                  </p:childTnLst>
                                </p:cTn>
                              </p:par>
                              <p:par>
                                <p:cTn id="10" presetID="22" presetClass="entr" presetSubtype="2"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275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52"/>
                                        </p:tgtEl>
                                      </p:cBhvr>
                                    </p:animEffect>
                                    <p:set>
                                      <p:cBhvr>
                                        <p:cTn id="26" dur="1" fill="hold">
                                          <p:stCondLst>
                                            <p:cond delay="499"/>
                                          </p:stCondLst>
                                        </p:cTn>
                                        <p:tgtEl>
                                          <p:spTgt spid="52"/>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42" presetClass="path" presetSubtype="0" accel="50000" decel="50000" fill="hold" nodeType="withEffect">
                                  <p:stCondLst>
                                    <p:cond delay="0"/>
                                  </p:stCondLst>
                                  <p:childTnLst>
                                    <p:animMotion origin="layout" path="M 5E-6 1.23457E-6 L -0.10157 0.02932 " pathEditMode="relative" rAng="0" ptsTypes="AA">
                                      <p:cBhvr>
                                        <p:cTn id="32" dur="2000" fill="hold"/>
                                        <p:tgtEl>
                                          <p:spTgt spid="75"/>
                                        </p:tgtEl>
                                        <p:attrNameLst>
                                          <p:attrName>ppt_x</p:attrName>
                                          <p:attrName>ppt_y</p:attrName>
                                        </p:attrNameLst>
                                      </p:cBhvr>
                                      <p:rCtr x="-5087" y="1451"/>
                                    </p:animMotion>
                                  </p:childTnLst>
                                </p:cTn>
                              </p:par>
                              <p:par>
                                <p:cTn id="33" presetID="22" presetClass="entr" presetSubtype="2"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right)">
                                      <p:cBhvr>
                                        <p:cTn id="35" dur="2750"/>
                                        <p:tgtEl>
                                          <p:spTgt spid="4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75"/>
                                        </p:tgtEl>
                                      </p:cBhvr>
                                    </p:animEffect>
                                    <p:set>
                                      <p:cBhvr>
                                        <p:cTn id="49" dur="1" fill="hold">
                                          <p:stCondLst>
                                            <p:cond delay="499"/>
                                          </p:stCondLst>
                                        </p:cTn>
                                        <p:tgtEl>
                                          <p:spTgt spid="75"/>
                                        </p:tgtEl>
                                        <p:attrNameLst>
                                          <p:attrName>style.visibility</p:attrName>
                                        </p:attrNameLst>
                                      </p:cBhvr>
                                      <p:to>
                                        <p:strVal val="hidden"/>
                                      </p:to>
                                    </p:set>
                                  </p:childTnLst>
                                </p:cTn>
                              </p:par>
                            </p:childTnLst>
                          </p:cTn>
                        </p:par>
                        <p:par>
                          <p:cTn id="50" fill="hold">
                            <p:stCondLst>
                              <p:cond delay="500"/>
                            </p:stCondLst>
                            <p:childTnLst>
                              <p:par>
                                <p:cTn id="51" presetID="10" presetClass="entr" presetSubtype="0"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childTnLst>
                                </p:cTn>
                              </p:par>
                              <p:par>
                                <p:cTn id="54" presetID="42" presetClass="path" presetSubtype="0" accel="50000" decel="50000" fill="hold" nodeType="withEffect">
                                  <p:stCondLst>
                                    <p:cond delay="0"/>
                                  </p:stCondLst>
                                  <p:childTnLst>
                                    <p:animMotion origin="layout" path="M -1.66667E-6 3.58025E-6 L -0.11024 -0.09476 " pathEditMode="relative" rAng="0" ptsTypes="AA">
                                      <p:cBhvr>
                                        <p:cTn id="55" dur="2000" fill="hold"/>
                                        <p:tgtEl>
                                          <p:spTgt spid="76"/>
                                        </p:tgtEl>
                                        <p:attrNameLst>
                                          <p:attrName>ppt_x</p:attrName>
                                          <p:attrName>ppt_y</p:attrName>
                                        </p:attrNameLst>
                                      </p:cBhvr>
                                      <p:rCtr x="-5521" y="-4753"/>
                                    </p:animMotion>
                                  </p:childTnLst>
                                </p:cTn>
                              </p:par>
                              <p:par>
                                <p:cTn id="56" presetID="22" presetClass="entr" presetSubtype="4" fill="hold"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down)">
                                      <p:cBhvr>
                                        <p:cTn id="58" dur="2750"/>
                                        <p:tgtEl>
                                          <p:spTgt spid="4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fade">
                                      <p:cBhvr>
                                        <p:cTn id="61" dur="500"/>
                                        <p:tgtEl>
                                          <p:spTgt spid="5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0"/>
                                        </p:tgtEl>
                                        <p:attrNameLst>
                                          <p:attrName>style.visibility</p:attrName>
                                        </p:attrNameLst>
                                      </p:cBhvr>
                                      <p:to>
                                        <p:strVal val="visible"/>
                                      </p:to>
                                    </p:set>
                                    <p:animEffect transition="in" filter="fade">
                                      <p:cBhvr>
                                        <p:cTn id="64" dur="500"/>
                                        <p:tgtEl>
                                          <p:spTgt spid="8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nodeType="clickEffect">
                                  <p:stCondLst>
                                    <p:cond delay="0"/>
                                  </p:stCondLst>
                                  <p:childTnLst>
                                    <p:animEffect transition="out" filter="fade">
                                      <p:cBhvr>
                                        <p:cTn id="71" dur="500"/>
                                        <p:tgtEl>
                                          <p:spTgt spid="76"/>
                                        </p:tgtEl>
                                      </p:cBhvr>
                                    </p:animEffect>
                                    <p:set>
                                      <p:cBhvr>
                                        <p:cTn id="72" dur="1" fill="hold">
                                          <p:stCondLst>
                                            <p:cond delay="499"/>
                                          </p:stCondLst>
                                        </p:cTn>
                                        <p:tgtEl>
                                          <p:spTgt spid="76"/>
                                        </p:tgtEl>
                                        <p:attrNameLst>
                                          <p:attrName>style.visibility</p:attrName>
                                        </p:attrNameLst>
                                      </p:cBhvr>
                                      <p:to>
                                        <p:strVal val="hidden"/>
                                      </p:to>
                                    </p:set>
                                  </p:childTnLst>
                                </p:cTn>
                              </p:par>
                            </p:childTnLst>
                          </p:cTn>
                        </p:par>
                        <p:par>
                          <p:cTn id="73" fill="hold">
                            <p:stCondLst>
                              <p:cond delay="500"/>
                            </p:stCondLst>
                            <p:childTnLst>
                              <p:par>
                                <p:cTn id="74" presetID="10" presetClass="entr" presetSubtype="0" fill="hold" nodeType="after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42" presetClass="path" presetSubtype="0" accel="50000" decel="50000" fill="hold" nodeType="withEffect">
                                  <p:stCondLst>
                                    <p:cond delay="0"/>
                                  </p:stCondLst>
                                  <p:childTnLst>
                                    <p:animMotion origin="layout" path="M -1.94444E-6 3.82716E-6 L -0.12691 -0.20957 " pathEditMode="relative" rAng="0" ptsTypes="AA">
                                      <p:cBhvr>
                                        <p:cTn id="78" dur="2000" fill="hold"/>
                                        <p:tgtEl>
                                          <p:spTgt spid="77"/>
                                        </p:tgtEl>
                                        <p:attrNameLst>
                                          <p:attrName>ppt_x</p:attrName>
                                          <p:attrName>ppt_y</p:attrName>
                                        </p:attrNameLst>
                                      </p:cBhvr>
                                      <p:rCtr x="-6354" y="-10494"/>
                                    </p:animMotion>
                                  </p:childTnLst>
                                </p:cTn>
                              </p:par>
                              <p:par>
                                <p:cTn id="79" presetID="22" presetClass="entr" presetSubtype="4" fill="hold" nodeType="with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wipe(down)">
                                      <p:cBhvr>
                                        <p:cTn id="81" dur="2750"/>
                                        <p:tgtEl>
                                          <p:spTgt spid="4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81"/>
                                        </p:tgtEl>
                                        <p:attrNameLst>
                                          <p:attrName>style.visibility</p:attrName>
                                        </p:attrNameLst>
                                      </p:cBhvr>
                                      <p:to>
                                        <p:strVal val="visible"/>
                                      </p:to>
                                    </p:set>
                                    <p:animEffect transition="in" filter="fade">
                                      <p:cBhvr>
                                        <p:cTn id="84" dur="500"/>
                                        <p:tgtEl>
                                          <p:spTgt spid="8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3"/>
                                        </p:tgtEl>
                                        <p:attrNameLst>
                                          <p:attrName>style.visibility</p:attrName>
                                        </p:attrNameLst>
                                      </p:cBhvr>
                                      <p:to>
                                        <p:strVal val="visible"/>
                                      </p:to>
                                    </p:set>
                                    <p:animEffect transition="in" filter="fade">
                                      <p:cBhvr>
                                        <p:cTn id="9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0" grpId="0" animBg="1"/>
      <p:bldP spid="49" grpId="0" animBg="1"/>
      <p:bldP spid="38" grpId="0" animBg="1"/>
      <p:bldP spid="81" grpId="0" animBg="1"/>
      <p:bldP spid="80" grpId="0" animBg="1"/>
      <p:bldP spid="78" grpId="0" animBg="1"/>
      <p:bldP spid="22" grpId="0" animBg="1"/>
      <p:bldP spid="17" grpId="0"/>
      <p:bldP spid="18" grpId="0"/>
      <p:bldP spid="20" grpId="0"/>
      <p:bldP spid="21" grpId="0"/>
    </p:bldLst>
  </p:timing>
</p:sld>
</file>

<file path=ppt/theme/theme1.xml><?xml version="1.0" encoding="utf-8"?>
<a:theme xmlns:a="http://schemas.openxmlformats.org/drawingml/2006/main" name="Univer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u">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marL="179388" indent="0" algn="just" defTabSz="914400" rtl="0" eaLnBrk="1" latinLnBrk="0" hangingPunct="1">
          <a:spcBef>
            <a:spcPct val="20000"/>
          </a:spcBef>
          <a:buFont typeface="Arial" panose="020B0604020202020204" pitchFamily="34" charset="0"/>
          <a:buNone/>
          <a:defRPr sz="1200" kern="1200" dirty="0" err="1" smtClean="0">
            <a:solidFill>
              <a:schemeClr val="bg1"/>
            </a:solidFill>
            <a:latin typeface="+mn-lt"/>
            <a:ea typeface="+mn-ea"/>
            <a:cs typeface="+mn-cs"/>
          </a:defRPr>
        </a:defPPr>
      </a:lstStyle>
    </a:tx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14926</TotalTime>
  <Words>14391</Words>
  <Application>Microsoft Office PowerPoint</Application>
  <PresentationFormat>Affichage à l'écran (16:9)</PresentationFormat>
  <Paragraphs>2032</Paragraphs>
  <Slides>83</Slides>
  <Notes>0</Notes>
  <HiddenSlides>5</HiddenSlides>
  <MMClips>1</MMClips>
  <ScaleCrop>false</ScaleCrop>
  <HeadingPairs>
    <vt:vector size="6" baseType="variant">
      <vt:variant>
        <vt:lpstr>Polices utilisées</vt:lpstr>
      </vt:variant>
      <vt:variant>
        <vt:i4>14</vt:i4>
      </vt:variant>
      <vt:variant>
        <vt:lpstr>Thème</vt:lpstr>
      </vt:variant>
      <vt:variant>
        <vt:i4>2</vt:i4>
      </vt:variant>
      <vt:variant>
        <vt:lpstr>Titres des diapositives</vt:lpstr>
      </vt:variant>
      <vt:variant>
        <vt:i4>83</vt:i4>
      </vt:variant>
    </vt:vector>
  </HeadingPairs>
  <TitlesOfParts>
    <vt:vector size="99" baseType="lpstr">
      <vt:lpstr>Arial</vt:lpstr>
      <vt:lpstr>Arial Narrow</vt:lpstr>
      <vt:lpstr>Brush Script MT</vt:lpstr>
      <vt:lpstr>Calibri</vt:lpstr>
      <vt:lpstr>Century Gothic</vt:lpstr>
      <vt:lpstr>Courier New</vt:lpstr>
      <vt:lpstr>Gill Sans Ultra Bold Condensed</vt:lpstr>
      <vt:lpstr>GillSans</vt:lpstr>
      <vt:lpstr>GillSans Light</vt:lpstr>
      <vt:lpstr>Helvetica Neue Medium</vt:lpstr>
      <vt:lpstr>Montserrat</vt:lpstr>
      <vt:lpstr>Segoe UI Light</vt:lpstr>
      <vt:lpstr>Times New Roman</vt:lpstr>
      <vt:lpstr>Wingdings</vt:lpstr>
      <vt:lpstr>Univers</vt:lpstr>
      <vt:lpstr>Contenu</vt:lpstr>
      <vt:lpstr>Heure du jeudi du 9 septembre 2021 – Temps Fort du 13 sept. au 17 oct. 2021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GCE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A2173216</dc:creator>
  <cp:lastModifiedBy>WEISS Michel [CEGEE]</cp:lastModifiedBy>
  <cp:revision>922</cp:revision>
  <cp:lastPrinted>2017-05-02T14:51:52Z</cp:lastPrinted>
  <dcterms:created xsi:type="dcterms:W3CDTF">2017-04-13T13:44:16Z</dcterms:created>
  <dcterms:modified xsi:type="dcterms:W3CDTF">2021-09-13T09:01:46Z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sebastien.conte@cegee.caisse-epargne.fr</vt:lpwstr>
  </property>
  <property fmtid="{D5CDD505-2E9C-101B-9397-08002B2CF9AE}" pid="5" name="MSIP_Label_48a19f0c-bea1-442e-a475-ed109d9ec508_SetDate">
    <vt:lpwstr>2020-07-06T06:24:03.0613036Z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