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sldIdLst>
    <p:sldId id="256" r:id="rId6"/>
    <p:sldId id="257" r:id="rId7"/>
    <p:sldId id="280" r:id="rId8"/>
    <p:sldId id="278" r:id="rId9"/>
    <p:sldId id="281" r:id="rId10"/>
    <p:sldId id="263" r:id="rId11"/>
    <p:sldId id="277" r:id="rId12"/>
    <p:sldId id="283" r:id="rId13"/>
    <p:sldId id="282" r:id="rId14"/>
    <p:sldId id="267" r:id="rId15"/>
    <p:sldId id="287" r:id="rId16"/>
    <p:sldId id="299" r:id="rId17"/>
    <p:sldId id="288" r:id="rId18"/>
    <p:sldId id="284" r:id="rId19"/>
    <p:sldId id="289" r:id="rId20"/>
    <p:sldId id="293" r:id="rId21"/>
    <p:sldId id="294" r:id="rId22"/>
    <p:sldId id="295" r:id="rId23"/>
    <p:sldId id="296" r:id="rId24"/>
    <p:sldId id="290" r:id="rId25"/>
    <p:sldId id="297" r:id="rId26"/>
    <p:sldId id="285" r:id="rId27"/>
    <p:sldId id="270" r:id="rId28"/>
    <p:sldId id="286" r:id="rId29"/>
    <p:sldId id="273" r:id="rId30"/>
    <p:sldId id="298" r:id="rId3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DCDD"/>
    <a:srgbClr val="000000"/>
    <a:srgbClr val="C31632"/>
    <a:srgbClr val="EC1B24"/>
    <a:srgbClr val="E7302A"/>
    <a:srgbClr val="F5F5F5"/>
    <a:srgbClr val="D11921"/>
    <a:srgbClr val="FF0000"/>
    <a:srgbClr val="E3322C"/>
    <a:srgbClr val="EEEE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6265" autoAdjust="0"/>
  </p:normalViewPr>
  <p:slideViewPr>
    <p:cSldViewPr snapToGrid="0">
      <p:cViewPr varScale="1">
        <p:scale>
          <a:sx n="107" d="100"/>
          <a:sy n="107" d="100"/>
        </p:scale>
        <p:origin x="672"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6D214EB-60DB-4C7D-9B64-ADA62F38EF04}" type="doc">
      <dgm:prSet loTypeId="urn:microsoft.com/office/officeart/2008/layout/RadialCluster" loCatId="cycle" qsTypeId="urn:microsoft.com/office/officeart/2005/8/quickstyle/simple1" qsCatId="simple" csTypeId="urn:microsoft.com/office/officeart/2005/8/colors/accent1_1" csCatId="accent1" phldr="1"/>
      <dgm:spPr/>
      <dgm:t>
        <a:bodyPr/>
        <a:lstStyle/>
        <a:p>
          <a:endParaRPr lang="fr-FR"/>
        </a:p>
      </dgm:t>
    </dgm:pt>
    <dgm:pt modelId="{29E88379-D7A6-4D45-9E9A-A66B87E47485}">
      <dgm:prSet phldrT="[Texte]" custT="1"/>
      <dgm:spPr>
        <a:ln w="28575">
          <a:solidFill>
            <a:srgbClr val="C00000"/>
          </a:solidFill>
        </a:ln>
      </dgm:spPr>
      <dgm:t>
        <a:bodyPr/>
        <a:lstStyle/>
        <a:p>
          <a:r>
            <a:rPr lang="fr-FR" sz="3200" b="1" dirty="0" smtClean="0"/>
            <a:t>Comment ?</a:t>
          </a:r>
          <a:endParaRPr lang="fr-FR" sz="3200" b="1" dirty="0"/>
        </a:p>
      </dgm:t>
    </dgm:pt>
    <dgm:pt modelId="{F842B8B7-A415-45E0-BA05-1A4AEBE35A44}" type="parTrans" cxnId="{298E2801-A8A4-4060-9D9E-33B9A6EF7259}">
      <dgm:prSet/>
      <dgm:spPr/>
      <dgm:t>
        <a:bodyPr/>
        <a:lstStyle/>
        <a:p>
          <a:endParaRPr lang="fr-FR" sz="2400"/>
        </a:p>
      </dgm:t>
    </dgm:pt>
    <dgm:pt modelId="{93565189-5B94-4E36-B9F3-B6BEE14BB130}" type="sibTrans" cxnId="{298E2801-A8A4-4060-9D9E-33B9A6EF7259}">
      <dgm:prSet/>
      <dgm:spPr/>
      <dgm:t>
        <a:bodyPr/>
        <a:lstStyle/>
        <a:p>
          <a:endParaRPr lang="fr-FR" sz="2400"/>
        </a:p>
      </dgm:t>
    </dgm:pt>
    <dgm:pt modelId="{889FD7DE-2497-4E77-85A9-3BFA297D4E6D}">
      <dgm:prSet phldrT="[Texte]" custT="1"/>
      <dgm:spPr>
        <a:ln w="28575">
          <a:solidFill>
            <a:srgbClr val="C00000"/>
          </a:solidFill>
        </a:ln>
      </dgm:spPr>
      <dgm:t>
        <a:bodyPr/>
        <a:lstStyle/>
        <a:p>
          <a:r>
            <a:rPr lang="fr-FR" sz="1800" dirty="0" smtClean="0"/>
            <a:t>Par réception du certificat de décès à l’agence, par courrier ou par mail</a:t>
          </a:r>
          <a:endParaRPr lang="fr-FR" sz="1800" dirty="0"/>
        </a:p>
      </dgm:t>
    </dgm:pt>
    <dgm:pt modelId="{B601EEC6-12C4-449D-88F7-49EDEC251FDB}" type="parTrans" cxnId="{B03E0FB8-5501-4AB2-9026-7214B40E3E79}">
      <dgm:prSet/>
      <dgm:spPr>
        <a:ln w="28575">
          <a:solidFill>
            <a:srgbClr val="C00000"/>
          </a:solidFill>
        </a:ln>
      </dgm:spPr>
      <dgm:t>
        <a:bodyPr/>
        <a:lstStyle/>
        <a:p>
          <a:endParaRPr lang="fr-FR" sz="4400"/>
        </a:p>
      </dgm:t>
    </dgm:pt>
    <dgm:pt modelId="{48A9C8F2-431F-481A-9BE0-58D2EB01E8ED}" type="sibTrans" cxnId="{B03E0FB8-5501-4AB2-9026-7214B40E3E79}">
      <dgm:prSet/>
      <dgm:spPr/>
      <dgm:t>
        <a:bodyPr/>
        <a:lstStyle/>
        <a:p>
          <a:endParaRPr lang="fr-FR" sz="2400"/>
        </a:p>
      </dgm:t>
    </dgm:pt>
    <dgm:pt modelId="{0D85D7F1-9465-4468-9FED-61405113528F}">
      <dgm:prSet phldrT="[Texte]" custT="1"/>
      <dgm:spPr>
        <a:ln w="28575">
          <a:solidFill>
            <a:srgbClr val="C00000"/>
          </a:solidFill>
        </a:ln>
      </dgm:spPr>
      <dgm:t>
        <a:bodyPr/>
        <a:lstStyle/>
        <a:p>
          <a:r>
            <a:rPr lang="fr-FR" sz="1800" dirty="0" smtClean="0"/>
            <a:t>Par une information de la famille du défunt, par le notaire ou par les bénéficiaires d’un contrat d’assurance-vie</a:t>
          </a:r>
          <a:endParaRPr lang="fr-FR" sz="1800" dirty="0"/>
        </a:p>
      </dgm:t>
    </dgm:pt>
    <dgm:pt modelId="{827F3297-08C7-479A-AD85-D21E740AEB40}" type="parTrans" cxnId="{C3E98351-7348-4B12-8052-BC9B253A6625}">
      <dgm:prSet/>
      <dgm:spPr>
        <a:ln w="28575">
          <a:solidFill>
            <a:srgbClr val="C00000"/>
          </a:solidFill>
        </a:ln>
      </dgm:spPr>
      <dgm:t>
        <a:bodyPr/>
        <a:lstStyle/>
        <a:p>
          <a:endParaRPr lang="fr-FR" sz="4400"/>
        </a:p>
      </dgm:t>
    </dgm:pt>
    <dgm:pt modelId="{BFC0BB9A-D900-4A56-95A7-7FBF0707728C}" type="sibTrans" cxnId="{C3E98351-7348-4B12-8052-BC9B253A6625}">
      <dgm:prSet/>
      <dgm:spPr/>
      <dgm:t>
        <a:bodyPr/>
        <a:lstStyle/>
        <a:p>
          <a:endParaRPr lang="fr-FR" sz="2400"/>
        </a:p>
      </dgm:t>
    </dgm:pt>
    <dgm:pt modelId="{9752201C-7088-4C24-8D3D-D39D9D89D938}" type="pres">
      <dgm:prSet presAssocID="{16D214EB-60DB-4C7D-9B64-ADA62F38EF04}" presName="Name0" presStyleCnt="0">
        <dgm:presLayoutVars>
          <dgm:chMax val="1"/>
          <dgm:chPref val="1"/>
          <dgm:dir/>
          <dgm:animOne val="branch"/>
          <dgm:animLvl val="lvl"/>
        </dgm:presLayoutVars>
      </dgm:prSet>
      <dgm:spPr/>
      <dgm:t>
        <a:bodyPr/>
        <a:lstStyle/>
        <a:p>
          <a:endParaRPr lang="fr-FR"/>
        </a:p>
      </dgm:t>
    </dgm:pt>
    <dgm:pt modelId="{70577844-082A-4648-B5CD-0B80FB64CD01}" type="pres">
      <dgm:prSet presAssocID="{29E88379-D7A6-4D45-9E9A-A66B87E47485}" presName="singleCycle" presStyleCnt="0"/>
      <dgm:spPr/>
    </dgm:pt>
    <dgm:pt modelId="{309BA384-6E8E-4483-953E-78E20B6C032C}" type="pres">
      <dgm:prSet presAssocID="{29E88379-D7A6-4D45-9E9A-A66B87E47485}" presName="singleCenter" presStyleLbl="node1" presStyleIdx="0" presStyleCnt="3" custScaleX="199940" custLinFactNeighborX="0" custLinFactNeighborY="-31413">
        <dgm:presLayoutVars>
          <dgm:chMax val="7"/>
          <dgm:chPref val="7"/>
        </dgm:presLayoutVars>
      </dgm:prSet>
      <dgm:spPr/>
      <dgm:t>
        <a:bodyPr/>
        <a:lstStyle/>
        <a:p>
          <a:endParaRPr lang="fr-FR"/>
        </a:p>
      </dgm:t>
    </dgm:pt>
    <dgm:pt modelId="{266FF39C-F72F-47B4-AE70-28122234B28C}" type="pres">
      <dgm:prSet presAssocID="{B601EEC6-12C4-449D-88F7-49EDEC251FDB}" presName="Name56" presStyleLbl="parChTrans1D2" presStyleIdx="0" presStyleCnt="2"/>
      <dgm:spPr/>
      <dgm:t>
        <a:bodyPr/>
        <a:lstStyle/>
        <a:p>
          <a:endParaRPr lang="fr-FR"/>
        </a:p>
      </dgm:t>
    </dgm:pt>
    <dgm:pt modelId="{C99254FD-47AB-4501-9F46-FADFC474D0A9}" type="pres">
      <dgm:prSet presAssocID="{889FD7DE-2497-4E77-85A9-3BFA297D4E6D}" presName="text0" presStyleLbl="node1" presStyleIdx="1" presStyleCnt="3" custScaleX="284886" custScaleY="147994" custRadScaleRad="198362" custRadScaleInc="108195">
        <dgm:presLayoutVars>
          <dgm:bulletEnabled val="1"/>
        </dgm:presLayoutVars>
      </dgm:prSet>
      <dgm:spPr/>
      <dgm:t>
        <a:bodyPr/>
        <a:lstStyle/>
        <a:p>
          <a:endParaRPr lang="fr-FR"/>
        </a:p>
      </dgm:t>
    </dgm:pt>
    <dgm:pt modelId="{4DE467B2-7805-4234-9EC6-8B6FB8E938A7}" type="pres">
      <dgm:prSet presAssocID="{827F3297-08C7-479A-AD85-D21E740AEB40}" presName="Name56" presStyleLbl="parChTrans1D2" presStyleIdx="1" presStyleCnt="2"/>
      <dgm:spPr/>
      <dgm:t>
        <a:bodyPr/>
        <a:lstStyle/>
        <a:p>
          <a:endParaRPr lang="fr-FR"/>
        </a:p>
      </dgm:t>
    </dgm:pt>
    <dgm:pt modelId="{40ADDD55-1080-40B8-AFDA-33EF510AFA6E}" type="pres">
      <dgm:prSet presAssocID="{0D85D7F1-9465-4468-9FED-61405113528F}" presName="text0" presStyleLbl="node1" presStyleIdx="2" presStyleCnt="3" custScaleX="311601" custScaleY="156099" custRadScaleRad="207761" custRadScaleInc="92177">
        <dgm:presLayoutVars>
          <dgm:bulletEnabled val="1"/>
        </dgm:presLayoutVars>
      </dgm:prSet>
      <dgm:spPr/>
      <dgm:t>
        <a:bodyPr/>
        <a:lstStyle/>
        <a:p>
          <a:endParaRPr lang="fr-FR"/>
        </a:p>
      </dgm:t>
    </dgm:pt>
  </dgm:ptLst>
  <dgm:cxnLst>
    <dgm:cxn modelId="{A37FA2BD-583C-4C31-881B-C28A7E8FABD7}" type="presOf" srcId="{889FD7DE-2497-4E77-85A9-3BFA297D4E6D}" destId="{C99254FD-47AB-4501-9F46-FADFC474D0A9}" srcOrd="0" destOrd="0" presId="urn:microsoft.com/office/officeart/2008/layout/RadialCluster"/>
    <dgm:cxn modelId="{C0452FC4-DA02-493D-95A5-490E46B17DD3}" type="presOf" srcId="{16D214EB-60DB-4C7D-9B64-ADA62F38EF04}" destId="{9752201C-7088-4C24-8D3D-D39D9D89D938}" srcOrd="0" destOrd="0" presId="urn:microsoft.com/office/officeart/2008/layout/RadialCluster"/>
    <dgm:cxn modelId="{C3E98351-7348-4B12-8052-BC9B253A6625}" srcId="{29E88379-D7A6-4D45-9E9A-A66B87E47485}" destId="{0D85D7F1-9465-4468-9FED-61405113528F}" srcOrd="1" destOrd="0" parTransId="{827F3297-08C7-479A-AD85-D21E740AEB40}" sibTransId="{BFC0BB9A-D900-4A56-95A7-7FBF0707728C}"/>
    <dgm:cxn modelId="{B03E0FB8-5501-4AB2-9026-7214B40E3E79}" srcId="{29E88379-D7A6-4D45-9E9A-A66B87E47485}" destId="{889FD7DE-2497-4E77-85A9-3BFA297D4E6D}" srcOrd="0" destOrd="0" parTransId="{B601EEC6-12C4-449D-88F7-49EDEC251FDB}" sibTransId="{48A9C8F2-431F-481A-9BE0-58D2EB01E8ED}"/>
    <dgm:cxn modelId="{E04D94D5-3934-4715-947A-8B6922581A23}" type="presOf" srcId="{B601EEC6-12C4-449D-88F7-49EDEC251FDB}" destId="{266FF39C-F72F-47B4-AE70-28122234B28C}" srcOrd="0" destOrd="0" presId="urn:microsoft.com/office/officeart/2008/layout/RadialCluster"/>
    <dgm:cxn modelId="{5D27DAFA-5778-47C2-B4AA-4D9059F4A2BE}" type="presOf" srcId="{0D85D7F1-9465-4468-9FED-61405113528F}" destId="{40ADDD55-1080-40B8-AFDA-33EF510AFA6E}" srcOrd="0" destOrd="0" presId="urn:microsoft.com/office/officeart/2008/layout/RadialCluster"/>
    <dgm:cxn modelId="{298E2801-A8A4-4060-9D9E-33B9A6EF7259}" srcId="{16D214EB-60DB-4C7D-9B64-ADA62F38EF04}" destId="{29E88379-D7A6-4D45-9E9A-A66B87E47485}" srcOrd="0" destOrd="0" parTransId="{F842B8B7-A415-45E0-BA05-1A4AEBE35A44}" sibTransId="{93565189-5B94-4E36-B9F3-B6BEE14BB130}"/>
    <dgm:cxn modelId="{1CE6F015-EAF9-42B9-9217-5BD86FFE97AE}" type="presOf" srcId="{29E88379-D7A6-4D45-9E9A-A66B87E47485}" destId="{309BA384-6E8E-4483-953E-78E20B6C032C}" srcOrd="0" destOrd="0" presId="urn:microsoft.com/office/officeart/2008/layout/RadialCluster"/>
    <dgm:cxn modelId="{CA659E6F-6166-4B3E-82E7-A8A83FA89633}" type="presOf" srcId="{827F3297-08C7-479A-AD85-D21E740AEB40}" destId="{4DE467B2-7805-4234-9EC6-8B6FB8E938A7}" srcOrd="0" destOrd="0" presId="urn:microsoft.com/office/officeart/2008/layout/RadialCluster"/>
    <dgm:cxn modelId="{C255AFFB-A18F-4155-A66A-67CEEEBA3221}" type="presParOf" srcId="{9752201C-7088-4C24-8D3D-D39D9D89D938}" destId="{70577844-082A-4648-B5CD-0B80FB64CD01}" srcOrd="0" destOrd="0" presId="urn:microsoft.com/office/officeart/2008/layout/RadialCluster"/>
    <dgm:cxn modelId="{F163A061-CF99-4E2A-8917-06F423112B61}" type="presParOf" srcId="{70577844-082A-4648-B5CD-0B80FB64CD01}" destId="{309BA384-6E8E-4483-953E-78E20B6C032C}" srcOrd="0" destOrd="0" presId="urn:microsoft.com/office/officeart/2008/layout/RadialCluster"/>
    <dgm:cxn modelId="{3151FD32-4B70-47A6-A299-DBCC1D3FA1C9}" type="presParOf" srcId="{70577844-082A-4648-B5CD-0B80FB64CD01}" destId="{266FF39C-F72F-47B4-AE70-28122234B28C}" srcOrd="1" destOrd="0" presId="urn:microsoft.com/office/officeart/2008/layout/RadialCluster"/>
    <dgm:cxn modelId="{10837FC0-6A16-4144-9597-3A43161BEA99}" type="presParOf" srcId="{70577844-082A-4648-B5CD-0B80FB64CD01}" destId="{C99254FD-47AB-4501-9F46-FADFC474D0A9}" srcOrd="2" destOrd="0" presId="urn:microsoft.com/office/officeart/2008/layout/RadialCluster"/>
    <dgm:cxn modelId="{26D33965-A5A4-4286-8609-8DAACDDFA9C5}" type="presParOf" srcId="{70577844-082A-4648-B5CD-0B80FB64CD01}" destId="{4DE467B2-7805-4234-9EC6-8B6FB8E938A7}" srcOrd="3" destOrd="0" presId="urn:microsoft.com/office/officeart/2008/layout/RadialCluster"/>
    <dgm:cxn modelId="{F4255699-CB67-4396-BF9F-4E994D4126D4}" type="presParOf" srcId="{70577844-082A-4648-B5CD-0B80FB64CD01}" destId="{40ADDD55-1080-40B8-AFDA-33EF510AFA6E}" srcOrd="4" destOrd="0" presId="urn:microsoft.com/office/officeart/2008/layout/RadialCluster"/>
  </dgm:cxnLst>
  <dgm:bg/>
  <dgm:whole>
    <a:ln>
      <a:noFill/>
    </a:ln>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81F3214-239E-47D1-A32D-7734AAF26079}" type="doc">
      <dgm:prSet loTypeId="urn:microsoft.com/office/officeart/2005/8/layout/chevron1" loCatId="process" qsTypeId="urn:microsoft.com/office/officeart/2005/8/quickstyle/simple1" qsCatId="simple" csTypeId="urn:microsoft.com/office/officeart/2005/8/colors/accent1_1" csCatId="accent1" phldr="1"/>
      <dgm:spPr/>
    </dgm:pt>
    <dgm:pt modelId="{A7B834D4-3028-4DCC-8818-834E4752C99D}">
      <dgm:prSet phldrT="[Texte]" custT="1"/>
      <dgm:spPr>
        <a:ln w="57150">
          <a:solidFill>
            <a:srgbClr val="C00000"/>
          </a:solidFill>
        </a:ln>
      </dgm:spPr>
      <dgm:t>
        <a:bodyPr/>
        <a:lstStyle/>
        <a:p>
          <a:r>
            <a:rPr lang="fr-FR" sz="1300" dirty="0" smtClean="0"/>
            <a:t>Une copie du certificat de décès et de la totalité du livret de famille du défunt </a:t>
          </a:r>
          <a:r>
            <a:rPr lang="fr-FR" sz="1300" b="1" dirty="0" smtClean="0"/>
            <a:t>(copie de toutes les pages)</a:t>
          </a:r>
          <a:endParaRPr lang="fr-FR" sz="1300" b="1" dirty="0"/>
        </a:p>
      </dgm:t>
    </dgm:pt>
    <dgm:pt modelId="{62BFD18D-F474-4C9B-92C8-32A15D5B1704}" type="parTrans" cxnId="{6977B6AC-DB20-4E1C-BD65-A74767DED548}">
      <dgm:prSet/>
      <dgm:spPr/>
      <dgm:t>
        <a:bodyPr/>
        <a:lstStyle/>
        <a:p>
          <a:endParaRPr lang="fr-FR" sz="2000"/>
        </a:p>
      </dgm:t>
    </dgm:pt>
    <dgm:pt modelId="{A16F3B3B-6C5A-4352-98A8-6582CF4B8C9F}" type="sibTrans" cxnId="{6977B6AC-DB20-4E1C-BD65-A74767DED548}">
      <dgm:prSet/>
      <dgm:spPr/>
      <dgm:t>
        <a:bodyPr/>
        <a:lstStyle/>
        <a:p>
          <a:endParaRPr lang="fr-FR" sz="2000"/>
        </a:p>
      </dgm:t>
    </dgm:pt>
    <dgm:pt modelId="{B29A95F2-1420-4469-9D31-F33255A6FCE2}">
      <dgm:prSet phldrT="[Texte]" custT="1"/>
      <dgm:spPr>
        <a:ln w="57150">
          <a:solidFill>
            <a:srgbClr val="C00000"/>
          </a:solidFill>
        </a:ln>
      </dgm:spPr>
      <dgm:t>
        <a:bodyPr/>
        <a:lstStyle/>
        <a:p>
          <a:r>
            <a:rPr lang="fr-FR" sz="1300" dirty="0" smtClean="0"/>
            <a:t>Les numéros des comptes et contrats détenus et</a:t>
          </a:r>
          <a:r>
            <a:rPr lang="fr-FR" sz="1300" b="1" dirty="0" smtClean="0"/>
            <a:t> la         synthèse personne</a:t>
          </a:r>
          <a:endParaRPr lang="fr-FR" sz="1300" b="1" dirty="0"/>
        </a:p>
      </dgm:t>
    </dgm:pt>
    <dgm:pt modelId="{8C9F90A8-1BA4-4914-A5B8-F81A906906C7}" type="parTrans" cxnId="{EF1B262F-549E-4926-AB71-5ABB879DFC2E}">
      <dgm:prSet/>
      <dgm:spPr/>
      <dgm:t>
        <a:bodyPr/>
        <a:lstStyle/>
        <a:p>
          <a:endParaRPr lang="fr-FR" sz="2000"/>
        </a:p>
      </dgm:t>
    </dgm:pt>
    <dgm:pt modelId="{798A9861-86BE-4073-A3DA-4F6DF3A2C82E}" type="sibTrans" cxnId="{EF1B262F-549E-4926-AB71-5ABB879DFC2E}">
      <dgm:prSet/>
      <dgm:spPr/>
      <dgm:t>
        <a:bodyPr/>
        <a:lstStyle/>
        <a:p>
          <a:endParaRPr lang="fr-FR" sz="2000"/>
        </a:p>
      </dgm:t>
    </dgm:pt>
    <dgm:pt modelId="{569D7481-CA12-4344-B4B4-5FC80D2001DD}">
      <dgm:prSet phldrT="[Texte]" custT="1"/>
      <dgm:spPr>
        <a:ln w="57150">
          <a:solidFill>
            <a:srgbClr val="C00000"/>
          </a:solidFill>
        </a:ln>
      </dgm:spPr>
      <dgm:t>
        <a:bodyPr/>
        <a:lstStyle/>
        <a:p>
          <a:r>
            <a:rPr lang="fr-FR" sz="1300" dirty="0" smtClean="0"/>
            <a:t>Les coordonnées des héritiers identifiés : adresse mail, n° de téléphone, adresse et copie de leur pièce d’identité en cours de validité</a:t>
          </a:r>
          <a:endParaRPr lang="fr-FR" sz="1300" dirty="0"/>
        </a:p>
      </dgm:t>
    </dgm:pt>
    <dgm:pt modelId="{C47B38BB-3B6C-434B-A15F-09F0707D2025}" type="parTrans" cxnId="{96127DDF-811B-4A41-990F-739857455D54}">
      <dgm:prSet/>
      <dgm:spPr/>
      <dgm:t>
        <a:bodyPr/>
        <a:lstStyle/>
        <a:p>
          <a:endParaRPr lang="fr-FR" sz="2000"/>
        </a:p>
      </dgm:t>
    </dgm:pt>
    <dgm:pt modelId="{3AFCED25-FB05-4C62-B79B-CD553EBE6BE3}" type="sibTrans" cxnId="{96127DDF-811B-4A41-990F-739857455D54}">
      <dgm:prSet/>
      <dgm:spPr/>
      <dgm:t>
        <a:bodyPr/>
        <a:lstStyle/>
        <a:p>
          <a:endParaRPr lang="fr-FR" sz="2000"/>
        </a:p>
      </dgm:t>
    </dgm:pt>
    <dgm:pt modelId="{73074425-11CB-4EB6-A220-7D412DFCE905}">
      <dgm:prSet phldrT="[Texte]" custT="1"/>
      <dgm:spPr>
        <a:ln w="57150">
          <a:solidFill>
            <a:srgbClr val="C00000"/>
          </a:solidFill>
        </a:ln>
      </dgm:spPr>
      <dgm:t>
        <a:bodyPr/>
        <a:lstStyle/>
        <a:p>
          <a:r>
            <a:rPr lang="fr-FR" sz="1300" dirty="0" smtClean="0"/>
            <a:t>Les coordonnées du notaire éventuel</a:t>
          </a:r>
          <a:endParaRPr lang="fr-FR" sz="1300" dirty="0"/>
        </a:p>
      </dgm:t>
    </dgm:pt>
    <dgm:pt modelId="{35DCB959-48BF-4B9D-8C09-9A6864AA4AB6}" type="parTrans" cxnId="{DA9B6560-87F5-4029-9BE5-1A2F445C3DBA}">
      <dgm:prSet/>
      <dgm:spPr/>
      <dgm:t>
        <a:bodyPr/>
        <a:lstStyle/>
        <a:p>
          <a:endParaRPr lang="fr-FR" sz="2000"/>
        </a:p>
      </dgm:t>
    </dgm:pt>
    <dgm:pt modelId="{DF8F6DC0-06EF-4F9E-95BC-6B4349DD65AB}" type="sibTrans" cxnId="{DA9B6560-87F5-4029-9BE5-1A2F445C3DBA}">
      <dgm:prSet/>
      <dgm:spPr/>
      <dgm:t>
        <a:bodyPr/>
        <a:lstStyle/>
        <a:p>
          <a:endParaRPr lang="fr-FR" sz="2000"/>
        </a:p>
      </dgm:t>
    </dgm:pt>
    <dgm:pt modelId="{2A257A0F-2A6E-4942-93D3-6C8D56AA845E}" type="pres">
      <dgm:prSet presAssocID="{B81F3214-239E-47D1-A32D-7734AAF26079}" presName="Name0" presStyleCnt="0">
        <dgm:presLayoutVars>
          <dgm:dir/>
          <dgm:animLvl val="lvl"/>
          <dgm:resizeHandles val="exact"/>
        </dgm:presLayoutVars>
      </dgm:prSet>
      <dgm:spPr/>
    </dgm:pt>
    <dgm:pt modelId="{A158F9FF-96BB-4ABB-876E-1A95F6ADFABA}" type="pres">
      <dgm:prSet presAssocID="{A7B834D4-3028-4DCC-8818-834E4752C99D}" presName="parTxOnly" presStyleLbl="node1" presStyleIdx="0" presStyleCnt="4" custScaleY="101894">
        <dgm:presLayoutVars>
          <dgm:chMax val="0"/>
          <dgm:chPref val="0"/>
          <dgm:bulletEnabled val="1"/>
        </dgm:presLayoutVars>
      </dgm:prSet>
      <dgm:spPr/>
      <dgm:t>
        <a:bodyPr/>
        <a:lstStyle/>
        <a:p>
          <a:endParaRPr lang="fr-FR"/>
        </a:p>
      </dgm:t>
    </dgm:pt>
    <dgm:pt modelId="{12CC1F9C-0301-41AC-8EED-7C3CD551F806}" type="pres">
      <dgm:prSet presAssocID="{A16F3B3B-6C5A-4352-98A8-6582CF4B8C9F}" presName="parTxOnlySpace" presStyleCnt="0"/>
      <dgm:spPr/>
    </dgm:pt>
    <dgm:pt modelId="{A166786D-B245-401F-ABC4-A50A7303E417}" type="pres">
      <dgm:prSet presAssocID="{B29A95F2-1420-4469-9D31-F33255A6FCE2}" presName="parTxOnly" presStyleLbl="node1" presStyleIdx="1" presStyleCnt="4" custScaleY="101894">
        <dgm:presLayoutVars>
          <dgm:chMax val="0"/>
          <dgm:chPref val="0"/>
          <dgm:bulletEnabled val="1"/>
        </dgm:presLayoutVars>
      </dgm:prSet>
      <dgm:spPr/>
      <dgm:t>
        <a:bodyPr/>
        <a:lstStyle/>
        <a:p>
          <a:endParaRPr lang="fr-FR"/>
        </a:p>
      </dgm:t>
    </dgm:pt>
    <dgm:pt modelId="{7D29DD11-E947-47DE-98B5-8211D9E80AFF}" type="pres">
      <dgm:prSet presAssocID="{798A9861-86BE-4073-A3DA-4F6DF3A2C82E}" presName="parTxOnlySpace" presStyleCnt="0"/>
      <dgm:spPr/>
    </dgm:pt>
    <dgm:pt modelId="{D5CBA778-9F8E-4C2E-975A-75509F7914D5}" type="pres">
      <dgm:prSet presAssocID="{569D7481-CA12-4344-B4B4-5FC80D2001DD}" presName="parTxOnly" presStyleLbl="node1" presStyleIdx="2" presStyleCnt="4" custScaleY="101894">
        <dgm:presLayoutVars>
          <dgm:chMax val="0"/>
          <dgm:chPref val="0"/>
          <dgm:bulletEnabled val="1"/>
        </dgm:presLayoutVars>
      </dgm:prSet>
      <dgm:spPr/>
      <dgm:t>
        <a:bodyPr/>
        <a:lstStyle/>
        <a:p>
          <a:endParaRPr lang="fr-FR"/>
        </a:p>
      </dgm:t>
    </dgm:pt>
    <dgm:pt modelId="{36976E09-D534-42BE-BCDD-3DA601A57D9E}" type="pres">
      <dgm:prSet presAssocID="{3AFCED25-FB05-4C62-B79B-CD553EBE6BE3}" presName="parTxOnlySpace" presStyleCnt="0"/>
      <dgm:spPr/>
    </dgm:pt>
    <dgm:pt modelId="{DA918019-C9B4-4F15-8AEC-292886C1BD8E}" type="pres">
      <dgm:prSet presAssocID="{73074425-11CB-4EB6-A220-7D412DFCE905}" presName="parTxOnly" presStyleLbl="node1" presStyleIdx="3" presStyleCnt="4" custScaleY="101894">
        <dgm:presLayoutVars>
          <dgm:chMax val="0"/>
          <dgm:chPref val="0"/>
          <dgm:bulletEnabled val="1"/>
        </dgm:presLayoutVars>
      </dgm:prSet>
      <dgm:spPr/>
      <dgm:t>
        <a:bodyPr/>
        <a:lstStyle/>
        <a:p>
          <a:endParaRPr lang="fr-FR"/>
        </a:p>
      </dgm:t>
    </dgm:pt>
  </dgm:ptLst>
  <dgm:cxnLst>
    <dgm:cxn modelId="{96127DDF-811B-4A41-990F-739857455D54}" srcId="{B81F3214-239E-47D1-A32D-7734AAF26079}" destId="{569D7481-CA12-4344-B4B4-5FC80D2001DD}" srcOrd="2" destOrd="0" parTransId="{C47B38BB-3B6C-434B-A15F-09F0707D2025}" sibTransId="{3AFCED25-FB05-4C62-B79B-CD553EBE6BE3}"/>
    <dgm:cxn modelId="{3F85BD68-2D64-4A27-AD7F-AB414576028C}" type="presOf" srcId="{A7B834D4-3028-4DCC-8818-834E4752C99D}" destId="{A158F9FF-96BB-4ABB-876E-1A95F6ADFABA}" srcOrd="0" destOrd="0" presId="urn:microsoft.com/office/officeart/2005/8/layout/chevron1"/>
    <dgm:cxn modelId="{3B43FE65-4157-4488-B532-483CFBC2D7E1}" type="presOf" srcId="{569D7481-CA12-4344-B4B4-5FC80D2001DD}" destId="{D5CBA778-9F8E-4C2E-975A-75509F7914D5}" srcOrd="0" destOrd="0" presId="urn:microsoft.com/office/officeart/2005/8/layout/chevron1"/>
    <dgm:cxn modelId="{EF1B262F-549E-4926-AB71-5ABB879DFC2E}" srcId="{B81F3214-239E-47D1-A32D-7734AAF26079}" destId="{B29A95F2-1420-4469-9D31-F33255A6FCE2}" srcOrd="1" destOrd="0" parTransId="{8C9F90A8-1BA4-4914-A5B8-F81A906906C7}" sibTransId="{798A9861-86BE-4073-A3DA-4F6DF3A2C82E}"/>
    <dgm:cxn modelId="{326505E0-0B59-4355-8AB8-4361EABADDB4}" type="presOf" srcId="{73074425-11CB-4EB6-A220-7D412DFCE905}" destId="{DA918019-C9B4-4F15-8AEC-292886C1BD8E}" srcOrd="0" destOrd="0" presId="urn:microsoft.com/office/officeart/2005/8/layout/chevron1"/>
    <dgm:cxn modelId="{965C56F9-58F6-4C3F-88B8-D80E41A314A2}" type="presOf" srcId="{B81F3214-239E-47D1-A32D-7734AAF26079}" destId="{2A257A0F-2A6E-4942-93D3-6C8D56AA845E}" srcOrd="0" destOrd="0" presId="urn:microsoft.com/office/officeart/2005/8/layout/chevron1"/>
    <dgm:cxn modelId="{6977B6AC-DB20-4E1C-BD65-A74767DED548}" srcId="{B81F3214-239E-47D1-A32D-7734AAF26079}" destId="{A7B834D4-3028-4DCC-8818-834E4752C99D}" srcOrd="0" destOrd="0" parTransId="{62BFD18D-F474-4C9B-92C8-32A15D5B1704}" sibTransId="{A16F3B3B-6C5A-4352-98A8-6582CF4B8C9F}"/>
    <dgm:cxn modelId="{66E9E578-82EB-4102-9D0C-E2CCE28155AC}" type="presOf" srcId="{B29A95F2-1420-4469-9D31-F33255A6FCE2}" destId="{A166786D-B245-401F-ABC4-A50A7303E417}" srcOrd="0" destOrd="0" presId="urn:microsoft.com/office/officeart/2005/8/layout/chevron1"/>
    <dgm:cxn modelId="{DA9B6560-87F5-4029-9BE5-1A2F445C3DBA}" srcId="{B81F3214-239E-47D1-A32D-7734AAF26079}" destId="{73074425-11CB-4EB6-A220-7D412DFCE905}" srcOrd="3" destOrd="0" parTransId="{35DCB959-48BF-4B9D-8C09-9A6864AA4AB6}" sibTransId="{DF8F6DC0-06EF-4F9E-95BC-6B4349DD65AB}"/>
    <dgm:cxn modelId="{B3A01BDA-42EE-4BC9-ACC2-5563DDDFA167}" type="presParOf" srcId="{2A257A0F-2A6E-4942-93D3-6C8D56AA845E}" destId="{A158F9FF-96BB-4ABB-876E-1A95F6ADFABA}" srcOrd="0" destOrd="0" presId="urn:microsoft.com/office/officeart/2005/8/layout/chevron1"/>
    <dgm:cxn modelId="{33F989D3-8084-45F0-BACA-404EC4A22F0F}" type="presParOf" srcId="{2A257A0F-2A6E-4942-93D3-6C8D56AA845E}" destId="{12CC1F9C-0301-41AC-8EED-7C3CD551F806}" srcOrd="1" destOrd="0" presId="urn:microsoft.com/office/officeart/2005/8/layout/chevron1"/>
    <dgm:cxn modelId="{BED96D95-94FC-4347-99DA-5390C1A2C995}" type="presParOf" srcId="{2A257A0F-2A6E-4942-93D3-6C8D56AA845E}" destId="{A166786D-B245-401F-ABC4-A50A7303E417}" srcOrd="2" destOrd="0" presId="urn:microsoft.com/office/officeart/2005/8/layout/chevron1"/>
    <dgm:cxn modelId="{16B3F908-6A3F-4581-98FE-E809C7CD7EAC}" type="presParOf" srcId="{2A257A0F-2A6E-4942-93D3-6C8D56AA845E}" destId="{7D29DD11-E947-47DE-98B5-8211D9E80AFF}" srcOrd="3" destOrd="0" presId="urn:microsoft.com/office/officeart/2005/8/layout/chevron1"/>
    <dgm:cxn modelId="{540AA38A-8A7F-4CD5-B345-3A50F3C9BFB3}" type="presParOf" srcId="{2A257A0F-2A6E-4942-93D3-6C8D56AA845E}" destId="{D5CBA778-9F8E-4C2E-975A-75509F7914D5}" srcOrd="4" destOrd="0" presId="urn:microsoft.com/office/officeart/2005/8/layout/chevron1"/>
    <dgm:cxn modelId="{50BF8C09-5F1F-4B4A-A0F4-D83C8D8FCF65}" type="presParOf" srcId="{2A257A0F-2A6E-4942-93D3-6C8D56AA845E}" destId="{36976E09-D534-42BE-BCDD-3DA601A57D9E}" srcOrd="5" destOrd="0" presId="urn:microsoft.com/office/officeart/2005/8/layout/chevron1"/>
    <dgm:cxn modelId="{CEE41662-E149-4CAB-AF07-B306E01EA524}" type="presParOf" srcId="{2A257A0F-2A6E-4942-93D3-6C8D56AA845E}" destId="{DA918019-C9B4-4F15-8AEC-292886C1BD8E}"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FD2A0F6-10EB-494B-9258-4FFDED8C424E}" type="doc">
      <dgm:prSet loTypeId="urn:microsoft.com/office/officeart/2005/8/layout/process1" loCatId="process" qsTypeId="urn:microsoft.com/office/officeart/2005/8/quickstyle/simple3" qsCatId="simple" csTypeId="urn:microsoft.com/office/officeart/2005/8/colors/accent1_1" csCatId="accent1" phldr="1"/>
      <dgm:spPr/>
    </dgm:pt>
    <dgm:pt modelId="{6D1EDBAB-E6EF-4918-85CE-8F44C718F731}">
      <dgm:prSet phldrT="[Texte]" custT="1"/>
      <dgm:spPr>
        <a:ln w="28575">
          <a:solidFill>
            <a:srgbClr val="C00000"/>
          </a:solidFill>
        </a:ln>
      </dgm:spPr>
      <dgm:t>
        <a:bodyPr/>
        <a:lstStyle/>
        <a:p>
          <a:r>
            <a:rPr lang="fr-FR" sz="1100" dirty="0" smtClean="0"/>
            <a:t>Information envoyée à l’agence par mail par le Chargé d’Affaires Successions dès l’entrée du dossier dans son portefeuille</a:t>
          </a:r>
          <a:endParaRPr lang="fr-FR" sz="1100" dirty="0"/>
        </a:p>
      </dgm:t>
    </dgm:pt>
    <dgm:pt modelId="{C7FA4AD4-3F56-4FA6-B01A-F69BF1C49787}" type="parTrans" cxnId="{29DA2042-A750-44F6-A915-FDC7647779CF}">
      <dgm:prSet/>
      <dgm:spPr/>
      <dgm:t>
        <a:bodyPr/>
        <a:lstStyle/>
        <a:p>
          <a:endParaRPr lang="fr-FR" sz="1200"/>
        </a:p>
      </dgm:t>
    </dgm:pt>
    <dgm:pt modelId="{EDED35B3-FFEA-4464-8F17-92727FD1B9BA}" type="sibTrans" cxnId="{29DA2042-A750-44F6-A915-FDC7647779CF}">
      <dgm:prSet custT="1"/>
      <dgm:spPr/>
      <dgm:t>
        <a:bodyPr/>
        <a:lstStyle/>
        <a:p>
          <a:endParaRPr lang="fr-FR" sz="2400"/>
        </a:p>
      </dgm:t>
    </dgm:pt>
    <dgm:pt modelId="{8FD672E2-9677-45EA-91B4-AE882F68EAC7}">
      <dgm:prSet phldrT="[Texte]" custT="1"/>
      <dgm:spPr>
        <a:ln w="28575">
          <a:solidFill>
            <a:srgbClr val="C00000"/>
          </a:solidFill>
        </a:ln>
      </dgm:spPr>
      <dgm:t>
        <a:bodyPr/>
        <a:lstStyle/>
        <a:p>
          <a:r>
            <a:rPr lang="fr-FR" sz="1100" dirty="0" smtClean="0"/>
            <a:t>Constitution d’un binôme interactif Chargé d’Affaires Successions / Commercial en charge de la relation</a:t>
          </a:r>
          <a:endParaRPr lang="fr-FR" sz="1100" dirty="0"/>
        </a:p>
      </dgm:t>
    </dgm:pt>
    <dgm:pt modelId="{5C8061EF-C1D2-4A96-8DE5-52FC51CDCE59}" type="parTrans" cxnId="{2719910D-4083-4506-ABFC-CB1CAD4D4C20}">
      <dgm:prSet/>
      <dgm:spPr/>
      <dgm:t>
        <a:bodyPr/>
        <a:lstStyle/>
        <a:p>
          <a:endParaRPr lang="fr-FR" sz="1200"/>
        </a:p>
      </dgm:t>
    </dgm:pt>
    <dgm:pt modelId="{3CF8BD4B-0A6A-47CE-9FEC-860D1628E902}" type="sibTrans" cxnId="{2719910D-4083-4506-ABFC-CB1CAD4D4C20}">
      <dgm:prSet custT="1"/>
      <dgm:spPr/>
      <dgm:t>
        <a:bodyPr/>
        <a:lstStyle/>
        <a:p>
          <a:endParaRPr lang="fr-FR" sz="2400"/>
        </a:p>
      </dgm:t>
    </dgm:pt>
    <dgm:pt modelId="{47C28285-9102-45D5-AE80-6CB1012CA3EF}">
      <dgm:prSet phldrT="[Texte]" custT="1"/>
      <dgm:spPr>
        <a:ln w="28575">
          <a:solidFill>
            <a:srgbClr val="C00000"/>
          </a:solidFill>
        </a:ln>
      </dgm:spPr>
      <dgm:t>
        <a:bodyPr/>
        <a:lstStyle/>
        <a:p>
          <a:r>
            <a:rPr lang="fr-FR" sz="1100" dirty="0" smtClean="0"/>
            <a:t>Échanges avec le Chargé d’Affaires Successions pour déterminer </a:t>
          </a:r>
          <a:r>
            <a:rPr lang="fr-FR" sz="1100" i="1" dirty="0" smtClean="0">
              <a:solidFill>
                <a:schemeClr val="tx1">
                  <a:lumMod val="50000"/>
                  <a:lumOff val="50000"/>
                </a:schemeClr>
              </a:solidFill>
            </a:rPr>
            <a:t>« qui fait quoi »</a:t>
          </a:r>
          <a:r>
            <a:rPr lang="fr-FR" sz="1100" dirty="0" smtClean="0"/>
            <a:t> </a:t>
          </a:r>
          <a:r>
            <a:rPr lang="fr-FR" sz="1100" i="1" dirty="0" smtClean="0">
              <a:solidFill>
                <a:schemeClr val="tx1">
                  <a:lumMod val="50000"/>
                  <a:lumOff val="50000"/>
                </a:schemeClr>
              </a:solidFill>
            </a:rPr>
            <a:t>*</a:t>
          </a:r>
          <a:r>
            <a:rPr lang="fr-FR" sz="1100" dirty="0" smtClean="0"/>
            <a:t> dans le dossier, la stratégie à mettre en place,</a:t>
          </a:r>
        </a:p>
        <a:p>
          <a:r>
            <a:rPr lang="fr-FR" sz="1100" dirty="0" smtClean="0"/>
            <a:t>le recyclage des fonds ou non, conjoint survivant ou non, héritiers / bénéficiaires clients ou non, connus ou non…</a:t>
          </a:r>
        </a:p>
        <a:p>
          <a:r>
            <a:rPr lang="fr-FR" sz="1000" i="1" dirty="0" smtClean="0">
              <a:solidFill>
                <a:schemeClr val="tx1">
                  <a:lumMod val="50000"/>
                  <a:lumOff val="50000"/>
                </a:schemeClr>
              </a:solidFill>
            </a:rPr>
            <a:t>*Qui fait quoi : appel de courtoisie, présentation des condoléances, accompagnement, constitution et dénouement du dossier</a:t>
          </a:r>
          <a:endParaRPr lang="fr-FR" sz="1000" i="1" dirty="0">
            <a:solidFill>
              <a:schemeClr val="tx1">
                <a:lumMod val="50000"/>
                <a:lumOff val="50000"/>
              </a:schemeClr>
            </a:solidFill>
          </a:endParaRPr>
        </a:p>
      </dgm:t>
    </dgm:pt>
    <dgm:pt modelId="{8A56EDC6-E4C4-4977-8219-E735ADD647B4}" type="parTrans" cxnId="{B63F7B4D-D340-4284-A8A3-B8215B98391D}">
      <dgm:prSet/>
      <dgm:spPr/>
      <dgm:t>
        <a:bodyPr/>
        <a:lstStyle/>
        <a:p>
          <a:endParaRPr lang="fr-FR" sz="1200"/>
        </a:p>
      </dgm:t>
    </dgm:pt>
    <dgm:pt modelId="{59891F0E-7F5D-4678-97C3-B928D2927DF9}" type="sibTrans" cxnId="{B63F7B4D-D340-4284-A8A3-B8215B98391D}">
      <dgm:prSet/>
      <dgm:spPr/>
      <dgm:t>
        <a:bodyPr/>
        <a:lstStyle/>
        <a:p>
          <a:endParaRPr lang="fr-FR" sz="1200"/>
        </a:p>
      </dgm:t>
    </dgm:pt>
    <dgm:pt modelId="{0E4147D6-A3AA-42ED-BB87-EEE5C931B65B}" type="pres">
      <dgm:prSet presAssocID="{DFD2A0F6-10EB-494B-9258-4FFDED8C424E}" presName="Name0" presStyleCnt="0">
        <dgm:presLayoutVars>
          <dgm:dir/>
          <dgm:resizeHandles val="exact"/>
        </dgm:presLayoutVars>
      </dgm:prSet>
      <dgm:spPr/>
    </dgm:pt>
    <dgm:pt modelId="{FC221EB3-5F0F-474A-BADA-C6C8877E7665}" type="pres">
      <dgm:prSet presAssocID="{6D1EDBAB-E6EF-4918-85CE-8F44C718F731}" presName="node" presStyleLbl="node1" presStyleIdx="0" presStyleCnt="3">
        <dgm:presLayoutVars>
          <dgm:bulletEnabled val="1"/>
        </dgm:presLayoutVars>
      </dgm:prSet>
      <dgm:spPr/>
      <dgm:t>
        <a:bodyPr/>
        <a:lstStyle/>
        <a:p>
          <a:endParaRPr lang="fr-FR"/>
        </a:p>
      </dgm:t>
    </dgm:pt>
    <dgm:pt modelId="{BAC96FDA-8D66-41CB-A7E3-211A261C9616}" type="pres">
      <dgm:prSet presAssocID="{EDED35B3-FFEA-4464-8F17-92727FD1B9BA}" presName="sibTrans" presStyleLbl="sibTrans2D1" presStyleIdx="0" presStyleCnt="2"/>
      <dgm:spPr/>
      <dgm:t>
        <a:bodyPr/>
        <a:lstStyle/>
        <a:p>
          <a:endParaRPr lang="fr-FR"/>
        </a:p>
      </dgm:t>
    </dgm:pt>
    <dgm:pt modelId="{6034CBAB-5916-4EFB-8D51-B04B988CFD4D}" type="pres">
      <dgm:prSet presAssocID="{EDED35B3-FFEA-4464-8F17-92727FD1B9BA}" presName="connectorText" presStyleLbl="sibTrans2D1" presStyleIdx="0" presStyleCnt="2"/>
      <dgm:spPr/>
      <dgm:t>
        <a:bodyPr/>
        <a:lstStyle/>
        <a:p>
          <a:endParaRPr lang="fr-FR"/>
        </a:p>
      </dgm:t>
    </dgm:pt>
    <dgm:pt modelId="{E6154D78-2F94-4822-A6A0-5F25BD51E2F1}" type="pres">
      <dgm:prSet presAssocID="{8FD672E2-9677-45EA-91B4-AE882F68EAC7}" presName="node" presStyleLbl="node1" presStyleIdx="1" presStyleCnt="3">
        <dgm:presLayoutVars>
          <dgm:bulletEnabled val="1"/>
        </dgm:presLayoutVars>
      </dgm:prSet>
      <dgm:spPr/>
      <dgm:t>
        <a:bodyPr/>
        <a:lstStyle/>
        <a:p>
          <a:endParaRPr lang="fr-FR"/>
        </a:p>
      </dgm:t>
    </dgm:pt>
    <dgm:pt modelId="{317F4BD4-C165-4BA8-A832-BA1A048A0862}" type="pres">
      <dgm:prSet presAssocID="{3CF8BD4B-0A6A-47CE-9FEC-860D1628E902}" presName="sibTrans" presStyleLbl="sibTrans2D1" presStyleIdx="1" presStyleCnt="2"/>
      <dgm:spPr/>
      <dgm:t>
        <a:bodyPr/>
        <a:lstStyle/>
        <a:p>
          <a:endParaRPr lang="fr-FR"/>
        </a:p>
      </dgm:t>
    </dgm:pt>
    <dgm:pt modelId="{A1AABDC5-3F7A-4F7A-AFCB-F0B4BDEC1691}" type="pres">
      <dgm:prSet presAssocID="{3CF8BD4B-0A6A-47CE-9FEC-860D1628E902}" presName="connectorText" presStyleLbl="sibTrans2D1" presStyleIdx="1" presStyleCnt="2"/>
      <dgm:spPr/>
      <dgm:t>
        <a:bodyPr/>
        <a:lstStyle/>
        <a:p>
          <a:endParaRPr lang="fr-FR"/>
        </a:p>
      </dgm:t>
    </dgm:pt>
    <dgm:pt modelId="{77BED3D5-2E36-468C-9586-5729C85BA407}" type="pres">
      <dgm:prSet presAssocID="{47C28285-9102-45D5-AE80-6CB1012CA3EF}" presName="node" presStyleLbl="node1" presStyleIdx="2" presStyleCnt="3">
        <dgm:presLayoutVars>
          <dgm:bulletEnabled val="1"/>
        </dgm:presLayoutVars>
      </dgm:prSet>
      <dgm:spPr/>
      <dgm:t>
        <a:bodyPr/>
        <a:lstStyle/>
        <a:p>
          <a:endParaRPr lang="fr-FR"/>
        </a:p>
      </dgm:t>
    </dgm:pt>
  </dgm:ptLst>
  <dgm:cxnLst>
    <dgm:cxn modelId="{E3DC233E-86A2-44BF-8C3F-7DDB6816385E}" type="presOf" srcId="{EDED35B3-FFEA-4464-8F17-92727FD1B9BA}" destId="{BAC96FDA-8D66-41CB-A7E3-211A261C9616}" srcOrd="0" destOrd="0" presId="urn:microsoft.com/office/officeart/2005/8/layout/process1"/>
    <dgm:cxn modelId="{E50B4DB5-36F0-4070-A949-A7695B3379CA}" type="presOf" srcId="{EDED35B3-FFEA-4464-8F17-92727FD1B9BA}" destId="{6034CBAB-5916-4EFB-8D51-B04B988CFD4D}" srcOrd="1" destOrd="0" presId="urn:microsoft.com/office/officeart/2005/8/layout/process1"/>
    <dgm:cxn modelId="{B63F7B4D-D340-4284-A8A3-B8215B98391D}" srcId="{DFD2A0F6-10EB-494B-9258-4FFDED8C424E}" destId="{47C28285-9102-45D5-AE80-6CB1012CA3EF}" srcOrd="2" destOrd="0" parTransId="{8A56EDC6-E4C4-4977-8219-E735ADD647B4}" sibTransId="{59891F0E-7F5D-4678-97C3-B928D2927DF9}"/>
    <dgm:cxn modelId="{163D2EAC-4DB2-43D4-ADFB-A76A6B263DB8}" type="presOf" srcId="{3CF8BD4B-0A6A-47CE-9FEC-860D1628E902}" destId="{317F4BD4-C165-4BA8-A832-BA1A048A0862}" srcOrd="0" destOrd="0" presId="urn:microsoft.com/office/officeart/2005/8/layout/process1"/>
    <dgm:cxn modelId="{EAC3B438-EAB9-4893-8610-8EF8B4C28D51}" type="presOf" srcId="{DFD2A0F6-10EB-494B-9258-4FFDED8C424E}" destId="{0E4147D6-A3AA-42ED-BB87-EEE5C931B65B}" srcOrd="0" destOrd="0" presId="urn:microsoft.com/office/officeart/2005/8/layout/process1"/>
    <dgm:cxn modelId="{EA5F331E-A614-4D3F-862B-2DF626A38D2B}" type="presOf" srcId="{6D1EDBAB-E6EF-4918-85CE-8F44C718F731}" destId="{FC221EB3-5F0F-474A-BADA-C6C8877E7665}" srcOrd="0" destOrd="0" presId="urn:microsoft.com/office/officeart/2005/8/layout/process1"/>
    <dgm:cxn modelId="{2719910D-4083-4506-ABFC-CB1CAD4D4C20}" srcId="{DFD2A0F6-10EB-494B-9258-4FFDED8C424E}" destId="{8FD672E2-9677-45EA-91B4-AE882F68EAC7}" srcOrd="1" destOrd="0" parTransId="{5C8061EF-C1D2-4A96-8DE5-52FC51CDCE59}" sibTransId="{3CF8BD4B-0A6A-47CE-9FEC-860D1628E902}"/>
    <dgm:cxn modelId="{29DA2042-A750-44F6-A915-FDC7647779CF}" srcId="{DFD2A0F6-10EB-494B-9258-4FFDED8C424E}" destId="{6D1EDBAB-E6EF-4918-85CE-8F44C718F731}" srcOrd="0" destOrd="0" parTransId="{C7FA4AD4-3F56-4FA6-B01A-F69BF1C49787}" sibTransId="{EDED35B3-FFEA-4464-8F17-92727FD1B9BA}"/>
    <dgm:cxn modelId="{DC4B32DF-7506-4FAF-8C39-30D3B87EEAF9}" type="presOf" srcId="{8FD672E2-9677-45EA-91B4-AE882F68EAC7}" destId="{E6154D78-2F94-4822-A6A0-5F25BD51E2F1}" srcOrd="0" destOrd="0" presId="urn:microsoft.com/office/officeart/2005/8/layout/process1"/>
    <dgm:cxn modelId="{D2E98369-46AC-4EA1-B820-9DF2D5D1F0BE}" type="presOf" srcId="{3CF8BD4B-0A6A-47CE-9FEC-860D1628E902}" destId="{A1AABDC5-3F7A-4F7A-AFCB-F0B4BDEC1691}" srcOrd="1" destOrd="0" presId="urn:microsoft.com/office/officeart/2005/8/layout/process1"/>
    <dgm:cxn modelId="{7F3C901F-CC8C-4079-BC98-8C036C19B0FA}" type="presOf" srcId="{47C28285-9102-45D5-AE80-6CB1012CA3EF}" destId="{77BED3D5-2E36-468C-9586-5729C85BA407}" srcOrd="0" destOrd="0" presId="urn:microsoft.com/office/officeart/2005/8/layout/process1"/>
    <dgm:cxn modelId="{98A6873E-25FB-474F-8865-9C56634C9A80}" type="presParOf" srcId="{0E4147D6-A3AA-42ED-BB87-EEE5C931B65B}" destId="{FC221EB3-5F0F-474A-BADA-C6C8877E7665}" srcOrd="0" destOrd="0" presId="urn:microsoft.com/office/officeart/2005/8/layout/process1"/>
    <dgm:cxn modelId="{02C7F8CB-0DC8-429A-99FA-93CFB8DADACC}" type="presParOf" srcId="{0E4147D6-A3AA-42ED-BB87-EEE5C931B65B}" destId="{BAC96FDA-8D66-41CB-A7E3-211A261C9616}" srcOrd="1" destOrd="0" presId="urn:microsoft.com/office/officeart/2005/8/layout/process1"/>
    <dgm:cxn modelId="{2C1915DA-F483-4D3D-B420-EF82835DCECB}" type="presParOf" srcId="{BAC96FDA-8D66-41CB-A7E3-211A261C9616}" destId="{6034CBAB-5916-4EFB-8D51-B04B988CFD4D}" srcOrd="0" destOrd="0" presId="urn:microsoft.com/office/officeart/2005/8/layout/process1"/>
    <dgm:cxn modelId="{15EB5A95-7625-41A2-850C-3A2877AFA437}" type="presParOf" srcId="{0E4147D6-A3AA-42ED-BB87-EEE5C931B65B}" destId="{E6154D78-2F94-4822-A6A0-5F25BD51E2F1}" srcOrd="2" destOrd="0" presId="urn:microsoft.com/office/officeart/2005/8/layout/process1"/>
    <dgm:cxn modelId="{DF77D355-56CE-4225-8093-F0A89093BDDB}" type="presParOf" srcId="{0E4147D6-A3AA-42ED-BB87-EEE5C931B65B}" destId="{317F4BD4-C165-4BA8-A832-BA1A048A0862}" srcOrd="3" destOrd="0" presId="urn:microsoft.com/office/officeart/2005/8/layout/process1"/>
    <dgm:cxn modelId="{5BA594AB-4AD7-4C93-976E-C422CD28ADA7}" type="presParOf" srcId="{317F4BD4-C165-4BA8-A832-BA1A048A0862}" destId="{A1AABDC5-3F7A-4F7A-AFCB-F0B4BDEC1691}" srcOrd="0" destOrd="0" presId="urn:microsoft.com/office/officeart/2005/8/layout/process1"/>
    <dgm:cxn modelId="{8F38F43E-B3F6-4B49-80C0-2E2CA24724F2}" type="presParOf" srcId="{0E4147D6-A3AA-42ED-BB87-EEE5C931B65B}" destId="{77BED3D5-2E36-468C-9586-5729C85BA407}"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9BA384-6E8E-4483-953E-78E20B6C032C}">
      <dsp:nvSpPr>
        <dsp:cNvPr id="0" name=""/>
        <dsp:cNvSpPr/>
      </dsp:nvSpPr>
      <dsp:spPr>
        <a:xfrm>
          <a:off x="4201081" y="443972"/>
          <a:ext cx="2803448" cy="1402145"/>
        </a:xfrm>
        <a:prstGeom prst="roundRect">
          <a:avLst/>
        </a:prstGeom>
        <a:solidFill>
          <a:schemeClr val="lt1">
            <a:hueOff val="0"/>
            <a:satOff val="0"/>
            <a:lumOff val="0"/>
            <a:alphaOff val="0"/>
          </a:schemeClr>
        </a:solidFill>
        <a:ln w="28575"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1280" tIns="81280" rIns="81280" bIns="81280" numCol="1" spcCol="1270" anchor="ctr" anchorCtr="0">
          <a:noAutofit/>
        </a:bodyPr>
        <a:lstStyle/>
        <a:p>
          <a:pPr lvl="0" algn="ctr" defTabSz="1422400">
            <a:lnSpc>
              <a:spcPct val="90000"/>
            </a:lnSpc>
            <a:spcBef>
              <a:spcPct val="0"/>
            </a:spcBef>
            <a:spcAft>
              <a:spcPct val="35000"/>
            </a:spcAft>
          </a:pPr>
          <a:r>
            <a:rPr lang="fr-FR" sz="3200" b="1" kern="1200" dirty="0" smtClean="0"/>
            <a:t>Comment ?</a:t>
          </a:r>
          <a:endParaRPr lang="fr-FR" sz="3200" b="1" kern="1200" dirty="0"/>
        </a:p>
      </dsp:txBody>
      <dsp:txXfrm>
        <a:off x="4269528" y="512419"/>
        <a:ext cx="2666554" cy="1265251"/>
      </dsp:txXfrm>
    </dsp:sp>
    <dsp:sp modelId="{266FF39C-F72F-47B4-AE70-28122234B28C}">
      <dsp:nvSpPr>
        <dsp:cNvPr id="0" name=""/>
        <dsp:cNvSpPr/>
      </dsp:nvSpPr>
      <dsp:spPr>
        <a:xfrm rot="1450258">
          <a:off x="6959725" y="1983402"/>
          <a:ext cx="1022081" cy="0"/>
        </a:xfrm>
        <a:custGeom>
          <a:avLst/>
          <a:gdLst/>
          <a:ahLst/>
          <a:cxnLst/>
          <a:rect l="0" t="0" r="0" b="0"/>
          <a:pathLst>
            <a:path>
              <a:moveTo>
                <a:pt x="0" y="0"/>
              </a:moveTo>
              <a:lnTo>
                <a:pt x="1022081" y="0"/>
              </a:lnTo>
            </a:path>
          </a:pathLst>
        </a:custGeom>
        <a:noFill/>
        <a:ln w="28575"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sp>
    <dsp:sp modelId="{C99254FD-47AB-4501-9F46-FADFC474D0A9}">
      <dsp:nvSpPr>
        <dsp:cNvPr id="0" name=""/>
        <dsp:cNvSpPr/>
      </dsp:nvSpPr>
      <dsp:spPr>
        <a:xfrm>
          <a:off x="7937003" y="2098077"/>
          <a:ext cx="2676325" cy="1390310"/>
        </a:xfrm>
        <a:prstGeom prst="roundRect">
          <a:avLst/>
        </a:prstGeom>
        <a:solidFill>
          <a:schemeClr val="lt1">
            <a:hueOff val="0"/>
            <a:satOff val="0"/>
            <a:lumOff val="0"/>
            <a:alphaOff val="0"/>
          </a:schemeClr>
        </a:solidFill>
        <a:ln w="28575"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fr-FR" sz="1800" kern="1200" dirty="0" smtClean="0"/>
            <a:t>Par réception du certificat de décès à l’agence, par courrier ou par mail</a:t>
          </a:r>
          <a:endParaRPr lang="fr-FR" sz="1800" kern="1200" dirty="0"/>
        </a:p>
      </dsp:txBody>
      <dsp:txXfrm>
        <a:off x="8004872" y="2165946"/>
        <a:ext cx="2540587" cy="1254572"/>
      </dsp:txXfrm>
    </dsp:sp>
    <dsp:sp modelId="{4DE467B2-7805-4234-9EC6-8B6FB8E938A7}">
      <dsp:nvSpPr>
        <dsp:cNvPr id="0" name=""/>
        <dsp:cNvSpPr/>
      </dsp:nvSpPr>
      <dsp:spPr>
        <a:xfrm rot="9409167">
          <a:off x="3174040" y="1955900"/>
          <a:ext cx="1070241" cy="0"/>
        </a:xfrm>
        <a:custGeom>
          <a:avLst/>
          <a:gdLst/>
          <a:ahLst/>
          <a:cxnLst/>
          <a:rect l="0" t="0" r="0" b="0"/>
          <a:pathLst>
            <a:path>
              <a:moveTo>
                <a:pt x="0" y="0"/>
              </a:moveTo>
              <a:lnTo>
                <a:pt x="1070241" y="0"/>
              </a:lnTo>
            </a:path>
          </a:pathLst>
        </a:custGeom>
        <a:noFill/>
        <a:ln w="28575"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sp>
    <dsp:sp modelId="{40ADDD55-1080-40B8-AFDA-33EF510AFA6E}">
      <dsp:nvSpPr>
        <dsp:cNvPr id="0" name=""/>
        <dsp:cNvSpPr/>
      </dsp:nvSpPr>
      <dsp:spPr>
        <a:xfrm>
          <a:off x="289945" y="2060046"/>
          <a:ext cx="2927295" cy="1466452"/>
        </a:xfrm>
        <a:prstGeom prst="roundRect">
          <a:avLst/>
        </a:prstGeom>
        <a:solidFill>
          <a:schemeClr val="lt1">
            <a:hueOff val="0"/>
            <a:satOff val="0"/>
            <a:lumOff val="0"/>
            <a:alphaOff val="0"/>
          </a:schemeClr>
        </a:solidFill>
        <a:ln w="28575"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fr-FR" sz="1800" kern="1200" dirty="0" smtClean="0"/>
            <a:t>Par une information de la famille du défunt, par le notaire ou par les bénéficiaires d’un contrat d’assurance-vie</a:t>
          </a:r>
          <a:endParaRPr lang="fr-FR" sz="1800" kern="1200" dirty="0"/>
        </a:p>
      </dsp:txBody>
      <dsp:txXfrm>
        <a:off x="361531" y="2131632"/>
        <a:ext cx="2784123" cy="13232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58F9FF-96BB-4ABB-876E-1A95F6ADFABA}">
      <dsp:nvSpPr>
        <dsp:cNvPr id="0" name=""/>
        <dsp:cNvSpPr/>
      </dsp:nvSpPr>
      <dsp:spPr>
        <a:xfrm>
          <a:off x="5417" y="587552"/>
          <a:ext cx="3153417" cy="1285257"/>
        </a:xfrm>
        <a:prstGeom prst="chevron">
          <a:avLst/>
        </a:prstGeom>
        <a:solidFill>
          <a:schemeClr val="lt1">
            <a:hueOff val="0"/>
            <a:satOff val="0"/>
            <a:lumOff val="0"/>
            <a:alphaOff val="0"/>
          </a:schemeClr>
        </a:solidFill>
        <a:ln w="57150"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lvl="0" algn="ctr" defTabSz="577850">
            <a:lnSpc>
              <a:spcPct val="90000"/>
            </a:lnSpc>
            <a:spcBef>
              <a:spcPct val="0"/>
            </a:spcBef>
            <a:spcAft>
              <a:spcPct val="35000"/>
            </a:spcAft>
          </a:pPr>
          <a:r>
            <a:rPr lang="fr-FR" sz="1300" kern="1200" dirty="0" smtClean="0"/>
            <a:t>Une copie du certificat de décès et de la totalité du livret de famille du défunt </a:t>
          </a:r>
          <a:r>
            <a:rPr lang="fr-FR" sz="1300" b="1" kern="1200" dirty="0" smtClean="0"/>
            <a:t>(copie de toutes les pages)</a:t>
          </a:r>
          <a:endParaRPr lang="fr-FR" sz="1300" b="1" kern="1200" dirty="0"/>
        </a:p>
      </dsp:txBody>
      <dsp:txXfrm>
        <a:off x="648046" y="587552"/>
        <a:ext cx="1868160" cy="1285257"/>
      </dsp:txXfrm>
    </dsp:sp>
    <dsp:sp modelId="{A166786D-B245-401F-ABC4-A50A7303E417}">
      <dsp:nvSpPr>
        <dsp:cNvPr id="0" name=""/>
        <dsp:cNvSpPr/>
      </dsp:nvSpPr>
      <dsp:spPr>
        <a:xfrm>
          <a:off x="2843492" y="587552"/>
          <a:ext cx="3153417" cy="1285257"/>
        </a:xfrm>
        <a:prstGeom prst="chevron">
          <a:avLst/>
        </a:prstGeom>
        <a:solidFill>
          <a:schemeClr val="lt1">
            <a:hueOff val="0"/>
            <a:satOff val="0"/>
            <a:lumOff val="0"/>
            <a:alphaOff val="0"/>
          </a:schemeClr>
        </a:solidFill>
        <a:ln w="57150"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lvl="0" algn="ctr" defTabSz="577850">
            <a:lnSpc>
              <a:spcPct val="90000"/>
            </a:lnSpc>
            <a:spcBef>
              <a:spcPct val="0"/>
            </a:spcBef>
            <a:spcAft>
              <a:spcPct val="35000"/>
            </a:spcAft>
          </a:pPr>
          <a:r>
            <a:rPr lang="fr-FR" sz="1300" kern="1200" dirty="0" smtClean="0"/>
            <a:t>Les numéros des comptes et contrats détenus et</a:t>
          </a:r>
          <a:r>
            <a:rPr lang="fr-FR" sz="1300" b="1" kern="1200" dirty="0" smtClean="0"/>
            <a:t> la         synthèse personne</a:t>
          </a:r>
          <a:endParaRPr lang="fr-FR" sz="1300" b="1" kern="1200" dirty="0"/>
        </a:p>
      </dsp:txBody>
      <dsp:txXfrm>
        <a:off x="3486121" y="587552"/>
        <a:ext cx="1868160" cy="1285257"/>
      </dsp:txXfrm>
    </dsp:sp>
    <dsp:sp modelId="{D5CBA778-9F8E-4C2E-975A-75509F7914D5}">
      <dsp:nvSpPr>
        <dsp:cNvPr id="0" name=""/>
        <dsp:cNvSpPr/>
      </dsp:nvSpPr>
      <dsp:spPr>
        <a:xfrm>
          <a:off x="5681568" y="587552"/>
          <a:ext cx="3153417" cy="1285257"/>
        </a:xfrm>
        <a:prstGeom prst="chevron">
          <a:avLst/>
        </a:prstGeom>
        <a:solidFill>
          <a:schemeClr val="lt1">
            <a:hueOff val="0"/>
            <a:satOff val="0"/>
            <a:lumOff val="0"/>
            <a:alphaOff val="0"/>
          </a:schemeClr>
        </a:solidFill>
        <a:ln w="57150"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lvl="0" algn="ctr" defTabSz="577850">
            <a:lnSpc>
              <a:spcPct val="90000"/>
            </a:lnSpc>
            <a:spcBef>
              <a:spcPct val="0"/>
            </a:spcBef>
            <a:spcAft>
              <a:spcPct val="35000"/>
            </a:spcAft>
          </a:pPr>
          <a:r>
            <a:rPr lang="fr-FR" sz="1300" kern="1200" dirty="0" smtClean="0"/>
            <a:t>Les coordonnées des héritiers identifiés : adresse mail, n° de téléphone, adresse et copie de leur pièce d’identité en cours de validité</a:t>
          </a:r>
          <a:endParaRPr lang="fr-FR" sz="1300" kern="1200" dirty="0"/>
        </a:p>
      </dsp:txBody>
      <dsp:txXfrm>
        <a:off x="6324197" y="587552"/>
        <a:ext cx="1868160" cy="1285257"/>
      </dsp:txXfrm>
    </dsp:sp>
    <dsp:sp modelId="{DA918019-C9B4-4F15-8AEC-292886C1BD8E}">
      <dsp:nvSpPr>
        <dsp:cNvPr id="0" name=""/>
        <dsp:cNvSpPr/>
      </dsp:nvSpPr>
      <dsp:spPr>
        <a:xfrm>
          <a:off x="8519643" y="587552"/>
          <a:ext cx="3153417" cy="1285257"/>
        </a:xfrm>
        <a:prstGeom prst="chevron">
          <a:avLst/>
        </a:prstGeom>
        <a:solidFill>
          <a:schemeClr val="lt1">
            <a:hueOff val="0"/>
            <a:satOff val="0"/>
            <a:lumOff val="0"/>
            <a:alphaOff val="0"/>
          </a:schemeClr>
        </a:solidFill>
        <a:ln w="57150"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lvl="0" algn="ctr" defTabSz="577850">
            <a:lnSpc>
              <a:spcPct val="90000"/>
            </a:lnSpc>
            <a:spcBef>
              <a:spcPct val="0"/>
            </a:spcBef>
            <a:spcAft>
              <a:spcPct val="35000"/>
            </a:spcAft>
          </a:pPr>
          <a:r>
            <a:rPr lang="fr-FR" sz="1300" kern="1200" dirty="0" smtClean="0"/>
            <a:t>Les coordonnées du notaire éventuel</a:t>
          </a:r>
          <a:endParaRPr lang="fr-FR" sz="1300" kern="1200" dirty="0"/>
        </a:p>
      </dsp:txBody>
      <dsp:txXfrm>
        <a:off x="9162272" y="587552"/>
        <a:ext cx="1868160" cy="128525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221EB3-5F0F-474A-BADA-C6C8877E7665}">
      <dsp:nvSpPr>
        <dsp:cNvPr id="0" name=""/>
        <dsp:cNvSpPr/>
      </dsp:nvSpPr>
      <dsp:spPr>
        <a:xfrm>
          <a:off x="9797" y="71386"/>
          <a:ext cx="2928340" cy="1757004"/>
        </a:xfrm>
        <a:prstGeom prst="roundRect">
          <a:avLst>
            <a:gd name="adj" fmla="val 10000"/>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28575">
          <a:solidFill>
            <a:srgbClr val="C00000"/>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fr-FR" sz="1100" kern="1200" dirty="0" smtClean="0"/>
            <a:t>Information envoyée à l’agence par mail par le Chargé d’Affaires Successions dès l’entrée du dossier dans son portefeuille</a:t>
          </a:r>
          <a:endParaRPr lang="fr-FR" sz="1100" kern="1200" dirty="0"/>
        </a:p>
      </dsp:txBody>
      <dsp:txXfrm>
        <a:off x="61258" y="122847"/>
        <a:ext cx="2825418" cy="1654082"/>
      </dsp:txXfrm>
    </dsp:sp>
    <dsp:sp modelId="{BAC96FDA-8D66-41CB-A7E3-211A261C9616}">
      <dsp:nvSpPr>
        <dsp:cNvPr id="0" name=""/>
        <dsp:cNvSpPr/>
      </dsp:nvSpPr>
      <dsp:spPr>
        <a:xfrm>
          <a:off x="3230971" y="586774"/>
          <a:ext cx="620808" cy="726228"/>
        </a:xfrm>
        <a:prstGeom prst="rightArrow">
          <a:avLst>
            <a:gd name="adj1" fmla="val 60000"/>
            <a:gd name="adj2" fmla="val 50000"/>
          </a:avLst>
        </a:prstGeom>
        <a:gradFill rotWithShape="0">
          <a:gsLst>
            <a:gs pos="0">
              <a:schemeClr val="accent1">
                <a:tint val="60000"/>
                <a:hueOff val="0"/>
                <a:satOff val="0"/>
                <a:lumOff val="0"/>
                <a:alphaOff val="0"/>
                <a:lumMod val="110000"/>
                <a:satMod val="105000"/>
                <a:tint val="67000"/>
              </a:schemeClr>
            </a:gs>
            <a:gs pos="50000">
              <a:schemeClr val="accent1">
                <a:tint val="60000"/>
                <a:hueOff val="0"/>
                <a:satOff val="0"/>
                <a:lumOff val="0"/>
                <a:alphaOff val="0"/>
                <a:lumMod val="105000"/>
                <a:satMod val="103000"/>
                <a:tint val="73000"/>
              </a:schemeClr>
            </a:gs>
            <a:gs pos="100000">
              <a:schemeClr val="accent1">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fr-FR" sz="2400" kern="1200"/>
        </a:p>
      </dsp:txBody>
      <dsp:txXfrm>
        <a:off x="3230971" y="732020"/>
        <a:ext cx="434566" cy="435736"/>
      </dsp:txXfrm>
    </dsp:sp>
    <dsp:sp modelId="{E6154D78-2F94-4822-A6A0-5F25BD51E2F1}">
      <dsp:nvSpPr>
        <dsp:cNvPr id="0" name=""/>
        <dsp:cNvSpPr/>
      </dsp:nvSpPr>
      <dsp:spPr>
        <a:xfrm>
          <a:off x="4109473" y="71386"/>
          <a:ext cx="2928340" cy="1757004"/>
        </a:xfrm>
        <a:prstGeom prst="roundRect">
          <a:avLst>
            <a:gd name="adj" fmla="val 10000"/>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28575">
          <a:solidFill>
            <a:srgbClr val="C00000"/>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fr-FR" sz="1100" kern="1200" dirty="0" smtClean="0"/>
            <a:t>Constitution d’un binôme interactif Chargé d’Affaires Successions / Commercial en charge de la relation</a:t>
          </a:r>
          <a:endParaRPr lang="fr-FR" sz="1100" kern="1200" dirty="0"/>
        </a:p>
      </dsp:txBody>
      <dsp:txXfrm>
        <a:off x="4160934" y="122847"/>
        <a:ext cx="2825418" cy="1654082"/>
      </dsp:txXfrm>
    </dsp:sp>
    <dsp:sp modelId="{317F4BD4-C165-4BA8-A832-BA1A048A0862}">
      <dsp:nvSpPr>
        <dsp:cNvPr id="0" name=""/>
        <dsp:cNvSpPr/>
      </dsp:nvSpPr>
      <dsp:spPr>
        <a:xfrm>
          <a:off x="7330647" y="586774"/>
          <a:ext cx="620808" cy="726228"/>
        </a:xfrm>
        <a:prstGeom prst="rightArrow">
          <a:avLst>
            <a:gd name="adj1" fmla="val 60000"/>
            <a:gd name="adj2" fmla="val 50000"/>
          </a:avLst>
        </a:prstGeom>
        <a:gradFill rotWithShape="0">
          <a:gsLst>
            <a:gs pos="0">
              <a:schemeClr val="accent1">
                <a:tint val="60000"/>
                <a:hueOff val="0"/>
                <a:satOff val="0"/>
                <a:lumOff val="0"/>
                <a:alphaOff val="0"/>
                <a:lumMod val="110000"/>
                <a:satMod val="105000"/>
                <a:tint val="67000"/>
              </a:schemeClr>
            </a:gs>
            <a:gs pos="50000">
              <a:schemeClr val="accent1">
                <a:tint val="60000"/>
                <a:hueOff val="0"/>
                <a:satOff val="0"/>
                <a:lumOff val="0"/>
                <a:alphaOff val="0"/>
                <a:lumMod val="105000"/>
                <a:satMod val="103000"/>
                <a:tint val="73000"/>
              </a:schemeClr>
            </a:gs>
            <a:gs pos="100000">
              <a:schemeClr val="accent1">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fr-FR" sz="2400" kern="1200"/>
        </a:p>
      </dsp:txBody>
      <dsp:txXfrm>
        <a:off x="7330647" y="732020"/>
        <a:ext cx="434566" cy="435736"/>
      </dsp:txXfrm>
    </dsp:sp>
    <dsp:sp modelId="{77BED3D5-2E36-468C-9586-5729C85BA407}">
      <dsp:nvSpPr>
        <dsp:cNvPr id="0" name=""/>
        <dsp:cNvSpPr/>
      </dsp:nvSpPr>
      <dsp:spPr>
        <a:xfrm>
          <a:off x="8209149" y="71386"/>
          <a:ext cx="2928340" cy="1757004"/>
        </a:xfrm>
        <a:prstGeom prst="roundRect">
          <a:avLst>
            <a:gd name="adj" fmla="val 10000"/>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28575">
          <a:solidFill>
            <a:srgbClr val="C00000"/>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fr-FR" sz="1100" kern="1200" dirty="0" smtClean="0"/>
            <a:t>Échanges avec le Chargé d’Affaires Successions pour déterminer </a:t>
          </a:r>
          <a:r>
            <a:rPr lang="fr-FR" sz="1100" i="1" kern="1200" dirty="0" smtClean="0">
              <a:solidFill>
                <a:schemeClr val="tx1">
                  <a:lumMod val="50000"/>
                  <a:lumOff val="50000"/>
                </a:schemeClr>
              </a:solidFill>
            </a:rPr>
            <a:t>« qui fait quoi »</a:t>
          </a:r>
          <a:r>
            <a:rPr lang="fr-FR" sz="1100" kern="1200" dirty="0" smtClean="0"/>
            <a:t> </a:t>
          </a:r>
          <a:r>
            <a:rPr lang="fr-FR" sz="1100" i="1" kern="1200" dirty="0" smtClean="0">
              <a:solidFill>
                <a:schemeClr val="tx1">
                  <a:lumMod val="50000"/>
                  <a:lumOff val="50000"/>
                </a:schemeClr>
              </a:solidFill>
            </a:rPr>
            <a:t>*</a:t>
          </a:r>
          <a:r>
            <a:rPr lang="fr-FR" sz="1100" kern="1200" dirty="0" smtClean="0"/>
            <a:t> dans le dossier, la stratégie à mettre en place,</a:t>
          </a:r>
        </a:p>
        <a:p>
          <a:pPr lvl="0" algn="ctr" defTabSz="488950">
            <a:lnSpc>
              <a:spcPct val="90000"/>
            </a:lnSpc>
            <a:spcBef>
              <a:spcPct val="0"/>
            </a:spcBef>
            <a:spcAft>
              <a:spcPct val="35000"/>
            </a:spcAft>
          </a:pPr>
          <a:r>
            <a:rPr lang="fr-FR" sz="1100" kern="1200" dirty="0" smtClean="0"/>
            <a:t>le recyclage des fonds ou non, conjoint survivant ou non, héritiers / bénéficiaires clients ou non, connus ou non…</a:t>
          </a:r>
        </a:p>
        <a:p>
          <a:pPr lvl="0" algn="ctr" defTabSz="488950">
            <a:lnSpc>
              <a:spcPct val="90000"/>
            </a:lnSpc>
            <a:spcBef>
              <a:spcPct val="0"/>
            </a:spcBef>
            <a:spcAft>
              <a:spcPct val="35000"/>
            </a:spcAft>
          </a:pPr>
          <a:r>
            <a:rPr lang="fr-FR" sz="1000" i="1" kern="1200" dirty="0" smtClean="0">
              <a:solidFill>
                <a:schemeClr val="tx1">
                  <a:lumMod val="50000"/>
                  <a:lumOff val="50000"/>
                </a:schemeClr>
              </a:solidFill>
            </a:rPr>
            <a:t>*Qui fait quoi : appel de courtoisie, présentation des condoléances, accompagnement, constitution et dénouement du dossier</a:t>
          </a:r>
          <a:endParaRPr lang="fr-FR" sz="1000" i="1" kern="1200" dirty="0">
            <a:solidFill>
              <a:schemeClr val="tx1">
                <a:lumMod val="50000"/>
                <a:lumOff val="50000"/>
              </a:schemeClr>
            </a:solidFill>
          </a:endParaRPr>
        </a:p>
      </dsp:txBody>
      <dsp:txXfrm>
        <a:off x="8260610" y="122847"/>
        <a:ext cx="2825418" cy="1654082"/>
      </dsp:txXfrm>
    </dsp:sp>
  </dsp:spTree>
</dsp:drawing>
</file>

<file path=ppt/diagrams/layout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smtClean="0"/>
              <a:t>Sous titre</a:t>
            </a:r>
            <a:endParaRPr lang="fr-FR" dirty="0"/>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smtClean="0"/>
              <a:t>Date</a:t>
            </a:r>
            <a:endParaRPr lang="fr-FR" dirty="0"/>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smtClean="0"/>
              <a:t>TITRE DE MA PRESENTATION</a:t>
            </a:r>
            <a:endParaRPr lang="fr-FR" dirty="0"/>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29" name="Rectangle 28"/>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smtClean="0"/>
              <a:t>Direction</a:t>
            </a:r>
            <a:endParaRPr lang="fr-FR" dirty="0"/>
          </a:p>
        </p:txBody>
      </p:sp>
      <p:pic>
        <p:nvPicPr>
          <p:cNvPr id="11" name="Image 10"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49553" y="6249277"/>
            <a:ext cx="399093" cy="411317"/>
          </a:xfrm>
          <a:prstGeom prst="rect">
            <a:avLst/>
          </a:prstGeom>
        </p:spPr>
      </p:pic>
      <p:pic>
        <p:nvPicPr>
          <p:cNvPr id="12" name="Image 11"/>
          <p:cNvPicPr>
            <a:picLocks noChangeAspect="1"/>
          </p:cNvPicPr>
          <p:nvPr userDrawn="1"/>
        </p:nvPicPr>
        <p:blipFill rotWithShape="1">
          <a:blip r:embed="rId3" cstate="print">
            <a:extLst>
              <a:ext uri="{28A0092B-C50C-407E-A947-70E740481C1C}">
                <a14:useLocalDpi xmlns:a14="http://schemas.microsoft.com/office/drawing/2010/main" val="0"/>
              </a:ext>
            </a:extLst>
          </a:blip>
          <a:srcRect l="17703" t="29642" r="64881" b="44552"/>
          <a:stretch/>
        </p:blipFill>
        <p:spPr>
          <a:xfrm>
            <a:off x="11265489" y="6231194"/>
            <a:ext cx="426482" cy="446740"/>
          </a:xfrm>
          <a:prstGeom prst="rect">
            <a:avLst/>
          </a:prstGeom>
        </p:spPr>
      </p:pic>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extLst mod="1">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sp>
        <p:nvSpPr>
          <p:cNvPr id="10" name="Rectangle 9"/>
          <p:cNvSpPr/>
          <p:nvPr userDrawn="1"/>
        </p:nvSpPr>
        <p:spPr>
          <a:xfrm>
            <a:off x="515938" y="0"/>
            <a:ext cx="268019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smtClean="0"/>
              <a:t>Première partie</a:t>
            </a:r>
          </a:p>
          <a:p>
            <a:pPr lvl="0"/>
            <a:r>
              <a:rPr lang="fr-FR" dirty="0" smtClean="0"/>
              <a:t>Deuxième partie</a:t>
            </a:r>
          </a:p>
          <a:p>
            <a:pPr lvl="0"/>
            <a:r>
              <a:rPr lang="fr-FR" dirty="0" smtClean="0"/>
              <a:t>Troisième partie</a:t>
            </a:r>
          </a:p>
          <a:p>
            <a:pPr lvl="0"/>
            <a:r>
              <a:rPr lang="fr-FR" dirty="0" smtClean="0"/>
              <a:t>Quatrième partie</a:t>
            </a:r>
          </a:p>
          <a:p>
            <a:pPr lvl="0"/>
            <a:endParaRPr lang="fr-FR" dirty="0"/>
          </a:p>
        </p:txBody>
      </p:sp>
      <p:sp>
        <p:nvSpPr>
          <p:cNvPr id="8" name="ZoneTexte 7"/>
          <p:cNvSpPr txBox="1"/>
          <p:nvPr userDrawn="1"/>
        </p:nvSpPr>
        <p:spPr>
          <a:xfrm>
            <a:off x="1020752" y="1779052"/>
            <a:ext cx="1773925" cy="2123658"/>
          </a:xfrm>
          <a:prstGeom prst="rect">
            <a:avLst/>
          </a:prstGeom>
          <a:solidFill>
            <a:schemeClr val="bg1">
              <a:lumMod val="95000"/>
            </a:schemeClr>
          </a:solidFill>
          <a:ln>
            <a:noFill/>
          </a:ln>
        </p:spPr>
        <p:txBody>
          <a:bodyPr wrap="square" rtlCol="0">
            <a:spAutoFit/>
          </a:bodyPr>
          <a:lstStyle/>
          <a:p>
            <a:pPr algn="l"/>
            <a:r>
              <a:rPr lang="fr-FR" sz="4400" b="1" baseline="0" dirty="0" smtClean="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11" name="Rectangle 10"/>
          <p:cNvSpPr/>
          <p:nvPr userDrawn="1"/>
        </p:nvSpPr>
        <p:spPr>
          <a:xfrm>
            <a:off x="1157487" y="4163981"/>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smtClean="0"/>
              <a:t>Première idée</a:t>
            </a:r>
          </a:p>
          <a:p>
            <a:pPr lvl="0"/>
            <a:r>
              <a:rPr lang="fr-FR" dirty="0" smtClean="0"/>
              <a:t>Deuxième idée </a:t>
            </a:r>
          </a:p>
          <a:p>
            <a:pPr lvl="0"/>
            <a:r>
              <a:rPr lang="fr-FR" dirty="0" smtClean="0"/>
              <a:t>Troisième idée </a:t>
            </a:r>
          </a:p>
          <a:p>
            <a:pPr lvl="0"/>
            <a:r>
              <a:rPr lang="fr-FR" dirty="0" smtClean="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smtClean="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smtClean="0"/>
              <a:t>Modifier le texte</a:t>
            </a:r>
          </a:p>
          <a:p>
            <a:pPr lvl="1"/>
            <a:r>
              <a:rPr lang="fr-FR" dirty="0" smtClean="0"/>
              <a:t>Deuxième niveau </a:t>
            </a:r>
          </a:p>
          <a:p>
            <a:pPr lvl="2"/>
            <a:r>
              <a:rPr lang="fr-FR" dirty="0" smtClean="0"/>
              <a:t>Troisième niveau </a:t>
            </a:r>
          </a:p>
          <a:p>
            <a:pPr lvl="3"/>
            <a:r>
              <a:rPr lang="fr-FR" dirty="0" smtClean="0"/>
              <a:t>Quatrième niveau </a:t>
            </a:r>
          </a:p>
          <a:p>
            <a:pPr lvl="4"/>
            <a:r>
              <a:rPr lang="fr-FR" dirty="0" smtClean="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smtClean="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smtClean="0"/>
              <a:t>Titre de la slide</a:t>
            </a:r>
            <a:endParaRPr lang="fr-FR" dirty="0"/>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smtClean="0"/>
              <a:t>N</a:t>
            </a:r>
            <a:endParaRPr lang="fr-FR" dirty="0"/>
          </a:p>
        </p:txBody>
      </p:sp>
    </p:spTree>
    <p:extLst>
      <p:ext uri="{BB962C8B-B14F-4D97-AF65-F5344CB8AC3E}">
        <p14:creationId xmlns:p14="http://schemas.microsoft.com/office/powerpoint/2010/main" val="1756913260"/>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smtClean="0"/>
              <a:t>Insérez ici une image</a:t>
            </a:r>
          </a:p>
          <a:p>
            <a:endParaRPr lang="fr-FR" dirty="0" smtClean="0"/>
          </a:p>
          <a:p>
            <a:endParaRPr lang="fr-FR" dirty="0" smtClean="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smtClean="0"/>
              <a:t>Modifier le texte</a:t>
            </a:r>
          </a:p>
          <a:p>
            <a:pPr lvl="1"/>
            <a:r>
              <a:rPr lang="fr-FR" dirty="0" smtClean="0"/>
              <a:t>Deuxième niveau </a:t>
            </a:r>
          </a:p>
          <a:p>
            <a:pPr lvl="2"/>
            <a:r>
              <a:rPr lang="fr-FR" dirty="0" smtClean="0"/>
              <a:t>Troisième niveau </a:t>
            </a:r>
          </a:p>
          <a:p>
            <a:pPr lvl="3"/>
            <a:r>
              <a:rPr lang="fr-FR" dirty="0" smtClean="0"/>
              <a:t>Quatrième niveau </a:t>
            </a:r>
          </a:p>
          <a:p>
            <a:pPr lvl="4"/>
            <a:r>
              <a:rPr lang="fr-FR" dirty="0" smtClean="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smtClean="0"/>
              <a:t>Titre de la slide</a:t>
            </a:r>
            <a:endParaRPr lang="fr-FR" dirty="0"/>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smtClean="0"/>
              <a:t>N</a:t>
            </a:r>
            <a:endParaRPr lang="fr-FR" dirty="0"/>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smtClean="0"/>
              <a:t>Titre de la slide</a:t>
            </a:r>
            <a:endParaRPr lang="fr-FR" dirty="0"/>
          </a:p>
        </p:txBody>
      </p:sp>
    </p:spTree>
    <p:extLst>
      <p:ext uri="{BB962C8B-B14F-4D97-AF65-F5344CB8AC3E}">
        <p14:creationId xmlns:p14="http://schemas.microsoft.com/office/powerpoint/2010/main" val="88773533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dirty="0" smtClean="0"/>
              <a:t>Titre de la slide</a:t>
            </a:r>
            <a:endParaRPr lang="fr-FR" dirty="0"/>
          </a:p>
        </p:txBody>
      </p:sp>
    </p:spTree>
    <p:extLst>
      <p:ext uri="{BB962C8B-B14F-4D97-AF65-F5344CB8AC3E}">
        <p14:creationId xmlns:p14="http://schemas.microsoft.com/office/powerpoint/2010/main" val="408346507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6" name="Image 5" descr="logoterritoiredavenir2.png"/>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81988" y="6524819"/>
            <a:ext cx="214185" cy="234179"/>
          </a:xfrm>
          <a:prstGeom prst="rect">
            <a:avLst/>
          </a:prstGeom>
        </p:spPr>
      </p:pic>
      <p:pic>
        <p:nvPicPr>
          <p:cNvPr id="7" name="Image 6"/>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780210" y="6467475"/>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3.wdp"/><Relationship Id="rId7" Type="http://schemas.microsoft.com/office/2007/relationships/hdphoto" Target="../media/hdphoto5.wdp"/><Relationship Id="rId2" Type="http://schemas.openxmlformats.org/officeDocument/2006/relationships/image" Target="../media/image6.png"/><Relationship Id="rId1" Type="http://schemas.openxmlformats.org/officeDocument/2006/relationships/slideLayout" Target="../slideLayouts/slideLayout4.xml"/><Relationship Id="rId6" Type="http://schemas.openxmlformats.org/officeDocument/2006/relationships/image" Target="../media/image8.png"/><Relationship Id="rId5" Type="http://schemas.microsoft.com/office/2007/relationships/hdphoto" Target="../media/hdphoto4.wdp"/><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microsoft.com/office/2007/relationships/hdphoto" Target="../media/hdphoto6.wdp"/><Relationship Id="rId7" Type="http://schemas.openxmlformats.org/officeDocument/2006/relationships/diagramLayout" Target="../diagrams/layout1.xml"/><Relationship Id="rId2" Type="http://schemas.openxmlformats.org/officeDocument/2006/relationships/image" Target="../media/image9.png"/><Relationship Id="rId1" Type="http://schemas.openxmlformats.org/officeDocument/2006/relationships/slideLayout" Target="../slideLayouts/slideLayout4.xml"/><Relationship Id="rId6" Type="http://schemas.openxmlformats.org/officeDocument/2006/relationships/diagramData" Target="../diagrams/data1.xml"/><Relationship Id="rId5" Type="http://schemas.microsoft.com/office/2007/relationships/hdphoto" Target="../media/hdphoto7.wdp"/><Relationship Id="rId10" Type="http://schemas.microsoft.com/office/2007/relationships/diagramDrawing" Target="../diagrams/drawing1.xml"/><Relationship Id="rId4" Type="http://schemas.openxmlformats.org/officeDocument/2006/relationships/image" Target="../media/image10.png"/><Relationship Id="rId9" Type="http://schemas.openxmlformats.org/officeDocument/2006/relationships/diagramColors" Target="../diagrams/colors1.xml"/></Relationships>
</file>

<file path=ppt/slides/_rels/slide7.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12.png"/><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Layout" Target="../slideLayouts/slideLayout4.xml"/><Relationship Id="rId6" Type="http://schemas.microsoft.com/office/2007/relationships/hdphoto" Target="../media/hdphoto9.wdp"/><Relationship Id="rId5" Type="http://schemas.openxmlformats.org/officeDocument/2006/relationships/image" Target="../media/image13.png"/><Relationship Id="rId4" Type="http://schemas.microsoft.com/office/2007/relationships/hdphoto" Target="../media/hdphoto8.wdp"/></Relationships>
</file>

<file path=ppt/slides/_rels/slide8.xml.rels><?xml version="1.0" encoding="UTF-8" standalone="yes"?>
<Relationships xmlns="http://schemas.openxmlformats.org/package/2006/relationships"><Relationship Id="rId8" Type="http://schemas.microsoft.com/office/2007/relationships/hdphoto" Target="../media/hdphoto12.wdp"/><Relationship Id="rId3" Type="http://schemas.openxmlformats.org/officeDocument/2006/relationships/image" Target="../media/image15.png"/><Relationship Id="rId7" Type="http://schemas.openxmlformats.org/officeDocument/2006/relationships/image" Target="../media/image16.png"/><Relationship Id="rId2" Type="http://schemas.openxmlformats.org/officeDocument/2006/relationships/hyperlink" Target="https://www.caisse-epargne.fr/grand-est-europe/conseils/6-mois-pour-effectuer-demarches/" TargetMode="External"/><Relationship Id="rId1" Type="http://schemas.openxmlformats.org/officeDocument/2006/relationships/slideLayout" Target="../slideLayouts/slideLayout4.xml"/><Relationship Id="rId6" Type="http://schemas.microsoft.com/office/2007/relationships/hdphoto" Target="../media/hdphoto10.wdp"/><Relationship Id="rId5" Type="http://schemas.openxmlformats.org/officeDocument/2006/relationships/image" Target="../media/image14.png"/><Relationship Id="rId10" Type="http://schemas.microsoft.com/office/2007/relationships/hdphoto" Target="../media/hdphoto13.wdp"/><Relationship Id="rId4" Type="http://schemas.microsoft.com/office/2007/relationships/hdphoto" Target="../media/hdphoto11.wdp"/><Relationship Id="rId9"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microsoft.com/office/2007/relationships/hdphoto" Target="../media/hdphoto14.wdp"/><Relationship Id="rId3" Type="http://schemas.openxmlformats.org/officeDocument/2006/relationships/diagramLayout" Target="../diagrams/layout2.xml"/><Relationship Id="rId7" Type="http://schemas.openxmlformats.org/officeDocument/2006/relationships/image" Target="../media/image18.png"/><Relationship Id="rId12" Type="http://schemas.microsoft.com/office/2007/relationships/hdphoto" Target="../media/hdphoto16.wdp"/><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11" Type="http://schemas.openxmlformats.org/officeDocument/2006/relationships/image" Target="../media/image20.png"/><Relationship Id="rId5" Type="http://schemas.openxmlformats.org/officeDocument/2006/relationships/diagramColors" Target="../diagrams/colors2.xml"/><Relationship Id="rId10" Type="http://schemas.microsoft.com/office/2007/relationships/hdphoto" Target="../media/hdphoto15.wdp"/><Relationship Id="rId4" Type="http://schemas.openxmlformats.org/officeDocument/2006/relationships/diagramQuickStyle" Target="../diagrams/quickStyle2.xml"/><Relationship Id="rId9"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7" Type="http://schemas.microsoft.com/office/2007/relationships/hdphoto" Target="../media/hdphoto18.wdp"/><Relationship Id="rId2" Type="http://schemas.openxmlformats.org/officeDocument/2006/relationships/image" Target="../media/image21.png"/><Relationship Id="rId1" Type="http://schemas.openxmlformats.org/officeDocument/2006/relationships/slideLayout" Target="../slideLayouts/slideLayout4.xml"/><Relationship Id="rId6" Type="http://schemas.openxmlformats.org/officeDocument/2006/relationships/image" Target="../media/image23.png"/><Relationship Id="rId5" Type="http://schemas.openxmlformats.org/officeDocument/2006/relationships/slide" Target="slide12.xml"/><Relationship Id="rId4" Type="http://schemas.microsoft.com/office/2007/relationships/hdphoto" Target="../media/hdphoto17.wdp"/></Relationships>
</file>

<file path=ppt/slides/_rels/slide12.xml.rels><?xml version="1.0" encoding="UTF-8" standalone="yes"?>
<Relationships xmlns="http://schemas.openxmlformats.org/package/2006/relationships"><Relationship Id="rId8" Type="http://schemas.microsoft.com/office/2007/relationships/hdphoto" Target="../media/hdphoto21.wdp"/><Relationship Id="rId3" Type="http://schemas.openxmlformats.org/officeDocument/2006/relationships/image" Target="../media/image25.png"/><Relationship Id="rId7" Type="http://schemas.openxmlformats.org/officeDocument/2006/relationships/image" Target="../media/image27.png"/><Relationship Id="rId2" Type="http://schemas.openxmlformats.org/officeDocument/2006/relationships/image" Target="../media/image24.png"/><Relationship Id="rId1" Type="http://schemas.openxmlformats.org/officeDocument/2006/relationships/slideLayout" Target="../slideLayouts/slideLayout4.xml"/><Relationship Id="rId6" Type="http://schemas.microsoft.com/office/2007/relationships/hdphoto" Target="../media/hdphoto20.wdp"/><Relationship Id="rId5" Type="http://schemas.openxmlformats.org/officeDocument/2006/relationships/image" Target="../media/image26.png"/><Relationship Id="rId4" Type="http://schemas.microsoft.com/office/2007/relationships/hdphoto" Target="../media/hdphoto19.wdp"/></Relationships>
</file>

<file path=ppt/slides/_rels/slide13.xml.rels><?xml version="1.0" encoding="UTF-8" standalone="yes"?>
<Relationships xmlns="http://schemas.openxmlformats.org/package/2006/relationships"><Relationship Id="rId8" Type="http://schemas.microsoft.com/office/2007/relationships/hdphoto" Target="../media/hdphoto23.wdp"/><Relationship Id="rId3" Type="http://schemas.microsoft.com/office/2007/relationships/hdphoto" Target="../media/hdphoto22.wdp"/><Relationship Id="rId7" Type="http://schemas.openxmlformats.org/officeDocument/2006/relationships/image" Target="../media/image30.png"/><Relationship Id="rId2" Type="http://schemas.openxmlformats.org/officeDocument/2006/relationships/image" Target="../media/image28.png"/><Relationship Id="rId1" Type="http://schemas.openxmlformats.org/officeDocument/2006/relationships/slideLayout" Target="../slideLayouts/slideLayout4.xml"/><Relationship Id="rId6" Type="http://schemas.microsoft.com/office/2007/relationships/hdphoto" Target="../media/hdphoto10.wdp"/><Relationship Id="rId5" Type="http://schemas.openxmlformats.org/officeDocument/2006/relationships/image" Target="../media/image14.png"/><Relationship Id="rId4" Type="http://schemas.openxmlformats.org/officeDocument/2006/relationships/image" Target="../media/image29.png"/><Relationship Id="rId9"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3.png"/><Relationship Id="rId3" Type="http://schemas.openxmlformats.org/officeDocument/2006/relationships/image" Target="../media/image33.png"/><Relationship Id="rId7" Type="http://schemas.openxmlformats.org/officeDocument/2006/relationships/image" Target="../media/image37.png"/><Relationship Id="rId12" Type="http://schemas.openxmlformats.org/officeDocument/2006/relationships/image" Target="../media/image42.png"/><Relationship Id="rId2" Type="http://schemas.openxmlformats.org/officeDocument/2006/relationships/image" Target="../media/image32.png"/><Relationship Id="rId1" Type="http://schemas.openxmlformats.org/officeDocument/2006/relationships/slideLayout" Target="../slideLayouts/slideLayout4.xml"/><Relationship Id="rId6" Type="http://schemas.openxmlformats.org/officeDocument/2006/relationships/image" Target="../media/image36.png"/><Relationship Id="rId11" Type="http://schemas.openxmlformats.org/officeDocument/2006/relationships/image" Target="../media/image41.png"/><Relationship Id="rId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png"/></Relationships>
</file>

<file path=ppt/slides/_rels/slide16.xml.rels><?xml version="1.0" encoding="UTF-8" standalone="yes"?>
<Relationships xmlns="http://schemas.openxmlformats.org/package/2006/relationships"><Relationship Id="rId8" Type="http://schemas.microsoft.com/office/2007/relationships/hdphoto" Target="../media/hdphoto24.wdp"/><Relationship Id="rId3" Type="http://schemas.openxmlformats.org/officeDocument/2006/relationships/diagramLayout" Target="../diagrams/layout3.xml"/><Relationship Id="rId7" Type="http://schemas.openxmlformats.org/officeDocument/2006/relationships/image" Target="../media/image44.png"/><Relationship Id="rId12" Type="http://schemas.microsoft.com/office/2007/relationships/hdphoto" Target="../media/hdphoto26.wdp"/><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11" Type="http://schemas.openxmlformats.org/officeDocument/2006/relationships/image" Target="../media/image46.png"/><Relationship Id="rId5" Type="http://schemas.openxmlformats.org/officeDocument/2006/relationships/diagramColors" Target="../diagrams/colors3.xml"/><Relationship Id="rId10" Type="http://schemas.microsoft.com/office/2007/relationships/hdphoto" Target="../media/hdphoto25.wdp"/><Relationship Id="rId4" Type="http://schemas.openxmlformats.org/officeDocument/2006/relationships/diagramQuickStyle" Target="../diagrams/quickStyle3.xml"/><Relationship Id="rId9" Type="http://schemas.openxmlformats.org/officeDocument/2006/relationships/image" Target="../media/image45.png"/></Relationships>
</file>

<file path=ppt/slides/_rels/slide17.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57.png"/><Relationship Id="rId3" Type="http://schemas.openxmlformats.org/officeDocument/2006/relationships/image" Target="../media/image47.png"/><Relationship Id="rId7" Type="http://schemas.openxmlformats.org/officeDocument/2006/relationships/image" Target="../media/image51.png"/><Relationship Id="rId12" Type="http://schemas.openxmlformats.org/officeDocument/2006/relationships/image" Target="../media/image56.png"/><Relationship Id="rId17" Type="http://schemas.openxmlformats.org/officeDocument/2006/relationships/image" Target="../media/image61.png"/><Relationship Id="rId2" Type="http://schemas.openxmlformats.org/officeDocument/2006/relationships/image" Target="../media/image32.png"/><Relationship Id="rId16" Type="http://schemas.openxmlformats.org/officeDocument/2006/relationships/image" Target="../media/image60.png"/><Relationship Id="rId1" Type="http://schemas.openxmlformats.org/officeDocument/2006/relationships/slideLayout" Target="../slideLayouts/slideLayout4.xml"/><Relationship Id="rId6" Type="http://schemas.openxmlformats.org/officeDocument/2006/relationships/image" Target="../media/image50.png"/><Relationship Id="rId11" Type="http://schemas.openxmlformats.org/officeDocument/2006/relationships/image" Target="../media/image55.png"/><Relationship Id="rId5" Type="http://schemas.openxmlformats.org/officeDocument/2006/relationships/image" Target="../media/image49.png"/><Relationship Id="rId15" Type="http://schemas.openxmlformats.org/officeDocument/2006/relationships/image" Target="../media/image59.png"/><Relationship Id="rId10" Type="http://schemas.openxmlformats.org/officeDocument/2006/relationships/image" Target="../media/image54.png"/><Relationship Id="rId4" Type="http://schemas.openxmlformats.org/officeDocument/2006/relationships/image" Target="../media/image48.png"/><Relationship Id="rId9" Type="http://schemas.openxmlformats.org/officeDocument/2006/relationships/image" Target="../media/image53.png"/><Relationship Id="rId14" Type="http://schemas.openxmlformats.org/officeDocument/2006/relationships/image" Target="../media/image58.png"/></Relationships>
</file>

<file path=ppt/slides/_rels/slide18.xml.rels><?xml version="1.0" encoding="UTF-8" standalone="yes"?>
<Relationships xmlns="http://schemas.openxmlformats.org/package/2006/relationships"><Relationship Id="rId3" Type="http://schemas.openxmlformats.org/officeDocument/2006/relationships/image" Target="../media/image62.png"/><Relationship Id="rId7" Type="http://schemas.microsoft.com/office/2007/relationships/hdphoto" Target="../media/hdphoto27.wdp"/><Relationship Id="rId2" Type="http://schemas.openxmlformats.org/officeDocument/2006/relationships/image" Target="../media/image32.png"/><Relationship Id="rId1" Type="http://schemas.openxmlformats.org/officeDocument/2006/relationships/slideLayout" Target="../slideLayouts/slideLayout4.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19.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image" Target="../media/image66.png"/><Relationship Id="rId1" Type="http://schemas.openxmlformats.org/officeDocument/2006/relationships/slideLayout" Target="../slideLayouts/slideLayout4.xml"/><Relationship Id="rId6" Type="http://schemas.openxmlformats.org/officeDocument/2006/relationships/image" Target="../media/image70.png"/><Relationship Id="rId11" Type="http://schemas.microsoft.com/office/2007/relationships/hdphoto" Target="../media/hdphoto28.wdp"/><Relationship Id="rId5" Type="http://schemas.openxmlformats.org/officeDocument/2006/relationships/image" Target="../media/image69.png"/><Relationship Id="rId10" Type="http://schemas.openxmlformats.org/officeDocument/2006/relationships/image" Target="../media/image74.png"/><Relationship Id="rId4" Type="http://schemas.openxmlformats.org/officeDocument/2006/relationships/image" Target="../media/image68.png"/><Relationship Id="rId9" Type="http://schemas.openxmlformats.org/officeDocument/2006/relationships/image" Target="../media/image7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microsoft.com/office/2007/relationships/hdphoto" Target="../media/hdphoto29.wdp"/><Relationship Id="rId2" Type="http://schemas.openxmlformats.org/officeDocument/2006/relationships/image" Target="../media/image75.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6.png"/><Relationship Id="rId1" Type="http://schemas.openxmlformats.org/officeDocument/2006/relationships/slideLayout" Target="../slideLayouts/slideLayout4.xml"/><Relationship Id="rId6" Type="http://schemas.microsoft.com/office/2007/relationships/hdphoto" Target="../media/hdphoto12.wdp"/><Relationship Id="rId5" Type="http://schemas.openxmlformats.org/officeDocument/2006/relationships/image" Target="../media/image16.png"/><Relationship Id="rId4" Type="http://schemas.microsoft.com/office/2007/relationships/hdphoto" Target="../media/hdphoto10.wdp"/></Relationships>
</file>

<file path=ppt/slides/_rels/slide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microsoft.com/office/2007/relationships/hdphoto" Target="../media/hdphoto30.wdp"/><Relationship Id="rId2" Type="http://schemas.openxmlformats.org/officeDocument/2006/relationships/image" Target="../media/image77.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8" Type="http://schemas.openxmlformats.org/officeDocument/2006/relationships/hyperlink" Target="https://myeav.ecuvie.assurances.d.bbg/jcms/lch_24563/ce-recherche?text=fisca&amp;opSearch=&amp;types=generated.CatalogueAction&amp;types=generated.Article&amp;types=generated.Chapitre&amp;types=generated.ContenuAOnglet&amp;types=generated.Controle&amp;types=com.jalios.jcms.DBFileDocument&amp;types=generated.CatalogueEtape&amp;types=generated.FicheProduitAV&amp;types=generated.FicheProduitFond&amp;types=generated.FicheProduitIARD&amp;types=generated.FicheProduitPrev&amp;types=generated.FicheProduitSante&amp;types=generated.Lien&amp;types=generated.Processus&amp;types=generated.Produit&amp;types=generated.RefDoc&amp;types=generated.Verification&amp;textSearch=true&amp;beginYear=2014&amp;endYear=2015&amp;pstatus=0&amp;portlet=lch_24452&amp;npasearch=O" TargetMode="External"/><Relationship Id="rId13" Type="http://schemas.openxmlformats.org/officeDocument/2006/relationships/image" Target="../media/image80.png"/><Relationship Id="rId3" Type="http://schemas.openxmlformats.org/officeDocument/2006/relationships/hyperlink" Target="http://commerciaux.celca.caisse-epargne.fr/particuliers/credits-particuliers/assureur-des-emprunteurs/" TargetMode="External"/><Relationship Id="rId7" Type="http://schemas.openxmlformats.org/officeDocument/2006/relationships/hyperlink" Target="https://myeav.ecuvie.assurances.d.bbg/jcms/lch_24563/ce-recherche?text=succession&amp;opSearch=&amp;types=generated.CatalogueAction&amp;types=generated.Article&amp;types=generated.Chapitre&amp;types=generated.ContenuAOnglet&amp;types=generated.Controle&amp;types=com.jalios.jcms.DBFileDocument&amp;types=generated.CatalogueEtape&amp;types=generated.FicheProduitAV&amp;types=generated.FicheProduitFond&amp;types=generated.FicheProduitIARD&amp;types=generated.FicheProduitPrev&amp;types=generated.FicheProduitSante&amp;types=generated.Lien&amp;types=generated.Processus&amp;types=generated.Produit&amp;types=generated.RefDoc&amp;types=generated.Verification&amp;textSearch=true&amp;beginYear=2014&amp;endYear=2015&amp;pstatus=0&amp;portlet=lch_24452&amp;npasearch=O" TargetMode="External"/><Relationship Id="rId12" Type="http://schemas.openxmlformats.org/officeDocument/2006/relationships/hyperlink" Target="http://commerciaux.celca.caisse-epargne.fr/particuliers/bancarisation-particuliers/cartes-bancaires/fonctions-des-cartes/fonctions-des-cartes/" TargetMode="External"/><Relationship Id="rId2" Type="http://schemas.openxmlformats.org/officeDocument/2006/relationships/image" Target="../media/image78.png"/><Relationship Id="rId1" Type="http://schemas.openxmlformats.org/officeDocument/2006/relationships/slideLayout" Target="../slideLayouts/slideLayout4.xml"/><Relationship Id="rId6" Type="http://schemas.openxmlformats.org/officeDocument/2006/relationships/hyperlink" Target="https://myeav.ecuvie.assurances.d.bbg/jcms/lch_24163/accueil" TargetMode="External"/><Relationship Id="rId11" Type="http://schemas.openxmlformats.org/officeDocument/2006/relationships/hyperlink" Target="http://commerciaux.celca.caisse-epargne.fr/recherche-de-fichiers/?q=fiscalit%C3%A9" TargetMode="External"/><Relationship Id="rId5" Type="http://schemas.openxmlformats.org/officeDocument/2006/relationships/image" Target="../media/image79.png"/><Relationship Id="rId15" Type="http://schemas.microsoft.com/office/2007/relationships/hdphoto" Target="../media/hdphoto3.wdp"/><Relationship Id="rId10" Type="http://schemas.openxmlformats.org/officeDocument/2006/relationships/hyperlink" Target="http://commerciaux.celca.caisse-epargne.fr/global-bdd/successions/successions/" TargetMode="External"/><Relationship Id="rId4" Type="http://schemas.openxmlformats.org/officeDocument/2006/relationships/hyperlink" Target="https://www.caisse-epargne.fr/" TargetMode="External"/><Relationship Id="rId9" Type="http://schemas.openxmlformats.org/officeDocument/2006/relationships/hyperlink" Target="http://commerciaux.celca.caisse-epargne.fr/particuliers/particuliers/" TargetMode="External"/><Relationship Id="rId1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p:txBody>
          <a:bodyPr/>
          <a:lstStyle/>
          <a:p>
            <a:r>
              <a:rPr lang="fr-FR" dirty="0" smtClean="0"/>
              <a:t>Heure Du Jeudi</a:t>
            </a:r>
            <a:endParaRPr lang="fr-FR" dirty="0"/>
          </a:p>
        </p:txBody>
      </p:sp>
      <p:sp>
        <p:nvSpPr>
          <p:cNvPr id="3" name="Espace réservé du texte 2"/>
          <p:cNvSpPr>
            <a:spLocks noGrp="1"/>
          </p:cNvSpPr>
          <p:nvPr>
            <p:ph type="body" sz="quarter" idx="10"/>
          </p:nvPr>
        </p:nvSpPr>
        <p:spPr/>
        <p:txBody>
          <a:bodyPr>
            <a:normAutofit fontScale="92500" lnSpcReduction="10000"/>
          </a:bodyPr>
          <a:lstStyle/>
          <a:p>
            <a:r>
              <a:rPr lang="fr-FR" dirty="0" smtClean="0"/>
              <a:t>16 septembre 2021</a:t>
            </a:r>
            <a:endParaRPr lang="fr-FR" dirty="0"/>
          </a:p>
        </p:txBody>
      </p:sp>
      <p:sp>
        <p:nvSpPr>
          <p:cNvPr id="4" name="Titre 3"/>
          <p:cNvSpPr>
            <a:spLocks noGrp="1"/>
          </p:cNvSpPr>
          <p:nvPr>
            <p:ph type="ctrTitle"/>
          </p:nvPr>
        </p:nvSpPr>
        <p:spPr>
          <a:xfrm>
            <a:off x="2230017" y="1892309"/>
            <a:ext cx="7893698" cy="1817320"/>
          </a:xfrm>
        </p:spPr>
        <p:txBody>
          <a:bodyPr/>
          <a:lstStyle/>
          <a:p>
            <a:r>
              <a:rPr lang="fr-FR" dirty="0" smtClean="0"/>
              <a:t>Les Successions</a:t>
            </a:r>
            <a:endParaRPr lang="fr-FR" dirty="0"/>
          </a:p>
        </p:txBody>
      </p:sp>
      <p:sp>
        <p:nvSpPr>
          <p:cNvPr id="5" name="Espace réservé du texte 4"/>
          <p:cNvSpPr>
            <a:spLocks noGrp="1"/>
          </p:cNvSpPr>
          <p:nvPr>
            <p:ph type="body" sz="quarter" idx="11"/>
          </p:nvPr>
        </p:nvSpPr>
        <p:spPr/>
        <p:txBody>
          <a:bodyPr/>
          <a:lstStyle/>
          <a:p>
            <a:r>
              <a:rPr lang="fr-FR" dirty="0" smtClean="0"/>
              <a:t>FILIERE SUCCESSIONS</a:t>
            </a:r>
            <a:endParaRPr lang="fr-FR" dirty="0"/>
          </a:p>
        </p:txBody>
      </p:sp>
      <p:pic>
        <p:nvPicPr>
          <p:cNvPr id="1026" name="Picture 2" descr="Illustration de famille heureuse Vecteur gratuit"/>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2933" b="96000" l="9744" r="89776">
                        <a14:foregroundMark x1="28275" y1="18133" x2="28115" y2="29067"/>
                        <a14:foregroundMark x1="25080" y1="20000" x2="28594" y2="18400"/>
                        <a14:foregroundMark x1="29553" y1="18933" x2="30351" y2="20267"/>
                        <a14:foregroundMark x1="16773" y1="54133" x2="16773" y2="73600"/>
                        <a14:foregroundMark x1="30671" y1="23200" x2="30671" y2="23200"/>
                        <a14:foregroundMark x1="48722" y1="19467" x2="48722" y2="19467"/>
                        <a14:foregroundMark x1="49521" y1="22133" x2="49521" y2="22133"/>
                        <a14:foregroundMark x1="50639" y1="21067" x2="50639" y2="21067"/>
                        <a14:foregroundMark x1="51278" y1="21067" x2="51278" y2="21067"/>
                        <a14:foregroundMark x1="52077" y1="21067" x2="52077" y2="21067"/>
                        <a14:foregroundMark x1="61821" y1="37067" x2="61821" y2="37067"/>
                        <a14:foregroundMark x1="60543" y1="40800" x2="60383" y2="40800"/>
                        <a14:foregroundMark x1="59585" y1="42933" x2="59585" y2="42933"/>
                        <a14:foregroundMark x1="52077" y1="33067" x2="52077" y2="33067"/>
                        <a14:foregroundMark x1="69169" y1="24533" x2="66773" y2="75733"/>
                        <a14:foregroundMark x1="67572" y1="81333" x2="67572" y2="81333"/>
                        <a14:foregroundMark x1="67093" y1="79467" x2="67093" y2="79467"/>
                        <a14:foregroundMark x1="69489" y1="72533" x2="69329" y2="79200"/>
                        <a14:foregroundMark x1="78754" y1="55467" x2="75399" y2="74933"/>
                        <a14:foregroundMark x1="74760" y1="76000" x2="74760" y2="79733"/>
                        <a14:foregroundMark x1="76837" y1="77067" x2="77476" y2="80267"/>
                        <a14:foregroundMark x1="76677" y1="26667" x2="82588" y2="54133"/>
                        <a14:foregroundMark x1="81470" y1="55733" x2="80351" y2="78400"/>
                        <a14:foregroundMark x1="82268" y1="38667" x2="82268" y2="38667"/>
                        <a14:foregroundMark x1="83227" y1="37600" x2="83227" y2="37600"/>
                        <a14:foregroundMark x1="83866" y1="36267" x2="83866" y2="36267"/>
                        <a14:foregroundMark x1="75399" y1="40000" x2="75399" y2="40000"/>
                        <a14:foregroundMark x1="75399" y1="40000" x2="75399" y2="40000"/>
                        <a14:foregroundMark x1="75399" y1="40000" x2="74760" y2="40000"/>
                        <a14:foregroundMark x1="73323" y1="41333" x2="75719" y2="39733"/>
                        <a14:foregroundMark x1="72524" y1="30667" x2="70128" y2="22933"/>
                        <a14:foregroundMark x1="67732" y1="25600" x2="69010" y2="23467"/>
                        <a14:foregroundMark x1="67412" y1="24533" x2="66613" y2="27467"/>
                        <a14:foregroundMark x1="25559" y1="81333" x2="25559" y2="81333"/>
                        <a14:foregroundMark x1="26358" y1="80533" x2="26358" y2="80533"/>
                        <a14:foregroundMark x1="19649" y1="79467" x2="19649" y2="79467"/>
                        <a14:foregroundMark x1="19649" y1="78133" x2="19808" y2="80267"/>
                        <a14:foregroundMark x1="15974" y1="78400" x2="15655" y2="81067"/>
                        <a14:foregroundMark x1="35304" y1="79467" x2="34824" y2="81067"/>
                        <a14:foregroundMark x1="42812" y1="79733" x2="42812" y2="79733"/>
                        <a14:foregroundMark x1="48882" y1="74933" x2="49042" y2="80267"/>
                      </a14:backgroundRemoval>
                    </a14:imgEffect>
                  </a14:imgLayer>
                </a14:imgProps>
              </a:ext>
              <a:ext uri="{28A0092B-C50C-407E-A947-70E740481C1C}">
                <a14:useLocalDpi xmlns:a14="http://schemas.microsoft.com/office/drawing/2010/main" val="0"/>
              </a:ext>
            </a:extLst>
          </a:blip>
          <a:srcRect/>
          <a:stretch>
            <a:fillRect/>
          </a:stretch>
        </p:blipFill>
        <p:spPr bwMode="auto">
          <a:xfrm>
            <a:off x="6855710" y="4144618"/>
            <a:ext cx="4743403" cy="28414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73992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3347453" y="1734807"/>
            <a:ext cx="7620201" cy="4023689"/>
          </a:xfrm>
        </p:spPr>
        <p:txBody>
          <a:bodyPr/>
          <a:lstStyle/>
          <a:p>
            <a:r>
              <a:rPr lang="fr-FR" dirty="0" smtClean="0"/>
              <a:t>Les successions en CEGEE : enjeux</a:t>
            </a:r>
          </a:p>
          <a:p>
            <a:r>
              <a:rPr lang="fr-FR" dirty="0" smtClean="0"/>
              <a:t>La connaissance du décès</a:t>
            </a:r>
          </a:p>
          <a:p>
            <a:r>
              <a:rPr lang="fr-FR" dirty="0" smtClean="0"/>
              <a:t>La collecte des informations, documents et blocage des comptes</a:t>
            </a:r>
          </a:p>
          <a:p>
            <a:r>
              <a:rPr lang="fr-FR" dirty="0"/>
              <a:t>Synergie Réseau commercial, Filière </a:t>
            </a:r>
            <a:r>
              <a:rPr lang="fr-FR" dirty="0" smtClean="0"/>
              <a:t>Successions</a:t>
            </a:r>
          </a:p>
          <a:p>
            <a:r>
              <a:rPr lang="fr-FR" dirty="0" smtClean="0"/>
              <a:t>Le suivi de la succession</a:t>
            </a:r>
          </a:p>
          <a:p>
            <a:r>
              <a:rPr lang="fr-FR" dirty="0" smtClean="0"/>
              <a:t>Conseiller et accompagner le client</a:t>
            </a:r>
          </a:p>
        </p:txBody>
      </p:sp>
      <p:pic>
        <p:nvPicPr>
          <p:cNvPr id="4" name="Image 3"/>
          <p:cNvPicPr>
            <a:picLocks noChangeAspect="1"/>
          </p:cNvPicPr>
          <p:nvPr/>
        </p:nvPicPr>
        <p:blipFill>
          <a:blip r:embed="rId2">
            <a:extLst>
              <a:ext uri="{BEBA8EAE-BF5A-486C-A8C5-ECC9F3942E4B}">
                <a14:imgProps xmlns:a14="http://schemas.microsoft.com/office/drawing/2010/main">
                  <a14:imgLayer r:embed="rId3">
                    <a14:imgEffect>
                      <a14:backgroundRemoval t="2922" b="99469" l="2057" r="98418">
                        <a14:foregroundMark x1="90665" y1="10359" x2="90665" y2="10359"/>
                        <a14:foregroundMark x1="92089" y1="8101" x2="93196" y2="17530"/>
                        <a14:foregroundMark x1="18196" y1="13944" x2="18196" y2="13944"/>
                        <a14:foregroundMark x1="13291" y1="16335" x2="24525" y2="12616"/>
                        <a14:foregroundMark x1="12342" y1="13015" x2="21203" y2="7968"/>
                        <a14:foregroundMark x1="22627" y1="7437" x2="29747" y2="16467"/>
                        <a14:backgroundMark x1="4430" y1="67463" x2="18671" y2="90173"/>
                        <a14:backgroundMark x1="34177" y1="96282" x2="34652" y2="83267"/>
                        <a14:backgroundMark x1="43354" y1="89376" x2="43354" y2="89376"/>
                        <a14:backgroundMark x1="43354" y1="88712" x2="44146" y2="86189"/>
                        <a14:backgroundMark x1="54114" y1="88048" x2="84177" y2="72510"/>
                        <a14:backgroundMark x1="67722" y1="58566" x2="56804" y2="82736"/>
                        <a14:backgroundMark x1="54589" y1="85259" x2="54589" y2="85259"/>
                        <a14:backgroundMark x1="55538" y1="82470" x2="55538" y2="82470"/>
                        <a14:backgroundMark x1="56013" y1="80744" x2="56013" y2="80744"/>
                        <a14:backgroundMark x1="29589" y1="12882" x2="33228" y2="19124"/>
                        <a14:backgroundMark x1="42880" y1="91501" x2="42563" y2="93625"/>
                      </a14:backgroundRemoval>
                    </a14:imgEffect>
                  </a14:imgLayer>
                </a14:imgProps>
              </a:ext>
            </a:extLst>
          </a:blip>
          <a:stretch>
            <a:fillRect/>
          </a:stretch>
        </p:blipFill>
        <p:spPr>
          <a:xfrm>
            <a:off x="10098157" y="4689765"/>
            <a:ext cx="2093843" cy="2199557"/>
          </a:xfrm>
          <a:prstGeom prst="rect">
            <a:avLst/>
          </a:prstGeom>
        </p:spPr>
      </p:pic>
    </p:spTree>
    <p:extLst>
      <p:ext uri="{BB962C8B-B14F-4D97-AF65-F5344CB8AC3E}">
        <p14:creationId xmlns:p14="http://schemas.microsoft.com/office/powerpoint/2010/main" val="31049022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3347453" y="1734807"/>
            <a:ext cx="8073582" cy="4023689"/>
          </a:xfrm>
        </p:spPr>
        <p:txBody>
          <a:bodyPr/>
          <a:lstStyle/>
          <a:p>
            <a:r>
              <a:rPr lang="fr-FR" b="1" dirty="0" smtClean="0">
                <a:solidFill>
                  <a:srgbClr val="C31632"/>
                </a:solidFill>
              </a:rPr>
              <a:t>Les successions en CEGEE : enjeux </a:t>
            </a:r>
          </a:p>
          <a:p>
            <a:r>
              <a:rPr lang="fr-FR" dirty="0" smtClean="0"/>
              <a:t>La connaissance du décès</a:t>
            </a:r>
          </a:p>
          <a:p>
            <a:r>
              <a:rPr lang="fr-FR" dirty="0" smtClean="0"/>
              <a:t>La collecte des informations, documents et blocage des comptes</a:t>
            </a:r>
          </a:p>
          <a:p>
            <a:r>
              <a:rPr lang="fr-FR" dirty="0"/>
              <a:t>Synergie Réseau commercial, Filière </a:t>
            </a:r>
            <a:r>
              <a:rPr lang="fr-FR" dirty="0" smtClean="0"/>
              <a:t>Successions</a:t>
            </a:r>
          </a:p>
          <a:p>
            <a:r>
              <a:rPr lang="fr-FR" dirty="0" smtClean="0"/>
              <a:t>Le suivi de la succession</a:t>
            </a:r>
          </a:p>
          <a:p>
            <a:r>
              <a:rPr lang="fr-FR" dirty="0" smtClean="0"/>
              <a:t>Conseiller et accompagner le client</a:t>
            </a:r>
          </a:p>
        </p:txBody>
      </p:sp>
      <p:pic>
        <p:nvPicPr>
          <p:cNvPr id="3" name="Image 2"/>
          <p:cNvPicPr>
            <a:picLocks noChangeAspect="1"/>
          </p:cNvPicPr>
          <p:nvPr/>
        </p:nvPicPr>
        <p:blipFill>
          <a:blip r:embed="rId2">
            <a:extLst>
              <a:ext uri="{BEBA8EAE-BF5A-486C-A8C5-ECC9F3942E4B}">
                <a14:imgProps xmlns:a14="http://schemas.microsoft.com/office/drawing/2010/main">
                  <a14:imgLayer r:embed="rId3">
                    <a14:imgEffect>
                      <a14:backgroundRemoval t="2922" b="99469" l="2057" r="98418">
                        <a14:foregroundMark x1="90665" y1="10359" x2="90665" y2="10359"/>
                        <a14:foregroundMark x1="92089" y1="8101" x2="93196" y2="17530"/>
                        <a14:foregroundMark x1="18196" y1="13944" x2="18196" y2="13944"/>
                        <a14:foregroundMark x1="13291" y1="16335" x2="24525" y2="12616"/>
                        <a14:foregroundMark x1="12342" y1="13015" x2="21203" y2="7968"/>
                        <a14:foregroundMark x1="22627" y1="7437" x2="29747" y2="16467"/>
                        <a14:backgroundMark x1="4430" y1="67463" x2="18671" y2="90173"/>
                        <a14:backgroundMark x1="34177" y1="96282" x2="34652" y2="83267"/>
                        <a14:backgroundMark x1="43354" y1="89376" x2="43354" y2="89376"/>
                        <a14:backgroundMark x1="43354" y1="88712" x2="44146" y2="86189"/>
                        <a14:backgroundMark x1="54114" y1="88048" x2="84177" y2="72510"/>
                        <a14:backgroundMark x1="67722" y1="58566" x2="56804" y2="82736"/>
                        <a14:backgroundMark x1="54589" y1="85259" x2="54589" y2="85259"/>
                        <a14:backgroundMark x1="55538" y1="82470" x2="55538" y2="82470"/>
                        <a14:backgroundMark x1="56013" y1="80744" x2="56013" y2="80744"/>
                        <a14:backgroundMark x1="29589" y1="12882" x2="33228" y2="19124"/>
                        <a14:backgroundMark x1="42880" y1="91501" x2="42563" y2="93625"/>
                      </a14:backgroundRemoval>
                    </a14:imgEffect>
                  </a14:imgLayer>
                </a14:imgProps>
              </a:ext>
            </a:extLst>
          </a:blip>
          <a:stretch>
            <a:fillRect/>
          </a:stretch>
        </p:blipFill>
        <p:spPr>
          <a:xfrm>
            <a:off x="10098157" y="4689765"/>
            <a:ext cx="2093843" cy="2199557"/>
          </a:xfrm>
          <a:prstGeom prst="rect">
            <a:avLst/>
          </a:prstGeom>
        </p:spPr>
      </p:pic>
    </p:spTree>
    <p:extLst>
      <p:ext uri="{BB962C8B-B14F-4D97-AF65-F5344CB8AC3E}">
        <p14:creationId xmlns:p14="http://schemas.microsoft.com/office/powerpoint/2010/main" val="41947971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a:xfrm>
            <a:off x="334912" y="2143444"/>
            <a:ext cx="11857088" cy="3828434"/>
          </a:xfrm>
        </p:spPr>
        <p:txBody>
          <a:bodyPr/>
          <a:lstStyle/>
          <a:p>
            <a:r>
              <a:rPr lang="fr-FR" dirty="0" smtClean="0"/>
              <a:t>16 414 dossiers pour des enjeux de 762 M€</a:t>
            </a:r>
          </a:p>
          <a:p>
            <a:endParaRPr lang="fr-FR" dirty="0"/>
          </a:p>
          <a:p>
            <a:pPr marL="0" indent="0">
              <a:buNone/>
            </a:pPr>
            <a:endParaRPr lang="fr-FR" dirty="0" smtClean="0"/>
          </a:p>
          <a:p>
            <a:pPr marL="0" indent="0">
              <a:buNone/>
            </a:pPr>
            <a:r>
              <a:rPr lang="fr-FR" dirty="0"/>
              <a:t> </a:t>
            </a:r>
            <a:r>
              <a:rPr lang="fr-FR" dirty="0" smtClean="0"/>
              <a:t>     	82% des dossiers dont les avoirs en CEGEE sont </a:t>
            </a:r>
            <a:r>
              <a:rPr lang="fr-FR" b="1" dirty="0" smtClean="0"/>
              <a:t>inférieurs à 75 K. </a:t>
            </a:r>
            <a:r>
              <a:rPr lang="fr-FR" dirty="0" smtClean="0"/>
              <a:t>Ils représentent 32% des enjeux en capitaux</a:t>
            </a:r>
          </a:p>
          <a:p>
            <a:pPr marL="0" indent="0">
              <a:buNone/>
            </a:pPr>
            <a:r>
              <a:rPr lang="fr-FR" sz="1800" dirty="0"/>
              <a:t>	</a:t>
            </a:r>
            <a:r>
              <a:rPr lang="fr-FR" sz="1800" dirty="0" smtClean="0">
                <a:solidFill>
                  <a:srgbClr val="C00000"/>
                </a:solidFill>
              </a:rPr>
              <a:t> 	Taux de recyclage : 32,70%</a:t>
            </a:r>
          </a:p>
          <a:p>
            <a:pPr marL="0" indent="0">
              <a:buNone/>
            </a:pPr>
            <a:endParaRPr lang="fr-FR" sz="1800" dirty="0"/>
          </a:p>
          <a:p>
            <a:pPr marL="0" indent="0">
              <a:buNone/>
            </a:pPr>
            <a:endParaRPr lang="fr-FR" sz="1800" dirty="0"/>
          </a:p>
          <a:p>
            <a:pPr marL="0" indent="0">
              <a:buNone/>
            </a:pPr>
            <a:r>
              <a:rPr lang="fr-FR" sz="1800" dirty="0"/>
              <a:t>	</a:t>
            </a:r>
            <a:r>
              <a:rPr lang="fr-FR" dirty="0" smtClean="0"/>
              <a:t>18% de dossiers dont les avoirs en CEGEE sont </a:t>
            </a:r>
            <a:r>
              <a:rPr lang="fr-FR" b="1" dirty="0" smtClean="0"/>
              <a:t>supérieurs à 75 K€. </a:t>
            </a:r>
            <a:r>
              <a:rPr lang="fr-FR" dirty="0" smtClean="0"/>
              <a:t>Ils représentent 68% des enjeux en capitaux</a:t>
            </a:r>
          </a:p>
          <a:p>
            <a:pPr marL="0" indent="0">
              <a:buNone/>
            </a:pPr>
            <a:r>
              <a:rPr lang="fr-FR" sz="1800" dirty="0" smtClean="0"/>
              <a:t>		</a:t>
            </a:r>
            <a:r>
              <a:rPr lang="fr-FR" sz="1800" dirty="0" smtClean="0">
                <a:solidFill>
                  <a:srgbClr val="C00000"/>
                </a:solidFill>
              </a:rPr>
              <a:t>Taux de recyclage : 43,70%</a:t>
            </a:r>
          </a:p>
          <a:p>
            <a:endParaRPr lang="fr-FR" dirty="0"/>
          </a:p>
        </p:txBody>
      </p:sp>
      <p:sp>
        <p:nvSpPr>
          <p:cNvPr id="6" name="Espace réservé du texte 5"/>
          <p:cNvSpPr>
            <a:spLocks noGrp="1"/>
          </p:cNvSpPr>
          <p:nvPr>
            <p:ph type="body" sz="quarter" idx="12"/>
          </p:nvPr>
        </p:nvSpPr>
        <p:spPr/>
        <p:txBody>
          <a:bodyPr/>
          <a:lstStyle/>
          <a:p>
            <a:r>
              <a:rPr lang="fr-FR" dirty="0" smtClean="0"/>
              <a:t>Les successions en CEGEE : enjeux</a:t>
            </a:r>
            <a:endParaRPr lang="fr-FR" dirty="0"/>
          </a:p>
        </p:txBody>
      </p:sp>
      <p:sp>
        <p:nvSpPr>
          <p:cNvPr id="7" name="Espace réservé du texte 6"/>
          <p:cNvSpPr>
            <a:spLocks noGrp="1"/>
          </p:cNvSpPr>
          <p:nvPr>
            <p:ph type="body" sz="quarter" idx="14"/>
          </p:nvPr>
        </p:nvSpPr>
        <p:spPr/>
        <p:txBody>
          <a:bodyPr/>
          <a:lstStyle/>
          <a:p>
            <a:r>
              <a:rPr lang="fr-FR" dirty="0"/>
              <a:t>FILIERE </a:t>
            </a:r>
            <a:r>
              <a:rPr lang="fr-FR" dirty="0" smtClean="0"/>
              <a:t>SUCCESSIONS</a:t>
            </a:r>
            <a:endParaRPr lang="fr-FR" dirty="0"/>
          </a:p>
        </p:txBody>
      </p:sp>
      <p:sp>
        <p:nvSpPr>
          <p:cNvPr id="8" name="Espace réservé du texte 7"/>
          <p:cNvSpPr>
            <a:spLocks noGrp="1"/>
          </p:cNvSpPr>
          <p:nvPr>
            <p:ph type="body" sz="quarter" idx="16"/>
          </p:nvPr>
        </p:nvSpPr>
        <p:spPr/>
        <p:txBody>
          <a:bodyPr/>
          <a:lstStyle/>
          <a:p>
            <a:r>
              <a:rPr lang="fr-FR" dirty="0" smtClean="0"/>
              <a:t>1</a:t>
            </a:r>
            <a:endParaRPr lang="fr-FR" dirty="0"/>
          </a:p>
        </p:txBody>
      </p:sp>
      <p:pic>
        <p:nvPicPr>
          <p:cNvPr id="3" name="Image 2"/>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backgroundRemoval t="9790" b="89510" l="1000" r="90000"/>
                    </a14:imgEffect>
                  </a14:imgLayer>
                </a14:imgProps>
              </a:ext>
            </a:extLst>
          </a:blip>
          <a:stretch>
            <a:fillRect/>
          </a:stretch>
        </p:blipFill>
        <p:spPr>
          <a:xfrm rot="3379224">
            <a:off x="1434972" y="3350878"/>
            <a:ext cx="482946" cy="690613"/>
          </a:xfrm>
          <a:prstGeom prst="rect">
            <a:avLst/>
          </a:prstGeom>
        </p:spPr>
      </p:pic>
      <p:pic>
        <p:nvPicPr>
          <p:cNvPr id="12" name="Image 11"/>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backgroundRemoval t="9790" b="89510" l="1000" r="90000"/>
                    </a14:imgEffect>
                  </a14:imgLayer>
                </a14:imgProps>
              </a:ext>
            </a:extLst>
          </a:blip>
          <a:stretch>
            <a:fillRect/>
          </a:stretch>
        </p:blipFill>
        <p:spPr>
          <a:xfrm rot="3379224">
            <a:off x="1434972" y="4684941"/>
            <a:ext cx="482946" cy="690613"/>
          </a:xfrm>
          <a:prstGeom prst="rect">
            <a:avLst/>
          </a:prstGeom>
        </p:spPr>
      </p:pic>
      <p:pic>
        <p:nvPicPr>
          <p:cNvPr id="4" name="Image 3"/>
          <p:cNvPicPr>
            <a:picLocks noChangeAspect="1"/>
          </p:cNvPicPr>
          <p:nvPr/>
        </p:nvPicPr>
        <p:blipFill>
          <a:blip r:embed="rId4">
            <a:extLst>
              <a:ext uri="{BEBA8EAE-BF5A-486C-A8C5-ECC9F3942E4B}">
                <a14:imgProps xmlns:a14="http://schemas.microsoft.com/office/drawing/2010/main">
                  <a14:imgLayer r:embed="rId5">
                    <a14:imgEffect>
                      <a14:backgroundRemoval t="2663" b="96610" l="9459" r="89865">
                        <a14:foregroundMark x1="69932" y1="12107" x2="69932" y2="12107"/>
                        <a14:foregroundMark x1="69595" y1="12833" x2="68243" y2="13801"/>
                      </a14:backgroundRemoval>
                    </a14:imgEffect>
                  </a14:imgLayer>
                </a14:imgProps>
              </a:ext>
            </a:extLst>
          </a:blip>
          <a:stretch>
            <a:fillRect/>
          </a:stretch>
        </p:blipFill>
        <p:spPr>
          <a:xfrm>
            <a:off x="10893287" y="4731975"/>
            <a:ext cx="1298713" cy="1812056"/>
          </a:xfrm>
          <a:prstGeom prst="rect">
            <a:avLst/>
          </a:prstGeom>
        </p:spPr>
      </p:pic>
      <p:sp>
        <p:nvSpPr>
          <p:cNvPr id="2" name="Rectangle 1"/>
          <p:cNvSpPr/>
          <p:nvPr/>
        </p:nvSpPr>
        <p:spPr>
          <a:xfrm>
            <a:off x="545616" y="1491525"/>
            <a:ext cx="11435679" cy="369332"/>
          </a:xfrm>
          <a:prstGeom prst="rect">
            <a:avLst/>
          </a:prstGeom>
          <a:solidFill>
            <a:schemeClr val="bg1">
              <a:lumMod val="95000"/>
            </a:schemeClr>
          </a:solidFill>
        </p:spPr>
        <p:txBody>
          <a:bodyPr wrap="square">
            <a:spAutoFit/>
          </a:bodyPr>
          <a:lstStyle/>
          <a:p>
            <a:pPr algn="ctr"/>
            <a:r>
              <a:rPr lang="fr-FR" b="1" dirty="0" smtClean="0">
                <a:solidFill>
                  <a:schemeClr val="tx1">
                    <a:lumMod val="75000"/>
                    <a:lumOff val="25000"/>
                  </a:schemeClr>
                </a:solidFill>
              </a:rPr>
              <a:t>Revenons sur les chiffres de 2020</a:t>
            </a:r>
            <a:endParaRPr lang="fr-FR" b="1" dirty="0">
              <a:solidFill>
                <a:schemeClr val="tx1">
                  <a:lumMod val="75000"/>
                  <a:lumOff val="25000"/>
                </a:schemeClr>
              </a:solidFill>
            </a:endParaRPr>
          </a:p>
        </p:txBody>
      </p:sp>
      <p:pic>
        <p:nvPicPr>
          <p:cNvPr id="10" name="Image 9"/>
          <p:cNvPicPr>
            <a:picLocks noChangeAspect="1"/>
          </p:cNvPicPr>
          <p:nvPr/>
        </p:nvPicPr>
        <p:blipFill>
          <a:blip r:embed="rId6">
            <a:extLst>
              <a:ext uri="{BEBA8EAE-BF5A-486C-A8C5-ECC9F3942E4B}">
                <a14:imgProps xmlns:a14="http://schemas.microsoft.com/office/drawing/2010/main">
                  <a14:imgLayer r:embed="rId7">
                    <a14:imgEffect>
                      <a14:backgroundRemoval t="4808" b="94712" l="4525" r="95023">
                        <a14:foregroundMark x1="61991" y1="14904" x2="72851" y2="20673"/>
                        <a14:foregroundMark x1="14932" y1="51442" x2="16742" y2="62500"/>
                      </a14:backgroundRemoval>
                    </a14:imgEffect>
                  </a14:imgLayer>
                </a14:imgProps>
              </a:ext>
            </a:extLst>
          </a:blip>
          <a:stretch>
            <a:fillRect/>
          </a:stretch>
        </p:blipFill>
        <p:spPr>
          <a:xfrm rot="19024776">
            <a:off x="10459887" y="872186"/>
            <a:ext cx="1403846" cy="1321267"/>
          </a:xfrm>
          <a:prstGeom prst="rect">
            <a:avLst/>
          </a:prstGeom>
        </p:spPr>
      </p:pic>
    </p:spTree>
    <p:extLst>
      <p:ext uri="{BB962C8B-B14F-4D97-AF65-F5344CB8AC3E}">
        <p14:creationId xmlns:p14="http://schemas.microsoft.com/office/powerpoint/2010/main" val="15795496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3347453" y="1734807"/>
            <a:ext cx="7620201" cy="4023689"/>
          </a:xfrm>
        </p:spPr>
        <p:txBody>
          <a:bodyPr/>
          <a:lstStyle/>
          <a:p>
            <a:r>
              <a:rPr lang="fr-FR" dirty="0" smtClean="0"/>
              <a:t>Les successions en CEGEE : enjeux</a:t>
            </a:r>
          </a:p>
          <a:p>
            <a:r>
              <a:rPr lang="fr-FR" b="1" dirty="0" smtClean="0">
                <a:solidFill>
                  <a:srgbClr val="C31632"/>
                </a:solidFill>
              </a:rPr>
              <a:t>La connaissance du décès</a:t>
            </a:r>
          </a:p>
          <a:p>
            <a:r>
              <a:rPr lang="fr-FR" dirty="0" smtClean="0"/>
              <a:t>La collecte des informations, documents et blocage des comptes</a:t>
            </a:r>
          </a:p>
          <a:p>
            <a:r>
              <a:rPr lang="fr-FR" dirty="0"/>
              <a:t>Synergie Réseau commercial, Filière </a:t>
            </a:r>
            <a:r>
              <a:rPr lang="fr-FR" dirty="0" smtClean="0"/>
              <a:t>Successions</a:t>
            </a:r>
          </a:p>
          <a:p>
            <a:r>
              <a:rPr lang="fr-FR" dirty="0" smtClean="0"/>
              <a:t>Le suivi de la succession</a:t>
            </a:r>
          </a:p>
          <a:p>
            <a:r>
              <a:rPr lang="fr-FR" dirty="0" smtClean="0"/>
              <a:t>Conseiller et accompagner le client</a:t>
            </a:r>
          </a:p>
        </p:txBody>
      </p:sp>
      <p:pic>
        <p:nvPicPr>
          <p:cNvPr id="3" name="Image 2"/>
          <p:cNvPicPr>
            <a:picLocks noChangeAspect="1"/>
          </p:cNvPicPr>
          <p:nvPr/>
        </p:nvPicPr>
        <p:blipFill>
          <a:blip r:embed="rId2">
            <a:extLst>
              <a:ext uri="{BEBA8EAE-BF5A-486C-A8C5-ECC9F3942E4B}">
                <a14:imgProps xmlns:a14="http://schemas.microsoft.com/office/drawing/2010/main">
                  <a14:imgLayer r:embed="rId3">
                    <a14:imgEffect>
                      <a14:backgroundRemoval t="2922" b="99469" l="2057" r="98418">
                        <a14:foregroundMark x1="90665" y1="10359" x2="90665" y2="10359"/>
                        <a14:foregroundMark x1="92089" y1="8101" x2="93196" y2="17530"/>
                        <a14:foregroundMark x1="18196" y1="13944" x2="18196" y2="13944"/>
                        <a14:foregroundMark x1="13291" y1="16335" x2="24525" y2="12616"/>
                        <a14:foregroundMark x1="12342" y1="13015" x2="21203" y2="7968"/>
                        <a14:foregroundMark x1="22627" y1="7437" x2="29747" y2="16467"/>
                        <a14:backgroundMark x1="4430" y1="67463" x2="18671" y2="90173"/>
                        <a14:backgroundMark x1="34177" y1="96282" x2="34652" y2="83267"/>
                        <a14:backgroundMark x1="43354" y1="89376" x2="43354" y2="89376"/>
                        <a14:backgroundMark x1="43354" y1="88712" x2="44146" y2="86189"/>
                        <a14:backgroundMark x1="54114" y1="88048" x2="84177" y2="72510"/>
                        <a14:backgroundMark x1="67722" y1="58566" x2="56804" y2="82736"/>
                        <a14:backgroundMark x1="54589" y1="85259" x2="54589" y2="85259"/>
                        <a14:backgroundMark x1="55538" y1="82470" x2="55538" y2="82470"/>
                        <a14:backgroundMark x1="56013" y1="80744" x2="56013" y2="80744"/>
                        <a14:backgroundMark x1="29589" y1="12882" x2="33228" y2="19124"/>
                        <a14:backgroundMark x1="42880" y1="91501" x2="42563" y2="93625"/>
                      </a14:backgroundRemoval>
                    </a14:imgEffect>
                  </a14:imgLayer>
                </a14:imgProps>
              </a:ext>
            </a:extLst>
          </a:blip>
          <a:stretch>
            <a:fillRect/>
          </a:stretch>
        </p:blipFill>
        <p:spPr>
          <a:xfrm>
            <a:off x="10098157" y="4689765"/>
            <a:ext cx="2093843" cy="2199557"/>
          </a:xfrm>
          <a:prstGeom prst="rect">
            <a:avLst/>
          </a:prstGeom>
        </p:spPr>
      </p:pic>
    </p:spTree>
    <p:extLst>
      <p:ext uri="{BB962C8B-B14F-4D97-AF65-F5344CB8AC3E}">
        <p14:creationId xmlns:p14="http://schemas.microsoft.com/office/powerpoint/2010/main" val="8018493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lstStyle/>
          <a:p>
            <a:r>
              <a:rPr lang="fr-FR" dirty="0" smtClean="0"/>
              <a:t>La connaissance du décès</a:t>
            </a:r>
            <a:endParaRPr lang="fr-FR" dirty="0"/>
          </a:p>
        </p:txBody>
      </p:sp>
      <p:sp>
        <p:nvSpPr>
          <p:cNvPr id="7" name="Espace réservé du texte 6"/>
          <p:cNvSpPr>
            <a:spLocks noGrp="1"/>
          </p:cNvSpPr>
          <p:nvPr>
            <p:ph type="body" sz="quarter" idx="14"/>
          </p:nvPr>
        </p:nvSpPr>
        <p:spPr/>
        <p:txBody>
          <a:bodyPr/>
          <a:lstStyle/>
          <a:p>
            <a:r>
              <a:rPr lang="fr-FR" dirty="0"/>
              <a:t>FILIERE </a:t>
            </a:r>
            <a:r>
              <a:rPr lang="fr-FR" dirty="0" smtClean="0"/>
              <a:t>SUCCESSIONS</a:t>
            </a:r>
            <a:endParaRPr lang="fr-FR" dirty="0"/>
          </a:p>
        </p:txBody>
      </p:sp>
      <p:sp>
        <p:nvSpPr>
          <p:cNvPr id="8" name="Espace réservé du texte 7"/>
          <p:cNvSpPr>
            <a:spLocks noGrp="1"/>
          </p:cNvSpPr>
          <p:nvPr>
            <p:ph type="body" sz="quarter" idx="16"/>
          </p:nvPr>
        </p:nvSpPr>
        <p:spPr/>
        <p:txBody>
          <a:bodyPr/>
          <a:lstStyle/>
          <a:p>
            <a:r>
              <a:rPr lang="fr-FR" dirty="0" smtClean="0"/>
              <a:t>2</a:t>
            </a:r>
            <a:endParaRPr lang="fr-FR" dirty="0"/>
          </a:p>
        </p:txBody>
      </p:sp>
      <p:pic>
        <p:nvPicPr>
          <p:cNvPr id="3" name="Image 2"/>
          <p:cNvPicPr>
            <a:picLocks noChangeAspect="1"/>
          </p:cNvPicPr>
          <p:nvPr/>
        </p:nvPicPr>
        <p:blipFill>
          <a:blip r:embed="rId2">
            <a:extLst>
              <a:ext uri="{BEBA8EAE-BF5A-486C-A8C5-ECC9F3942E4B}">
                <a14:imgProps xmlns:a14="http://schemas.microsoft.com/office/drawing/2010/main">
                  <a14:imgLayer r:embed="rId3">
                    <a14:imgEffect>
                      <a14:backgroundRemoval t="0" b="99583" l="0" r="97500">
                        <a14:foregroundMark x1="58750" y1="52917" x2="45417" y2="77083"/>
                        <a14:foregroundMark x1="87917" y1="32500" x2="87917" y2="32500"/>
                        <a14:foregroundMark x1="17500" y1="35833" x2="57500" y2="55000"/>
                        <a14:foregroundMark x1="42917" y1="34583" x2="42917" y2="34583"/>
                        <a14:foregroundMark x1="35000" y1="30833" x2="35000" y2="22917"/>
                        <a14:foregroundMark x1="37083" y1="17500" x2="36667" y2="38333"/>
                        <a14:foregroundMark x1="15417" y1="29167" x2="24583" y2="53333"/>
                        <a14:foregroundMark x1="35417" y1="87500" x2="40417" y2="80000"/>
                        <a14:foregroundMark x1="71667" y1="52500" x2="87917" y2="34167"/>
                        <a14:foregroundMark x1="29583" y1="91667" x2="29583" y2="91667"/>
                      </a14:backgroundRemoval>
                    </a14:imgEffect>
                  </a14:imgLayer>
                </a14:imgProps>
              </a:ext>
            </a:extLst>
          </a:blip>
          <a:stretch>
            <a:fillRect/>
          </a:stretch>
        </p:blipFill>
        <p:spPr>
          <a:xfrm>
            <a:off x="10963759" y="252677"/>
            <a:ext cx="1186070" cy="1186070"/>
          </a:xfrm>
          <a:prstGeom prst="rect">
            <a:avLst/>
          </a:prstGeom>
        </p:spPr>
      </p:pic>
      <p:pic>
        <p:nvPicPr>
          <p:cNvPr id="3074" name="Picture 2" descr="Senior homme et femme parlant par téléphone mobile s'asseoir sur le canapé dans une maison de soins infirmiers. vieille dame enveloppée dans un plaid et un retraité aux cheveux gris âgés se détendre sur le canapé, utiliser un smartphone pour discuter, illustration de dessin animé Vecteur gratuit"/>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4000" b="92800" l="4473" r="93930"/>
                    </a14:imgEffect>
                  </a14:imgLayer>
                </a14:imgProps>
              </a:ext>
              <a:ext uri="{28A0092B-C50C-407E-A947-70E740481C1C}">
                <a14:useLocalDpi xmlns:a14="http://schemas.microsoft.com/office/drawing/2010/main" val="0"/>
              </a:ext>
            </a:extLst>
          </a:blip>
          <a:srcRect/>
          <a:stretch>
            <a:fillRect/>
          </a:stretch>
        </p:blipFill>
        <p:spPr bwMode="auto">
          <a:xfrm>
            <a:off x="3886200" y="4231994"/>
            <a:ext cx="3984981" cy="238717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Diagramme 4"/>
          <p:cNvGraphicFramePr/>
          <p:nvPr>
            <p:extLst>
              <p:ext uri="{D42A27DB-BD31-4B8C-83A1-F6EECF244321}">
                <p14:modId xmlns:p14="http://schemas.microsoft.com/office/powerpoint/2010/main" val="3588691491"/>
              </p:ext>
            </p:extLst>
          </p:nvPr>
        </p:nvGraphicFramePr>
        <p:xfrm>
          <a:off x="260975" y="1438747"/>
          <a:ext cx="11205611" cy="467381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2499441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p:txBody>
          <a:bodyPr/>
          <a:lstStyle/>
          <a:p>
            <a:r>
              <a:rPr lang="fr-FR" dirty="0" smtClean="0"/>
              <a:t>Comment réagir ?</a:t>
            </a:r>
          </a:p>
        </p:txBody>
      </p:sp>
      <p:sp>
        <p:nvSpPr>
          <p:cNvPr id="6" name="Espace réservé du texte 5"/>
          <p:cNvSpPr>
            <a:spLocks noGrp="1"/>
          </p:cNvSpPr>
          <p:nvPr>
            <p:ph type="body" sz="quarter" idx="12"/>
          </p:nvPr>
        </p:nvSpPr>
        <p:spPr/>
        <p:txBody>
          <a:bodyPr/>
          <a:lstStyle/>
          <a:p>
            <a:r>
              <a:rPr lang="fr-FR" dirty="0" smtClean="0"/>
              <a:t>La connaissance du décès</a:t>
            </a:r>
            <a:endParaRPr lang="fr-FR" dirty="0"/>
          </a:p>
        </p:txBody>
      </p:sp>
      <p:sp>
        <p:nvSpPr>
          <p:cNvPr id="7" name="Espace réservé du texte 6"/>
          <p:cNvSpPr>
            <a:spLocks noGrp="1"/>
          </p:cNvSpPr>
          <p:nvPr>
            <p:ph type="body" sz="quarter" idx="14"/>
          </p:nvPr>
        </p:nvSpPr>
        <p:spPr/>
        <p:txBody>
          <a:bodyPr/>
          <a:lstStyle/>
          <a:p>
            <a:r>
              <a:rPr lang="fr-FR" dirty="0"/>
              <a:t>FILIERE </a:t>
            </a:r>
            <a:r>
              <a:rPr lang="fr-FR" dirty="0" smtClean="0"/>
              <a:t>SUCCESSIONS</a:t>
            </a:r>
            <a:endParaRPr lang="fr-FR" dirty="0"/>
          </a:p>
        </p:txBody>
      </p:sp>
      <p:sp>
        <p:nvSpPr>
          <p:cNvPr id="8" name="Espace réservé du texte 7"/>
          <p:cNvSpPr>
            <a:spLocks noGrp="1"/>
          </p:cNvSpPr>
          <p:nvPr>
            <p:ph type="body" sz="quarter" idx="16"/>
          </p:nvPr>
        </p:nvSpPr>
        <p:spPr/>
        <p:txBody>
          <a:bodyPr/>
          <a:lstStyle/>
          <a:p>
            <a:r>
              <a:rPr lang="fr-FR" dirty="0" smtClean="0"/>
              <a:t>2</a:t>
            </a:r>
            <a:endParaRPr lang="fr-FR" dirty="0"/>
          </a:p>
        </p:txBody>
      </p:sp>
      <p:pic>
        <p:nvPicPr>
          <p:cNvPr id="10" name="Picture 5"/>
          <p:cNvPicPr>
            <a:picLocks noChangeAspect="1" noChangeArrowheads="1"/>
          </p:cNvPicPr>
          <p:nvPr/>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9781537" y="610977"/>
            <a:ext cx="1894526" cy="1214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ZoneTexte 2"/>
          <p:cNvSpPr txBox="1"/>
          <p:nvPr/>
        </p:nvSpPr>
        <p:spPr>
          <a:xfrm>
            <a:off x="979513" y="1976285"/>
            <a:ext cx="10412361" cy="3847207"/>
          </a:xfrm>
          <a:prstGeom prst="rect">
            <a:avLst/>
          </a:prstGeom>
          <a:noFill/>
        </p:spPr>
        <p:txBody>
          <a:bodyPr wrap="square" rtlCol="0">
            <a:spAutoFit/>
          </a:bodyPr>
          <a:lstStyle/>
          <a:p>
            <a:pPr marL="285750" lvl="1" indent="-285750" algn="just">
              <a:spcBef>
                <a:spcPts val="600"/>
              </a:spcBef>
              <a:buClr>
                <a:srgbClr val="C00000"/>
              </a:buClr>
              <a:buFont typeface="Wingdings" panose="05000000000000000000" pitchFamily="2" charset="2"/>
              <a:buChar char="q"/>
              <a:defRPr/>
            </a:pPr>
            <a:r>
              <a:rPr lang="fr-FR" altLang="fr-FR" sz="1400" dirty="0" smtClean="0">
                <a:cs typeface="Times New Roman" panose="02020603050405020304" pitchFamily="18" charset="0"/>
              </a:rPr>
              <a:t>Présenter </a:t>
            </a:r>
            <a:r>
              <a:rPr lang="fr-FR" altLang="fr-FR" sz="1400" dirty="0">
                <a:cs typeface="Times New Roman" panose="02020603050405020304" pitchFamily="18" charset="0"/>
              </a:rPr>
              <a:t>ses </a:t>
            </a:r>
            <a:r>
              <a:rPr lang="fr-FR" altLang="fr-FR" sz="1400" dirty="0" smtClean="0">
                <a:cs typeface="Times New Roman" panose="02020603050405020304" pitchFamily="18" charset="0"/>
              </a:rPr>
              <a:t>condoléances : </a:t>
            </a:r>
            <a:endParaRPr lang="fr-FR" altLang="fr-FR" sz="1400" dirty="0">
              <a:cs typeface="Times New Roman" panose="02020603050405020304" pitchFamily="18" charset="0"/>
            </a:endParaRPr>
          </a:p>
          <a:p>
            <a:pPr marL="273050" lvl="1" algn="just">
              <a:spcBef>
                <a:spcPts val="600"/>
              </a:spcBef>
              <a:buClr>
                <a:srgbClr val="C00000"/>
              </a:buClr>
              <a:defRPr/>
            </a:pPr>
            <a:r>
              <a:rPr lang="fr-FR" altLang="fr-FR" sz="1300" i="1" dirty="0">
                <a:solidFill>
                  <a:schemeClr val="bg1">
                    <a:lumMod val="50000"/>
                  </a:schemeClr>
                </a:solidFill>
                <a:cs typeface="Times New Roman" panose="02020603050405020304" pitchFamily="18" charset="0"/>
              </a:rPr>
              <a:t>« J</a:t>
            </a:r>
            <a:r>
              <a:rPr lang="fr-FR" sz="1300" i="1" dirty="0">
                <a:solidFill>
                  <a:schemeClr val="bg1">
                    <a:lumMod val="50000"/>
                  </a:schemeClr>
                </a:solidFill>
                <a:cs typeface="Arial" charset="0"/>
                <a:sym typeface="Arial" charset="0"/>
              </a:rPr>
              <a:t>e suis désolé d’apprendre cette nouvelle et je vous présente mes sincères condoléances » </a:t>
            </a:r>
          </a:p>
          <a:p>
            <a:pPr marL="273050" lvl="1" algn="just">
              <a:spcBef>
                <a:spcPts val="600"/>
              </a:spcBef>
              <a:buClr>
                <a:srgbClr val="C00000"/>
              </a:buClr>
              <a:defRPr/>
            </a:pPr>
            <a:r>
              <a:rPr lang="fr-FR" sz="1300" i="1" dirty="0">
                <a:solidFill>
                  <a:schemeClr val="bg1">
                    <a:lumMod val="50000"/>
                  </a:schemeClr>
                </a:solidFill>
                <a:cs typeface="Arial" charset="0"/>
                <a:sym typeface="Arial" charset="0"/>
              </a:rPr>
              <a:t>« Je tiens à vous présenter mes sincères condoléances. C’est un moment difficile et nous sommes là pour vous accompagner </a:t>
            </a:r>
            <a:r>
              <a:rPr lang="fr-FR" sz="1300" i="1" dirty="0" smtClean="0">
                <a:solidFill>
                  <a:schemeClr val="bg1">
                    <a:lumMod val="50000"/>
                  </a:schemeClr>
                </a:solidFill>
                <a:cs typeface="Arial" charset="0"/>
                <a:sym typeface="Arial" charset="0"/>
              </a:rPr>
              <a:t>»</a:t>
            </a:r>
          </a:p>
          <a:p>
            <a:pPr marL="273050" lvl="1" algn="just">
              <a:spcBef>
                <a:spcPts val="600"/>
              </a:spcBef>
              <a:buClr>
                <a:srgbClr val="C00000"/>
              </a:buClr>
              <a:defRPr/>
            </a:pPr>
            <a:endParaRPr lang="fr-FR" altLang="fr-FR" sz="1400" dirty="0">
              <a:cs typeface="Times New Roman" panose="02020603050405020304" pitchFamily="18" charset="0"/>
            </a:endParaRPr>
          </a:p>
          <a:p>
            <a:pPr marL="285750" lvl="1" indent="-285750" algn="just">
              <a:spcBef>
                <a:spcPts val="600"/>
              </a:spcBef>
              <a:buClr>
                <a:srgbClr val="C00000"/>
              </a:buClr>
              <a:buFont typeface="Wingdings" panose="05000000000000000000" pitchFamily="2" charset="2"/>
              <a:buChar char="q"/>
              <a:defRPr/>
            </a:pPr>
            <a:r>
              <a:rPr lang="fr-FR" altLang="fr-FR" sz="1400" dirty="0">
                <a:cs typeface="Times New Roman" panose="02020603050405020304" pitchFamily="18" charset="0"/>
              </a:rPr>
              <a:t>« Savoir être » : </a:t>
            </a:r>
          </a:p>
          <a:p>
            <a:pPr marL="177800" lvl="2" algn="just">
              <a:spcBef>
                <a:spcPts val="600"/>
              </a:spcBef>
              <a:buClr>
                <a:srgbClr val="C00000"/>
              </a:buClr>
              <a:defRPr/>
            </a:pPr>
            <a:r>
              <a:rPr lang="fr-FR" altLang="fr-FR" sz="1400" dirty="0" smtClean="0">
                <a:solidFill>
                  <a:srgbClr val="C00000"/>
                </a:solidFill>
                <a:cs typeface="Times New Roman" panose="02020603050405020304" pitchFamily="18" charset="0"/>
              </a:rPr>
              <a:t>	</a:t>
            </a:r>
            <a:r>
              <a:rPr lang="fr-FR" altLang="fr-FR" sz="1400" dirty="0" smtClean="0">
                <a:solidFill>
                  <a:srgbClr val="000000"/>
                </a:solidFill>
                <a:cs typeface="Times New Roman" panose="02020603050405020304" pitchFamily="18" charset="0"/>
              </a:rPr>
              <a:t>Adopter </a:t>
            </a:r>
            <a:r>
              <a:rPr lang="fr-FR" altLang="fr-FR" sz="1400" dirty="0">
                <a:solidFill>
                  <a:srgbClr val="000000"/>
                </a:solidFill>
                <a:cs typeface="Times New Roman" panose="02020603050405020304" pitchFamily="18" charset="0"/>
              </a:rPr>
              <a:t>un </a:t>
            </a:r>
            <a:r>
              <a:rPr lang="fr-FR" altLang="fr-FR" sz="1400" b="1" dirty="0">
                <a:solidFill>
                  <a:srgbClr val="C00000"/>
                </a:solidFill>
                <a:cs typeface="Times New Roman" panose="02020603050405020304" pitchFamily="18" charset="0"/>
              </a:rPr>
              <a:t>ton rassurant</a:t>
            </a:r>
            <a:r>
              <a:rPr lang="fr-FR" altLang="fr-FR" sz="1400" dirty="0">
                <a:solidFill>
                  <a:srgbClr val="000000"/>
                </a:solidFill>
                <a:cs typeface="Times New Roman" panose="02020603050405020304" pitchFamily="18" charset="0"/>
              </a:rPr>
              <a:t>, la </a:t>
            </a:r>
            <a:r>
              <a:rPr lang="fr-FR" altLang="fr-FR" sz="1400" b="1" dirty="0">
                <a:solidFill>
                  <a:srgbClr val="C00000"/>
                </a:solidFill>
                <a:cs typeface="Times New Roman" panose="02020603050405020304" pitchFamily="18" charset="0"/>
              </a:rPr>
              <a:t>bonne posture d’écoute et d’empathie</a:t>
            </a:r>
          </a:p>
          <a:p>
            <a:pPr marL="450850" lvl="2" indent="-95250" algn="just">
              <a:spcBef>
                <a:spcPts val="600"/>
              </a:spcBef>
              <a:buClr>
                <a:srgbClr val="C00000"/>
              </a:buClr>
              <a:tabLst>
                <a:tab pos="450850" algn="l"/>
              </a:tabLst>
              <a:defRPr/>
            </a:pPr>
            <a:r>
              <a:rPr lang="fr-FR" sz="1300" i="1" dirty="0">
                <a:solidFill>
                  <a:schemeClr val="bg1">
                    <a:lumMod val="50000"/>
                  </a:schemeClr>
                </a:solidFill>
                <a:cs typeface="Arial" charset="0"/>
                <a:sym typeface="Arial" charset="0"/>
              </a:rPr>
              <a:t>« Le conseiller en charge des comptes de votre proche est </a:t>
            </a:r>
            <a:r>
              <a:rPr lang="fr-FR" sz="1300" i="1" dirty="0" smtClean="0">
                <a:solidFill>
                  <a:schemeClr val="bg1">
                    <a:lumMod val="50000"/>
                  </a:schemeClr>
                </a:solidFill>
                <a:cs typeface="Arial" charset="0"/>
                <a:sym typeface="Arial" charset="0"/>
              </a:rPr>
              <a:t>disponible. Il </a:t>
            </a:r>
            <a:r>
              <a:rPr lang="fr-FR" sz="1300" i="1" dirty="0">
                <a:solidFill>
                  <a:schemeClr val="bg1">
                    <a:lumMod val="50000"/>
                  </a:schemeClr>
                </a:solidFill>
                <a:cs typeface="Arial" charset="0"/>
                <a:sym typeface="Arial" charset="0"/>
              </a:rPr>
              <a:t>va venir vous chercher dans un instant, je vous laisse patienter. Si vous voulez vous assoir »</a:t>
            </a:r>
          </a:p>
          <a:p>
            <a:pPr marL="992188" lvl="3" indent="-636588" algn="just">
              <a:spcBef>
                <a:spcPts val="600"/>
              </a:spcBef>
              <a:buClr>
                <a:srgbClr val="C00000"/>
              </a:buClr>
              <a:defRPr/>
            </a:pPr>
            <a:r>
              <a:rPr lang="fr-FR" sz="1300" i="1" dirty="0">
                <a:solidFill>
                  <a:schemeClr val="bg1">
                    <a:lumMod val="50000"/>
                  </a:schemeClr>
                </a:solidFill>
                <a:cs typeface="Arial" charset="0"/>
                <a:sym typeface="Arial" charset="0"/>
              </a:rPr>
              <a:t>« Je vais vous expliquer la façon dont les choses vont se dérouler </a:t>
            </a:r>
            <a:r>
              <a:rPr lang="fr-FR" sz="1300" i="1" dirty="0" smtClean="0">
                <a:solidFill>
                  <a:schemeClr val="bg1">
                    <a:lumMod val="50000"/>
                  </a:schemeClr>
                </a:solidFill>
                <a:cs typeface="Arial" charset="0"/>
                <a:sym typeface="Arial" charset="0"/>
              </a:rPr>
              <a:t>»</a:t>
            </a:r>
          </a:p>
          <a:p>
            <a:pPr marL="992188" lvl="3" indent="-636588" algn="just">
              <a:spcBef>
                <a:spcPts val="600"/>
              </a:spcBef>
              <a:buClr>
                <a:srgbClr val="C00000"/>
              </a:buClr>
              <a:defRPr/>
            </a:pPr>
            <a:endParaRPr lang="fr-FR" altLang="fr-FR" sz="1400" i="1" dirty="0" smtClean="0">
              <a:cs typeface="Times New Roman" panose="02020603050405020304" pitchFamily="18" charset="0"/>
            </a:endParaRPr>
          </a:p>
          <a:p>
            <a:pPr marL="177800" lvl="2" algn="just">
              <a:spcBef>
                <a:spcPts val="600"/>
              </a:spcBef>
              <a:buClr>
                <a:srgbClr val="C00000"/>
              </a:buClr>
              <a:defRPr/>
            </a:pPr>
            <a:r>
              <a:rPr lang="fr-FR" altLang="fr-FR" sz="1400" dirty="0" smtClean="0">
                <a:solidFill>
                  <a:srgbClr val="C00000"/>
                </a:solidFill>
                <a:cs typeface="Times New Roman" panose="02020603050405020304" pitchFamily="18" charset="0"/>
              </a:rPr>
              <a:t>	</a:t>
            </a:r>
            <a:r>
              <a:rPr lang="fr-FR" altLang="fr-FR" sz="1400" dirty="0" smtClean="0">
                <a:solidFill>
                  <a:srgbClr val="000000"/>
                </a:solidFill>
                <a:cs typeface="Times New Roman" panose="02020603050405020304" pitchFamily="18" charset="0"/>
              </a:rPr>
              <a:t>Trouver </a:t>
            </a:r>
            <a:r>
              <a:rPr lang="fr-FR" altLang="fr-FR" sz="1400" dirty="0">
                <a:solidFill>
                  <a:srgbClr val="000000"/>
                </a:solidFill>
                <a:cs typeface="Times New Roman" panose="02020603050405020304" pitchFamily="18" charset="0"/>
              </a:rPr>
              <a:t>les </a:t>
            </a:r>
            <a:r>
              <a:rPr lang="fr-FR" altLang="fr-FR" sz="1400" b="1" dirty="0">
                <a:solidFill>
                  <a:srgbClr val="C00000"/>
                </a:solidFill>
                <a:cs typeface="Times New Roman" panose="02020603050405020304" pitchFamily="18" charset="0"/>
              </a:rPr>
              <a:t>mots adaptés</a:t>
            </a:r>
          </a:p>
          <a:p>
            <a:pPr marL="450850" lvl="2" indent="-95250" algn="just">
              <a:spcBef>
                <a:spcPts val="600"/>
              </a:spcBef>
              <a:buClr>
                <a:srgbClr val="C00000"/>
              </a:buClr>
              <a:defRPr/>
            </a:pPr>
            <a:r>
              <a:rPr lang="fr-FR" sz="1300" i="1" dirty="0">
                <a:solidFill>
                  <a:schemeClr val="bg1">
                    <a:lumMod val="50000"/>
                  </a:schemeClr>
                </a:solidFill>
                <a:cs typeface="Arial" charset="0"/>
                <a:sym typeface="Arial" charset="0"/>
              </a:rPr>
              <a:t>« Je </a:t>
            </a:r>
            <a:r>
              <a:rPr lang="fr-FR" sz="1300" i="1" dirty="0" smtClean="0">
                <a:solidFill>
                  <a:schemeClr val="bg1">
                    <a:lumMod val="50000"/>
                  </a:schemeClr>
                </a:solidFill>
                <a:cs typeface="Arial" charset="0"/>
                <a:sym typeface="Arial" charset="0"/>
              </a:rPr>
              <a:t>me renseigne si </a:t>
            </a:r>
            <a:r>
              <a:rPr lang="fr-FR" sz="1300" i="1" dirty="0">
                <a:solidFill>
                  <a:schemeClr val="bg1">
                    <a:lumMod val="50000"/>
                  </a:schemeClr>
                </a:solidFill>
                <a:cs typeface="Arial" charset="0"/>
                <a:sym typeface="Arial" charset="0"/>
              </a:rPr>
              <a:t>le conseiller en charge des comptes de votre proche est disponible pour vous recevoir. De combien de temps disposez-vous ? »</a:t>
            </a:r>
            <a:endParaRPr lang="fr-FR" altLang="fr-FR" sz="1300" dirty="0">
              <a:solidFill>
                <a:schemeClr val="bg1">
                  <a:lumMod val="50000"/>
                </a:schemeClr>
              </a:solidFill>
              <a:cs typeface="Times New Roman" panose="02020603050405020304" pitchFamily="18" charset="0"/>
            </a:endParaRPr>
          </a:p>
          <a:p>
            <a:pPr algn="just"/>
            <a:r>
              <a:rPr lang="fr-FR" sz="1600" dirty="0" smtClean="0"/>
              <a:t> </a:t>
            </a:r>
            <a:endParaRPr lang="fr-FR" sz="1600" dirty="0"/>
          </a:p>
        </p:txBody>
      </p:sp>
      <p:pic>
        <p:nvPicPr>
          <p:cNvPr id="11" name="Image 10"/>
          <p:cNvPicPr>
            <a:picLocks noChangeAspect="1"/>
          </p:cNvPicPr>
          <p:nvPr/>
        </p:nvPicPr>
        <p:blipFill>
          <a:blip r:embed="rId3">
            <a:extLst>
              <a:ext uri="{BEBA8EAE-BF5A-486C-A8C5-ECC9F3942E4B}">
                <a14:imgProps xmlns:a14="http://schemas.microsoft.com/office/drawing/2010/main">
                  <a14:imgLayer r:embed="rId4">
                    <a14:imgEffect>
                      <a14:backgroundRemoval t="10000" b="90000" l="48542" r="90000">
                        <a14:foregroundMark x1="55104" y1="33750" x2="53021" y2="38750"/>
                      </a14:backgroundRemoval>
                    </a14:imgEffect>
                  </a14:imgLayer>
                </a14:imgProps>
              </a:ext>
            </a:extLst>
          </a:blip>
          <a:stretch>
            <a:fillRect/>
          </a:stretch>
        </p:blipFill>
        <p:spPr>
          <a:xfrm>
            <a:off x="3109044" y="4620180"/>
            <a:ext cx="2100469" cy="525117"/>
          </a:xfrm>
          <a:prstGeom prst="rect">
            <a:avLst/>
          </a:prstGeom>
        </p:spPr>
      </p:pic>
      <p:pic>
        <p:nvPicPr>
          <p:cNvPr id="12" name="Image 11"/>
          <p:cNvPicPr>
            <a:picLocks noChangeAspect="1"/>
          </p:cNvPicPr>
          <p:nvPr/>
        </p:nvPicPr>
        <p:blipFill>
          <a:blip r:embed="rId5">
            <a:extLst>
              <a:ext uri="{BEBA8EAE-BF5A-486C-A8C5-ECC9F3942E4B}">
                <a14:imgProps xmlns:a14="http://schemas.microsoft.com/office/drawing/2010/main">
                  <a14:imgLayer r:embed="rId6">
                    <a14:imgEffect>
                      <a14:backgroundRemoval t="4118" b="99706" l="2556" r="89457">
                        <a14:foregroundMark x1="15016" y1="10294" x2="7348" y2="21765"/>
                        <a14:foregroundMark x1="21086" y1="14412" x2="16294" y2="24118"/>
                        <a14:foregroundMark x1="25879" y1="21176" x2="24281" y2="27941"/>
                        <a14:foregroundMark x1="67412" y1="21176" x2="68051" y2="27647"/>
                        <a14:foregroundMark x1="73482" y1="15882" x2="77316" y2="25588"/>
                        <a14:foregroundMark x1="43131" y1="23824" x2="43131" y2="23824"/>
                        <a14:foregroundMark x1="50160" y1="24412" x2="50160" y2="24412"/>
                        <a14:foregroundMark x1="46326" y1="28235" x2="46326" y2="28235"/>
                        <a14:foregroundMark x1="47604" y1="30000" x2="47604" y2="30000"/>
                      </a14:backgroundRemoval>
                    </a14:imgEffect>
                  </a14:imgLayer>
                </a14:imgProps>
              </a:ext>
            </a:extLst>
          </a:blip>
          <a:stretch>
            <a:fillRect/>
          </a:stretch>
        </p:blipFill>
        <p:spPr>
          <a:xfrm>
            <a:off x="7532518" y="3047626"/>
            <a:ext cx="569637" cy="618775"/>
          </a:xfrm>
          <a:prstGeom prst="rect">
            <a:avLst/>
          </a:prstGeom>
        </p:spPr>
      </p:pic>
      <p:pic>
        <p:nvPicPr>
          <p:cNvPr id="13" name="Image 12"/>
          <p:cNvPicPr>
            <a:picLocks noChangeAspect="1"/>
          </p:cNvPicPr>
          <p:nvPr/>
        </p:nvPicPr>
        <p:blipFill>
          <a:blip r:embed="rId7">
            <a:duotone>
              <a:schemeClr val="accent1">
                <a:shade val="45000"/>
                <a:satMod val="135000"/>
              </a:schemeClr>
              <a:prstClr val="white"/>
            </a:duotone>
            <a:extLst>
              <a:ext uri="{BEBA8EAE-BF5A-486C-A8C5-ECC9F3942E4B}">
                <a14:imgProps xmlns:a14="http://schemas.microsoft.com/office/drawing/2010/main">
                  <a14:imgLayer r:embed="rId8">
                    <a14:imgEffect>
                      <a14:backgroundRemoval t="5556" b="88889" l="1878" r="96714"/>
                    </a14:imgEffect>
                  </a14:imgLayer>
                </a14:imgProps>
              </a:ext>
            </a:extLst>
          </a:blip>
          <a:stretch>
            <a:fillRect/>
          </a:stretch>
        </p:blipFill>
        <p:spPr>
          <a:xfrm rot="430197">
            <a:off x="1330530" y="3451449"/>
            <a:ext cx="565986" cy="180336"/>
          </a:xfrm>
          <a:prstGeom prst="rect">
            <a:avLst/>
          </a:prstGeom>
        </p:spPr>
      </p:pic>
      <p:pic>
        <p:nvPicPr>
          <p:cNvPr id="14" name="Image 13"/>
          <p:cNvPicPr>
            <a:picLocks noChangeAspect="1"/>
          </p:cNvPicPr>
          <p:nvPr/>
        </p:nvPicPr>
        <p:blipFill>
          <a:blip r:embed="rId7">
            <a:duotone>
              <a:schemeClr val="accent1">
                <a:shade val="45000"/>
                <a:satMod val="135000"/>
              </a:schemeClr>
              <a:prstClr val="white"/>
            </a:duotone>
            <a:extLst>
              <a:ext uri="{BEBA8EAE-BF5A-486C-A8C5-ECC9F3942E4B}">
                <a14:imgProps xmlns:a14="http://schemas.microsoft.com/office/drawing/2010/main">
                  <a14:imgLayer r:embed="rId8">
                    <a14:imgEffect>
                      <a14:backgroundRemoval t="5556" b="88889" l="1878" r="96714"/>
                    </a14:imgEffect>
                  </a14:imgLayer>
                </a14:imgProps>
              </a:ext>
            </a:extLst>
          </a:blip>
          <a:stretch>
            <a:fillRect/>
          </a:stretch>
        </p:blipFill>
        <p:spPr>
          <a:xfrm rot="430197">
            <a:off x="1330531" y="4792571"/>
            <a:ext cx="565986" cy="180336"/>
          </a:xfrm>
          <a:prstGeom prst="rect">
            <a:avLst/>
          </a:prstGeom>
        </p:spPr>
      </p:pic>
    </p:spTree>
    <p:extLst>
      <p:ext uri="{BB962C8B-B14F-4D97-AF65-F5344CB8AC3E}">
        <p14:creationId xmlns:p14="http://schemas.microsoft.com/office/powerpoint/2010/main" val="15994151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803275" y="1990165"/>
            <a:ext cx="10671549" cy="4616648"/>
          </a:xfrm>
          <a:prstGeom prst="rect">
            <a:avLst/>
          </a:prstGeom>
          <a:noFill/>
          <a:ln>
            <a:solidFill>
              <a:schemeClr val="bg1"/>
            </a:solidFill>
          </a:ln>
        </p:spPr>
        <p:txBody>
          <a:bodyPr wrap="square" rtlCol="0">
            <a:spAutoFit/>
          </a:bodyPr>
          <a:lstStyle/>
          <a:p>
            <a:pPr marL="742950" lvl="2" indent="-285750">
              <a:spcBef>
                <a:spcPts val="600"/>
              </a:spcBef>
              <a:buClr>
                <a:srgbClr val="C00000"/>
              </a:buClr>
              <a:buFont typeface="Wingdings" panose="05000000000000000000" pitchFamily="2" charset="2"/>
              <a:buChar char="q"/>
              <a:defRPr/>
            </a:pPr>
            <a:r>
              <a:rPr lang="fr-FR" altLang="fr-FR" sz="1400" dirty="0">
                <a:solidFill>
                  <a:schemeClr val="tx1">
                    <a:lumMod val="75000"/>
                    <a:lumOff val="25000"/>
                  </a:schemeClr>
                </a:solidFill>
              </a:rPr>
              <a:t>Recevoir le déclarant (conjoint survivant, </a:t>
            </a:r>
            <a:r>
              <a:rPr lang="fr-FR" altLang="fr-FR" sz="1400" dirty="0" smtClean="0">
                <a:solidFill>
                  <a:schemeClr val="tx1">
                    <a:lumMod val="75000"/>
                    <a:lumOff val="25000"/>
                  </a:schemeClr>
                </a:solidFill>
              </a:rPr>
              <a:t>enfants ...) </a:t>
            </a:r>
            <a:r>
              <a:rPr lang="fr-FR" altLang="fr-FR" sz="1400" dirty="0">
                <a:solidFill>
                  <a:schemeClr val="tx1">
                    <a:lumMod val="75000"/>
                    <a:lumOff val="25000"/>
                  </a:schemeClr>
                </a:solidFill>
              </a:rPr>
              <a:t>dans un </a:t>
            </a:r>
            <a:r>
              <a:rPr lang="fr-FR" altLang="fr-FR" sz="1400" dirty="0" smtClean="0">
                <a:solidFill>
                  <a:schemeClr val="tx1">
                    <a:lumMod val="75000"/>
                    <a:lumOff val="25000"/>
                  </a:schemeClr>
                </a:solidFill>
              </a:rPr>
              <a:t>endroit </a:t>
            </a:r>
            <a:r>
              <a:rPr lang="fr-FR" altLang="fr-FR" sz="1400" dirty="0">
                <a:solidFill>
                  <a:schemeClr val="tx1">
                    <a:lumMod val="75000"/>
                    <a:lumOff val="25000"/>
                  </a:schemeClr>
                </a:solidFill>
              </a:rPr>
              <a:t>respectant </a:t>
            </a:r>
            <a:r>
              <a:rPr lang="fr-FR" altLang="fr-FR" sz="1400" b="1" dirty="0">
                <a:solidFill>
                  <a:srgbClr val="C00000"/>
                </a:solidFill>
              </a:rPr>
              <a:t>la confidentialité </a:t>
            </a:r>
            <a:r>
              <a:rPr lang="fr-FR" altLang="fr-FR" sz="1400" dirty="0">
                <a:solidFill>
                  <a:schemeClr val="tx1">
                    <a:lumMod val="75000"/>
                    <a:lumOff val="25000"/>
                  </a:schemeClr>
                </a:solidFill>
              </a:rPr>
              <a:t>du </a:t>
            </a:r>
            <a:r>
              <a:rPr lang="fr-FR" altLang="fr-FR" sz="1400" dirty="0" smtClean="0">
                <a:solidFill>
                  <a:schemeClr val="tx1">
                    <a:lumMod val="75000"/>
                    <a:lumOff val="25000"/>
                  </a:schemeClr>
                </a:solidFill>
              </a:rPr>
              <a:t>moment</a:t>
            </a:r>
          </a:p>
          <a:p>
            <a:pPr marL="914400" lvl="3">
              <a:spcBef>
                <a:spcPts val="600"/>
              </a:spcBef>
              <a:buClr>
                <a:srgbClr val="C00000"/>
              </a:buClr>
              <a:defRPr/>
            </a:pPr>
            <a:r>
              <a:rPr lang="fr-FR" altLang="fr-FR" sz="1100" i="1" dirty="0" smtClean="0">
                <a:solidFill>
                  <a:schemeClr val="bg1">
                    <a:lumMod val="50000"/>
                  </a:schemeClr>
                </a:solidFill>
              </a:rPr>
              <a:t>Dans la mesure du possible, les recevoir dans un bureau si l’agencement du point de vente le permet.</a:t>
            </a:r>
            <a:endParaRPr lang="fr-FR" altLang="fr-FR" sz="1100" i="1" dirty="0">
              <a:solidFill>
                <a:schemeClr val="bg1">
                  <a:lumMod val="50000"/>
                </a:schemeClr>
              </a:solidFill>
            </a:endParaRPr>
          </a:p>
          <a:p>
            <a:pPr marL="0" lvl="1">
              <a:spcBef>
                <a:spcPts val="600"/>
              </a:spcBef>
              <a:buClr>
                <a:srgbClr val="C00000"/>
              </a:buClr>
              <a:defRPr/>
            </a:pPr>
            <a:endParaRPr lang="fr-FR" altLang="fr-FR" sz="1400" dirty="0">
              <a:solidFill>
                <a:schemeClr val="tx1">
                  <a:lumMod val="75000"/>
                  <a:lumOff val="25000"/>
                </a:schemeClr>
              </a:solidFill>
            </a:endParaRPr>
          </a:p>
          <a:p>
            <a:pPr marL="742950" lvl="2" indent="-285750">
              <a:spcBef>
                <a:spcPts val="600"/>
              </a:spcBef>
              <a:buClr>
                <a:srgbClr val="C00000"/>
              </a:buClr>
              <a:buFont typeface="Wingdings" panose="05000000000000000000" pitchFamily="2" charset="2"/>
              <a:buChar char="q"/>
              <a:defRPr/>
            </a:pPr>
            <a:r>
              <a:rPr lang="fr-FR" altLang="fr-FR" sz="1400" dirty="0">
                <a:solidFill>
                  <a:schemeClr val="tx1">
                    <a:lumMod val="75000"/>
                    <a:lumOff val="25000"/>
                  </a:schemeClr>
                </a:solidFill>
              </a:rPr>
              <a:t>Recueillir des informations et expliquer la marche à suivre </a:t>
            </a:r>
            <a:endParaRPr lang="fr-FR" altLang="fr-FR" sz="1400" dirty="0" smtClean="0">
              <a:solidFill>
                <a:schemeClr val="tx1">
                  <a:lumMod val="75000"/>
                  <a:lumOff val="25000"/>
                </a:schemeClr>
              </a:solidFill>
            </a:endParaRPr>
          </a:p>
          <a:p>
            <a:pPr marL="0" lvl="1">
              <a:spcBef>
                <a:spcPts val="600"/>
              </a:spcBef>
              <a:buClr>
                <a:srgbClr val="C00000"/>
              </a:buClr>
              <a:defRPr/>
            </a:pPr>
            <a:endParaRPr lang="fr-FR" altLang="fr-FR" sz="1400" b="1" dirty="0" smtClean="0">
              <a:solidFill>
                <a:schemeClr val="tx1">
                  <a:lumMod val="75000"/>
                  <a:lumOff val="25000"/>
                </a:schemeClr>
              </a:solidFill>
            </a:endParaRPr>
          </a:p>
          <a:p>
            <a:pPr marL="0" lvl="1">
              <a:spcBef>
                <a:spcPts val="600"/>
              </a:spcBef>
              <a:buClr>
                <a:srgbClr val="C00000"/>
              </a:buClr>
              <a:defRPr/>
            </a:pPr>
            <a:endParaRPr lang="fr-FR" altLang="fr-FR" sz="1400" b="1" dirty="0">
              <a:solidFill>
                <a:schemeClr val="tx1">
                  <a:lumMod val="75000"/>
                  <a:lumOff val="25000"/>
                </a:schemeClr>
              </a:solidFill>
            </a:endParaRPr>
          </a:p>
          <a:p>
            <a:pPr marL="177800" lvl="2">
              <a:spcBef>
                <a:spcPts val="600"/>
              </a:spcBef>
              <a:buClr>
                <a:srgbClr val="C00000"/>
              </a:buClr>
              <a:defRPr/>
            </a:pPr>
            <a:endParaRPr lang="fr-FR" altLang="fr-FR" sz="1400" dirty="0" smtClean="0">
              <a:solidFill>
                <a:schemeClr val="tx1">
                  <a:lumMod val="75000"/>
                  <a:lumOff val="25000"/>
                </a:schemeClr>
              </a:solidFill>
            </a:endParaRPr>
          </a:p>
          <a:p>
            <a:pPr marL="177800" lvl="2">
              <a:spcBef>
                <a:spcPts val="600"/>
              </a:spcBef>
              <a:buClr>
                <a:srgbClr val="C00000"/>
              </a:buClr>
              <a:defRPr/>
            </a:pPr>
            <a:endParaRPr lang="fr-FR" altLang="fr-FR" sz="1400" dirty="0">
              <a:solidFill>
                <a:schemeClr val="tx1">
                  <a:lumMod val="75000"/>
                  <a:lumOff val="25000"/>
                </a:schemeClr>
              </a:solidFill>
            </a:endParaRPr>
          </a:p>
          <a:p>
            <a:pPr marL="635000" lvl="3">
              <a:spcBef>
                <a:spcPts val="600"/>
              </a:spcBef>
              <a:buClr>
                <a:srgbClr val="C00000"/>
              </a:buClr>
              <a:defRPr/>
            </a:pPr>
            <a:r>
              <a:rPr lang="fr-FR" altLang="fr-FR" sz="1400" dirty="0">
                <a:solidFill>
                  <a:schemeClr val="tx1">
                    <a:lumMod val="75000"/>
                    <a:lumOff val="25000"/>
                  </a:schemeClr>
                </a:solidFill>
              </a:rPr>
              <a:t>Recueillir </a:t>
            </a:r>
            <a:r>
              <a:rPr lang="fr-FR" altLang="fr-FR" sz="1400" dirty="0" smtClean="0">
                <a:solidFill>
                  <a:schemeClr val="tx1">
                    <a:lumMod val="75000"/>
                    <a:lumOff val="25000"/>
                  </a:schemeClr>
                </a:solidFill>
              </a:rPr>
              <a:t>des renseignements sur </a:t>
            </a:r>
            <a:r>
              <a:rPr lang="fr-FR" altLang="fr-FR" sz="1400" dirty="0">
                <a:solidFill>
                  <a:schemeClr val="tx1">
                    <a:lumMod val="75000"/>
                    <a:lumOff val="25000"/>
                  </a:schemeClr>
                </a:solidFill>
              </a:rPr>
              <a:t>le déclarant et sur les ayants-droit</a:t>
            </a:r>
          </a:p>
          <a:p>
            <a:pPr marL="635000" lvl="3">
              <a:spcBef>
                <a:spcPts val="600"/>
              </a:spcBef>
              <a:buClr>
                <a:srgbClr val="C00000"/>
              </a:buClr>
              <a:defRPr/>
            </a:pPr>
            <a:r>
              <a:rPr lang="fr-FR" altLang="fr-FR" sz="1400" dirty="0">
                <a:solidFill>
                  <a:schemeClr val="tx1">
                    <a:lumMod val="75000"/>
                    <a:lumOff val="25000"/>
                  </a:schemeClr>
                </a:solidFill>
              </a:rPr>
              <a:t>Expliquer </a:t>
            </a:r>
            <a:r>
              <a:rPr lang="fr-FR" altLang="fr-FR" sz="1400" dirty="0" smtClean="0">
                <a:solidFill>
                  <a:schemeClr val="tx1">
                    <a:lumMod val="75000"/>
                    <a:lumOff val="25000"/>
                  </a:schemeClr>
                </a:solidFill>
              </a:rPr>
              <a:t>les grandes étapes du traitement du dossier</a:t>
            </a:r>
          </a:p>
          <a:p>
            <a:pPr marL="635000" lvl="3">
              <a:spcBef>
                <a:spcPts val="600"/>
              </a:spcBef>
              <a:buClr>
                <a:srgbClr val="C00000"/>
              </a:buClr>
              <a:defRPr/>
            </a:pPr>
            <a:r>
              <a:rPr lang="fr-FR" altLang="fr-FR" sz="1400" dirty="0" smtClean="0">
                <a:solidFill>
                  <a:schemeClr val="tx1">
                    <a:lumMod val="75000"/>
                    <a:lumOff val="25000"/>
                  </a:schemeClr>
                </a:solidFill>
              </a:rPr>
              <a:t>Renseigner sur  </a:t>
            </a:r>
            <a:r>
              <a:rPr lang="fr-FR" sz="1400" dirty="0" smtClean="0">
                <a:solidFill>
                  <a:schemeClr val="tx1">
                    <a:lumMod val="75000"/>
                    <a:lumOff val="25000"/>
                  </a:schemeClr>
                </a:solidFill>
                <a:hlinkClick r:id="rId2"/>
              </a:rPr>
              <a:t>Les </a:t>
            </a:r>
            <a:r>
              <a:rPr lang="fr-FR" sz="1400" dirty="0">
                <a:solidFill>
                  <a:schemeClr val="tx1">
                    <a:lumMod val="75000"/>
                    <a:lumOff val="25000"/>
                  </a:schemeClr>
                </a:solidFill>
                <a:hlinkClick r:id="rId2"/>
              </a:rPr>
              <a:t>démarches à effectuer dans un délai de 6 mois | Grand Est Europe (caisse-epargne.fr)</a:t>
            </a:r>
            <a:endParaRPr lang="fr-FR" altLang="fr-FR" sz="1400" dirty="0">
              <a:solidFill>
                <a:schemeClr val="tx1">
                  <a:lumMod val="75000"/>
                  <a:lumOff val="25000"/>
                </a:schemeClr>
              </a:solidFill>
            </a:endParaRPr>
          </a:p>
          <a:p>
            <a:pPr marL="635000" lvl="3">
              <a:spcBef>
                <a:spcPts val="600"/>
              </a:spcBef>
              <a:buClr>
                <a:srgbClr val="C00000"/>
              </a:buClr>
              <a:defRPr/>
            </a:pPr>
            <a:r>
              <a:rPr lang="fr-FR" altLang="fr-FR" sz="1400" dirty="0">
                <a:solidFill>
                  <a:schemeClr val="tx1">
                    <a:lumMod val="75000"/>
                    <a:lumOff val="25000"/>
                  </a:schemeClr>
                </a:solidFill>
              </a:rPr>
              <a:t>Rester l’interlocuteur privilégié du déclarant pour répondre </a:t>
            </a:r>
            <a:r>
              <a:rPr lang="fr-FR" altLang="fr-FR" sz="1400" dirty="0" smtClean="0">
                <a:solidFill>
                  <a:schemeClr val="tx1">
                    <a:lumMod val="75000"/>
                    <a:lumOff val="25000"/>
                  </a:schemeClr>
                </a:solidFill>
              </a:rPr>
              <a:t>aux questions </a:t>
            </a:r>
            <a:r>
              <a:rPr lang="fr-FR" altLang="fr-FR" sz="1400" dirty="0">
                <a:solidFill>
                  <a:schemeClr val="tx1">
                    <a:lumMod val="75000"/>
                    <a:lumOff val="25000"/>
                  </a:schemeClr>
                </a:solidFill>
              </a:rPr>
              <a:t>tout au long de la succession avec l’aide des équipes successions dédiées</a:t>
            </a:r>
            <a:endParaRPr lang="fr-FR" sz="1400" dirty="0">
              <a:solidFill>
                <a:schemeClr val="tx1">
                  <a:lumMod val="75000"/>
                  <a:lumOff val="25000"/>
                </a:schemeClr>
              </a:solidFill>
            </a:endParaRPr>
          </a:p>
          <a:p>
            <a:pPr marL="177800" lvl="2">
              <a:spcBef>
                <a:spcPts val="600"/>
              </a:spcBef>
              <a:buClr>
                <a:srgbClr val="C00000"/>
              </a:buClr>
              <a:defRPr/>
            </a:pPr>
            <a:endParaRPr lang="fr-FR" sz="1400" dirty="0" smtClean="0">
              <a:solidFill>
                <a:schemeClr val="tx1">
                  <a:lumMod val="75000"/>
                  <a:lumOff val="25000"/>
                </a:schemeClr>
              </a:solidFill>
            </a:endParaRPr>
          </a:p>
          <a:p>
            <a:pPr marL="177800" lvl="2">
              <a:spcBef>
                <a:spcPts val="600"/>
              </a:spcBef>
              <a:buClr>
                <a:srgbClr val="C00000"/>
              </a:buClr>
              <a:defRPr/>
            </a:pPr>
            <a:r>
              <a:rPr lang="fr-FR" sz="1400" dirty="0">
                <a:solidFill>
                  <a:schemeClr val="tx1">
                    <a:lumMod val="75000"/>
                    <a:lumOff val="25000"/>
                  </a:schemeClr>
                </a:solidFill>
              </a:rPr>
              <a:t>	</a:t>
            </a:r>
            <a:r>
              <a:rPr lang="fr-FR" sz="1400" b="1" dirty="0" smtClean="0">
                <a:solidFill>
                  <a:srgbClr val="C00000"/>
                </a:solidFill>
              </a:rPr>
              <a:t>Ne </a:t>
            </a:r>
            <a:r>
              <a:rPr lang="fr-FR" sz="1400" b="1" dirty="0">
                <a:solidFill>
                  <a:srgbClr val="C00000"/>
                </a:solidFill>
              </a:rPr>
              <a:t>pas donner d’informations à ce stade sur les comptes du défunt ou les clauses bénéficiaires des contrats </a:t>
            </a:r>
            <a:endParaRPr lang="fr-FR" sz="1400" b="1" dirty="0" smtClean="0">
              <a:solidFill>
                <a:srgbClr val="C00000"/>
              </a:solidFill>
            </a:endParaRPr>
          </a:p>
          <a:p>
            <a:pPr marL="177800" lvl="2">
              <a:spcBef>
                <a:spcPts val="600"/>
              </a:spcBef>
              <a:buClr>
                <a:srgbClr val="C00000"/>
              </a:buClr>
              <a:defRPr/>
            </a:pPr>
            <a:endParaRPr lang="fr-FR" sz="1400" b="1" dirty="0">
              <a:solidFill>
                <a:srgbClr val="C00000"/>
              </a:solidFill>
            </a:endParaRPr>
          </a:p>
        </p:txBody>
      </p:sp>
      <p:pic>
        <p:nvPicPr>
          <p:cNvPr id="10" name="Image 9"/>
          <p:cNvPicPr>
            <a:picLocks noChangeAspect="1"/>
          </p:cNvPicPr>
          <p:nvPr/>
        </p:nvPicPr>
        <p:blipFill>
          <a:blip r:embed="rId3">
            <a:extLst>
              <a:ext uri="{BEBA8EAE-BF5A-486C-A8C5-ECC9F3942E4B}">
                <a14:imgProps xmlns:a14="http://schemas.microsoft.com/office/drawing/2010/main">
                  <a14:imgLayer r:embed="rId4">
                    <a14:imgEffect>
                      <a14:backgroundRemoval t="1911" b="95541" l="9220" r="89362"/>
                    </a14:imgEffect>
                  </a14:imgLayer>
                </a14:imgProps>
              </a:ext>
            </a:extLst>
          </a:blip>
          <a:stretch>
            <a:fillRect/>
          </a:stretch>
        </p:blipFill>
        <p:spPr>
          <a:xfrm rot="18851199">
            <a:off x="9897718" y="4958217"/>
            <a:ext cx="268183" cy="298615"/>
          </a:xfrm>
          <a:prstGeom prst="rect">
            <a:avLst/>
          </a:prstGeom>
        </p:spPr>
      </p:pic>
      <p:sp>
        <p:nvSpPr>
          <p:cNvPr id="9" name="Espace réservé du contenu 8"/>
          <p:cNvSpPr>
            <a:spLocks noGrp="1"/>
          </p:cNvSpPr>
          <p:nvPr>
            <p:ph idx="17"/>
          </p:nvPr>
        </p:nvSpPr>
        <p:spPr>
          <a:xfrm>
            <a:off x="803275" y="1484313"/>
            <a:ext cx="10980738" cy="4860000"/>
          </a:xfrm>
        </p:spPr>
        <p:txBody>
          <a:bodyPr/>
          <a:lstStyle/>
          <a:p>
            <a:r>
              <a:rPr lang="fr-FR" dirty="0" smtClean="0"/>
              <a:t>Comment réagir ?</a:t>
            </a:r>
          </a:p>
        </p:txBody>
      </p:sp>
      <p:sp>
        <p:nvSpPr>
          <p:cNvPr id="6" name="Espace réservé du texte 5"/>
          <p:cNvSpPr>
            <a:spLocks noGrp="1"/>
          </p:cNvSpPr>
          <p:nvPr>
            <p:ph type="body" sz="quarter" idx="12"/>
          </p:nvPr>
        </p:nvSpPr>
        <p:spPr/>
        <p:txBody>
          <a:bodyPr/>
          <a:lstStyle/>
          <a:p>
            <a:r>
              <a:rPr lang="fr-FR" dirty="0" smtClean="0"/>
              <a:t>La connaissance du décès</a:t>
            </a:r>
            <a:endParaRPr lang="fr-FR" dirty="0"/>
          </a:p>
        </p:txBody>
      </p:sp>
      <p:sp>
        <p:nvSpPr>
          <p:cNvPr id="7" name="Espace réservé du texte 6"/>
          <p:cNvSpPr>
            <a:spLocks noGrp="1"/>
          </p:cNvSpPr>
          <p:nvPr>
            <p:ph type="body" sz="quarter" idx="14"/>
          </p:nvPr>
        </p:nvSpPr>
        <p:spPr/>
        <p:txBody>
          <a:bodyPr/>
          <a:lstStyle/>
          <a:p>
            <a:r>
              <a:rPr lang="fr-FR" dirty="0"/>
              <a:t>FILIERE </a:t>
            </a:r>
            <a:r>
              <a:rPr lang="fr-FR" dirty="0" smtClean="0"/>
              <a:t>SUCCESSIONS</a:t>
            </a:r>
            <a:endParaRPr lang="fr-FR" dirty="0"/>
          </a:p>
        </p:txBody>
      </p:sp>
      <p:sp>
        <p:nvSpPr>
          <p:cNvPr id="8" name="Espace réservé du texte 7"/>
          <p:cNvSpPr>
            <a:spLocks noGrp="1"/>
          </p:cNvSpPr>
          <p:nvPr>
            <p:ph type="body" sz="quarter" idx="16"/>
          </p:nvPr>
        </p:nvSpPr>
        <p:spPr/>
        <p:txBody>
          <a:bodyPr/>
          <a:lstStyle/>
          <a:p>
            <a:r>
              <a:rPr lang="fr-FR" dirty="0" smtClean="0"/>
              <a:t>2</a:t>
            </a:r>
            <a:endParaRPr lang="fr-FR" dirty="0"/>
          </a:p>
        </p:txBody>
      </p:sp>
      <p:pic>
        <p:nvPicPr>
          <p:cNvPr id="2" name="Image 1"/>
          <p:cNvPicPr>
            <a:picLocks noChangeAspect="1"/>
          </p:cNvPicPr>
          <p:nvPr/>
        </p:nvPicPr>
        <p:blipFill>
          <a:blip r:embed="rId5">
            <a:duotone>
              <a:schemeClr val="accent1">
                <a:shade val="45000"/>
                <a:satMod val="135000"/>
              </a:schemeClr>
              <a:prstClr val="white"/>
            </a:duotone>
            <a:extLst>
              <a:ext uri="{BEBA8EAE-BF5A-486C-A8C5-ECC9F3942E4B}">
                <a14:imgProps xmlns:a14="http://schemas.microsoft.com/office/drawing/2010/main">
                  <a14:imgLayer r:embed="rId6">
                    <a14:imgEffect>
                      <a14:backgroundRemoval t="5556" b="88889" l="1878" r="96714"/>
                    </a14:imgEffect>
                  </a14:imgLayer>
                </a14:imgProps>
              </a:ext>
            </a:extLst>
          </a:blip>
          <a:stretch>
            <a:fillRect/>
          </a:stretch>
        </p:blipFill>
        <p:spPr>
          <a:xfrm rot="430197">
            <a:off x="812318" y="4688694"/>
            <a:ext cx="565986" cy="180336"/>
          </a:xfrm>
          <a:prstGeom prst="rect">
            <a:avLst/>
          </a:prstGeom>
        </p:spPr>
      </p:pic>
      <p:pic>
        <p:nvPicPr>
          <p:cNvPr id="11" name="Image 10"/>
          <p:cNvPicPr>
            <a:picLocks noChangeAspect="1"/>
          </p:cNvPicPr>
          <p:nvPr/>
        </p:nvPicPr>
        <p:blipFill>
          <a:blip r:embed="rId5">
            <a:duotone>
              <a:schemeClr val="accent1">
                <a:shade val="45000"/>
                <a:satMod val="135000"/>
              </a:schemeClr>
              <a:prstClr val="white"/>
            </a:duotone>
            <a:extLst>
              <a:ext uri="{BEBA8EAE-BF5A-486C-A8C5-ECC9F3942E4B}">
                <a14:imgProps xmlns:a14="http://schemas.microsoft.com/office/drawing/2010/main">
                  <a14:imgLayer r:embed="rId6">
                    <a14:imgEffect>
                      <a14:backgroundRemoval t="5556" b="88889" l="1878" r="96714"/>
                    </a14:imgEffect>
                  </a14:imgLayer>
                </a14:imgProps>
              </a:ext>
            </a:extLst>
          </a:blip>
          <a:stretch>
            <a:fillRect/>
          </a:stretch>
        </p:blipFill>
        <p:spPr>
          <a:xfrm rot="430197">
            <a:off x="803329" y="5066404"/>
            <a:ext cx="565986" cy="180336"/>
          </a:xfrm>
          <a:prstGeom prst="rect">
            <a:avLst/>
          </a:prstGeom>
        </p:spPr>
      </p:pic>
      <p:pic>
        <p:nvPicPr>
          <p:cNvPr id="12" name="Image 11"/>
          <p:cNvPicPr>
            <a:picLocks noChangeAspect="1"/>
          </p:cNvPicPr>
          <p:nvPr/>
        </p:nvPicPr>
        <p:blipFill>
          <a:blip r:embed="rId5">
            <a:duotone>
              <a:schemeClr val="accent1">
                <a:shade val="45000"/>
                <a:satMod val="135000"/>
              </a:schemeClr>
              <a:prstClr val="white"/>
            </a:duotone>
            <a:extLst>
              <a:ext uri="{BEBA8EAE-BF5A-486C-A8C5-ECC9F3942E4B}">
                <a14:imgProps xmlns:a14="http://schemas.microsoft.com/office/drawing/2010/main">
                  <a14:imgLayer r:embed="rId6">
                    <a14:imgEffect>
                      <a14:backgroundRemoval t="5556" b="88889" l="1878" r="96714"/>
                    </a14:imgEffect>
                  </a14:imgLayer>
                </a14:imgProps>
              </a:ext>
            </a:extLst>
          </a:blip>
          <a:stretch>
            <a:fillRect/>
          </a:stretch>
        </p:blipFill>
        <p:spPr>
          <a:xfrm rot="430197">
            <a:off x="812317" y="4120353"/>
            <a:ext cx="565986" cy="180336"/>
          </a:xfrm>
          <a:prstGeom prst="rect">
            <a:avLst/>
          </a:prstGeom>
        </p:spPr>
      </p:pic>
      <p:pic>
        <p:nvPicPr>
          <p:cNvPr id="13" name="Image 12"/>
          <p:cNvPicPr>
            <a:picLocks noChangeAspect="1"/>
          </p:cNvPicPr>
          <p:nvPr/>
        </p:nvPicPr>
        <p:blipFill>
          <a:blip r:embed="rId5">
            <a:duotone>
              <a:schemeClr val="accent1">
                <a:shade val="45000"/>
                <a:satMod val="135000"/>
              </a:schemeClr>
              <a:prstClr val="white"/>
            </a:duotone>
            <a:extLst>
              <a:ext uri="{BEBA8EAE-BF5A-486C-A8C5-ECC9F3942E4B}">
                <a14:imgProps xmlns:a14="http://schemas.microsoft.com/office/drawing/2010/main">
                  <a14:imgLayer r:embed="rId6">
                    <a14:imgEffect>
                      <a14:backgroundRemoval t="5556" b="88889" l="1878" r="96714"/>
                    </a14:imgEffect>
                  </a14:imgLayer>
                </a14:imgProps>
              </a:ext>
            </a:extLst>
          </a:blip>
          <a:stretch>
            <a:fillRect/>
          </a:stretch>
        </p:blipFill>
        <p:spPr>
          <a:xfrm rot="430197">
            <a:off x="803329" y="4416560"/>
            <a:ext cx="565986" cy="180336"/>
          </a:xfrm>
          <a:prstGeom prst="rect">
            <a:avLst/>
          </a:prstGeom>
        </p:spPr>
      </p:pic>
      <p:pic>
        <p:nvPicPr>
          <p:cNvPr id="4" name="Image 3"/>
          <p:cNvPicPr>
            <a:picLocks noChangeAspect="1"/>
          </p:cNvPicPr>
          <p:nvPr/>
        </p:nvPicPr>
        <p:blipFill>
          <a:blip r:embed="rId7">
            <a:extLst>
              <a:ext uri="{BEBA8EAE-BF5A-486C-A8C5-ECC9F3942E4B}">
                <a14:imgProps xmlns:a14="http://schemas.microsoft.com/office/drawing/2010/main">
                  <a14:imgLayer r:embed="rId8">
                    <a14:imgEffect>
                      <a14:backgroundRemoval t="2878" b="89209" l="2341" r="95318">
                        <a14:foregroundMark x1="50502" y1="38489" x2="51171" y2="50360"/>
                        <a14:foregroundMark x1="52174" y1="72662" x2="52174" y2="72662"/>
                        <a14:foregroundMark x1="35786" y1="31655" x2="26421" y2="45324"/>
                      </a14:backgroundRemoval>
                    </a14:imgEffect>
                  </a14:imgLayer>
                </a14:imgProps>
              </a:ext>
            </a:extLst>
          </a:blip>
          <a:stretch>
            <a:fillRect/>
          </a:stretch>
        </p:blipFill>
        <p:spPr>
          <a:xfrm>
            <a:off x="987529" y="5581523"/>
            <a:ext cx="614686" cy="571514"/>
          </a:xfrm>
          <a:prstGeom prst="rect">
            <a:avLst/>
          </a:prstGeom>
        </p:spPr>
      </p:pic>
      <p:pic>
        <p:nvPicPr>
          <p:cNvPr id="5" name="Image 4"/>
          <p:cNvPicPr>
            <a:picLocks noChangeAspect="1"/>
          </p:cNvPicPr>
          <p:nvPr/>
        </p:nvPicPr>
        <p:blipFill>
          <a:blip r:embed="rId9">
            <a:extLst>
              <a:ext uri="{BEBA8EAE-BF5A-486C-A8C5-ECC9F3942E4B}">
                <a14:imgProps xmlns:a14="http://schemas.microsoft.com/office/drawing/2010/main">
                  <a14:imgLayer r:embed="rId10">
                    <a14:imgEffect>
                      <a14:backgroundRemoval t="6742" b="89888" l="9322" r="95763">
                        <a14:foregroundMark x1="82203" y1="15169" x2="84746" y2="15730"/>
                        <a14:foregroundMark x1="77966" y1="7865" x2="77966" y2="7865"/>
                        <a14:foregroundMark x1="87288" y1="10112" x2="87288" y2="10112"/>
                        <a14:foregroundMark x1="93220" y1="16854" x2="93220" y2="16854"/>
                      </a14:backgroundRemoval>
                    </a14:imgEffect>
                  </a14:imgLayer>
                </a14:imgProps>
              </a:ext>
            </a:extLst>
          </a:blip>
          <a:stretch>
            <a:fillRect/>
          </a:stretch>
        </p:blipFill>
        <p:spPr>
          <a:xfrm flipH="1">
            <a:off x="4385044" y="3078437"/>
            <a:ext cx="970480" cy="1132084"/>
          </a:xfrm>
          <a:prstGeom prst="rect">
            <a:avLst/>
          </a:prstGeom>
        </p:spPr>
      </p:pic>
      <p:sp>
        <p:nvSpPr>
          <p:cNvPr id="14" name="Rectangle à coins arrondis 13"/>
          <p:cNvSpPr/>
          <p:nvPr/>
        </p:nvSpPr>
        <p:spPr>
          <a:xfrm>
            <a:off x="5355525" y="3284479"/>
            <a:ext cx="2912165" cy="720000"/>
          </a:xfrm>
          <a:prstGeom prst="round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279400" algn="ctr">
              <a:spcBef>
                <a:spcPts val="600"/>
              </a:spcBef>
              <a:buClr>
                <a:srgbClr val="C00000"/>
              </a:buClr>
              <a:defRPr/>
            </a:pPr>
            <a:r>
              <a:rPr lang="fr-FR" altLang="fr-FR" sz="1200" dirty="0">
                <a:solidFill>
                  <a:schemeClr val="tx1">
                    <a:lumMod val="75000"/>
                    <a:lumOff val="25000"/>
                  </a:schemeClr>
                </a:solidFill>
              </a:rPr>
              <a:t>Mettre en relation le déclarant avec le conseiller du défunt ou à défaut prendre en charge l’entretien jusqu’au bout</a:t>
            </a:r>
          </a:p>
        </p:txBody>
      </p:sp>
    </p:spTree>
    <p:extLst>
      <p:ext uri="{BB962C8B-B14F-4D97-AF65-F5344CB8AC3E}">
        <p14:creationId xmlns:p14="http://schemas.microsoft.com/office/powerpoint/2010/main" val="7007151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3347453" y="1734807"/>
            <a:ext cx="7620201" cy="4023689"/>
          </a:xfrm>
        </p:spPr>
        <p:txBody>
          <a:bodyPr/>
          <a:lstStyle/>
          <a:p>
            <a:r>
              <a:rPr lang="fr-FR" dirty="0" smtClean="0"/>
              <a:t>Les successions en CEGEE : enjeux</a:t>
            </a:r>
          </a:p>
          <a:p>
            <a:r>
              <a:rPr lang="fr-FR" dirty="0" smtClean="0"/>
              <a:t>La connaissance du décès</a:t>
            </a:r>
          </a:p>
          <a:p>
            <a:r>
              <a:rPr lang="fr-FR" b="1" dirty="0" smtClean="0">
                <a:solidFill>
                  <a:srgbClr val="C31632"/>
                </a:solidFill>
              </a:rPr>
              <a:t>La collecte des informations, documents et blocage des comptes</a:t>
            </a:r>
          </a:p>
          <a:p>
            <a:r>
              <a:rPr lang="fr-FR" dirty="0"/>
              <a:t>Synergie Réseau commercial, Filière </a:t>
            </a:r>
            <a:r>
              <a:rPr lang="fr-FR" dirty="0" smtClean="0"/>
              <a:t>Successions</a:t>
            </a:r>
          </a:p>
          <a:p>
            <a:r>
              <a:rPr lang="fr-FR" dirty="0" smtClean="0"/>
              <a:t>Le suivi de la succession</a:t>
            </a:r>
          </a:p>
          <a:p>
            <a:r>
              <a:rPr lang="fr-FR" dirty="0" smtClean="0"/>
              <a:t>Conseiller et accompagner le client</a:t>
            </a:r>
          </a:p>
        </p:txBody>
      </p:sp>
      <p:pic>
        <p:nvPicPr>
          <p:cNvPr id="3" name="Image 2"/>
          <p:cNvPicPr>
            <a:picLocks noChangeAspect="1"/>
          </p:cNvPicPr>
          <p:nvPr/>
        </p:nvPicPr>
        <p:blipFill>
          <a:blip r:embed="rId2">
            <a:extLst>
              <a:ext uri="{BEBA8EAE-BF5A-486C-A8C5-ECC9F3942E4B}">
                <a14:imgProps xmlns:a14="http://schemas.microsoft.com/office/drawing/2010/main">
                  <a14:imgLayer r:embed="rId3">
                    <a14:imgEffect>
                      <a14:backgroundRemoval t="2922" b="99469" l="2057" r="98418">
                        <a14:foregroundMark x1="90665" y1="10359" x2="90665" y2="10359"/>
                        <a14:foregroundMark x1="92089" y1="8101" x2="93196" y2="17530"/>
                        <a14:foregroundMark x1="18196" y1="13944" x2="18196" y2="13944"/>
                        <a14:foregroundMark x1="13291" y1="16335" x2="24525" y2="12616"/>
                        <a14:foregroundMark x1="12342" y1="13015" x2="21203" y2="7968"/>
                        <a14:foregroundMark x1="22627" y1="7437" x2="29747" y2="16467"/>
                        <a14:backgroundMark x1="4430" y1="67463" x2="18671" y2="90173"/>
                        <a14:backgroundMark x1="34177" y1="96282" x2="34652" y2="83267"/>
                        <a14:backgroundMark x1="43354" y1="89376" x2="43354" y2="89376"/>
                        <a14:backgroundMark x1="43354" y1="88712" x2="44146" y2="86189"/>
                        <a14:backgroundMark x1="54114" y1="88048" x2="84177" y2="72510"/>
                        <a14:backgroundMark x1="67722" y1="58566" x2="56804" y2="82736"/>
                        <a14:backgroundMark x1="54589" y1="85259" x2="54589" y2="85259"/>
                        <a14:backgroundMark x1="55538" y1="82470" x2="55538" y2="82470"/>
                        <a14:backgroundMark x1="56013" y1="80744" x2="56013" y2="80744"/>
                        <a14:backgroundMark x1="29589" y1="12882" x2="33228" y2="19124"/>
                        <a14:backgroundMark x1="42880" y1="91501" x2="42563" y2="93625"/>
                      </a14:backgroundRemoval>
                    </a14:imgEffect>
                  </a14:imgLayer>
                </a14:imgProps>
              </a:ext>
            </a:extLst>
          </a:blip>
          <a:stretch>
            <a:fillRect/>
          </a:stretch>
        </p:blipFill>
        <p:spPr>
          <a:xfrm>
            <a:off x="10098157" y="4689765"/>
            <a:ext cx="2093843" cy="2199557"/>
          </a:xfrm>
          <a:prstGeom prst="rect">
            <a:avLst/>
          </a:prstGeom>
        </p:spPr>
      </p:pic>
    </p:spTree>
    <p:extLst>
      <p:ext uri="{BB962C8B-B14F-4D97-AF65-F5344CB8AC3E}">
        <p14:creationId xmlns:p14="http://schemas.microsoft.com/office/powerpoint/2010/main" val="35218174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me 2"/>
          <p:cNvGraphicFramePr/>
          <p:nvPr>
            <p:extLst>
              <p:ext uri="{D42A27DB-BD31-4B8C-83A1-F6EECF244321}">
                <p14:modId xmlns:p14="http://schemas.microsoft.com/office/powerpoint/2010/main" val="2125760942"/>
              </p:ext>
            </p:extLst>
          </p:nvPr>
        </p:nvGraphicFramePr>
        <p:xfrm>
          <a:off x="198782" y="1855295"/>
          <a:ext cx="11678478" cy="24603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8" name="Image 17"/>
          <p:cNvPicPr>
            <a:picLocks noChangeAspect="1"/>
          </p:cNvPicPr>
          <p:nvPr/>
        </p:nvPicPr>
        <p:blipFill>
          <a:blip r:embed="rId7">
            <a:duotone>
              <a:schemeClr val="accent1">
                <a:shade val="45000"/>
                <a:satMod val="135000"/>
              </a:schemeClr>
              <a:prstClr val="white"/>
            </a:duotone>
            <a:extLst>
              <a:ext uri="{BEBA8EAE-BF5A-486C-A8C5-ECC9F3942E4B}">
                <a14:imgProps xmlns:a14="http://schemas.microsoft.com/office/drawing/2010/main">
                  <a14:imgLayer r:embed="rId8">
                    <a14:imgEffect>
                      <a14:backgroundRemoval t="10000" b="90000" l="10000" r="90000">
                        <a14:foregroundMark x1="69935" y1="55629" x2="69935" y2="55629"/>
                        <a14:foregroundMark x1="56863" y1="43046" x2="56863" y2="43046"/>
                        <a14:foregroundMark x1="37908" y1="45695" x2="37908" y2="45695"/>
                        <a14:foregroundMark x1="37908" y1="27152" x2="37908" y2="27152"/>
                        <a14:foregroundMark x1="54248" y1="24503" x2="54248" y2="24503"/>
                        <a14:foregroundMark x1="56209" y1="29801" x2="56209" y2="29801"/>
                        <a14:foregroundMark x1="73203" y1="70199" x2="73203" y2="70199"/>
                        <a14:foregroundMark x1="52941" y1="62252" x2="52941" y2="62252"/>
                        <a14:foregroundMark x1="54902" y1="49669" x2="54902" y2="49669"/>
                        <a14:foregroundMark x1="35294" y1="64238" x2="35294" y2="64238"/>
                        <a14:foregroundMark x1="50980" y1="68874" x2="50980" y2="68874"/>
                      </a14:backgroundRemoval>
                    </a14:imgEffect>
                  </a14:imgLayer>
                </a14:imgProps>
              </a:ext>
            </a:extLst>
          </a:blip>
          <a:stretch>
            <a:fillRect/>
          </a:stretch>
        </p:blipFill>
        <p:spPr>
          <a:xfrm>
            <a:off x="10494514" y="1070523"/>
            <a:ext cx="1181549" cy="1166103"/>
          </a:xfrm>
          <a:prstGeom prst="rect">
            <a:avLst/>
          </a:prstGeom>
        </p:spPr>
      </p:pic>
      <p:pic>
        <p:nvPicPr>
          <p:cNvPr id="11" name="Image 10"/>
          <p:cNvPicPr>
            <a:picLocks noChangeAspect="1"/>
          </p:cNvPicPr>
          <p:nvPr/>
        </p:nvPicPr>
        <p:blipFill>
          <a:blip r:embed="rId9">
            <a:duotone>
              <a:schemeClr val="accent4">
                <a:shade val="45000"/>
                <a:satMod val="135000"/>
              </a:schemeClr>
              <a:prstClr val="white"/>
            </a:duotone>
            <a:extLst>
              <a:ext uri="{BEBA8EAE-BF5A-486C-A8C5-ECC9F3942E4B}">
                <a14:imgProps xmlns:a14="http://schemas.microsoft.com/office/drawing/2010/main">
                  <a14:imgLayer r:embed="rId10">
                    <a14:imgEffect>
                      <a14:backgroundRemoval t="2917" b="54167" l="1392" r="27634"/>
                    </a14:imgEffect>
                  </a14:imgLayer>
                </a14:imgProps>
              </a:ext>
            </a:extLst>
          </a:blip>
          <a:stretch>
            <a:fillRect/>
          </a:stretch>
        </p:blipFill>
        <p:spPr>
          <a:xfrm>
            <a:off x="1936773" y="4331675"/>
            <a:ext cx="5049077" cy="2321596"/>
          </a:xfrm>
          <a:prstGeom prst="rect">
            <a:avLst/>
          </a:prstGeom>
        </p:spPr>
      </p:pic>
      <p:sp>
        <p:nvSpPr>
          <p:cNvPr id="9" name="Espace réservé du contenu 8"/>
          <p:cNvSpPr>
            <a:spLocks noGrp="1"/>
          </p:cNvSpPr>
          <p:nvPr>
            <p:ph idx="17"/>
          </p:nvPr>
        </p:nvSpPr>
        <p:spPr>
          <a:xfrm>
            <a:off x="695325" y="1279994"/>
            <a:ext cx="10980738" cy="592964"/>
          </a:xfrm>
        </p:spPr>
        <p:txBody>
          <a:bodyPr/>
          <a:lstStyle/>
          <a:p>
            <a:r>
              <a:rPr lang="fr-FR" dirty="0" smtClean="0"/>
              <a:t>Documents à collecter en agence et </a:t>
            </a:r>
            <a:r>
              <a:rPr lang="fr-FR" dirty="0" smtClean="0">
                <a:solidFill>
                  <a:srgbClr val="C00000"/>
                </a:solidFill>
              </a:rPr>
              <a:t>à transmettre via MYFLOW à la filière successions</a:t>
            </a:r>
            <a:endParaRPr lang="fr-FR" sz="1400" dirty="0">
              <a:solidFill>
                <a:srgbClr val="C00000"/>
              </a:solidFill>
            </a:endParaRPr>
          </a:p>
          <a:p>
            <a:pPr>
              <a:buFont typeface="Wingdings" panose="05000000000000000000" pitchFamily="2" charset="2"/>
              <a:buChar char="q"/>
            </a:pPr>
            <a:endParaRPr lang="fr-FR" sz="1400" dirty="0"/>
          </a:p>
          <a:p>
            <a:pPr marL="0" indent="0">
              <a:buNone/>
            </a:pPr>
            <a:endParaRPr lang="fr-FR" b="1" dirty="0" smtClean="0"/>
          </a:p>
          <a:p>
            <a:pPr marL="0" indent="0">
              <a:buNone/>
            </a:pPr>
            <a:endParaRPr lang="fr-FR" b="1" dirty="0"/>
          </a:p>
          <a:p>
            <a:pPr marL="0" indent="0">
              <a:buNone/>
            </a:pPr>
            <a:endParaRPr lang="fr-FR" b="1" dirty="0" smtClean="0"/>
          </a:p>
          <a:p>
            <a:pPr marL="0" indent="0">
              <a:buNone/>
            </a:pPr>
            <a:endParaRPr lang="fr-FR" b="1" dirty="0"/>
          </a:p>
          <a:p>
            <a:pPr marL="0" indent="0">
              <a:buNone/>
            </a:pPr>
            <a:endParaRPr lang="fr-FR" b="1" dirty="0" smtClean="0"/>
          </a:p>
          <a:p>
            <a:pPr marL="0" indent="0">
              <a:buNone/>
            </a:pPr>
            <a:endParaRPr lang="fr-FR" b="1" dirty="0" smtClean="0"/>
          </a:p>
        </p:txBody>
      </p:sp>
      <p:sp>
        <p:nvSpPr>
          <p:cNvPr id="6" name="Espace réservé du texte 5"/>
          <p:cNvSpPr>
            <a:spLocks noGrp="1"/>
          </p:cNvSpPr>
          <p:nvPr>
            <p:ph type="body" sz="quarter" idx="12"/>
          </p:nvPr>
        </p:nvSpPr>
        <p:spPr/>
        <p:txBody>
          <a:bodyPr/>
          <a:lstStyle/>
          <a:p>
            <a:r>
              <a:rPr lang="fr-FR" dirty="0"/>
              <a:t>La collecte des informations, documents et blocage des comptes</a:t>
            </a:r>
          </a:p>
        </p:txBody>
      </p:sp>
      <p:sp>
        <p:nvSpPr>
          <p:cNvPr id="7" name="Espace réservé du texte 6"/>
          <p:cNvSpPr>
            <a:spLocks noGrp="1"/>
          </p:cNvSpPr>
          <p:nvPr>
            <p:ph type="body" sz="quarter" idx="14"/>
          </p:nvPr>
        </p:nvSpPr>
        <p:spPr/>
        <p:txBody>
          <a:bodyPr/>
          <a:lstStyle/>
          <a:p>
            <a:r>
              <a:rPr lang="fr-FR" dirty="0"/>
              <a:t>FILIERE </a:t>
            </a:r>
            <a:r>
              <a:rPr lang="fr-FR" dirty="0" smtClean="0"/>
              <a:t>SUCCESSIONS</a:t>
            </a:r>
            <a:endParaRPr lang="fr-FR" dirty="0"/>
          </a:p>
        </p:txBody>
      </p:sp>
      <p:sp>
        <p:nvSpPr>
          <p:cNvPr id="8" name="Espace réservé du texte 7"/>
          <p:cNvSpPr>
            <a:spLocks noGrp="1"/>
          </p:cNvSpPr>
          <p:nvPr>
            <p:ph type="body" sz="quarter" idx="16"/>
          </p:nvPr>
        </p:nvSpPr>
        <p:spPr/>
        <p:txBody>
          <a:bodyPr/>
          <a:lstStyle/>
          <a:p>
            <a:r>
              <a:rPr lang="fr-FR" dirty="0"/>
              <a:t>3</a:t>
            </a:r>
          </a:p>
        </p:txBody>
      </p:sp>
      <p:grpSp>
        <p:nvGrpSpPr>
          <p:cNvPr id="15" name="Groupe 14"/>
          <p:cNvGrpSpPr/>
          <p:nvPr/>
        </p:nvGrpSpPr>
        <p:grpSpPr>
          <a:xfrm>
            <a:off x="4461312" y="4248329"/>
            <a:ext cx="3153417" cy="1285257"/>
            <a:chOff x="8519643" y="587552"/>
            <a:chExt cx="3153417" cy="1285257"/>
          </a:xfrm>
        </p:grpSpPr>
        <p:sp>
          <p:nvSpPr>
            <p:cNvPr id="16" name="Chevron 15"/>
            <p:cNvSpPr/>
            <p:nvPr/>
          </p:nvSpPr>
          <p:spPr>
            <a:xfrm>
              <a:off x="8519643" y="587552"/>
              <a:ext cx="3153417" cy="1285257"/>
            </a:xfrm>
            <a:prstGeom prst="chevron">
              <a:avLst/>
            </a:prstGeom>
            <a:ln w="57150">
              <a:solidFill>
                <a:srgbClr val="C00000"/>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7" name="Chevron 4"/>
            <p:cNvSpPr txBox="1"/>
            <p:nvPr/>
          </p:nvSpPr>
          <p:spPr>
            <a:xfrm>
              <a:off x="9162272" y="587552"/>
              <a:ext cx="1868160" cy="1285257"/>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6007" tIns="18669" rIns="18669" bIns="18669" numCol="1" spcCol="1270" anchor="ctr" anchorCtr="0">
              <a:noAutofit/>
            </a:bodyPr>
            <a:lstStyle/>
            <a:p>
              <a:pPr algn="ctr" defTabSz="533400">
                <a:lnSpc>
                  <a:spcPct val="90000"/>
                </a:lnSpc>
                <a:spcBef>
                  <a:spcPct val="0"/>
                </a:spcBef>
                <a:spcAft>
                  <a:spcPct val="35000"/>
                </a:spcAft>
              </a:pPr>
              <a:r>
                <a:rPr lang="fr-FR" sz="1300" dirty="0" smtClean="0"/>
                <a:t>Les </a:t>
              </a:r>
              <a:r>
                <a:rPr lang="fr-FR" sz="1300" dirty="0"/>
                <a:t>instruments de paiement du défunt (carte et chéquier du compte simple) sont </a:t>
              </a:r>
              <a:r>
                <a:rPr lang="fr-FR" sz="1300" b="1" dirty="0"/>
                <a:t>à détruire </a:t>
              </a:r>
            </a:p>
          </p:txBody>
        </p:sp>
      </p:grpSp>
      <p:pic>
        <p:nvPicPr>
          <p:cNvPr id="2" name="Image 1"/>
          <p:cNvPicPr>
            <a:picLocks noChangeAspect="1"/>
          </p:cNvPicPr>
          <p:nvPr/>
        </p:nvPicPr>
        <p:blipFill>
          <a:blip r:embed="rId11">
            <a:extLst>
              <a:ext uri="{BEBA8EAE-BF5A-486C-A8C5-ECC9F3942E4B}">
                <a14:imgProps xmlns:a14="http://schemas.microsoft.com/office/drawing/2010/main">
                  <a14:imgLayer r:embed="rId12">
                    <a14:imgEffect>
                      <a14:backgroundRemoval t="4669" b="96109" l="9921" r="89683">
                        <a14:foregroundMark x1="48413" y1="10506" x2="58333" y2="21790"/>
                        <a14:foregroundMark x1="32937" y1="29572" x2="32937" y2="29572"/>
                        <a14:foregroundMark x1="34921" y1="29572" x2="39286" y2="29961"/>
                        <a14:foregroundMark x1="15079" y1="49416" x2="16270" y2="78988"/>
                        <a14:foregroundMark x1="17460" y1="77821" x2="26984" y2="82101"/>
                        <a14:foregroundMark x1="27381" y1="85214" x2="27381" y2="85214"/>
                        <a14:foregroundMark x1="27778" y1="86770" x2="27778" y2="86770"/>
                        <a14:foregroundMark x1="17063" y1="80156" x2="17063" y2="80156"/>
                        <a14:foregroundMark x1="82937" y1="37743" x2="81349" y2="48249"/>
                        <a14:foregroundMark x1="82540" y1="35409" x2="82540" y2="35409"/>
                      </a14:backgroundRemoval>
                    </a14:imgEffect>
                  </a14:imgLayer>
                </a14:imgProps>
              </a:ext>
            </a:extLst>
          </a:blip>
          <a:stretch>
            <a:fillRect/>
          </a:stretch>
        </p:blipFill>
        <p:spPr>
          <a:xfrm>
            <a:off x="10034072" y="4169633"/>
            <a:ext cx="2451025" cy="2499656"/>
          </a:xfrm>
          <a:prstGeom prst="rect">
            <a:avLst/>
          </a:prstGeom>
        </p:spPr>
      </p:pic>
      <p:sp>
        <p:nvSpPr>
          <p:cNvPr id="13" name="Espace réservé du contenu 8"/>
          <p:cNvSpPr txBox="1">
            <a:spLocks/>
          </p:cNvSpPr>
          <p:nvPr/>
        </p:nvSpPr>
        <p:spPr>
          <a:xfrm>
            <a:off x="695325" y="5722960"/>
            <a:ext cx="3477697" cy="592964"/>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200" i="1" dirty="0" smtClean="0">
                <a:solidFill>
                  <a:schemeClr val="bg1">
                    <a:lumMod val="50000"/>
                  </a:schemeClr>
                </a:solidFill>
              </a:rPr>
              <a:t>Durée moyenne de traitement d’un dossier succession </a:t>
            </a:r>
            <a:r>
              <a:rPr lang="fr-FR" sz="1200" i="1" dirty="0" smtClean="0">
                <a:solidFill>
                  <a:schemeClr val="bg1">
                    <a:lumMod val="50000"/>
                  </a:schemeClr>
                </a:solidFill>
              </a:rPr>
              <a:t>: entre 6 et 12 mois </a:t>
            </a:r>
          </a:p>
          <a:p>
            <a:pPr>
              <a:buFont typeface="Wingdings" panose="05000000000000000000" pitchFamily="2" charset="2"/>
              <a:buChar char="q"/>
            </a:pPr>
            <a:endParaRPr lang="fr-FR" sz="1200" i="1" dirty="0" smtClean="0">
              <a:solidFill>
                <a:schemeClr val="bg1">
                  <a:lumMod val="50000"/>
                </a:schemeClr>
              </a:solidFill>
            </a:endParaRPr>
          </a:p>
          <a:p>
            <a:pPr marL="0" indent="0">
              <a:buFont typeface="Arial" panose="020B0604020202020204" pitchFamily="34" charset="0"/>
              <a:buNone/>
            </a:pPr>
            <a:endParaRPr lang="fr-FR" sz="1200" b="1" i="1" dirty="0" smtClean="0">
              <a:solidFill>
                <a:schemeClr val="bg1">
                  <a:lumMod val="50000"/>
                </a:schemeClr>
              </a:solidFill>
            </a:endParaRPr>
          </a:p>
          <a:p>
            <a:pPr marL="0" indent="0">
              <a:buFont typeface="Arial" panose="020B0604020202020204" pitchFamily="34" charset="0"/>
              <a:buNone/>
            </a:pPr>
            <a:endParaRPr lang="fr-FR" sz="1200" b="1" i="1" dirty="0" smtClean="0">
              <a:solidFill>
                <a:schemeClr val="bg1">
                  <a:lumMod val="50000"/>
                </a:schemeClr>
              </a:solidFill>
            </a:endParaRPr>
          </a:p>
          <a:p>
            <a:pPr marL="0" indent="0">
              <a:buFont typeface="Arial" panose="020B0604020202020204" pitchFamily="34" charset="0"/>
              <a:buNone/>
            </a:pPr>
            <a:endParaRPr lang="fr-FR" sz="1200" b="1" i="1" dirty="0" smtClean="0">
              <a:solidFill>
                <a:schemeClr val="bg1">
                  <a:lumMod val="50000"/>
                </a:schemeClr>
              </a:solidFill>
            </a:endParaRPr>
          </a:p>
          <a:p>
            <a:pPr marL="0" indent="0">
              <a:buFont typeface="Arial" panose="020B0604020202020204" pitchFamily="34" charset="0"/>
              <a:buNone/>
            </a:pPr>
            <a:endParaRPr lang="fr-FR" sz="1200" b="1" i="1" dirty="0" smtClean="0">
              <a:solidFill>
                <a:schemeClr val="bg1">
                  <a:lumMod val="50000"/>
                </a:schemeClr>
              </a:solidFill>
            </a:endParaRPr>
          </a:p>
          <a:p>
            <a:pPr marL="0" indent="0">
              <a:buFont typeface="Arial" panose="020B0604020202020204" pitchFamily="34" charset="0"/>
              <a:buNone/>
            </a:pPr>
            <a:endParaRPr lang="fr-FR" sz="1200" b="1" i="1" dirty="0" smtClean="0">
              <a:solidFill>
                <a:schemeClr val="bg1">
                  <a:lumMod val="50000"/>
                </a:schemeClr>
              </a:solidFill>
            </a:endParaRPr>
          </a:p>
          <a:p>
            <a:pPr marL="0" indent="0">
              <a:buFont typeface="Arial" panose="020B0604020202020204" pitchFamily="34" charset="0"/>
              <a:buNone/>
            </a:pPr>
            <a:endParaRPr lang="fr-FR" sz="1200" b="1" i="1" dirty="0" smtClean="0">
              <a:solidFill>
                <a:schemeClr val="bg1">
                  <a:lumMod val="50000"/>
                </a:schemeClr>
              </a:solidFill>
            </a:endParaRPr>
          </a:p>
        </p:txBody>
      </p:sp>
      <p:grpSp>
        <p:nvGrpSpPr>
          <p:cNvPr id="14" name="Groupe 13">
            <a:extLst/>
          </p:cNvPr>
          <p:cNvGrpSpPr/>
          <p:nvPr/>
        </p:nvGrpSpPr>
        <p:grpSpPr>
          <a:xfrm>
            <a:off x="334912" y="5608315"/>
            <a:ext cx="370498" cy="388673"/>
            <a:chOff x="8959861" y="2563813"/>
            <a:chExt cx="420688" cy="441325"/>
          </a:xfrm>
          <a:solidFill>
            <a:srgbClr val="646567"/>
          </a:solidFill>
        </p:grpSpPr>
        <p:sp>
          <p:nvSpPr>
            <p:cNvPr id="19" name="Freeform 5">
              <a:extLst/>
            </p:cNvPr>
            <p:cNvSpPr>
              <a:spLocks noEditPoints="1"/>
            </p:cNvSpPr>
            <p:nvPr/>
          </p:nvSpPr>
          <p:spPr bwMode="auto">
            <a:xfrm>
              <a:off x="9069399" y="2693988"/>
              <a:ext cx="230188" cy="311150"/>
            </a:xfrm>
            <a:custGeom>
              <a:avLst/>
              <a:gdLst>
                <a:gd name="T0" fmla="*/ 58 w 99"/>
                <a:gd name="T1" fmla="*/ 133 h 133"/>
                <a:gd name="T2" fmla="*/ 40 w 99"/>
                <a:gd name="T3" fmla="*/ 133 h 133"/>
                <a:gd name="T4" fmla="*/ 37 w 99"/>
                <a:gd name="T5" fmla="*/ 130 h 133"/>
                <a:gd name="T6" fmla="*/ 40 w 99"/>
                <a:gd name="T7" fmla="*/ 127 h 133"/>
                <a:gd name="T8" fmla="*/ 58 w 99"/>
                <a:gd name="T9" fmla="*/ 127 h 133"/>
                <a:gd name="T10" fmla="*/ 62 w 99"/>
                <a:gd name="T11" fmla="*/ 130 h 133"/>
                <a:gd name="T12" fmla="*/ 58 w 99"/>
                <a:gd name="T13" fmla="*/ 133 h 133"/>
                <a:gd name="T14" fmla="*/ 62 w 99"/>
                <a:gd name="T15" fmla="*/ 111 h 133"/>
                <a:gd name="T16" fmla="*/ 36 w 99"/>
                <a:gd name="T17" fmla="*/ 111 h 133"/>
                <a:gd name="T18" fmla="*/ 24 w 99"/>
                <a:gd name="T19" fmla="*/ 99 h 133"/>
                <a:gd name="T20" fmla="*/ 24 w 99"/>
                <a:gd name="T21" fmla="*/ 99 h 133"/>
                <a:gd name="T22" fmla="*/ 24 w 99"/>
                <a:gd name="T23" fmla="*/ 91 h 133"/>
                <a:gd name="T24" fmla="*/ 0 w 99"/>
                <a:gd name="T25" fmla="*/ 49 h 133"/>
                <a:gd name="T26" fmla="*/ 49 w 99"/>
                <a:gd name="T27" fmla="*/ 0 h 133"/>
                <a:gd name="T28" fmla="*/ 99 w 99"/>
                <a:gd name="T29" fmla="*/ 49 h 133"/>
                <a:gd name="T30" fmla="*/ 75 w 99"/>
                <a:gd name="T31" fmla="*/ 91 h 133"/>
                <a:gd name="T32" fmla="*/ 75 w 99"/>
                <a:gd name="T33" fmla="*/ 99 h 133"/>
                <a:gd name="T34" fmla="*/ 62 w 99"/>
                <a:gd name="T35" fmla="*/ 111 h 133"/>
                <a:gd name="T36" fmla="*/ 49 w 99"/>
                <a:gd name="T37" fmla="*/ 6 h 133"/>
                <a:gd name="T38" fmla="*/ 6 w 99"/>
                <a:gd name="T39" fmla="*/ 49 h 133"/>
                <a:gd name="T40" fmla="*/ 29 w 99"/>
                <a:gd name="T41" fmla="*/ 87 h 133"/>
                <a:gd name="T42" fmla="*/ 30 w 99"/>
                <a:gd name="T43" fmla="*/ 89 h 133"/>
                <a:gd name="T44" fmla="*/ 30 w 99"/>
                <a:gd name="T45" fmla="*/ 99 h 133"/>
                <a:gd name="T46" fmla="*/ 36 w 99"/>
                <a:gd name="T47" fmla="*/ 105 h 133"/>
                <a:gd name="T48" fmla="*/ 62 w 99"/>
                <a:gd name="T49" fmla="*/ 105 h 133"/>
                <a:gd name="T50" fmla="*/ 68 w 99"/>
                <a:gd name="T51" fmla="*/ 99 h 133"/>
                <a:gd name="T52" fmla="*/ 68 w 99"/>
                <a:gd name="T53" fmla="*/ 89 h 133"/>
                <a:gd name="T54" fmla="*/ 70 w 99"/>
                <a:gd name="T55" fmla="*/ 87 h 133"/>
                <a:gd name="T56" fmla="*/ 92 w 99"/>
                <a:gd name="T57" fmla="*/ 49 h 133"/>
                <a:gd name="T58" fmla="*/ 49 w 99"/>
                <a:gd name="T59" fmla="*/ 6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9" h="133">
                  <a:moveTo>
                    <a:pt x="58" y="133"/>
                  </a:moveTo>
                  <a:cubicBezTo>
                    <a:pt x="40" y="133"/>
                    <a:pt x="40" y="133"/>
                    <a:pt x="40" y="133"/>
                  </a:cubicBezTo>
                  <a:cubicBezTo>
                    <a:pt x="38" y="133"/>
                    <a:pt x="37" y="132"/>
                    <a:pt x="37" y="130"/>
                  </a:cubicBezTo>
                  <a:cubicBezTo>
                    <a:pt x="37" y="128"/>
                    <a:pt x="38" y="127"/>
                    <a:pt x="40" y="127"/>
                  </a:cubicBezTo>
                  <a:cubicBezTo>
                    <a:pt x="58" y="127"/>
                    <a:pt x="58" y="127"/>
                    <a:pt x="58" y="127"/>
                  </a:cubicBezTo>
                  <a:cubicBezTo>
                    <a:pt x="60" y="127"/>
                    <a:pt x="62" y="128"/>
                    <a:pt x="62" y="130"/>
                  </a:cubicBezTo>
                  <a:cubicBezTo>
                    <a:pt x="62" y="132"/>
                    <a:pt x="60" y="133"/>
                    <a:pt x="58" y="133"/>
                  </a:cubicBezTo>
                  <a:close/>
                  <a:moveTo>
                    <a:pt x="62" y="111"/>
                  </a:moveTo>
                  <a:cubicBezTo>
                    <a:pt x="36" y="111"/>
                    <a:pt x="36" y="111"/>
                    <a:pt x="36" y="111"/>
                  </a:cubicBezTo>
                  <a:cubicBezTo>
                    <a:pt x="30" y="111"/>
                    <a:pt x="24" y="107"/>
                    <a:pt x="24" y="99"/>
                  </a:cubicBezTo>
                  <a:cubicBezTo>
                    <a:pt x="24" y="99"/>
                    <a:pt x="24" y="99"/>
                    <a:pt x="24" y="99"/>
                  </a:cubicBezTo>
                  <a:cubicBezTo>
                    <a:pt x="24" y="99"/>
                    <a:pt x="24" y="95"/>
                    <a:pt x="24" y="91"/>
                  </a:cubicBezTo>
                  <a:cubicBezTo>
                    <a:pt x="9" y="82"/>
                    <a:pt x="0" y="66"/>
                    <a:pt x="0" y="49"/>
                  </a:cubicBezTo>
                  <a:cubicBezTo>
                    <a:pt x="0" y="22"/>
                    <a:pt x="22" y="0"/>
                    <a:pt x="49" y="0"/>
                  </a:cubicBezTo>
                  <a:cubicBezTo>
                    <a:pt x="76" y="0"/>
                    <a:pt x="99" y="22"/>
                    <a:pt x="99" y="49"/>
                  </a:cubicBezTo>
                  <a:cubicBezTo>
                    <a:pt x="99" y="66"/>
                    <a:pt x="89" y="82"/>
                    <a:pt x="75" y="91"/>
                  </a:cubicBezTo>
                  <a:cubicBezTo>
                    <a:pt x="75" y="99"/>
                    <a:pt x="75" y="99"/>
                    <a:pt x="75" y="99"/>
                  </a:cubicBezTo>
                  <a:cubicBezTo>
                    <a:pt x="75" y="106"/>
                    <a:pt x="69" y="111"/>
                    <a:pt x="62" y="111"/>
                  </a:cubicBezTo>
                  <a:close/>
                  <a:moveTo>
                    <a:pt x="49" y="6"/>
                  </a:moveTo>
                  <a:cubicBezTo>
                    <a:pt x="26" y="6"/>
                    <a:pt x="6" y="25"/>
                    <a:pt x="6" y="49"/>
                  </a:cubicBezTo>
                  <a:cubicBezTo>
                    <a:pt x="6" y="65"/>
                    <a:pt x="15" y="79"/>
                    <a:pt x="29" y="87"/>
                  </a:cubicBezTo>
                  <a:cubicBezTo>
                    <a:pt x="30" y="87"/>
                    <a:pt x="30" y="88"/>
                    <a:pt x="30" y="89"/>
                  </a:cubicBezTo>
                  <a:cubicBezTo>
                    <a:pt x="30" y="93"/>
                    <a:pt x="30" y="99"/>
                    <a:pt x="30" y="99"/>
                  </a:cubicBezTo>
                  <a:cubicBezTo>
                    <a:pt x="30" y="104"/>
                    <a:pt x="35" y="105"/>
                    <a:pt x="36" y="105"/>
                  </a:cubicBezTo>
                  <a:cubicBezTo>
                    <a:pt x="62" y="105"/>
                    <a:pt x="62" y="105"/>
                    <a:pt x="62" y="105"/>
                  </a:cubicBezTo>
                  <a:cubicBezTo>
                    <a:pt x="65" y="105"/>
                    <a:pt x="68" y="102"/>
                    <a:pt x="68" y="99"/>
                  </a:cubicBezTo>
                  <a:cubicBezTo>
                    <a:pt x="68" y="89"/>
                    <a:pt x="68" y="89"/>
                    <a:pt x="68" y="89"/>
                  </a:cubicBezTo>
                  <a:cubicBezTo>
                    <a:pt x="68" y="88"/>
                    <a:pt x="69" y="87"/>
                    <a:pt x="70" y="87"/>
                  </a:cubicBezTo>
                  <a:cubicBezTo>
                    <a:pt x="84" y="79"/>
                    <a:pt x="92" y="65"/>
                    <a:pt x="92" y="49"/>
                  </a:cubicBezTo>
                  <a:cubicBezTo>
                    <a:pt x="92" y="25"/>
                    <a:pt x="73" y="6"/>
                    <a:pt x="49" y="6"/>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20" name="Freeform 6">
              <a:extLst/>
            </p:cNvPr>
            <p:cNvSpPr>
              <a:spLocks noEditPoints="1"/>
            </p:cNvSpPr>
            <p:nvPr/>
          </p:nvSpPr>
          <p:spPr bwMode="auto">
            <a:xfrm>
              <a:off x="8959861" y="2563813"/>
              <a:ext cx="420688" cy="149225"/>
            </a:xfrm>
            <a:custGeom>
              <a:avLst/>
              <a:gdLst>
                <a:gd name="T0" fmla="*/ 12 w 181"/>
                <a:gd name="T1" fmla="*/ 64 h 64"/>
                <a:gd name="T2" fmla="*/ 10 w 181"/>
                <a:gd name="T3" fmla="*/ 64 h 64"/>
                <a:gd name="T4" fmla="*/ 2 w 181"/>
                <a:gd name="T5" fmla="*/ 59 h 64"/>
                <a:gd name="T6" fmla="*/ 1 w 181"/>
                <a:gd name="T7" fmla="*/ 55 h 64"/>
                <a:gd name="T8" fmla="*/ 5 w 181"/>
                <a:gd name="T9" fmla="*/ 54 h 64"/>
                <a:gd name="T10" fmla="*/ 13 w 181"/>
                <a:gd name="T11" fmla="*/ 58 h 64"/>
                <a:gd name="T12" fmla="*/ 14 w 181"/>
                <a:gd name="T13" fmla="*/ 63 h 64"/>
                <a:gd name="T14" fmla="*/ 12 w 181"/>
                <a:gd name="T15" fmla="*/ 64 h 64"/>
                <a:gd name="T16" fmla="*/ 170 w 181"/>
                <a:gd name="T17" fmla="*/ 60 h 64"/>
                <a:gd name="T18" fmla="*/ 167 w 181"/>
                <a:gd name="T19" fmla="*/ 58 h 64"/>
                <a:gd name="T20" fmla="*/ 168 w 181"/>
                <a:gd name="T21" fmla="*/ 54 h 64"/>
                <a:gd name="T22" fmla="*/ 176 w 181"/>
                <a:gd name="T23" fmla="*/ 49 h 64"/>
                <a:gd name="T24" fmla="*/ 180 w 181"/>
                <a:gd name="T25" fmla="*/ 50 h 64"/>
                <a:gd name="T26" fmla="*/ 179 w 181"/>
                <a:gd name="T27" fmla="*/ 55 h 64"/>
                <a:gd name="T28" fmla="*/ 171 w 181"/>
                <a:gd name="T29" fmla="*/ 59 h 64"/>
                <a:gd name="T30" fmla="*/ 170 w 181"/>
                <a:gd name="T31" fmla="*/ 60 h 64"/>
                <a:gd name="T32" fmla="*/ 96 w 181"/>
                <a:gd name="T33" fmla="*/ 16 h 64"/>
                <a:gd name="T34" fmla="*/ 93 w 181"/>
                <a:gd name="T35" fmla="*/ 13 h 64"/>
                <a:gd name="T36" fmla="*/ 93 w 181"/>
                <a:gd name="T37" fmla="*/ 3 h 64"/>
                <a:gd name="T38" fmla="*/ 96 w 181"/>
                <a:gd name="T39" fmla="*/ 0 h 64"/>
                <a:gd name="T40" fmla="*/ 99 w 181"/>
                <a:gd name="T41" fmla="*/ 3 h 64"/>
                <a:gd name="T42" fmla="*/ 99 w 181"/>
                <a:gd name="T43" fmla="*/ 13 h 64"/>
                <a:gd name="T44" fmla="*/ 96 w 181"/>
                <a:gd name="T45" fmla="*/ 1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64">
                  <a:moveTo>
                    <a:pt x="12" y="64"/>
                  </a:moveTo>
                  <a:cubicBezTo>
                    <a:pt x="11" y="64"/>
                    <a:pt x="11" y="64"/>
                    <a:pt x="10" y="64"/>
                  </a:cubicBezTo>
                  <a:cubicBezTo>
                    <a:pt x="2" y="59"/>
                    <a:pt x="2" y="59"/>
                    <a:pt x="2" y="59"/>
                  </a:cubicBezTo>
                  <a:cubicBezTo>
                    <a:pt x="1" y="58"/>
                    <a:pt x="0" y="56"/>
                    <a:pt x="1" y="55"/>
                  </a:cubicBezTo>
                  <a:cubicBezTo>
                    <a:pt x="2" y="53"/>
                    <a:pt x="4" y="53"/>
                    <a:pt x="5" y="54"/>
                  </a:cubicBezTo>
                  <a:cubicBezTo>
                    <a:pt x="13" y="58"/>
                    <a:pt x="13" y="58"/>
                    <a:pt x="13" y="58"/>
                  </a:cubicBezTo>
                  <a:cubicBezTo>
                    <a:pt x="15" y="59"/>
                    <a:pt x="15" y="61"/>
                    <a:pt x="14" y="63"/>
                  </a:cubicBezTo>
                  <a:cubicBezTo>
                    <a:pt x="14" y="64"/>
                    <a:pt x="13" y="64"/>
                    <a:pt x="12" y="64"/>
                  </a:cubicBezTo>
                  <a:close/>
                  <a:moveTo>
                    <a:pt x="170" y="60"/>
                  </a:moveTo>
                  <a:cubicBezTo>
                    <a:pt x="169" y="60"/>
                    <a:pt x="168" y="59"/>
                    <a:pt x="167" y="58"/>
                  </a:cubicBezTo>
                  <a:cubicBezTo>
                    <a:pt x="166" y="56"/>
                    <a:pt x="167" y="54"/>
                    <a:pt x="168" y="54"/>
                  </a:cubicBezTo>
                  <a:cubicBezTo>
                    <a:pt x="176" y="49"/>
                    <a:pt x="176" y="49"/>
                    <a:pt x="176" y="49"/>
                  </a:cubicBezTo>
                  <a:cubicBezTo>
                    <a:pt x="178" y="48"/>
                    <a:pt x="180" y="49"/>
                    <a:pt x="180" y="50"/>
                  </a:cubicBezTo>
                  <a:cubicBezTo>
                    <a:pt x="181" y="52"/>
                    <a:pt x="181" y="54"/>
                    <a:pt x="179" y="55"/>
                  </a:cubicBezTo>
                  <a:cubicBezTo>
                    <a:pt x="171" y="59"/>
                    <a:pt x="171" y="59"/>
                    <a:pt x="171" y="59"/>
                  </a:cubicBezTo>
                  <a:cubicBezTo>
                    <a:pt x="171" y="59"/>
                    <a:pt x="170" y="60"/>
                    <a:pt x="170" y="60"/>
                  </a:cubicBezTo>
                  <a:close/>
                  <a:moveTo>
                    <a:pt x="96" y="16"/>
                  </a:moveTo>
                  <a:cubicBezTo>
                    <a:pt x="94" y="16"/>
                    <a:pt x="93" y="14"/>
                    <a:pt x="93" y="13"/>
                  </a:cubicBezTo>
                  <a:cubicBezTo>
                    <a:pt x="93" y="3"/>
                    <a:pt x="93" y="3"/>
                    <a:pt x="93" y="3"/>
                  </a:cubicBezTo>
                  <a:cubicBezTo>
                    <a:pt x="93" y="2"/>
                    <a:pt x="94" y="0"/>
                    <a:pt x="96" y="0"/>
                  </a:cubicBezTo>
                  <a:cubicBezTo>
                    <a:pt x="98" y="0"/>
                    <a:pt x="99" y="2"/>
                    <a:pt x="99" y="3"/>
                  </a:cubicBezTo>
                  <a:cubicBezTo>
                    <a:pt x="99" y="13"/>
                    <a:pt x="99" y="13"/>
                    <a:pt x="99" y="13"/>
                  </a:cubicBezTo>
                  <a:cubicBezTo>
                    <a:pt x="99" y="14"/>
                    <a:pt x="98" y="16"/>
                    <a:pt x="96" y="1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grpSp>
    </p:spTree>
    <p:extLst>
      <p:ext uri="{BB962C8B-B14F-4D97-AF65-F5344CB8AC3E}">
        <p14:creationId xmlns:p14="http://schemas.microsoft.com/office/powerpoint/2010/main" val="21478562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p:cNvPicPr>
            <a:picLocks noChangeAspect="1"/>
          </p:cNvPicPr>
          <p:nvPr/>
        </p:nvPicPr>
        <p:blipFill>
          <a:blip r:embed="rId2"/>
          <a:stretch>
            <a:fillRect/>
          </a:stretch>
        </p:blipFill>
        <p:spPr>
          <a:xfrm>
            <a:off x="5198165" y="4651513"/>
            <a:ext cx="4864263" cy="1766939"/>
          </a:xfrm>
          <a:prstGeom prst="rect">
            <a:avLst/>
          </a:prstGeom>
        </p:spPr>
      </p:pic>
      <p:sp>
        <p:nvSpPr>
          <p:cNvPr id="9" name="Espace réservé du contenu 8"/>
          <p:cNvSpPr>
            <a:spLocks noGrp="1"/>
          </p:cNvSpPr>
          <p:nvPr>
            <p:ph idx="17"/>
          </p:nvPr>
        </p:nvSpPr>
        <p:spPr>
          <a:xfrm>
            <a:off x="695325" y="1211912"/>
            <a:ext cx="10980738" cy="3701372"/>
          </a:xfrm>
        </p:spPr>
        <p:txBody>
          <a:bodyPr/>
          <a:lstStyle/>
          <a:p>
            <a:r>
              <a:rPr lang="fr-FR" dirty="0" smtClean="0"/>
              <a:t>Opérations à réaliser en agence</a:t>
            </a:r>
            <a:endParaRPr lang="fr-FR" b="1" dirty="0" smtClean="0"/>
          </a:p>
          <a:p>
            <a:pPr lvl="1">
              <a:buFont typeface="Wingdings" panose="05000000000000000000" pitchFamily="2" charset="2"/>
              <a:buChar char="q"/>
            </a:pPr>
            <a:r>
              <a:rPr lang="fr-FR" dirty="0" smtClean="0">
                <a:solidFill>
                  <a:srgbClr val="C00000"/>
                </a:solidFill>
              </a:rPr>
              <a:t>Vérifier et mettre à jour si besoin dans « connaissance client » </a:t>
            </a:r>
            <a:r>
              <a:rPr lang="fr-FR" dirty="0" smtClean="0"/>
              <a:t>la situation familiale du défunt, son nom, prénom, date de naissance et lieu de naissance</a:t>
            </a:r>
          </a:p>
          <a:p>
            <a:pPr lvl="1">
              <a:buFont typeface="Wingdings" panose="05000000000000000000" pitchFamily="2" charset="2"/>
              <a:buChar char="q"/>
            </a:pPr>
            <a:r>
              <a:rPr lang="fr-FR" dirty="0" smtClean="0"/>
              <a:t>Vérifier le lien conjoint existant s’il y a lieu. </a:t>
            </a:r>
            <a:r>
              <a:rPr lang="fr-FR" i="1" dirty="0" smtClean="0">
                <a:solidFill>
                  <a:srgbClr val="C00000"/>
                </a:solidFill>
              </a:rPr>
              <a:t>Si lien inexistant : le mettre en place si conjoint survivant client CEGEE</a:t>
            </a:r>
          </a:p>
          <a:p>
            <a:pPr lvl="1">
              <a:buFont typeface="Wingdings" panose="05000000000000000000" pitchFamily="2" charset="2"/>
              <a:buChar char="q"/>
            </a:pPr>
            <a:r>
              <a:rPr lang="fr-FR" dirty="0" smtClean="0"/>
              <a:t>Renseigner la </a:t>
            </a:r>
            <a:r>
              <a:rPr lang="fr-FR" b="1" dirty="0" smtClean="0">
                <a:solidFill>
                  <a:srgbClr val="C00000"/>
                </a:solidFill>
              </a:rPr>
              <a:t>date du décès </a:t>
            </a:r>
            <a:r>
              <a:rPr lang="fr-FR" dirty="0" smtClean="0"/>
              <a:t>dans MYSYS rubrique « connaissance client » : dès validation, les comptes sont bloqués</a:t>
            </a:r>
          </a:p>
          <a:p>
            <a:pPr marL="468000" lvl="1" indent="0">
              <a:buNone/>
            </a:pPr>
            <a:endParaRPr lang="fr-FR" dirty="0" smtClean="0"/>
          </a:p>
          <a:p>
            <a:pPr marL="468000" lvl="1" indent="0">
              <a:buNone/>
            </a:pPr>
            <a:endParaRPr lang="fr-FR" sz="1200" dirty="0" smtClean="0"/>
          </a:p>
          <a:p>
            <a:pPr marL="927000" lvl="2" indent="0">
              <a:buNone/>
            </a:pPr>
            <a:endParaRPr lang="fr-FR" sz="1000" b="1" dirty="0"/>
          </a:p>
          <a:p>
            <a:pPr lvl="1">
              <a:buFont typeface="Wingdings" panose="05000000000000000000" pitchFamily="2" charset="2"/>
              <a:buChar char="q"/>
            </a:pPr>
            <a:r>
              <a:rPr lang="fr-FR" dirty="0"/>
              <a:t>I</a:t>
            </a:r>
            <a:r>
              <a:rPr lang="fr-FR" dirty="0" smtClean="0"/>
              <a:t>nterdire </a:t>
            </a:r>
            <a:r>
              <a:rPr lang="fr-FR" dirty="0"/>
              <a:t>l’accès au coffre-fort loué au seul nom du </a:t>
            </a:r>
            <a:r>
              <a:rPr lang="fr-FR" dirty="0" smtClean="0"/>
              <a:t>défunt</a:t>
            </a:r>
          </a:p>
          <a:p>
            <a:pPr lvl="1">
              <a:buFont typeface="Wingdings" panose="05000000000000000000" pitchFamily="2" charset="2"/>
              <a:buChar char="q"/>
            </a:pPr>
            <a:r>
              <a:rPr lang="fr-FR" dirty="0" smtClean="0"/>
              <a:t>Préciser avec le déclarant et un héritier les opérations en cours sur le compte qui devront être honorées en vue </a:t>
            </a:r>
            <a:r>
              <a:rPr lang="fr-FR" dirty="0" smtClean="0">
                <a:solidFill>
                  <a:srgbClr val="C00000"/>
                </a:solidFill>
              </a:rPr>
              <a:t>du traitement du MAD</a:t>
            </a:r>
            <a:r>
              <a:rPr lang="fr-FR" dirty="0" smtClean="0"/>
              <a:t> : </a:t>
            </a:r>
            <a:r>
              <a:rPr lang="fr-FR" b="1" dirty="0" smtClean="0"/>
              <a:t>Information 1010 </a:t>
            </a:r>
            <a:r>
              <a:rPr lang="fr-FR" dirty="0" smtClean="0"/>
              <a:t>à renseigner. </a:t>
            </a:r>
          </a:p>
          <a:p>
            <a:pPr marL="468000" lvl="1" indent="0">
              <a:buNone/>
            </a:pPr>
            <a:r>
              <a:rPr lang="fr-FR" dirty="0"/>
              <a:t> </a:t>
            </a:r>
            <a:r>
              <a:rPr lang="fr-FR" dirty="0" smtClean="0"/>
              <a:t>   Par défaut toutes les opérations sont rejetées lorsque le compte est bloqué avec le motif titulaire décédé. </a:t>
            </a:r>
          </a:p>
          <a:p>
            <a:pPr marL="0" indent="0">
              <a:buNone/>
            </a:pPr>
            <a:endParaRPr lang="fr-FR" dirty="0"/>
          </a:p>
        </p:txBody>
      </p:sp>
      <p:sp>
        <p:nvSpPr>
          <p:cNvPr id="6" name="Espace réservé du texte 5"/>
          <p:cNvSpPr>
            <a:spLocks noGrp="1"/>
          </p:cNvSpPr>
          <p:nvPr>
            <p:ph type="body" sz="quarter" idx="12"/>
          </p:nvPr>
        </p:nvSpPr>
        <p:spPr/>
        <p:txBody>
          <a:bodyPr/>
          <a:lstStyle/>
          <a:p>
            <a:r>
              <a:rPr lang="fr-FR" dirty="0"/>
              <a:t>La collecte des informations, documents et blocage des comptes</a:t>
            </a:r>
          </a:p>
        </p:txBody>
      </p:sp>
      <p:sp>
        <p:nvSpPr>
          <p:cNvPr id="7" name="Espace réservé du texte 6"/>
          <p:cNvSpPr>
            <a:spLocks noGrp="1"/>
          </p:cNvSpPr>
          <p:nvPr>
            <p:ph type="body" sz="quarter" idx="14"/>
          </p:nvPr>
        </p:nvSpPr>
        <p:spPr/>
        <p:txBody>
          <a:bodyPr/>
          <a:lstStyle/>
          <a:p>
            <a:r>
              <a:rPr lang="fr-FR" dirty="0"/>
              <a:t>FILIERE </a:t>
            </a:r>
            <a:r>
              <a:rPr lang="fr-FR" dirty="0" smtClean="0"/>
              <a:t>SUCCESSIONS</a:t>
            </a:r>
            <a:endParaRPr lang="fr-FR" dirty="0"/>
          </a:p>
        </p:txBody>
      </p:sp>
      <p:sp>
        <p:nvSpPr>
          <p:cNvPr id="8" name="Espace réservé du texte 7"/>
          <p:cNvSpPr>
            <a:spLocks noGrp="1"/>
          </p:cNvSpPr>
          <p:nvPr>
            <p:ph type="body" sz="quarter" idx="16"/>
          </p:nvPr>
        </p:nvSpPr>
        <p:spPr/>
        <p:txBody>
          <a:bodyPr/>
          <a:lstStyle/>
          <a:p>
            <a:r>
              <a:rPr lang="fr-FR" dirty="0" smtClean="0"/>
              <a:t>3</a:t>
            </a:r>
            <a:endParaRPr lang="fr-FR" dirty="0"/>
          </a:p>
        </p:txBody>
      </p:sp>
      <p:sp>
        <p:nvSpPr>
          <p:cNvPr id="5" name="ZoneTexte 4"/>
          <p:cNvSpPr txBox="1"/>
          <p:nvPr/>
        </p:nvSpPr>
        <p:spPr>
          <a:xfrm>
            <a:off x="9773917" y="4789410"/>
            <a:ext cx="2210536" cy="769441"/>
          </a:xfrm>
          <a:prstGeom prst="rect">
            <a:avLst/>
          </a:prstGeom>
          <a:solidFill>
            <a:schemeClr val="bg1">
              <a:lumMod val="95000"/>
            </a:schemeClr>
          </a:solidFill>
          <a:ln>
            <a:solidFill>
              <a:schemeClr val="tx1"/>
            </a:solidFill>
            <a:prstDash val="dash"/>
          </a:ln>
        </p:spPr>
        <p:txBody>
          <a:bodyPr wrap="square" rtlCol="0">
            <a:spAutoFit/>
          </a:bodyPr>
          <a:lstStyle/>
          <a:p>
            <a:pPr algn="just"/>
            <a:r>
              <a:rPr lang="fr-FR" sz="1100" dirty="0" smtClean="0"/>
              <a:t>Pensez à utiliser la zone « commentaires » dans MYFLOW pour toute information complémentaire</a:t>
            </a:r>
            <a:endParaRPr lang="fr-FR" sz="1100" dirty="0"/>
          </a:p>
        </p:txBody>
      </p:sp>
      <p:pic>
        <p:nvPicPr>
          <p:cNvPr id="2" name="Image 1"/>
          <p:cNvPicPr>
            <a:picLocks noChangeAspect="1"/>
          </p:cNvPicPr>
          <p:nvPr/>
        </p:nvPicPr>
        <p:blipFill>
          <a:blip r:embed="rId3">
            <a:extLst>
              <a:ext uri="{BEBA8EAE-BF5A-486C-A8C5-ECC9F3942E4B}">
                <a14:imgProps xmlns:a14="http://schemas.microsoft.com/office/drawing/2010/main">
                  <a14:imgLayer r:embed="rId4">
                    <a14:imgEffect>
                      <a14:backgroundRemoval t="1653" b="100000" l="9396" r="89933">
                        <a14:foregroundMark x1="63758" y1="91322" x2="63758" y2="91322"/>
                      </a14:backgroundRemoval>
                    </a14:imgEffect>
                  </a14:imgLayer>
                </a14:imgProps>
              </a:ext>
            </a:extLst>
          </a:blip>
          <a:stretch>
            <a:fillRect/>
          </a:stretch>
        </p:blipFill>
        <p:spPr>
          <a:xfrm>
            <a:off x="4123981" y="2592594"/>
            <a:ext cx="361053" cy="586408"/>
          </a:xfrm>
          <a:prstGeom prst="rect">
            <a:avLst/>
          </a:prstGeom>
        </p:spPr>
      </p:pic>
      <p:sp>
        <p:nvSpPr>
          <p:cNvPr id="11" name="Rectangle à coins arrondis 10"/>
          <p:cNvSpPr/>
          <p:nvPr/>
        </p:nvSpPr>
        <p:spPr>
          <a:xfrm>
            <a:off x="4612898" y="2592594"/>
            <a:ext cx="3815484" cy="678237"/>
          </a:xfrm>
          <a:prstGeom prst="round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tx1"/>
                </a:solidFill>
              </a:rPr>
              <a:t>La date de décès n’est pas celle de </a:t>
            </a:r>
            <a:r>
              <a:rPr lang="fr-FR" sz="1400" b="1" dirty="0" smtClean="0">
                <a:solidFill>
                  <a:srgbClr val="C00000"/>
                </a:solidFill>
              </a:rPr>
              <a:t>la rédaction du certificat de décès </a:t>
            </a:r>
            <a:r>
              <a:rPr lang="fr-FR" sz="1400" dirty="0" smtClean="0">
                <a:solidFill>
                  <a:schemeClr val="tx1"/>
                </a:solidFill>
              </a:rPr>
              <a:t>(voir document </a:t>
            </a:r>
            <a:r>
              <a:rPr lang="fr-FR" sz="1400" dirty="0" smtClean="0">
                <a:solidFill>
                  <a:schemeClr val="tx1"/>
                </a:solidFill>
                <a:hlinkClick r:id="rId5" action="ppaction://hlinksldjump"/>
              </a:rPr>
              <a:t>slide 12</a:t>
            </a:r>
            <a:r>
              <a:rPr lang="fr-FR" sz="1400" dirty="0" smtClean="0">
                <a:solidFill>
                  <a:schemeClr val="tx1"/>
                </a:solidFill>
              </a:rPr>
              <a:t>)</a:t>
            </a:r>
            <a:endParaRPr lang="fr-FR" sz="1400" dirty="0">
              <a:solidFill>
                <a:schemeClr val="tx1"/>
              </a:solidFill>
            </a:endParaRPr>
          </a:p>
        </p:txBody>
      </p:sp>
      <p:sp>
        <p:nvSpPr>
          <p:cNvPr id="13" name="Rectangle 12"/>
          <p:cNvSpPr/>
          <p:nvPr/>
        </p:nvSpPr>
        <p:spPr>
          <a:xfrm>
            <a:off x="695325" y="5190565"/>
            <a:ext cx="4377471" cy="1107996"/>
          </a:xfrm>
          <a:prstGeom prst="rect">
            <a:avLst/>
          </a:prstGeom>
          <a:solidFill>
            <a:schemeClr val="bg1">
              <a:lumMod val="95000"/>
            </a:schemeClr>
          </a:solidFill>
        </p:spPr>
        <p:txBody>
          <a:bodyPr wrap="square">
            <a:spAutoFit/>
          </a:bodyPr>
          <a:lstStyle/>
          <a:p>
            <a:r>
              <a:rPr lang="fr-FR" sz="1100" dirty="0" smtClean="0"/>
              <a:t>- Transmettre </a:t>
            </a:r>
            <a:r>
              <a:rPr lang="fr-FR" sz="1100" dirty="0">
                <a:solidFill>
                  <a:srgbClr val="C00000"/>
                </a:solidFill>
              </a:rPr>
              <a:t>via MYFLOW </a:t>
            </a:r>
            <a:r>
              <a:rPr lang="fr-FR" sz="1100" dirty="0"/>
              <a:t>les documents collectés via la prestation </a:t>
            </a:r>
            <a:r>
              <a:rPr lang="fr-FR" sz="1100" dirty="0" smtClean="0"/>
              <a:t>dédiée  </a:t>
            </a:r>
            <a:r>
              <a:rPr lang="fr-FR" sz="1100" dirty="0"/>
              <a:t>« Information décès » </a:t>
            </a:r>
            <a:endParaRPr lang="fr-FR" sz="1100" dirty="0" smtClean="0"/>
          </a:p>
          <a:p>
            <a:r>
              <a:rPr lang="fr-FR" sz="1100" dirty="0" smtClean="0"/>
              <a:t> </a:t>
            </a:r>
            <a:endParaRPr lang="fr-FR" sz="1100" dirty="0"/>
          </a:p>
          <a:p>
            <a:r>
              <a:rPr lang="fr-FR" sz="1100" dirty="0" smtClean="0"/>
              <a:t>- Préciser </a:t>
            </a:r>
            <a:r>
              <a:rPr lang="fr-FR" sz="1100" dirty="0"/>
              <a:t>impérativement </a:t>
            </a:r>
            <a:r>
              <a:rPr lang="fr-FR" sz="1100" dirty="0" smtClean="0"/>
              <a:t>dans MYFLOW le </a:t>
            </a:r>
            <a:r>
              <a:rPr lang="fr-FR" sz="1100" dirty="0">
                <a:solidFill>
                  <a:srgbClr val="C00000"/>
                </a:solidFill>
              </a:rPr>
              <a:t>montant des avoirs du défunt </a:t>
            </a:r>
            <a:r>
              <a:rPr lang="fr-FR" sz="1100" dirty="0" smtClean="0"/>
              <a:t>(épargne + assurance-vie + 1/2 </a:t>
            </a:r>
            <a:r>
              <a:rPr lang="fr-FR" sz="1100" dirty="0"/>
              <a:t>solde du compte-joint) </a:t>
            </a:r>
            <a:r>
              <a:rPr lang="fr-FR" sz="1100" dirty="0">
                <a:solidFill>
                  <a:srgbClr val="C00000"/>
                </a:solidFill>
              </a:rPr>
              <a:t>pour permettre la </a:t>
            </a:r>
            <a:r>
              <a:rPr lang="fr-FR" sz="1100" dirty="0" smtClean="0">
                <a:solidFill>
                  <a:srgbClr val="C00000"/>
                </a:solidFill>
              </a:rPr>
              <a:t>bonne </a:t>
            </a:r>
            <a:r>
              <a:rPr lang="fr-FR" sz="1100" dirty="0">
                <a:solidFill>
                  <a:srgbClr val="C00000"/>
                </a:solidFill>
              </a:rPr>
              <a:t>affectation du </a:t>
            </a:r>
            <a:r>
              <a:rPr lang="fr-FR" sz="1100" dirty="0" smtClean="0">
                <a:solidFill>
                  <a:srgbClr val="C00000"/>
                </a:solidFill>
              </a:rPr>
              <a:t>dossier</a:t>
            </a:r>
          </a:p>
        </p:txBody>
      </p:sp>
      <p:pic>
        <p:nvPicPr>
          <p:cNvPr id="15" name="Image 14"/>
          <p:cNvPicPr>
            <a:picLocks noChangeAspect="1"/>
          </p:cNvPicPr>
          <p:nvPr/>
        </p:nvPicPr>
        <p:blipFill>
          <a:blip r:embed="rId6">
            <a:extLst>
              <a:ext uri="{BEBA8EAE-BF5A-486C-A8C5-ECC9F3942E4B}">
                <a14:imgProps xmlns:a14="http://schemas.microsoft.com/office/drawing/2010/main">
                  <a14:imgLayer r:embed="rId7">
                    <a14:imgEffect>
                      <a14:backgroundRemoval t="10448" b="100000" l="3805" r="99366">
                        <a14:foregroundMark x1="79915" y1="16169" x2="66173" y2="84328"/>
                        <a14:foregroundMark x1="52220" y1="66418" x2="81607" y2="61443"/>
                        <a14:foregroundMark x1="71036" y1="20149" x2="92178" y2="35323"/>
                        <a14:foregroundMark x1="83298" y1="15423" x2="60465" y2="38557"/>
                        <a14:foregroundMark x1="62156" y1="22886" x2="62156" y2="22886"/>
                        <a14:foregroundMark x1="68288" y1="19900" x2="68288" y2="19900"/>
                        <a14:foregroundMark x1="60677" y1="33085" x2="60677" y2="33085"/>
                        <a14:foregroundMark x1="60465" y1="31095" x2="60465" y2="31095"/>
                        <a14:foregroundMark x1="60042" y1="28607" x2="60042" y2="28607"/>
                        <a14:foregroundMark x1="59408" y1="37811" x2="59408" y2="37811"/>
                        <a14:foregroundMark x1="59408" y1="35323" x2="59408" y2="35323"/>
                        <a14:foregroundMark x1="60677" y1="39552" x2="60677" y2="39552"/>
                        <a14:foregroundMark x1="63214" y1="41542" x2="63848" y2="53980"/>
                        <a14:foregroundMark x1="50529" y1="63184" x2="50529" y2="63184"/>
                        <a14:foregroundMark x1="68922" y1="45522" x2="68922" y2="45522"/>
                        <a14:foregroundMark x1="92389" y1="40547" x2="80550" y2="61940"/>
                        <a14:foregroundMark x1="66596" y1="90050" x2="75053" y2="65174"/>
                        <a14:foregroundMark x1="72939" y1="73134" x2="79915" y2="78109"/>
                        <a14:foregroundMark x1="82875" y1="76866" x2="82875" y2="76866"/>
                        <a14:foregroundMark x1="84567" y1="80100" x2="84567" y2="80100"/>
                        <a14:foregroundMark x1="77167" y1="87562" x2="77167" y2="87562"/>
                        <a14:foregroundMark x1="73996" y1="78856" x2="73996" y2="88060"/>
                        <a14:foregroundMark x1="26638" y1="95274" x2="82241" y2="92786"/>
                        <a14:foregroundMark x1="87738" y1="94527" x2="93869" y2="58209"/>
                        <a14:foregroundMark x1="66173" y1="14179" x2="93446" y2="12438"/>
                        <a14:foregroundMark x1="94926" y1="14179" x2="95983" y2="41045"/>
                        <a14:foregroundMark x1="91755" y1="68408" x2="91755" y2="68408"/>
                        <a14:foregroundMark x1="88372" y1="66418" x2="88372" y2="66418"/>
                        <a14:foregroundMark x1="96195" y1="52239" x2="97674" y2="93284"/>
                        <a14:foregroundMark x1="27273" y1="90547" x2="68922" y2="28607"/>
                        <a14:foregroundMark x1="16702" y1="96020" x2="61734" y2="70398"/>
                        <a14:foregroundMark x1="56237" y1="83333" x2="56237" y2="83333"/>
                        <a14:foregroundMark x1="52220" y1="84080" x2="52220" y2="84080"/>
                        <a14:foregroundMark x1="43340" y1="86318" x2="53488" y2="83582"/>
                        <a14:foregroundMark x1="56660" y1="79104" x2="57082" y2="87562"/>
                        <a14:foregroundMark x1="78224" y1="45025" x2="78224" y2="45025"/>
                        <a14:foregroundMark x1="81184" y1="43781" x2="81184" y2="43781"/>
                        <a14:foregroundMark x1="83298" y1="47512" x2="83298" y2="47512"/>
                        <a14:foregroundMark x1="91543" y1="59453" x2="91543" y2="59453"/>
                        <a14:foregroundMark x1="97674" y1="42289" x2="97674" y2="42289"/>
                        <a14:foregroundMark x1="97674" y1="35323" x2="97674" y2="35323"/>
                        <a14:foregroundMark x1="97252" y1="27861" x2="97252" y2="27861"/>
                        <a14:foregroundMark x1="96195" y1="19403" x2="98309" y2="48756"/>
                        <a14:foregroundMark x1="63425" y1="14179" x2="54545" y2="31841"/>
                        <a14:foregroundMark x1="58985" y1="14677" x2="96617" y2="11443"/>
                        <a14:foregroundMark x1="64482" y1="13433" x2="88795" y2="11443"/>
                        <a14:foregroundMark x1="60465" y1="12935" x2="77378" y2="10945"/>
                        <a14:foregroundMark x1="62156" y1="12438" x2="92812" y2="10448"/>
                        <a14:foregroundMark x1="63425" y1="11692" x2="63425" y2="11692"/>
                        <a14:foregroundMark x1="60465" y1="11443" x2="60465" y2="11443"/>
                        <a14:foregroundMark x1="48203" y1="97264" x2="97886" y2="96766"/>
                      </a14:backgroundRemoval>
                    </a14:imgEffect>
                  </a14:imgLayer>
                </a14:imgProps>
              </a:ext>
            </a:extLst>
          </a:blip>
          <a:stretch>
            <a:fillRect/>
          </a:stretch>
        </p:blipFill>
        <p:spPr>
          <a:xfrm>
            <a:off x="10750799" y="5190565"/>
            <a:ext cx="1444754" cy="1227888"/>
          </a:xfrm>
          <a:prstGeom prst="rect">
            <a:avLst/>
          </a:prstGeom>
        </p:spPr>
      </p:pic>
    </p:spTree>
    <p:extLst>
      <p:ext uri="{BB962C8B-B14F-4D97-AF65-F5344CB8AC3E}">
        <p14:creationId xmlns:p14="http://schemas.microsoft.com/office/powerpoint/2010/main" val="25472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space réservé du contenu 1"/>
          <p:cNvPicPr>
            <a:picLocks noGrp="1" noChangeAspect="1"/>
          </p:cNvPicPr>
          <p:nvPr>
            <p:ph idx="17"/>
          </p:nvPr>
        </p:nvPicPr>
        <p:blipFill>
          <a:blip r:embed="rId2"/>
          <a:stretch>
            <a:fillRect/>
          </a:stretch>
        </p:blipFill>
        <p:spPr>
          <a:xfrm>
            <a:off x="2828632" y="1816628"/>
            <a:ext cx="5169835" cy="4586771"/>
          </a:xfrm>
          <a:prstGeom prst="rect">
            <a:avLst/>
          </a:prstGeom>
        </p:spPr>
      </p:pic>
      <p:pic>
        <p:nvPicPr>
          <p:cNvPr id="17" name="Image 16"/>
          <p:cNvPicPr>
            <a:picLocks noChangeAspect="1"/>
          </p:cNvPicPr>
          <p:nvPr/>
        </p:nvPicPr>
        <p:blipFill>
          <a:blip r:embed="rId3">
            <a:extLst>
              <a:ext uri="{BEBA8EAE-BF5A-486C-A8C5-ECC9F3942E4B}">
                <a14:imgProps xmlns:a14="http://schemas.microsoft.com/office/drawing/2010/main">
                  <a14:imgLayer r:embed="rId4">
                    <a14:imgEffect>
                      <a14:backgroundRemoval t="439" b="99123" l="2920" r="87591">
                        <a14:foregroundMark x1="49635" y1="28947" x2="59854" y2="28509"/>
                        <a14:backgroundMark x1="43066" y1="66667" x2="45255" y2="76754"/>
                      </a14:backgroundRemoval>
                    </a14:imgEffect>
                  </a14:imgLayer>
                </a14:imgProps>
              </a:ext>
            </a:extLst>
          </a:blip>
          <a:stretch>
            <a:fillRect/>
          </a:stretch>
        </p:blipFill>
        <p:spPr>
          <a:xfrm>
            <a:off x="-122288" y="3279435"/>
            <a:ext cx="1949249" cy="3244006"/>
          </a:xfrm>
          <a:prstGeom prst="rect">
            <a:avLst/>
          </a:prstGeom>
        </p:spPr>
      </p:pic>
      <p:sp>
        <p:nvSpPr>
          <p:cNvPr id="6" name="Espace réservé du texte 5"/>
          <p:cNvSpPr>
            <a:spLocks noGrp="1"/>
          </p:cNvSpPr>
          <p:nvPr>
            <p:ph type="body" sz="quarter" idx="12"/>
          </p:nvPr>
        </p:nvSpPr>
        <p:spPr/>
        <p:txBody>
          <a:bodyPr/>
          <a:lstStyle/>
          <a:p>
            <a:r>
              <a:rPr lang="fr-FR" dirty="0"/>
              <a:t>La collecte des informations, documents et blocage des comptes</a:t>
            </a:r>
          </a:p>
        </p:txBody>
      </p:sp>
      <p:sp>
        <p:nvSpPr>
          <p:cNvPr id="7" name="Espace réservé du texte 6"/>
          <p:cNvSpPr>
            <a:spLocks noGrp="1"/>
          </p:cNvSpPr>
          <p:nvPr>
            <p:ph type="body" sz="quarter" idx="14"/>
          </p:nvPr>
        </p:nvSpPr>
        <p:spPr/>
        <p:txBody>
          <a:bodyPr/>
          <a:lstStyle/>
          <a:p>
            <a:r>
              <a:rPr lang="fr-FR" dirty="0"/>
              <a:t>FILIERE </a:t>
            </a:r>
            <a:r>
              <a:rPr lang="fr-FR" dirty="0" smtClean="0"/>
              <a:t>SUCCESSIONS</a:t>
            </a:r>
            <a:endParaRPr lang="fr-FR" dirty="0"/>
          </a:p>
        </p:txBody>
      </p:sp>
      <p:sp>
        <p:nvSpPr>
          <p:cNvPr id="8" name="Espace réservé du texte 7"/>
          <p:cNvSpPr>
            <a:spLocks noGrp="1"/>
          </p:cNvSpPr>
          <p:nvPr>
            <p:ph type="body" sz="quarter" idx="16"/>
          </p:nvPr>
        </p:nvSpPr>
        <p:spPr/>
        <p:txBody>
          <a:bodyPr/>
          <a:lstStyle/>
          <a:p>
            <a:r>
              <a:rPr lang="fr-FR" dirty="0" smtClean="0"/>
              <a:t>3</a:t>
            </a:r>
            <a:endParaRPr lang="fr-FR" dirty="0"/>
          </a:p>
        </p:txBody>
      </p:sp>
      <p:sp>
        <p:nvSpPr>
          <p:cNvPr id="3" name="ZoneTexte 2"/>
          <p:cNvSpPr txBox="1"/>
          <p:nvPr/>
        </p:nvSpPr>
        <p:spPr>
          <a:xfrm>
            <a:off x="4751294" y="2563906"/>
            <a:ext cx="2133600" cy="369332"/>
          </a:xfrm>
          <a:prstGeom prst="rect">
            <a:avLst/>
          </a:prstGeom>
          <a:noFill/>
          <a:ln>
            <a:solidFill>
              <a:schemeClr val="bg1"/>
            </a:solidFill>
          </a:ln>
        </p:spPr>
        <p:txBody>
          <a:bodyPr wrap="square" rtlCol="0">
            <a:spAutoFit/>
          </a:bodyPr>
          <a:lstStyle/>
          <a:p>
            <a:endParaRPr lang="fr-FR" dirty="0"/>
          </a:p>
        </p:txBody>
      </p:sp>
      <p:sp>
        <p:nvSpPr>
          <p:cNvPr id="13" name="ZoneTexte 12"/>
          <p:cNvSpPr txBox="1"/>
          <p:nvPr/>
        </p:nvSpPr>
        <p:spPr>
          <a:xfrm>
            <a:off x="0" y="4276541"/>
            <a:ext cx="1421296" cy="584775"/>
          </a:xfrm>
          <a:prstGeom prst="rect">
            <a:avLst/>
          </a:prstGeom>
          <a:noFill/>
        </p:spPr>
        <p:txBody>
          <a:bodyPr wrap="square" rtlCol="0">
            <a:spAutoFit/>
          </a:bodyPr>
          <a:lstStyle/>
          <a:p>
            <a:pPr algn="ctr"/>
            <a:r>
              <a:rPr lang="fr-FR" sz="1600" dirty="0" smtClean="0">
                <a:latin typeface="Georgia" panose="02040502050405020303" pitchFamily="18" charset="0"/>
              </a:rPr>
              <a:t>Modèle acte de décès : </a:t>
            </a:r>
            <a:endParaRPr lang="fr-FR" sz="1600" dirty="0">
              <a:latin typeface="Georgia" panose="02040502050405020303" pitchFamily="18" charset="0"/>
            </a:endParaRPr>
          </a:p>
        </p:txBody>
      </p:sp>
      <p:sp>
        <p:nvSpPr>
          <p:cNvPr id="9" name="Rectangle 8"/>
          <p:cNvSpPr/>
          <p:nvPr/>
        </p:nvSpPr>
        <p:spPr>
          <a:xfrm>
            <a:off x="8442050" y="2009908"/>
            <a:ext cx="2958158" cy="738664"/>
          </a:xfrm>
          <a:prstGeom prst="rect">
            <a:avLst/>
          </a:prstGeom>
          <a:solidFill>
            <a:schemeClr val="bg1">
              <a:lumMod val="95000"/>
            </a:schemeClr>
          </a:solidFill>
        </p:spPr>
        <p:txBody>
          <a:bodyPr wrap="square">
            <a:spAutoFit/>
          </a:bodyPr>
          <a:lstStyle/>
          <a:p>
            <a:pPr algn="ctr"/>
            <a:r>
              <a:rPr lang="fr-FR" sz="1400" dirty="0" smtClean="0">
                <a:ln>
                  <a:solidFill>
                    <a:schemeClr val="tx1"/>
                  </a:solidFill>
                </a:ln>
                <a:solidFill>
                  <a:schemeClr val="bg1">
                    <a:lumMod val="50000"/>
                  </a:schemeClr>
                </a:solidFill>
              </a:rPr>
              <a:t>Date de décès à indiquer dans MYSYS, connaissance client, état civil</a:t>
            </a:r>
            <a:endParaRPr lang="fr-FR" sz="1400" dirty="0">
              <a:ln>
                <a:solidFill>
                  <a:schemeClr val="tx1"/>
                </a:solidFill>
              </a:ln>
              <a:solidFill>
                <a:schemeClr val="bg1">
                  <a:lumMod val="50000"/>
                </a:schemeClr>
              </a:solidFill>
            </a:endParaRPr>
          </a:p>
        </p:txBody>
      </p:sp>
      <p:sp>
        <p:nvSpPr>
          <p:cNvPr id="16" name="Rectangle 15"/>
          <p:cNvSpPr/>
          <p:nvPr/>
        </p:nvSpPr>
        <p:spPr>
          <a:xfrm>
            <a:off x="8442050" y="4191475"/>
            <a:ext cx="2958158" cy="307777"/>
          </a:xfrm>
          <a:prstGeom prst="rect">
            <a:avLst/>
          </a:prstGeom>
          <a:solidFill>
            <a:schemeClr val="bg1">
              <a:lumMod val="95000"/>
            </a:schemeClr>
          </a:solidFill>
        </p:spPr>
        <p:txBody>
          <a:bodyPr wrap="square">
            <a:spAutoFit/>
          </a:bodyPr>
          <a:lstStyle/>
          <a:p>
            <a:pPr algn="ctr"/>
            <a:r>
              <a:rPr lang="fr-FR" sz="1400" dirty="0" smtClean="0">
                <a:ln>
                  <a:solidFill>
                    <a:schemeClr val="tx1"/>
                  </a:solidFill>
                </a:ln>
                <a:solidFill>
                  <a:schemeClr val="bg1">
                    <a:lumMod val="50000"/>
                  </a:schemeClr>
                </a:solidFill>
              </a:rPr>
              <a:t>Date de rédaction de l’acte</a:t>
            </a:r>
            <a:endParaRPr lang="fr-FR" sz="1400" dirty="0">
              <a:ln>
                <a:solidFill>
                  <a:schemeClr val="tx1"/>
                </a:solidFill>
              </a:ln>
              <a:solidFill>
                <a:schemeClr val="bg1">
                  <a:lumMod val="50000"/>
                </a:schemeClr>
              </a:solidFill>
            </a:endParaRPr>
          </a:p>
        </p:txBody>
      </p:sp>
      <p:pic>
        <p:nvPicPr>
          <p:cNvPr id="18" name="Image 17"/>
          <p:cNvPicPr>
            <a:picLocks noChangeAspect="1"/>
          </p:cNvPicPr>
          <p:nvPr/>
        </p:nvPicPr>
        <p:blipFill>
          <a:blip r:embed="rId5">
            <a:extLst>
              <a:ext uri="{BEBA8EAE-BF5A-486C-A8C5-ECC9F3942E4B}">
                <a14:imgProps xmlns:a14="http://schemas.microsoft.com/office/drawing/2010/main">
                  <a14:imgLayer r:embed="rId6">
                    <a14:imgEffect>
                      <a14:backgroundRemoval t="4630" b="96991" l="9877" r="93827">
                        <a14:foregroundMark x1="34568" y1="11343" x2="29877" y2="87731"/>
                        <a14:foregroundMark x1="65185" y1="12500" x2="64938" y2="27778"/>
                        <a14:foregroundMark x1="14074" y1="91435" x2="23457" y2="90972"/>
                        <a14:foregroundMark x1="42469" y1="93287" x2="86914" y2="92593"/>
                        <a14:foregroundMark x1="54074" y1="91898" x2="54074" y2="91898"/>
                        <a14:foregroundMark x1="49136" y1="90509" x2="57531" y2="88889"/>
                        <a14:foregroundMark x1="78519" y1="89352" x2="88395" y2="90972"/>
                        <a14:foregroundMark x1="88395" y1="91435" x2="88395" y2="91435"/>
                        <a14:foregroundMark x1="90864" y1="91435" x2="90864" y2="91435"/>
                        <a14:foregroundMark x1="23457" y1="93056" x2="41728" y2="93519"/>
                        <a14:foregroundMark x1="11111" y1="92130" x2="11111" y2="92130"/>
                        <a14:foregroundMark x1="12840" y1="92593" x2="12346" y2="91435"/>
                        <a14:foregroundMark x1="44691" y1="43981" x2="50864" y2="42593"/>
                        <a14:foregroundMark x1="43457" y1="43750" x2="43457" y2="43750"/>
                        <a14:foregroundMark x1="42469" y1="42824" x2="42469" y2="42824"/>
                        <a14:foregroundMark x1="44198" y1="41435" x2="44198" y2="41435"/>
                        <a14:foregroundMark x1="69877" y1="46528" x2="74568" y2="43519"/>
                        <a14:foregroundMark x1="66173" y1="29398" x2="68889" y2="20833"/>
                      </a14:backgroundRemoval>
                    </a14:imgEffect>
                  </a14:imgLayer>
                </a14:imgProps>
              </a:ext>
            </a:extLst>
          </a:blip>
          <a:stretch>
            <a:fillRect/>
          </a:stretch>
        </p:blipFill>
        <p:spPr>
          <a:xfrm>
            <a:off x="10028348" y="4765878"/>
            <a:ext cx="1647715" cy="1757563"/>
          </a:xfrm>
          <a:prstGeom prst="rect">
            <a:avLst/>
          </a:prstGeom>
        </p:spPr>
      </p:pic>
      <p:sp>
        <p:nvSpPr>
          <p:cNvPr id="4" name="ZoneTexte 3"/>
          <p:cNvSpPr txBox="1"/>
          <p:nvPr/>
        </p:nvSpPr>
        <p:spPr>
          <a:xfrm>
            <a:off x="3979509" y="2692953"/>
            <a:ext cx="2159276" cy="280572"/>
          </a:xfrm>
          <a:prstGeom prst="rect">
            <a:avLst/>
          </a:prstGeom>
          <a:noFill/>
          <a:ln w="28575">
            <a:solidFill>
              <a:schemeClr val="accent1"/>
            </a:solidFill>
          </a:ln>
        </p:spPr>
        <p:txBody>
          <a:bodyPr wrap="square" rtlCol="0">
            <a:spAutoFit/>
          </a:bodyPr>
          <a:lstStyle/>
          <a:p>
            <a:endParaRPr lang="fr-FR" dirty="0"/>
          </a:p>
        </p:txBody>
      </p:sp>
      <p:sp>
        <p:nvSpPr>
          <p:cNvPr id="19" name="ZoneTexte 18"/>
          <p:cNvSpPr txBox="1"/>
          <p:nvPr/>
        </p:nvSpPr>
        <p:spPr>
          <a:xfrm>
            <a:off x="3979509" y="3506990"/>
            <a:ext cx="2484792" cy="280572"/>
          </a:xfrm>
          <a:prstGeom prst="rect">
            <a:avLst/>
          </a:prstGeom>
          <a:noFill/>
          <a:ln w="28575">
            <a:solidFill>
              <a:schemeClr val="accent1"/>
            </a:solidFill>
          </a:ln>
        </p:spPr>
        <p:txBody>
          <a:bodyPr wrap="square" rtlCol="0">
            <a:spAutoFit/>
          </a:bodyPr>
          <a:lstStyle/>
          <a:p>
            <a:endParaRPr lang="fr-FR" dirty="0"/>
          </a:p>
        </p:txBody>
      </p:sp>
      <p:pic>
        <p:nvPicPr>
          <p:cNvPr id="11" name="Image 10"/>
          <p:cNvPicPr>
            <a:picLocks noChangeAspect="1"/>
          </p:cNvPicPr>
          <p:nvPr/>
        </p:nvPicPr>
        <p:blipFill>
          <a:blip r:embed="rId7">
            <a:duotone>
              <a:schemeClr val="accent5">
                <a:shade val="45000"/>
                <a:satMod val="135000"/>
              </a:schemeClr>
              <a:prstClr val="white"/>
            </a:duotone>
            <a:extLst>
              <a:ext uri="{BEBA8EAE-BF5A-486C-A8C5-ECC9F3942E4B}">
                <a14:imgProps xmlns:a14="http://schemas.microsoft.com/office/drawing/2010/main">
                  <a14:imgLayer r:embed="rId8">
                    <a14:imgEffect>
                      <a14:backgroundRemoval t="0" b="91005" l="0" r="89431"/>
                    </a14:imgEffect>
                  </a14:imgLayer>
                </a14:imgProps>
              </a:ext>
            </a:extLst>
          </a:blip>
          <a:stretch>
            <a:fillRect/>
          </a:stretch>
        </p:blipFill>
        <p:spPr>
          <a:xfrm rot="3634721">
            <a:off x="6710221" y="1792841"/>
            <a:ext cx="835701" cy="1800225"/>
          </a:xfrm>
          <a:prstGeom prst="rect">
            <a:avLst/>
          </a:prstGeom>
        </p:spPr>
      </p:pic>
      <p:pic>
        <p:nvPicPr>
          <p:cNvPr id="20" name="Image 19"/>
          <p:cNvPicPr>
            <a:picLocks noChangeAspect="1"/>
          </p:cNvPicPr>
          <p:nvPr/>
        </p:nvPicPr>
        <p:blipFill>
          <a:blip r:embed="rId7">
            <a:duotone>
              <a:schemeClr val="accent5">
                <a:shade val="45000"/>
                <a:satMod val="135000"/>
              </a:schemeClr>
              <a:prstClr val="white"/>
            </a:duotone>
            <a:extLst>
              <a:ext uri="{BEBA8EAE-BF5A-486C-A8C5-ECC9F3942E4B}">
                <a14:imgProps xmlns:a14="http://schemas.microsoft.com/office/drawing/2010/main">
                  <a14:imgLayer r:embed="rId8">
                    <a14:imgEffect>
                      <a14:backgroundRemoval t="0" b="91005" l="0" r="89431"/>
                    </a14:imgEffect>
                  </a14:imgLayer>
                </a14:imgProps>
              </a:ext>
            </a:extLst>
          </a:blip>
          <a:stretch>
            <a:fillRect/>
          </a:stretch>
        </p:blipFill>
        <p:spPr>
          <a:xfrm rot="7317276" flipH="1">
            <a:off x="6988971" y="3120822"/>
            <a:ext cx="858016" cy="1800225"/>
          </a:xfrm>
          <a:prstGeom prst="rect">
            <a:avLst/>
          </a:prstGeom>
        </p:spPr>
      </p:pic>
    </p:spTree>
    <p:extLst>
      <p:ext uri="{BB962C8B-B14F-4D97-AF65-F5344CB8AC3E}">
        <p14:creationId xmlns:p14="http://schemas.microsoft.com/office/powerpoint/2010/main" val="5322438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a:xfrm>
            <a:off x="334912" y="1279994"/>
            <a:ext cx="11857088" cy="3580241"/>
          </a:xfrm>
        </p:spPr>
        <p:txBody>
          <a:bodyPr/>
          <a:lstStyle/>
          <a:p>
            <a:pPr>
              <a:buFont typeface="Wingdings" panose="05000000000000000000" pitchFamily="2" charset="2"/>
              <a:buChar char="§"/>
            </a:pPr>
            <a:r>
              <a:rPr lang="fr-FR" dirty="0" smtClean="0"/>
              <a:t>Autres documents pouvant être transmis </a:t>
            </a:r>
            <a:r>
              <a:rPr lang="fr-FR" dirty="0" smtClean="0">
                <a:solidFill>
                  <a:srgbClr val="C00000"/>
                </a:solidFill>
              </a:rPr>
              <a:t>à la </a:t>
            </a:r>
            <a:r>
              <a:rPr lang="fr-FR" dirty="0">
                <a:solidFill>
                  <a:srgbClr val="C00000"/>
                </a:solidFill>
              </a:rPr>
              <a:t>F</a:t>
            </a:r>
            <a:r>
              <a:rPr lang="fr-FR" dirty="0" smtClean="0">
                <a:solidFill>
                  <a:srgbClr val="C00000"/>
                </a:solidFill>
              </a:rPr>
              <a:t>ilière </a:t>
            </a:r>
            <a:r>
              <a:rPr lang="fr-FR" dirty="0">
                <a:solidFill>
                  <a:srgbClr val="C00000"/>
                </a:solidFill>
              </a:rPr>
              <a:t>S</a:t>
            </a:r>
            <a:r>
              <a:rPr lang="fr-FR" dirty="0" smtClean="0">
                <a:solidFill>
                  <a:srgbClr val="C00000"/>
                </a:solidFill>
              </a:rPr>
              <a:t>uccessions </a:t>
            </a:r>
            <a:r>
              <a:rPr lang="fr-FR" dirty="0"/>
              <a:t>pour traitement </a:t>
            </a:r>
            <a:r>
              <a:rPr lang="fr-FR" dirty="0" smtClean="0"/>
              <a:t>:</a:t>
            </a:r>
          </a:p>
          <a:p>
            <a:pPr marL="744750" lvl="2" indent="-285750">
              <a:buFont typeface="Wingdings" panose="05000000000000000000" pitchFamily="2" charset="2"/>
              <a:buChar char="q"/>
            </a:pPr>
            <a:r>
              <a:rPr lang="fr-FR" sz="1400" dirty="0" smtClean="0"/>
              <a:t>Si demande de paiement de la facture des Pompes Funèbres</a:t>
            </a:r>
          </a:p>
          <a:p>
            <a:pPr lvl="2"/>
            <a:r>
              <a:rPr lang="fr-FR" dirty="0" smtClean="0"/>
              <a:t>Si </a:t>
            </a:r>
            <a:r>
              <a:rPr lang="fr-FR" dirty="0" smtClean="0">
                <a:solidFill>
                  <a:srgbClr val="C00000"/>
                </a:solidFill>
              </a:rPr>
              <a:t>inférieure à 5.000 € </a:t>
            </a:r>
            <a:r>
              <a:rPr lang="fr-FR" dirty="0" smtClean="0"/>
              <a:t>: payée d’office par la banque </a:t>
            </a:r>
            <a:r>
              <a:rPr lang="fr-FR" b="1" dirty="0" smtClean="0"/>
              <a:t>via la Filière Successions </a:t>
            </a:r>
            <a:r>
              <a:rPr lang="fr-FR" sz="1000" i="1" dirty="0" smtClean="0"/>
              <a:t>(Article L312-1-4 du Code monétaire et financier, complété par l’arrêté du 25/10/2013)</a:t>
            </a:r>
            <a:r>
              <a:rPr lang="fr-FR" sz="1000" dirty="0" smtClean="0"/>
              <a:t>.</a:t>
            </a:r>
          </a:p>
          <a:p>
            <a:pPr lvl="2"/>
            <a:r>
              <a:rPr lang="fr-FR" dirty="0" smtClean="0"/>
              <a:t>Si </a:t>
            </a:r>
            <a:r>
              <a:rPr lang="fr-FR" dirty="0" smtClean="0">
                <a:solidFill>
                  <a:srgbClr val="C00000"/>
                </a:solidFill>
              </a:rPr>
              <a:t>supérieure à 5.000 € </a:t>
            </a:r>
            <a:r>
              <a:rPr lang="fr-FR" dirty="0" smtClean="0"/>
              <a:t>: recueillir l’accord de tous les héritiers pour permettre le paiement : </a:t>
            </a:r>
            <a:r>
              <a:rPr lang="fr-FR" i="1" dirty="0" smtClean="0"/>
              <a:t>document SUCC-009</a:t>
            </a:r>
          </a:p>
          <a:p>
            <a:pPr marL="1441350" lvl="3" indent="0">
              <a:buNone/>
            </a:pPr>
            <a:r>
              <a:rPr lang="fr-FR" b="1" i="1" dirty="0">
                <a:solidFill>
                  <a:srgbClr val="C00000"/>
                </a:solidFill>
              </a:rPr>
              <a:t>Joindre à l’accord la copie de la pièce d’identité de chaque héritier et un document justifiant leur qualité d’héritier</a:t>
            </a:r>
          </a:p>
          <a:p>
            <a:pPr marL="927000" lvl="2" indent="0">
              <a:buNone/>
            </a:pPr>
            <a:endParaRPr lang="fr-FR" b="1" dirty="0" smtClean="0">
              <a:solidFill>
                <a:srgbClr val="C00000"/>
              </a:solidFill>
            </a:endParaRPr>
          </a:p>
          <a:p>
            <a:pPr lvl="2"/>
            <a:r>
              <a:rPr lang="fr-FR" b="1" dirty="0" smtClean="0">
                <a:solidFill>
                  <a:srgbClr val="C00000"/>
                </a:solidFill>
              </a:rPr>
              <a:t>Ne sont acceptées que les factures des frais d’obsèques et </a:t>
            </a:r>
            <a:r>
              <a:rPr lang="fr-FR" b="1" u="sng" dirty="0" smtClean="0">
                <a:solidFill>
                  <a:srgbClr val="C00000"/>
                </a:solidFill>
              </a:rPr>
              <a:t>non les devis ou commandes</a:t>
            </a:r>
          </a:p>
          <a:p>
            <a:pPr marL="0" indent="0">
              <a:buNone/>
            </a:pPr>
            <a:endParaRPr lang="fr-FR" sz="1400" b="1" dirty="0" smtClean="0"/>
          </a:p>
          <a:p>
            <a:pPr lvl="1">
              <a:buFont typeface="Wingdings" panose="05000000000000000000" pitchFamily="2" charset="2"/>
              <a:buChar char="q"/>
            </a:pPr>
            <a:r>
              <a:rPr lang="fr-FR" dirty="0" smtClean="0"/>
              <a:t>Si demande de paiement de factures ou demande de remboursement d’une pension ou retraite quel que soit le montant : </a:t>
            </a:r>
          </a:p>
          <a:p>
            <a:pPr lvl="2"/>
            <a:r>
              <a:rPr lang="fr-FR" dirty="0" smtClean="0"/>
              <a:t>Si demande transmise par le notaire, il n’est pas nécessaire de solliciter l’accord de tous les héritiers</a:t>
            </a:r>
          </a:p>
          <a:p>
            <a:pPr lvl="2"/>
            <a:r>
              <a:rPr lang="fr-FR" dirty="0" smtClean="0"/>
              <a:t>Si demande transmise par un héritier, il est nécessaire d’obtenir l’accord de paiement de tous les héritiers : </a:t>
            </a:r>
            <a:r>
              <a:rPr lang="fr-FR" i="1" dirty="0" smtClean="0"/>
              <a:t>document SUCC-009</a:t>
            </a:r>
          </a:p>
          <a:p>
            <a:pPr marL="1441350" lvl="3" indent="0">
              <a:buNone/>
            </a:pPr>
            <a:r>
              <a:rPr lang="fr-FR" sz="1200" b="1" i="1" dirty="0" smtClean="0">
                <a:solidFill>
                  <a:srgbClr val="C00000"/>
                </a:solidFill>
              </a:rPr>
              <a:t>Joindre à l’accord la copie de la pièce d’identité de chaque héritier et un document justifiant leur qualité d’héritier</a:t>
            </a:r>
          </a:p>
          <a:p>
            <a:pPr lvl="2"/>
            <a:r>
              <a:rPr lang="fr-FR" dirty="0" smtClean="0"/>
              <a:t>Prise en charge du paiement des factures autres que frais d’obsèques </a:t>
            </a:r>
            <a:r>
              <a:rPr lang="fr-FR" b="1" dirty="0" smtClean="0"/>
              <a:t>à titre exceptionnel et dans un délai raisonnable</a:t>
            </a:r>
            <a:r>
              <a:rPr lang="fr-FR" dirty="0" smtClean="0"/>
              <a:t> après le décès</a:t>
            </a:r>
          </a:p>
          <a:p>
            <a:pPr lvl="2"/>
            <a:r>
              <a:rPr lang="fr-FR" dirty="0" smtClean="0"/>
              <a:t>Prise de tarification automatique conformément à la plaquette tarification en vigueur</a:t>
            </a:r>
          </a:p>
          <a:p>
            <a:pPr lvl="1">
              <a:buFont typeface="Wingdings" panose="05000000000000000000" pitchFamily="2" charset="2"/>
              <a:buChar char="§"/>
            </a:pPr>
            <a:endParaRPr lang="fr-FR" sz="1200" dirty="0" smtClean="0"/>
          </a:p>
          <a:p>
            <a:pPr marL="744750" lvl="2" indent="-285750"/>
            <a:endParaRPr lang="fr-FR" sz="900" b="1" i="1" dirty="0" smtClean="0"/>
          </a:p>
        </p:txBody>
      </p:sp>
      <p:pic>
        <p:nvPicPr>
          <p:cNvPr id="16" name="Image 15"/>
          <p:cNvPicPr>
            <a:picLocks noChangeAspect="1"/>
          </p:cNvPicPr>
          <p:nvPr/>
        </p:nvPicPr>
        <p:blipFill>
          <a:blip r:embed="rId2">
            <a:extLst>
              <a:ext uri="{BEBA8EAE-BF5A-486C-A8C5-ECC9F3942E4B}">
                <a14:imgProps xmlns:a14="http://schemas.microsoft.com/office/drawing/2010/main">
                  <a14:imgLayer r:embed="rId3">
                    <a14:imgEffect>
                      <a14:backgroundRemoval t="9824" b="89924" l="9795" r="99772">
                        <a14:backgroundMark x1="23007" y1="11839" x2="23007" y2="11839"/>
                        <a14:backgroundMark x1="29385" y1="11587" x2="29385" y2="11587"/>
                        <a14:backgroundMark x1="41002" y1="16121" x2="41002" y2="16121"/>
                        <a14:backgroundMark x1="42369" y1="14106" x2="42369" y2="14106"/>
                        <a14:backgroundMark x1="48747" y1="15113" x2="48747" y2="15113"/>
                        <a14:backgroundMark x1="53759" y1="17380" x2="53759" y2="17380"/>
                        <a14:backgroundMark x1="59226" y1="19144" x2="59226" y2="19144"/>
                        <a14:backgroundMark x1="65148" y1="17884" x2="65148" y2="17884"/>
                        <a14:backgroundMark x1="65148" y1="18640" x2="65148" y2="18640"/>
                        <a14:backgroundMark x1="70387" y1="15617" x2="70387" y2="15617"/>
                        <a14:backgroundMark x1="74260" y1="18892" x2="74260" y2="18892"/>
                        <a14:backgroundMark x1="77904" y1="22922" x2="77904" y2="22922"/>
                        <a14:backgroundMark x1="90205" y1="25441" x2="90205" y2="25441"/>
                        <a14:backgroundMark x1="95672" y1="28463" x2="95672" y2="28463"/>
                        <a14:backgroundMark x1="87699" y1="26700" x2="87699" y2="26700"/>
                        <a14:backgroundMark x1="20729" y1="23174" x2="20729" y2="23174"/>
                        <a14:backgroundMark x1="19134" y1="29723" x2="19134" y2="29723"/>
                        <a14:backgroundMark x1="16401" y1="43325" x2="16401" y2="43325"/>
                        <a14:backgroundMark x1="14579" y1="50630" x2="14579" y2="50630"/>
                        <a14:backgroundMark x1="12528" y1="54912" x2="12528" y2="54912"/>
                        <a14:backgroundMark x1="15034" y1="41562" x2="15034" y2="41562"/>
                      </a14:backgroundRemoval>
                    </a14:imgEffect>
                  </a14:imgLayer>
                </a14:imgProps>
              </a:ext>
            </a:extLst>
          </a:blip>
          <a:stretch>
            <a:fillRect/>
          </a:stretch>
        </p:blipFill>
        <p:spPr>
          <a:xfrm>
            <a:off x="10758782" y="2265731"/>
            <a:ext cx="1516044" cy="1701060"/>
          </a:xfrm>
          <a:prstGeom prst="rect">
            <a:avLst/>
          </a:prstGeom>
        </p:spPr>
      </p:pic>
      <p:sp>
        <p:nvSpPr>
          <p:cNvPr id="6" name="Espace réservé du texte 5"/>
          <p:cNvSpPr>
            <a:spLocks noGrp="1"/>
          </p:cNvSpPr>
          <p:nvPr>
            <p:ph type="body" sz="quarter" idx="12"/>
          </p:nvPr>
        </p:nvSpPr>
        <p:spPr/>
        <p:txBody>
          <a:bodyPr/>
          <a:lstStyle/>
          <a:p>
            <a:r>
              <a:rPr lang="fr-FR" dirty="0"/>
              <a:t>La collecte des informations, documents et blocage des comptes</a:t>
            </a:r>
          </a:p>
        </p:txBody>
      </p:sp>
      <p:sp>
        <p:nvSpPr>
          <p:cNvPr id="7" name="Espace réservé du texte 6"/>
          <p:cNvSpPr>
            <a:spLocks noGrp="1"/>
          </p:cNvSpPr>
          <p:nvPr>
            <p:ph type="body" sz="quarter" idx="14"/>
          </p:nvPr>
        </p:nvSpPr>
        <p:spPr/>
        <p:txBody>
          <a:bodyPr/>
          <a:lstStyle/>
          <a:p>
            <a:r>
              <a:rPr lang="fr-FR" dirty="0"/>
              <a:t>FILIERE </a:t>
            </a:r>
            <a:r>
              <a:rPr lang="fr-FR" dirty="0" smtClean="0"/>
              <a:t>SUCCESSIONS</a:t>
            </a:r>
            <a:endParaRPr lang="fr-FR" dirty="0"/>
          </a:p>
        </p:txBody>
      </p:sp>
      <p:sp>
        <p:nvSpPr>
          <p:cNvPr id="8" name="Espace réservé du texte 7"/>
          <p:cNvSpPr>
            <a:spLocks noGrp="1"/>
          </p:cNvSpPr>
          <p:nvPr>
            <p:ph type="body" sz="quarter" idx="16"/>
          </p:nvPr>
        </p:nvSpPr>
        <p:spPr/>
        <p:txBody>
          <a:bodyPr/>
          <a:lstStyle/>
          <a:p>
            <a:r>
              <a:rPr lang="fr-FR" dirty="0" smtClean="0"/>
              <a:t>3</a:t>
            </a:r>
            <a:endParaRPr lang="fr-FR" dirty="0"/>
          </a:p>
        </p:txBody>
      </p:sp>
      <p:pic>
        <p:nvPicPr>
          <p:cNvPr id="2" name="Image 1"/>
          <p:cNvPicPr>
            <a:picLocks noChangeAspect="1"/>
          </p:cNvPicPr>
          <p:nvPr/>
        </p:nvPicPr>
        <p:blipFill>
          <a:blip r:embed="rId4"/>
          <a:stretch>
            <a:fillRect/>
          </a:stretch>
        </p:blipFill>
        <p:spPr>
          <a:xfrm>
            <a:off x="6263456" y="5208082"/>
            <a:ext cx="4177274" cy="821299"/>
          </a:xfrm>
          <a:prstGeom prst="rect">
            <a:avLst/>
          </a:prstGeom>
        </p:spPr>
      </p:pic>
      <p:sp>
        <p:nvSpPr>
          <p:cNvPr id="12" name="Rectangle 11"/>
          <p:cNvSpPr/>
          <p:nvPr/>
        </p:nvSpPr>
        <p:spPr>
          <a:xfrm>
            <a:off x="550911" y="5208082"/>
            <a:ext cx="5442384" cy="830997"/>
          </a:xfrm>
          <a:prstGeom prst="rect">
            <a:avLst/>
          </a:prstGeom>
          <a:solidFill>
            <a:schemeClr val="bg1">
              <a:lumMod val="95000"/>
            </a:schemeClr>
          </a:solidFill>
        </p:spPr>
        <p:txBody>
          <a:bodyPr wrap="square">
            <a:spAutoFit/>
          </a:bodyPr>
          <a:lstStyle/>
          <a:p>
            <a:pPr marL="0" lvl="2" indent="0" algn="just">
              <a:buNone/>
            </a:pPr>
            <a:r>
              <a:rPr lang="fr-FR" sz="1600" dirty="0"/>
              <a:t>Transmettre pour paiement via MYFLOW les </a:t>
            </a:r>
            <a:r>
              <a:rPr lang="fr-FR" sz="1600" dirty="0" smtClean="0"/>
              <a:t>factures, </a:t>
            </a:r>
            <a:r>
              <a:rPr lang="fr-FR" sz="1600" dirty="0"/>
              <a:t>documents et les accords via la prestation dédiée « Factures et/ou reversement d’une pension ou retraite »  </a:t>
            </a:r>
          </a:p>
        </p:txBody>
      </p:sp>
      <p:pic>
        <p:nvPicPr>
          <p:cNvPr id="14" name="Image 13"/>
          <p:cNvPicPr>
            <a:picLocks noChangeAspect="1"/>
          </p:cNvPicPr>
          <p:nvPr/>
        </p:nvPicPr>
        <p:blipFill>
          <a:blip r:embed="rId5">
            <a:duotone>
              <a:schemeClr val="accent1">
                <a:shade val="45000"/>
                <a:satMod val="135000"/>
              </a:schemeClr>
              <a:prstClr val="white"/>
            </a:duotone>
            <a:extLst>
              <a:ext uri="{BEBA8EAE-BF5A-486C-A8C5-ECC9F3942E4B}">
                <a14:imgProps xmlns:a14="http://schemas.microsoft.com/office/drawing/2010/main">
                  <a14:imgLayer r:embed="rId6">
                    <a14:imgEffect>
                      <a14:backgroundRemoval t="5556" b="88889" l="1878" r="96714"/>
                    </a14:imgEffect>
                  </a14:imgLayer>
                </a14:imgProps>
              </a:ext>
            </a:extLst>
          </a:blip>
          <a:stretch>
            <a:fillRect/>
          </a:stretch>
        </p:blipFill>
        <p:spPr>
          <a:xfrm rot="430197">
            <a:off x="1213594" y="4339363"/>
            <a:ext cx="565986" cy="180336"/>
          </a:xfrm>
          <a:prstGeom prst="rect">
            <a:avLst/>
          </a:prstGeom>
        </p:spPr>
      </p:pic>
      <p:pic>
        <p:nvPicPr>
          <p:cNvPr id="15" name="Image 14"/>
          <p:cNvPicPr>
            <a:picLocks noChangeAspect="1"/>
          </p:cNvPicPr>
          <p:nvPr/>
        </p:nvPicPr>
        <p:blipFill>
          <a:blip r:embed="rId7">
            <a:duotone>
              <a:schemeClr val="accent1">
                <a:shade val="45000"/>
                <a:satMod val="135000"/>
              </a:schemeClr>
              <a:prstClr val="white"/>
            </a:duotone>
            <a:extLst>
              <a:ext uri="{BEBA8EAE-BF5A-486C-A8C5-ECC9F3942E4B}">
                <a14:imgProps xmlns:a14="http://schemas.microsoft.com/office/drawing/2010/main">
                  <a14:imgLayer r:embed="rId8">
                    <a14:imgEffect>
                      <a14:backgroundRemoval t="1852" b="98148" l="2292" r="98125">
                        <a14:foregroundMark x1="48750" y1="28395" x2="55417" y2="70370"/>
                      </a14:backgroundRemoval>
                    </a14:imgEffect>
                  </a14:imgLayer>
                </a14:imgProps>
              </a:ext>
            </a:extLst>
          </a:blip>
          <a:stretch>
            <a:fillRect/>
          </a:stretch>
        </p:blipFill>
        <p:spPr>
          <a:xfrm rot="20376903">
            <a:off x="180618" y="5083108"/>
            <a:ext cx="740585" cy="249947"/>
          </a:xfrm>
          <a:prstGeom prst="rect">
            <a:avLst/>
          </a:prstGeom>
        </p:spPr>
      </p:pic>
      <p:sp>
        <p:nvSpPr>
          <p:cNvPr id="17" name="Rectangle 16"/>
          <p:cNvSpPr/>
          <p:nvPr/>
        </p:nvSpPr>
        <p:spPr>
          <a:xfrm>
            <a:off x="10977142" y="2792590"/>
            <a:ext cx="1079323" cy="738664"/>
          </a:xfrm>
          <a:prstGeom prst="rect">
            <a:avLst/>
          </a:prstGeom>
        </p:spPr>
        <p:txBody>
          <a:bodyPr wrap="square">
            <a:spAutoFit/>
          </a:bodyPr>
          <a:lstStyle/>
          <a:p>
            <a:r>
              <a:rPr lang="fr-FR" sz="1400" dirty="0"/>
              <a:t>Vérifier la présence de RIB</a:t>
            </a:r>
          </a:p>
        </p:txBody>
      </p:sp>
      <p:pic>
        <p:nvPicPr>
          <p:cNvPr id="3" name="Image 2"/>
          <p:cNvPicPr>
            <a:picLocks noChangeAspect="1"/>
          </p:cNvPicPr>
          <p:nvPr/>
        </p:nvPicPr>
        <p:blipFill>
          <a:blip r:embed="rId9"/>
          <a:stretch>
            <a:fillRect/>
          </a:stretch>
        </p:blipFill>
        <p:spPr>
          <a:xfrm>
            <a:off x="923825" y="2715803"/>
            <a:ext cx="359695" cy="585267"/>
          </a:xfrm>
          <a:prstGeom prst="rect">
            <a:avLst/>
          </a:prstGeom>
        </p:spPr>
      </p:pic>
      <p:pic>
        <p:nvPicPr>
          <p:cNvPr id="13" name="Image 12"/>
          <p:cNvPicPr>
            <a:picLocks noChangeAspect="1"/>
          </p:cNvPicPr>
          <p:nvPr/>
        </p:nvPicPr>
        <p:blipFill>
          <a:blip r:embed="rId5">
            <a:duotone>
              <a:schemeClr val="accent1">
                <a:shade val="45000"/>
                <a:satMod val="135000"/>
              </a:schemeClr>
              <a:prstClr val="white"/>
            </a:duotone>
            <a:extLst>
              <a:ext uri="{BEBA8EAE-BF5A-486C-A8C5-ECC9F3942E4B}">
                <a14:imgProps xmlns:a14="http://schemas.microsoft.com/office/drawing/2010/main">
                  <a14:imgLayer r:embed="rId6">
                    <a14:imgEffect>
                      <a14:backgroundRemoval t="5556" b="88889" l="1878" r="96714"/>
                    </a14:imgEffect>
                  </a14:imgLayer>
                </a14:imgProps>
              </a:ext>
            </a:extLst>
          </a:blip>
          <a:stretch>
            <a:fillRect/>
          </a:stretch>
        </p:blipFill>
        <p:spPr>
          <a:xfrm rot="430197">
            <a:off x="1213595" y="2439496"/>
            <a:ext cx="565986" cy="180336"/>
          </a:xfrm>
          <a:prstGeom prst="rect">
            <a:avLst/>
          </a:prstGeom>
        </p:spPr>
      </p:pic>
    </p:spTree>
    <p:extLst>
      <p:ext uri="{BB962C8B-B14F-4D97-AF65-F5344CB8AC3E}">
        <p14:creationId xmlns:p14="http://schemas.microsoft.com/office/powerpoint/2010/main" val="14094618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3347453" y="1734807"/>
            <a:ext cx="7620201" cy="4023689"/>
          </a:xfrm>
        </p:spPr>
        <p:txBody>
          <a:bodyPr/>
          <a:lstStyle/>
          <a:p>
            <a:r>
              <a:rPr lang="fr-FR" dirty="0" smtClean="0"/>
              <a:t>Les successions en CEGEE : enjeux</a:t>
            </a:r>
          </a:p>
          <a:p>
            <a:r>
              <a:rPr lang="fr-FR" dirty="0" smtClean="0"/>
              <a:t>La connaissance du décès</a:t>
            </a:r>
          </a:p>
          <a:p>
            <a:r>
              <a:rPr lang="fr-FR" dirty="0" smtClean="0">
                <a:solidFill>
                  <a:schemeClr val="tx1"/>
                </a:solidFill>
              </a:rPr>
              <a:t>La collecte des informations, documents et blocage des comptes</a:t>
            </a:r>
          </a:p>
          <a:p>
            <a:r>
              <a:rPr lang="fr-FR" b="1" dirty="0">
                <a:solidFill>
                  <a:srgbClr val="C31632"/>
                </a:solidFill>
              </a:rPr>
              <a:t>Synergie Réseau commercial, Filière </a:t>
            </a:r>
            <a:r>
              <a:rPr lang="fr-FR" b="1" dirty="0" smtClean="0">
                <a:solidFill>
                  <a:srgbClr val="C31632"/>
                </a:solidFill>
              </a:rPr>
              <a:t>Successions</a:t>
            </a:r>
          </a:p>
          <a:p>
            <a:r>
              <a:rPr lang="fr-FR" dirty="0" smtClean="0"/>
              <a:t>Le suivi de la succession</a:t>
            </a:r>
          </a:p>
          <a:p>
            <a:r>
              <a:rPr lang="fr-FR" dirty="0" smtClean="0"/>
              <a:t>Conseiller et accompagner le client</a:t>
            </a:r>
          </a:p>
        </p:txBody>
      </p:sp>
      <p:pic>
        <p:nvPicPr>
          <p:cNvPr id="3" name="Image 2"/>
          <p:cNvPicPr>
            <a:picLocks noChangeAspect="1"/>
          </p:cNvPicPr>
          <p:nvPr/>
        </p:nvPicPr>
        <p:blipFill>
          <a:blip r:embed="rId2">
            <a:extLst>
              <a:ext uri="{BEBA8EAE-BF5A-486C-A8C5-ECC9F3942E4B}">
                <a14:imgProps xmlns:a14="http://schemas.microsoft.com/office/drawing/2010/main">
                  <a14:imgLayer r:embed="rId3">
                    <a14:imgEffect>
                      <a14:backgroundRemoval t="2922" b="99469" l="2057" r="98418">
                        <a14:foregroundMark x1="90665" y1="10359" x2="90665" y2="10359"/>
                        <a14:foregroundMark x1="92089" y1="8101" x2="93196" y2="17530"/>
                        <a14:foregroundMark x1="18196" y1="13944" x2="18196" y2="13944"/>
                        <a14:foregroundMark x1="13291" y1="16335" x2="24525" y2="12616"/>
                        <a14:foregroundMark x1="12342" y1="13015" x2="21203" y2="7968"/>
                        <a14:foregroundMark x1="22627" y1="7437" x2="29747" y2="16467"/>
                        <a14:backgroundMark x1="4430" y1="67463" x2="18671" y2="90173"/>
                        <a14:backgroundMark x1="34177" y1="96282" x2="34652" y2="83267"/>
                        <a14:backgroundMark x1="43354" y1="89376" x2="43354" y2="89376"/>
                        <a14:backgroundMark x1="43354" y1="88712" x2="44146" y2="86189"/>
                        <a14:backgroundMark x1="54114" y1="88048" x2="84177" y2="72510"/>
                        <a14:backgroundMark x1="67722" y1="58566" x2="56804" y2="82736"/>
                        <a14:backgroundMark x1="54589" y1="85259" x2="54589" y2="85259"/>
                        <a14:backgroundMark x1="55538" y1="82470" x2="55538" y2="82470"/>
                        <a14:backgroundMark x1="56013" y1="80744" x2="56013" y2="80744"/>
                        <a14:backgroundMark x1="29589" y1="12882" x2="33228" y2="19124"/>
                        <a14:backgroundMark x1="42880" y1="91501" x2="42563" y2="93625"/>
                      </a14:backgroundRemoval>
                    </a14:imgEffect>
                  </a14:imgLayer>
                </a14:imgProps>
              </a:ext>
            </a:extLst>
          </a:blip>
          <a:stretch>
            <a:fillRect/>
          </a:stretch>
        </p:blipFill>
        <p:spPr>
          <a:xfrm>
            <a:off x="10098157" y="4689765"/>
            <a:ext cx="2093843" cy="2199557"/>
          </a:xfrm>
          <a:prstGeom prst="rect">
            <a:avLst/>
          </a:prstGeom>
        </p:spPr>
      </p:pic>
    </p:spTree>
    <p:extLst>
      <p:ext uri="{BB962C8B-B14F-4D97-AF65-F5344CB8AC3E}">
        <p14:creationId xmlns:p14="http://schemas.microsoft.com/office/powerpoint/2010/main" val="40652106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lstStyle/>
          <a:p>
            <a:r>
              <a:rPr lang="fr-FR" dirty="0"/>
              <a:t>Synergie Réseau commercial, Filière Successions</a:t>
            </a:r>
          </a:p>
        </p:txBody>
      </p:sp>
      <p:sp>
        <p:nvSpPr>
          <p:cNvPr id="7" name="Espace réservé du texte 6"/>
          <p:cNvSpPr>
            <a:spLocks noGrp="1"/>
          </p:cNvSpPr>
          <p:nvPr>
            <p:ph type="body" sz="quarter" idx="14"/>
          </p:nvPr>
        </p:nvSpPr>
        <p:spPr/>
        <p:txBody>
          <a:bodyPr/>
          <a:lstStyle/>
          <a:p>
            <a:r>
              <a:rPr lang="fr-FR" dirty="0"/>
              <a:t>FILIERE </a:t>
            </a:r>
            <a:r>
              <a:rPr lang="fr-FR" dirty="0" smtClean="0"/>
              <a:t>SUCCESSIONS</a:t>
            </a:r>
            <a:endParaRPr lang="fr-FR" dirty="0"/>
          </a:p>
        </p:txBody>
      </p:sp>
      <p:sp>
        <p:nvSpPr>
          <p:cNvPr id="8" name="Espace réservé du texte 7"/>
          <p:cNvSpPr>
            <a:spLocks noGrp="1"/>
          </p:cNvSpPr>
          <p:nvPr>
            <p:ph type="body" sz="quarter" idx="16"/>
          </p:nvPr>
        </p:nvSpPr>
        <p:spPr/>
        <p:txBody>
          <a:bodyPr/>
          <a:lstStyle/>
          <a:p>
            <a:r>
              <a:rPr lang="fr-FR" dirty="0" smtClean="0"/>
              <a:t>4</a:t>
            </a:r>
            <a:endParaRPr lang="fr-FR" dirty="0"/>
          </a:p>
        </p:txBody>
      </p:sp>
      <p:pic>
        <p:nvPicPr>
          <p:cNvPr id="10" name="Espace réservé du contenu 9"/>
          <p:cNvPicPr>
            <a:picLocks noGrp="1" noChangeAspect="1"/>
          </p:cNvPicPr>
          <p:nvPr>
            <p:ph idx="17"/>
          </p:nvPr>
        </p:nvPicPr>
        <p:blipFill>
          <a:blip r:embed="rId2"/>
          <a:stretch>
            <a:fillRect/>
          </a:stretch>
        </p:blipFill>
        <p:spPr>
          <a:xfrm>
            <a:off x="3017402" y="2158347"/>
            <a:ext cx="6661271" cy="4078941"/>
          </a:xfrm>
          <a:prstGeom prst="rect">
            <a:avLst/>
          </a:prstGeom>
        </p:spPr>
      </p:pic>
      <p:sp>
        <p:nvSpPr>
          <p:cNvPr id="2" name="Rectangle 1"/>
          <p:cNvSpPr/>
          <p:nvPr/>
        </p:nvSpPr>
        <p:spPr>
          <a:xfrm>
            <a:off x="2922495" y="4365811"/>
            <a:ext cx="161364" cy="2420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p:cNvSpPr/>
          <p:nvPr/>
        </p:nvSpPr>
        <p:spPr>
          <a:xfrm>
            <a:off x="6615953" y="2088777"/>
            <a:ext cx="1999129" cy="67235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p:cNvSpPr txBox="1"/>
          <p:nvPr/>
        </p:nvSpPr>
        <p:spPr>
          <a:xfrm>
            <a:off x="1080293" y="1304674"/>
            <a:ext cx="10210801" cy="307777"/>
          </a:xfrm>
          <a:prstGeom prst="rect">
            <a:avLst/>
          </a:prstGeom>
          <a:noFill/>
        </p:spPr>
        <p:txBody>
          <a:bodyPr wrap="square" rtlCol="0">
            <a:spAutoFit/>
          </a:bodyPr>
          <a:lstStyle/>
          <a:p>
            <a:r>
              <a:rPr lang="fr-FR" sz="1400" b="1" dirty="0" smtClean="0"/>
              <a:t>Correspondants </a:t>
            </a:r>
            <a:r>
              <a:rPr lang="fr-FR" sz="1400" b="1" dirty="0" smtClean="0">
                <a:solidFill>
                  <a:srgbClr val="C00000"/>
                </a:solidFill>
              </a:rPr>
              <a:t>Pôle Successions Premium </a:t>
            </a:r>
            <a:r>
              <a:rPr lang="fr-FR" sz="1400" b="1" dirty="0" smtClean="0"/>
              <a:t>pour les dossiers dont les avoirs en CEGEE sont </a:t>
            </a:r>
            <a:r>
              <a:rPr lang="fr-FR" sz="1400" b="1" dirty="0" smtClean="0">
                <a:solidFill>
                  <a:srgbClr val="C00000"/>
                </a:solidFill>
              </a:rPr>
              <a:t>supérieurs à 75 K€</a:t>
            </a:r>
            <a:endParaRPr lang="fr-FR" sz="1400" b="1" dirty="0">
              <a:solidFill>
                <a:srgbClr val="C00000"/>
              </a:solidFill>
            </a:endParaRPr>
          </a:p>
        </p:txBody>
      </p:sp>
      <p:pic>
        <p:nvPicPr>
          <p:cNvPr id="11" name="Image 10"/>
          <p:cNvPicPr>
            <a:picLocks noChangeAspect="1"/>
          </p:cNvPicPr>
          <p:nvPr/>
        </p:nvPicPr>
        <p:blipFill>
          <a:blip r:embed="rId3"/>
          <a:stretch>
            <a:fillRect/>
          </a:stretch>
        </p:blipFill>
        <p:spPr>
          <a:xfrm>
            <a:off x="2796987" y="2392252"/>
            <a:ext cx="1008360" cy="519283"/>
          </a:xfrm>
          <a:prstGeom prst="rect">
            <a:avLst/>
          </a:prstGeom>
        </p:spPr>
      </p:pic>
      <p:pic>
        <p:nvPicPr>
          <p:cNvPr id="12" name="Image 11"/>
          <p:cNvPicPr>
            <a:picLocks noChangeAspect="1"/>
          </p:cNvPicPr>
          <p:nvPr/>
        </p:nvPicPr>
        <p:blipFill>
          <a:blip r:embed="rId4"/>
          <a:stretch>
            <a:fillRect/>
          </a:stretch>
        </p:blipFill>
        <p:spPr>
          <a:xfrm>
            <a:off x="2398151" y="3219744"/>
            <a:ext cx="1048688" cy="604143"/>
          </a:xfrm>
          <a:prstGeom prst="rect">
            <a:avLst/>
          </a:prstGeom>
        </p:spPr>
      </p:pic>
      <p:pic>
        <p:nvPicPr>
          <p:cNvPr id="13" name="Image 12"/>
          <p:cNvPicPr>
            <a:picLocks noChangeAspect="1"/>
          </p:cNvPicPr>
          <p:nvPr/>
        </p:nvPicPr>
        <p:blipFill>
          <a:blip r:embed="rId5"/>
          <a:stretch>
            <a:fillRect/>
          </a:stretch>
        </p:blipFill>
        <p:spPr>
          <a:xfrm>
            <a:off x="2609284" y="5349483"/>
            <a:ext cx="1164779" cy="525644"/>
          </a:xfrm>
          <a:prstGeom prst="rect">
            <a:avLst/>
          </a:prstGeom>
        </p:spPr>
      </p:pic>
      <p:pic>
        <p:nvPicPr>
          <p:cNvPr id="14" name="Image 13"/>
          <p:cNvPicPr>
            <a:picLocks noChangeAspect="1"/>
          </p:cNvPicPr>
          <p:nvPr/>
        </p:nvPicPr>
        <p:blipFill>
          <a:blip r:embed="rId6"/>
          <a:stretch>
            <a:fillRect/>
          </a:stretch>
        </p:blipFill>
        <p:spPr>
          <a:xfrm>
            <a:off x="5283296" y="2084166"/>
            <a:ext cx="1023032" cy="567727"/>
          </a:xfrm>
          <a:prstGeom prst="rect">
            <a:avLst/>
          </a:prstGeom>
        </p:spPr>
      </p:pic>
      <p:pic>
        <p:nvPicPr>
          <p:cNvPr id="16" name="Image 15"/>
          <p:cNvPicPr>
            <a:picLocks noChangeAspect="1"/>
          </p:cNvPicPr>
          <p:nvPr/>
        </p:nvPicPr>
        <p:blipFill>
          <a:blip r:embed="rId7"/>
          <a:stretch>
            <a:fillRect/>
          </a:stretch>
        </p:blipFill>
        <p:spPr>
          <a:xfrm>
            <a:off x="7510901" y="2684402"/>
            <a:ext cx="1053050" cy="526172"/>
          </a:xfrm>
          <a:prstGeom prst="rect">
            <a:avLst/>
          </a:prstGeom>
        </p:spPr>
      </p:pic>
      <p:pic>
        <p:nvPicPr>
          <p:cNvPr id="17" name="Image 16"/>
          <p:cNvPicPr>
            <a:picLocks noChangeAspect="1"/>
          </p:cNvPicPr>
          <p:nvPr/>
        </p:nvPicPr>
        <p:blipFill>
          <a:blip r:embed="rId8"/>
          <a:stretch>
            <a:fillRect/>
          </a:stretch>
        </p:blipFill>
        <p:spPr>
          <a:xfrm>
            <a:off x="8709663" y="2686879"/>
            <a:ext cx="1087934" cy="532865"/>
          </a:xfrm>
          <a:prstGeom prst="rect">
            <a:avLst/>
          </a:prstGeom>
        </p:spPr>
      </p:pic>
      <p:pic>
        <p:nvPicPr>
          <p:cNvPr id="18" name="Image 17"/>
          <p:cNvPicPr>
            <a:picLocks noChangeAspect="1"/>
          </p:cNvPicPr>
          <p:nvPr/>
        </p:nvPicPr>
        <p:blipFill>
          <a:blip r:embed="rId9"/>
          <a:stretch>
            <a:fillRect/>
          </a:stretch>
        </p:blipFill>
        <p:spPr>
          <a:xfrm>
            <a:off x="9678673" y="3451743"/>
            <a:ext cx="1103159" cy="562871"/>
          </a:xfrm>
          <a:prstGeom prst="rect">
            <a:avLst/>
          </a:prstGeom>
        </p:spPr>
      </p:pic>
      <p:pic>
        <p:nvPicPr>
          <p:cNvPr id="20" name="Image 19"/>
          <p:cNvPicPr>
            <a:picLocks noChangeAspect="1"/>
          </p:cNvPicPr>
          <p:nvPr/>
        </p:nvPicPr>
        <p:blipFill>
          <a:blip r:embed="rId10"/>
          <a:stretch>
            <a:fillRect/>
          </a:stretch>
        </p:blipFill>
        <p:spPr>
          <a:xfrm>
            <a:off x="9415555" y="5174777"/>
            <a:ext cx="1104062" cy="574717"/>
          </a:xfrm>
          <a:prstGeom prst="rect">
            <a:avLst/>
          </a:prstGeom>
        </p:spPr>
      </p:pic>
      <p:pic>
        <p:nvPicPr>
          <p:cNvPr id="21" name="Image 20"/>
          <p:cNvPicPr>
            <a:picLocks noChangeAspect="1"/>
          </p:cNvPicPr>
          <p:nvPr/>
        </p:nvPicPr>
        <p:blipFill>
          <a:blip r:embed="rId11"/>
          <a:stretch>
            <a:fillRect/>
          </a:stretch>
        </p:blipFill>
        <p:spPr>
          <a:xfrm>
            <a:off x="6786283" y="5702308"/>
            <a:ext cx="1079892" cy="534980"/>
          </a:xfrm>
          <a:prstGeom prst="rect">
            <a:avLst/>
          </a:prstGeom>
        </p:spPr>
      </p:pic>
      <p:pic>
        <p:nvPicPr>
          <p:cNvPr id="22" name="Image 21"/>
          <p:cNvPicPr>
            <a:picLocks noChangeAspect="1"/>
          </p:cNvPicPr>
          <p:nvPr/>
        </p:nvPicPr>
        <p:blipFill>
          <a:blip r:embed="rId12"/>
          <a:stretch>
            <a:fillRect/>
          </a:stretch>
        </p:blipFill>
        <p:spPr>
          <a:xfrm>
            <a:off x="6375892" y="2099551"/>
            <a:ext cx="1186140" cy="584851"/>
          </a:xfrm>
          <a:prstGeom prst="rect">
            <a:avLst/>
          </a:prstGeom>
        </p:spPr>
      </p:pic>
      <p:pic>
        <p:nvPicPr>
          <p:cNvPr id="23" name="Image 22"/>
          <p:cNvPicPr>
            <a:picLocks noChangeAspect="1"/>
          </p:cNvPicPr>
          <p:nvPr/>
        </p:nvPicPr>
        <p:blipFill>
          <a:blip r:embed="rId13"/>
          <a:stretch>
            <a:fillRect/>
          </a:stretch>
        </p:blipFill>
        <p:spPr>
          <a:xfrm>
            <a:off x="9678222" y="4137498"/>
            <a:ext cx="1104061" cy="549486"/>
          </a:xfrm>
          <a:prstGeom prst="rect">
            <a:avLst/>
          </a:prstGeom>
        </p:spPr>
      </p:pic>
      <p:sp>
        <p:nvSpPr>
          <p:cNvPr id="24" name="ZoneTexte 23"/>
          <p:cNvSpPr txBox="1"/>
          <p:nvPr/>
        </p:nvSpPr>
        <p:spPr>
          <a:xfrm>
            <a:off x="9100388" y="3027271"/>
            <a:ext cx="717022" cy="169277"/>
          </a:xfrm>
          <a:prstGeom prst="rect">
            <a:avLst/>
          </a:prstGeom>
          <a:noFill/>
        </p:spPr>
        <p:txBody>
          <a:bodyPr wrap="square" rtlCol="0">
            <a:spAutoFit/>
          </a:bodyPr>
          <a:lstStyle/>
          <a:p>
            <a:r>
              <a:rPr lang="fr-FR" sz="500" dirty="0" smtClean="0">
                <a:solidFill>
                  <a:srgbClr val="0070C0"/>
                </a:solidFill>
              </a:rPr>
              <a:t>06.26.10.55.76</a:t>
            </a:r>
            <a:endParaRPr lang="fr-FR" sz="500" dirty="0">
              <a:solidFill>
                <a:srgbClr val="0070C0"/>
              </a:solidFill>
            </a:endParaRPr>
          </a:p>
        </p:txBody>
      </p:sp>
      <p:cxnSp>
        <p:nvCxnSpPr>
          <p:cNvPr id="26" name="Connecteur droit avec flèche 25"/>
          <p:cNvCxnSpPr/>
          <p:nvPr/>
        </p:nvCxnSpPr>
        <p:spPr>
          <a:xfrm>
            <a:off x="3657600" y="2911535"/>
            <a:ext cx="842682" cy="54020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8" name="Connecteur droit avec flèche 27"/>
          <p:cNvCxnSpPr/>
          <p:nvPr/>
        </p:nvCxnSpPr>
        <p:spPr>
          <a:xfrm>
            <a:off x="3446839" y="3451743"/>
            <a:ext cx="929218" cy="10724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1" name="Connecteur droit avec flèche 30"/>
          <p:cNvCxnSpPr/>
          <p:nvPr/>
        </p:nvCxnSpPr>
        <p:spPr>
          <a:xfrm flipV="1">
            <a:off x="3446839" y="4903694"/>
            <a:ext cx="929218" cy="37651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3" name="Connecteur droit avec flèche 32"/>
          <p:cNvCxnSpPr/>
          <p:nvPr/>
        </p:nvCxnSpPr>
        <p:spPr>
          <a:xfrm flipH="1" flipV="1">
            <a:off x="7207624" y="5002306"/>
            <a:ext cx="125505" cy="6096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5" name="Connecteur droit avec flèche 34"/>
          <p:cNvCxnSpPr/>
          <p:nvPr/>
        </p:nvCxnSpPr>
        <p:spPr>
          <a:xfrm flipH="1" flipV="1">
            <a:off x="8695526" y="5437200"/>
            <a:ext cx="649491" cy="10298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8" name="Connecteur droit avec flèche 37"/>
          <p:cNvCxnSpPr/>
          <p:nvPr/>
        </p:nvCxnSpPr>
        <p:spPr>
          <a:xfrm flipH="1" flipV="1">
            <a:off x="9020271" y="4231341"/>
            <a:ext cx="563000" cy="1809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0" name="Connecteur droit avec flèche 39"/>
          <p:cNvCxnSpPr/>
          <p:nvPr/>
        </p:nvCxnSpPr>
        <p:spPr>
          <a:xfrm flipH="1">
            <a:off x="9087097" y="3823887"/>
            <a:ext cx="472201" cy="15171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2" name="Connecteur droit avec flèche 41"/>
          <p:cNvCxnSpPr/>
          <p:nvPr/>
        </p:nvCxnSpPr>
        <p:spPr>
          <a:xfrm flipH="1">
            <a:off x="7866175" y="3219744"/>
            <a:ext cx="829351" cy="50957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4" name="Connecteur droit avec flèche 43"/>
          <p:cNvCxnSpPr/>
          <p:nvPr/>
        </p:nvCxnSpPr>
        <p:spPr>
          <a:xfrm flipH="1">
            <a:off x="7691718" y="3146208"/>
            <a:ext cx="174457" cy="51955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6" name="Connecteur droit avec flèche 45"/>
          <p:cNvCxnSpPr/>
          <p:nvPr/>
        </p:nvCxnSpPr>
        <p:spPr>
          <a:xfrm flipH="1">
            <a:off x="6075841" y="2819925"/>
            <a:ext cx="461781" cy="99995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8" name="Connecteur droit avec flèche 47"/>
          <p:cNvCxnSpPr/>
          <p:nvPr/>
        </p:nvCxnSpPr>
        <p:spPr>
          <a:xfrm>
            <a:off x="5696724" y="2662667"/>
            <a:ext cx="160322" cy="116122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338090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a:xfrm>
            <a:off x="550912" y="1299355"/>
            <a:ext cx="10980738" cy="2000574"/>
          </a:xfrm>
        </p:spPr>
        <p:txBody>
          <a:bodyPr/>
          <a:lstStyle/>
          <a:p>
            <a:r>
              <a:rPr lang="fr-FR" u="sng" dirty="0" smtClean="0">
                <a:solidFill>
                  <a:srgbClr val="C00000"/>
                </a:solidFill>
              </a:rPr>
              <a:t>Pôle Successions Premium : dossiers &gt; à 75 K€</a:t>
            </a:r>
          </a:p>
          <a:p>
            <a:pPr lvl="1">
              <a:buFont typeface="Wingdings" panose="05000000000000000000" pitchFamily="2" charset="2"/>
              <a:buChar char="q"/>
            </a:pPr>
            <a:r>
              <a:rPr lang="fr-FR" dirty="0" smtClean="0"/>
              <a:t>11 </a:t>
            </a:r>
            <a:r>
              <a:rPr lang="fr-FR" dirty="0"/>
              <a:t>Chargés d’Affaires Successions à vos côtés pour vous accompagner tout au long </a:t>
            </a:r>
            <a:r>
              <a:rPr lang="fr-FR" dirty="0" smtClean="0"/>
              <a:t>du traitement du dossier </a:t>
            </a:r>
            <a:r>
              <a:rPr lang="fr-FR" b="1" dirty="0" smtClean="0"/>
              <a:t>joignables par téléphone sur leur ligne directe et leur portable et sur leur adresse mail</a:t>
            </a:r>
          </a:p>
          <a:p>
            <a:pPr lvl="1">
              <a:buFont typeface="Wingdings" panose="05000000000000000000" pitchFamily="2" charset="2"/>
              <a:buChar char="q"/>
            </a:pPr>
            <a:r>
              <a:rPr lang="fr-FR" dirty="0" smtClean="0"/>
              <a:t>2 Technico-commerciaux</a:t>
            </a:r>
          </a:p>
          <a:p>
            <a:pPr lvl="1">
              <a:buFont typeface="Wingdings" panose="05000000000000000000" pitchFamily="2" charset="2"/>
              <a:buChar char="q"/>
            </a:pPr>
            <a:r>
              <a:rPr lang="fr-FR" dirty="0" smtClean="0"/>
              <a:t>Responsable du Pôle : </a:t>
            </a:r>
            <a:r>
              <a:rPr lang="fr-FR" dirty="0"/>
              <a:t>Brigitte </a:t>
            </a:r>
            <a:r>
              <a:rPr lang="fr-FR" dirty="0" smtClean="0"/>
              <a:t>SASSARD</a:t>
            </a:r>
          </a:p>
          <a:p>
            <a:r>
              <a:rPr lang="fr-FR" dirty="0" smtClean="0"/>
              <a:t>Etapes d’un dossier :</a:t>
            </a:r>
          </a:p>
          <a:p>
            <a:pPr marL="468000" lvl="1" indent="0">
              <a:buNone/>
            </a:pPr>
            <a:endParaRPr lang="fr-FR" dirty="0"/>
          </a:p>
          <a:p>
            <a:pPr lvl="3">
              <a:buFont typeface="Wingdings" panose="05000000000000000000" pitchFamily="2" charset="2"/>
              <a:buChar char="Ø"/>
            </a:pPr>
            <a:endParaRPr lang="fr-FR" dirty="0"/>
          </a:p>
        </p:txBody>
      </p:sp>
      <p:sp>
        <p:nvSpPr>
          <p:cNvPr id="6" name="Espace réservé du texte 5"/>
          <p:cNvSpPr>
            <a:spLocks noGrp="1"/>
          </p:cNvSpPr>
          <p:nvPr>
            <p:ph type="body" sz="quarter" idx="12"/>
          </p:nvPr>
        </p:nvSpPr>
        <p:spPr/>
        <p:txBody>
          <a:bodyPr/>
          <a:lstStyle/>
          <a:p>
            <a:r>
              <a:rPr lang="fr-FR" dirty="0"/>
              <a:t>Synergie Réseau commercial, Filière Successions</a:t>
            </a:r>
          </a:p>
        </p:txBody>
      </p:sp>
      <p:sp>
        <p:nvSpPr>
          <p:cNvPr id="7" name="Espace réservé du texte 6"/>
          <p:cNvSpPr>
            <a:spLocks noGrp="1"/>
          </p:cNvSpPr>
          <p:nvPr>
            <p:ph type="body" sz="quarter" idx="14"/>
          </p:nvPr>
        </p:nvSpPr>
        <p:spPr/>
        <p:txBody>
          <a:bodyPr/>
          <a:lstStyle/>
          <a:p>
            <a:r>
              <a:rPr lang="fr-FR" dirty="0"/>
              <a:t>FILIERE </a:t>
            </a:r>
            <a:r>
              <a:rPr lang="fr-FR" dirty="0" smtClean="0"/>
              <a:t>SUCCESSIONS</a:t>
            </a:r>
            <a:endParaRPr lang="fr-FR" dirty="0"/>
          </a:p>
        </p:txBody>
      </p:sp>
      <p:sp>
        <p:nvSpPr>
          <p:cNvPr id="8" name="Espace réservé du texte 7"/>
          <p:cNvSpPr>
            <a:spLocks noGrp="1"/>
          </p:cNvSpPr>
          <p:nvPr>
            <p:ph type="body" sz="quarter" idx="16"/>
          </p:nvPr>
        </p:nvSpPr>
        <p:spPr/>
        <p:txBody>
          <a:bodyPr/>
          <a:lstStyle/>
          <a:p>
            <a:r>
              <a:rPr lang="fr-FR" dirty="0" smtClean="0"/>
              <a:t>4</a:t>
            </a:r>
            <a:endParaRPr lang="fr-FR" dirty="0"/>
          </a:p>
        </p:txBody>
      </p:sp>
      <p:sp>
        <p:nvSpPr>
          <p:cNvPr id="3" name="Rectangle 2"/>
          <p:cNvSpPr/>
          <p:nvPr/>
        </p:nvSpPr>
        <p:spPr>
          <a:xfrm>
            <a:off x="550912" y="5153659"/>
            <a:ext cx="11048053" cy="1215717"/>
          </a:xfrm>
          <a:prstGeom prst="rect">
            <a:avLst/>
          </a:prstGeom>
        </p:spPr>
        <p:txBody>
          <a:bodyPr wrap="square">
            <a:spAutoFit/>
          </a:bodyPr>
          <a:lstStyle/>
          <a:p>
            <a:pPr marL="216000" lvl="1" indent="-216000">
              <a:spcBef>
                <a:spcPts val="600"/>
              </a:spcBef>
              <a:buClr>
                <a:schemeClr val="accent4">
                  <a:lumMod val="75000"/>
                </a:schemeClr>
              </a:buClr>
              <a:buFont typeface="Arial" panose="020B0604020202020204" pitchFamily="34" charset="0"/>
              <a:buChar char="■"/>
            </a:pPr>
            <a:r>
              <a:rPr lang="fr-FR" sz="1600" dirty="0">
                <a:solidFill>
                  <a:schemeClr val="tx1">
                    <a:lumMod val="75000"/>
                    <a:lumOff val="25000"/>
                  </a:schemeClr>
                </a:solidFill>
              </a:rPr>
              <a:t>Les avantages : </a:t>
            </a:r>
          </a:p>
          <a:p>
            <a:pPr marL="684000" lvl="1" indent="-216000">
              <a:spcBef>
                <a:spcPts val="600"/>
              </a:spcBef>
              <a:buClr>
                <a:schemeClr val="accent4">
                  <a:lumMod val="75000"/>
                </a:schemeClr>
              </a:buClr>
              <a:buFont typeface="Wingdings" panose="05000000000000000000" pitchFamily="2" charset="2"/>
              <a:buChar char="q"/>
            </a:pPr>
            <a:r>
              <a:rPr lang="fr-FR" sz="1400" dirty="0" smtClean="0">
                <a:solidFill>
                  <a:schemeClr val="tx1">
                    <a:lumMod val="75000"/>
                    <a:lumOff val="25000"/>
                  </a:schemeClr>
                </a:solidFill>
              </a:rPr>
              <a:t>Réactivité : nécessité de </a:t>
            </a:r>
            <a:r>
              <a:rPr lang="fr-FR" sz="1400" dirty="0">
                <a:solidFill>
                  <a:schemeClr val="tx1">
                    <a:lumMod val="75000"/>
                    <a:lumOff val="25000"/>
                  </a:schemeClr>
                </a:solidFill>
              </a:rPr>
              <a:t>prendre contact rapidement avec le Chargé d’Affaires Successions</a:t>
            </a:r>
          </a:p>
          <a:p>
            <a:pPr marL="684000" lvl="1" indent="-216000">
              <a:spcBef>
                <a:spcPts val="600"/>
              </a:spcBef>
              <a:buClr>
                <a:schemeClr val="accent4">
                  <a:lumMod val="75000"/>
                </a:schemeClr>
              </a:buClr>
              <a:buFont typeface="Wingdings" panose="05000000000000000000" pitchFamily="2" charset="2"/>
              <a:buChar char="q"/>
            </a:pPr>
            <a:r>
              <a:rPr lang="fr-FR" sz="1400" dirty="0" smtClean="0">
                <a:solidFill>
                  <a:schemeClr val="tx1">
                    <a:lumMod val="75000"/>
                    <a:lumOff val="25000"/>
                  </a:schemeClr>
                </a:solidFill>
              </a:rPr>
              <a:t>Expertise </a:t>
            </a:r>
            <a:r>
              <a:rPr lang="fr-FR" sz="1400" dirty="0">
                <a:solidFill>
                  <a:schemeClr val="tx1">
                    <a:lumMod val="75000"/>
                    <a:lumOff val="25000"/>
                  </a:schemeClr>
                </a:solidFill>
              </a:rPr>
              <a:t>des Chargés d’Affaires Successions pour rdv préparation d’entretien et rdv binôme</a:t>
            </a:r>
          </a:p>
          <a:p>
            <a:pPr marL="684000" lvl="1" indent="-216000">
              <a:spcBef>
                <a:spcPts val="600"/>
              </a:spcBef>
              <a:buClr>
                <a:schemeClr val="accent4">
                  <a:lumMod val="75000"/>
                </a:schemeClr>
              </a:buClr>
              <a:buFont typeface="Wingdings" panose="05000000000000000000" pitchFamily="2" charset="2"/>
              <a:buChar char="q"/>
            </a:pPr>
            <a:r>
              <a:rPr lang="fr-FR" sz="1400" dirty="0" smtClean="0">
                <a:solidFill>
                  <a:schemeClr val="tx1">
                    <a:lumMod val="75000"/>
                    <a:lumOff val="25000"/>
                  </a:schemeClr>
                </a:solidFill>
              </a:rPr>
              <a:t>Interlocuteur </a:t>
            </a:r>
            <a:r>
              <a:rPr lang="fr-FR" sz="1400" dirty="0">
                <a:solidFill>
                  <a:schemeClr val="tx1">
                    <a:lumMod val="75000"/>
                    <a:lumOff val="25000"/>
                  </a:schemeClr>
                </a:solidFill>
              </a:rPr>
              <a:t>dédié</a:t>
            </a:r>
          </a:p>
        </p:txBody>
      </p:sp>
      <p:graphicFrame>
        <p:nvGraphicFramePr>
          <p:cNvPr id="10" name="Diagramme 9"/>
          <p:cNvGraphicFramePr/>
          <p:nvPr>
            <p:extLst>
              <p:ext uri="{D42A27DB-BD31-4B8C-83A1-F6EECF244321}">
                <p14:modId xmlns:p14="http://schemas.microsoft.com/office/powerpoint/2010/main" val="1731067754"/>
              </p:ext>
            </p:extLst>
          </p:nvPr>
        </p:nvGraphicFramePr>
        <p:xfrm>
          <a:off x="494198" y="3153085"/>
          <a:ext cx="11147287" cy="18997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Image 3"/>
          <p:cNvPicPr>
            <a:picLocks noChangeAspect="1"/>
          </p:cNvPicPr>
          <p:nvPr/>
        </p:nvPicPr>
        <p:blipFill>
          <a:blip r:embed="rId7">
            <a:extLst>
              <a:ext uri="{BEBA8EAE-BF5A-486C-A8C5-ECC9F3942E4B}">
                <a14:imgProps xmlns:a14="http://schemas.microsoft.com/office/drawing/2010/main">
                  <a14:imgLayer r:embed="rId8">
                    <a14:imgEffect>
                      <a14:backgroundRemoval t="5837" b="95331" l="11039" r="90909"/>
                    </a14:imgEffect>
                  </a14:imgLayer>
                </a14:imgProps>
              </a:ext>
            </a:extLst>
          </a:blip>
          <a:stretch>
            <a:fillRect/>
          </a:stretch>
        </p:blipFill>
        <p:spPr>
          <a:xfrm>
            <a:off x="152484" y="3492795"/>
            <a:ext cx="542841" cy="905910"/>
          </a:xfrm>
          <a:prstGeom prst="rect">
            <a:avLst/>
          </a:prstGeom>
        </p:spPr>
      </p:pic>
      <p:pic>
        <p:nvPicPr>
          <p:cNvPr id="5" name="Image 4"/>
          <p:cNvPicPr>
            <a:picLocks noChangeAspect="1"/>
          </p:cNvPicPr>
          <p:nvPr/>
        </p:nvPicPr>
        <p:blipFill>
          <a:blip r:embed="rId9">
            <a:extLst>
              <a:ext uri="{BEBA8EAE-BF5A-486C-A8C5-ECC9F3942E4B}">
                <a14:imgProps xmlns:a14="http://schemas.microsoft.com/office/drawing/2010/main">
                  <a14:imgLayer r:embed="rId10">
                    <a14:imgEffect>
                      <a14:backgroundRemoval t="9914" b="98276" l="9615" r="89744">
                        <a14:foregroundMark x1="23718" y1="84914" x2="67949" y2="78017"/>
                      </a14:backgroundRemoval>
                    </a14:imgEffect>
                  </a14:imgLayer>
                </a14:imgProps>
              </a:ext>
            </a:extLst>
          </a:blip>
          <a:stretch>
            <a:fillRect/>
          </a:stretch>
        </p:blipFill>
        <p:spPr>
          <a:xfrm>
            <a:off x="4376057" y="3540159"/>
            <a:ext cx="577298" cy="858546"/>
          </a:xfrm>
          <a:prstGeom prst="rect">
            <a:avLst/>
          </a:prstGeom>
        </p:spPr>
      </p:pic>
      <p:pic>
        <p:nvPicPr>
          <p:cNvPr id="11" name="Image 10"/>
          <p:cNvPicPr>
            <a:picLocks noChangeAspect="1"/>
          </p:cNvPicPr>
          <p:nvPr/>
        </p:nvPicPr>
        <p:blipFill>
          <a:blip r:embed="rId11">
            <a:extLst>
              <a:ext uri="{BEBA8EAE-BF5A-486C-A8C5-ECC9F3942E4B}">
                <a14:imgProps xmlns:a14="http://schemas.microsoft.com/office/drawing/2010/main">
                  <a14:imgLayer r:embed="rId12">
                    <a14:imgEffect>
                      <a14:backgroundRemoval t="9653" b="98842" l="3093" r="89691">
                        <a14:foregroundMark x1="14948" y1="93436" x2="7216" y2="93436"/>
                        <a14:foregroundMark x1="17526" y1="93436" x2="21134" y2="93050"/>
                        <a14:foregroundMark x1="18557" y1="94981" x2="18557" y2="94981"/>
                        <a14:foregroundMark x1="22680" y1="94208" x2="22680" y2="94208"/>
                        <a14:foregroundMark x1="24227" y1="94595" x2="24227" y2="94595"/>
                      </a14:backgroundRemoval>
                    </a14:imgEffect>
                  </a14:imgLayer>
                </a14:imgProps>
              </a:ext>
            </a:extLst>
          </a:blip>
          <a:stretch>
            <a:fillRect/>
          </a:stretch>
        </p:blipFill>
        <p:spPr>
          <a:xfrm>
            <a:off x="8367456" y="3607757"/>
            <a:ext cx="533261" cy="790948"/>
          </a:xfrm>
          <a:prstGeom prst="rect">
            <a:avLst/>
          </a:prstGeom>
        </p:spPr>
      </p:pic>
    </p:spTree>
    <p:extLst>
      <p:ext uri="{BB962C8B-B14F-4D97-AF65-F5344CB8AC3E}">
        <p14:creationId xmlns:p14="http://schemas.microsoft.com/office/powerpoint/2010/main" val="10455503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lstStyle/>
          <a:p>
            <a:r>
              <a:rPr lang="fr-FR" dirty="0"/>
              <a:t>Synergie Réseau commercial, Filière Successions</a:t>
            </a:r>
          </a:p>
        </p:txBody>
      </p:sp>
      <p:sp>
        <p:nvSpPr>
          <p:cNvPr id="7" name="Espace réservé du texte 6"/>
          <p:cNvSpPr>
            <a:spLocks noGrp="1"/>
          </p:cNvSpPr>
          <p:nvPr>
            <p:ph type="body" sz="quarter" idx="14"/>
          </p:nvPr>
        </p:nvSpPr>
        <p:spPr/>
        <p:txBody>
          <a:bodyPr/>
          <a:lstStyle/>
          <a:p>
            <a:r>
              <a:rPr lang="fr-FR" dirty="0"/>
              <a:t>FILIERE </a:t>
            </a:r>
            <a:r>
              <a:rPr lang="fr-FR" dirty="0" smtClean="0"/>
              <a:t>SUCCESSIONS</a:t>
            </a:r>
            <a:endParaRPr lang="fr-FR" dirty="0"/>
          </a:p>
        </p:txBody>
      </p:sp>
      <p:sp>
        <p:nvSpPr>
          <p:cNvPr id="8" name="Espace réservé du texte 7"/>
          <p:cNvSpPr>
            <a:spLocks noGrp="1"/>
          </p:cNvSpPr>
          <p:nvPr>
            <p:ph type="body" sz="quarter" idx="16"/>
          </p:nvPr>
        </p:nvSpPr>
        <p:spPr/>
        <p:txBody>
          <a:bodyPr/>
          <a:lstStyle/>
          <a:p>
            <a:r>
              <a:rPr lang="fr-FR" dirty="0" smtClean="0"/>
              <a:t>4</a:t>
            </a:r>
            <a:endParaRPr lang="fr-FR" dirty="0"/>
          </a:p>
        </p:txBody>
      </p:sp>
      <p:pic>
        <p:nvPicPr>
          <p:cNvPr id="10" name="Espace réservé du contenu 9"/>
          <p:cNvPicPr>
            <a:picLocks noGrp="1" noChangeAspect="1"/>
          </p:cNvPicPr>
          <p:nvPr>
            <p:ph idx="17"/>
          </p:nvPr>
        </p:nvPicPr>
        <p:blipFill>
          <a:blip r:embed="rId2"/>
          <a:stretch>
            <a:fillRect/>
          </a:stretch>
        </p:blipFill>
        <p:spPr>
          <a:xfrm>
            <a:off x="2976095" y="2115318"/>
            <a:ext cx="6661271" cy="4078941"/>
          </a:xfrm>
          <a:prstGeom prst="rect">
            <a:avLst/>
          </a:prstGeom>
        </p:spPr>
      </p:pic>
      <p:sp>
        <p:nvSpPr>
          <p:cNvPr id="2" name="Rectangle 1"/>
          <p:cNvSpPr/>
          <p:nvPr/>
        </p:nvSpPr>
        <p:spPr>
          <a:xfrm>
            <a:off x="2922495" y="4365811"/>
            <a:ext cx="161364" cy="2420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p:cNvSpPr/>
          <p:nvPr/>
        </p:nvSpPr>
        <p:spPr>
          <a:xfrm>
            <a:off x="6615953" y="2088777"/>
            <a:ext cx="1999129" cy="67235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p:cNvSpPr txBox="1"/>
          <p:nvPr/>
        </p:nvSpPr>
        <p:spPr>
          <a:xfrm>
            <a:off x="1080293" y="1304674"/>
            <a:ext cx="10210801" cy="307777"/>
          </a:xfrm>
          <a:prstGeom prst="rect">
            <a:avLst/>
          </a:prstGeom>
          <a:noFill/>
        </p:spPr>
        <p:txBody>
          <a:bodyPr wrap="square" rtlCol="0">
            <a:spAutoFit/>
          </a:bodyPr>
          <a:lstStyle/>
          <a:p>
            <a:r>
              <a:rPr lang="fr-FR" sz="1400" b="1" dirty="0" smtClean="0"/>
              <a:t>Correspondants </a:t>
            </a:r>
            <a:r>
              <a:rPr lang="fr-FR" sz="1400" b="1" dirty="0" smtClean="0">
                <a:solidFill>
                  <a:srgbClr val="C00000"/>
                </a:solidFill>
              </a:rPr>
              <a:t>DSC</a:t>
            </a:r>
            <a:r>
              <a:rPr lang="fr-FR" sz="1400" b="1" dirty="0" smtClean="0"/>
              <a:t> pour les dossiers dont les avoirs en CEGEE sont </a:t>
            </a:r>
            <a:r>
              <a:rPr lang="fr-FR" sz="1400" b="1" dirty="0" smtClean="0">
                <a:solidFill>
                  <a:srgbClr val="C00000"/>
                </a:solidFill>
              </a:rPr>
              <a:t>compris entre 10 K€ et 75 K€</a:t>
            </a:r>
            <a:endParaRPr lang="fr-FR" sz="1400" b="1" dirty="0">
              <a:solidFill>
                <a:srgbClr val="C00000"/>
              </a:solidFill>
            </a:endParaRPr>
          </a:p>
        </p:txBody>
      </p:sp>
      <p:cxnSp>
        <p:nvCxnSpPr>
          <p:cNvPr id="26" name="Connecteur droit avec flèche 25"/>
          <p:cNvCxnSpPr/>
          <p:nvPr/>
        </p:nvCxnSpPr>
        <p:spPr>
          <a:xfrm>
            <a:off x="3657600" y="2911535"/>
            <a:ext cx="842682" cy="54020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8" name="Connecteur droit avec flèche 27"/>
          <p:cNvCxnSpPr/>
          <p:nvPr/>
        </p:nvCxnSpPr>
        <p:spPr>
          <a:xfrm>
            <a:off x="3446839" y="3451743"/>
            <a:ext cx="929218" cy="10724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1" name="Connecteur droit avec flèche 30"/>
          <p:cNvCxnSpPr/>
          <p:nvPr/>
        </p:nvCxnSpPr>
        <p:spPr>
          <a:xfrm flipV="1">
            <a:off x="3446839" y="4954772"/>
            <a:ext cx="1324325" cy="32544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3" name="Connecteur droit avec flèche 32"/>
          <p:cNvCxnSpPr/>
          <p:nvPr/>
        </p:nvCxnSpPr>
        <p:spPr>
          <a:xfrm flipH="1" flipV="1">
            <a:off x="7225413" y="4960722"/>
            <a:ext cx="208026" cy="64733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5" name="Connecteur droit avec flèche 34"/>
          <p:cNvCxnSpPr/>
          <p:nvPr/>
        </p:nvCxnSpPr>
        <p:spPr>
          <a:xfrm flipH="1" flipV="1">
            <a:off x="8667831" y="5535484"/>
            <a:ext cx="649491" cy="10298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8" name="Connecteur droit avec flèche 37"/>
          <p:cNvCxnSpPr/>
          <p:nvPr/>
        </p:nvCxnSpPr>
        <p:spPr>
          <a:xfrm flipH="1" flipV="1">
            <a:off x="9020271" y="4231341"/>
            <a:ext cx="563000" cy="1809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0" name="Connecteur droit avec flèche 39"/>
          <p:cNvCxnSpPr/>
          <p:nvPr/>
        </p:nvCxnSpPr>
        <p:spPr>
          <a:xfrm flipH="1">
            <a:off x="9087097" y="3823887"/>
            <a:ext cx="472201" cy="15171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2" name="Connecteur droit avec flèche 41"/>
          <p:cNvCxnSpPr/>
          <p:nvPr/>
        </p:nvCxnSpPr>
        <p:spPr>
          <a:xfrm flipH="1">
            <a:off x="7866175" y="3219744"/>
            <a:ext cx="829351" cy="50957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4" name="Connecteur droit avec flèche 43"/>
          <p:cNvCxnSpPr/>
          <p:nvPr/>
        </p:nvCxnSpPr>
        <p:spPr>
          <a:xfrm flipH="1">
            <a:off x="7691718" y="3146208"/>
            <a:ext cx="174457" cy="51955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6" name="Connecteur droit avec flèche 45"/>
          <p:cNvCxnSpPr/>
          <p:nvPr/>
        </p:nvCxnSpPr>
        <p:spPr>
          <a:xfrm flipH="1">
            <a:off x="6075841" y="2819925"/>
            <a:ext cx="461781" cy="99995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8" name="Connecteur droit avec flèche 47"/>
          <p:cNvCxnSpPr/>
          <p:nvPr/>
        </p:nvCxnSpPr>
        <p:spPr>
          <a:xfrm>
            <a:off x="5696724" y="2662667"/>
            <a:ext cx="160322" cy="116122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9" name="Image 8"/>
          <p:cNvPicPr>
            <a:picLocks noChangeAspect="1"/>
          </p:cNvPicPr>
          <p:nvPr/>
        </p:nvPicPr>
        <p:blipFill>
          <a:blip r:embed="rId3"/>
          <a:stretch>
            <a:fillRect/>
          </a:stretch>
        </p:blipFill>
        <p:spPr>
          <a:xfrm>
            <a:off x="2907992" y="2356027"/>
            <a:ext cx="1008772" cy="570437"/>
          </a:xfrm>
          <a:prstGeom prst="rect">
            <a:avLst/>
          </a:prstGeom>
        </p:spPr>
      </p:pic>
      <p:pic>
        <p:nvPicPr>
          <p:cNvPr id="11" name="Image 10"/>
          <p:cNvPicPr>
            <a:picLocks noChangeAspect="1"/>
          </p:cNvPicPr>
          <p:nvPr/>
        </p:nvPicPr>
        <p:blipFill>
          <a:blip r:embed="rId4"/>
          <a:stretch>
            <a:fillRect/>
          </a:stretch>
        </p:blipFill>
        <p:spPr>
          <a:xfrm>
            <a:off x="2539637" y="3022191"/>
            <a:ext cx="955530" cy="595423"/>
          </a:xfrm>
          <a:prstGeom prst="rect">
            <a:avLst/>
          </a:prstGeom>
        </p:spPr>
      </p:pic>
      <p:pic>
        <p:nvPicPr>
          <p:cNvPr id="12" name="Image 11"/>
          <p:cNvPicPr>
            <a:picLocks noChangeAspect="1"/>
          </p:cNvPicPr>
          <p:nvPr/>
        </p:nvPicPr>
        <p:blipFill>
          <a:blip r:embed="rId5"/>
          <a:stretch>
            <a:fillRect/>
          </a:stretch>
        </p:blipFill>
        <p:spPr>
          <a:xfrm>
            <a:off x="5060631" y="1944728"/>
            <a:ext cx="1022613" cy="669233"/>
          </a:xfrm>
          <a:prstGeom prst="rect">
            <a:avLst/>
          </a:prstGeom>
        </p:spPr>
      </p:pic>
      <p:pic>
        <p:nvPicPr>
          <p:cNvPr id="13" name="Image 12"/>
          <p:cNvPicPr>
            <a:picLocks noChangeAspect="1"/>
          </p:cNvPicPr>
          <p:nvPr/>
        </p:nvPicPr>
        <p:blipFill>
          <a:blip r:embed="rId6"/>
          <a:stretch>
            <a:fillRect/>
          </a:stretch>
        </p:blipFill>
        <p:spPr>
          <a:xfrm>
            <a:off x="6155185" y="2274943"/>
            <a:ext cx="1003934" cy="540580"/>
          </a:xfrm>
          <a:prstGeom prst="rect">
            <a:avLst/>
          </a:prstGeom>
        </p:spPr>
      </p:pic>
      <p:pic>
        <p:nvPicPr>
          <p:cNvPr id="14" name="Image 13"/>
          <p:cNvPicPr>
            <a:picLocks noChangeAspect="1"/>
          </p:cNvPicPr>
          <p:nvPr/>
        </p:nvPicPr>
        <p:blipFill>
          <a:blip r:embed="rId7"/>
          <a:stretch>
            <a:fillRect/>
          </a:stretch>
        </p:blipFill>
        <p:spPr>
          <a:xfrm>
            <a:off x="2552681" y="5169923"/>
            <a:ext cx="944376" cy="534553"/>
          </a:xfrm>
          <a:prstGeom prst="rect">
            <a:avLst/>
          </a:prstGeom>
        </p:spPr>
      </p:pic>
      <p:pic>
        <p:nvPicPr>
          <p:cNvPr id="15" name="Image 14"/>
          <p:cNvPicPr>
            <a:picLocks noChangeAspect="1"/>
          </p:cNvPicPr>
          <p:nvPr/>
        </p:nvPicPr>
        <p:blipFill>
          <a:blip r:embed="rId8"/>
          <a:stretch>
            <a:fillRect/>
          </a:stretch>
        </p:blipFill>
        <p:spPr>
          <a:xfrm>
            <a:off x="4978649" y="4851206"/>
            <a:ext cx="213378" cy="695004"/>
          </a:xfrm>
          <a:prstGeom prst="rect">
            <a:avLst/>
          </a:prstGeom>
        </p:spPr>
      </p:pic>
      <p:pic>
        <p:nvPicPr>
          <p:cNvPr id="16" name="Image 15"/>
          <p:cNvPicPr>
            <a:picLocks noChangeAspect="1"/>
          </p:cNvPicPr>
          <p:nvPr/>
        </p:nvPicPr>
        <p:blipFill>
          <a:blip r:embed="rId9"/>
          <a:stretch>
            <a:fillRect/>
          </a:stretch>
        </p:blipFill>
        <p:spPr>
          <a:xfrm>
            <a:off x="4836570" y="5564137"/>
            <a:ext cx="940315" cy="540610"/>
          </a:xfrm>
          <a:prstGeom prst="rect">
            <a:avLst/>
          </a:prstGeom>
        </p:spPr>
      </p:pic>
      <p:pic>
        <p:nvPicPr>
          <p:cNvPr id="17" name="Image 16"/>
          <p:cNvPicPr>
            <a:picLocks noChangeAspect="1"/>
          </p:cNvPicPr>
          <p:nvPr/>
        </p:nvPicPr>
        <p:blipFill>
          <a:blip r:embed="rId10"/>
          <a:stretch>
            <a:fillRect/>
          </a:stretch>
        </p:blipFill>
        <p:spPr>
          <a:xfrm>
            <a:off x="9344122" y="5546210"/>
            <a:ext cx="878837" cy="467467"/>
          </a:xfrm>
          <a:prstGeom prst="rect">
            <a:avLst/>
          </a:prstGeom>
        </p:spPr>
      </p:pic>
      <p:pic>
        <p:nvPicPr>
          <p:cNvPr id="18" name="Image 17"/>
          <p:cNvPicPr>
            <a:picLocks noChangeAspect="1"/>
          </p:cNvPicPr>
          <p:nvPr/>
        </p:nvPicPr>
        <p:blipFill>
          <a:blip r:embed="rId11"/>
          <a:stretch>
            <a:fillRect/>
          </a:stretch>
        </p:blipFill>
        <p:spPr>
          <a:xfrm>
            <a:off x="9572011" y="3554973"/>
            <a:ext cx="931735" cy="495786"/>
          </a:xfrm>
          <a:prstGeom prst="rect">
            <a:avLst/>
          </a:prstGeom>
        </p:spPr>
      </p:pic>
      <p:pic>
        <p:nvPicPr>
          <p:cNvPr id="19" name="Image 18"/>
          <p:cNvPicPr>
            <a:picLocks noChangeAspect="1"/>
          </p:cNvPicPr>
          <p:nvPr/>
        </p:nvPicPr>
        <p:blipFill>
          <a:blip r:embed="rId12"/>
          <a:stretch>
            <a:fillRect/>
          </a:stretch>
        </p:blipFill>
        <p:spPr>
          <a:xfrm>
            <a:off x="7315930" y="5680123"/>
            <a:ext cx="1023365" cy="580744"/>
          </a:xfrm>
          <a:prstGeom prst="rect">
            <a:avLst/>
          </a:prstGeom>
        </p:spPr>
      </p:pic>
      <p:pic>
        <p:nvPicPr>
          <p:cNvPr id="20" name="Image 19"/>
          <p:cNvPicPr>
            <a:picLocks noChangeAspect="1"/>
          </p:cNvPicPr>
          <p:nvPr/>
        </p:nvPicPr>
        <p:blipFill>
          <a:blip r:embed="rId13"/>
          <a:stretch>
            <a:fillRect/>
          </a:stretch>
        </p:blipFill>
        <p:spPr>
          <a:xfrm>
            <a:off x="6315215" y="5674666"/>
            <a:ext cx="973915" cy="501804"/>
          </a:xfrm>
          <a:prstGeom prst="rect">
            <a:avLst/>
          </a:prstGeom>
        </p:spPr>
      </p:pic>
      <p:pic>
        <p:nvPicPr>
          <p:cNvPr id="22" name="Image 21"/>
          <p:cNvPicPr>
            <a:picLocks noChangeAspect="1"/>
          </p:cNvPicPr>
          <p:nvPr/>
        </p:nvPicPr>
        <p:blipFill>
          <a:blip r:embed="rId14"/>
          <a:stretch>
            <a:fillRect/>
          </a:stretch>
        </p:blipFill>
        <p:spPr>
          <a:xfrm>
            <a:off x="7480851" y="2465576"/>
            <a:ext cx="982098" cy="591106"/>
          </a:xfrm>
          <a:prstGeom prst="rect">
            <a:avLst/>
          </a:prstGeom>
        </p:spPr>
      </p:pic>
      <p:pic>
        <p:nvPicPr>
          <p:cNvPr id="23" name="Image 22"/>
          <p:cNvPicPr>
            <a:picLocks noChangeAspect="1"/>
          </p:cNvPicPr>
          <p:nvPr/>
        </p:nvPicPr>
        <p:blipFill>
          <a:blip r:embed="rId15"/>
          <a:stretch>
            <a:fillRect/>
          </a:stretch>
        </p:blipFill>
        <p:spPr>
          <a:xfrm>
            <a:off x="8548423" y="2583644"/>
            <a:ext cx="1009888" cy="559697"/>
          </a:xfrm>
          <a:prstGeom prst="rect">
            <a:avLst/>
          </a:prstGeom>
        </p:spPr>
      </p:pic>
      <p:pic>
        <p:nvPicPr>
          <p:cNvPr id="24" name="Image 23"/>
          <p:cNvPicPr>
            <a:picLocks noChangeAspect="1"/>
          </p:cNvPicPr>
          <p:nvPr/>
        </p:nvPicPr>
        <p:blipFill>
          <a:blip r:embed="rId16"/>
          <a:stretch>
            <a:fillRect/>
          </a:stretch>
        </p:blipFill>
        <p:spPr>
          <a:xfrm>
            <a:off x="9332141" y="5040465"/>
            <a:ext cx="954468" cy="495019"/>
          </a:xfrm>
          <a:prstGeom prst="rect">
            <a:avLst/>
          </a:prstGeom>
        </p:spPr>
      </p:pic>
      <p:pic>
        <p:nvPicPr>
          <p:cNvPr id="25" name="Image 24"/>
          <p:cNvPicPr>
            <a:picLocks noChangeAspect="1"/>
          </p:cNvPicPr>
          <p:nvPr/>
        </p:nvPicPr>
        <p:blipFill>
          <a:blip r:embed="rId17"/>
          <a:stretch>
            <a:fillRect/>
          </a:stretch>
        </p:blipFill>
        <p:spPr>
          <a:xfrm>
            <a:off x="9562354" y="4326280"/>
            <a:ext cx="951051" cy="474097"/>
          </a:xfrm>
          <a:prstGeom prst="rect">
            <a:avLst/>
          </a:prstGeom>
        </p:spPr>
      </p:pic>
      <p:cxnSp>
        <p:nvCxnSpPr>
          <p:cNvPr id="37" name="Connecteur droit avec flèche 36"/>
          <p:cNvCxnSpPr/>
          <p:nvPr/>
        </p:nvCxnSpPr>
        <p:spPr>
          <a:xfrm flipH="1">
            <a:off x="8784170" y="5160714"/>
            <a:ext cx="472201" cy="15171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9" name="Connecteur droit avec flèche 38"/>
          <p:cNvCxnSpPr/>
          <p:nvPr/>
        </p:nvCxnSpPr>
        <p:spPr>
          <a:xfrm flipV="1">
            <a:off x="6975091" y="4954772"/>
            <a:ext cx="184028" cy="68851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1569854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lstStyle/>
          <a:p>
            <a:r>
              <a:rPr lang="fr-FR" dirty="0"/>
              <a:t>Synergie Réseau commercial, Filière Successions</a:t>
            </a:r>
          </a:p>
        </p:txBody>
      </p:sp>
      <p:sp>
        <p:nvSpPr>
          <p:cNvPr id="7" name="Espace réservé du texte 6"/>
          <p:cNvSpPr>
            <a:spLocks noGrp="1"/>
          </p:cNvSpPr>
          <p:nvPr>
            <p:ph type="body" sz="quarter" idx="14"/>
          </p:nvPr>
        </p:nvSpPr>
        <p:spPr/>
        <p:txBody>
          <a:bodyPr/>
          <a:lstStyle/>
          <a:p>
            <a:r>
              <a:rPr lang="fr-FR" dirty="0"/>
              <a:t>FILIERE </a:t>
            </a:r>
            <a:r>
              <a:rPr lang="fr-FR" dirty="0" smtClean="0"/>
              <a:t>SUCCESSIONS</a:t>
            </a:r>
            <a:endParaRPr lang="fr-FR" dirty="0"/>
          </a:p>
        </p:txBody>
      </p:sp>
      <p:sp>
        <p:nvSpPr>
          <p:cNvPr id="8" name="Espace réservé du texte 7"/>
          <p:cNvSpPr>
            <a:spLocks noGrp="1"/>
          </p:cNvSpPr>
          <p:nvPr>
            <p:ph type="body" sz="quarter" idx="16"/>
          </p:nvPr>
        </p:nvSpPr>
        <p:spPr/>
        <p:txBody>
          <a:bodyPr/>
          <a:lstStyle/>
          <a:p>
            <a:r>
              <a:rPr lang="fr-FR" dirty="0" smtClean="0"/>
              <a:t>4</a:t>
            </a:r>
            <a:endParaRPr lang="fr-FR" dirty="0"/>
          </a:p>
        </p:txBody>
      </p:sp>
      <p:pic>
        <p:nvPicPr>
          <p:cNvPr id="10" name="Espace réservé du contenu 9"/>
          <p:cNvPicPr>
            <a:picLocks noGrp="1" noChangeAspect="1"/>
          </p:cNvPicPr>
          <p:nvPr>
            <p:ph idx="17"/>
          </p:nvPr>
        </p:nvPicPr>
        <p:blipFill>
          <a:blip r:embed="rId2"/>
          <a:stretch>
            <a:fillRect/>
          </a:stretch>
        </p:blipFill>
        <p:spPr>
          <a:xfrm>
            <a:off x="3017402" y="2158347"/>
            <a:ext cx="6661271" cy="4078941"/>
          </a:xfrm>
          <a:prstGeom prst="rect">
            <a:avLst/>
          </a:prstGeom>
        </p:spPr>
      </p:pic>
      <p:sp>
        <p:nvSpPr>
          <p:cNvPr id="2" name="Rectangle 1"/>
          <p:cNvSpPr/>
          <p:nvPr/>
        </p:nvSpPr>
        <p:spPr>
          <a:xfrm>
            <a:off x="2922495" y="4365811"/>
            <a:ext cx="161364" cy="2420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p:cNvSpPr/>
          <p:nvPr/>
        </p:nvSpPr>
        <p:spPr>
          <a:xfrm>
            <a:off x="6615953" y="2088777"/>
            <a:ext cx="1999129" cy="67235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p:cNvSpPr txBox="1"/>
          <p:nvPr/>
        </p:nvSpPr>
        <p:spPr>
          <a:xfrm>
            <a:off x="1080293" y="1304674"/>
            <a:ext cx="10210801" cy="307777"/>
          </a:xfrm>
          <a:prstGeom prst="rect">
            <a:avLst/>
          </a:prstGeom>
          <a:noFill/>
        </p:spPr>
        <p:txBody>
          <a:bodyPr wrap="square" rtlCol="0">
            <a:spAutoFit/>
          </a:bodyPr>
          <a:lstStyle/>
          <a:p>
            <a:r>
              <a:rPr lang="fr-FR" sz="1400" b="1" dirty="0" smtClean="0"/>
              <a:t>Correspondants </a:t>
            </a:r>
            <a:r>
              <a:rPr lang="fr-FR" sz="1400" b="1" dirty="0" smtClean="0">
                <a:solidFill>
                  <a:srgbClr val="C00000"/>
                </a:solidFill>
              </a:rPr>
              <a:t>DSC</a:t>
            </a:r>
            <a:r>
              <a:rPr lang="fr-FR" sz="1400" b="1" dirty="0" smtClean="0"/>
              <a:t> pour les dossiers dont les avoirs en CEGEE sont </a:t>
            </a:r>
            <a:r>
              <a:rPr lang="fr-FR" sz="1400" b="1" dirty="0" smtClean="0">
                <a:solidFill>
                  <a:srgbClr val="C00000"/>
                </a:solidFill>
              </a:rPr>
              <a:t>inférieurs à 10 K€</a:t>
            </a:r>
            <a:endParaRPr lang="fr-FR" sz="1400" b="1" dirty="0">
              <a:solidFill>
                <a:srgbClr val="C00000"/>
              </a:solidFill>
            </a:endParaRPr>
          </a:p>
        </p:txBody>
      </p:sp>
      <p:pic>
        <p:nvPicPr>
          <p:cNvPr id="9" name="Image 8"/>
          <p:cNvPicPr>
            <a:picLocks noChangeAspect="1"/>
          </p:cNvPicPr>
          <p:nvPr/>
        </p:nvPicPr>
        <p:blipFill>
          <a:blip r:embed="rId3"/>
          <a:stretch>
            <a:fillRect/>
          </a:stretch>
        </p:blipFill>
        <p:spPr>
          <a:xfrm>
            <a:off x="8615082" y="1612451"/>
            <a:ext cx="1271505" cy="1392601"/>
          </a:xfrm>
          <a:prstGeom prst="rect">
            <a:avLst/>
          </a:prstGeom>
        </p:spPr>
      </p:pic>
      <p:pic>
        <p:nvPicPr>
          <p:cNvPr id="11" name="Image 10"/>
          <p:cNvPicPr>
            <a:picLocks noChangeAspect="1"/>
          </p:cNvPicPr>
          <p:nvPr/>
        </p:nvPicPr>
        <p:blipFill>
          <a:blip r:embed="rId4"/>
          <a:stretch>
            <a:fillRect/>
          </a:stretch>
        </p:blipFill>
        <p:spPr>
          <a:xfrm>
            <a:off x="9886587" y="1612451"/>
            <a:ext cx="1007243" cy="506637"/>
          </a:xfrm>
          <a:prstGeom prst="rect">
            <a:avLst/>
          </a:prstGeom>
        </p:spPr>
      </p:pic>
      <p:pic>
        <p:nvPicPr>
          <p:cNvPr id="12" name="Image 11"/>
          <p:cNvPicPr>
            <a:picLocks noChangeAspect="1"/>
          </p:cNvPicPr>
          <p:nvPr/>
        </p:nvPicPr>
        <p:blipFill>
          <a:blip r:embed="rId5"/>
          <a:stretch>
            <a:fillRect/>
          </a:stretch>
        </p:blipFill>
        <p:spPr>
          <a:xfrm>
            <a:off x="9926325" y="2340979"/>
            <a:ext cx="1015734" cy="509392"/>
          </a:xfrm>
          <a:prstGeom prst="rect">
            <a:avLst/>
          </a:prstGeom>
        </p:spPr>
      </p:pic>
      <p:pic>
        <p:nvPicPr>
          <p:cNvPr id="5" name="Image 4"/>
          <p:cNvPicPr>
            <a:picLocks noChangeAspect="1"/>
          </p:cNvPicPr>
          <p:nvPr/>
        </p:nvPicPr>
        <p:blipFill>
          <a:blip r:embed="rId6">
            <a:extLst>
              <a:ext uri="{BEBA8EAE-BF5A-486C-A8C5-ECC9F3942E4B}">
                <a14:imgProps xmlns:a14="http://schemas.microsoft.com/office/drawing/2010/main">
                  <a14:imgLayer r:embed="rId7">
                    <a14:imgEffect>
                      <a14:backgroundRemoval t="2273" b="97475" l="8056" r="96944">
                        <a14:foregroundMark x1="32778" y1="45455" x2="32778" y2="45455"/>
                        <a14:foregroundMark x1="28333" y1="49242" x2="28333" y2="49242"/>
                        <a14:foregroundMark x1="22778" y1="54040" x2="22778" y2="54040"/>
                        <a14:foregroundMark x1="15556" y1="55303" x2="15556" y2="55303"/>
                        <a14:foregroundMark x1="38056" y1="83838" x2="38056" y2="83838"/>
                        <a14:foregroundMark x1="29861" y1="80556" x2="29861" y2="80556"/>
                        <a14:foregroundMark x1="29444" y1="70202" x2="30556" y2="79545"/>
                        <a14:foregroundMark x1="55694" y1="86869" x2="69444" y2="78283"/>
                        <a14:foregroundMark x1="58611" y1="90909" x2="61667" y2="89394"/>
                        <a14:foregroundMark x1="30833" y1="95455" x2="30833" y2="95455"/>
                      </a14:backgroundRemoval>
                    </a14:imgEffect>
                  </a14:imgLayer>
                </a14:imgProps>
              </a:ext>
            </a:extLst>
          </a:blip>
          <a:stretch>
            <a:fillRect/>
          </a:stretch>
        </p:blipFill>
        <p:spPr>
          <a:xfrm>
            <a:off x="7330213" y="2536183"/>
            <a:ext cx="1237415" cy="905896"/>
          </a:xfrm>
          <a:prstGeom prst="rect">
            <a:avLst/>
          </a:prstGeom>
        </p:spPr>
      </p:pic>
    </p:spTree>
    <p:extLst>
      <p:ext uri="{BB962C8B-B14F-4D97-AF65-F5344CB8AC3E}">
        <p14:creationId xmlns:p14="http://schemas.microsoft.com/office/powerpoint/2010/main" val="296115538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7"/>
          </p:nvPr>
        </p:nvSpPr>
        <p:spPr>
          <a:xfrm>
            <a:off x="334912" y="937964"/>
            <a:ext cx="11798162" cy="5230422"/>
          </a:xfrm>
        </p:spPr>
        <p:txBody>
          <a:bodyPr/>
          <a:lstStyle/>
          <a:p>
            <a:endParaRPr lang="fr-FR" dirty="0"/>
          </a:p>
          <a:p>
            <a:r>
              <a:rPr lang="fr-FR" dirty="0" smtClean="0">
                <a:solidFill>
                  <a:srgbClr val="C00000"/>
                </a:solidFill>
              </a:rPr>
              <a:t>Successions </a:t>
            </a:r>
            <a:r>
              <a:rPr lang="fr-FR" dirty="0">
                <a:solidFill>
                  <a:srgbClr val="C00000"/>
                </a:solidFill>
              </a:rPr>
              <a:t>&lt; 75 K</a:t>
            </a:r>
            <a:r>
              <a:rPr lang="fr-FR" dirty="0" smtClean="0">
                <a:solidFill>
                  <a:srgbClr val="C00000"/>
                </a:solidFill>
              </a:rPr>
              <a:t>€ : </a:t>
            </a:r>
            <a:r>
              <a:rPr lang="fr-FR" dirty="0">
                <a:solidFill>
                  <a:srgbClr val="C00000"/>
                </a:solidFill>
              </a:rPr>
              <a:t>Prise en charge par la structure Département Successions au sein de la Direction Solution </a:t>
            </a:r>
            <a:r>
              <a:rPr lang="fr-FR" dirty="0" smtClean="0">
                <a:solidFill>
                  <a:srgbClr val="C00000"/>
                </a:solidFill>
              </a:rPr>
              <a:t>Client</a:t>
            </a:r>
            <a:endParaRPr lang="fr-FR" dirty="0">
              <a:solidFill>
                <a:srgbClr val="C00000"/>
              </a:solidFill>
            </a:endParaRPr>
          </a:p>
          <a:p>
            <a:pPr lvl="1"/>
            <a:r>
              <a:rPr lang="fr-FR" dirty="0" smtClean="0"/>
              <a:t>Responsable Départem</a:t>
            </a:r>
            <a:r>
              <a:rPr lang="fr-FR" dirty="0"/>
              <a:t>e</a:t>
            </a:r>
            <a:r>
              <a:rPr lang="fr-FR" dirty="0" smtClean="0"/>
              <a:t>nt </a:t>
            </a:r>
            <a:r>
              <a:rPr lang="fr-FR" dirty="0"/>
              <a:t>Succession : Sandrine CHAMPAGNE</a:t>
            </a:r>
          </a:p>
          <a:p>
            <a:pPr lvl="1"/>
            <a:r>
              <a:rPr lang="fr-FR" dirty="0"/>
              <a:t>Superviseur Succession : Anne Catherine </a:t>
            </a:r>
            <a:r>
              <a:rPr lang="fr-FR" dirty="0" smtClean="0"/>
              <a:t>DORIDANT</a:t>
            </a:r>
          </a:p>
          <a:p>
            <a:endParaRPr lang="fr-FR" dirty="0" smtClean="0"/>
          </a:p>
          <a:p>
            <a:r>
              <a:rPr lang="fr-FR" dirty="0" smtClean="0"/>
              <a:t>Organisation :</a:t>
            </a:r>
            <a:endParaRPr lang="fr-FR" dirty="0"/>
          </a:p>
          <a:p>
            <a:pPr lvl="1"/>
            <a:endParaRPr lang="fr-FR" dirty="0" smtClean="0"/>
          </a:p>
          <a:p>
            <a:pPr lvl="1"/>
            <a:endParaRPr lang="fr-FR" dirty="0"/>
          </a:p>
        </p:txBody>
      </p:sp>
      <p:sp>
        <p:nvSpPr>
          <p:cNvPr id="3" name="Espace réservé du texte 2"/>
          <p:cNvSpPr>
            <a:spLocks noGrp="1"/>
          </p:cNvSpPr>
          <p:nvPr>
            <p:ph type="body" sz="quarter" idx="12"/>
          </p:nvPr>
        </p:nvSpPr>
        <p:spPr/>
        <p:txBody>
          <a:bodyPr>
            <a:normAutofit/>
          </a:bodyPr>
          <a:lstStyle/>
          <a:p>
            <a:r>
              <a:rPr lang="fr-FR" dirty="0"/>
              <a:t>Synergie Réseau commercial, Filière </a:t>
            </a:r>
            <a:r>
              <a:rPr lang="fr-FR" dirty="0" smtClean="0"/>
              <a:t>Successions</a:t>
            </a:r>
            <a:endParaRPr lang="fr-FR" dirty="0"/>
          </a:p>
        </p:txBody>
      </p:sp>
      <p:sp>
        <p:nvSpPr>
          <p:cNvPr id="4" name="Espace réservé du texte 3"/>
          <p:cNvSpPr>
            <a:spLocks noGrp="1"/>
          </p:cNvSpPr>
          <p:nvPr>
            <p:ph type="body" sz="quarter" idx="14"/>
          </p:nvPr>
        </p:nvSpPr>
        <p:spPr/>
        <p:txBody>
          <a:bodyPr/>
          <a:lstStyle/>
          <a:p>
            <a:r>
              <a:rPr lang="fr-FR" dirty="0"/>
              <a:t>FILIERE </a:t>
            </a:r>
            <a:r>
              <a:rPr lang="fr-FR" dirty="0" smtClean="0"/>
              <a:t>SUCCESSIONS</a:t>
            </a:r>
            <a:endParaRPr lang="fr-FR" dirty="0"/>
          </a:p>
        </p:txBody>
      </p:sp>
      <p:sp>
        <p:nvSpPr>
          <p:cNvPr id="5" name="Espace réservé du texte 4"/>
          <p:cNvSpPr>
            <a:spLocks noGrp="1"/>
          </p:cNvSpPr>
          <p:nvPr>
            <p:ph type="body" sz="quarter" idx="16"/>
          </p:nvPr>
        </p:nvSpPr>
        <p:spPr/>
        <p:txBody>
          <a:bodyPr/>
          <a:lstStyle/>
          <a:p>
            <a:r>
              <a:rPr lang="fr-FR" dirty="0" smtClean="0"/>
              <a:t>4</a:t>
            </a:r>
            <a:endParaRPr lang="fr-FR" dirty="0"/>
          </a:p>
        </p:txBody>
      </p:sp>
      <p:graphicFrame>
        <p:nvGraphicFramePr>
          <p:cNvPr id="14" name="Tableau 13"/>
          <p:cNvGraphicFramePr>
            <a:graphicFrameLocks noGrp="1"/>
          </p:cNvGraphicFramePr>
          <p:nvPr>
            <p:extLst>
              <p:ext uri="{D42A27DB-BD31-4B8C-83A1-F6EECF244321}">
                <p14:modId xmlns:p14="http://schemas.microsoft.com/office/powerpoint/2010/main" val="2023536146"/>
              </p:ext>
            </p:extLst>
          </p:nvPr>
        </p:nvGraphicFramePr>
        <p:xfrm>
          <a:off x="550912" y="2790408"/>
          <a:ext cx="9696331" cy="3368040"/>
        </p:xfrm>
        <a:graphic>
          <a:graphicData uri="http://schemas.openxmlformats.org/drawingml/2006/table">
            <a:tbl>
              <a:tblPr firstRow="1" bandRow="1">
                <a:tableStyleId>{5C22544A-7EE6-4342-B048-85BDC9FD1C3A}</a:tableStyleId>
              </a:tblPr>
              <a:tblGrid>
                <a:gridCol w="3998884">
                  <a:extLst>
                    <a:ext uri="{9D8B030D-6E8A-4147-A177-3AD203B41FA5}">
                      <a16:colId xmlns:a16="http://schemas.microsoft.com/office/drawing/2014/main" val="1930273654"/>
                    </a:ext>
                  </a:extLst>
                </a:gridCol>
                <a:gridCol w="5697447">
                  <a:extLst>
                    <a:ext uri="{9D8B030D-6E8A-4147-A177-3AD203B41FA5}">
                      <a16:colId xmlns:a16="http://schemas.microsoft.com/office/drawing/2014/main" val="2049618715"/>
                    </a:ext>
                  </a:extLst>
                </a:gridCol>
              </a:tblGrid>
              <a:tr h="278296">
                <a:tc>
                  <a:txBody>
                    <a:bodyPr/>
                    <a:lstStyle/>
                    <a:p>
                      <a:pPr algn="ctr"/>
                      <a:r>
                        <a:rPr lang="fr-FR" sz="1100" dirty="0" smtClean="0"/>
                        <a:t>Dossier &lt;</a:t>
                      </a:r>
                      <a:r>
                        <a:rPr lang="fr-FR" sz="1100" baseline="0" dirty="0" smtClean="0"/>
                        <a:t> 10K€</a:t>
                      </a:r>
                      <a:endParaRPr lang="fr-FR" sz="1100" dirty="0"/>
                    </a:p>
                  </a:txBody>
                  <a:tcPr>
                    <a:solidFill>
                      <a:schemeClr val="bg1">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dirty="0" smtClean="0"/>
                        <a:t>Dossiers compris entre 10 et 75  K€</a:t>
                      </a:r>
                    </a:p>
                    <a:p>
                      <a:endParaRPr lang="fr-FR" sz="1100" dirty="0"/>
                    </a:p>
                  </a:txBody>
                  <a:tcPr>
                    <a:solidFill>
                      <a:schemeClr val="bg1">
                        <a:lumMod val="50000"/>
                      </a:schemeClr>
                    </a:solidFill>
                  </a:tcPr>
                </a:tc>
                <a:extLst>
                  <a:ext uri="{0D108BD9-81ED-4DB2-BD59-A6C34878D82A}">
                    <a16:rowId xmlns:a16="http://schemas.microsoft.com/office/drawing/2014/main" val="409668884"/>
                  </a:ext>
                </a:extLst>
              </a:tr>
              <a:tr h="370840">
                <a:tc>
                  <a:txBody>
                    <a:bodyPr/>
                    <a:lstStyle/>
                    <a:p>
                      <a:pPr marL="285750" indent="-285750" algn="just">
                        <a:buFontTx/>
                        <a:buChar char="-"/>
                      </a:pPr>
                      <a:r>
                        <a:rPr lang="fr-FR" sz="1100" dirty="0" smtClean="0"/>
                        <a:t>Une gestion administrative en collectif</a:t>
                      </a:r>
                    </a:p>
                    <a:p>
                      <a:pPr marL="285750" marR="0" lvl="0" indent="-285750" algn="just" defTabSz="914400" rtl="0" eaLnBrk="1" fontAlgn="auto" latinLnBrk="0" hangingPunct="1">
                        <a:lnSpc>
                          <a:spcPct val="100000"/>
                        </a:lnSpc>
                        <a:spcBef>
                          <a:spcPts val="0"/>
                        </a:spcBef>
                        <a:spcAft>
                          <a:spcPts val="0"/>
                        </a:spcAft>
                        <a:buClrTx/>
                        <a:buSzTx/>
                        <a:buFontTx/>
                        <a:buChar char="-"/>
                        <a:tabLst/>
                        <a:defRPr/>
                      </a:pPr>
                      <a:r>
                        <a:rPr lang="fr-FR" sz="1100" b="1" dirty="0" smtClean="0">
                          <a:solidFill>
                            <a:srgbClr val="C00000"/>
                          </a:solidFill>
                        </a:rPr>
                        <a:t>Dossier simple</a:t>
                      </a:r>
                      <a:r>
                        <a:rPr lang="fr-FR" sz="1100" b="1" baseline="0" dirty="0" smtClean="0">
                          <a:solidFill>
                            <a:srgbClr val="C00000"/>
                          </a:solidFill>
                        </a:rPr>
                        <a:t> </a:t>
                      </a:r>
                      <a:r>
                        <a:rPr lang="fr-FR" sz="1100" baseline="0" dirty="0" smtClean="0"/>
                        <a:t>: </a:t>
                      </a:r>
                      <a:r>
                        <a:rPr lang="fr-FR" sz="1100" i="0" dirty="0" smtClean="0"/>
                        <a:t>absence compte titres , crédit immobilier et conso, coffre, compte pro, assurance et contrat capitalisation, PEL, solde débiteur, compte en devise, conjoint non résident</a:t>
                      </a:r>
                    </a:p>
                    <a:p>
                      <a:pPr marL="171450" lvl="0" indent="-171450" algn="just">
                        <a:buFont typeface="Symbol" panose="05050102010706020507" pitchFamily="18" charset="2"/>
                        <a:buChar char="Þ"/>
                      </a:pPr>
                      <a:r>
                        <a:rPr lang="fr-FR" sz="1100" b="1" dirty="0" smtClean="0"/>
                        <a:t>Prise en charge par un prestataire externe IDATECH depuis le 05 JUILLET 2021</a:t>
                      </a:r>
                    </a:p>
                    <a:p>
                      <a:pPr marL="0" lvl="0" indent="0">
                        <a:buFont typeface="Symbol" panose="05050102010706020507" pitchFamily="18" charset="2"/>
                        <a:buNone/>
                      </a:pPr>
                      <a:endParaRPr lang="fr-FR" sz="1100" dirty="0" smtClean="0"/>
                    </a:p>
                    <a:p>
                      <a:pPr marL="285750" indent="-285750">
                        <a:buFontTx/>
                        <a:buChar char="-"/>
                      </a:pPr>
                      <a:r>
                        <a:rPr lang="fr-FR" sz="1100" b="1" i="0" kern="1200" dirty="0" smtClean="0">
                          <a:solidFill>
                            <a:srgbClr val="C00000"/>
                          </a:solidFill>
                          <a:latin typeface="+mn-lt"/>
                          <a:ea typeface="+mn-ea"/>
                          <a:cs typeface="+mn-cs"/>
                        </a:rPr>
                        <a:t>Dossier complexe </a:t>
                      </a:r>
                      <a:r>
                        <a:rPr lang="fr-FR" sz="1100" i="0" kern="1200" dirty="0" smtClean="0">
                          <a:solidFill>
                            <a:schemeClr val="dk1"/>
                          </a:solidFill>
                          <a:latin typeface="+mn-lt"/>
                          <a:ea typeface="+mn-ea"/>
                          <a:cs typeface="+mn-cs"/>
                        </a:rPr>
                        <a:t>: prise en charge par 2 gestionnaires. Renforcés jusqu’au 31 décembre 2021 par 3 personnes en mission</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100" b="0" dirty="0" smtClean="0"/>
                        <a:t>Tél</a:t>
                      </a:r>
                      <a:r>
                        <a:rPr lang="fr-FR" sz="1100" b="0" baseline="0" dirty="0" smtClean="0"/>
                        <a:t> </a:t>
                      </a:r>
                      <a:r>
                        <a:rPr lang="fr-FR" sz="1100" b="0" dirty="0" smtClean="0"/>
                        <a:t>: 03 26 79 10 49 du lundi au vendredi de 09H30 – 12H00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100" b="0" dirty="0" smtClean="0"/>
                        <a:t>Boite mail générique : </a:t>
                      </a:r>
                    </a:p>
                    <a:p>
                      <a:pPr marL="0" indent="0">
                        <a:buFontTx/>
                        <a:buNone/>
                      </a:pPr>
                      <a:endParaRPr lang="fr-FR" sz="1100" dirty="0">
                        <a:solidFill>
                          <a:srgbClr val="FF0000"/>
                        </a:solidFill>
                      </a:endParaRPr>
                    </a:p>
                  </a:txBody>
                  <a:tcPr>
                    <a:noFill/>
                  </a:tcPr>
                </a:tc>
                <a:tc>
                  <a:txBody>
                    <a:bodyPr/>
                    <a:lstStyle/>
                    <a:p>
                      <a:pPr marL="171450" lvl="0" indent="-171450">
                        <a:buFont typeface="Arial" panose="020B0604020202020204" pitchFamily="34" charset="0"/>
                        <a:buChar char="•"/>
                      </a:pPr>
                      <a:r>
                        <a:rPr lang="fr-FR" sz="1100" dirty="0" smtClean="0"/>
                        <a:t>Un traitement commercial en portefeuille avec une organisation en trois régions :</a:t>
                      </a:r>
                    </a:p>
                    <a:p>
                      <a:pPr marL="0" lvl="0" indent="0">
                        <a:buFont typeface="Arial" panose="020B0604020202020204" pitchFamily="34" charset="0"/>
                        <a:buNone/>
                      </a:pPr>
                      <a:endParaRPr lang="fr-FR" sz="1100" dirty="0" smtClean="0"/>
                    </a:p>
                    <a:p>
                      <a:pPr marL="171450" lvl="0" indent="-171450">
                        <a:buFont typeface="Arial" panose="020B0604020202020204" pitchFamily="34" charset="0"/>
                        <a:buChar char="•"/>
                      </a:pPr>
                      <a:r>
                        <a:rPr lang="fr-FR" sz="1100" b="1" dirty="0" smtClean="0">
                          <a:solidFill>
                            <a:srgbClr val="C00000"/>
                          </a:solidFill>
                        </a:rPr>
                        <a:t>Zone Alsace (Départements 67 et 68) - 4 collaborateurs </a:t>
                      </a:r>
                    </a:p>
                    <a:p>
                      <a:pPr marL="628650" lvl="1" indent="-171450">
                        <a:buFont typeface="Arial" panose="020B0604020202020204" pitchFamily="34" charset="0"/>
                        <a:buChar char="•"/>
                      </a:pPr>
                      <a:r>
                        <a:rPr lang="fr-FR" sz="1100" b="0" dirty="0" smtClean="0"/>
                        <a:t>Tél : 03 88 31 30 76 du lundi au vendredi de 09H30 – 12H00 / 14H00-16H00 Boites mail génériques :</a:t>
                      </a:r>
                    </a:p>
                    <a:p>
                      <a:pPr marL="457200" lvl="1" indent="0">
                        <a:buFont typeface="Arial" panose="020B0604020202020204" pitchFamily="34" charset="0"/>
                        <a:buNone/>
                      </a:pPr>
                      <a:endParaRPr lang="fr-FR" sz="1100" b="0" dirty="0" smtClean="0"/>
                    </a:p>
                    <a:p>
                      <a:pPr marL="171450" lvl="0" indent="-171450">
                        <a:buFont typeface="Arial" panose="020B0604020202020204" pitchFamily="34" charset="0"/>
                        <a:buChar char="•"/>
                      </a:pPr>
                      <a:r>
                        <a:rPr lang="fr-FR" sz="1100" b="1" dirty="0" smtClean="0">
                          <a:solidFill>
                            <a:srgbClr val="C00000"/>
                          </a:solidFill>
                        </a:rPr>
                        <a:t>Zone Champagne (Départements 08/10/51/52) – 4 collaborateurs </a:t>
                      </a:r>
                    </a:p>
                    <a:p>
                      <a:pPr marL="628650" lvl="1" indent="-171450">
                        <a:buFont typeface="Arial" panose="020B0604020202020204" pitchFamily="34" charset="0"/>
                        <a:buChar char="•"/>
                      </a:pPr>
                      <a:r>
                        <a:rPr lang="fr-FR" sz="1100" b="0" dirty="0" smtClean="0"/>
                        <a:t>Tél : 03 26 79 75 60 du lundi au vendredi de 09H30 – 12H00 / 14H00-16H00 Boites mail génériques : </a:t>
                      </a:r>
                    </a:p>
                    <a:p>
                      <a:pPr marL="628650" lvl="1" indent="-171450">
                        <a:buFont typeface="Arial" panose="020B0604020202020204" pitchFamily="34" charset="0"/>
                        <a:buChar char="•"/>
                      </a:pPr>
                      <a:endParaRPr lang="fr-FR" sz="1100" b="0" dirty="0" smtClean="0"/>
                    </a:p>
                    <a:p>
                      <a:pPr marL="628650" lvl="1" indent="-171450">
                        <a:buFont typeface="Arial" panose="020B0604020202020204" pitchFamily="34" charset="0"/>
                        <a:buChar char="•"/>
                      </a:pPr>
                      <a:endParaRPr lang="fr-FR" sz="1100" b="0" dirty="0" smtClean="0"/>
                    </a:p>
                    <a:p>
                      <a:pPr marL="171450" lvl="0" indent="-171450">
                        <a:buFont typeface="Arial" panose="020B0604020202020204" pitchFamily="34" charset="0"/>
                        <a:buChar char="•"/>
                      </a:pPr>
                      <a:r>
                        <a:rPr lang="fr-FR" sz="1100" b="1" dirty="0" smtClean="0">
                          <a:solidFill>
                            <a:srgbClr val="C00000"/>
                          </a:solidFill>
                        </a:rPr>
                        <a:t>Zone Lorraine (Départements 54/55/57/88) – 7 collaborateurs</a:t>
                      </a:r>
                    </a:p>
                    <a:p>
                      <a:pPr marL="628650" lvl="1" indent="-171450">
                        <a:buFont typeface="Arial" panose="020B0604020202020204" pitchFamily="34" charset="0"/>
                        <a:buChar char="•"/>
                      </a:pPr>
                      <a:r>
                        <a:rPr lang="fr-FR" sz="1100" b="0" dirty="0" smtClean="0"/>
                        <a:t>Tél : 03 26 79 75 61 du lundi au vendredi de 09H30 – 12H00 / 14H00-16H00 Boites mail génériques : </a:t>
                      </a:r>
                    </a:p>
                    <a:p>
                      <a:endParaRPr lang="fr-FR" sz="1100" dirty="0" smtClean="0"/>
                    </a:p>
                    <a:p>
                      <a:endParaRPr lang="fr-FR" sz="1100" dirty="0" smtClean="0"/>
                    </a:p>
                    <a:p>
                      <a:endParaRPr lang="fr-FR" sz="1100" dirty="0"/>
                    </a:p>
                  </a:txBody>
                  <a:tcPr>
                    <a:noFill/>
                  </a:tcPr>
                </a:tc>
                <a:extLst>
                  <a:ext uri="{0D108BD9-81ED-4DB2-BD59-A6C34878D82A}">
                    <a16:rowId xmlns:a16="http://schemas.microsoft.com/office/drawing/2014/main" val="4024833210"/>
                  </a:ext>
                </a:extLst>
              </a:tr>
            </a:tbl>
          </a:graphicData>
        </a:graphic>
      </p:graphicFrame>
      <p:pic>
        <p:nvPicPr>
          <p:cNvPr id="15" name="Image 14"/>
          <p:cNvPicPr>
            <a:picLocks noChangeAspect="1"/>
          </p:cNvPicPr>
          <p:nvPr/>
        </p:nvPicPr>
        <p:blipFill>
          <a:blip r:embed="rId2"/>
          <a:stretch>
            <a:fillRect/>
          </a:stretch>
        </p:blipFill>
        <p:spPr>
          <a:xfrm>
            <a:off x="2077776" y="5261632"/>
            <a:ext cx="1880064" cy="217784"/>
          </a:xfrm>
          <a:prstGeom prst="rect">
            <a:avLst/>
          </a:prstGeom>
        </p:spPr>
      </p:pic>
      <p:pic>
        <p:nvPicPr>
          <p:cNvPr id="16" name="Image 15"/>
          <p:cNvPicPr>
            <a:picLocks noChangeAspect="1"/>
          </p:cNvPicPr>
          <p:nvPr/>
        </p:nvPicPr>
        <p:blipFill>
          <a:blip r:embed="rId3"/>
          <a:stretch>
            <a:fillRect/>
          </a:stretch>
        </p:blipFill>
        <p:spPr>
          <a:xfrm>
            <a:off x="6804621" y="4808030"/>
            <a:ext cx="1768306" cy="237357"/>
          </a:xfrm>
          <a:prstGeom prst="rect">
            <a:avLst/>
          </a:prstGeom>
        </p:spPr>
      </p:pic>
      <p:pic>
        <p:nvPicPr>
          <p:cNvPr id="17" name="Image 16"/>
          <p:cNvPicPr>
            <a:picLocks noChangeAspect="1"/>
          </p:cNvPicPr>
          <p:nvPr/>
        </p:nvPicPr>
        <p:blipFill>
          <a:blip r:embed="rId4"/>
          <a:stretch>
            <a:fillRect/>
          </a:stretch>
        </p:blipFill>
        <p:spPr>
          <a:xfrm>
            <a:off x="6790470" y="4584187"/>
            <a:ext cx="1802483" cy="264528"/>
          </a:xfrm>
          <a:prstGeom prst="rect">
            <a:avLst/>
          </a:prstGeom>
        </p:spPr>
      </p:pic>
      <p:pic>
        <p:nvPicPr>
          <p:cNvPr id="18" name="Image 17"/>
          <p:cNvPicPr>
            <a:picLocks noChangeAspect="1"/>
          </p:cNvPicPr>
          <p:nvPr/>
        </p:nvPicPr>
        <p:blipFill>
          <a:blip r:embed="rId5"/>
          <a:stretch>
            <a:fillRect/>
          </a:stretch>
        </p:blipFill>
        <p:spPr>
          <a:xfrm>
            <a:off x="6790470" y="5479416"/>
            <a:ext cx="1590675" cy="192642"/>
          </a:xfrm>
          <a:prstGeom prst="rect">
            <a:avLst/>
          </a:prstGeom>
        </p:spPr>
      </p:pic>
      <p:pic>
        <p:nvPicPr>
          <p:cNvPr id="19" name="Image 18"/>
          <p:cNvPicPr>
            <a:picLocks noChangeAspect="1"/>
          </p:cNvPicPr>
          <p:nvPr/>
        </p:nvPicPr>
        <p:blipFill>
          <a:blip r:embed="rId6"/>
          <a:stretch>
            <a:fillRect/>
          </a:stretch>
        </p:blipFill>
        <p:spPr>
          <a:xfrm>
            <a:off x="6790470" y="5693244"/>
            <a:ext cx="1533993" cy="200599"/>
          </a:xfrm>
          <a:prstGeom prst="rect">
            <a:avLst/>
          </a:prstGeom>
        </p:spPr>
      </p:pic>
      <p:pic>
        <p:nvPicPr>
          <p:cNvPr id="20" name="Image 19"/>
          <p:cNvPicPr>
            <a:picLocks noChangeAspect="1"/>
          </p:cNvPicPr>
          <p:nvPr/>
        </p:nvPicPr>
        <p:blipFill>
          <a:blip r:embed="rId7"/>
          <a:stretch>
            <a:fillRect/>
          </a:stretch>
        </p:blipFill>
        <p:spPr>
          <a:xfrm>
            <a:off x="6804621" y="3906575"/>
            <a:ext cx="1587134" cy="203795"/>
          </a:xfrm>
          <a:prstGeom prst="rect">
            <a:avLst/>
          </a:prstGeom>
        </p:spPr>
      </p:pic>
      <p:pic>
        <p:nvPicPr>
          <p:cNvPr id="21" name="Image 20"/>
          <p:cNvPicPr>
            <a:picLocks noChangeAspect="1"/>
          </p:cNvPicPr>
          <p:nvPr/>
        </p:nvPicPr>
        <p:blipFill>
          <a:blip r:embed="rId8"/>
          <a:stretch>
            <a:fillRect/>
          </a:stretch>
        </p:blipFill>
        <p:spPr>
          <a:xfrm>
            <a:off x="6790470" y="4093467"/>
            <a:ext cx="1640002" cy="186363"/>
          </a:xfrm>
          <a:prstGeom prst="rect">
            <a:avLst/>
          </a:prstGeom>
        </p:spPr>
      </p:pic>
      <p:pic>
        <p:nvPicPr>
          <p:cNvPr id="22" name="Image 21"/>
          <p:cNvPicPr>
            <a:picLocks noChangeAspect="1"/>
          </p:cNvPicPr>
          <p:nvPr/>
        </p:nvPicPr>
        <p:blipFill>
          <a:blip r:embed="rId9"/>
          <a:stretch>
            <a:fillRect/>
          </a:stretch>
        </p:blipFill>
        <p:spPr>
          <a:xfrm>
            <a:off x="6804621" y="5943111"/>
            <a:ext cx="1422813" cy="215337"/>
          </a:xfrm>
          <a:prstGeom prst="rect">
            <a:avLst/>
          </a:prstGeom>
        </p:spPr>
      </p:pic>
      <p:pic>
        <p:nvPicPr>
          <p:cNvPr id="23" name="Image 22"/>
          <p:cNvPicPr>
            <a:picLocks noChangeAspect="1"/>
          </p:cNvPicPr>
          <p:nvPr/>
        </p:nvPicPr>
        <p:blipFill>
          <a:blip r:embed="rId10">
            <a:extLst>
              <a:ext uri="{BEBA8EAE-BF5A-486C-A8C5-ECC9F3942E4B}">
                <a14:imgProps xmlns:a14="http://schemas.microsoft.com/office/drawing/2010/main">
                  <a14:imgLayer r:embed="rId11">
                    <a14:imgEffect>
                      <a14:backgroundRemoval t="4473" b="87700" l="9744" r="89776">
                        <a14:foregroundMark x1="60383" y1="22045" x2="53514" y2="35623"/>
                      </a14:backgroundRemoval>
                    </a14:imgEffect>
                  </a14:imgLayer>
                </a14:imgProps>
              </a:ext>
            </a:extLst>
          </a:blip>
          <a:stretch>
            <a:fillRect/>
          </a:stretch>
        </p:blipFill>
        <p:spPr>
          <a:xfrm>
            <a:off x="9752765" y="4228245"/>
            <a:ext cx="2663273" cy="2663273"/>
          </a:xfrm>
          <a:prstGeom prst="rect">
            <a:avLst/>
          </a:prstGeom>
        </p:spPr>
      </p:pic>
    </p:spTree>
    <p:extLst>
      <p:ext uri="{BB962C8B-B14F-4D97-AF65-F5344CB8AC3E}">
        <p14:creationId xmlns:p14="http://schemas.microsoft.com/office/powerpoint/2010/main" val="42502932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a:ln>
            <a:noFill/>
          </a:ln>
        </p:spPr>
        <p:txBody>
          <a:bodyPr/>
          <a:lstStyle/>
          <a:p>
            <a:r>
              <a:rPr lang="fr-FR" dirty="0"/>
              <a:t>Des équipes expérimentées disponibles, joignables par téléphone ou </a:t>
            </a:r>
            <a:r>
              <a:rPr lang="fr-FR" dirty="0" smtClean="0"/>
              <a:t>mail, en </a:t>
            </a:r>
            <a:r>
              <a:rPr lang="fr-FR" b="1" dirty="0" smtClean="0">
                <a:solidFill>
                  <a:srgbClr val="C00000"/>
                </a:solidFill>
              </a:rPr>
              <a:t>proximité du Réseau Commercial</a:t>
            </a:r>
            <a:endParaRPr lang="fr-FR" b="1" dirty="0">
              <a:solidFill>
                <a:srgbClr val="C00000"/>
              </a:solidFill>
            </a:endParaRPr>
          </a:p>
          <a:p>
            <a:pPr marL="0" indent="0">
              <a:buNone/>
            </a:pPr>
            <a:endParaRPr lang="fr-FR" dirty="0" smtClean="0"/>
          </a:p>
          <a:p>
            <a:r>
              <a:rPr lang="fr-FR" dirty="0" smtClean="0"/>
              <a:t>1 dossier succession = 1 gestionnaire Filière Successions</a:t>
            </a:r>
          </a:p>
          <a:p>
            <a:endParaRPr lang="fr-FR" dirty="0" smtClean="0"/>
          </a:p>
          <a:p>
            <a:r>
              <a:rPr lang="fr-FR" dirty="0" smtClean="0"/>
              <a:t>Gestion des dossiers par portefeuille</a:t>
            </a:r>
          </a:p>
          <a:p>
            <a:endParaRPr lang="fr-FR" dirty="0"/>
          </a:p>
          <a:p>
            <a:r>
              <a:rPr lang="fr-FR" b="1" dirty="0" smtClean="0"/>
              <a:t>Prise en charge du traitement du MAD pour les dossiers de successions dont les avoirs en CEGEE sont supérieurs à 10 K€ par la Filière Successions (pour les dossiers inférieurs à 10 K€, la gestion du MAD reste au sein de l’agence)</a:t>
            </a:r>
          </a:p>
          <a:p>
            <a:endParaRPr lang="fr-FR" dirty="0"/>
          </a:p>
          <a:p>
            <a:pPr algn="just"/>
            <a:r>
              <a:rPr lang="fr-FR" dirty="0"/>
              <a:t>Des sites </a:t>
            </a:r>
            <a:r>
              <a:rPr lang="fr-FR" dirty="0" smtClean="0"/>
              <a:t>dédiés :</a:t>
            </a:r>
            <a:endParaRPr lang="fr-FR" dirty="0"/>
          </a:p>
          <a:p>
            <a:pPr lvl="1" algn="just">
              <a:buFont typeface="Wingdings" panose="05000000000000000000" pitchFamily="2" charset="2"/>
              <a:buChar char="q"/>
            </a:pPr>
            <a:r>
              <a:rPr lang="fr-FR" dirty="0" smtClean="0">
                <a:solidFill>
                  <a:srgbClr val="C00000"/>
                </a:solidFill>
              </a:rPr>
              <a:t>E-solution-succession</a:t>
            </a:r>
            <a:r>
              <a:rPr lang="fr-FR" dirty="0" smtClean="0">
                <a:solidFill>
                  <a:schemeClr val="tx1"/>
                </a:solidFill>
              </a:rPr>
              <a:t> : </a:t>
            </a:r>
            <a:r>
              <a:rPr lang="fr-FR" dirty="0">
                <a:solidFill>
                  <a:schemeClr val="tx1"/>
                </a:solidFill>
              </a:rPr>
              <a:t>site internet </a:t>
            </a:r>
            <a:r>
              <a:rPr lang="fr-FR" dirty="0" smtClean="0">
                <a:solidFill>
                  <a:schemeClr val="tx1"/>
                </a:solidFill>
              </a:rPr>
              <a:t>Groupe Caisse Epargne qui </a:t>
            </a:r>
            <a:r>
              <a:rPr lang="fr-FR" dirty="0">
                <a:solidFill>
                  <a:schemeClr val="tx1"/>
                </a:solidFill>
              </a:rPr>
              <a:t>permet de faire les démarches suite à un décès sans passer par </a:t>
            </a:r>
            <a:r>
              <a:rPr lang="fr-FR" dirty="0" smtClean="0">
                <a:solidFill>
                  <a:schemeClr val="tx1"/>
                </a:solidFill>
              </a:rPr>
              <a:t>l’agence, et de transmettre les documents nécessaires à la constitution du dossier succession</a:t>
            </a:r>
            <a:endParaRPr lang="fr-FR" dirty="0">
              <a:solidFill>
                <a:schemeClr val="tx1"/>
              </a:solidFill>
            </a:endParaRPr>
          </a:p>
          <a:p>
            <a:pPr lvl="1" algn="just">
              <a:buFont typeface="Wingdings" panose="05000000000000000000" pitchFamily="2" charset="2"/>
              <a:buChar char="q"/>
            </a:pPr>
            <a:r>
              <a:rPr lang="fr-FR" dirty="0">
                <a:solidFill>
                  <a:srgbClr val="C00000"/>
                </a:solidFill>
              </a:rPr>
              <a:t>Espace </a:t>
            </a:r>
            <a:r>
              <a:rPr lang="fr-FR" dirty="0" smtClean="0">
                <a:solidFill>
                  <a:srgbClr val="C00000"/>
                </a:solidFill>
              </a:rPr>
              <a:t>Successions </a:t>
            </a:r>
            <a:r>
              <a:rPr lang="fr-FR" dirty="0" smtClean="0">
                <a:solidFill>
                  <a:schemeClr val="tx1"/>
                </a:solidFill>
              </a:rPr>
              <a:t>: </a:t>
            </a:r>
            <a:r>
              <a:rPr lang="fr-FR" dirty="0">
                <a:solidFill>
                  <a:schemeClr val="tx1"/>
                </a:solidFill>
              </a:rPr>
              <a:t>espace internet dédié aux </a:t>
            </a:r>
            <a:r>
              <a:rPr lang="fr-FR" dirty="0" smtClean="0">
                <a:solidFill>
                  <a:schemeClr val="tx1"/>
                </a:solidFill>
              </a:rPr>
              <a:t>bénéficiaires d’un contrat d’assurance-vie </a:t>
            </a:r>
            <a:r>
              <a:rPr lang="fr-FR" dirty="0">
                <a:solidFill>
                  <a:schemeClr val="tx1"/>
                </a:solidFill>
              </a:rPr>
              <a:t>afin de </a:t>
            </a:r>
            <a:r>
              <a:rPr lang="fr-FR" dirty="0" smtClean="0">
                <a:solidFill>
                  <a:schemeClr val="tx1"/>
                </a:solidFill>
              </a:rPr>
              <a:t>gérer et charger </a:t>
            </a:r>
            <a:r>
              <a:rPr lang="fr-FR" dirty="0">
                <a:solidFill>
                  <a:schemeClr val="tx1"/>
                </a:solidFill>
              </a:rPr>
              <a:t>les documents en ligne, suivre le règlement de son dossier </a:t>
            </a:r>
            <a:r>
              <a:rPr lang="fr-FR" dirty="0" smtClean="0">
                <a:solidFill>
                  <a:schemeClr val="tx1"/>
                </a:solidFill>
              </a:rPr>
              <a:t>d’assurance-vie </a:t>
            </a:r>
            <a:r>
              <a:rPr lang="fr-FR" dirty="0">
                <a:solidFill>
                  <a:schemeClr val="tx1"/>
                </a:solidFill>
              </a:rPr>
              <a:t>et </a:t>
            </a:r>
            <a:r>
              <a:rPr lang="fr-FR" dirty="0" smtClean="0">
                <a:solidFill>
                  <a:schemeClr val="tx1"/>
                </a:solidFill>
              </a:rPr>
              <a:t>échanger </a:t>
            </a:r>
            <a:r>
              <a:rPr lang="fr-FR" dirty="0">
                <a:solidFill>
                  <a:schemeClr val="tx1"/>
                </a:solidFill>
              </a:rPr>
              <a:t>directement avec l’assureur </a:t>
            </a:r>
          </a:p>
          <a:p>
            <a:endParaRPr lang="fr-FR" dirty="0"/>
          </a:p>
          <a:p>
            <a:pPr marL="0" indent="0">
              <a:buNone/>
            </a:pPr>
            <a:endParaRPr lang="fr-FR" dirty="0" smtClean="0"/>
          </a:p>
          <a:p>
            <a:endParaRPr lang="fr-FR" dirty="0"/>
          </a:p>
          <a:p>
            <a:endParaRPr lang="fr-FR" dirty="0" smtClean="0"/>
          </a:p>
          <a:p>
            <a:endParaRPr lang="fr-FR" dirty="0"/>
          </a:p>
        </p:txBody>
      </p:sp>
      <p:sp>
        <p:nvSpPr>
          <p:cNvPr id="6" name="Espace réservé du texte 5"/>
          <p:cNvSpPr>
            <a:spLocks noGrp="1"/>
          </p:cNvSpPr>
          <p:nvPr>
            <p:ph type="body" sz="quarter" idx="12"/>
          </p:nvPr>
        </p:nvSpPr>
        <p:spPr/>
        <p:txBody>
          <a:bodyPr/>
          <a:lstStyle/>
          <a:p>
            <a:r>
              <a:rPr lang="fr-FR" dirty="0"/>
              <a:t>Synergie Réseau commercial, Filière Successions</a:t>
            </a:r>
          </a:p>
        </p:txBody>
      </p:sp>
      <p:sp>
        <p:nvSpPr>
          <p:cNvPr id="7" name="Espace réservé du texte 6"/>
          <p:cNvSpPr>
            <a:spLocks noGrp="1"/>
          </p:cNvSpPr>
          <p:nvPr>
            <p:ph type="body" sz="quarter" idx="14"/>
          </p:nvPr>
        </p:nvSpPr>
        <p:spPr/>
        <p:txBody>
          <a:bodyPr/>
          <a:lstStyle/>
          <a:p>
            <a:r>
              <a:rPr lang="fr-FR" dirty="0"/>
              <a:t>FILIERE </a:t>
            </a:r>
            <a:r>
              <a:rPr lang="fr-FR" dirty="0" smtClean="0"/>
              <a:t>SUCCESSIONS</a:t>
            </a:r>
            <a:endParaRPr lang="fr-FR" dirty="0"/>
          </a:p>
        </p:txBody>
      </p:sp>
      <p:sp>
        <p:nvSpPr>
          <p:cNvPr id="8" name="Espace réservé du texte 7"/>
          <p:cNvSpPr>
            <a:spLocks noGrp="1"/>
          </p:cNvSpPr>
          <p:nvPr>
            <p:ph type="body" sz="quarter" idx="16"/>
          </p:nvPr>
        </p:nvSpPr>
        <p:spPr/>
        <p:txBody>
          <a:bodyPr/>
          <a:lstStyle/>
          <a:p>
            <a:r>
              <a:rPr lang="fr-FR" dirty="0" smtClean="0"/>
              <a:t>4</a:t>
            </a:r>
            <a:endParaRPr lang="fr-FR" dirty="0"/>
          </a:p>
        </p:txBody>
      </p:sp>
    </p:spTree>
    <p:extLst>
      <p:ext uri="{BB962C8B-B14F-4D97-AF65-F5344CB8AC3E}">
        <p14:creationId xmlns:p14="http://schemas.microsoft.com/office/powerpoint/2010/main" val="159067056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riste vieille femme tenant le sablier Vecteur gratuit"/>
          <p:cNvPicPr>
            <a:picLocks noChangeAspect="1" noChangeArrowheads="1"/>
          </p:cNvPicPr>
          <p:nvPr/>
        </p:nvPicPr>
        <p:blipFill>
          <a:blip r:embed="rId2" cstate="print">
            <a:duotone>
              <a:schemeClr val="accent1">
                <a:shade val="45000"/>
                <a:satMod val="135000"/>
              </a:schemeClr>
              <a:prstClr val="white"/>
            </a:duotone>
            <a:extLst>
              <a:ext uri="{BEBA8EAE-BF5A-486C-A8C5-ECC9F3942E4B}">
                <a14:imgProps xmlns:a14="http://schemas.microsoft.com/office/drawing/2010/main">
                  <a14:imgLayer r:embed="rId3">
                    <a14:imgEffect>
                      <a14:backgroundRemoval t="9832" b="92806" l="9904" r="89936">
                        <a14:foregroundMark x1="47923" y1="29257" x2="47923" y2="29257"/>
                        <a14:foregroundMark x1="50000" y1="20624" x2="54792" y2="19904"/>
                        <a14:foregroundMark x1="55591" y1="36211" x2="57348" y2="35731"/>
                        <a14:foregroundMark x1="59105" y1="26619" x2="59105" y2="26619"/>
                        <a14:foregroundMark x1="59425" y1="52998" x2="61342" y2="52758"/>
                        <a14:foregroundMark x1="63099" y1="71463" x2="63578" y2="73621"/>
                        <a14:foregroundMark x1="59425" y1="29736" x2="59425" y2="29736"/>
                      </a14:backgroundRemoval>
                    </a14:imgEffect>
                  </a14:imgLayer>
                </a14:imgProps>
              </a:ext>
              <a:ext uri="{28A0092B-C50C-407E-A947-70E740481C1C}">
                <a14:useLocalDpi xmlns:a14="http://schemas.microsoft.com/office/drawing/2010/main" val="0"/>
              </a:ext>
            </a:extLst>
          </a:blip>
          <a:srcRect/>
          <a:stretch>
            <a:fillRect/>
          </a:stretch>
        </p:blipFill>
        <p:spPr bwMode="auto">
          <a:xfrm>
            <a:off x="10176662" y="5049077"/>
            <a:ext cx="2387300" cy="1590261"/>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contenu 1"/>
          <p:cNvSpPr>
            <a:spLocks noGrp="1"/>
          </p:cNvSpPr>
          <p:nvPr>
            <p:ph idx="17"/>
          </p:nvPr>
        </p:nvSpPr>
        <p:spPr/>
        <p:txBody>
          <a:bodyPr/>
          <a:lstStyle/>
          <a:p>
            <a:pPr>
              <a:defRPr/>
            </a:pPr>
            <a:r>
              <a:rPr lang="fr-FR" dirty="0">
                <a:solidFill>
                  <a:schemeClr val="tx1"/>
                </a:solidFill>
              </a:rPr>
              <a:t>Le réseau : la force de </a:t>
            </a:r>
            <a:r>
              <a:rPr lang="fr-FR" dirty="0" smtClean="0">
                <a:solidFill>
                  <a:schemeClr val="tx1"/>
                </a:solidFill>
              </a:rPr>
              <a:t>vente</a:t>
            </a:r>
            <a:endParaRPr lang="fr-FR" dirty="0">
              <a:solidFill>
                <a:schemeClr val="tx1"/>
              </a:solidFill>
            </a:endParaRPr>
          </a:p>
          <a:p>
            <a:pPr lvl="1" algn="just">
              <a:defRPr/>
            </a:pPr>
            <a:r>
              <a:rPr lang="fr-FR" dirty="0">
                <a:solidFill>
                  <a:schemeClr val="tx1"/>
                </a:solidFill>
              </a:rPr>
              <a:t>Il est le fil rouge et le </a:t>
            </a:r>
            <a:r>
              <a:rPr lang="fr-FR" dirty="0">
                <a:solidFill>
                  <a:srgbClr val="C00000"/>
                </a:solidFill>
              </a:rPr>
              <a:t>1er contact pour notre clientèle spécifique touchée par l’événement décès</a:t>
            </a:r>
            <a:r>
              <a:rPr lang="fr-FR" dirty="0">
                <a:solidFill>
                  <a:schemeClr val="tx1"/>
                </a:solidFill>
              </a:rPr>
              <a:t> : </a:t>
            </a:r>
            <a:r>
              <a:rPr lang="fr-FR" dirty="0" smtClean="0">
                <a:solidFill>
                  <a:schemeClr val="tx1"/>
                </a:solidFill>
              </a:rPr>
              <a:t>il </a:t>
            </a:r>
            <a:r>
              <a:rPr lang="fr-FR" dirty="0">
                <a:solidFill>
                  <a:schemeClr val="tx1"/>
                </a:solidFill>
              </a:rPr>
              <a:t>a</a:t>
            </a:r>
            <a:r>
              <a:rPr lang="fr-FR" dirty="0" smtClean="0">
                <a:solidFill>
                  <a:schemeClr val="tx1"/>
                </a:solidFill>
              </a:rPr>
              <a:t>ccueille</a:t>
            </a:r>
            <a:r>
              <a:rPr lang="fr-FR" dirty="0">
                <a:solidFill>
                  <a:schemeClr val="tx1"/>
                </a:solidFill>
              </a:rPr>
              <a:t>, r</a:t>
            </a:r>
            <a:r>
              <a:rPr lang="fr-FR" dirty="0" smtClean="0">
                <a:solidFill>
                  <a:schemeClr val="tx1"/>
                </a:solidFill>
              </a:rPr>
              <a:t>assure</a:t>
            </a:r>
            <a:r>
              <a:rPr lang="fr-FR" dirty="0">
                <a:solidFill>
                  <a:schemeClr val="tx1"/>
                </a:solidFill>
              </a:rPr>
              <a:t>, </a:t>
            </a:r>
            <a:r>
              <a:rPr lang="fr-FR" dirty="0" smtClean="0">
                <a:solidFill>
                  <a:schemeClr val="tx1"/>
                </a:solidFill>
              </a:rPr>
              <a:t>conseille </a:t>
            </a:r>
            <a:r>
              <a:rPr lang="fr-FR" dirty="0">
                <a:solidFill>
                  <a:schemeClr val="tx1"/>
                </a:solidFill>
              </a:rPr>
              <a:t>les ayants-droit/les bénéficiaires, </a:t>
            </a:r>
            <a:r>
              <a:rPr lang="fr-FR" dirty="0" smtClean="0">
                <a:solidFill>
                  <a:schemeClr val="tx1"/>
                </a:solidFill>
              </a:rPr>
              <a:t>et réinvestit </a:t>
            </a:r>
            <a:r>
              <a:rPr lang="fr-FR" dirty="0">
                <a:solidFill>
                  <a:schemeClr val="tx1"/>
                </a:solidFill>
              </a:rPr>
              <a:t>les fonds en synergie avec la Filière successions</a:t>
            </a:r>
            <a:r>
              <a:rPr lang="fr-FR" dirty="0" smtClean="0">
                <a:solidFill>
                  <a:schemeClr val="tx1"/>
                </a:solidFill>
              </a:rPr>
              <a:t>.</a:t>
            </a:r>
          </a:p>
          <a:p>
            <a:pPr lvl="1" algn="just">
              <a:defRPr/>
            </a:pPr>
            <a:r>
              <a:rPr lang="fr-FR" dirty="0" smtClean="0">
                <a:solidFill>
                  <a:schemeClr val="tx1"/>
                </a:solidFill>
              </a:rPr>
              <a:t>Il est </a:t>
            </a:r>
            <a:r>
              <a:rPr lang="fr-FR" dirty="0" smtClean="0">
                <a:solidFill>
                  <a:srgbClr val="C00000"/>
                </a:solidFill>
              </a:rPr>
              <a:t>décisionnaire et acteur </a:t>
            </a:r>
            <a:r>
              <a:rPr lang="fr-FR" dirty="0" smtClean="0">
                <a:solidFill>
                  <a:schemeClr val="tx1"/>
                </a:solidFill>
              </a:rPr>
              <a:t>dans les remises tarifaires éventuelles</a:t>
            </a:r>
            <a:endParaRPr lang="fr-FR" dirty="0">
              <a:solidFill>
                <a:schemeClr val="tx1"/>
              </a:solidFill>
            </a:endParaRPr>
          </a:p>
          <a:p>
            <a:pPr>
              <a:defRPr/>
            </a:pPr>
            <a:endParaRPr lang="fr-FR" sz="1400" b="1" dirty="0">
              <a:solidFill>
                <a:srgbClr val="00B050"/>
              </a:solidFill>
            </a:endParaRPr>
          </a:p>
          <a:p>
            <a:pPr>
              <a:defRPr/>
            </a:pPr>
            <a:r>
              <a:rPr lang="fr-FR" dirty="0">
                <a:solidFill>
                  <a:schemeClr val="tx1"/>
                </a:solidFill>
              </a:rPr>
              <a:t>La Filière successions : le </a:t>
            </a:r>
            <a:r>
              <a:rPr lang="fr-FR" dirty="0" smtClean="0">
                <a:solidFill>
                  <a:schemeClr val="tx1"/>
                </a:solidFill>
              </a:rPr>
              <a:t>partenaire privilégié du Réseau commercial</a:t>
            </a:r>
            <a:endParaRPr lang="fr-FR" dirty="0">
              <a:solidFill>
                <a:schemeClr val="tx1"/>
              </a:solidFill>
            </a:endParaRPr>
          </a:p>
          <a:p>
            <a:pPr marL="810900" lvl="1" indent="-342900">
              <a:defRPr/>
            </a:pPr>
            <a:r>
              <a:rPr lang="fr-FR" dirty="0">
                <a:solidFill>
                  <a:schemeClr val="tx1"/>
                </a:solidFill>
              </a:rPr>
              <a:t>Assure les communications, les échanges pour savoir qui fait quoi ? qui </a:t>
            </a:r>
            <a:r>
              <a:rPr lang="fr-FR" dirty="0" smtClean="0">
                <a:solidFill>
                  <a:schemeClr val="tx1"/>
                </a:solidFill>
              </a:rPr>
              <a:t>a </a:t>
            </a:r>
            <a:r>
              <a:rPr lang="fr-FR" dirty="0">
                <a:solidFill>
                  <a:schemeClr val="tx1"/>
                </a:solidFill>
              </a:rPr>
              <a:t>la connaissance client ? Qui contacte </a:t>
            </a:r>
            <a:r>
              <a:rPr lang="fr-FR" dirty="0" smtClean="0">
                <a:solidFill>
                  <a:schemeClr val="tx1"/>
                </a:solidFill>
              </a:rPr>
              <a:t>les héritiers</a:t>
            </a:r>
            <a:r>
              <a:rPr lang="fr-FR" dirty="0">
                <a:solidFill>
                  <a:schemeClr val="tx1"/>
                </a:solidFill>
              </a:rPr>
              <a:t> ?</a:t>
            </a:r>
          </a:p>
          <a:p>
            <a:pPr marL="810900" lvl="1" indent="-342900">
              <a:defRPr/>
            </a:pPr>
            <a:r>
              <a:rPr lang="fr-FR" dirty="0">
                <a:solidFill>
                  <a:schemeClr val="tx1"/>
                </a:solidFill>
              </a:rPr>
              <a:t>Favorise l’entrée en </a:t>
            </a:r>
            <a:r>
              <a:rPr lang="fr-FR" dirty="0" smtClean="0">
                <a:solidFill>
                  <a:schemeClr val="tx1"/>
                </a:solidFill>
              </a:rPr>
              <a:t>relation, </a:t>
            </a:r>
            <a:r>
              <a:rPr lang="fr-FR" dirty="0">
                <a:solidFill>
                  <a:schemeClr val="tx1"/>
                </a:solidFill>
              </a:rPr>
              <a:t>le suivi du dossier, la partie réglementaire, le traitement de </a:t>
            </a:r>
            <a:r>
              <a:rPr lang="fr-FR" dirty="0" smtClean="0">
                <a:solidFill>
                  <a:schemeClr val="tx1"/>
                </a:solidFill>
              </a:rPr>
              <a:t>l’assurance-vie</a:t>
            </a:r>
          </a:p>
          <a:p>
            <a:pPr marL="927000" lvl="2" indent="0">
              <a:buNone/>
              <a:defRPr/>
            </a:pPr>
            <a:r>
              <a:rPr lang="fr-FR" i="1" dirty="0" smtClean="0">
                <a:solidFill>
                  <a:schemeClr val="bg1">
                    <a:lumMod val="50000"/>
                  </a:schemeClr>
                </a:solidFill>
              </a:rPr>
              <a:t>	Délai de paiement assureur : 30 jours après réception du dossier complet</a:t>
            </a:r>
          </a:p>
          <a:p>
            <a:pPr marL="927000" lvl="2" indent="0">
              <a:buNone/>
              <a:defRPr/>
            </a:pPr>
            <a:endParaRPr lang="fr-FR" i="1" dirty="0">
              <a:solidFill>
                <a:schemeClr val="bg1">
                  <a:lumMod val="50000"/>
                </a:schemeClr>
              </a:solidFill>
            </a:endParaRPr>
          </a:p>
          <a:p>
            <a:pPr marL="810900" lvl="1" indent="-342900">
              <a:defRPr/>
            </a:pPr>
            <a:r>
              <a:rPr lang="fr-FR" dirty="0">
                <a:solidFill>
                  <a:schemeClr val="tx1"/>
                </a:solidFill>
              </a:rPr>
              <a:t>Traite le dossier de « bout en bout » jusqu’à sa </a:t>
            </a:r>
            <a:r>
              <a:rPr lang="fr-FR" dirty="0" smtClean="0">
                <a:solidFill>
                  <a:schemeClr val="tx1"/>
                </a:solidFill>
              </a:rPr>
              <a:t>clôture</a:t>
            </a:r>
            <a:r>
              <a:rPr lang="fr-FR" dirty="0" smtClean="0">
                <a:solidFill>
                  <a:srgbClr val="00B050"/>
                </a:solidFill>
              </a:rPr>
              <a:t> </a:t>
            </a:r>
            <a:endParaRPr lang="fr-FR" dirty="0">
              <a:solidFill>
                <a:srgbClr val="00B050"/>
              </a:solidFill>
            </a:endParaRPr>
          </a:p>
          <a:p>
            <a:pPr marL="810900" lvl="1" indent="-342900">
              <a:defRPr/>
            </a:pPr>
            <a:r>
              <a:rPr lang="fr-FR" dirty="0">
                <a:solidFill>
                  <a:schemeClr val="tx1"/>
                </a:solidFill>
              </a:rPr>
              <a:t>Orchestre le règlement de la </a:t>
            </a:r>
            <a:r>
              <a:rPr lang="fr-FR" dirty="0" smtClean="0">
                <a:solidFill>
                  <a:schemeClr val="tx1"/>
                </a:solidFill>
              </a:rPr>
              <a:t>succession</a:t>
            </a:r>
            <a:endParaRPr lang="fr-FR" dirty="0">
              <a:solidFill>
                <a:srgbClr val="00B050"/>
              </a:solidFill>
            </a:endParaRPr>
          </a:p>
          <a:p>
            <a:pPr marL="810900" lvl="1" indent="-342900">
              <a:defRPr/>
            </a:pPr>
            <a:r>
              <a:rPr lang="fr-FR" dirty="0">
                <a:solidFill>
                  <a:schemeClr val="tx1"/>
                </a:solidFill>
              </a:rPr>
              <a:t>Travaille en synergie avec le </a:t>
            </a:r>
            <a:r>
              <a:rPr lang="fr-FR" dirty="0" smtClean="0">
                <a:solidFill>
                  <a:schemeClr val="tx1"/>
                </a:solidFill>
              </a:rPr>
              <a:t>Réseau commercial : </a:t>
            </a:r>
            <a:r>
              <a:rPr lang="fr-FR" dirty="0">
                <a:solidFill>
                  <a:schemeClr val="tx1"/>
                </a:solidFill>
              </a:rPr>
              <a:t>un seul interlocuteur privilégié et connu</a:t>
            </a:r>
          </a:p>
          <a:p>
            <a:pPr marL="810900" lvl="1" indent="-342900">
              <a:defRPr/>
            </a:pPr>
            <a:r>
              <a:rPr lang="fr-FR" dirty="0">
                <a:solidFill>
                  <a:schemeClr val="tx1"/>
                </a:solidFill>
              </a:rPr>
              <a:t>Favorise et développe le recyclage des </a:t>
            </a:r>
            <a:r>
              <a:rPr lang="fr-FR" dirty="0" smtClean="0">
                <a:solidFill>
                  <a:schemeClr val="tx1"/>
                </a:solidFill>
              </a:rPr>
              <a:t>fonds détenus en CEGEE, la captation d’argent frais et l’entrée en relation avec de nouveaux clients</a:t>
            </a:r>
          </a:p>
          <a:p>
            <a:pPr marL="810900" lvl="1" indent="-342900">
              <a:defRPr/>
            </a:pPr>
            <a:r>
              <a:rPr lang="fr-FR" dirty="0" smtClean="0">
                <a:solidFill>
                  <a:schemeClr val="tx1"/>
                </a:solidFill>
              </a:rPr>
              <a:t>Interlocuteur du partenariat existant avec </a:t>
            </a:r>
            <a:r>
              <a:rPr lang="fr-FR" b="1" dirty="0" smtClean="0">
                <a:solidFill>
                  <a:schemeClr val="tx1"/>
                </a:solidFill>
              </a:rPr>
              <a:t>ESM (société En Sa Mémoire)</a:t>
            </a:r>
            <a:r>
              <a:rPr lang="fr-FR" dirty="0" smtClean="0">
                <a:solidFill>
                  <a:schemeClr val="tx1"/>
                </a:solidFill>
              </a:rPr>
              <a:t>,</a:t>
            </a:r>
            <a:r>
              <a:rPr lang="fr-FR" b="1" dirty="0" smtClean="0">
                <a:solidFill>
                  <a:schemeClr val="tx1"/>
                </a:solidFill>
              </a:rPr>
              <a:t> </a:t>
            </a:r>
            <a:r>
              <a:rPr lang="fr-FR" dirty="0" smtClean="0">
                <a:solidFill>
                  <a:schemeClr val="tx1"/>
                </a:solidFill>
              </a:rPr>
              <a:t>pour l’entretien et le fleurissement des tombes</a:t>
            </a:r>
            <a:endParaRPr lang="fr-FR" dirty="0">
              <a:solidFill>
                <a:schemeClr val="tx1"/>
              </a:solidFill>
            </a:endParaRPr>
          </a:p>
          <a:p>
            <a:endParaRPr lang="fr-FR" dirty="0"/>
          </a:p>
        </p:txBody>
      </p:sp>
      <p:sp>
        <p:nvSpPr>
          <p:cNvPr id="3" name="Espace réservé du texte 2"/>
          <p:cNvSpPr>
            <a:spLocks noGrp="1"/>
          </p:cNvSpPr>
          <p:nvPr>
            <p:ph type="body" sz="quarter" idx="12"/>
          </p:nvPr>
        </p:nvSpPr>
        <p:spPr/>
        <p:txBody>
          <a:bodyPr/>
          <a:lstStyle/>
          <a:p>
            <a:r>
              <a:rPr lang="fr-FR" dirty="0"/>
              <a:t>Synergie Réseau commercial, Filière Successions</a:t>
            </a:r>
          </a:p>
          <a:p>
            <a:endParaRPr lang="fr-FR" dirty="0"/>
          </a:p>
        </p:txBody>
      </p:sp>
      <p:sp>
        <p:nvSpPr>
          <p:cNvPr id="4" name="Espace réservé du texte 3"/>
          <p:cNvSpPr>
            <a:spLocks noGrp="1"/>
          </p:cNvSpPr>
          <p:nvPr>
            <p:ph type="body" sz="quarter" idx="14"/>
          </p:nvPr>
        </p:nvSpPr>
        <p:spPr/>
        <p:txBody>
          <a:bodyPr/>
          <a:lstStyle/>
          <a:p>
            <a:r>
              <a:rPr lang="fr-FR" dirty="0"/>
              <a:t>FILIERE </a:t>
            </a:r>
            <a:r>
              <a:rPr lang="fr-FR" dirty="0" smtClean="0"/>
              <a:t>SUCCESSIONS</a:t>
            </a:r>
            <a:endParaRPr lang="fr-FR" dirty="0"/>
          </a:p>
        </p:txBody>
      </p:sp>
      <p:sp>
        <p:nvSpPr>
          <p:cNvPr id="5" name="Espace réservé du texte 4"/>
          <p:cNvSpPr>
            <a:spLocks noGrp="1"/>
          </p:cNvSpPr>
          <p:nvPr>
            <p:ph type="body" sz="quarter" idx="16"/>
          </p:nvPr>
        </p:nvSpPr>
        <p:spPr>
          <a:xfrm>
            <a:off x="299938" y="600029"/>
            <a:ext cx="216000" cy="224118"/>
          </a:xfrm>
        </p:spPr>
        <p:txBody>
          <a:bodyPr/>
          <a:lstStyle/>
          <a:p>
            <a:r>
              <a:rPr lang="fr-FR" dirty="0" smtClean="0"/>
              <a:t>4</a:t>
            </a:r>
            <a:endParaRPr lang="fr-FR" dirty="0"/>
          </a:p>
        </p:txBody>
      </p:sp>
      <p:grpSp>
        <p:nvGrpSpPr>
          <p:cNvPr id="8" name="Groupe 7">
            <a:extLst/>
          </p:cNvPr>
          <p:cNvGrpSpPr/>
          <p:nvPr/>
        </p:nvGrpSpPr>
        <p:grpSpPr>
          <a:xfrm>
            <a:off x="2092018" y="3624332"/>
            <a:ext cx="370498" cy="388673"/>
            <a:chOff x="8959861" y="2563813"/>
            <a:chExt cx="420688" cy="441325"/>
          </a:xfrm>
          <a:solidFill>
            <a:srgbClr val="646567"/>
          </a:solidFill>
        </p:grpSpPr>
        <p:sp>
          <p:nvSpPr>
            <p:cNvPr id="9" name="Freeform 5">
              <a:extLst/>
            </p:cNvPr>
            <p:cNvSpPr>
              <a:spLocks noEditPoints="1"/>
            </p:cNvSpPr>
            <p:nvPr/>
          </p:nvSpPr>
          <p:spPr bwMode="auto">
            <a:xfrm>
              <a:off x="9069399" y="2693988"/>
              <a:ext cx="230188" cy="311150"/>
            </a:xfrm>
            <a:custGeom>
              <a:avLst/>
              <a:gdLst>
                <a:gd name="T0" fmla="*/ 58 w 99"/>
                <a:gd name="T1" fmla="*/ 133 h 133"/>
                <a:gd name="T2" fmla="*/ 40 w 99"/>
                <a:gd name="T3" fmla="*/ 133 h 133"/>
                <a:gd name="T4" fmla="*/ 37 w 99"/>
                <a:gd name="T5" fmla="*/ 130 h 133"/>
                <a:gd name="T6" fmla="*/ 40 w 99"/>
                <a:gd name="T7" fmla="*/ 127 h 133"/>
                <a:gd name="T8" fmla="*/ 58 w 99"/>
                <a:gd name="T9" fmla="*/ 127 h 133"/>
                <a:gd name="T10" fmla="*/ 62 w 99"/>
                <a:gd name="T11" fmla="*/ 130 h 133"/>
                <a:gd name="T12" fmla="*/ 58 w 99"/>
                <a:gd name="T13" fmla="*/ 133 h 133"/>
                <a:gd name="T14" fmla="*/ 62 w 99"/>
                <a:gd name="T15" fmla="*/ 111 h 133"/>
                <a:gd name="T16" fmla="*/ 36 w 99"/>
                <a:gd name="T17" fmla="*/ 111 h 133"/>
                <a:gd name="T18" fmla="*/ 24 w 99"/>
                <a:gd name="T19" fmla="*/ 99 h 133"/>
                <a:gd name="T20" fmla="*/ 24 w 99"/>
                <a:gd name="T21" fmla="*/ 99 h 133"/>
                <a:gd name="T22" fmla="*/ 24 w 99"/>
                <a:gd name="T23" fmla="*/ 91 h 133"/>
                <a:gd name="T24" fmla="*/ 0 w 99"/>
                <a:gd name="T25" fmla="*/ 49 h 133"/>
                <a:gd name="T26" fmla="*/ 49 w 99"/>
                <a:gd name="T27" fmla="*/ 0 h 133"/>
                <a:gd name="T28" fmla="*/ 99 w 99"/>
                <a:gd name="T29" fmla="*/ 49 h 133"/>
                <a:gd name="T30" fmla="*/ 75 w 99"/>
                <a:gd name="T31" fmla="*/ 91 h 133"/>
                <a:gd name="T32" fmla="*/ 75 w 99"/>
                <a:gd name="T33" fmla="*/ 99 h 133"/>
                <a:gd name="T34" fmla="*/ 62 w 99"/>
                <a:gd name="T35" fmla="*/ 111 h 133"/>
                <a:gd name="T36" fmla="*/ 49 w 99"/>
                <a:gd name="T37" fmla="*/ 6 h 133"/>
                <a:gd name="T38" fmla="*/ 6 w 99"/>
                <a:gd name="T39" fmla="*/ 49 h 133"/>
                <a:gd name="T40" fmla="*/ 29 w 99"/>
                <a:gd name="T41" fmla="*/ 87 h 133"/>
                <a:gd name="T42" fmla="*/ 30 w 99"/>
                <a:gd name="T43" fmla="*/ 89 h 133"/>
                <a:gd name="T44" fmla="*/ 30 w 99"/>
                <a:gd name="T45" fmla="*/ 99 h 133"/>
                <a:gd name="T46" fmla="*/ 36 w 99"/>
                <a:gd name="T47" fmla="*/ 105 h 133"/>
                <a:gd name="T48" fmla="*/ 62 w 99"/>
                <a:gd name="T49" fmla="*/ 105 h 133"/>
                <a:gd name="T50" fmla="*/ 68 w 99"/>
                <a:gd name="T51" fmla="*/ 99 h 133"/>
                <a:gd name="T52" fmla="*/ 68 w 99"/>
                <a:gd name="T53" fmla="*/ 89 h 133"/>
                <a:gd name="T54" fmla="*/ 70 w 99"/>
                <a:gd name="T55" fmla="*/ 87 h 133"/>
                <a:gd name="T56" fmla="*/ 92 w 99"/>
                <a:gd name="T57" fmla="*/ 49 h 133"/>
                <a:gd name="T58" fmla="*/ 49 w 99"/>
                <a:gd name="T59" fmla="*/ 6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9" h="133">
                  <a:moveTo>
                    <a:pt x="58" y="133"/>
                  </a:moveTo>
                  <a:cubicBezTo>
                    <a:pt x="40" y="133"/>
                    <a:pt x="40" y="133"/>
                    <a:pt x="40" y="133"/>
                  </a:cubicBezTo>
                  <a:cubicBezTo>
                    <a:pt x="38" y="133"/>
                    <a:pt x="37" y="132"/>
                    <a:pt x="37" y="130"/>
                  </a:cubicBezTo>
                  <a:cubicBezTo>
                    <a:pt x="37" y="128"/>
                    <a:pt x="38" y="127"/>
                    <a:pt x="40" y="127"/>
                  </a:cubicBezTo>
                  <a:cubicBezTo>
                    <a:pt x="58" y="127"/>
                    <a:pt x="58" y="127"/>
                    <a:pt x="58" y="127"/>
                  </a:cubicBezTo>
                  <a:cubicBezTo>
                    <a:pt x="60" y="127"/>
                    <a:pt x="62" y="128"/>
                    <a:pt x="62" y="130"/>
                  </a:cubicBezTo>
                  <a:cubicBezTo>
                    <a:pt x="62" y="132"/>
                    <a:pt x="60" y="133"/>
                    <a:pt x="58" y="133"/>
                  </a:cubicBezTo>
                  <a:close/>
                  <a:moveTo>
                    <a:pt x="62" y="111"/>
                  </a:moveTo>
                  <a:cubicBezTo>
                    <a:pt x="36" y="111"/>
                    <a:pt x="36" y="111"/>
                    <a:pt x="36" y="111"/>
                  </a:cubicBezTo>
                  <a:cubicBezTo>
                    <a:pt x="30" y="111"/>
                    <a:pt x="24" y="107"/>
                    <a:pt x="24" y="99"/>
                  </a:cubicBezTo>
                  <a:cubicBezTo>
                    <a:pt x="24" y="99"/>
                    <a:pt x="24" y="99"/>
                    <a:pt x="24" y="99"/>
                  </a:cubicBezTo>
                  <a:cubicBezTo>
                    <a:pt x="24" y="99"/>
                    <a:pt x="24" y="95"/>
                    <a:pt x="24" y="91"/>
                  </a:cubicBezTo>
                  <a:cubicBezTo>
                    <a:pt x="9" y="82"/>
                    <a:pt x="0" y="66"/>
                    <a:pt x="0" y="49"/>
                  </a:cubicBezTo>
                  <a:cubicBezTo>
                    <a:pt x="0" y="22"/>
                    <a:pt x="22" y="0"/>
                    <a:pt x="49" y="0"/>
                  </a:cubicBezTo>
                  <a:cubicBezTo>
                    <a:pt x="76" y="0"/>
                    <a:pt x="99" y="22"/>
                    <a:pt x="99" y="49"/>
                  </a:cubicBezTo>
                  <a:cubicBezTo>
                    <a:pt x="99" y="66"/>
                    <a:pt x="89" y="82"/>
                    <a:pt x="75" y="91"/>
                  </a:cubicBezTo>
                  <a:cubicBezTo>
                    <a:pt x="75" y="99"/>
                    <a:pt x="75" y="99"/>
                    <a:pt x="75" y="99"/>
                  </a:cubicBezTo>
                  <a:cubicBezTo>
                    <a:pt x="75" y="106"/>
                    <a:pt x="69" y="111"/>
                    <a:pt x="62" y="111"/>
                  </a:cubicBezTo>
                  <a:close/>
                  <a:moveTo>
                    <a:pt x="49" y="6"/>
                  </a:moveTo>
                  <a:cubicBezTo>
                    <a:pt x="26" y="6"/>
                    <a:pt x="6" y="25"/>
                    <a:pt x="6" y="49"/>
                  </a:cubicBezTo>
                  <a:cubicBezTo>
                    <a:pt x="6" y="65"/>
                    <a:pt x="15" y="79"/>
                    <a:pt x="29" y="87"/>
                  </a:cubicBezTo>
                  <a:cubicBezTo>
                    <a:pt x="30" y="87"/>
                    <a:pt x="30" y="88"/>
                    <a:pt x="30" y="89"/>
                  </a:cubicBezTo>
                  <a:cubicBezTo>
                    <a:pt x="30" y="93"/>
                    <a:pt x="30" y="99"/>
                    <a:pt x="30" y="99"/>
                  </a:cubicBezTo>
                  <a:cubicBezTo>
                    <a:pt x="30" y="104"/>
                    <a:pt x="35" y="105"/>
                    <a:pt x="36" y="105"/>
                  </a:cubicBezTo>
                  <a:cubicBezTo>
                    <a:pt x="62" y="105"/>
                    <a:pt x="62" y="105"/>
                    <a:pt x="62" y="105"/>
                  </a:cubicBezTo>
                  <a:cubicBezTo>
                    <a:pt x="65" y="105"/>
                    <a:pt x="68" y="102"/>
                    <a:pt x="68" y="99"/>
                  </a:cubicBezTo>
                  <a:cubicBezTo>
                    <a:pt x="68" y="89"/>
                    <a:pt x="68" y="89"/>
                    <a:pt x="68" y="89"/>
                  </a:cubicBezTo>
                  <a:cubicBezTo>
                    <a:pt x="68" y="88"/>
                    <a:pt x="69" y="87"/>
                    <a:pt x="70" y="87"/>
                  </a:cubicBezTo>
                  <a:cubicBezTo>
                    <a:pt x="84" y="79"/>
                    <a:pt x="92" y="65"/>
                    <a:pt x="92" y="49"/>
                  </a:cubicBezTo>
                  <a:cubicBezTo>
                    <a:pt x="92" y="25"/>
                    <a:pt x="73" y="6"/>
                    <a:pt x="49" y="6"/>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10" name="Freeform 6">
              <a:extLst/>
            </p:cNvPr>
            <p:cNvSpPr>
              <a:spLocks noEditPoints="1"/>
            </p:cNvSpPr>
            <p:nvPr/>
          </p:nvSpPr>
          <p:spPr bwMode="auto">
            <a:xfrm>
              <a:off x="8959861" y="2563813"/>
              <a:ext cx="420688" cy="149225"/>
            </a:xfrm>
            <a:custGeom>
              <a:avLst/>
              <a:gdLst>
                <a:gd name="T0" fmla="*/ 12 w 181"/>
                <a:gd name="T1" fmla="*/ 64 h 64"/>
                <a:gd name="T2" fmla="*/ 10 w 181"/>
                <a:gd name="T3" fmla="*/ 64 h 64"/>
                <a:gd name="T4" fmla="*/ 2 w 181"/>
                <a:gd name="T5" fmla="*/ 59 h 64"/>
                <a:gd name="T6" fmla="*/ 1 w 181"/>
                <a:gd name="T7" fmla="*/ 55 h 64"/>
                <a:gd name="T8" fmla="*/ 5 w 181"/>
                <a:gd name="T9" fmla="*/ 54 h 64"/>
                <a:gd name="T10" fmla="*/ 13 w 181"/>
                <a:gd name="T11" fmla="*/ 58 h 64"/>
                <a:gd name="T12" fmla="*/ 14 w 181"/>
                <a:gd name="T13" fmla="*/ 63 h 64"/>
                <a:gd name="T14" fmla="*/ 12 w 181"/>
                <a:gd name="T15" fmla="*/ 64 h 64"/>
                <a:gd name="T16" fmla="*/ 170 w 181"/>
                <a:gd name="T17" fmla="*/ 60 h 64"/>
                <a:gd name="T18" fmla="*/ 167 w 181"/>
                <a:gd name="T19" fmla="*/ 58 h 64"/>
                <a:gd name="T20" fmla="*/ 168 w 181"/>
                <a:gd name="T21" fmla="*/ 54 h 64"/>
                <a:gd name="T22" fmla="*/ 176 w 181"/>
                <a:gd name="T23" fmla="*/ 49 h 64"/>
                <a:gd name="T24" fmla="*/ 180 w 181"/>
                <a:gd name="T25" fmla="*/ 50 h 64"/>
                <a:gd name="T26" fmla="*/ 179 w 181"/>
                <a:gd name="T27" fmla="*/ 55 h 64"/>
                <a:gd name="T28" fmla="*/ 171 w 181"/>
                <a:gd name="T29" fmla="*/ 59 h 64"/>
                <a:gd name="T30" fmla="*/ 170 w 181"/>
                <a:gd name="T31" fmla="*/ 60 h 64"/>
                <a:gd name="T32" fmla="*/ 96 w 181"/>
                <a:gd name="T33" fmla="*/ 16 h 64"/>
                <a:gd name="T34" fmla="*/ 93 w 181"/>
                <a:gd name="T35" fmla="*/ 13 h 64"/>
                <a:gd name="T36" fmla="*/ 93 w 181"/>
                <a:gd name="T37" fmla="*/ 3 h 64"/>
                <a:gd name="T38" fmla="*/ 96 w 181"/>
                <a:gd name="T39" fmla="*/ 0 h 64"/>
                <a:gd name="T40" fmla="*/ 99 w 181"/>
                <a:gd name="T41" fmla="*/ 3 h 64"/>
                <a:gd name="T42" fmla="*/ 99 w 181"/>
                <a:gd name="T43" fmla="*/ 13 h 64"/>
                <a:gd name="T44" fmla="*/ 96 w 181"/>
                <a:gd name="T45" fmla="*/ 1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64">
                  <a:moveTo>
                    <a:pt x="12" y="64"/>
                  </a:moveTo>
                  <a:cubicBezTo>
                    <a:pt x="11" y="64"/>
                    <a:pt x="11" y="64"/>
                    <a:pt x="10" y="64"/>
                  </a:cubicBezTo>
                  <a:cubicBezTo>
                    <a:pt x="2" y="59"/>
                    <a:pt x="2" y="59"/>
                    <a:pt x="2" y="59"/>
                  </a:cubicBezTo>
                  <a:cubicBezTo>
                    <a:pt x="1" y="58"/>
                    <a:pt x="0" y="56"/>
                    <a:pt x="1" y="55"/>
                  </a:cubicBezTo>
                  <a:cubicBezTo>
                    <a:pt x="2" y="53"/>
                    <a:pt x="4" y="53"/>
                    <a:pt x="5" y="54"/>
                  </a:cubicBezTo>
                  <a:cubicBezTo>
                    <a:pt x="13" y="58"/>
                    <a:pt x="13" y="58"/>
                    <a:pt x="13" y="58"/>
                  </a:cubicBezTo>
                  <a:cubicBezTo>
                    <a:pt x="15" y="59"/>
                    <a:pt x="15" y="61"/>
                    <a:pt x="14" y="63"/>
                  </a:cubicBezTo>
                  <a:cubicBezTo>
                    <a:pt x="14" y="64"/>
                    <a:pt x="13" y="64"/>
                    <a:pt x="12" y="64"/>
                  </a:cubicBezTo>
                  <a:close/>
                  <a:moveTo>
                    <a:pt x="170" y="60"/>
                  </a:moveTo>
                  <a:cubicBezTo>
                    <a:pt x="169" y="60"/>
                    <a:pt x="168" y="59"/>
                    <a:pt x="167" y="58"/>
                  </a:cubicBezTo>
                  <a:cubicBezTo>
                    <a:pt x="166" y="56"/>
                    <a:pt x="167" y="54"/>
                    <a:pt x="168" y="54"/>
                  </a:cubicBezTo>
                  <a:cubicBezTo>
                    <a:pt x="176" y="49"/>
                    <a:pt x="176" y="49"/>
                    <a:pt x="176" y="49"/>
                  </a:cubicBezTo>
                  <a:cubicBezTo>
                    <a:pt x="178" y="48"/>
                    <a:pt x="180" y="49"/>
                    <a:pt x="180" y="50"/>
                  </a:cubicBezTo>
                  <a:cubicBezTo>
                    <a:pt x="181" y="52"/>
                    <a:pt x="181" y="54"/>
                    <a:pt x="179" y="55"/>
                  </a:cubicBezTo>
                  <a:cubicBezTo>
                    <a:pt x="171" y="59"/>
                    <a:pt x="171" y="59"/>
                    <a:pt x="171" y="59"/>
                  </a:cubicBezTo>
                  <a:cubicBezTo>
                    <a:pt x="171" y="59"/>
                    <a:pt x="170" y="60"/>
                    <a:pt x="170" y="60"/>
                  </a:cubicBezTo>
                  <a:close/>
                  <a:moveTo>
                    <a:pt x="96" y="16"/>
                  </a:moveTo>
                  <a:cubicBezTo>
                    <a:pt x="94" y="16"/>
                    <a:pt x="93" y="14"/>
                    <a:pt x="93" y="13"/>
                  </a:cubicBezTo>
                  <a:cubicBezTo>
                    <a:pt x="93" y="3"/>
                    <a:pt x="93" y="3"/>
                    <a:pt x="93" y="3"/>
                  </a:cubicBezTo>
                  <a:cubicBezTo>
                    <a:pt x="93" y="2"/>
                    <a:pt x="94" y="0"/>
                    <a:pt x="96" y="0"/>
                  </a:cubicBezTo>
                  <a:cubicBezTo>
                    <a:pt x="98" y="0"/>
                    <a:pt x="99" y="2"/>
                    <a:pt x="99" y="3"/>
                  </a:cubicBezTo>
                  <a:cubicBezTo>
                    <a:pt x="99" y="13"/>
                    <a:pt x="99" y="13"/>
                    <a:pt x="99" y="13"/>
                  </a:cubicBezTo>
                  <a:cubicBezTo>
                    <a:pt x="99" y="14"/>
                    <a:pt x="98" y="16"/>
                    <a:pt x="96" y="1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grpSp>
    </p:spTree>
    <p:extLst>
      <p:ext uri="{BB962C8B-B14F-4D97-AF65-F5344CB8AC3E}">
        <p14:creationId xmlns:p14="http://schemas.microsoft.com/office/powerpoint/2010/main" val="128785351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3347453" y="1734807"/>
            <a:ext cx="7620201" cy="4023689"/>
          </a:xfrm>
        </p:spPr>
        <p:txBody>
          <a:bodyPr/>
          <a:lstStyle/>
          <a:p>
            <a:r>
              <a:rPr lang="fr-FR" dirty="0" smtClean="0"/>
              <a:t>Les successions en CEGEE : enjeux</a:t>
            </a:r>
          </a:p>
          <a:p>
            <a:r>
              <a:rPr lang="fr-FR" dirty="0" smtClean="0"/>
              <a:t>La connaissance du décès</a:t>
            </a:r>
          </a:p>
          <a:p>
            <a:r>
              <a:rPr lang="fr-FR" dirty="0" smtClean="0">
                <a:solidFill>
                  <a:schemeClr val="tx1"/>
                </a:solidFill>
              </a:rPr>
              <a:t>La collecte des informations, documents et blocage des comptes</a:t>
            </a:r>
          </a:p>
          <a:p>
            <a:r>
              <a:rPr lang="fr-FR" dirty="0"/>
              <a:t>Synergie Réseau commercial, Filière </a:t>
            </a:r>
            <a:r>
              <a:rPr lang="fr-FR" dirty="0" smtClean="0"/>
              <a:t>Successions</a:t>
            </a:r>
          </a:p>
          <a:p>
            <a:r>
              <a:rPr lang="fr-FR" b="1" dirty="0" smtClean="0">
                <a:solidFill>
                  <a:srgbClr val="C00000"/>
                </a:solidFill>
              </a:rPr>
              <a:t>Le suivi de la succession</a:t>
            </a:r>
          </a:p>
          <a:p>
            <a:r>
              <a:rPr lang="fr-FR" dirty="0" smtClean="0"/>
              <a:t>Conseiller et accompagner le client</a:t>
            </a:r>
          </a:p>
        </p:txBody>
      </p:sp>
      <p:pic>
        <p:nvPicPr>
          <p:cNvPr id="3" name="Image 2"/>
          <p:cNvPicPr>
            <a:picLocks noChangeAspect="1"/>
          </p:cNvPicPr>
          <p:nvPr/>
        </p:nvPicPr>
        <p:blipFill>
          <a:blip r:embed="rId2">
            <a:extLst>
              <a:ext uri="{BEBA8EAE-BF5A-486C-A8C5-ECC9F3942E4B}">
                <a14:imgProps xmlns:a14="http://schemas.microsoft.com/office/drawing/2010/main">
                  <a14:imgLayer r:embed="rId3">
                    <a14:imgEffect>
                      <a14:backgroundRemoval t="2922" b="99469" l="2057" r="98418">
                        <a14:foregroundMark x1="90665" y1="10359" x2="90665" y2="10359"/>
                        <a14:foregroundMark x1="92089" y1="8101" x2="93196" y2="17530"/>
                        <a14:foregroundMark x1="18196" y1="13944" x2="18196" y2="13944"/>
                        <a14:foregroundMark x1="13291" y1="16335" x2="24525" y2="12616"/>
                        <a14:foregroundMark x1="12342" y1="13015" x2="21203" y2="7968"/>
                        <a14:foregroundMark x1="22627" y1="7437" x2="29747" y2="16467"/>
                        <a14:backgroundMark x1="4430" y1="67463" x2="18671" y2="90173"/>
                        <a14:backgroundMark x1="34177" y1="96282" x2="34652" y2="83267"/>
                        <a14:backgroundMark x1="43354" y1="89376" x2="43354" y2="89376"/>
                        <a14:backgroundMark x1="43354" y1="88712" x2="44146" y2="86189"/>
                        <a14:backgroundMark x1="54114" y1="88048" x2="84177" y2="72510"/>
                        <a14:backgroundMark x1="67722" y1="58566" x2="56804" y2="82736"/>
                        <a14:backgroundMark x1="54589" y1="85259" x2="54589" y2="85259"/>
                        <a14:backgroundMark x1="55538" y1="82470" x2="55538" y2="82470"/>
                        <a14:backgroundMark x1="56013" y1="80744" x2="56013" y2="80744"/>
                        <a14:backgroundMark x1="29589" y1="12882" x2="33228" y2="19124"/>
                        <a14:backgroundMark x1="42880" y1="91501" x2="42563" y2="93625"/>
                      </a14:backgroundRemoval>
                    </a14:imgEffect>
                  </a14:imgLayer>
                </a14:imgProps>
              </a:ext>
            </a:extLst>
          </a:blip>
          <a:stretch>
            <a:fillRect/>
          </a:stretch>
        </p:blipFill>
        <p:spPr>
          <a:xfrm>
            <a:off x="10098157" y="4689765"/>
            <a:ext cx="2093843" cy="2199557"/>
          </a:xfrm>
          <a:prstGeom prst="rect">
            <a:avLst/>
          </a:prstGeom>
        </p:spPr>
      </p:pic>
    </p:spTree>
    <p:extLst>
      <p:ext uri="{BB962C8B-B14F-4D97-AF65-F5344CB8AC3E}">
        <p14:creationId xmlns:p14="http://schemas.microsoft.com/office/powerpoint/2010/main" val="165861271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a:xfrm>
            <a:off x="695324" y="1388668"/>
            <a:ext cx="11331023" cy="4674201"/>
          </a:xfrm>
        </p:spPr>
        <p:txBody>
          <a:bodyPr/>
          <a:lstStyle/>
          <a:p>
            <a:r>
              <a:rPr lang="fr-FR" dirty="0" smtClean="0"/>
              <a:t>Les moyens à votre disposition</a:t>
            </a:r>
          </a:p>
          <a:p>
            <a:endParaRPr lang="fr-FR" dirty="0"/>
          </a:p>
          <a:p>
            <a:pPr lvl="1"/>
            <a:r>
              <a:rPr lang="fr-FR" b="1" dirty="0" smtClean="0"/>
              <a:t>Dans MYSYS : </a:t>
            </a:r>
            <a:r>
              <a:rPr lang="fr-FR" dirty="0" smtClean="0"/>
              <a:t>identification du gestionnaire succession dans le « géré par » </a:t>
            </a:r>
            <a:r>
              <a:rPr lang="fr-FR" dirty="0" smtClean="0">
                <a:solidFill>
                  <a:srgbClr val="C00000"/>
                </a:solidFill>
              </a:rPr>
              <a:t>pour les dossiers de succession supérieurs à 10 K€</a:t>
            </a:r>
          </a:p>
          <a:p>
            <a:pPr lvl="1"/>
            <a:endParaRPr lang="fr-FR" dirty="0" smtClean="0"/>
          </a:p>
          <a:p>
            <a:pPr lvl="1"/>
            <a:endParaRPr lang="fr-FR" dirty="0"/>
          </a:p>
          <a:p>
            <a:pPr lvl="1"/>
            <a:r>
              <a:rPr lang="fr-FR" b="1" dirty="0" smtClean="0"/>
              <a:t>Dans </a:t>
            </a:r>
            <a:r>
              <a:rPr lang="fr-FR" b="1" dirty="0" err="1" smtClean="0"/>
              <a:t>Hérémus</a:t>
            </a:r>
            <a:r>
              <a:rPr lang="fr-FR" b="1" dirty="0" smtClean="0"/>
              <a:t> Jet : </a:t>
            </a:r>
            <a:r>
              <a:rPr lang="fr-FR" dirty="0" smtClean="0">
                <a:solidFill>
                  <a:srgbClr val="C00000"/>
                </a:solidFill>
              </a:rPr>
              <a:t>interrogation 1209 à partir de MYSYS synthèse client </a:t>
            </a:r>
            <a:r>
              <a:rPr lang="fr-FR" dirty="0" smtClean="0"/>
              <a:t>: historique du dossier avec le nom du gestionnaire</a:t>
            </a:r>
          </a:p>
          <a:p>
            <a:pPr lvl="1"/>
            <a:endParaRPr lang="fr-FR" dirty="0"/>
          </a:p>
          <a:p>
            <a:pPr lvl="1"/>
            <a:r>
              <a:rPr lang="fr-FR" b="1" dirty="0" smtClean="0"/>
              <a:t>Puma Décès : </a:t>
            </a:r>
            <a:r>
              <a:rPr lang="fr-FR" dirty="0" smtClean="0"/>
              <a:t>permet la consultation de l’avancement du dénouement des contrats d’assurance vie CNP et la visualisation des bénéficiaires 	           double clic sur la ligne du contrat d’assurance-vie 	           dans le totem de gauche choisir dossier décès  	         	         consultation défunt</a:t>
            </a:r>
          </a:p>
          <a:p>
            <a:pPr lvl="2"/>
            <a:endParaRPr lang="fr-FR" dirty="0" smtClean="0"/>
          </a:p>
          <a:p>
            <a:pPr lvl="1"/>
            <a:endParaRPr lang="fr-FR" dirty="0" smtClean="0"/>
          </a:p>
          <a:p>
            <a:pPr marL="468000" lvl="1" indent="0">
              <a:buNone/>
            </a:pPr>
            <a:endParaRPr lang="fr-FR" dirty="0" smtClean="0"/>
          </a:p>
          <a:p>
            <a:pPr marL="468000" lvl="1" indent="0">
              <a:buNone/>
            </a:pPr>
            <a:endParaRPr lang="fr-FR" dirty="0"/>
          </a:p>
          <a:p>
            <a:pPr lvl="1"/>
            <a:r>
              <a:rPr lang="fr-FR" dirty="0" smtClean="0"/>
              <a:t>Si les renseignements obtenus ne sont pas suffisants ou en présence d’un contrat BPCE Vie, </a:t>
            </a:r>
            <a:r>
              <a:rPr lang="fr-FR" b="1" dirty="0" smtClean="0">
                <a:solidFill>
                  <a:srgbClr val="C00000"/>
                </a:solidFill>
              </a:rPr>
              <a:t>la Filière Successions est à votre disposition</a:t>
            </a:r>
          </a:p>
          <a:p>
            <a:pPr marL="468000" lvl="1" indent="0">
              <a:buNone/>
            </a:pPr>
            <a:endParaRPr lang="fr-FR" dirty="0"/>
          </a:p>
          <a:p>
            <a:pPr marL="468000" lvl="1" indent="0">
              <a:buNone/>
            </a:pPr>
            <a:endParaRPr lang="fr-FR" dirty="0"/>
          </a:p>
        </p:txBody>
      </p:sp>
      <p:sp>
        <p:nvSpPr>
          <p:cNvPr id="6" name="Espace réservé du texte 5"/>
          <p:cNvSpPr>
            <a:spLocks noGrp="1"/>
          </p:cNvSpPr>
          <p:nvPr>
            <p:ph type="body" sz="quarter" idx="12"/>
          </p:nvPr>
        </p:nvSpPr>
        <p:spPr/>
        <p:txBody>
          <a:bodyPr/>
          <a:lstStyle/>
          <a:p>
            <a:r>
              <a:rPr lang="fr-FR" dirty="0"/>
              <a:t>Le suivi de la succession</a:t>
            </a:r>
          </a:p>
        </p:txBody>
      </p:sp>
      <p:sp>
        <p:nvSpPr>
          <p:cNvPr id="7" name="Espace réservé du texte 6"/>
          <p:cNvSpPr>
            <a:spLocks noGrp="1"/>
          </p:cNvSpPr>
          <p:nvPr>
            <p:ph type="body" sz="quarter" idx="14"/>
          </p:nvPr>
        </p:nvSpPr>
        <p:spPr/>
        <p:txBody>
          <a:bodyPr/>
          <a:lstStyle/>
          <a:p>
            <a:r>
              <a:rPr lang="fr-FR" dirty="0"/>
              <a:t>FILIERE </a:t>
            </a:r>
            <a:r>
              <a:rPr lang="fr-FR" dirty="0" smtClean="0"/>
              <a:t>SUCCESSIONS</a:t>
            </a:r>
            <a:endParaRPr lang="fr-FR" dirty="0"/>
          </a:p>
        </p:txBody>
      </p:sp>
      <p:sp>
        <p:nvSpPr>
          <p:cNvPr id="8" name="Espace réservé du texte 7"/>
          <p:cNvSpPr>
            <a:spLocks noGrp="1"/>
          </p:cNvSpPr>
          <p:nvPr>
            <p:ph type="body" sz="quarter" idx="16"/>
          </p:nvPr>
        </p:nvSpPr>
        <p:spPr/>
        <p:txBody>
          <a:bodyPr/>
          <a:lstStyle/>
          <a:p>
            <a:r>
              <a:rPr lang="fr-FR" dirty="0" smtClean="0"/>
              <a:t>5</a:t>
            </a:r>
            <a:endParaRPr lang="fr-FR" dirty="0"/>
          </a:p>
        </p:txBody>
      </p:sp>
      <p:pic>
        <p:nvPicPr>
          <p:cNvPr id="3" name="Image 2"/>
          <p:cNvPicPr>
            <a:picLocks noChangeAspect="1"/>
          </p:cNvPicPr>
          <p:nvPr/>
        </p:nvPicPr>
        <p:blipFill>
          <a:blip r:embed="rId2"/>
          <a:stretch>
            <a:fillRect/>
          </a:stretch>
        </p:blipFill>
        <p:spPr>
          <a:xfrm>
            <a:off x="2052916" y="2308697"/>
            <a:ext cx="4903695" cy="557732"/>
          </a:xfrm>
          <a:prstGeom prst="rect">
            <a:avLst/>
          </a:prstGeom>
        </p:spPr>
      </p:pic>
      <p:sp>
        <p:nvSpPr>
          <p:cNvPr id="4" name="Flèche droite 3"/>
          <p:cNvSpPr/>
          <p:nvPr/>
        </p:nvSpPr>
        <p:spPr>
          <a:xfrm>
            <a:off x="1810871" y="2446619"/>
            <a:ext cx="242045" cy="14094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9"/>
          <p:cNvPicPr>
            <a:picLocks noChangeAspect="1"/>
          </p:cNvPicPr>
          <p:nvPr/>
        </p:nvPicPr>
        <p:blipFill>
          <a:blip r:embed="rId3">
            <a:duotone>
              <a:schemeClr val="accent1">
                <a:shade val="45000"/>
                <a:satMod val="135000"/>
              </a:schemeClr>
              <a:prstClr val="white"/>
            </a:duotone>
            <a:extLst>
              <a:ext uri="{BEBA8EAE-BF5A-486C-A8C5-ECC9F3942E4B}">
                <a14:imgProps xmlns:a14="http://schemas.microsoft.com/office/drawing/2010/main">
                  <a14:imgLayer r:embed="rId4">
                    <a14:imgEffect>
                      <a14:backgroundRemoval t="5556" b="88889" l="1878" r="96714"/>
                    </a14:imgEffect>
                  </a14:imgLayer>
                </a14:imgProps>
              </a:ext>
            </a:extLst>
          </a:blip>
          <a:stretch>
            <a:fillRect/>
          </a:stretch>
        </p:blipFill>
        <p:spPr>
          <a:xfrm rot="430197">
            <a:off x="2551666" y="3766460"/>
            <a:ext cx="565986" cy="180336"/>
          </a:xfrm>
          <a:prstGeom prst="rect">
            <a:avLst/>
          </a:prstGeom>
        </p:spPr>
      </p:pic>
      <p:pic>
        <p:nvPicPr>
          <p:cNvPr id="12" name="Image 11"/>
          <p:cNvPicPr>
            <a:picLocks noChangeAspect="1"/>
          </p:cNvPicPr>
          <p:nvPr/>
        </p:nvPicPr>
        <p:blipFill>
          <a:blip r:embed="rId3">
            <a:duotone>
              <a:schemeClr val="accent1">
                <a:shade val="45000"/>
                <a:satMod val="135000"/>
              </a:schemeClr>
              <a:prstClr val="white"/>
            </a:duotone>
            <a:extLst>
              <a:ext uri="{BEBA8EAE-BF5A-486C-A8C5-ECC9F3942E4B}">
                <a14:imgProps xmlns:a14="http://schemas.microsoft.com/office/drawing/2010/main">
                  <a14:imgLayer r:embed="rId4">
                    <a14:imgEffect>
                      <a14:backgroundRemoval t="5556" b="88889" l="1878" r="96714"/>
                    </a14:imgEffect>
                  </a14:imgLayer>
                </a14:imgProps>
              </a:ext>
            </a:extLst>
          </a:blip>
          <a:stretch>
            <a:fillRect/>
          </a:stretch>
        </p:blipFill>
        <p:spPr>
          <a:xfrm rot="430197">
            <a:off x="7093849" y="3767058"/>
            <a:ext cx="565986" cy="180336"/>
          </a:xfrm>
          <a:prstGeom prst="rect">
            <a:avLst/>
          </a:prstGeom>
        </p:spPr>
      </p:pic>
      <p:pic>
        <p:nvPicPr>
          <p:cNvPr id="13" name="Image 12"/>
          <p:cNvPicPr>
            <a:picLocks noChangeAspect="1"/>
          </p:cNvPicPr>
          <p:nvPr/>
        </p:nvPicPr>
        <p:blipFill>
          <a:blip r:embed="rId3">
            <a:duotone>
              <a:schemeClr val="accent1">
                <a:shade val="45000"/>
                <a:satMod val="135000"/>
              </a:schemeClr>
              <a:prstClr val="white"/>
            </a:duotone>
            <a:extLst>
              <a:ext uri="{BEBA8EAE-BF5A-486C-A8C5-ECC9F3942E4B}">
                <a14:imgProps xmlns:a14="http://schemas.microsoft.com/office/drawing/2010/main">
                  <a14:imgLayer r:embed="rId4">
                    <a14:imgEffect>
                      <a14:backgroundRemoval t="5556" b="88889" l="1878" r="96714"/>
                    </a14:imgEffect>
                  </a14:imgLayer>
                </a14:imgProps>
              </a:ext>
            </a:extLst>
          </a:blip>
          <a:stretch>
            <a:fillRect/>
          </a:stretch>
        </p:blipFill>
        <p:spPr>
          <a:xfrm rot="430197">
            <a:off x="1527878" y="3984987"/>
            <a:ext cx="565986" cy="180336"/>
          </a:xfrm>
          <a:prstGeom prst="rect">
            <a:avLst/>
          </a:prstGeom>
        </p:spPr>
      </p:pic>
      <p:sp>
        <p:nvSpPr>
          <p:cNvPr id="2" name="Rectangle 1"/>
          <p:cNvSpPr/>
          <p:nvPr/>
        </p:nvSpPr>
        <p:spPr>
          <a:xfrm>
            <a:off x="2102906" y="4295913"/>
            <a:ext cx="4228320" cy="600164"/>
          </a:xfrm>
          <a:prstGeom prst="rect">
            <a:avLst/>
          </a:prstGeom>
          <a:solidFill>
            <a:schemeClr val="bg1">
              <a:lumMod val="95000"/>
            </a:schemeClr>
          </a:solidFill>
        </p:spPr>
        <p:txBody>
          <a:bodyPr wrap="square">
            <a:spAutoFit/>
          </a:bodyPr>
          <a:lstStyle/>
          <a:p>
            <a:pPr marL="12600" algn="ctr"/>
            <a:r>
              <a:rPr lang="fr-FR" sz="1100" dirty="0"/>
              <a:t>Informer la Filière Successions via la prestation </a:t>
            </a:r>
            <a:r>
              <a:rPr lang="fr-FR" sz="1100" dirty="0" err="1"/>
              <a:t>Myflow</a:t>
            </a:r>
            <a:r>
              <a:rPr lang="fr-FR" sz="1100" dirty="0"/>
              <a:t> « Règlement d’un contrat Assurance Vie » si le commercial a numérisé des documents dans le dossier PUMA Décès</a:t>
            </a:r>
          </a:p>
        </p:txBody>
      </p:sp>
      <p:pic>
        <p:nvPicPr>
          <p:cNvPr id="14" name="Image 13"/>
          <p:cNvPicPr>
            <a:picLocks noChangeAspect="1"/>
          </p:cNvPicPr>
          <p:nvPr/>
        </p:nvPicPr>
        <p:blipFill>
          <a:blip r:embed="rId5">
            <a:extLst>
              <a:ext uri="{BEBA8EAE-BF5A-486C-A8C5-ECC9F3942E4B}">
                <a14:imgProps xmlns:a14="http://schemas.microsoft.com/office/drawing/2010/main">
                  <a14:imgLayer r:embed="rId6">
                    <a14:imgEffect>
                      <a14:backgroundRemoval t="2878" b="89209" l="2341" r="95318">
                        <a14:foregroundMark x1="50502" y1="38489" x2="51171" y2="50360"/>
                        <a14:foregroundMark x1="52174" y1="72662" x2="52174" y2="72662"/>
                        <a14:foregroundMark x1="35786" y1="31655" x2="26421" y2="45324"/>
                      </a14:backgroundRemoval>
                    </a14:imgEffect>
                  </a14:imgLayer>
                </a14:imgProps>
              </a:ext>
            </a:extLst>
          </a:blip>
          <a:stretch>
            <a:fillRect/>
          </a:stretch>
        </p:blipFill>
        <p:spPr>
          <a:xfrm>
            <a:off x="1624550" y="4371047"/>
            <a:ext cx="614686" cy="571514"/>
          </a:xfrm>
          <a:prstGeom prst="rect">
            <a:avLst/>
          </a:prstGeom>
        </p:spPr>
      </p:pic>
    </p:spTree>
    <p:extLst>
      <p:ext uri="{BB962C8B-B14F-4D97-AF65-F5344CB8AC3E}">
        <p14:creationId xmlns:p14="http://schemas.microsoft.com/office/powerpoint/2010/main" val="220332190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3347453" y="1734807"/>
            <a:ext cx="7620201" cy="4023689"/>
          </a:xfrm>
        </p:spPr>
        <p:txBody>
          <a:bodyPr/>
          <a:lstStyle/>
          <a:p>
            <a:r>
              <a:rPr lang="fr-FR" dirty="0" smtClean="0"/>
              <a:t>Les successions en CEGEE : enjeux</a:t>
            </a:r>
          </a:p>
          <a:p>
            <a:r>
              <a:rPr lang="fr-FR" dirty="0" smtClean="0"/>
              <a:t>La connaissance du décès</a:t>
            </a:r>
          </a:p>
          <a:p>
            <a:r>
              <a:rPr lang="fr-FR" dirty="0" smtClean="0">
                <a:solidFill>
                  <a:srgbClr val="000000"/>
                </a:solidFill>
              </a:rPr>
              <a:t>La collecte des informations, documents et blocage des comptes</a:t>
            </a:r>
          </a:p>
          <a:p>
            <a:r>
              <a:rPr lang="fr-FR" dirty="0"/>
              <a:t>Synergie Réseau commercial, Filière </a:t>
            </a:r>
            <a:r>
              <a:rPr lang="fr-FR" dirty="0" smtClean="0"/>
              <a:t>Successions</a:t>
            </a:r>
          </a:p>
          <a:p>
            <a:r>
              <a:rPr lang="fr-FR" dirty="0" smtClean="0"/>
              <a:t>Le suivi de la succession</a:t>
            </a:r>
          </a:p>
          <a:p>
            <a:r>
              <a:rPr lang="fr-FR" b="1" dirty="0" smtClean="0">
                <a:solidFill>
                  <a:srgbClr val="C00000"/>
                </a:solidFill>
              </a:rPr>
              <a:t>Conseiller et accompagner le client</a:t>
            </a:r>
          </a:p>
        </p:txBody>
      </p:sp>
      <p:pic>
        <p:nvPicPr>
          <p:cNvPr id="3" name="Image 2"/>
          <p:cNvPicPr>
            <a:picLocks noChangeAspect="1"/>
          </p:cNvPicPr>
          <p:nvPr/>
        </p:nvPicPr>
        <p:blipFill>
          <a:blip r:embed="rId2">
            <a:extLst>
              <a:ext uri="{BEBA8EAE-BF5A-486C-A8C5-ECC9F3942E4B}">
                <a14:imgProps xmlns:a14="http://schemas.microsoft.com/office/drawing/2010/main">
                  <a14:imgLayer r:embed="rId3">
                    <a14:imgEffect>
                      <a14:backgroundRemoval t="2922" b="99469" l="2057" r="98418">
                        <a14:foregroundMark x1="90665" y1="10359" x2="90665" y2="10359"/>
                        <a14:foregroundMark x1="92089" y1="8101" x2="93196" y2="17530"/>
                        <a14:foregroundMark x1="18196" y1="13944" x2="18196" y2="13944"/>
                        <a14:foregroundMark x1="13291" y1="16335" x2="24525" y2="12616"/>
                        <a14:foregroundMark x1="12342" y1="13015" x2="21203" y2="7968"/>
                        <a14:foregroundMark x1="22627" y1="7437" x2="29747" y2="16467"/>
                        <a14:backgroundMark x1="4430" y1="67463" x2="18671" y2="90173"/>
                        <a14:backgroundMark x1="34177" y1="96282" x2="34652" y2="83267"/>
                        <a14:backgroundMark x1="43354" y1="89376" x2="43354" y2="89376"/>
                        <a14:backgroundMark x1="43354" y1="88712" x2="44146" y2="86189"/>
                        <a14:backgroundMark x1="54114" y1="88048" x2="84177" y2="72510"/>
                        <a14:backgroundMark x1="67722" y1="58566" x2="56804" y2="82736"/>
                        <a14:backgroundMark x1="54589" y1="85259" x2="54589" y2="85259"/>
                        <a14:backgroundMark x1="55538" y1="82470" x2="55538" y2="82470"/>
                        <a14:backgroundMark x1="56013" y1="80744" x2="56013" y2="80744"/>
                        <a14:backgroundMark x1="29589" y1="12882" x2="33228" y2="19124"/>
                        <a14:backgroundMark x1="42880" y1="91501" x2="42563" y2="93625"/>
                      </a14:backgroundRemoval>
                    </a14:imgEffect>
                  </a14:imgLayer>
                </a14:imgProps>
              </a:ext>
            </a:extLst>
          </a:blip>
          <a:stretch>
            <a:fillRect/>
          </a:stretch>
        </p:blipFill>
        <p:spPr>
          <a:xfrm>
            <a:off x="10098157" y="4689765"/>
            <a:ext cx="2093843" cy="2199557"/>
          </a:xfrm>
          <a:prstGeom prst="rect">
            <a:avLst/>
          </a:prstGeom>
        </p:spPr>
      </p:pic>
    </p:spTree>
    <p:extLst>
      <p:ext uri="{BB962C8B-B14F-4D97-AF65-F5344CB8AC3E}">
        <p14:creationId xmlns:p14="http://schemas.microsoft.com/office/powerpoint/2010/main" val="171726701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Les employés donnent la main et aident leurs collègues à monter à l'étage. Vecteur gratuit"/>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24784" b="89914" l="45847" r="89776">
                        <a14:foregroundMark x1="55431" y1="46110" x2="53994" y2="72046"/>
                        <a14:foregroundMark x1="64696" y1="72622" x2="70447" y2="85879"/>
                        <a14:foregroundMark x1="49201" y1="87608" x2="58147" y2="87608"/>
                        <a14:foregroundMark x1="72204" y1="71470" x2="72045" y2="85879"/>
                        <a14:foregroundMark x1="67093" y1="69452" x2="67412" y2="64265"/>
                        <a14:foregroundMark x1="67252" y1="69164" x2="67252" y2="69164"/>
                        <a14:foregroundMark x1="67891" y1="68588" x2="67891" y2="68588"/>
                        <a14:foregroundMark x1="68051" y1="69452" x2="68051" y2="69452"/>
                        <a14:foregroundMark x1="76518" y1="62824" x2="76518" y2="62824"/>
                        <a14:foregroundMark x1="77157" y1="63401" x2="77157" y2="63401"/>
                        <a14:foregroundMark x1="76997" y1="63977" x2="76997" y2="63977"/>
                        <a14:foregroundMark x1="68690" y1="36311" x2="69649" y2="49568"/>
                        <a14:foregroundMark x1="71725" y1="42363" x2="76997" y2="43228"/>
                        <a14:foregroundMark x1="77796" y1="42363" x2="81629" y2="36311"/>
                        <a14:foregroundMark x1="78914" y1="27666" x2="78914" y2="27666"/>
                        <a14:foregroundMark x1="75240" y1="40058" x2="75240" y2="40058"/>
                        <a14:backgroundMark x1="75559" y1="42075" x2="76677" y2="40634"/>
                        <a14:backgroundMark x1="77157" y1="40634" x2="77157" y2="40634"/>
                      </a14:backgroundRemoval>
                    </a14:imgEffect>
                  </a14:imgLayer>
                </a14:imgProps>
              </a:ext>
              <a:ext uri="{28A0092B-C50C-407E-A947-70E740481C1C}">
                <a14:useLocalDpi xmlns:a14="http://schemas.microsoft.com/office/drawing/2010/main" val="0"/>
              </a:ext>
            </a:extLst>
          </a:blip>
          <a:srcRect/>
          <a:stretch>
            <a:fillRect/>
          </a:stretch>
        </p:blipFill>
        <p:spPr bwMode="auto">
          <a:xfrm>
            <a:off x="9263271" y="4217229"/>
            <a:ext cx="3307472" cy="2491685"/>
          </a:xfrm>
          <a:prstGeom prst="rect">
            <a:avLst/>
          </a:prstGeom>
          <a:noFill/>
          <a:extLst>
            <a:ext uri="{909E8E84-426E-40DD-AFC4-6F175D3DCCD1}">
              <a14:hiddenFill xmlns:a14="http://schemas.microsoft.com/office/drawing/2010/main">
                <a:solidFill>
                  <a:srgbClr val="FFFFFF"/>
                </a:solidFill>
              </a14:hiddenFill>
            </a:ext>
          </a:extLst>
        </p:spPr>
      </p:pic>
      <p:sp>
        <p:nvSpPr>
          <p:cNvPr id="9" name="Espace réservé du contenu 8"/>
          <p:cNvSpPr>
            <a:spLocks noGrp="1"/>
          </p:cNvSpPr>
          <p:nvPr>
            <p:ph idx="17"/>
          </p:nvPr>
        </p:nvSpPr>
        <p:spPr/>
        <p:txBody>
          <a:bodyPr/>
          <a:lstStyle/>
          <a:p>
            <a:r>
              <a:rPr lang="fr-FR" dirty="0" smtClean="0">
                <a:solidFill>
                  <a:schemeClr val="tx1"/>
                </a:solidFill>
              </a:rPr>
              <a:t>Possibilité de </a:t>
            </a:r>
            <a:r>
              <a:rPr lang="fr-FR" dirty="0" smtClean="0">
                <a:solidFill>
                  <a:srgbClr val="C00000"/>
                </a:solidFill>
              </a:rPr>
              <a:t>RDV de préparation d’entretien en amont </a:t>
            </a:r>
            <a:r>
              <a:rPr lang="fr-FR" dirty="0" smtClean="0">
                <a:solidFill>
                  <a:schemeClr val="tx1"/>
                </a:solidFill>
              </a:rPr>
              <a:t>du rendez-vous en agence</a:t>
            </a:r>
          </a:p>
          <a:p>
            <a:endParaRPr lang="fr-FR" dirty="0">
              <a:solidFill>
                <a:schemeClr val="tx1"/>
              </a:solidFill>
            </a:endParaRPr>
          </a:p>
          <a:p>
            <a:r>
              <a:rPr lang="fr-FR" dirty="0" smtClean="0">
                <a:solidFill>
                  <a:schemeClr val="tx1"/>
                </a:solidFill>
              </a:rPr>
              <a:t>Possibilité </a:t>
            </a:r>
            <a:r>
              <a:rPr lang="fr-FR" dirty="0">
                <a:solidFill>
                  <a:schemeClr val="tx1"/>
                </a:solidFill>
              </a:rPr>
              <a:t>de </a:t>
            </a:r>
            <a:r>
              <a:rPr lang="fr-FR" dirty="0" smtClean="0">
                <a:solidFill>
                  <a:srgbClr val="C00000"/>
                </a:solidFill>
              </a:rPr>
              <a:t>RDV en binôme, sur demande, </a:t>
            </a:r>
            <a:r>
              <a:rPr lang="fr-FR" dirty="0">
                <a:solidFill>
                  <a:schemeClr val="tx1"/>
                </a:solidFill>
              </a:rPr>
              <a:t>lors de la réception en agence des héritiers ou ayants-droit</a:t>
            </a:r>
          </a:p>
          <a:p>
            <a:endParaRPr lang="fr-FR" dirty="0" smtClean="0">
              <a:solidFill>
                <a:schemeClr val="tx1"/>
              </a:solidFill>
            </a:endParaRPr>
          </a:p>
          <a:p>
            <a:r>
              <a:rPr lang="fr-FR" dirty="0" smtClean="0">
                <a:solidFill>
                  <a:schemeClr val="tx1"/>
                </a:solidFill>
              </a:rPr>
              <a:t>Mise en place d’un dispositif d’accompagnement à destination :</a:t>
            </a:r>
          </a:p>
          <a:p>
            <a:pPr lvl="1"/>
            <a:r>
              <a:rPr lang="fr-FR" dirty="0" smtClean="0">
                <a:solidFill>
                  <a:schemeClr val="tx1"/>
                </a:solidFill>
              </a:rPr>
              <a:t>Du réseau commercial </a:t>
            </a:r>
          </a:p>
          <a:p>
            <a:pPr lvl="2"/>
            <a:r>
              <a:rPr lang="fr-FR" dirty="0" smtClean="0">
                <a:solidFill>
                  <a:schemeClr val="tx1"/>
                </a:solidFill>
              </a:rPr>
              <a:t>sur les aspects techniques et fiscaux spécifiques au dossier succession (DSC et Premium)</a:t>
            </a:r>
          </a:p>
          <a:p>
            <a:pPr lvl="2"/>
            <a:r>
              <a:rPr lang="fr-FR" dirty="0" smtClean="0">
                <a:solidFill>
                  <a:schemeClr val="tx1"/>
                </a:solidFill>
              </a:rPr>
              <a:t>Sur les aspects commerciaux spécifiques au dossier succession (Premium)</a:t>
            </a:r>
          </a:p>
          <a:p>
            <a:pPr lvl="1"/>
            <a:r>
              <a:rPr lang="fr-FR" dirty="0" smtClean="0">
                <a:solidFill>
                  <a:schemeClr val="tx1"/>
                </a:solidFill>
              </a:rPr>
              <a:t>Des ayants-droit </a:t>
            </a:r>
          </a:p>
          <a:p>
            <a:pPr lvl="2"/>
            <a:r>
              <a:rPr lang="fr-FR" dirty="0" smtClean="0">
                <a:solidFill>
                  <a:schemeClr val="tx1"/>
                </a:solidFill>
              </a:rPr>
              <a:t>Mise en place d’un entretien téléphonique pour présenter les condoléances et expliquer le déroulement du dossier et </a:t>
            </a:r>
            <a:r>
              <a:rPr lang="fr-FR" dirty="0">
                <a:solidFill>
                  <a:schemeClr val="tx1"/>
                </a:solidFill>
              </a:rPr>
              <a:t>l</a:t>
            </a:r>
            <a:r>
              <a:rPr lang="fr-FR" dirty="0" smtClean="0">
                <a:solidFill>
                  <a:schemeClr val="tx1"/>
                </a:solidFill>
              </a:rPr>
              <a:t>es pièces à fournir (sur demande DSC et Premium)</a:t>
            </a:r>
          </a:p>
          <a:p>
            <a:pPr marL="927000" lvl="2" indent="0">
              <a:buNone/>
            </a:pPr>
            <a:endParaRPr lang="fr-FR" dirty="0" smtClean="0">
              <a:solidFill>
                <a:srgbClr val="00B050"/>
              </a:solidFill>
            </a:endParaRPr>
          </a:p>
          <a:p>
            <a:r>
              <a:rPr lang="fr-FR" dirty="0" smtClean="0">
                <a:solidFill>
                  <a:schemeClr val="tx1"/>
                </a:solidFill>
              </a:rPr>
              <a:t>Maintien de la relation avec l’ayant-droit tout au long du traitement du dossier</a:t>
            </a:r>
          </a:p>
          <a:p>
            <a:endParaRPr lang="fr-FR" dirty="0" smtClean="0">
              <a:solidFill>
                <a:srgbClr val="00B050"/>
              </a:solidFill>
            </a:endParaRPr>
          </a:p>
          <a:p>
            <a:r>
              <a:rPr lang="fr-FR" dirty="0" smtClean="0">
                <a:solidFill>
                  <a:schemeClr val="tx1"/>
                </a:solidFill>
              </a:rPr>
              <a:t>Réalisation d’un entretien patrimonial en binôme avec l’ayant-droit pour déterminer ses besoins et l’accompagner (Premium)</a:t>
            </a:r>
          </a:p>
        </p:txBody>
      </p:sp>
      <p:sp>
        <p:nvSpPr>
          <p:cNvPr id="6" name="Espace réservé du texte 5"/>
          <p:cNvSpPr>
            <a:spLocks noGrp="1"/>
          </p:cNvSpPr>
          <p:nvPr>
            <p:ph type="body" sz="quarter" idx="12"/>
          </p:nvPr>
        </p:nvSpPr>
        <p:spPr/>
        <p:txBody>
          <a:bodyPr/>
          <a:lstStyle/>
          <a:p>
            <a:r>
              <a:rPr lang="fr-FR" dirty="0" smtClean="0"/>
              <a:t>Conseiller et accompagner le client en synergie avec la Filière Successions</a:t>
            </a:r>
            <a:endParaRPr lang="fr-FR" dirty="0"/>
          </a:p>
        </p:txBody>
      </p:sp>
      <p:sp>
        <p:nvSpPr>
          <p:cNvPr id="7" name="Espace réservé du texte 6"/>
          <p:cNvSpPr>
            <a:spLocks noGrp="1"/>
          </p:cNvSpPr>
          <p:nvPr>
            <p:ph type="body" sz="quarter" idx="14"/>
          </p:nvPr>
        </p:nvSpPr>
        <p:spPr/>
        <p:txBody>
          <a:bodyPr/>
          <a:lstStyle/>
          <a:p>
            <a:r>
              <a:rPr lang="fr-FR" dirty="0"/>
              <a:t>FILIERE </a:t>
            </a:r>
            <a:r>
              <a:rPr lang="fr-FR" dirty="0" smtClean="0"/>
              <a:t>SUCCESSIONS</a:t>
            </a:r>
            <a:endParaRPr lang="fr-FR" dirty="0"/>
          </a:p>
        </p:txBody>
      </p:sp>
      <p:sp>
        <p:nvSpPr>
          <p:cNvPr id="8" name="Espace réservé du texte 7"/>
          <p:cNvSpPr>
            <a:spLocks noGrp="1"/>
          </p:cNvSpPr>
          <p:nvPr>
            <p:ph type="body" sz="quarter" idx="16"/>
          </p:nvPr>
        </p:nvSpPr>
        <p:spPr/>
        <p:txBody>
          <a:bodyPr/>
          <a:lstStyle/>
          <a:p>
            <a:r>
              <a:rPr lang="fr-FR" dirty="0" smtClean="0"/>
              <a:t>6</a:t>
            </a:r>
            <a:endParaRPr lang="fr-FR" dirty="0"/>
          </a:p>
        </p:txBody>
      </p:sp>
    </p:spTree>
    <p:extLst>
      <p:ext uri="{BB962C8B-B14F-4D97-AF65-F5344CB8AC3E}">
        <p14:creationId xmlns:p14="http://schemas.microsoft.com/office/powerpoint/2010/main" val="170962238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a:xfrm>
            <a:off x="6954330" y="242068"/>
            <a:ext cx="10980738" cy="634056"/>
          </a:xfrm>
        </p:spPr>
        <p:txBody>
          <a:bodyPr/>
          <a:lstStyle/>
          <a:p>
            <a:pPr marL="468000" lvl="1" indent="0">
              <a:buNone/>
            </a:pPr>
            <a:endParaRPr lang="fr-FR" dirty="0" smtClean="0">
              <a:solidFill>
                <a:schemeClr val="tx1"/>
              </a:solidFill>
            </a:endParaRPr>
          </a:p>
          <a:p>
            <a:pPr marL="468000" lvl="1" indent="0">
              <a:buNone/>
            </a:pPr>
            <a:endParaRPr lang="fr-FR" dirty="0">
              <a:solidFill>
                <a:schemeClr val="tx1"/>
              </a:solidFill>
            </a:endParaRPr>
          </a:p>
          <a:p>
            <a:pPr marL="468000" lvl="1" indent="0">
              <a:buNone/>
            </a:pPr>
            <a:endParaRPr lang="fr-FR" dirty="0">
              <a:solidFill>
                <a:schemeClr val="tx1"/>
              </a:solidFill>
            </a:endParaRPr>
          </a:p>
        </p:txBody>
      </p:sp>
      <p:sp>
        <p:nvSpPr>
          <p:cNvPr id="6" name="Espace réservé du texte 5"/>
          <p:cNvSpPr>
            <a:spLocks noGrp="1"/>
          </p:cNvSpPr>
          <p:nvPr>
            <p:ph type="body" sz="quarter" idx="12"/>
          </p:nvPr>
        </p:nvSpPr>
        <p:spPr/>
        <p:txBody>
          <a:bodyPr/>
          <a:lstStyle/>
          <a:p>
            <a:r>
              <a:rPr lang="fr-FR" dirty="0" smtClean="0"/>
              <a:t>Conseiller et accompagner le client : Boite à outils</a:t>
            </a:r>
            <a:endParaRPr lang="fr-FR" dirty="0"/>
          </a:p>
        </p:txBody>
      </p:sp>
      <p:sp>
        <p:nvSpPr>
          <p:cNvPr id="7" name="Espace réservé du texte 6"/>
          <p:cNvSpPr>
            <a:spLocks noGrp="1"/>
          </p:cNvSpPr>
          <p:nvPr>
            <p:ph type="body" sz="quarter" idx="14"/>
          </p:nvPr>
        </p:nvSpPr>
        <p:spPr/>
        <p:txBody>
          <a:bodyPr/>
          <a:lstStyle/>
          <a:p>
            <a:r>
              <a:rPr lang="fr-FR" dirty="0"/>
              <a:t>FILIERE </a:t>
            </a:r>
            <a:r>
              <a:rPr lang="fr-FR" dirty="0" smtClean="0"/>
              <a:t>SUCCESSIONS</a:t>
            </a:r>
            <a:endParaRPr lang="fr-FR" dirty="0"/>
          </a:p>
        </p:txBody>
      </p:sp>
      <p:sp>
        <p:nvSpPr>
          <p:cNvPr id="8" name="Espace réservé du texte 7"/>
          <p:cNvSpPr>
            <a:spLocks noGrp="1"/>
          </p:cNvSpPr>
          <p:nvPr>
            <p:ph type="body" sz="quarter" idx="16"/>
          </p:nvPr>
        </p:nvSpPr>
        <p:spPr/>
        <p:txBody>
          <a:bodyPr/>
          <a:lstStyle/>
          <a:p>
            <a:r>
              <a:rPr lang="fr-FR" dirty="0" smtClean="0"/>
              <a:t>6</a:t>
            </a:r>
            <a:endParaRPr lang="fr-FR" dirty="0"/>
          </a:p>
        </p:txBody>
      </p:sp>
      <p:pic>
        <p:nvPicPr>
          <p:cNvPr id="2" name="Image 1"/>
          <p:cNvPicPr>
            <a:picLocks noChangeAspect="1"/>
          </p:cNvPicPr>
          <p:nvPr/>
        </p:nvPicPr>
        <p:blipFill>
          <a:blip r:embed="rId2"/>
          <a:stretch>
            <a:fillRect/>
          </a:stretch>
        </p:blipFill>
        <p:spPr>
          <a:xfrm>
            <a:off x="5319353" y="2996488"/>
            <a:ext cx="6069282" cy="2544553"/>
          </a:xfrm>
          <a:prstGeom prst="rect">
            <a:avLst/>
          </a:prstGeom>
        </p:spPr>
      </p:pic>
      <p:sp>
        <p:nvSpPr>
          <p:cNvPr id="10" name="Rectangle 9">
            <a:hlinkClick r:id="rId3"/>
          </p:cNvPr>
          <p:cNvSpPr/>
          <p:nvPr/>
        </p:nvSpPr>
        <p:spPr>
          <a:xfrm>
            <a:off x="550912" y="3161884"/>
            <a:ext cx="2921178" cy="1135760"/>
          </a:xfrm>
          <a:prstGeom prst="rect">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rPr>
              <a:t>Sur le site </a:t>
            </a:r>
            <a:r>
              <a:rPr lang="fr-FR" sz="1600" dirty="0" smtClean="0">
                <a:solidFill>
                  <a:schemeClr val="tx1"/>
                </a:solidFill>
                <a:hlinkClick r:id="rId4"/>
              </a:rPr>
              <a:t>caisse-epargne.fr</a:t>
            </a:r>
            <a:r>
              <a:rPr lang="fr-FR" sz="1600" dirty="0" smtClean="0">
                <a:solidFill>
                  <a:schemeClr val="tx1"/>
                </a:solidFill>
              </a:rPr>
              <a:t> : </a:t>
            </a:r>
            <a:r>
              <a:rPr lang="fr-FR" sz="1600" dirty="0">
                <a:solidFill>
                  <a:schemeClr val="tx1"/>
                </a:solidFill>
              </a:rPr>
              <a:t>renseigner « succession » dans la recherche</a:t>
            </a:r>
          </a:p>
        </p:txBody>
      </p:sp>
      <p:pic>
        <p:nvPicPr>
          <p:cNvPr id="11" name="Image 10">
            <a:hlinkClick r:id="rId3"/>
          </p:cNvPr>
          <p:cNvPicPr>
            <a:picLocks noChangeAspect="1"/>
          </p:cNvPicPr>
          <p:nvPr/>
        </p:nvPicPr>
        <p:blipFill>
          <a:blip r:embed="rId5">
            <a:duotone>
              <a:prstClr val="black"/>
              <a:schemeClr val="accent1">
                <a:tint val="45000"/>
                <a:satMod val="400000"/>
              </a:schemeClr>
            </a:duotone>
          </a:blip>
          <a:stretch>
            <a:fillRect/>
          </a:stretch>
        </p:blipFill>
        <p:spPr>
          <a:xfrm rot="6121041" flipH="1" flipV="1">
            <a:off x="3057276" y="3344129"/>
            <a:ext cx="821555" cy="865511"/>
          </a:xfrm>
          <a:prstGeom prst="rect">
            <a:avLst/>
          </a:prstGeom>
          <a:effectLst>
            <a:outerShdw blurRad="50800" dist="38100" dir="8100000" algn="tr" rotWithShape="0">
              <a:prstClr val="black">
                <a:alpha val="40000"/>
              </a:prstClr>
            </a:outerShdw>
          </a:effectLst>
        </p:spPr>
      </p:pic>
      <p:sp>
        <p:nvSpPr>
          <p:cNvPr id="14" name="Rectangle 13">
            <a:hlinkClick r:id="rId3"/>
          </p:cNvPr>
          <p:cNvSpPr/>
          <p:nvPr/>
        </p:nvSpPr>
        <p:spPr>
          <a:xfrm>
            <a:off x="550912" y="4602877"/>
            <a:ext cx="2921178" cy="1744668"/>
          </a:xfrm>
          <a:prstGeom prst="rect">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solidFill>
                  <a:schemeClr val="tx1"/>
                </a:solidFill>
                <a:hlinkClick r:id="rId6"/>
              </a:rPr>
              <a:t>MY EAV </a:t>
            </a:r>
          </a:p>
          <a:p>
            <a:pPr algn="ctr"/>
            <a:endParaRPr lang="fr-FR" sz="1600" dirty="0">
              <a:solidFill>
                <a:schemeClr val="tx1"/>
              </a:solidFill>
              <a:hlinkClick r:id="rId6"/>
            </a:endParaRPr>
          </a:p>
          <a:p>
            <a:pPr algn="ctr"/>
            <a:r>
              <a:rPr lang="fr-FR" sz="1600" dirty="0" smtClean="0">
                <a:solidFill>
                  <a:schemeClr val="tx1"/>
                </a:solidFill>
                <a:hlinkClick r:id="rId7"/>
              </a:rPr>
              <a:t>MY EAV – mot clé « successions » </a:t>
            </a:r>
            <a:endParaRPr lang="fr-FR" sz="1600" dirty="0" smtClean="0">
              <a:solidFill>
                <a:schemeClr val="tx1"/>
              </a:solidFill>
              <a:hlinkClick r:id="rId6"/>
            </a:endParaRPr>
          </a:p>
          <a:p>
            <a:pPr algn="ctr"/>
            <a:endParaRPr lang="fr-FR" sz="1600" dirty="0">
              <a:solidFill>
                <a:schemeClr val="tx1"/>
              </a:solidFill>
              <a:hlinkClick r:id="rId6"/>
            </a:endParaRPr>
          </a:p>
          <a:p>
            <a:pPr algn="ctr"/>
            <a:r>
              <a:rPr lang="fr-FR" sz="1600" dirty="0" smtClean="0">
                <a:solidFill>
                  <a:schemeClr val="tx1"/>
                </a:solidFill>
                <a:hlinkClick r:id="rId8"/>
              </a:rPr>
              <a:t>MY EAV – mot clé « fiscalité »</a:t>
            </a:r>
            <a:r>
              <a:rPr lang="fr-FR" sz="1600" dirty="0" smtClean="0">
                <a:solidFill>
                  <a:schemeClr val="tx1"/>
                </a:solidFill>
                <a:hlinkClick r:id="rId6"/>
              </a:rPr>
              <a:t> </a:t>
            </a:r>
            <a:endParaRPr lang="fr-FR" sz="1600" dirty="0">
              <a:solidFill>
                <a:schemeClr val="tx1"/>
              </a:solidFill>
            </a:endParaRPr>
          </a:p>
        </p:txBody>
      </p:sp>
      <p:pic>
        <p:nvPicPr>
          <p:cNvPr id="15" name="Image 14">
            <a:hlinkClick r:id="rId3"/>
          </p:cNvPr>
          <p:cNvPicPr>
            <a:picLocks noChangeAspect="1"/>
          </p:cNvPicPr>
          <p:nvPr/>
        </p:nvPicPr>
        <p:blipFill>
          <a:blip r:embed="rId5">
            <a:duotone>
              <a:prstClr val="black"/>
              <a:schemeClr val="accent1">
                <a:tint val="45000"/>
                <a:satMod val="400000"/>
              </a:schemeClr>
            </a:duotone>
          </a:blip>
          <a:stretch>
            <a:fillRect/>
          </a:stretch>
        </p:blipFill>
        <p:spPr>
          <a:xfrm rot="6121041" flipH="1" flipV="1">
            <a:off x="2433038" y="4593655"/>
            <a:ext cx="529656" cy="557994"/>
          </a:xfrm>
          <a:prstGeom prst="rect">
            <a:avLst/>
          </a:prstGeom>
          <a:effectLst>
            <a:outerShdw blurRad="50800" dist="38100" dir="8100000" algn="tr" rotWithShape="0">
              <a:prstClr val="black">
                <a:alpha val="40000"/>
              </a:prstClr>
            </a:outerShdw>
          </a:effectLst>
        </p:spPr>
      </p:pic>
      <p:sp>
        <p:nvSpPr>
          <p:cNvPr id="18" name="Rectangle 17"/>
          <p:cNvSpPr/>
          <p:nvPr/>
        </p:nvSpPr>
        <p:spPr>
          <a:xfrm>
            <a:off x="550912" y="1322392"/>
            <a:ext cx="10867312" cy="1534259"/>
          </a:xfrm>
          <a:prstGeom prst="rect">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ZoneTexte 18">
            <a:hlinkClick r:id="rId9"/>
          </p:cNvPr>
          <p:cNvSpPr txBox="1"/>
          <p:nvPr/>
        </p:nvSpPr>
        <p:spPr>
          <a:xfrm>
            <a:off x="2058535" y="1926792"/>
            <a:ext cx="8873456" cy="923330"/>
          </a:xfrm>
          <a:prstGeom prst="rect">
            <a:avLst/>
          </a:prstGeom>
          <a:noFill/>
        </p:spPr>
        <p:txBody>
          <a:bodyPr wrap="square" rtlCol="0">
            <a:spAutoFit/>
          </a:bodyPr>
          <a:lstStyle/>
          <a:p>
            <a:pPr algn="ctr"/>
            <a:r>
              <a:rPr lang="fr-FR" dirty="0" smtClean="0">
                <a:solidFill>
                  <a:srgbClr val="C00000"/>
                </a:solidFill>
                <a:hlinkClick r:id="rId10"/>
              </a:rPr>
              <a:t> Global BDD &gt; Successions</a:t>
            </a:r>
            <a:endParaRPr lang="fr-FR" dirty="0" smtClean="0">
              <a:solidFill>
                <a:srgbClr val="C00000"/>
              </a:solidFill>
            </a:endParaRPr>
          </a:p>
          <a:p>
            <a:pPr algn="ctr"/>
            <a:endParaRPr lang="fr-FR" dirty="0" smtClean="0">
              <a:solidFill>
                <a:srgbClr val="C00000"/>
              </a:solidFill>
            </a:endParaRPr>
          </a:p>
          <a:p>
            <a:pPr algn="ctr"/>
            <a:r>
              <a:rPr lang="fr-FR" dirty="0" smtClean="0">
                <a:solidFill>
                  <a:srgbClr val="C00000"/>
                </a:solidFill>
                <a:hlinkClick r:id="rId11"/>
              </a:rPr>
              <a:t>La fiscalité</a:t>
            </a:r>
            <a:endParaRPr lang="fr-FR" dirty="0">
              <a:solidFill>
                <a:srgbClr val="C00000"/>
              </a:solidFill>
            </a:endParaRPr>
          </a:p>
        </p:txBody>
      </p:sp>
      <p:sp>
        <p:nvSpPr>
          <p:cNvPr id="20" name="ZoneTexte 19"/>
          <p:cNvSpPr txBox="1"/>
          <p:nvPr/>
        </p:nvSpPr>
        <p:spPr>
          <a:xfrm>
            <a:off x="692054" y="1366664"/>
            <a:ext cx="10696581" cy="369332"/>
          </a:xfrm>
          <a:prstGeom prst="rect">
            <a:avLst/>
          </a:prstGeom>
          <a:noFill/>
        </p:spPr>
        <p:txBody>
          <a:bodyPr wrap="square" rtlCol="0">
            <a:spAutoFit/>
          </a:bodyPr>
          <a:lstStyle/>
          <a:p>
            <a:pPr algn="ctr"/>
            <a:r>
              <a:rPr lang="fr-FR" dirty="0" smtClean="0">
                <a:solidFill>
                  <a:schemeClr val="tx1">
                    <a:lumMod val="75000"/>
                    <a:lumOff val="25000"/>
                  </a:schemeClr>
                </a:solidFill>
              </a:rPr>
              <a:t>Retrouvez l’ensemble des infos sur la </a:t>
            </a:r>
            <a:r>
              <a:rPr lang="fr-FR" b="1" dirty="0" smtClean="0">
                <a:solidFill>
                  <a:schemeClr val="tx1">
                    <a:lumMod val="75000"/>
                    <a:lumOff val="25000"/>
                  </a:schemeClr>
                </a:solidFill>
                <a:effectLst>
                  <a:outerShdw blurRad="38100" dist="38100" dir="2700000" algn="tl">
                    <a:srgbClr val="000000">
                      <a:alpha val="43137"/>
                    </a:srgbClr>
                  </a:outerShdw>
                </a:effectLst>
              </a:rPr>
              <a:t>« Successions » </a:t>
            </a:r>
            <a:r>
              <a:rPr lang="fr-FR" dirty="0" smtClean="0">
                <a:solidFill>
                  <a:schemeClr val="tx1">
                    <a:lumMod val="75000"/>
                    <a:lumOff val="25000"/>
                  </a:schemeClr>
                </a:solidFill>
              </a:rPr>
              <a:t>dans votre Rubrique des Commerciaux : </a:t>
            </a:r>
            <a:endParaRPr lang="fr-FR" dirty="0">
              <a:solidFill>
                <a:schemeClr val="tx1">
                  <a:lumMod val="75000"/>
                  <a:lumOff val="25000"/>
                </a:schemeClr>
              </a:solidFill>
            </a:endParaRPr>
          </a:p>
        </p:txBody>
      </p:sp>
      <p:pic>
        <p:nvPicPr>
          <p:cNvPr id="21" name="Image 20">
            <a:hlinkClick r:id="rId12"/>
          </p:cNvPr>
          <p:cNvPicPr>
            <a:picLocks noChangeAspect="1"/>
          </p:cNvPicPr>
          <p:nvPr/>
        </p:nvPicPr>
        <p:blipFill>
          <a:blip r:embed="rId13">
            <a:clrChange>
              <a:clrFrom>
                <a:srgbClr val="FDF9FA"/>
              </a:clrFrom>
              <a:clrTo>
                <a:srgbClr val="FDF9FA">
                  <a:alpha val="0"/>
                </a:srgbClr>
              </a:clrTo>
            </a:clrChange>
          </a:blip>
          <a:stretch>
            <a:fillRect/>
          </a:stretch>
        </p:blipFill>
        <p:spPr>
          <a:xfrm>
            <a:off x="2698502" y="1877894"/>
            <a:ext cx="1674284" cy="400947"/>
          </a:xfrm>
          <a:prstGeom prst="rect">
            <a:avLst/>
          </a:prstGeom>
        </p:spPr>
      </p:pic>
      <p:pic>
        <p:nvPicPr>
          <p:cNvPr id="22" name="Image 21"/>
          <p:cNvPicPr>
            <a:picLocks noChangeAspect="1"/>
          </p:cNvPicPr>
          <p:nvPr/>
        </p:nvPicPr>
        <p:blipFill>
          <a:blip r:embed="rId14">
            <a:duotone>
              <a:schemeClr val="accent1">
                <a:shade val="45000"/>
                <a:satMod val="135000"/>
              </a:schemeClr>
              <a:prstClr val="white"/>
            </a:duotone>
            <a:extLst>
              <a:ext uri="{BEBA8EAE-BF5A-486C-A8C5-ECC9F3942E4B}">
                <a14:imgProps xmlns:a14="http://schemas.microsoft.com/office/drawing/2010/main">
                  <a14:imgLayer r:embed="rId15">
                    <a14:imgEffect>
                      <a14:backgroundRemoval t="9790" b="89510" l="1000" r="90000"/>
                    </a14:imgEffect>
                  </a14:imgLayer>
                </a14:imgProps>
              </a:ext>
            </a:extLst>
          </a:blip>
          <a:stretch>
            <a:fillRect/>
          </a:stretch>
        </p:blipFill>
        <p:spPr>
          <a:xfrm rot="3379224">
            <a:off x="4128064" y="3043354"/>
            <a:ext cx="960012" cy="1372818"/>
          </a:xfrm>
          <a:prstGeom prst="rect">
            <a:avLst/>
          </a:prstGeom>
        </p:spPr>
      </p:pic>
      <p:sp>
        <p:nvSpPr>
          <p:cNvPr id="23" name="Rectangle 22">
            <a:hlinkClick r:id="rId3"/>
          </p:cNvPr>
          <p:cNvSpPr/>
          <p:nvPr/>
        </p:nvSpPr>
        <p:spPr>
          <a:xfrm>
            <a:off x="6954330" y="5732980"/>
            <a:ext cx="2544582" cy="614565"/>
          </a:xfrm>
          <a:prstGeom prst="rect">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bg1">
                    <a:lumMod val="50000"/>
                  </a:schemeClr>
                </a:solidFill>
              </a:rPr>
              <a:t>A </a:t>
            </a:r>
            <a:r>
              <a:rPr lang="fr-FR" sz="1200" dirty="0" smtClean="0">
                <a:solidFill>
                  <a:schemeClr val="bg1">
                    <a:lumMod val="50000"/>
                  </a:schemeClr>
                </a:solidFill>
              </a:rPr>
              <a:t>venir : </a:t>
            </a:r>
          </a:p>
          <a:p>
            <a:pPr algn="ctr"/>
            <a:r>
              <a:rPr lang="fr-FR" sz="1200" dirty="0" smtClean="0">
                <a:solidFill>
                  <a:srgbClr val="C00000"/>
                </a:solidFill>
              </a:rPr>
              <a:t>Atelier </a:t>
            </a:r>
            <a:r>
              <a:rPr lang="fr-FR" sz="1200" dirty="0">
                <a:solidFill>
                  <a:srgbClr val="C00000"/>
                </a:solidFill>
              </a:rPr>
              <a:t>des </a:t>
            </a:r>
            <a:r>
              <a:rPr lang="fr-FR" sz="1200" dirty="0" smtClean="0">
                <a:solidFill>
                  <a:srgbClr val="C00000"/>
                </a:solidFill>
              </a:rPr>
              <a:t>décodeurs</a:t>
            </a:r>
          </a:p>
          <a:p>
            <a:pPr algn="ctr"/>
            <a:r>
              <a:rPr lang="fr-FR" sz="1200" dirty="0" smtClean="0">
                <a:solidFill>
                  <a:srgbClr val="C00000"/>
                </a:solidFill>
              </a:rPr>
              <a:t> </a:t>
            </a:r>
            <a:r>
              <a:rPr lang="fr-FR" sz="1200" dirty="0">
                <a:solidFill>
                  <a:schemeClr val="bg1">
                    <a:lumMod val="50000"/>
                  </a:schemeClr>
                </a:solidFill>
              </a:rPr>
              <a:t>spécifique successions</a:t>
            </a:r>
          </a:p>
        </p:txBody>
      </p:sp>
      <p:pic>
        <p:nvPicPr>
          <p:cNvPr id="17" name="Image 16">
            <a:hlinkClick r:id="rId3"/>
          </p:cNvPr>
          <p:cNvPicPr>
            <a:picLocks noChangeAspect="1"/>
          </p:cNvPicPr>
          <p:nvPr/>
        </p:nvPicPr>
        <p:blipFill>
          <a:blip r:embed="rId5">
            <a:duotone>
              <a:prstClr val="black"/>
              <a:schemeClr val="accent1">
                <a:tint val="45000"/>
                <a:satMod val="400000"/>
              </a:schemeClr>
            </a:duotone>
          </a:blip>
          <a:stretch>
            <a:fillRect/>
          </a:stretch>
        </p:blipFill>
        <p:spPr>
          <a:xfrm rot="6121041" flipH="1" flipV="1">
            <a:off x="2694427" y="5368336"/>
            <a:ext cx="529656" cy="557994"/>
          </a:xfrm>
          <a:prstGeom prst="rect">
            <a:avLst/>
          </a:prstGeom>
          <a:effectLst>
            <a:outerShdw blurRad="50800" dist="38100" dir="8100000" algn="tr" rotWithShape="0">
              <a:prstClr val="black">
                <a:alpha val="40000"/>
              </a:prstClr>
            </a:outerShdw>
          </a:effectLst>
        </p:spPr>
      </p:pic>
      <p:pic>
        <p:nvPicPr>
          <p:cNvPr id="24" name="Image 23">
            <a:hlinkClick r:id="rId3"/>
          </p:cNvPr>
          <p:cNvPicPr>
            <a:picLocks noChangeAspect="1"/>
          </p:cNvPicPr>
          <p:nvPr/>
        </p:nvPicPr>
        <p:blipFill>
          <a:blip r:embed="rId5">
            <a:duotone>
              <a:prstClr val="black"/>
              <a:schemeClr val="accent1">
                <a:tint val="45000"/>
                <a:satMod val="400000"/>
              </a:schemeClr>
            </a:duotone>
          </a:blip>
          <a:stretch>
            <a:fillRect/>
          </a:stretch>
        </p:blipFill>
        <p:spPr>
          <a:xfrm rot="6121041" flipH="1" flipV="1">
            <a:off x="3299669" y="5934455"/>
            <a:ext cx="529656" cy="557994"/>
          </a:xfrm>
          <a:prstGeom prst="rect">
            <a:avLst/>
          </a:prstGeom>
          <a:effectLst>
            <a:outerShdw blurRad="50800" dist="38100" dir="8100000" algn="tr" rotWithShape="0">
              <a:prstClr val="black">
                <a:alpha val="40000"/>
              </a:prstClr>
            </a:outerShdw>
          </a:effectLst>
        </p:spPr>
      </p:pic>
      <p:pic>
        <p:nvPicPr>
          <p:cNvPr id="25" name="Image 24">
            <a:hlinkClick r:id="rId3"/>
          </p:cNvPr>
          <p:cNvPicPr>
            <a:picLocks noChangeAspect="1"/>
          </p:cNvPicPr>
          <p:nvPr/>
        </p:nvPicPr>
        <p:blipFill>
          <a:blip r:embed="rId5">
            <a:duotone>
              <a:prstClr val="black"/>
              <a:schemeClr val="accent1">
                <a:tint val="45000"/>
                <a:satMod val="400000"/>
              </a:schemeClr>
            </a:duotone>
          </a:blip>
          <a:stretch>
            <a:fillRect/>
          </a:stretch>
        </p:blipFill>
        <p:spPr>
          <a:xfrm rot="6121041" flipH="1" flipV="1">
            <a:off x="7057312" y="2525551"/>
            <a:ext cx="529656" cy="557994"/>
          </a:xfrm>
          <a:prstGeom prst="rect">
            <a:avLst/>
          </a:prstGeom>
          <a:effectLst>
            <a:outerShdw blurRad="50800" dist="38100" dir="8100000" algn="tr" rotWithShape="0">
              <a:prstClr val="black">
                <a:alpha val="40000"/>
              </a:prstClr>
            </a:outerShdw>
          </a:effectLst>
        </p:spPr>
      </p:pic>
      <p:pic>
        <p:nvPicPr>
          <p:cNvPr id="26" name="Image 25">
            <a:hlinkClick r:id="rId3"/>
          </p:cNvPr>
          <p:cNvPicPr>
            <a:picLocks noChangeAspect="1"/>
          </p:cNvPicPr>
          <p:nvPr/>
        </p:nvPicPr>
        <p:blipFill>
          <a:blip r:embed="rId5">
            <a:duotone>
              <a:prstClr val="black"/>
              <a:schemeClr val="accent1">
                <a:tint val="45000"/>
                <a:satMod val="400000"/>
              </a:schemeClr>
            </a:duotone>
          </a:blip>
          <a:stretch>
            <a:fillRect/>
          </a:stretch>
        </p:blipFill>
        <p:spPr>
          <a:xfrm rot="6121041" flipH="1" flipV="1">
            <a:off x="7961793" y="2022080"/>
            <a:ext cx="529656" cy="557994"/>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885388688"/>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c52eb4dc-0ef3-4aa8-8e03-025dbf6c8637" ContentTypeId="0x0101" PreviousValue="false"/>
</file>

<file path=customXml/item3.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2.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3.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AB1515AA-57AE-4459-BE05-37022DA03708}">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402bd0e2-1d78-4f7d-9dde-91cd55d66e87"/>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7356</TotalTime>
  <Words>2638</Words>
  <Application>Microsoft Office PowerPoint</Application>
  <PresentationFormat>Grand écran</PresentationFormat>
  <Paragraphs>308</Paragraphs>
  <Slides>26</Slides>
  <Notes>0</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26</vt:i4>
      </vt:variant>
    </vt:vector>
  </HeadingPairs>
  <TitlesOfParts>
    <vt:vector size="36" baseType="lpstr">
      <vt:lpstr>Arial</vt:lpstr>
      <vt:lpstr>Arial Black</vt:lpstr>
      <vt:lpstr>Georgia</vt:lpstr>
      <vt:lpstr>Helvetica Neue Medium</vt:lpstr>
      <vt:lpstr>Montserrat Black</vt:lpstr>
      <vt:lpstr>Symbol</vt:lpstr>
      <vt:lpstr>Times New Roman</vt:lpstr>
      <vt:lpstr>ubuntu</vt:lpstr>
      <vt:lpstr>Wingdings</vt:lpstr>
      <vt:lpstr>Thème Office</vt:lpstr>
      <vt:lpstr>Les Successions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SASSARD Brigitte [CEGEE]</cp:lastModifiedBy>
  <cp:revision>466</cp:revision>
  <dcterms:created xsi:type="dcterms:W3CDTF">2020-06-24T09:20:11Z</dcterms:created>
  <dcterms:modified xsi:type="dcterms:W3CDTF">2021-09-14T13:13:45Z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lucie.jung@cegee.caisse-epargne.fr</vt:lpwstr>
  </property>
  <property fmtid="{D5CDD505-2E9C-101B-9397-08002B2CF9AE}" pid="5" name="MSIP_Label_48a19f0c-bea1-442e-a475-ed109d9ec508_SetDate">
    <vt:lpwstr>2020-06-24T09:46:25.2776735Z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0x0101008B0DE9E3EEC639499EC5C362D51B0CB3</vt:lpwstr>
  </property>
</Properties>
</file>