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 id="264" r:id="rId8"/>
    <p:sldId id="266" r:id="rId9"/>
    <p:sldId id="265" r:id="rId10"/>
    <p:sldId id="273" r:id="rId11"/>
    <p:sldId id="267" r:id="rId12"/>
    <p:sldId id="268" r:id="rId13"/>
    <p:sldId id="282" r:id="rId14"/>
    <p:sldId id="283" r:id="rId15"/>
    <p:sldId id="284" r:id="rId16"/>
    <p:sldId id="285" r:id="rId17"/>
    <p:sldId id="286" r:id="rId18"/>
    <p:sldId id="274" r:id="rId19"/>
    <p:sldId id="287" r:id="rId20"/>
    <p:sldId id="288" r:id="rId21"/>
    <p:sldId id="275" r:id="rId22"/>
    <p:sldId id="270" r:id="rId23"/>
    <p:sldId id="289" r:id="rId24"/>
    <p:sldId id="290" r:id="rId25"/>
    <p:sldId id="291" r:id="rId26"/>
    <p:sldId id="276" r:id="rId27"/>
    <p:sldId id="272" r:id="rId28"/>
    <p:sldId id="292" r:id="rId29"/>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BDCDD"/>
    <a:srgbClr val="C31632"/>
    <a:srgbClr val="EC1B24"/>
    <a:srgbClr val="E7302A"/>
    <a:srgbClr val="F5F5F5"/>
    <a:srgbClr val="D11921"/>
    <a:srgbClr val="FF0000"/>
    <a:srgbClr val="E3322C"/>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111" d="100"/>
          <a:sy n="111" d="100"/>
        </p:scale>
        <p:origin x="99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89DF18-83B8-47E6-9019-10A4111D97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C78A6CC6-087B-4E58-B97F-39646BE259D2}">
      <dgm:prSet phldrT="[Texte]"/>
      <dgm:spPr>
        <a:solidFill>
          <a:srgbClr val="002060"/>
        </a:solidFill>
        <a:ln>
          <a:noFill/>
        </a:ln>
        <a:effectLst>
          <a:outerShdw blurRad="50800" dist="38100" dir="2700000" algn="tl" rotWithShape="0">
            <a:prstClr val="black">
              <a:alpha val="40000"/>
            </a:prstClr>
          </a:outerShdw>
        </a:effectLst>
      </dgm:spPr>
      <dgm:t>
        <a:bodyPr/>
        <a:lstStyle/>
        <a:p>
          <a:r>
            <a:rPr lang="fr-FR" b="0" dirty="0" smtClean="0">
              <a:solidFill>
                <a:schemeClr val="bg1"/>
              </a:solidFill>
              <a:latin typeface="Montserrat Black" panose="00000A00000000000000" pitchFamily="2" charset="0"/>
            </a:rPr>
            <a:t>Nouveau socle</a:t>
          </a:r>
          <a:endParaRPr lang="fr-FR" b="0" dirty="0">
            <a:solidFill>
              <a:schemeClr val="bg1"/>
            </a:solidFill>
            <a:latin typeface="Montserrat Black" panose="00000A00000000000000" pitchFamily="2" charset="0"/>
          </a:endParaRPr>
        </a:p>
      </dgm:t>
    </dgm:pt>
    <dgm:pt modelId="{ACF4F00A-DBAF-4D10-98A6-F3C6A8ECF4B6}" type="parTrans" cxnId="{A5BD81FC-598D-425B-9D83-0B7EF6965F1E}">
      <dgm:prSet/>
      <dgm:spPr/>
      <dgm:t>
        <a:bodyPr/>
        <a:lstStyle/>
        <a:p>
          <a:endParaRPr lang="fr-FR"/>
        </a:p>
      </dgm:t>
    </dgm:pt>
    <dgm:pt modelId="{EC8C8BF4-D725-4A68-9A4B-C817613633BB}" type="sibTrans" cxnId="{A5BD81FC-598D-425B-9D83-0B7EF6965F1E}">
      <dgm:prSet/>
      <dgm:spPr/>
      <dgm:t>
        <a:bodyPr/>
        <a:lstStyle/>
        <a:p>
          <a:endParaRPr lang="fr-FR"/>
        </a:p>
      </dgm:t>
    </dgm:pt>
    <dgm:pt modelId="{CCA6CFCC-69F1-4430-ACA8-F2E24B9DAA49}">
      <dgm:prSet phldrT="[Texte]"/>
      <dgm:spPr>
        <a:solidFill>
          <a:schemeClr val="accent3">
            <a:lumMod val="75000"/>
          </a:schemeClr>
        </a:solidFill>
        <a:ln>
          <a:noFill/>
        </a:ln>
        <a:effectLst>
          <a:outerShdw blurRad="50800" dist="38100" dir="2700000" algn="tl" rotWithShape="0">
            <a:prstClr val="black">
              <a:alpha val="40000"/>
            </a:prstClr>
          </a:outerShdw>
        </a:effectLst>
      </dgm:spPr>
      <dgm:t>
        <a:bodyPr/>
        <a:lstStyle/>
        <a:p>
          <a:r>
            <a:rPr lang="fr-FR" b="0" dirty="0" smtClean="0">
              <a:solidFill>
                <a:schemeClr val="bg1"/>
              </a:solidFill>
              <a:latin typeface="Montserrat Black" panose="00000A00000000000000" pitchFamily="2" charset="0"/>
            </a:rPr>
            <a:t>Franchise 30 jours</a:t>
          </a:r>
          <a:endParaRPr lang="fr-FR" b="0" dirty="0">
            <a:solidFill>
              <a:schemeClr val="bg1"/>
            </a:solidFill>
            <a:latin typeface="Montserrat Black" panose="00000A00000000000000" pitchFamily="2" charset="0"/>
          </a:endParaRPr>
        </a:p>
      </dgm:t>
    </dgm:pt>
    <dgm:pt modelId="{A31FD8F0-0F07-441C-BEF4-F81565C9FD86}" type="parTrans" cxnId="{E20DB5F0-81B9-483C-8EEC-C7A871DDB029}">
      <dgm:prSet/>
      <dgm:spPr/>
      <dgm:t>
        <a:bodyPr/>
        <a:lstStyle/>
        <a:p>
          <a:endParaRPr lang="fr-FR"/>
        </a:p>
      </dgm:t>
    </dgm:pt>
    <dgm:pt modelId="{53EA2637-18A3-4F00-B6E4-EAEF8B67A51F}" type="sibTrans" cxnId="{E20DB5F0-81B9-483C-8EEC-C7A871DDB029}">
      <dgm:prSet/>
      <dgm:spPr/>
      <dgm:t>
        <a:bodyPr/>
        <a:lstStyle/>
        <a:p>
          <a:endParaRPr lang="fr-FR"/>
        </a:p>
      </dgm:t>
    </dgm:pt>
    <dgm:pt modelId="{2A1E271C-6097-4334-A68F-3EE46D9FB812}">
      <dgm:prSet phldrT="[Texte]"/>
      <dgm:spPr>
        <a:solidFill>
          <a:schemeClr val="accent3">
            <a:lumMod val="60000"/>
            <a:lumOff val="40000"/>
          </a:schemeClr>
        </a:solidFill>
        <a:ln>
          <a:noFill/>
        </a:ln>
        <a:effectLst>
          <a:outerShdw blurRad="50800" dist="38100" dir="2700000" algn="tl" rotWithShape="0">
            <a:prstClr val="black">
              <a:alpha val="40000"/>
            </a:prstClr>
          </a:outerShdw>
        </a:effectLst>
      </dgm:spPr>
      <dgm:t>
        <a:bodyPr/>
        <a:lstStyle/>
        <a:p>
          <a:r>
            <a:rPr lang="fr-FR" b="0" dirty="0" smtClean="0">
              <a:solidFill>
                <a:schemeClr val="bg1"/>
              </a:solidFill>
              <a:latin typeface="Montserrat Black" panose="00000A00000000000000" pitchFamily="2" charset="0"/>
            </a:rPr>
            <a:t>IPP 33%</a:t>
          </a:r>
          <a:endParaRPr lang="fr-FR" b="0" dirty="0">
            <a:solidFill>
              <a:schemeClr val="bg1"/>
            </a:solidFill>
            <a:latin typeface="Montserrat Black" panose="00000A00000000000000" pitchFamily="2" charset="0"/>
          </a:endParaRPr>
        </a:p>
      </dgm:t>
    </dgm:pt>
    <dgm:pt modelId="{6DE279D9-C500-4948-B110-3075B4B0DF90}" type="parTrans" cxnId="{5FC0B829-C996-4CF9-AF20-C3A2709302EB}">
      <dgm:prSet/>
      <dgm:spPr/>
      <dgm:t>
        <a:bodyPr/>
        <a:lstStyle/>
        <a:p>
          <a:endParaRPr lang="fr-FR"/>
        </a:p>
      </dgm:t>
    </dgm:pt>
    <dgm:pt modelId="{015E7B12-9294-433F-9DD6-927EAAB7F125}" type="sibTrans" cxnId="{5FC0B829-C996-4CF9-AF20-C3A2709302EB}">
      <dgm:prSet/>
      <dgm:spPr/>
      <dgm:t>
        <a:bodyPr/>
        <a:lstStyle/>
        <a:p>
          <a:endParaRPr lang="fr-FR"/>
        </a:p>
      </dgm:t>
    </dgm:pt>
    <dgm:pt modelId="{45488015-0803-40B6-85F5-437A15944FDC}">
      <dgm:prSet phldrT="[Texte]"/>
      <dgm:spPr>
        <a:solidFill>
          <a:schemeClr val="accent3">
            <a:lumMod val="50000"/>
          </a:schemeClr>
        </a:solidFill>
        <a:ln>
          <a:noFill/>
        </a:ln>
        <a:effectLst>
          <a:outerShdw blurRad="50800" dist="38100" dir="2700000" algn="tl" rotWithShape="0">
            <a:prstClr val="black">
              <a:alpha val="40000"/>
            </a:prstClr>
          </a:outerShdw>
        </a:effectLst>
      </dgm:spPr>
      <dgm:t>
        <a:bodyPr/>
        <a:lstStyle/>
        <a:p>
          <a:r>
            <a:rPr lang="fr-FR" b="0" dirty="0" smtClean="0">
              <a:solidFill>
                <a:schemeClr val="bg1"/>
              </a:solidFill>
              <a:latin typeface="Montserrat Black" panose="00000A00000000000000" pitchFamily="2" charset="0"/>
            </a:rPr>
            <a:t>Prestation forfaitaire</a:t>
          </a:r>
          <a:endParaRPr lang="fr-FR" b="0" dirty="0">
            <a:solidFill>
              <a:schemeClr val="bg1"/>
            </a:solidFill>
            <a:latin typeface="Montserrat Black" panose="00000A00000000000000" pitchFamily="2" charset="0"/>
          </a:endParaRPr>
        </a:p>
      </dgm:t>
    </dgm:pt>
    <dgm:pt modelId="{C816198D-2C34-43CC-94A4-E8FC3BD2F1ED}" type="parTrans" cxnId="{D8860A6C-BD10-4684-9237-2B9810509C53}">
      <dgm:prSet/>
      <dgm:spPr/>
      <dgm:t>
        <a:bodyPr/>
        <a:lstStyle/>
        <a:p>
          <a:endParaRPr lang="fr-FR"/>
        </a:p>
      </dgm:t>
    </dgm:pt>
    <dgm:pt modelId="{4B2832B0-BD5E-4CD0-A020-EA74FB37150A}" type="sibTrans" cxnId="{D8860A6C-BD10-4684-9237-2B9810509C53}">
      <dgm:prSet/>
      <dgm:spPr/>
      <dgm:t>
        <a:bodyPr/>
        <a:lstStyle/>
        <a:p>
          <a:endParaRPr lang="fr-FR"/>
        </a:p>
      </dgm:t>
    </dgm:pt>
    <dgm:pt modelId="{4A90FCA5-7897-4E69-B665-B28791922D0A}">
      <dgm:prSet phldrT="[Texte]"/>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r>
            <a:rPr lang="fr-FR" b="0" dirty="0" smtClean="0">
              <a:solidFill>
                <a:schemeClr val="bg1"/>
              </a:solidFill>
              <a:latin typeface="Montserrat Black" panose="00000A00000000000000" pitchFamily="2" charset="0"/>
            </a:rPr>
            <a:t>Perte d’emploi</a:t>
          </a:r>
          <a:endParaRPr lang="fr-FR" b="0" dirty="0">
            <a:solidFill>
              <a:schemeClr val="bg1"/>
            </a:solidFill>
            <a:latin typeface="Montserrat Black" panose="00000A00000000000000" pitchFamily="2" charset="0"/>
          </a:endParaRPr>
        </a:p>
      </dgm:t>
    </dgm:pt>
    <dgm:pt modelId="{8681FDDE-9598-472E-8FED-CD35FCD08C33}" type="parTrans" cxnId="{DF811A55-BD4C-4FFB-B352-056777D5492E}">
      <dgm:prSet/>
      <dgm:spPr/>
      <dgm:t>
        <a:bodyPr/>
        <a:lstStyle/>
        <a:p>
          <a:endParaRPr lang="fr-FR"/>
        </a:p>
      </dgm:t>
    </dgm:pt>
    <dgm:pt modelId="{56839F3F-7565-461E-9789-3E798AFE5AD5}" type="sibTrans" cxnId="{DF811A55-BD4C-4FFB-B352-056777D5492E}">
      <dgm:prSet/>
      <dgm:spPr/>
      <dgm:t>
        <a:bodyPr/>
        <a:lstStyle/>
        <a:p>
          <a:endParaRPr lang="fr-FR"/>
        </a:p>
      </dgm:t>
    </dgm:pt>
    <dgm:pt modelId="{D6F25D25-B8E0-4418-B613-265726B5E54D}">
      <dgm:prSet phldrT="[Texte]"/>
      <dgm:spPr>
        <a:solidFill>
          <a:schemeClr val="accent3">
            <a:lumMod val="40000"/>
            <a:lumOff val="60000"/>
            <a:alpha val="50000"/>
          </a:schemeClr>
        </a:solidFill>
      </dgm:spPr>
      <dgm:t>
        <a:bodyPr/>
        <a:lstStyle/>
        <a:p>
          <a:endParaRPr lang="fr-FR" dirty="0"/>
        </a:p>
      </dgm:t>
    </dgm:pt>
    <dgm:pt modelId="{C4DA58CC-A735-430D-A8F5-36D99FA24F84}" type="parTrans" cxnId="{8D0B0C16-AEF4-40D4-85D7-23FD9C5C7F92}">
      <dgm:prSet/>
      <dgm:spPr/>
      <dgm:t>
        <a:bodyPr/>
        <a:lstStyle/>
        <a:p>
          <a:endParaRPr lang="fr-FR"/>
        </a:p>
      </dgm:t>
    </dgm:pt>
    <dgm:pt modelId="{368DC5AD-6097-4AC8-8B5A-DFDAE504130D}" type="sibTrans" cxnId="{8D0B0C16-AEF4-40D4-85D7-23FD9C5C7F92}">
      <dgm:prSet/>
      <dgm:spPr/>
      <dgm:t>
        <a:bodyPr/>
        <a:lstStyle/>
        <a:p>
          <a:endParaRPr lang="fr-FR"/>
        </a:p>
      </dgm:t>
    </dgm:pt>
    <dgm:pt modelId="{C30E939E-8E42-42AA-A47F-6E3E52445454}">
      <dgm:prSet phldrT="[Texte]"/>
      <dgm:spPr>
        <a:noFill/>
        <a:ln>
          <a:noFill/>
        </a:ln>
      </dgm:spPr>
      <dgm:t>
        <a:bodyPr/>
        <a:lstStyle/>
        <a:p>
          <a:endParaRPr lang="fr-FR" dirty="0"/>
        </a:p>
      </dgm:t>
    </dgm:pt>
    <dgm:pt modelId="{C9F53FDF-0FAF-4CD0-A384-638340B54E89}" type="parTrans" cxnId="{69609D1A-67A3-470C-82FE-D08E30D0BD49}">
      <dgm:prSet/>
      <dgm:spPr/>
      <dgm:t>
        <a:bodyPr/>
        <a:lstStyle/>
        <a:p>
          <a:endParaRPr lang="fr-FR"/>
        </a:p>
      </dgm:t>
    </dgm:pt>
    <dgm:pt modelId="{7F2E4FF0-C257-4718-AC2E-4D8B7E0927AB}" type="sibTrans" cxnId="{69609D1A-67A3-470C-82FE-D08E30D0BD49}">
      <dgm:prSet/>
      <dgm:spPr/>
      <dgm:t>
        <a:bodyPr/>
        <a:lstStyle/>
        <a:p>
          <a:endParaRPr lang="fr-FR"/>
        </a:p>
      </dgm:t>
    </dgm:pt>
    <dgm:pt modelId="{9395FE0F-9539-4F73-95F8-227B89A13D5B}">
      <dgm:prSet phldrT="[Texte]"/>
      <dgm:spPr>
        <a:noFill/>
        <a:ln>
          <a:noFill/>
        </a:ln>
      </dgm:spPr>
      <dgm:t>
        <a:bodyPr/>
        <a:lstStyle/>
        <a:p>
          <a:endParaRPr lang="fr-FR" dirty="0"/>
        </a:p>
      </dgm:t>
    </dgm:pt>
    <dgm:pt modelId="{28375D42-E885-42ED-8B31-B593533975E2}" type="parTrans" cxnId="{86AE7C22-DFC8-4AF3-811C-EE6D1E6DEB8C}">
      <dgm:prSet/>
      <dgm:spPr/>
      <dgm:t>
        <a:bodyPr/>
        <a:lstStyle/>
        <a:p>
          <a:endParaRPr lang="fr-FR"/>
        </a:p>
      </dgm:t>
    </dgm:pt>
    <dgm:pt modelId="{B64AD159-8C7B-4737-B820-91B977C8CE53}" type="sibTrans" cxnId="{86AE7C22-DFC8-4AF3-811C-EE6D1E6DEB8C}">
      <dgm:prSet/>
      <dgm:spPr/>
      <dgm:t>
        <a:bodyPr/>
        <a:lstStyle/>
        <a:p>
          <a:endParaRPr lang="fr-FR"/>
        </a:p>
      </dgm:t>
    </dgm:pt>
    <dgm:pt modelId="{BF52D55B-0513-4238-B905-4149C84A6B14}" type="pres">
      <dgm:prSet presAssocID="{C189DF18-83B8-47E6-9019-10A4111D9716}" presName="composite" presStyleCnt="0">
        <dgm:presLayoutVars>
          <dgm:chMax val="1"/>
          <dgm:dir/>
          <dgm:resizeHandles val="exact"/>
        </dgm:presLayoutVars>
      </dgm:prSet>
      <dgm:spPr/>
      <dgm:t>
        <a:bodyPr/>
        <a:lstStyle/>
        <a:p>
          <a:endParaRPr lang="fr-FR"/>
        </a:p>
      </dgm:t>
    </dgm:pt>
    <dgm:pt modelId="{4867DFBB-95E0-4DA3-8027-D706823671A9}" type="pres">
      <dgm:prSet presAssocID="{C189DF18-83B8-47E6-9019-10A4111D9716}" presName="radial" presStyleCnt="0">
        <dgm:presLayoutVars>
          <dgm:animLvl val="ctr"/>
        </dgm:presLayoutVars>
      </dgm:prSet>
      <dgm:spPr/>
    </dgm:pt>
    <dgm:pt modelId="{D2946934-0962-4D7D-B6E2-0C4F3F91D613}" type="pres">
      <dgm:prSet presAssocID="{C78A6CC6-087B-4E58-B97F-39646BE259D2}" presName="centerShape" presStyleLbl="vennNode1" presStyleIdx="0" presStyleCnt="7" custScaleX="106530" custScaleY="106530"/>
      <dgm:spPr/>
      <dgm:t>
        <a:bodyPr/>
        <a:lstStyle/>
        <a:p>
          <a:endParaRPr lang="fr-FR"/>
        </a:p>
      </dgm:t>
    </dgm:pt>
    <dgm:pt modelId="{36408E05-8927-4BE8-B507-B9CF93212461}" type="pres">
      <dgm:prSet presAssocID="{45488015-0803-40B6-85F5-437A15944FDC}" presName="node" presStyleLbl="vennNode1" presStyleIdx="1" presStyleCnt="7" custScaleX="131114" custScaleY="131114">
        <dgm:presLayoutVars>
          <dgm:bulletEnabled val="1"/>
        </dgm:presLayoutVars>
      </dgm:prSet>
      <dgm:spPr/>
      <dgm:t>
        <a:bodyPr/>
        <a:lstStyle/>
        <a:p>
          <a:endParaRPr lang="fr-FR"/>
        </a:p>
      </dgm:t>
    </dgm:pt>
    <dgm:pt modelId="{7FCA593C-01C5-47D0-A823-9828C1088C89}" type="pres">
      <dgm:prSet presAssocID="{CCA6CFCC-69F1-4430-ACA8-F2E24B9DAA49}" presName="node" presStyleLbl="vennNode1" presStyleIdx="2" presStyleCnt="7" custScaleX="131114" custScaleY="131114">
        <dgm:presLayoutVars>
          <dgm:bulletEnabled val="1"/>
        </dgm:presLayoutVars>
      </dgm:prSet>
      <dgm:spPr/>
      <dgm:t>
        <a:bodyPr/>
        <a:lstStyle/>
        <a:p>
          <a:endParaRPr lang="fr-FR"/>
        </a:p>
      </dgm:t>
    </dgm:pt>
    <dgm:pt modelId="{EC4A0C75-D382-4475-894B-616555FDF4F3}" type="pres">
      <dgm:prSet presAssocID="{2A1E271C-6097-4334-A68F-3EE46D9FB812}" presName="node" presStyleLbl="vennNode1" presStyleIdx="3" presStyleCnt="7" custScaleX="131114" custScaleY="131114">
        <dgm:presLayoutVars>
          <dgm:bulletEnabled val="1"/>
        </dgm:presLayoutVars>
      </dgm:prSet>
      <dgm:spPr/>
      <dgm:t>
        <a:bodyPr/>
        <a:lstStyle/>
        <a:p>
          <a:endParaRPr lang="fr-FR"/>
        </a:p>
      </dgm:t>
    </dgm:pt>
    <dgm:pt modelId="{6691C38D-8E2A-4EA6-9BF9-258D718454D5}" type="pres">
      <dgm:prSet presAssocID="{4A90FCA5-7897-4E69-B665-B28791922D0A}" presName="node" presStyleLbl="vennNode1" presStyleIdx="4" presStyleCnt="7" custScaleX="131114" custScaleY="131114">
        <dgm:presLayoutVars>
          <dgm:bulletEnabled val="1"/>
        </dgm:presLayoutVars>
      </dgm:prSet>
      <dgm:spPr/>
      <dgm:t>
        <a:bodyPr/>
        <a:lstStyle/>
        <a:p>
          <a:endParaRPr lang="fr-FR"/>
        </a:p>
      </dgm:t>
    </dgm:pt>
    <dgm:pt modelId="{CA238401-E391-4C47-BE4B-3C490B66941B}" type="pres">
      <dgm:prSet presAssocID="{C30E939E-8E42-42AA-A47F-6E3E52445454}" presName="node" presStyleLbl="vennNode1" presStyleIdx="5" presStyleCnt="7" custScaleX="131114" custScaleY="131114">
        <dgm:presLayoutVars>
          <dgm:bulletEnabled val="1"/>
        </dgm:presLayoutVars>
      </dgm:prSet>
      <dgm:spPr/>
      <dgm:t>
        <a:bodyPr/>
        <a:lstStyle/>
        <a:p>
          <a:endParaRPr lang="fr-FR"/>
        </a:p>
      </dgm:t>
    </dgm:pt>
    <dgm:pt modelId="{EEC5003D-4DEA-4BEE-9688-F9175539349A}" type="pres">
      <dgm:prSet presAssocID="{9395FE0F-9539-4F73-95F8-227B89A13D5B}" presName="node" presStyleLbl="vennNode1" presStyleIdx="6" presStyleCnt="7" custScaleX="131114" custScaleY="131114">
        <dgm:presLayoutVars>
          <dgm:bulletEnabled val="1"/>
        </dgm:presLayoutVars>
      </dgm:prSet>
      <dgm:spPr/>
      <dgm:t>
        <a:bodyPr/>
        <a:lstStyle/>
        <a:p>
          <a:endParaRPr lang="fr-FR"/>
        </a:p>
      </dgm:t>
    </dgm:pt>
  </dgm:ptLst>
  <dgm:cxnLst>
    <dgm:cxn modelId="{0CFD3181-4A37-4BC5-8873-4F714D7EBFBB}" type="presOf" srcId="{C78A6CC6-087B-4E58-B97F-39646BE259D2}" destId="{D2946934-0962-4D7D-B6E2-0C4F3F91D613}" srcOrd="0" destOrd="0" presId="urn:microsoft.com/office/officeart/2005/8/layout/radial3"/>
    <dgm:cxn modelId="{86AE7C22-DFC8-4AF3-811C-EE6D1E6DEB8C}" srcId="{C78A6CC6-087B-4E58-B97F-39646BE259D2}" destId="{9395FE0F-9539-4F73-95F8-227B89A13D5B}" srcOrd="5" destOrd="0" parTransId="{28375D42-E885-42ED-8B31-B593533975E2}" sibTransId="{B64AD159-8C7B-4737-B820-91B977C8CE53}"/>
    <dgm:cxn modelId="{DF811A55-BD4C-4FFB-B352-056777D5492E}" srcId="{C78A6CC6-087B-4E58-B97F-39646BE259D2}" destId="{4A90FCA5-7897-4E69-B665-B28791922D0A}" srcOrd="3" destOrd="0" parTransId="{8681FDDE-9598-472E-8FED-CD35FCD08C33}" sibTransId="{56839F3F-7565-461E-9789-3E798AFE5AD5}"/>
    <dgm:cxn modelId="{E20DB5F0-81B9-483C-8EEC-C7A871DDB029}" srcId="{C78A6CC6-087B-4E58-B97F-39646BE259D2}" destId="{CCA6CFCC-69F1-4430-ACA8-F2E24B9DAA49}" srcOrd="1" destOrd="0" parTransId="{A31FD8F0-0F07-441C-BEF4-F81565C9FD86}" sibTransId="{53EA2637-18A3-4F00-B6E4-EAEF8B67A51F}"/>
    <dgm:cxn modelId="{D8860A6C-BD10-4684-9237-2B9810509C53}" srcId="{C78A6CC6-087B-4E58-B97F-39646BE259D2}" destId="{45488015-0803-40B6-85F5-437A15944FDC}" srcOrd="0" destOrd="0" parTransId="{C816198D-2C34-43CC-94A4-E8FC3BD2F1ED}" sibTransId="{4B2832B0-BD5E-4CD0-A020-EA74FB37150A}"/>
    <dgm:cxn modelId="{6AC3BEA2-7510-4B29-BE00-80D5FBD8A4C4}" type="presOf" srcId="{45488015-0803-40B6-85F5-437A15944FDC}" destId="{36408E05-8927-4BE8-B507-B9CF93212461}" srcOrd="0" destOrd="0" presId="urn:microsoft.com/office/officeart/2005/8/layout/radial3"/>
    <dgm:cxn modelId="{6977AA77-C945-469F-89AC-612A9827B65C}" type="presOf" srcId="{CCA6CFCC-69F1-4430-ACA8-F2E24B9DAA49}" destId="{7FCA593C-01C5-47D0-A823-9828C1088C89}" srcOrd="0" destOrd="0" presId="urn:microsoft.com/office/officeart/2005/8/layout/radial3"/>
    <dgm:cxn modelId="{9C6F8034-9D7F-42ED-81FF-C33F88744DF6}" type="presOf" srcId="{4A90FCA5-7897-4E69-B665-B28791922D0A}" destId="{6691C38D-8E2A-4EA6-9BF9-258D718454D5}" srcOrd="0" destOrd="0" presId="urn:microsoft.com/office/officeart/2005/8/layout/radial3"/>
    <dgm:cxn modelId="{5FC0B829-C996-4CF9-AF20-C3A2709302EB}" srcId="{C78A6CC6-087B-4E58-B97F-39646BE259D2}" destId="{2A1E271C-6097-4334-A68F-3EE46D9FB812}" srcOrd="2" destOrd="0" parTransId="{6DE279D9-C500-4948-B110-3075B4B0DF90}" sibTransId="{015E7B12-9294-433F-9DD6-927EAAB7F125}"/>
    <dgm:cxn modelId="{69609D1A-67A3-470C-82FE-D08E30D0BD49}" srcId="{C78A6CC6-087B-4E58-B97F-39646BE259D2}" destId="{C30E939E-8E42-42AA-A47F-6E3E52445454}" srcOrd="4" destOrd="0" parTransId="{C9F53FDF-0FAF-4CD0-A384-638340B54E89}" sibTransId="{7F2E4FF0-C257-4718-AC2E-4D8B7E0927AB}"/>
    <dgm:cxn modelId="{574D9DD8-32FA-4983-889F-C646567EDF5B}" type="presOf" srcId="{C30E939E-8E42-42AA-A47F-6E3E52445454}" destId="{CA238401-E391-4C47-BE4B-3C490B66941B}" srcOrd="0" destOrd="0" presId="urn:microsoft.com/office/officeart/2005/8/layout/radial3"/>
    <dgm:cxn modelId="{A5BD81FC-598D-425B-9D83-0B7EF6965F1E}" srcId="{C189DF18-83B8-47E6-9019-10A4111D9716}" destId="{C78A6CC6-087B-4E58-B97F-39646BE259D2}" srcOrd="0" destOrd="0" parTransId="{ACF4F00A-DBAF-4D10-98A6-F3C6A8ECF4B6}" sibTransId="{EC8C8BF4-D725-4A68-9A4B-C817613633BB}"/>
    <dgm:cxn modelId="{C343BF48-A70A-45BB-A28F-1B608884020B}" type="presOf" srcId="{9395FE0F-9539-4F73-95F8-227B89A13D5B}" destId="{EEC5003D-4DEA-4BEE-9688-F9175539349A}" srcOrd="0" destOrd="0" presId="urn:microsoft.com/office/officeart/2005/8/layout/radial3"/>
    <dgm:cxn modelId="{2DFB5A54-5563-487F-B4A5-A97103AB01CF}" type="presOf" srcId="{2A1E271C-6097-4334-A68F-3EE46D9FB812}" destId="{EC4A0C75-D382-4475-894B-616555FDF4F3}" srcOrd="0" destOrd="0" presId="urn:microsoft.com/office/officeart/2005/8/layout/radial3"/>
    <dgm:cxn modelId="{8D0B0C16-AEF4-40D4-85D7-23FD9C5C7F92}" srcId="{C189DF18-83B8-47E6-9019-10A4111D9716}" destId="{D6F25D25-B8E0-4418-B613-265726B5E54D}" srcOrd="1" destOrd="0" parTransId="{C4DA58CC-A735-430D-A8F5-36D99FA24F84}" sibTransId="{368DC5AD-6097-4AC8-8B5A-DFDAE504130D}"/>
    <dgm:cxn modelId="{64F7337F-AAF4-4566-8C8F-4FC1A053E9B3}" type="presOf" srcId="{C189DF18-83B8-47E6-9019-10A4111D9716}" destId="{BF52D55B-0513-4238-B905-4149C84A6B14}" srcOrd="0" destOrd="0" presId="urn:microsoft.com/office/officeart/2005/8/layout/radial3"/>
    <dgm:cxn modelId="{8336BA7A-9E81-4441-901E-A30C3662001B}" type="presParOf" srcId="{BF52D55B-0513-4238-B905-4149C84A6B14}" destId="{4867DFBB-95E0-4DA3-8027-D706823671A9}" srcOrd="0" destOrd="0" presId="urn:microsoft.com/office/officeart/2005/8/layout/radial3"/>
    <dgm:cxn modelId="{0FABD612-13BB-4718-AD8B-FD8BBED2C3C3}" type="presParOf" srcId="{4867DFBB-95E0-4DA3-8027-D706823671A9}" destId="{D2946934-0962-4D7D-B6E2-0C4F3F91D613}" srcOrd="0" destOrd="0" presId="urn:microsoft.com/office/officeart/2005/8/layout/radial3"/>
    <dgm:cxn modelId="{D9590A73-F117-4BA8-B05C-C25F40C36164}" type="presParOf" srcId="{4867DFBB-95E0-4DA3-8027-D706823671A9}" destId="{36408E05-8927-4BE8-B507-B9CF93212461}" srcOrd="1" destOrd="0" presId="urn:microsoft.com/office/officeart/2005/8/layout/radial3"/>
    <dgm:cxn modelId="{5C14270C-0F0C-428D-83B4-87B4D0031895}" type="presParOf" srcId="{4867DFBB-95E0-4DA3-8027-D706823671A9}" destId="{7FCA593C-01C5-47D0-A823-9828C1088C89}" srcOrd="2" destOrd="0" presId="urn:microsoft.com/office/officeart/2005/8/layout/radial3"/>
    <dgm:cxn modelId="{F51008D3-6B26-4DDD-A0AB-6E4B295C9C01}" type="presParOf" srcId="{4867DFBB-95E0-4DA3-8027-D706823671A9}" destId="{EC4A0C75-D382-4475-894B-616555FDF4F3}" srcOrd="3" destOrd="0" presId="urn:microsoft.com/office/officeart/2005/8/layout/radial3"/>
    <dgm:cxn modelId="{A45457E7-98E2-4D15-BA4F-40D1400EF334}" type="presParOf" srcId="{4867DFBB-95E0-4DA3-8027-D706823671A9}" destId="{6691C38D-8E2A-4EA6-9BF9-258D718454D5}" srcOrd="4" destOrd="0" presId="urn:microsoft.com/office/officeart/2005/8/layout/radial3"/>
    <dgm:cxn modelId="{BB6B5FB1-F3C2-4514-91EF-4281A7ABDC2C}" type="presParOf" srcId="{4867DFBB-95E0-4DA3-8027-D706823671A9}" destId="{CA238401-E391-4C47-BE4B-3C490B66941B}" srcOrd="5" destOrd="0" presId="urn:microsoft.com/office/officeart/2005/8/layout/radial3"/>
    <dgm:cxn modelId="{3E8150DF-6C2E-4A40-A5FC-09A94F222D21}" type="presParOf" srcId="{4867DFBB-95E0-4DA3-8027-D706823671A9}" destId="{EEC5003D-4DEA-4BEE-9688-F9175539349A}"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89DF18-83B8-47E6-9019-10A4111D97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C78A6CC6-087B-4E58-B97F-39646BE259D2}">
      <dgm:prSet phldrT="[Texte]"/>
      <dgm:spPr>
        <a:solidFill>
          <a:srgbClr val="002060"/>
        </a:solidFill>
        <a:ln>
          <a:noFill/>
        </a:ln>
        <a:effectLst>
          <a:outerShdw blurRad="50800" dist="38100" dir="2700000" algn="tl" rotWithShape="0">
            <a:prstClr val="black">
              <a:alpha val="40000"/>
            </a:prstClr>
          </a:outerShdw>
        </a:effectLst>
      </dgm:spPr>
      <dgm:t>
        <a:bodyPr/>
        <a:lstStyle/>
        <a:p>
          <a:r>
            <a:rPr lang="fr-FR" dirty="0" smtClean="0">
              <a:solidFill>
                <a:schemeClr val="bg1"/>
              </a:solidFill>
              <a:latin typeface="Montserrat Black" panose="00000A00000000000000" pitchFamily="2" charset="0"/>
            </a:rPr>
            <a:t>Nouveau socle</a:t>
          </a:r>
          <a:endParaRPr lang="fr-FR" dirty="0">
            <a:solidFill>
              <a:schemeClr val="bg1"/>
            </a:solidFill>
            <a:latin typeface="Montserrat Black" panose="00000A00000000000000" pitchFamily="2" charset="0"/>
          </a:endParaRPr>
        </a:p>
      </dgm:t>
    </dgm:pt>
    <dgm:pt modelId="{ACF4F00A-DBAF-4D10-98A6-F3C6A8ECF4B6}" type="parTrans" cxnId="{A5BD81FC-598D-425B-9D83-0B7EF6965F1E}">
      <dgm:prSet/>
      <dgm:spPr/>
      <dgm:t>
        <a:bodyPr/>
        <a:lstStyle/>
        <a:p>
          <a:endParaRPr lang="fr-FR">
            <a:latin typeface="Montserrat Black" panose="00000A00000000000000" pitchFamily="2" charset="0"/>
          </a:endParaRPr>
        </a:p>
      </dgm:t>
    </dgm:pt>
    <dgm:pt modelId="{EC8C8BF4-D725-4A68-9A4B-C817613633BB}" type="sibTrans" cxnId="{A5BD81FC-598D-425B-9D83-0B7EF6965F1E}">
      <dgm:prSet/>
      <dgm:spPr/>
      <dgm:t>
        <a:bodyPr/>
        <a:lstStyle/>
        <a:p>
          <a:endParaRPr lang="fr-FR">
            <a:latin typeface="Montserrat Black" panose="00000A00000000000000" pitchFamily="2" charset="0"/>
          </a:endParaRPr>
        </a:p>
      </dgm:t>
    </dgm:pt>
    <dgm:pt modelId="{CCA6CFCC-69F1-4430-ACA8-F2E24B9DAA49}">
      <dgm:prSet phldrT="[Texte]"/>
      <dgm:spPr>
        <a:solidFill>
          <a:schemeClr val="accent3">
            <a:lumMod val="75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Franchise 30 jours</a:t>
          </a:r>
          <a:endParaRPr lang="fr-FR" dirty="0">
            <a:solidFill>
              <a:schemeClr val="tx1">
                <a:lumMod val="65000"/>
                <a:lumOff val="35000"/>
              </a:schemeClr>
            </a:solidFill>
            <a:latin typeface="Montserrat Black" panose="00000A00000000000000" pitchFamily="2" charset="0"/>
          </a:endParaRPr>
        </a:p>
      </dgm:t>
    </dgm:pt>
    <dgm:pt modelId="{A31FD8F0-0F07-441C-BEF4-F81565C9FD86}" type="parTrans" cxnId="{E20DB5F0-81B9-483C-8EEC-C7A871DDB029}">
      <dgm:prSet/>
      <dgm:spPr/>
      <dgm:t>
        <a:bodyPr/>
        <a:lstStyle/>
        <a:p>
          <a:endParaRPr lang="fr-FR">
            <a:latin typeface="Montserrat Black" panose="00000A00000000000000" pitchFamily="2" charset="0"/>
          </a:endParaRPr>
        </a:p>
      </dgm:t>
    </dgm:pt>
    <dgm:pt modelId="{53EA2637-18A3-4F00-B6E4-EAEF8B67A51F}" type="sibTrans" cxnId="{E20DB5F0-81B9-483C-8EEC-C7A871DDB029}">
      <dgm:prSet/>
      <dgm:spPr/>
      <dgm:t>
        <a:bodyPr/>
        <a:lstStyle/>
        <a:p>
          <a:endParaRPr lang="fr-FR">
            <a:latin typeface="Montserrat Black" panose="00000A00000000000000" pitchFamily="2" charset="0"/>
          </a:endParaRPr>
        </a:p>
      </dgm:t>
    </dgm:pt>
    <dgm:pt modelId="{2A1E271C-6097-4334-A68F-3EE46D9FB812}">
      <dgm:prSet phldrT="[Texte]"/>
      <dgm:spPr>
        <a:solidFill>
          <a:schemeClr val="accent3">
            <a:lumMod val="60000"/>
            <a:lumOff val="40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IPP 33%</a:t>
          </a:r>
          <a:endParaRPr lang="fr-FR" dirty="0">
            <a:solidFill>
              <a:schemeClr val="tx1">
                <a:lumMod val="65000"/>
                <a:lumOff val="35000"/>
              </a:schemeClr>
            </a:solidFill>
            <a:latin typeface="Montserrat Black" panose="00000A00000000000000" pitchFamily="2" charset="0"/>
          </a:endParaRPr>
        </a:p>
      </dgm:t>
    </dgm:pt>
    <dgm:pt modelId="{6DE279D9-C500-4948-B110-3075B4B0DF90}" type="parTrans" cxnId="{5FC0B829-C996-4CF9-AF20-C3A2709302EB}">
      <dgm:prSet/>
      <dgm:spPr/>
      <dgm:t>
        <a:bodyPr/>
        <a:lstStyle/>
        <a:p>
          <a:endParaRPr lang="fr-FR">
            <a:latin typeface="Montserrat Black" panose="00000A00000000000000" pitchFamily="2" charset="0"/>
          </a:endParaRPr>
        </a:p>
      </dgm:t>
    </dgm:pt>
    <dgm:pt modelId="{015E7B12-9294-433F-9DD6-927EAAB7F125}" type="sibTrans" cxnId="{5FC0B829-C996-4CF9-AF20-C3A2709302EB}">
      <dgm:prSet/>
      <dgm:spPr/>
      <dgm:t>
        <a:bodyPr/>
        <a:lstStyle/>
        <a:p>
          <a:endParaRPr lang="fr-FR">
            <a:latin typeface="Montserrat Black" panose="00000A00000000000000" pitchFamily="2" charset="0"/>
          </a:endParaRPr>
        </a:p>
      </dgm:t>
    </dgm:pt>
    <dgm:pt modelId="{45488015-0803-40B6-85F5-437A15944FDC}">
      <dgm:prSet phldrT="[Texte]"/>
      <dgm:spPr>
        <a:solidFill>
          <a:schemeClr val="accent3">
            <a:lumMod val="50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Prestation forfaitaire</a:t>
          </a:r>
          <a:endParaRPr lang="fr-FR" dirty="0">
            <a:solidFill>
              <a:schemeClr val="tx1">
                <a:lumMod val="65000"/>
                <a:lumOff val="35000"/>
              </a:schemeClr>
            </a:solidFill>
            <a:latin typeface="Montserrat Black" panose="00000A00000000000000" pitchFamily="2" charset="0"/>
          </a:endParaRPr>
        </a:p>
      </dgm:t>
    </dgm:pt>
    <dgm:pt modelId="{C816198D-2C34-43CC-94A4-E8FC3BD2F1ED}" type="parTrans" cxnId="{D8860A6C-BD10-4684-9237-2B9810509C53}">
      <dgm:prSet/>
      <dgm:spPr/>
      <dgm:t>
        <a:bodyPr/>
        <a:lstStyle/>
        <a:p>
          <a:endParaRPr lang="fr-FR">
            <a:latin typeface="Montserrat Black" panose="00000A00000000000000" pitchFamily="2" charset="0"/>
          </a:endParaRPr>
        </a:p>
      </dgm:t>
    </dgm:pt>
    <dgm:pt modelId="{4B2832B0-BD5E-4CD0-A020-EA74FB37150A}" type="sibTrans" cxnId="{D8860A6C-BD10-4684-9237-2B9810509C53}">
      <dgm:prSet/>
      <dgm:spPr/>
      <dgm:t>
        <a:bodyPr/>
        <a:lstStyle/>
        <a:p>
          <a:endParaRPr lang="fr-FR">
            <a:latin typeface="Montserrat Black" panose="00000A00000000000000" pitchFamily="2" charset="0"/>
          </a:endParaRPr>
        </a:p>
      </dgm:t>
    </dgm:pt>
    <dgm:pt modelId="{4A90FCA5-7897-4E69-B665-B28791922D0A}">
      <dgm:prSet phldrT="[Texte]"/>
      <dgm:spPr>
        <a:solidFill>
          <a:schemeClr val="accent3">
            <a:lumMod val="40000"/>
            <a:lumOff val="60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Perte d’emploi</a:t>
          </a:r>
          <a:endParaRPr lang="fr-FR" dirty="0">
            <a:solidFill>
              <a:schemeClr val="tx1">
                <a:lumMod val="65000"/>
                <a:lumOff val="35000"/>
              </a:schemeClr>
            </a:solidFill>
            <a:latin typeface="Montserrat Black" panose="00000A00000000000000" pitchFamily="2" charset="0"/>
          </a:endParaRPr>
        </a:p>
      </dgm:t>
    </dgm:pt>
    <dgm:pt modelId="{8681FDDE-9598-472E-8FED-CD35FCD08C33}" type="parTrans" cxnId="{DF811A55-BD4C-4FFB-B352-056777D5492E}">
      <dgm:prSet/>
      <dgm:spPr/>
      <dgm:t>
        <a:bodyPr/>
        <a:lstStyle/>
        <a:p>
          <a:endParaRPr lang="fr-FR">
            <a:latin typeface="Montserrat Black" panose="00000A00000000000000" pitchFamily="2" charset="0"/>
          </a:endParaRPr>
        </a:p>
      </dgm:t>
    </dgm:pt>
    <dgm:pt modelId="{56839F3F-7565-461E-9789-3E798AFE5AD5}" type="sibTrans" cxnId="{DF811A55-BD4C-4FFB-B352-056777D5492E}">
      <dgm:prSet/>
      <dgm:spPr/>
      <dgm:t>
        <a:bodyPr/>
        <a:lstStyle/>
        <a:p>
          <a:endParaRPr lang="fr-FR">
            <a:latin typeface="Montserrat Black" panose="00000A00000000000000" pitchFamily="2" charset="0"/>
          </a:endParaRPr>
        </a:p>
      </dgm:t>
    </dgm:pt>
    <dgm:pt modelId="{D6F25D25-B8E0-4418-B613-265726B5E54D}">
      <dgm:prSet phldrT="[Texte]"/>
      <dgm:spPr>
        <a:solidFill>
          <a:schemeClr val="accent3">
            <a:lumMod val="40000"/>
            <a:lumOff val="60000"/>
            <a:alpha val="50000"/>
          </a:schemeClr>
        </a:solidFill>
      </dgm:spPr>
      <dgm:t>
        <a:bodyPr/>
        <a:lstStyle/>
        <a:p>
          <a:endParaRPr lang="fr-FR" dirty="0">
            <a:latin typeface="Montserrat Black" panose="00000A00000000000000" pitchFamily="2" charset="0"/>
          </a:endParaRPr>
        </a:p>
      </dgm:t>
    </dgm:pt>
    <dgm:pt modelId="{C4DA58CC-A735-430D-A8F5-36D99FA24F84}" type="parTrans" cxnId="{8D0B0C16-AEF4-40D4-85D7-23FD9C5C7F92}">
      <dgm:prSet/>
      <dgm:spPr/>
      <dgm:t>
        <a:bodyPr/>
        <a:lstStyle/>
        <a:p>
          <a:endParaRPr lang="fr-FR">
            <a:latin typeface="Montserrat Black" panose="00000A00000000000000" pitchFamily="2" charset="0"/>
          </a:endParaRPr>
        </a:p>
      </dgm:t>
    </dgm:pt>
    <dgm:pt modelId="{368DC5AD-6097-4AC8-8B5A-DFDAE504130D}" type="sibTrans" cxnId="{8D0B0C16-AEF4-40D4-85D7-23FD9C5C7F92}">
      <dgm:prSet/>
      <dgm:spPr/>
      <dgm:t>
        <a:bodyPr/>
        <a:lstStyle/>
        <a:p>
          <a:endParaRPr lang="fr-FR">
            <a:latin typeface="Montserrat Black" panose="00000A00000000000000" pitchFamily="2" charset="0"/>
          </a:endParaRPr>
        </a:p>
      </dgm:t>
    </dgm:pt>
    <dgm:pt modelId="{C30E939E-8E42-42AA-A47F-6E3E52445454}">
      <dgm:prSet phldrT="[Texte]"/>
      <dgm:spPr>
        <a:noFill/>
        <a:ln>
          <a:noFill/>
        </a:ln>
      </dgm:spPr>
      <dgm:t>
        <a:bodyPr/>
        <a:lstStyle/>
        <a:p>
          <a:endParaRPr lang="fr-FR" dirty="0">
            <a:latin typeface="Montserrat Black" panose="00000A00000000000000" pitchFamily="2" charset="0"/>
          </a:endParaRPr>
        </a:p>
      </dgm:t>
    </dgm:pt>
    <dgm:pt modelId="{C9F53FDF-0FAF-4CD0-A384-638340B54E89}" type="parTrans" cxnId="{69609D1A-67A3-470C-82FE-D08E30D0BD49}">
      <dgm:prSet/>
      <dgm:spPr/>
      <dgm:t>
        <a:bodyPr/>
        <a:lstStyle/>
        <a:p>
          <a:endParaRPr lang="fr-FR">
            <a:latin typeface="Montserrat Black" panose="00000A00000000000000" pitchFamily="2" charset="0"/>
          </a:endParaRPr>
        </a:p>
      </dgm:t>
    </dgm:pt>
    <dgm:pt modelId="{7F2E4FF0-C257-4718-AC2E-4D8B7E0927AB}" type="sibTrans" cxnId="{69609D1A-67A3-470C-82FE-D08E30D0BD49}">
      <dgm:prSet/>
      <dgm:spPr/>
      <dgm:t>
        <a:bodyPr/>
        <a:lstStyle/>
        <a:p>
          <a:endParaRPr lang="fr-FR">
            <a:latin typeface="Montserrat Black" panose="00000A00000000000000" pitchFamily="2" charset="0"/>
          </a:endParaRPr>
        </a:p>
      </dgm:t>
    </dgm:pt>
    <dgm:pt modelId="{9395FE0F-9539-4F73-95F8-227B89A13D5B}">
      <dgm:prSet phldrT="[Texte]"/>
      <dgm:spPr>
        <a:noFill/>
        <a:ln>
          <a:noFill/>
        </a:ln>
      </dgm:spPr>
      <dgm:t>
        <a:bodyPr/>
        <a:lstStyle/>
        <a:p>
          <a:endParaRPr lang="fr-FR" dirty="0">
            <a:latin typeface="Montserrat Black" panose="00000A00000000000000" pitchFamily="2" charset="0"/>
          </a:endParaRPr>
        </a:p>
      </dgm:t>
    </dgm:pt>
    <dgm:pt modelId="{28375D42-E885-42ED-8B31-B593533975E2}" type="parTrans" cxnId="{86AE7C22-DFC8-4AF3-811C-EE6D1E6DEB8C}">
      <dgm:prSet/>
      <dgm:spPr/>
      <dgm:t>
        <a:bodyPr/>
        <a:lstStyle/>
        <a:p>
          <a:endParaRPr lang="fr-FR">
            <a:latin typeface="Montserrat Black" panose="00000A00000000000000" pitchFamily="2" charset="0"/>
          </a:endParaRPr>
        </a:p>
      </dgm:t>
    </dgm:pt>
    <dgm:pt modelId="{B64AD159-8C7B-4737-B820-91B977C8CE53}" type="sibTrans" cxnId="{86AE7C22-DFC8-4AF3-811C-EE6D1E6DEB8C}">
      <dgm:prSet/>
      <dgm:spPr/>
      <dgm:t>
        <a:bodyPr/>
        <a:lstStyle/>
        <a:p>
          <a:endParaRPr lang="fr-FR">
            <a:latin typeface="Montserrat Black" panose="00000A00000000000000" pitchFamily="2" charset="0"/>
          </a:endParaRPr>
        </a:p>
      </dgm:t>
    </dgm:pt>
    <dgm:pt modelId="{BF52D55B-0513-4238-B905-4149C84A6B14}" type="pres">
      <dgm:prSet presAssocID="{C189DF18-83B8-47E6-9019-10A4111D9716}" presName="composite" presStyleCnt="0">
        <dgm:presLayoutVars>
          <dgm:chMax val="1"/>
          <dgm:dir/>
          <dgm:resizeHandles val="exact"/>
        </dgm:presLayoutVars>
      </dgm:prSet>
      <dgm:spPr/>
      <dgm:t>
        <a:bodyPr/>
        <a:lstStyle/>
        <a:p>
          <a:endParaRPr lang="fr-FR"/>
        </a:p>
      </dgm:t>
    </dgm:pt>
    <dgm:pt modelId="{4867DFBB-95E0-4DA3-8027-D706823671A9}" type="pres">
      <dgm:prSet presAssocID="{C189DF18-83B8-47E6-9019-10A4111D9716}" presName="radial" presStyleCnt="0">
        <dgm:presLayoutVars>
          <dgm:animLvl val="ctr"/>
        </dgm:presLayoutVars>
      </dgm:prSet>
      <dgm:spPr/>
    </dgm:pt>
    <dgm:pt modelId="{D2946934-0962-4D7D-B6E2-0C4F3F91D613}" type="pres">
      <dgm:prSet presAssocID="{C78A6CC6-087B-4E58-B97F-39646BE259D2}" presName="centerShape" presStyleLbl="vennNode1" presStyleIdx="0" presStyleCnt="7" custScaleX="106530" custScaleY="106530"/>
      <dgm:spPr/>
      <dgm:t>
        <a:bodyPr/>
        <a:lstStyle/>
        <a:p>
          <a:endParaRPr lang="fr-FR"/>
        </a:p>
      </dgm:t>
    </dgm:pt>
    <dgm:pt modelId="{36408E05-8927-4BE8-B507-B9CF93212461}" type="pres">
      <dgm:prSet presAssocID="{45488015-0803-40B6-85F5-437A15944FDC}" presName="node" presStyleLbl="vennNode1" presStyleIdx="1" presStyleCnt="7" custScaleX="131114" custScaleY="131114">
        <dgm:presLayoutVars>
          <dgm:bulletEnabled val="1"/>
        </dgm:presLayoutVars>
      </dgm:prSet>
      <dgm:spPr/>
      <dgm:t>
        <a:bodyPr/>
        <a:lstStyle/>
        <a:p>
          <a:endParaRPr lang="fr-FR"/>
        </a:p>
      </dgm:t>
    </dgm:pt>
    <dgm:pt modelId="{7FCA593C-01C5-47D0-A823-9828C1088C89}" type="pres">
      <dgm:prSet presAssocID="{CCA6CFCC-69F1-4430-ACA8-F2E24B9DAA49}" presName="node" presStyleLbl="vennNode1" presStyleIdx="2" presStyleCnt="7" custScaleX="131114" custScaleY="131114">
        <dgm:presLayoutVars>
          <dgm:bulletEnabled val="1"/>
        </dgm:presLayoutVars>
      </dgm:prSet>
      <dgm:spPr/>
      <dgm:t>
        <a:bodyPr/>
        <a:lstStyle/>
        <a:p>
          <a:endParaRPr lang="fr-FR"/>
        </a:p>
      </dgm:t>
    </dgm:pt>
    <dgm:pt modelId="{EC4A0C75-D382-4475-894B-616555FDF4F3}" type="pres">
      <dgm:prSet presAssocID="{2A1E271C-6097-4334-A68F-3EE46D9FB812}" presName="node" presStyleLbl="vennNode1" presStyleIdx="3" presStyleCnt="7" custScaleX="131114" custScaleY="131114">
        <dgm:presLayoutVars>
          <dgm:bulletEnabled val="1"/>
        </dgm:presLayoutVars>
      </dgm:prSet>
      <dgm:spPr/>
      <dgm:t>
        <a:bodyPr/>
        <a:lstStyle/>
        <a:p>
          <a:endParaRPr lang="fr-FR"/>
        </a:p>
      </dgm:t>
    </dgm:pt>
    <dgm:pt modelId="{6691C38D-8E2A-4EA6-9BF9-258D718454D5}" type="pres">
      <dgm:prSet presAssocID="{4A90FCA5-7897-4E69-B665-B28791922D0A}" presName="node" presStyleLbl="vennNode1" presStyleIdx="4" presStyleCnt="7" custScaleX="131114" custScaleY="131114">
        <dgm:presLayoutVars>
          <dgm:bulletEnabled val="1"/>
        </dgm:presLayoutVars>
      </dgm:prSet>
      <dgm:spPr/>
      <dgm:t>
        <a:bodyPr/>
        <a:lstStyle/>
        <a:p>
          <a:endParaRPr lang="fr-FR"/>
        </a:p>
      </dgm:t>
    </dgm:pt>
    <dgm:pt modelId="{CA238401-E391-4C47-BE4B-3C490B66941B}" type="pres">
      <dgm:prSet presAssocID="{C30E939E-8E42-42AA-A47F-6E3E52445454}" presName="node" presStyleLbl="vennNode1" presStyleIdx="5" presStyleCnt="7" custScaleX="131114" custScaleY="131114">
        <dgm:presLayoutVars>
          <dgm:bulletEnabled val="1"/>
        </dgm:presLayoutVars>
      </dgm:prSet>
      <dgm:spPr/>
      <dgm:t>
        <a:bodyPr/>
        <a:lstStyle/>
        <a:p>
          <a:endParaRPr lang="fr-FR"/>
        </a:p>
      </dgm:t>
    </dgm:pt>
    <dgm:pt modelId="{EEC5003D-4DEA-4BEE-9688-F9175539349A}" type="pres">
      <dgm:prSet presAssocID="{9395FE0F-9539-4F73-95F8-227B89A13D5B}" presName="node" presStyleLbl="vennNode1" presStyleIdx="6" presStyleCnt="7" custScaleX="131114" custScaleY="131114">
        <dgm:presLayoutVars>
          <dgm:bulletEnabled val="1"/>
        </dgm:presLayoutVars>
      </dgm:prSet>
      <dgm:spPr/>
      <dgm:t>
        <a:bodyPr/>
        <a:lstStyle/>
        <a:p>
          <a:endParaRPr lang="fr-FR"/>
        </a:p>
      </dgm:t>
    </dgm:pt>
  </dgm:ptLst>
  <dgm:cxnLst>
    <dgm:cxn modelId="{0CFD3181-4A37-4BC5-8873-4F714D7EBFBB}" type="presOf" srcId="{C78A6CC6-087B-4E58-B97F-39646BE259D2}" destId="{D2946934-0962-4D7D-B6E2-0C4F3F91D613}" srcOrd="0" destOrd="0" presId="urn:microsoft.com/office/officeart/2005/8/layout/radial3"/>
    <dgm:cxn modelId="{86AE7C22-DFC8-4AF3-811C-EE6D1E6DEB8C}" srcId="{C78A6CC6-087B-4E58-B97F-39646BE259D2}" destId="{9395FE0F-9539-4F73-95F8-227B89A13D5B}" srcOrd="5" destOrd="0" parTransId="{28375D42-E885-42ED-8B31-B593533975E2}" sibTransId="{B64AD159-8C7B-4737-B820-91B977C8CE53}"/>
    <dgm:cxn modelId="{DF811A55-BD4C-4FFB-B352-056777D5492E}" srcId="{C78A6CC6-087B-4E58-B97F-39646BE259D2}" destId="{4A90FCA5-7897-4E69-B665-B28791922D0A}" srcOrd="3" destOrd="0" parTransId="{8681FDDE-9598-472E-8FED-CD35FCD08C33}" sibTransId="{56839F3F-7565-461E-9789-3E798AFE5AD5}"/>
    <dgm:cxn modelId="{E20DB5F0-81B9-483C-8EEC-C7A871DDB029}" srcId="{C78A6CC6-087B-4E58-B97F-39646BE259D2}" destId="{CCA6CFCC-69F1-4430-ACA8-F2E24B9DAA49}" srcOrd="1" destOrd="0" parTransId="{A31FD8F0-0F07-441C-BEF4-F81565C9FD86}" sibTransId="{53EA2637-18A3-4F00-B6E4-EAEF8B67A51F}"/>
    <dgm:cxn modelId="{D8860A6C-BD10-4684-9237-2B9810509C53}" srcId="{C78A6CC6-087B-4E58-B97F-39646BE259D2}" destId="{45488015-0803-40B6-85F5-437A15944FDC}" srcOrd="0" destOrd="0" parTransId="{C816198D-2C34-43CC-94A4-E8FC3BD2F1ED}" sibTransId="{4B2832B0-BD5E-4CD0-A020-EA74FB37150A}"/>
    <dgm:cxn modelId="{6AC3BEA2-7510-4B29-BE00-80D5FBD8A4C4}" type="presOf" srcId="{45488015-0803-40B6-85F5-437A15944FDC}" destId="{36408E05-8927-4BE8-B507-B9CF93212461}" srcOrd="0" destOrd="0" presId="urn:microsoft.com/office/officeart/2005/8/layout/radial3"/>
    <dgm:cxn modelId="{6977AA77-C945-469F-89AC-612A9827B65C}" type="presOf" srcId="{CCA6CFCC-69F1-4430-ACA8-F2E24B9DAA49}" destId="{7FCA593C-01C5-47D0-A823-9828C1088C89}" srcOrd="0" destOrd="0" presId="urn:microsoft.com/office/officeart/2005/8/layout/radial3"/>
    <dgm:cxn modelId="{9C6F8034-9D7F-42ED-81FF-C33F88744DF6}" type="presOf" srcId="{4A90FCA5-7897-4E69-B665-B28791922D0A}" destId="{6691C38D-8E2A-4EA6-9BF9-258D718454D5}" srcOrd="0" destOrd="0" presId="urn:microsoft.com/office/officeart/2005/8/layout/radial3"/>
    <dgm:cxn modelId="{5FC0B829-C996-4CF9-AF20-C3A2709302EB}" srcId="{C78A6CC6-087B-4E58-B97F-39646BE259D2}" destId="{2A1E271C-6097-4334-A68F-3EE46D9FB812}" srcOrd="2" destOrd="0" parTransId="{6DE279D9-C500-4948-B110-3075B4B0DF90}" sibTransId="{015E7B12-9294-433F-9DD6-927EAAB7F125}"/>
    <dgm:cxn modelId="{69609D1A-67A3-470C-82FE-D08E30D0BD49}" srcId="{C78A6CC6-087B-4E58-B97F-39646BE259D2}" destId="{C30E939E-8E42-42AA-A47F-6E3E52445454}" srcOrd="4" destOrd="0" parTransId="{C9F53FDF-0FAF-4CD0-A384-638340B54E89}" sibTransId="{7F2E4FF0-C257-4718-AC2E-4D8B7E0927AB}"/>
    <dgm:cxn modelId="{574D9DD8-32FA-4983-889F-C646567EDF5B}" type="presOf" srcId="{C30E939E-8E42-42AA-A47F-6E3E52445454}" destId="{CA238401-E391-4C47-BE4B-3C490B66941B}" srcOrd="0" destOrd="0" presId="urn:microsoft.com/office/officeart/2005/8/layout/radial3"/>
    <dgm:cxn modelId="{A5BD81FC-598D-425B-9D83-0B7EF6965F1E}" srcId="{C189DF18-83B8-47E6-9019-10A4111D9716}" destId="{C78A6CC6-087B-4E58-B97F-39646BE259D2}" srcOrd="0" destOrd="0" parTransId="{ACF4F00A-DBAF-4D10-98A6-F3C6A8ECF4B6}" sibTransId="{EC8C8BF4-D725-4A68-9A4B-C817613633BB}"/>
    <dgm:cxn modelId="{C343BF48-A70A-45BB-A28F-1B608884020B}" type="presOf" srcId="{9395FE0F-9539-4F73-95F8-227B89A13D5B}" destId="{EEC5003D-4DEA-4BEE-9688-F9175539349A}" srcOrd="0" destOrd="0" presId="urn:microsoft.com/office/officeart/2005/8/layout/radial3"/>
    <dgm:cxn modelId="{2DFB5A54-5563-487F-B4A5-A97103AB01CF}" type="presOf" srcId="{2A1E271C-6097-4334-A68F-3EE46D9FB812}" destId="{EC4A0C75-D382-4475-894B-616555FDF4F3}" srcOrd="0" destOrd="0" presId="urn:microsoft.com/office/officeart/2005/8/layout/radial3"/>
    <dgm:cxn modelId="{8D0B0C16-AEF4-40D4-85D7-23FD9C5C7F92}" srcId="{C189DF18-83B8-47E6-9019-10A4111D9716}" destId="{D6F25D25-B8E0-4418-B613-265726B5E54D}" srcOrd="1" destOrd="0" parTransId="{C4DA58CC-A735-430D-A8F5-36D99FA24F84}" sibTransId="{368DC5AD-6097-4AC8-8B5A-DFDAE504130D}"/>
    <dgm:cxn modelId="{64F7337F-AAF4-4566-8C8F-4FC1A053E9B3}" type="presOf" srcId="{C189DF18-83B8-47E6-9019-10A4111D9716}" destId="{BF52D55B-0513-4238-B905-4149C84A6B14}" srcOrd="0" destOrd="0" presId="urn:microsoft.com/office/officeart/2005/8/layout/radial3"/>
    <dgm:cxn modelId="{8336BA7A-9E81-4441-901E-A30C3662001B}" type="presParOf" srcId="{BF52D55B-0513-4238-B905-4149C84A6B14}" destId="{4867DFBB-95E0-4DA3-8027-D706823671A9}" srcOrd="0" destOrd="0" presId="urn:microsoft.com/office/officeart/2005/8/layout/radial3"/>
    <dgm:cxn modelId="{0FABD612-13BB-4718-AD8B-FD8BBED2C3C3}" type="presParOf" srcId="{4867DFBB-95E0-4DA3-8027-D706823671A9}" destId="{D2946934-0962-4D7D-B6E2-0C4F3F91D613}" srcOrd="0" destOrd="0" presId="urn:microsoft.com/office/officeart/2005/8/layout/radial3"/>
    <dgm:cxn modelId="{D9590A73-F117-4BA8-B05C-C25F40C36164}" type="presParOf" srcId="{4867DFBB-95E0-4DA3-8027-D706823671A9}" destId="{36408E05-8927-4BE8-B507-B9CF93212461}" srcOrd="1" destOrd="0" presId="urn:microsoft.com/office/officeart/2005/8/layout/radial3"/>
    <dgm:cxn modelId="{5C14270C-0F0C-428D-83B4-87B4D0031895}" type="presParOf" srcId="{4867DFBB-95E0-4DA3-8027-D706823671A9}" destId="{7FCA593C-01C5-47D0-A823-9828C1088C89}" srcOrd="2" destOrd="0" presId="urn:microsoft.com/office/officeart/2005/8/layout/radial3"/>
    <dgm:cxn modelId="{F51008D3-6B26-4DDD-A0AB-6E4B295C9C01}" type="presParOf" srcId="{4867DFBB-95E0-4DA3-8027-D706823671A9}" destId="{EC4A0C75-D382-4475-894B-616555FDF4F3}" srcOrd="3" destOrd="0" presId="urn:microsoft.com/office/officeart/2005/8/layout/radial3"/>
    <dgm:cxn modelId="{A45457E7-98E2-4D15-BA4F-40D1400EF334}" type="presParOf" srcId="{4867DFBB-95E0-4DA3-8027-D706823671A9}" destId="{6691C38D-8E2A-4EA6-9BF9-258D718454D5}" srcOrd="4" destOrd="0" presId="urn:microsoft.com/office/officeart/2005/8/layout/radial3"/>
    <dgm:cxn modelId="{BB6B5FB1-F3C2-4514-91EF-4281A7ABDC2C}" type="presParOf" srcId="{4867DFBB-95E0-4DA3-8027-D706823671A9}" destId="{CA238401-E391-4C47-BE4B-3C490B66941B}" srcOrd="5" destOrd="0" presId="urn:microsoft.com/office/officeart/2005/8/layout/radial3"/>
    <dgm:cxn modelId="{3E8150DF-6C2E-4A40-A5FC-09A94F222D21}" type="presParOf" srcId="{4867DFBB-95E0-4DA3-8027-D706823671A9}" destId="{EEC5003D-4DEA-4BEE-9688-F9175539349A}"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89DF18-83B8-47E6-9019-10A4111D97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C78A6CC6-087B-4E58-B97F-39646BE259D2}">
      <dgm:prSet phldrT="[Texte]"/>
      <dgm:spPr>
        <a:solidFill>
          <a:srgbClr val="002060">
            <a:alpha val="50000"/>
          </a:srgbClr>
        </a:solidFill>
        <a:ln>
          <a:noFill/>
        </a:ln>
      </dgm:spPr>
      <dgm:t>
        <a:bodyPr/>
        <a:lstStyle/>
        <a:p>
          <a:r>
            <a:rPr lang="fr-FR" b="0" dirty="0" smtClean="0">
              <a:solidFill>
                <a:schemeClr val="tx1">
                  <a:lumMod val="65000"/>
                  <a:lumOff val="35000"/>
                </a:schemeClr>
              </a:solidFill>
              <a:latin typeface="Montserrat Black" panose="00000A00000000000000" pitchFamily="2" charset="0"/>
            </a:rPr>
            <a:t>Nouveau socle</a:t>
          </a:r>
          <a:endParaRPr lang="fr-FR" b="0" dirty="0">
            <a:solidFill>
              <a:schemeClr val="tx1">
                <a:lumMod val="65000"/>
                <a:lumOff val="35000"/>
              </a:schemeClr>
            </a:solidFill>
            <a:latin typeface="Montserrat Black" panose="00000A00000000000000" pitchFamily="2" charset="0"/>
          </a:endParaRPr>
        </a:p>
      </dgm:t>
    </dgm:pt>
    <dgm:pt modelId="{ACF4F00A-DBAF-4D10-98A6-F3C6A8ECF4B6}" type="parTrans" cxnId="{A5BD81FC-598D-425B-9D83-0B7EF6965F1E}">
      <dgm:prSet/>
      <dgm:spPr/>
      <dgm:t>
        <a:bodyPr/>
        <a:lstStyle/>
        <a:p>
          <a:endParaRPr lang="fr-FR" b="0">
            <a:latin typeface="Montserrat Black" panose="00000A00000000000000" pitchFamily="2" charset="0"/>
          </a:endParaRPr>
        </a:p>
      </dgm:t>
    </dgm:pt>
    <dgm:pt modelId="{EC8C8BF4-D725-4A68-9A4B-C817613633BB}" type="sibTrans" cxnId="{A5BD81FC-598D-425B-9D83-0B7EF6965F1E}">
      <dgm:prSet/>
      <dgm:spPr/>
      <dgm:t>
        <a:bodyPr/>
        <a:lstStyle/>
        <a:p>
          <a:endParaRPr lang="fr-FR" b="0">
            <a:latin typeface="Montserrat Black" panose="00000A00000000000000" pitchFamily="2" charset="0"/>
          </a:endParaRPr>
        </a:p>
      </dgm:t>
    </dgm:pt>
    <dgm:pt modelId="{CCA6CFCC-69F1-4430-ACA8-F2E24B9DAA49}">
      <dgm:prSet phldrT="[Texte]"/>
      <dgm:spPr>
        <a:solidFill>
          <a:schemeClr val="accent3">
            <a:lumMod val="75000"/>
            <a:alpha val="50000"/>
          </a:schemeClr>
        </a:solidFill>
        <a:ln>
          <a:noFill/>
        </a:ln>
      </dgm:spPr>
      <dgm:t>
        <a:bodyPr/>
        <a:lstStyle/>
        <a:p>
          <a:r>
            <a:rPr lang="fr-FR" b="0" dirty="0" smtClean="0">
              <a:solidFill>
                <a:schemeClr val="tx1">
                  <a:lumMod val="65000"/>
                  <a:lumOff val="35000"/>
                </a:schemeClr>
              </a:solidFill>
              <a:latin typeface="Montserrat Black" panose="00000A00000000000000" pitchFamily="2" charset="0"/>
            </a:rPr>
            <a:t>Franchise 30 jours</a:t>
          </a:r>
          <a:endParaRPr lang="fr-FR" b="0" dirty="0">
            <a:solidFill>
              <a:schemeClr val="tx1">
                <a:lumMod val="65000"/>
                <a:lumOff val="35000"/>
              </a:schemeClr>
            </a:solidFill>
            <a:latin typeface="Montserrat Black" panose="00000A00000000000000" pitchFamily="2" charset="0"/>
          </a:endParaRPr>
        </a:p>
      </dgm:t>
    </dgm:pt>
    <dgm:pt modelId="{A31FD8F0-0F07-441C-BEF4-F81565C9FD86}" type="parTrans" cxnId="{E20DB5F0-81B9-483C-8EEC-C7A871DDB029}">
      <dgm:prSet/>
      <dgm:spPr/>
      <dgm:t>
        <a:bodyPr/>
        <a:lstStyle/>
        <a:p>
          <a:endParaRPr lang="fr-FR" b="0">
            <a:latin typeface="Montserrat Black" panose="00000A00000000000000" pitchFamily="2" charset="0"/>
          </a:endParaRPr>
        </a:p>
      </dgm:t>
    </dgm:pt>
    <dgm:pt modelId="{53EA2637-18A3-4F00-B6E4-EAEF8B67A51F}" type="sibTrans" cxnId="{E20DB5F0-81B9-483C-8EEC-C7A871DDB029}">
      <dgm:prSet/>
      <dgm:spPr/>
      <dgm:t>
        <a:bodyPr/>
        <a:lstStyle/>
        <a:p>
          <a:endParaRPr lang="fr-FR" b="0">
            <a:latin typeface="Montserrat Black" panose="00000A00000000000000" pitchFamily="2" charset="0"/>
          </a:endParaRPr>
        </a:p>
      </dgm:t>
    </dgm:pt>
    <dgm:pt modelId="{2A1E271C-6097-4334-A68F-3EE46D9FB812}">
      <dgm:prSet phldrT="[Texte]"/>
      <dgm:spPr>
        <a:solidFill>
          <a:schemeClr val="accent3">
            <a:lumMod val="60000"/>
            <a:lumOff val="40000"/>
            <a:alpha val="50000"/>
          </a:schemeClr>
        </a:solidFill>
        <a:ln>
          <a:noFill/>
        </a:ln>
      </dgm:spPr>
      <dgm:t>
        <a:bodyPr/>
        <a:lstStyle/>
        <a:p>
          <a:r>
            <a:rPr lang="fr-FR" b="0" dirty="0" smtClean="0">
              <a:solidFill>
                <a:schemeClr val="tx1">
                  <a:lumMod val="65000"/>
                  <a:lumOff val="35000"/>
                </a:schemeClr>
              </a:solidFill>
              <a:latin typeface="Montserrat Black" panose="00000A00000000000000" pitchFamily="2" charset="0"/>
            </a:rPr>
            <a:t>IPP 33%</a:t>
          </a:r>
          <a:endParaRPr lang="fr-FR" b="0" dirty="0">
            <a:solidFill>
              <a:schemeClr val="tx1">
                <a:lumMod val="65000"/>
                <a:lumOff val="35000"/>
              </a:schemeClr>
            </a:solidFill>
            <a:latin typeface="Montserrat Black" panose="00000A00000000000000" pitchFamily="2" charset="0"/>
          </a:endParaRPr>
        </a:p>
      </dgm:t>
    </dgm:pt>
    <dgm:pt modelId="{6DE279D9-C500-4948-B110-3075B4B0DF90}" type="parTrans" cxnId="{5FC0B829-C996-4CF9-AF20-C3A2709302EB}">
      <dgm:prSet/>
      <dgm:spPr/>
      <dgm:t>
        <a:bodyPr/>
        <a:lstStyle/>
        <a:p>
          <a:endParaRPr lang="fr-FR" b="0">
            <a:latin typeface="Montserrat Black" panose="00000A00000000000000" pitchFamily="2" charset="0"/>
          </a:endParaRPr>
        </a:p>
      </dgm:t>
    </dgm:pt>
    <dgm:pt modelId="{015E7B12-9294-433F-9DD6-927EAAB7F125}" type="sibTrans" cxnId="{5FC0B829-C996-4CF9-AF20-C3A2709302EB}">
      <dgm:prSet/>
      <dgm:spPr/>
      <dgm:t>
        <a:bodyPr/>
        <a:lstStyle/>
        <a:p>
          <a:endParaRPr lang="fr-FR" b="0">
            <a:latin typeface="Montserrat Black" panose="00000A00000000000000" pitchFamily="2" charset="0"/>
          </a:endParaRPr>
        </a:p>
      </dgm:t>
    </dgm:pt>
    <dgm:pt modelId="{45488015-0803-40B6-85F5-437A15944FDC}">
      <dgm:prSet phldrT="[Texte]"/>
      <dgm:spPr>
        <a:solidFill>
          <a:schemeClr val="accent3">
            <a:lumMod val="50000"/>
          </a:schemeClr>
        </a:solidFill>
        <a:ln>
          <a:noFill/>
        </a:ln>
        <a:effectLst>
          <a:outerShdw blurRad="50800" dist="38100" dir="2700000" algn="tl" rotWithShape="0">
            <a:prstClr val="black">
              <a:alpha val="40000"/>
            </a:prstClr>
          </a:outerShdw>
        </a:effectLst>
      </dgm:spPr>
      <dgm:t>
        <a:bodyPr/>
        <a:lstStyle/>
        <a:p>
          <a:r>
            <a:rPr lang="fr-FR" b="0" dirty="0" smtClean="0">
              <a:solidFill>
                <a:schemeClr val="bg1"/>
              </a:solidFill>
              <a:latin typeface="Montserrat Black" panose="00000A00000000000000" pitchFamily="2" charset="0"/>
            </a:rPr>
            <a:t>Prestation forfaitaire</a:t>
          </a:r>
          <a:endParaRPr lang="fr-FR" b="0" dirty="0">
            <a:solidFill>
              <a:schemeClr val="bg1"/>
            </a:solidFill>
            <a:latin typeface="Montserrat Black" panose="00000A00000000000000" pitchFamily="2" charset="0"/>
          </a:endParaRPr>
        </a:p>
      </dgm:t>
    </dgm:pt>
    <dgm:pt modelId="{C816198D-2C34-43CC-94A4-E8FC3BD2F1ED}" type="parTrans" cxnId="{D8860A6C-BD10-4684-9237-2B9810509C53}">
      <dgm:prSet/>
      <dgm:spPr/>
      <dgm:t>
        <a:bodyPr/>
        <a:lstStyle/>
        <a:p>
          <a:endParaRPr lang="fr-FR" b="0">
            <a:latin typeface="Montserrat Black" panose="00000A00000000000000" pitchFamily="2" charset="0"/>
          </a:endParaRPr>
        </a:p>
      </dgm:t>
    </dgm:pt>
    <dgm:pt modelId="{4B2832B0-BD5E-4CD0-A020-EA74FB37150A}" type="sibTrans" cxnId="{D8860A6C-BD10-4684-9237-2B9810509C53}">
      <dgm:prSet/>
      <dgm:spPr/>
      <dgm:t>
        <a:bodyPr/>
        <a:lstStyle/>
        <a:p>
          <a:endParaRPr lang="fr-FR" b="0">
            <a:latin typeface="Montserrat Black" panose="00000A00000000000000" pitchFamily="2" charset="0"/>
          </a:endParaRPr>
        </a:p>
      </dgm:t>
    </dgm:pt>
    <dgm:pt modelId="{4A90FCA5-7897-4E69-B665-B28791922D0A}">
      <dgm:prSet phldrT="[Texte]"/>
      <dgm:spPr>
        <a:solidFill>
          <a:schemeClr val="accent3">
            <a:lumMod val="40000"/>
            <a:lumOff val="60000"/>
            <a:alpha val="50000"/>
          </a:schemeClr>
        </a:solidFill>
        <a:ln>
          <a:noFill/>
        </a:ln>
      </dgm:spPr>
      <dgm:t>
        <a:bodyPr/>
        <a:lstStyle/>
        <a:p>
          <a:r>
            <a:rPr lang="fr-FR" b="0" dirty="0" smtClean="0">
              <a:solidFill>
                <a:schemeClr val="tx1">
                  <a:lumMod val="65000"/>
                  <a:lumOff val="35000"/>
                </a:schemeClr>
              </a:solidFill>
              <a:latin typeface="Montserrat Black" panose="00000A00000000000000" pitchFamily="2" charset="0"/>
            </a:rPr>
            <a:t>Perte d’emploi</a:t>
          </a:r>
          <a:endParaRPr lang="fr-FR" b="0" dirty="0">
            <a:solidFill>
              <a:schemeClr val="tx1">
                <a:lumMod val="65000"/>
                <a:lumOff val="35000"/>
              </a:schemeClr>
            </a:solidFill>
            <a:latin typeface="Montserrat Black" panose="00000A00000000000000" pitchFamily="2" charset="0"/>
          </a:endParaRPr>
        </a:p>
      </dgm:t>
    </dgm:pt>
    <dgm:pt modelId="{8681FDDE-9598-472E-8FED-CD35FCD08C33}" type="parTrans" cxnId="{DF811A55-BD4C-4FFB-B352-056777D5492E}">
      <dgm:prSet/>
      <dgm:spPr/>
      <dgm:t>
        <a:bodyPr/>
        <a:lstStyle/>
        <a:p>
          <a:endParaRPr lang="fr-FR" b="0">
            <a:latin typeface="Montserrat Black" panose="00000A00000000000000" pitchFamily="2" charset="0"/>
          </a:endParaRPr>
        </a:p>
      </dgm:t>
    </dgm:pt>
    <dgm:pt modelId="{56839F3F-7565-461E-9789-3E798AFE5AD5}" type="sibTrans" cxnId="{DF811A55-BD4C-4FFB-B352-056777D5492E}">
      <dgm:prSet/>
      <dgm:spPr/>
      <dgm:t>
        <a:bodyPr/>
        <a:lstStyle/>
        <a:p>
          <a:endParaRPr lang="fr-FR" b="0">
            <a:latin typeface="Montserrat Black" panose="00000A00000000000000" pitchFamily="2" charset="0"/>
          </a:endParaRPr>
        </a:p>
      </dgm:t>
    </dgm:pt>
    <dgm:pt modelId="{D6F25D25-B8E0-4418-B613-265726B5E54D}">
      <dgm:prSet phldrT="[Texte]"/>
      <dgm:spPr>
        <a:solidFill>
          <a:schemeClr val="accent3">
            <a:lumMod val="40000"/>
            <a:lumOff val="60000"/>
            <a:alpha val="50000"/>
          </a:schemeClr>
        </a:solidFill>
      </dgm:spPr>
      <dgm:t>
        <a:bodyPr/>
        <a:lstStyle/>
        <a:p>
          <a:endParaRPr lang="fr-FR" b="0" dirty="0">
            <a:latin typeface="Montserrat Black" panose="00000A00000000000000" pitchFamily="2" charset="0"/>
          </a:endParaRPr>
        </a:p>
      </dgm:t>
    </dgm:pt>
    <dgm:pt modelId="{C4DA58CC-A735-430D-A8F5-36D99FA24F84}" type="parTrans" cxnId="{8D0B0C16-AEF4-40D4-85D7-23FD9C5C7F92}">
      <dgm:prSet/>
      <dgm:spPr/>
      <dgm:t>
        <a:bodyPr/>
        <a:lstStyle/>
        <a:p>
          <a:endParaRPr lang="fr-FR" b="0">
            <a:latin typeface="Montserrat Black" panose="00000A00000000000000" pitchFamily="2" charset="0"/>
          </a:endParaRPr>
        </a:p>
      </dgm:t>
    </dgm:pt>
    <dgm:pt modelId="{368DC5AD-6097-4AC8-8B5A-DFDAE504130D}" type="sibTrans" cxnId="{8D0B0C16-AEF4-40D4-85D7-23FD9C5C7F92}">
      <dgm:prSet/>
      <dgm:spPr/>
      <dgm:t>
        <a:bodyPr/>
        <a:lstStyle/>
        <a:p>
          <a:endParaRPr lang="fr-FR" b="0">
            <a:latin typeface="Montserrat Black" panose="00000A00000000000000" pitchFamily="2" charset="0"/>
          </a:endParaRPr>
        </a:p>
      </dgm:t>
    </dgm:pt>
    <dgm:pt modelId="{C30E939E-8E42-42AA-A47F-6E3E52445454}">
      <dgm:prSet phldrT="[Texte]"/>
      <dgm:spPr>
        <a:noFill/>
        <a:ln>
          <a:noFill/>
        </a:ln>
      </dgm:spPr>
      <dgm:t>
        <a:bodyPr/>
        <a:lstStyle/>
        <a:p>
          <a:endParaRPr lang="fr-FR" b="0" dirty="0">
            <a:latin typeface="Montserrat Black" panose="00000A00000000000000" pitchFamily="2" charset="0"/>
          </a:endParaRPr>
        </a:p>
      </dgm:t>
    </dgm:pt>
    <dgm:pt modelId="{C9F53FDF-0FAF-4CD0-A384-638340B54E89}" type="parTrans" cxnId="{69609D1A-67A3-470C-82FE-D08E30D0BD49}">
      <dgm:prSet/>
      <dgm:spPr/>
      <dgm:t>
        <a:bodyPr/>
        <a:lstStyle/>
        <a:p>
          <a:endParaRPr lang="fr-FR" b="0">
            <a:latin typeface="Montserrat Black" panose="00000A00000000000000" pitchFamily="2" charset="0"/>
          </a:endParaRPr>
        </a:p>
      </dgm:t>
    </dgm:pt>
    <dgm:pt modelId="{7F2E4FF0-C257-4718-AC2E-4D8B7E0927AB}" type="sibTrans" cxnId="{69609D1A-67A3-470C-82FE-D08E30D0BD49}">
      <dgm:prSet/>
      <dgm:spPr/>
      <dgm:t>
        <a:bodyPr/>
        <a:lstStyle/>
        <a:p>
          <a:endParaRPr lang="fr-FR" b="0">
            <a:latin typeface="Montserrat Black" panose="00000A00000000000000" pitchFamily="2" charset="0"/>
          </a:endParaRPr>
        </a:p>
      </dgm:t>
    </dgm:pt>
    <dgm:pt modelId="{9395FE0F-9539-4F73-95F8-227B89A13D5B}">
      <dgm:prSet phldrT="[Texte]"/>
      <dgm:spPr>
        <a:noFill/>
        <a:ln>
          <a:noFill/>
        </a:ln>
      </dgm:spPr>
      <dgm:t>
        <a:bodyPr/>
        <a:lstStyle/>
        <a:p>
          <a:endParaRPr lang="fr-FR" b="0" dirty="0">
            <a:latin typeface="Montserrat Black" panose="00000A00000000000000" pitchFamily="2" charset="0"/>
          </a:endParaRPr>
        </a:p>
      </dgm:t>
    </dgm:pt>
    <dgm:pt modelId="{28375D42-E885-42ED-8B31-B593533975E2}" type="parTrans" cxnId="{86AE7C22-DFC8-4AF3-811C-EE6D1E6DEB8C}">
      <dgm:prSet/>
      <dgm:spPr/>
      <dgm:t>
        <a:bodyPr/>
        <a:lstStyle/>
        <a:p>
          <a:endParaRPr lang="fr-FR" b="0">
            <a:latin typeface="Montserrat Black" panose="00000A00000000000000" pitchFamily="2" charset="0"/>
          </a:endParaRPr>
        </a:p>
      </dgm:t>
    </dgm:pt>
    <dgm:pt modelId="{B64AD159-8C7B-4737-B820-91B977C8CE53}" type="sibTrans" cxnId="{86AE7C22-DFC8-4AF3-811C-EE6D1E6DEB8C}">
      <dgm:prSet/>
      <dgm:spPr/>
      <dgm:t>
        <a:bodyPr/>
        <a:lstStyle/>
        <a:p>
          <a:endParaRPr lang="fr-FR" b="0">
            <a:latin typeface="Montserrat Black" panose="00000A00000000000000" pitchFamily="2" charset="0"/>
          </a:endParaRPr>
        </a:p>
      </dgm:t>
    </dgm:pt>
    <dgm:pt modelId="{BF52D55B-0513-4238-B905-4149C84A6B14}" type="pres">
      <dgm:prSet presAssocID="{C189DF18-83B8-47E6-9019-10A4111D9716}" presName="composite" presStyleCnt="0">
        <dgm:presLayoutVars>
          <dgm:chMax val="1"/>
          <dgm:dir/>
          <dgm:resizeHandles val="exact"/>
        </dgm:presLayoutVars>
      </dgm:prSet>
      <dgm:spPr/>
      <dgm:t>
        <a:bodyPr/>
        <a:lstStyle/>
        <a:p>
          <a:endParaRPr lang="fr-FR"/>
        </a:p>
      </dgm:t>
    </dgm:pt>
    <dgm:pt modelId="{4867DFBB-95E0-4DA3-8027-D706823671A9}" type="pres">
      <dgm:prSet presAssocID="{C189DF18-83B8-47E6-9019-10A4111D9716}" presName="radial" presStyleCnt="0">
        <dgm:presLayoutVars>
          <dgm:animLvl val="ctr"/>
        </dgm:presLayoutVars>
      </dgm:prSet>
      <dgm:spPr/>
    </dgm:pt>
    <dgm:pt modelId="{D2946934-0962-4D7D-B6E2-0C4F3F91D613}" type="pres">
      <dgm:prSet presAssocID="{C78A6CC6-087B-4E58-B97F-39646BE259D2}" presName="centerShape" presStyleLbl="vennNode1" presStyleIdx="0" presStyleCnt="7" custScaleX="106530" custScaleY="106530"/>
      <dgm:spPr/>
      <dgm:t>
        <a:bodyPr/>
        <a:lstStyle/>
        <a:p>
          <a:endParaRPr lang="fr-FR"/>
        </a:p>
      </dgm:t>
    </dgm:pt>
    <dgm:pt modelId="{36408E05-8927-4BE8-B507-B9CF93212461}" type="pres">
      <dgm:prSet presAssocID="{45488015-0803-40B6-85F5-437A15944FDC}" presName="node" presStyleLbl="vennNode1" presStyleIdx="1" presStyleCnt="7" custScaleX="131114" custScaleY="131114">
        <dgm:presLayoutVars>
          <dgm:bulletEnabled val="1"/>
        </dgm:presLayoutVars>
      </dgm:prSet>
      <dgm:spPr/>
      <dgm:t>
        <a:bodyPr/>
        <a:lstStyle/>
        <a:p>
          <a:endParaRPr lang="fr-FR"/>
        </a:p>
      </dgm:t>
    </dgm:pt>
    <dgm:pt modelId="{7FCA593C-01C5-47D0-A823-9828C1088C89}" type="pres">
      <dgm:prSet presAssocID="{CCA6CFCC-69F1-4430-ACA8-F2E24B9DAA49}" presName="node" presStyleLbl="vennNode1" presStyleIdx="2" presStyleCnt="7" custScaleX="131114" custScaleY="131114">
        <dgm:presLayoutVars>
          <dgm:bulletEnabled val="1"/>
        </dgm:presLayoutVars>
      </dgm:prSet>
      <dgm:spPr/>
      <dgm:t>
        <a:bodyPr/>
        <a:lstStyle/>
        <a:p>
          <a:endParaRPr lang="fr-FR"/>
        </a:p>
      </dgm:t>
    </dgm:pt>
    <dgm:pt modelId="{EC4A0C75-D382-4475-894B-616555FDF4F3}" type="pres">
      <dgm:prSet presAssocID="{2A1E271C-6097-4334-A68F-3EE46D9FB812}" presName="node" presStyleLbl="vennNode1" presStyleIdx="3" presStyleCnt="7" custScaleX="131114" custScaleY="131114">
        <dgm:presLayoutVars>
          <dgm:bulletEnabled val="1"/>
        </dgm:presLayoutVars>
      </dgm:prSet>
      <dgm:spPr/>
      <dgm:t>
        <a:bodyPr/>
        <a:lstStyle/>
        <a:p>
          <a:endParaRPr lang="fr-FR"/>
        </a:p>
      </dgm:t>
    </dgm:pt>
    <dgm:pt modelId="{6691C38D-8E2A-4EA6-9BF9-258D718454D5}" type="pres">
      <dgm:prSet presAssocID="{4A90FCA5-7897-4E69-B665-B28791922D0A}" presName="node" presStyleLbl="vennNode1" presStyleIdx="4" presStyleCnt="7" custScaleX="131114" custScaleY="131114">
        <dgm:presLayoutVars>
          <dgm:bulletEnabled val="1"/>
        </dgm:presLayoutVars>
      </dgm:prSet>
      <dgm:spPr/>
      <dgm:t>
        <a:bodyPr/>
        <a:lstStyle/>
        <a:p>
          <a:endParaRPr lang="fr-FR"/>
        </a:p>
      </dgm:t>
    </dgm:pt>
    <dgm:pt modelId="{CA238401-E391-4C47-BE4B-3C490B66941B}" type="pres">
      <dgm:prSet presAssocID="{C30E939E-8E42-42AA-A47F-6E3E52445454}" presName="node" presStyleLbl="vennNode1" presStyleIdx="5" presStyleCnt="7" custScaleX="131114" custScaleY="131114">
        <dgm:presLayoutVars>
          <dgm:bulletEnabled val="1"/>
        </dgm:presLayoutVars>
      </dgm:prSet>
      <dgm:spPr/>
      <dgm:t>
        <a:bodyPr/>
        <a:lstStyle/>
        <a:p>
          <a:endParaRPr lang="fr-FR"/>
        </a:p>
      </dgm:t>
    </dgm:pt>
    <dgm:pt modelId="{EEC5003D-4DEA-4BEE-9688-F9175539349A}" type="pres">
      <dgm:prSet presAssocID="{9395FE0F-9539-4F73-95F8-227B89A13D5B}" presName="node" presStyleLbl="vennNode1" presStyleIdx="6" presStyleCnt="7" custScaleX="131114" custScaleY="131114">
        <dgm:presLayoutVars>
          <dgm:bulletEnabled val="1"/>
        </dgm:presLayoutVars>
      </dgm:prSet>
      <dgm:spPr/>
      <dgm:t>
        <a:bodyPr/>
        <a:lstStyle/>
        <a:p>
          <a:endParaRPr lang="fr-FR"/>
        </a:p>
      </dgm:t>
    </dgm:pt>
  </dgm:ptLst>
  <dgm:cxnLst>
    <dgm:cxn modelId="{0CFD3181-4A37-4BC5-8873-4F714D7EBFBB}" type="presOf" srcId="{C78A6CC6-087B-4E58-B97F-39646BE259D2}" destId="{D2946934-0962-4D7D-B6E2-0C4F3F91D613}" srcOrd="0" destOrd="0" presId="urn:microsoft.com/office/officeart/2005/8/layout/radial3"/>
    <dgm:cxn modelId="{86AE7C22-DFC8-4AF3-811C-EE6D1E6DEB8C}" srcId="{C78A6CC6-087B-4E58-B97F-39646BE259D2}" destId="{9395FE0F-9539-4F73-95F8-227B89A13D5B}" srcOrd="5" destOrd="0" parTransId="{28375D42-E885-42ED-8B31-B593533975E2}" sibTransId="{B64AD159-8C7B-4737-B820-91B977C8CE53}"/>
    <dgm:cxn modelId="{DF811A55-BD4C-4FFB-B352-056777D5492E}" srcId="{C78A6CC6-087B-4E58-B97F-39646BE259D2}" destId="{4A90FCA5-7897-4E69-B665-B28791922D0A}" srcOrd="3" destOrd="0" parTransId="{8681FDDE-9598-472E-8FED-CD35FCD08C33}" sibTransId="{56839F3F-7565-461E-9789-3E798AFE5AD5}"/>
    <dgm:cxn modelId="{E20DB5F0-81B9-483C-8EEC-C7A871DDB029}" srcId="{C78A6CC6-087B-4E58-B97F-39646BE259D2}" destId="{CCA6CFCC-69F1-4430-ACA8-F2E24B9DAA49}" srcOrd="1" destOrd="0" parTransId="{A31FD8F0-0F07-441C-BEF4-F81565C9FD86}" sibTransId="{53EA2637-18A3-4F00-B6E4-EAEF8B67A51F}"/>
    <dgm:cxn modelId="{D8860A6C-BD10-4684-9237-2B9810509C53}" srcId="{C78A6CC6-087B-4E58-B97F-39646BE259D2}" destId="{45488015-0803-40B6-85F5-437A15944FDC}" srcOrd="0" destOrd="0" parTransId="{C816198D-2C34-43CC-94A4-E8FC3BD2F1ED}" sibTransId="{4B2832B0-BD5E-4CD0-A020-EA74FB37150A}"/>
    <dgm:cxn modelId="{6AC3BEA2-7510-4B29-BE00-80D5FBD8A4C4}" type="presOf" srcId="{45488015-0803-40B6-85F5-437A15944FDC}" destId="{36408E05-8927-4BE8-B507-B9CF93212461}" srcOrd="0" destOrd="0" presId="urn:microsoft.com/office/officeart/2005/8/layout/radial3"/>
    <dgm:cxn modelId="{6977AA77-C945-469F-89AC-612A9827B65C}" type="presOf" srcId="{CCA6CFCC-69F1-4430-ACA8-F2E24B9DAA49}" destId="{7FCA593C-01C5-47D0-A823-9828C1088C89}" srcOrd="0" destOrd="0" presId="urn:microsoft.com/office/officeart/2005/8/layout/radial3"/>
    <dgm:cxn modelId="{9C6F8034-9D7F-42ED-81FF-C33F88744DF6}" type="presOf" srcId="{4A90FCA5-7897-4E69-B665-B28791922D0A}" destId="{6691C38D-8E2A-4EA6-9BF9-258D718454D5}" srcOrd="0" destOrd="0" presId="urn:microsoft.com/office/officeart/2005/8/layout/radial3"/>
    <dgm:cxn modelId="{5FC0B829-C996-4CF9-AF20-C3A2709302EB}" srcId="{C78A6CC6-087B-4E58-B97F-39646BE259D2}" destId="{2A1E271C-6097-4334-A68F-3EE46D9FB812}" srcOrd="2" destOrd="0" parTransId="{6DE279D9-C500-4948-B110-3075B4B0DF90}" sibTransId="{015E7B12-9294-433F-9DD6-927EAAB7F125}"/>
    <dgm:cxn modelId="{69609D1A-67A3-470C-82FE-D08E30D0BD49}" srcId="{C78A6CC6-087B-4E58-B97F-39646BE259D2}" destId="{C30E939E-8E42-42AA-A47F-6E3E52445454}" srcOrd="4" destOrd="0" parTransId="{C9F53FDF-0FAF-4CD0-A384-638340B54E89}" sibTransId="{7F2E4FF0-C257-4718-AC2E-4D8B7E0927AB}"/>
    <dgm:cxn modelId="{574D9DD8-32FA-4983-889F-C646567EDF5B}" type="presOf" srcId="{C30E939E-8E42-42AA-A47F-6E3E52445454}" destId="{CA238401-E391-4C47-BE4B-3C490B66941B}" srcOrd="0" destOrd="0" presId="urn:microsoft.com/office/officeart/2005/8/layout/radial3"/>
    <dgm:cxn modelId="{A5BD81FC-598D-425B-9D83-0B7EF6965F1E}" srcId="{C189DF18-83B8-47E6-9019-10A4111D9716}" destId="{C78A6CC6-087B-4E58-B97F-39646BE259D2}" srcOrd="0" destOrd="0" parTransId="{ACF4F00A-DBAF-4D10-98A6-F3C6A8ECF4B6}" sibTransId="{EC8C8BF4-D725-4A68-9A4B-C817613633BB}"/>
    <dgm:cxn modelId="{C343BF48-A70A-45BB-A28F-1B608884020B}" type="presOf" srcId="{9395FE0F-9539-4F73-95F8-227B89A13D5B}" destId="{EEC5003D-4DEA-4BEE-9688-F9175539349A}" srcOrd="0" destOrd="0" presId="urn:microsoft.com/office/officeart/2005/8/layout/radial3"/>
    <dgm:cxn modelId="{2DFB5A54-5563-487F-B4A5-A97103AB01CF}" type="presOf" srcId="{2A1E271C-6097-4334-A68F-3EE46D9FB812}" destId="{EC4A0C75-D382-4475-894B-616555FDF4F3}" srcOrd="0" destOrd="0" presId="urn:microsoft.com/office/officeart/2005/8/layout/radial3"/>
    <dgm:cxn modelId="{8D0B0C16-AEF4-40D4-85D7-23FD9C5C7F92}" srcId="{C189DF18-83B8-47E6-9019-10A4111D9716}" destId="{D6F25D25-B8E0-4418-B613-265726B5E54D}" srcOrd="1" destOrd="0" parTransId="{C4DA58CC-A735-430D-A8F5-36D99FA24F84}" sibTransId="{368DC5AD-6097-4AC8-8B5A-DFDAE504130D}"/>
    <dgm:cxn modelId="{64F7337F-AAF4-4566-8C8F-4FC1A053E9B3}" type="presOf" srcId="{C189DF18-83B8-47E6-9019-10A4111D9716}" destId="{BF52D55B-0513-4238-B905-4149C84A6B14}" srcOrd="0" destOrd="0" presId="urn:microsoft.com/office/officeart/2005/8/layout/radial3"/>
    <dgm:cxn modelId="{8336BA7A-9E81-4441-901E-A30C3662001B}" type="presParOf" srcId="{BF52D55B-0513-4238-B905-4149C84A6B14}" destId="{4867DFBB-95E0-4DA3-8027-D706823671A9}" srcOrd="0" destOrd="0" presId="urn:microsoft.com/office/officeart/2005/8/layout/radial3"/>
    <dgm:cxn modelId="{0FABD612-13BB-4718-AD8B-FD8BBED2C3C3}" type="presParOf" srcId="{4867DFBB-95E0-4DA3-8027-D706823671A9}" destId="{D2946934-0962-4D7D-B6E2-0C4F3F91D613}" srcOrd="0" destOrd="0" presId="urn:microsoft.com/office/officeart/2005/8/layout/radial3"/>
    <dgm:cxn modelId="{D9590A73-F117-4BA8-B05C-C25F40C36164}" type="presParOf" srcId="{4867DFBB-95E0-4DA3-8027-D706823671A9}" destId="{36408E05-8927-4BE8-B507-B9CF93212461}" srcOrd="1" destOrd="0" presId="urn:microsoft.com/office/officeart/2005/8/layout/radial3"/>
    <dgm:cxn modelId="{5C14270C-0F0C-428D-83B4-87B4D0031895}" type="presParOf" srcId="{4867DFBB-95E0-4DA3-8027-D706823671A9}" destId="{7FCA593C-01C5-47D0-A823-9828C1088C89}" srcOrd="2" destOrd="0" presId="urn:microsoft.com/office/officeart/2005/8/layout/radial3"/>
    <dgm:cxn modelId="{F51008D3-6B26-4DDD-A0AB-6E4B295C9C01}" type="presParOf" srcId="{4867DFBB-95E0-4DA3-8027-D706823671A9}" destId="{EC4A0C75-D382-4475-894B-616555FDF4F3}" srcOrd="3" destOrd="0" presId="urn:microsoft.com/office/officeart/2005/8/layout/radial3"/>
    <dgm:cxn modelId="{A45457E7-98E2-4D15-BA4F-40D1400EF334}" type="presParOf" srcId="{4867DFBB-95E0-4DA3-8027-D706823671A9}" destId="{6691C38D-8E2A-4EA6-9BF9-258D718454D5}" srcOrd="4" destOrd="0" presId="urn:microsoft.com/office/officeart/2005/8/layout/radial3"/>
    <dgm:cxn modelId="{BB6B5FB1-F3C2-4514-91EF-4281A7ABDC2C}" type="presParOf" srcId="{4867DFBB-95E0-4DA3-8027-D706823671A9}" destId="{CA238401-E391-4C47-BE4B-3C490B66941B}" srcOrd="5" destOrd="0" presId="urn:microsoft.com/office/officeart/2005/8/layout/radial3"/>
    <dgm:cxn modelId="{3E8150DF-6C2E-4A40-A5FC-09A94F222D21}" type="presParOf" srcId="{4867DFBB-95E0-4DA3-8027-D706823671A9}" destId="{EEC5003D-4DEA-4BEE-9688-F9175539349A}"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189DF18-83B8-47E6-9019-10A4111D97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C78A6CC6-087B-4E58-B97F-39646BE259D2}">
      <dgm:prSet phldrT="[Texte]"/>
      <dgm:spPr>
        <a:solidFill>
          <a:srgbClr val="002060">
            <a:alpha val="50000"/>
          </a:srgbClr>
        </a:solidFill>
        <a:ln>
          <a:noFill/>
        </a:ln>
      </dgm:spPr>
      <dgm:t>
        <a:bodyPr/>
        <a:lstStyle/>
        <a:p>
          <a:r>
            <a:rPr lang="fr-FR" b="0" dirty="0" smtClean="0">
              <a:solidFill>
                <a:schemeClr val="tx1">
                  <a:lumMod val="65000"/>
                  <a:lumOff val="35000"/>
                </a:schemeClr>
              </a:solidFill>
              <a:latin typeface="Montserrat Black" panose="00000A00000000000000" pitchFamily="2" charset="0"/>
            </a:rPr>
            <a:t>Nouveau socle</a:t>
          </a:r>
          <a:endParaRPr lang="fr-FR" b="0" dirty="0">
            <a:solidFill>
              <a:schemeClr val="tx1">
                <a:lumMod val="65000"/>
                <a:lumOff val="35000"/>
              </a:schemeClr>
            </a:solidFill>
            <a:latin typeface="Montserrat Black" panose="00000A00000000000000" pitchFamily="2" charset="0"/>
          </a:endParaRPr>
        </a:p>
      </dgm:t>
    </dgm:pt>
    <dgm:pt modelId="{ACF4F00A-DBAF-4D10-98A6-F3C6A8ECF4B6}" type="parTrans" cxnId="{A5BD81FC-598D-425B-9D83-0B7EF6965F1E}">
      <dgm:prSet/>
      <dgm:spPr/>
      <dgm:t>
        <a:bodyPr/>
        <a:lstStyle/>
        <a:p>
          <a:endParaRPr lang="fr-FR" b="0">
            <a:latin typeface="Montserrat Black" panose="00000A00000000000000" pitchFamily="2" charset="0"/>
          </a:endParaRPr>
        </a:p>
      </dgm:t>
    </dgm:pt>
    <dgm:pt modelId="{EC8C8BF4-D725-4A68-9A4B-C817613633BB}" type="sibTrans" cxnId="{A5BD81FC-598D-425B-9D83-0B7EF6965F1E}">
      <dgm:prSet/>
      <dgm:spPr/>
      <dgm:t>
        <a:bodyPr/>
        <a:lstStyle/>
        <a:p>
          <a:endParaRPr lang="fr-FR" b="0">
            <a:latin typeface="Montserrat Black" panose="00000A00000000000000" pitchFamily="2" charset="0"/>
          </a:endParaRPr>
        </a:p>
      </dgm:t>
    </dgm:pt>
    <dgm:pt modelId="{CCA6CFCC-69F1-4430-ACA8-F2E24B9DAA49}">
      <dgm:prSet phldrT="[Texte]"/>
      <dgm:spPr>
        <a:solidFill>
          <a:schemeClr val="accent3">
            <a:lumMod val="75000"/>
          </a:schemeClr>
        </a:solidFill>
        <a:ln>
          <a:noFill/>
        </a:ln>
        <a:effectLst>
          <a:outerShdw blurRad="50800" dist="38100" dir="2700000" algn="tl" rotWithShape="0">
            <a:prstClr val="black">
              <a:alpha val="40000"/>
            </a:prstClr>
          </a:outerShdw>
        </a:effectLst>
      </dgm:spPr>
      <dgm:t>
        <a:bodyPr/>
        <a:lstStyle/>
        <a:p>
          <a:r>
            <a:rPr lang="fr-FR" b="0" dirty="0" smtClean="0">
              <a:solidFill>
                <a:schemeClr val="bg1"/>
              </a:solidFill>
              <a:latin typeface="Montserrat Black" panose="00000A00000000000000" pitchFamily="2" charset="0"/>
            </a:rPr>
            <a:t>Franchise 30 jours</a:t>
          </a:r>
          <a:endParaRPr lang="fr-FR" b="0" dirty="0">
            <a:solidFill>
              <a:schemeClr val="bg1"/>
            </a:solidFill>
            <a:latin typeface="Montserrat Black" panose="00000A00000000000000" pitchFamily="2" charset="0"/>
          </a:endParaRPr>
        </a:p>
      </dgm:t>
    </dgm:pt>
    <dgm:pt modelId="{A31FD8F0-0F07-441C-BEF4-F81565C9FD86}" type="parTrans" cxnId="{E20DB5F0-81B9-483C-8EEC-C7A871DDB029}">
      <dgm:prSet/>
      <dgm:spPr/>
      <dgm:t>
        <a:bodyPr/>
        <a:lstStyle/>
        <a:p>
          <a:endParaRPr lang="fr-FR" b="0">
            <a:latin typeface="Montserrat Black" panose="00000A00000000000000" pitchFamily="2" charset="0"/>
          </a:endParaRPr>
        </a:p>
      </dgm:t>
    </dgm:pt>
    <dgm:pt modelId="{53EA2637-18A3-4F00-B6E4-EAEF8B67A51F}" type="sibTrans" cxnId="{E20DB5F0-81B9-483C-8EEC-C7A871DDB029}">
      <dgm:prSet/>
      <dgm:spPr/>
      <dgm:t>
        <a:bodyPr/>
        <a:lstStyle/>
        <a:p>
          <a:endParaRPr lang="fr-FR" b="0">
            <a:latin typeface="Montserrat Black" panose="00000A00000000000000" pitchFamily="2" charset="0"/>
          </a:endParaRPr>
        </a:p>
      </dgm:t>
    </dgm:pt>
    <dgm:pt modelId="{2A1E271C-6097-4334-A68F-3EE46D9FB812}">
      <dgm:prSet phldrT="[Texte]"/>
      <dgm:spPr>
        <a:solidFill>
          <a:schemeClr val="accent3">
            <a:lumMod val="60000"/>
            <a:lumOff val="40000"/>
            <a:alpha val="50000"/>
          </a:schemeClr>
        </a:solidFill>
        <a:ln>
          <a:noFill/>
        </a:ln>
      </dgm:spPr>
      <dgm:t>
        <a:bodyPr/>
        <a:lstStyle/>
        <a:p>
          <a:r>
            <a:rPr lang="fr-FR" b="0" dirty="0" smtClean="0">
              <a:solidFill>
                <a:schemeClr val="tx1">
                  <a:lumMod val="65000"/>
                  <a:lumOff val="35000"/>
                </a:schemeClr>
              </a:solidFill>
              <a:latin typeface="Montserrat Black" panose="00000A00000000000000" pitchFamily="2" charset="0"/>
            </a:rPr>
            <a:t>IPP 33%</a:t>
          </a:r>
          <a:endParaRPr lang="fr-FR" b="0" dirty="0">
            <a:solidFill>
              <a:schemeClr val="tx1">
                <a:lumMod val="65000"/>
                <a:lumOff val="35000"/>
              </a:schemeClr>
            </a:solidFill>
            <a:latin typeface="Montserrat Black" panose="00000A00000000000000" pitchFamily="2" charset="0"/>
          </a:endParaRPr>
        </a:p>
      </dgm:t>
    </dgm:pt>
    <dgm:pt modelId="{6DE279D9-C500-4948-B110-3075B4B0DF90}" type="parTrans" cxnId="{5FC0B829-C996-4CF9-AF20-C3A2709302EB}">
      <dgm:prSet/>
      <dgm:spPr/>
      <dgm:t>
        <a:bodyPr/>
        <a:lstStyle/>
        <a:p>
          <a:endParaRPr lang="fr-FR" b="0">
            <a:latin typeface="Montserrat Black" panose="00000A00000000000000" pitchFamily="2" charset="0"/>
          </a:endParaRPr>
        </a:p>
      </dgm:t>
    </dgm:pt>
    <dgm:pt modelId="{015E7B12-9294-433F-9DD6-927EAAB7F125}" type="sibTrans" cxnId="{5FC0B829-C996-4CF9-AF20-C3A2709302EB}">
      <dgm:prSet/>
      <dgm:spPr/>
      <dgm:t>
        <a:bodyPr/>
        <a:lstStyle/>
        <a:p>
          <a:endParaRPr lang="fr-FR" b="0">
            <a:latin typeface="Montserrat Black" panose="00000A00000000000000" pitchFamily="2" charset="0"/>
          </a:endParaRPr>
        </a:p>
      </dgm:t>
    </dgm:pt>
    <dgm:pt modelId="{45488015-0803-40B6-85F5-437A15944FDC}">
      <dgm:prSet phldrT="[Texte]"/>
      <dgm:spPr>
        <a:solidFill>
          <a:schemeClr val="accent3">
            <a:lumMod val="50000"/>
            <a:alpha val="50000"/>
          </a:schemeClr>
        </a:solidFill>
        <a:ln>
          <a:noFill/>
        </a:ln>
        <a:effectLst/>
      </dgm:spPr>
      <dgm:t>
        <a:bodyPr/>
        <a:lstStyle/>
        <a:p>
          <a:r>
            <a:rPr lang="fr-FR" b="0" dirty="0" smtClean="0">
              <a:solidFill>
                <a:schemeClr val="tx1">
                  <a:lumMod val="65000"/>
                  <a:lumOff val="35000"/>
                </a:schemeClr>
              </a:solidFill>
              <a:latin typeface="Montserrat Black" panose="00000A00000000000000" pitchFamily="2" charset="0"/>
            </a:rPr>
            <a:t>Prestation forfaitaire</a:t>
          </a:r>
          <a:endParaRPr lang="fr-FR" b="0" dirty="0">
            <a:solidFill>
              <a:schemeClr val="tx1">
                <a:lumMod val="65000"/>
                <a:lumOff val="35000"/>
              </a:schemeClr>
            </a:solidFill>
            <a:latin typeface="Montserrat Black" panose="00000A00000000000000" pitchFamily="2" charset="0"/>
          </a:endParaRPr>
        </a:p>
      </dgm:t>
    </dgm:pt>
    <dgm:pt modelId="{C816198D-2C34-43CC-94A4-E8FC3BD2F1ED}" type="parTrans" cxnId="{D8860A6C-BD10-4684-9237-2B9810509C53}">
      <dgm:prSet/>
      <dgm:spPr/>
      <dgm:t>
        <a:bodyPr/>
        <a:lstStyle/>
        <a:p>
          <a:endParaRPr lang="fr-FR" b="0">
            <a:latin typeface="Montserrat Black" panose="00000A00000000000000" pitchFamily="2" charset="0"/>
          </a:endParaRPr>
        </a:p>
      </dgm:t>
    </dgm:pt>
    <dgm:pt modelId="{4B2832B0-BD5E-4CD0-A020-EA74FB37150A}" type="sibTrans" cxnId="{D8860A6C-BD10-4684-9237-2B9810509C53}">
      <dgm:prSet/>
      <dgm:spPr/>
      <dgm:t>
        <a:bodyPr/>
        <a:lstStyle/>
        <a:p>
          <a:endParaRPr lang="fr-FR" b="0">
            <a:latin typeface="Montserrat Black" panose="00000A00000000000000" pitchFamily="2" charset="0"/>
          </a:endParaRPr>
        </a:p>
      </dgm:t>
    </dgm:pt>
    <dgm:pt modelId="{4A90FCA5-7897-4E69-B665-B28791922D0A}">
      <dgm:prSet phldrT="[Texte]"/>
      <dgm:spPr>
        <a:solidFill>
          <a:schemeClr val="accent3">
            <a:lumMod val="40000"/>
            <a:lumOff val="60000"/>
            <a:alpha val="50000"/>
          </a:schemeClr>
        </a:solidFill>
        <a:ln>
          <a:noFill/>
        </a:ln>
      </dgm:spPr>
      <dgm:t>
        <a:bodyPr/>
        <a:lstStyle/>
        <a:p>
          <a:r>
            <a:rPr lang="fr-FR" b="0" dirty="0" smtClean="0">
              <a:solidFill>
                <a:schemeClr val="tx1">
                  <a:lumMod val="65000"/>
                  <a:lumOff val="35000"/>
                </a:schemeClr>
              </a:solidFill>
              <a:latin typeface="Montserrat Black" panose="00000A00000000000000" pitchFamily="2" charset="0"/>
            </a:rPr>
            <a:t>Perte d’emploi</a:t>
          </a:r>
          <a:endParaRPr lang="fr-FR" b="0" dirty="0">
            <a:solidFill>
              <a:schemeClr val="tx1">
                <a:lumMod val="65000"/>
                <a:lumOff val="35000"/>
              </a:schemeClr>
            </a:solidFill>
            <a:latin typeface="Montserrat Black" panose="00000A00000000000000" pitchFamily="2" charset="0"/>
          </a:endParaRPr>
        </a:p>
      </dgm:t>
    </dgm:pt>
    <dgm:pt modelId="{8681FDDE-9598-472E-8FED-CD35FCD08C33}" type="parTrans" cxnId="{DF811A55-BD4C-4FFB-B352-056777D5492E}">
      <dgm:prSet/>
      <dgm:spPr/>
      <dgm:t>
        <a:bodyPr/>
        <a:lstStyle/>
        <a:p>
          <a:endParaRPr lang="fr-FR" b="0">
            <a:latin typeface="Montserrat Black" panose="00000A00000000000000" pitchFamily="2" charset="0"/>
          </a:endParaRPr>
        </a:p>
      </dgm:t>
    </dgm:pt>
    <dgm:pt modelId="{56839F3F-7565-461E-9789-3E798AFE5AD5}" type="sibTrans" cxnId="{DF811A55-BD4C-4FFB-B352-056777D5492E}">
      <dgm:prSet/>
      <dgm:spPr/>
      <dgm:t>
        <a:bodyPr/>
        <a:lstStyle/>
        <a:p>
          <a:endParaRPr lang="fr-FR" b="0">
            <a:latin typeface="Montserrat Black" panose="00000A00000000000000" pitchFamily="2" charset="0"/>
          </a:endParaRPr>
        </a:p>
      </dgm:t>
    </dgm:pt>
    <dgm:pt modelId="{D6F25D25-B8E0-4418-B613-265726B5E54D}">
      <dgm:prSet phldrT="[Texte]"/>
      <dgm:spPr>
        <a:solidFill>
          <a:schemeClr val="accent3">
            <a:lumMod val="40000"/>
            <a:lumOff val="60000"/>
            <a:alpha val="50000"/>
          </a:schemeClr>
        </a:solidFill>
      </dgm:spPr>
      <dgm:t>
        <a:bodyPr/>
        <a:lstStyle/>
        <a:p>
          <a:endParaRPr lang="fr-FR" b="0" dirty="0">
            <a:latin typeface="Montserrat Black" panose="00000A00000000000000" pitchFamily="2" charset="0"/>
          </a:endParaRPr>
        </a:p>
      </dgm:t>
    </dgm:pt>
    <dgm:pt modelId="{C4DA58CC-A735-430D-A8F5-36D99FA24F84}" type="parTrans" cxnId="{8D0B0C16-AEF4-40D4-85D7-23FD9C5C7F92}">
      <dgm:prSet/>
      <dgm:spPr/>
      <dgm:t>
        <a:bodyPr/>
        <a:lstStyle/>
        <a:p>
          <a:endParaRPr lang="fr-FR" b="0">
            <a:latin typeface="Montserrat Black" panose="00000A00000000000000" pitchFamily="2" charset="0"/>
          </a:endParaRPr>
        </a:p>
      </dgm:t>
    </dgm:pt>
    <dgm:pt modelId="{368DC5AD-6097-4AC8-8B5A-DFDAE504130D}" type="sibTrans" cxnId="{8D0B0C16-AEF4-40D4-85D7-23FD9C5C7F92}">
      <dgm:prSet/>
      <dgm:spPr/>
      <dgm:t>
        <a:bodyPr/>
        <a:lstStyle/>
        <a:p>
          <a:endParaRPr lang="fr-FR" b="0">
            <a:latin typeface="Montserrat Black" panose="00000A00000000000000" pitchFamily="2" charset="0"/>
          </a:endParaRPr>
        </a:p>
      </dgm:t>
    </dgm:pt>
    <dgm:pt modelId="{C30E939E-8E42-42AA-A47F-6E3E52445454}">
      <dgm:prSet phldrT="[Texte]"/>
      <dgm:spPr>
        <a:noFill/>
        <a:ln>
          <a:noFill/>
        </a:ln>
      </dgm:spPr>
      <dgm:t>
        <a:bodyPr/>
        <a:lstStyle/>
        <a:p>
          <a:endParaRPr lang="fr-FR" b="0" dirty="0">
            <a:latin typeface="Montserrat Black" panose="00000A00000000000000" pitchFamily="2" charset="0"/>
          </a:endParaRPr>
        </a:p>
      </dgm:t>
    </dgm:pt>
    <dgm:pt modelId="{C9F53FDF-0FAF-4CD0-A384-638340B54E89}" type="parTrans" cxnId="{69609D1A-67A3-470C-82FE-D08E30D0BD49}">
      <dgm:prSet/>
      <dgm:spPr/>
      <dgm:t>
        <a:bodyPr/>
        <a:lstStyle/>
        <a:p>
          <a:endParaRPr lang="fr-FR" b="0">
            <a:latin typeface="Montserrat Black" panose="00000A00000000000000" pitchFamily="2" charset="0"/>
          </a:endParaRPr>
        </a:p>
      </dgm:t>
    </dgm:pt>
    <dgm:pt modelId="{7F2E4FF0-C257-4718-AC2E-4D8B7E0927AB}" type="sibTrans" cxnId="{69609D1A-67A3-470C-82FE-D08E30D0BD49}">
      <dgm:prSet/>
      <dgm:spPr/>
      <dgm:t>
        <a:bodyPr/>
        <a:lstStyle/>
        <a:p>
          <a:endParaRPr lang="fr-FR" b="0">
            <a:latin typeface="Montserrat Black" panose="00000A00000000000000" pitchFamily="2" charset="0"/>
          </a:endParaRPr>
        </a:p>
      </dgm:t>
    </dgm:pt>
    <dgm:pt modelId="{9395FE0F-9539-4F73-95F8-227B89A13D5B}">
      <dgm:prSet phldrT="[Texte]"/>
      <dgm:spPr>
        <a:noFill/>
        <a:ln>
          <a:noFill/>
        </a:ln>
      </dgm:spPr>
      <dgm:t>
        <a:bodyPr/>
        <a:lstStyle/>
        <a:p>
          <a:endParaRPr lang="fr-FR" b="0" dirty="0">
            <a:latin typeface="Montserrat Black" panose="00000A00000000000000" pitchFamily="2" charset="0"/>
          </a:endParaRPr>
        </a:p>
      </dgm:t>
    </dgm:pt>
    <dgm:pt modelId="{28375D42-E885-42ED-8B31-B593533975E2}" type="parTrans" cxnId="{86AE7C22-DFC8-4AF3-811C-EE6D1E6DEB8C}">
      <dgm:prSet/>
      <dgm:spPr/>
      <dgm:t>
        <a:bodyPr/>
        <a:lstStyle/>
        <a:p>
          <a:endParaRPr lang="fr-FR" b="0">
            <a:latin typeface="Montserrat Black" panose="00000A00000000000000" pitchFamily="2" charset="0"/>
          </a:endParaRPr>
        </a:p>
      </dgm:t>
    </dgm:pt>
    <dgm:pt modelId="{B64AD159-8C7B-4737-B820-91B977C8CE53}" type="sibTrans" cxnId="{86AE7C22-DFC8-4AF3-811C-EE6D1E6DEB8C}">
      <dgm:prSet/>
      <dgm:spPr/>
      <dgm:t>
        <a:bodyPr/>
        <a:lstStyle/>
        <a:p>
          <a:endParaRPr lang="fr-FR" b="0">
            <a:latin typeface="Montserrat Black" panose="00000A00000000000000" pitchFamily="2" charset="0"/>
          </a:endParaRPr>
        </a:p>
      </dgm:t>
    </dgm:pt>
    <dgm:pt modelId="{BF52D55B-0513-4238-B905-4149C84A6B14}" type="pres">
      <dgm:prSet presAssocID="{C189DF18-83B8-47E6-9019-10A4111D9716}" presName="composite" presStyleCnt="0">
        <dgm:presLayoutVars>
          <dgm:chMax val="1"/>
          <dgm:dir/>
          <dgm:resizeHandles val="exact"/>
        </dgm:presLayoutVars>
      </dgm:prSet>
      <dgm:spPr/>
      <dgm:t>
        <a:bodyPr/>
        <a:lstStyle/>
        <a:p>
          <a:endParaRPr lang="fr-FR"/>
        </a:p>
      </dgm:t>
    </dgm:pt>
    <dgm:pt modelId="{4867DFBB-95E0-4DA3-8027-D706823671A9}" type="pres">
      <dgm:prSet presAssocID="{C189DF18-83B8-47E6-9019-10A4111D9716}" presName="radial" presStyleCnt="0">
        <dgm:presLayoutVars>
          <dgm:animLvl val="ctr"/>
        </dgm:presLayoutVars>
      </dgm:prSet>
      <dgm:spPr/>
    </dgm:pt>
    <dgm:pt modelId="{D2946934-0962-4D7D-B6E2-0C4F3F91D613}" type="pres">
      <dgm:prSet presAssocID="{C78A6CC6-087B-4E58-B97F-39646BE259D2}" presName="centerShape" presStyleLbl="vennNode1" presStyleIdx="0" presStyleCnt="7" custScaleX="106530" custScaleY="106530"/>
      <dgm:spPr/>
      <dgm:t>
        <a:bodyPr/>
        <a:lstStyle/>
        <a:p>
          <a:endParaRPr lang="fr-FR"/>
        </a:p>
      </dgm:t>
    </dgm:pt>
    <dgm:pt modelId="{36408E05-8927-4BE8-B507-B9CF93212461}" type="pres">
      <dgm:prSet presAssocID="{45488015-0803-40B6-85F5-437A15944FDC}" presName="node" presStyleLbl="vennNode1" presStyleIdx="1" presStyleCnt="7" custScaleX="131114" custScaleY="131114">
        <dgm:presLayoutVars>
          <dgm:bulletEnabled val="1"/>
        </dgm:presLayoutVars>
      </dgm:prSet>
      <dgm:spPr/>
      <dgm:t>
        <a:bodyPr/>
        <a:lstStyle/>
        <a:p>
          <a:endParaRPr lang="fr-FR"/>
        </a:p>
      </dgm:t>
    </dgm:pt>
    <dgm:pt modelId="{7FCA593C-01C5-47D0-A823-9828C1088C89}" type="pres">
      <dgm:prSet presAssocID="{CCA6CFCC-69F1-4430-ACA8-F2E24B9DAA49}" presName="node" presStyleLbl="vennNode1" presStyleIdx="2" presStyleCnt="7" custScaleX="131114" custScaleY="131114">
        <dgm:presLayoutVars>
          <dgm:bulletEnabled val="1"/>
        </dgm:presLayoutVars>
      </dgm:prSet>
      <dgm:spPr/>
      <dgm:t>
        <a:bodyPr/>
        <a:lstStyle/>
        <a:p>
          <a:endParaRPr lang="fr-FR"/>
        </a:p>
      </dgm:t>
    </dgm:pt>
    <dgm:pt modelId="{EC4A0C75-D382-4475-894B-616555FDF4F3}" type="pres">
      <dgm:prSet presAssocID="{2A1E271C-6097-4334-A68F-3EE46D9FB812}" presName="node" presStyleLbl="vennNode1" presStyleIdx="3" presStyleCnt="7" custScaleX="131114" custScaleY="131114">
        <dgm:presLayoutVars>
          <dgm:bulletEnabled val="1"/>
        </dgm:presLayoutVars>
      </dgm:prSet>
      <dgm:spPr/>
      <dgm:t>
        <a:bodyPr/>
        <a:lstStyle/>
        <a:p>
          <a:endParaRPr lang="fr-FR"/>
        </a:p>
      </dgm:t>
    </dgm:pt>
    <dgm:pt modelId="{6691C38D-8E2A-4EA6-9BF9-258D718454D5}" type="pres">
      <dgm:prSet presAssocID="{4A90FCA5-7897-4E69-B665-B28791922D0A}" presName="node" presStyleLbl="vennNode1" presStyleIdx="4" presStyleCnt="7" custScaleX="131114" custScaleY="131114">
        <dgm:presLayoutVars>
          <dgm:bulletEnabled val="1"/>
        </dgm:presLayoutVars>
      </dgm:prSet>
      <dgm:spPr/>
      <dgm:t>
        <a:bodyPr/>
        <a:lstStyle/>
        <a:p>
          <a:endParaRPr lang="fr-FR"/>
        </a:p>
      </dgm:t>
    </dgm:pt>
    <dgm:pt modelId="{CA238401-E391-4C47-BE4B-3C490B66941B}" type="pres">
      <dgm:prSet presAssocID="{C30E939E-8E42-42AA-A47F-6E3E52445454}" presName="node" presStyleLbl="vennNode1" presStyleIdx="5" presStyleCnt="7" custScaleX="131114" custScaleY="131114">
        <dgm:presLayoutVars>
          <dgm:bulletEnabled val="1"/>
        </dgm:presLayoutVars>
      </dgm:prSet>
      <dgm:spPr/>
      <dgm:t>
        <a:bodyPr/>
        <a:lstStyle/>
        <a:p>
          <a:endParaRPr lang="fr-FR"/>
        </a:p>
      </dgm:t>
    </dgm:pt>
    <dgm:pt modelId="{EEC5003D-4DEA-4BEE-9688-F9175539349A}" type="pres">
      <dgm:prSet presAssocID="{9395FE0F-9539-4F73-95F8-227B89A13D5B}" presName="node" presStyleLbl="vennNode1" presStyleIdx="6" presStyleCnt="7" custScaleX="131114" custScaleY="131114">
        <dgm:presLayoutVars>
          <dgm:bulletEnabled val="1"/>
        </dgm:presLayoutVars>
      </dgm:prSet>
      <dgm:spPr/>
      <dgm:t>
        <a:bodyPr/>
        <a:lstStyle/>
        <a:p>
          <a:endParaRPr lang="fr-FR"/>
        </a:p>
      </dgm:t>
    </dgm:pt>
  </dgm:ptLst>
  <dgm:cxnLst>
    <dgm:cxn modelId="{0CFD3181-4A37-4BC5-8873-4F714D7EBFBB}" type="presOf" srcId="{C78A6CC6-087B-4E58-B97F-39646BE259D2}" destId="{D2946934-0962-4D7D-B6E2-0C4F3F91D613}" srcOrd="0" destOrd="0" presId="urn:microsoft.com/office/officeart/2005/8/layout/radial3"/>
    <dgm:cxn modelId="{86AE7C22-DFC8-4AF3-811C-EE6D1E6DEB8C}" srcId="{C78A6CC6-087B-4E58-B97F-39646BE259D2}" destId="{9395FE0F-9539-4F73-95F8-227B89A13D5B}" srcOrd="5" destOrd="0" parTransId="{28375D42-E885-42ED-8B31-B593533975E2}" sibTransId="{B64AD159-8C7B-4737-B820-91B977C8CE53}"/>
    <dgm:cxn modelId="{DF811A55-BD4C-4FFB-B352-056777D5492E}" srcId="{C78A6CC6-087B-4E58-B97F-39646BE259D2}" destId="{4A90FCA5-7897-4E69-B665-B28791922D0A}" srcOrd="3" destOrd="0" parTransId="{8681FDDE-9598-472E-8FED-CD35FCD08C33}" sibTransId="{56839F3F-7565-461E-9789-3E798AFE5AD5}"/>
    <dgm:cxn modelId="{E20DB5F0-81B9-483C-8EEC-C7A871DDB029}" srcId="{C78A6CC6-087B-4E58-B97F-39646BE259D2}" destId="{CCA6CFCC-69F1-4430-ACA8-F2E24B9DAA49}" srcOrd="1" destOrd="0" parTransId="{A31FD8F0-0F07-441C-BEF4-F81565C9FD86}" sibTransId="{53EA2637-18A3-4F00-B6E4-EAEF8B67A51F}"/>
    <dgm:cxn modelId="{D8860A6C-BD10-4684-9237-2B9810509C53}" srcId="{C78A6CC6-087B-4E58-B97F-39646BE259D2}" destId="{45488015-0803-40B6-85F5-437A15944FDC}" srcOrd="0" destOrd="0" parTransId="{C816198D-2C34-43CC-94A4-E8FC3BD2F1ED}" sibTransId="{4B2832B0-BD5E-4CD0-A020-EA74FB37150A}"/>
    <dgm:cxn modelId="{6AC3BEA2-7510-4B29-BE00-80D5FBD8A4C4}" type="presOf" srcId="{45488015-0803-40B6-85F5-437A15944FDC}" destId="{36408E05-8927-4BE8-B507-B9CF93212461}" srcOrd="0" destOrd="0" presId="urn:microsoft.com/office/officeart/2005/8/layout/radial3"/>
    <dgm:cxn modelId="{6977AA77-C945-469F-89AC-612A9827B65C}" type="presOf" srcId="{CCA6CFCC-69F1-4430-ACA8-F2E24B9DAA49}" destId="{7FCA593C-01C5-47D0-A823-9828C1088C89}" srcOrd="0" destOrd="0" presId="urn:microsoft.com/office/officeart/2005/8/layout/radial3"/>
    <dgm:cxn modelId="{9C6F8034-9D7F-42ED-81FF-C33F88744DF6}" type="presOf" srcId="{4A90FCA5-7897-4E69-B665-B28791922D0A}" destId="{6691C38D-8E2A-4EA6-9BF9-258D718454D5}" srcOrd="0" destOrd="0" presId="urn:microsoft.com/office/officeart/2005/8/layout/radial3"/>
    <dgm:cxn modelId="{5FC0B829-C996-4CF9-AF20-C3A2709302EB}" srcId="{C78A6CC6-087B-4E58-B97F-39646BE259D2}" destId="{2A1E271C-6097-4334-A68F-3EE46D9FB812}" srcOrd="2" destOrd="0" parTransId="{6DE279D9-C500-4948-B110-3075B4B0DF90}" sibTransId="{015E7B12-9294-433F-9DD6-927EAAB7F125}"/>
    <dgm:cxn modelId="{69609D1A-67A3-470C-82FE-D08E30D0BD49}" srcId="{C78A6CC6-087B-4E58-B97F-39646BE259D2}" destId="{C30E939E-8E42-42AA-A47F-6E3E52445454}" srcOrd="4" destOrd="0" parTransId="{C9F53FDF-0FAF-4CD0-A384-638340B54E89}" sibTransId="{7F2E4FF0-C257-4718-AC2E-4D8B7E0927AB}"/>
    <dgm:cxn modelId="{574D9DD8-32FA-4983-889F-C646567EDF5B}" type="presOf" srcId="{C30E939E-8E42-42AA-A47F-6E3E52445454}" destId="{CA238401-E391-4C47-BE4B-3C490B66941B}" srcOrd="0" destOrd="0" presId="urn:microsoft.com/office/officeart/2005/8/layout/radial3"/>
    <dgm:cxn modelId="{A5BD81FC-598D-425B-9D83-0B7EF6965F1E}" srcId="{C189DF18-83B8-47E6-9019-10A4111D9716}" destId="{C78A6CC6-087B-4E58-B97F-39646BE259D2}" srcOrd="0" destOrd="0" parTransId="{ACF4F00A-DBAF-4D10-98A6-F3C6A8ECF4B6}" sibTransId="{EC8C8BF4-D725-4A68-9A4B-C817613633BB}"/>
    <dgm:cxn modelId="{C343BF48-A70A-45BB-A28F-1B608884020B}" type="presOf" srcId="{9395FE0F-9539-4F73-95F8-227B89A13D5B}" destId="{EEC5003D-4DEA-4BEE-9688-F9175539349A}" srcOrd="0" destOrd="0" presId="urn:microsoft.com/office/officeart/2005/8/layout/radial3"/>
    <dgm:cxn modelId="{2DFB5A54-5563-487F-B4A5-A97103AB01CF}" type="presOf" srcId="{2A1E271C-6097-4334-A68F-3EE46D9FB812}" destId="{EC4A0C75-D382-4475-894B-616555FDF4F3}" srcOrd="0" destOrd="0" presId="urn:microsoft.com/office/officeart/2005/8/layout/radial3"/>
    <dgm:cxn modelId="{8D0B0C16-AEF4-40D4-85D7-23FD9C5C7F92}" srcId="{C189DF18-83B8-47E6-9019-10A4111D9716}" destId="{D6F25D25-B8E0-4418-B613-265726B5E54D}" srcOrd="1" destOrd="0" parTransId="{C4DA58CC-A735-430D-A8F5-36D99FA24F84}" sibTransId="{368DC5AD-6097-4AC8-8B5A-DFDAE504130D}"/>
    <dgm:cxn modelId="{64F7337F-AAF4-4566-8C8F-4FC1A053E9B3}" type="presOf" srcId="{C189DF18-83B8-47E6-9019-10A4111D9716}" destId="{BF52D55B-0513-4238-B905-4149C84A6B14}" srcOrd="0" destOrd="0" presId="urn:microsoft.com/office/officeart/2005/8/layout/radial3"/>
    <dgm:cxn modelId="{8336BA7A-9E81-4441-901E-A30C3662001B}" type="presParOf" srcId="{BF52D55B-0513-4238-B905-4149C84A6B14}" destId="{4867DFBB-95E0-4DA3-8027-D706823671A9}" srcOrd="0" destOrd="0" presId="urn:microsoft.com/office/officeart/2005/8/layout/radial3"/>
    <dgm:cxn modelId="{0FABD612-13BB-4718-AD8B-FD8BBED2C3C3}" type="presParOf" srcId="{4867DFBB-95E0-4DA3-8027-D706823671A9}" destId="{D2946934-0962-4D7D-B6E2-0C4F3F91D613}" srcOrd="0" destOrd="0" presId="urn:microsoft.com/office/officeart/2005/8/layout/radial3"/>
    <dgm:cxn modelId="{D9590A73-F117-4BA8-B05C-C25F40C36164}" type="presParOf" srcId="{4867DFBB-95E0-4DA3-8027-D706823671A9}" destId="{36408E05-8927-4BE8-B507-B9CF93212461}" srcOrd="1" destOrd="0" presId="urn:microsoft.com/office/officeart/2005/8/layout/radial3"/>
    <dgm:cxn modelId="{5C14270C-0F0C-428D-83B4-87B4D0031895}" type="presParOf" srcId="{4867DFBB-95E0-4DA3-8027-D706823671A9}" destId="{7FCA593C-01C5-47D0-A823-9828C1088C89}" srcOrd="2" destOrd="0" presId="urn:microsoft.com/office/officeart/2005/8/layout/radial3"/>
    <dgm:cxn modelId="{F51008D3-6B26-4DDD-A0AB-6E4B295C9C01}" type="presParOf" srcId="{4867DFBB-95E0-4DA3-8027-D706823671A9}" destId="{EC4A0C75-D382-4475-894B-616555FDF4F3}" srcOrd="3" destOrd="0" presId="urn:microsoft.com/office/officeart/2005/8/layout/radial3"/>
    <dgm:cxn modelId="{A45457E7-98E2-4D15-BA4F-40D1400EF334}" type="presParOf" srcId="{4867DFBB-95E0-4DA3-8027-D706823671A9}" destId="{6691C38D-8E2A-4EA6-9BF9-258D718454D5}" srcOrd="4" destOrd="0" presId="urn:microsoft.com/office/officeart/2005/8/layout/radial3"/>
    <dgm:cxn modelId="{BB6B5FB1-F3C2-4514-91EF-4281A7ABDC2C}" type="presParOf" srcId="{4867DFBB-95E0-4DA3-8027-D706823671A9}" destId="{CA238401-E391-4C47-BE4B-3C490B66941B}" srcOrd="5" destOrd="0" presId="urn:microsoft.com/office/officeart/2005/8/layout/radial3"/>
    <dgm:cxn modelId="{3E8150DF-6C2E-4A40-A5FC-09A94F222D21}" type="presParOf" srcId="{4867DFBB-95E0-4DA3-8027-D706823671A9}" destId="{EEC5003D-4DEA-4BEE-9688-F9175539349A}"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89DF18-83B8-47E6-9019-10A4111D97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C78A6CC6-087B-4E58-B97F-39646BE259D2}">
      <dgm:prSet phldrT="[Texte]"/>
      <dgm:spPr>
        <a:solidFill>
          <a:srgbClr val="002060">
            <a:alpha val="50000"/>
          </a:srgbClr>
        </a:solidFill>
        <a:ln>
          <a:noFill/>
        </a:ln>
      </dgm:spPr>
      <dgm:t>
        <a:bodyPr/>
        <a:lstStyle/>
        <a:p>
          <a:r>
            <a:rPr lang="fr-FR" dirty="0" smtClean="0">
              <a:solidFill>
                <a:schemeClr val="tx1">
                  <a:lumMod val="65000"/>
                  <a:lumOff val="35000"/>
                </a:schemeClr>
              </a:solidFill>
              <a:latin typeface="Montserrat Black" panose="00000A00000000000000" pitchFamily="2" charset="0"/>
            </a:rPr>
            <a:t>Nouveau socle</a:t>
          </a:r>
          <a:endParaRPr lang="fr-FR" dirty="0">
            <a:solidFill>
              <a:schemeClr val="tx1">
                <a:lumMod val="65000"/>
                <a:lumOff val="35000"/>
              </a:schemeClr>
            </a:solidFill>
            <a:latin typeface="Montserrat Black" panose="00000A00000000000000" pitchFamily="2" charset="0"/>
          </a:endParaRPr>
        </a:p>
      </dgm:t>
    </dgm:pt>
    <dgm:pt modelId="{ACF4F00A-DBAF-4D10-98A6-F3C6A8ECF4B6}" type="parTrans" cxnId="{A5BD81FC-598D-425B-9D83-0B7EF6965F1E}">
      <dgm:prSet/>
      <dgm:spPr/>
      <dgm:t>
        <a:bodyPr/>
        <a:lstStyle/>
        <a:p>
          <a:endParaRPr lang="fr-FR">
            <a:latin typeface="Montserrat Black" panose="00000A00000000000000" pitchFamily="2" charset="0"/>
          </a:endParaRPr>
        </a:p>
      </dgm:t>
    </dgm:pt>
    <dgm:pt modelId="{EC8C8BF4-D725-4A68-9A4B-C817613633BB}" type="sibTrans" cxnId="{A5BD81FC-598D-425B-9D83-0B7EF6965F1E}">
      <dgm:prSet/>
      <dgm:spPr/>
      <dgm:t>
        <a:bodyPr/>
        <a:lstStyle/>
        <a:p>
          <a:endParaRPr lang="fr-FR">
            <a:latin typeface="Montserrat Black" panose="00000A00000000000000" pitchFamily="2" charset="0"/>
          </a:endParaRPr>
        </a:p>
      </dgm:t>
    </dgm:pt>
    <dgm:pt modelId="{CCA6CFCC-69F1-4430-ACA8-F2E24B9DAA49}">
      <dgm:prSet phldrT="[Texte]"/>
      <dgm:spPr>
        <a:solidFill>
          <a:schemeClr val="accent3">
            <a:lumMod val="75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Franchise 30 jours</a:t>
          </a:r>
          <a:endParaRPr lang="fr-FR" dirty="0">
            <a:solidFill>
              <a:schemeClr val="tx1">
                <a:lumMod val="65000"/>
                <a:lumOff val="35000"/>
              </a:schemeClr>
            </a:solidFill>
            <a:latin typeface="Montserrat Black" panose="00000A00000000000000" pitchFamily="2" charset="0"/>
          </a:endParaRPr>
        </a:p>
      </dgm:t>
    </dgm:pt>
    <dgm:pt modelId="{A31FD8F0-0F07-441C-BEF4-F81565C9FD86}" type="parTrans" cxnId="{E20DB5F0-81B9-483C-8EEC-C7A871DDB029}">
      <dgm:prSet/>
      <dgm:spPr/>
      <dgm:t>
        <a:bodyPr/>
        <a:lstStyle/>
        <a:p>
          <a:endParaRPr lang="fr-FR">
            <a:latin typeface="Montserrat Black" panose="00000A00000000000000" pitchFamily="2" charset="0"/>
          </a:endParaRPr>
        </a:p>
      </dgm:t>
    </dgm:pt>
    <dgm:pt modelId="{53EA2637-18A3-4F00-B6E4-EAEF8B67A51F}" type="sibTrans" cxnId="{E20DB5F0-81B9-483C-8EEC-C7A871DDB029}">
      <dgm:prSet/>
      <dgm:spPr/>
      <dgm:t>
        <a:bodyPr/>
        <a:lstStyle/>
        <a:p>
          <a:endParaRPr lang="fr-FR">
            <a:latin typeface="Montserrat Black" panose="00000A00000000000000" pitchFamily="2" charset="0"/>
          </a:endParaRPr>
        </a:p>
      </dgm:t>
    </dgm:pt>
    <dgm:pt modelId="{2A1E271C-6097-4334-A68F-3EE46D9FB812}">
      <dgm:prSet phldrT="[Texte]"/>
      <dgm:spPr>
        <a:solidFill>
          <a:schemeClr val="accent3">
            <a:lumMod val="60000"/>
            <a:lumOff val="40000"/>
          </a:schemeClr>
        </a:solidFill>
        <a:ln>
          <a:noFill/>
        </a:ln>
        <a:effectLst>
          <a:outerShdw blurRad="50800" dist="38100" dir="2700000" algn="tl" rotWithShape="0">
            <a:prstClr val="black">
              <a:alpha val="40000"/>
            </a:prstClr>
          </a:outerShdw>
        </a:effectLst>
      </dgm:spPr>
      <dgm:t>
        <a:bodyPr/>
        <a:lstStyle/>
        <a:p>
          <a:r>
            <a:rPr lang="fr-FR" b="1" dirty="0" smtClean="0">
              <a:solidFill>
                <a:schemeClr val="bg1"/>
              </a:solidFill>
              <a:latin typeface="Montserrat Black" panose="00000A00000000000000" pitchFamily="2" charset="0"/>
            </a:rPr>
            <a:t>IPP 33%</a:t>
          </a:r>
          <a:endParaRPr lang="fr-FR" b="1" dirty="0">
            <a:solidFill>
              <a:schemeClr val="bg1"/>
            </a:solidFill>
            <a:latin typeface="Montserrat Black" panose="00000A00000000000000" pitchFamily="2" charset="0"/>
          </a:endParaRPr>
        </a:p>
      </dgm:t>
    </dgm:pt>
    <dgm:pt modelId="{6DE279D9-C500-4948-B110-3075B4B0DF90}" type="parTrans" cxnId="{5FC0B829-C996-4CF9-AF20-C3A2709302EB}">
      <dgm:prSet/>
      <dgm:spPr/>
      <dgm:t>
        <a:bodyPr/>
        <a:lstStyle/>
        <a:p>
          <a:endParaRPr lang="fr-FR">
            <a:latin typeface="Montserrat Black" panose="00000A00000000000000" pitchFamily="2" charset="0"/>
          </a:endParaRPr>
        </a:p>
      </dgm:t>
    </dgm:pt>
    <dgm:pt modelId="{015E7B12-9294-433F-9DD6-927EAAB7F125}" type="sibTrans" cxnId="{5FC0B829-C996-4CF9-AF20-C3A2709302EB}">
      <dgm:prSet/>
      <dgm:spPr/>
      <dgm:t>
        <a:bodyPr/>
        <a:lstStyle/>
        <a:p>
          <a:endParaRPr lang="fr-FR">
            <a:latin typeface="Montserrat Black" panose="00000A00000000000000" pitchFamily="2" charset="0"/>
          </a:endParaRPr>
        </a:p>
      </dgm:t>
    </dgm:pt>
    <dgm:pt modelId="{45488015-0803-40B6-85F5-437A15944FDC}">
      <dgm:prSet phldrT="[Texte]"/>
      <dgm:spPr>
        <a:solidFill>
          <a:schemeClr val="accent3">
            <a:lumMod val="50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Prestation forfaitaire</a:t>
          </a:r>
          <a:endParaRPr lang="fr-FR" dirty="0">
            <a:solidFill>
              <a:schemeClr val="tx1">
                <a:lumMod val="65000"/>
                <a:lumOff val="35000"/>
              </a:schemeClr>
            </a:solidFill>
            <a:latin typeface="Montserrat Black" panose="00000A00000000000000" pitchFamily="2" charset="0"/>
          </a:endParaRPr>
        </a:p>
      </dgm:t>
    </dgm:pt>
    <dgm:pt modelId="{C816198D-2C34-43CC-94A4-E8FC3BD2F1ED}" type="parTrans" cxnId="{D8860A6C-BD10-4684-9237-2B9810509C53}">
      <dgm:prSet/>
      <dgm:spPr/>
      <dgm:t>
        <a:bodyPr/>
        <a:lstStyle/>
        <a:p>
          <a:endParaRPr lang="fr-FR">
            <a:latin typeface="Montserrat Black" panose="00000A00000000000000" pitchFamily="2" charset="0"/>
          </a:endParaRPr>
        </a:p>
      </dgm:t>
    </dgm:pt>
    <dgm:pt modelId="{4B2832B0-BD5E-4CD0-A020-EA74FB37150A}" type="sibTrans" cxnId="{D8860A6C-BD10-4684-9237-2B9810509C53}">
      <dgm:prSet/>
      <dgm:spPr/>
      <dgm:t>
        <a:bodyPr/>
        <a:lstStyle/>
        <a:p>
          <a:endParaRPr lang="fr-FR">
            <a:latin typeface="Montserrat Black" panose="00000A00000000000000" pitchFamily="2" charset="0"/>
          </a:endParaRPr>
        </a:p>
      </dgm:t>
    </dgm:pt>
    <dgm:pt modelId="{4A90FCA5-7897-4E69-B665-B28791922D0A}">
      <dgm:prSet phldrT="[Texte]"/>
      <dgm:spPr>
        <a:solidFill>
          <a:schemeClr val="accent3">
            <a:lumMod val="40000"/>
            <a:lumOff val="60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Perte d’emploi</a:t>
          </a:r>
          <a:endParaRPr lang="fr-FR" dirty="0">
            <a:solidFill>
              <a:schemeClr val="tx1">
                <a:lumMod val="65000"/>
                <a:lumOff val="35000"/>
              </a:schemeClr>
            </a:solidFill>
            <a:latin typeface="Montserrat Black" panose="00000A00000000000000" pitchFamily="2" charset="0"/>
          </a:endParaRPr>
        </a:p>
      </dgm:t>
    </dgm:pt>
    <dgm:pt modelId="{8681FDDE-9598-472E-8FED-CD35FCD08C33}" type="parTrans" cxnId="{DF811A55-BD4C-4FFB-B352-056777D5492E}">
      <dgm:prSet/>
      <dgm:spPr/>
      <dgm:t>
        <a:bodyPr/>
        <a:lstStyle/>
        <a:p>
          <a:endParaRPr lang="fr-FR">
            <a:latin typeface="Montserrat Black" panose="00000A00000000000000" pitchFamily="2" charset="0"/>
          </a:endParaRPr>
        </a:p>
      </dgm:t>
    </dgm:pt>
    <dgm:pt modelId="{56839F3F-7565-461E-9789-3E798AFE5AD5}" type="sibTrans" cxnId="{DF811A55-BD4C-4FFB-B352-056777D5492E}">
      <dgm:prSet/>
      <dgm:spPr/>
      <dgm:t>
        <a:bodyPr/>
        <a:lstStyle/>
        <a:p>
          <a:endParaRPr lang="fr-FR">
            <a:latin typeface="Montserrat Black" panose="00000A00000000000000" pitchFamily="2" charset="0"/>
          </a:endParaRPr>
        </a:p>
      </dgm:t>
    </dgm:pt>
    <dgm:pt modelId="{D6F25D25-B8E0-4418-B613-265726B5E54D}">
      <dgm:prSet phldrT="[Texte]"/>
      <dgm:spPr>
        <a:solidFill>
          <a:schemeClr val="accent3">
            <a:lumMod val="40000"/>
            <a:lumOff val="60000"/>
            <a:alpha val="50000"/>
          </a:schemeClr>
        </a:solidFill>
      </dgm:spPr>
      <dgm:t>
        <a:bodyPr/>
        <a:lstStyle/>
        <a:p>
          <a:endParaRPr lang="fr-FR" dirty="0">
            <a:latin typeface="Montserrat Black" panose="00000A00000000000000" pitchFamily="2" charset="0"/>
          </a:endParaRPr>
        </a:p>
      </dgm:t>
    </dgm:pt>
    <dgm:pt modelId="{C4DA58CC-A735-430D-A8F5-36D99FA24F84}" type="parTrans" cxnId="{8D0B0C16-AEF4-40D4-85D7-23FD9C5C7F92}">
      <dgm:prSet/>
      <dgm:spPr/>
      <dgm:t>
        <a:bodyPr/>
        <a:lstStyle/>
        <a:p>
          <a:endParaRPr lang="fr-FR">
            <a:latin typeface="Montserrat Black" panose="00000A00000000000000" pitchFamily="2" charset="0"/>
          </a:endParaRPr>
        </a:p>
      </dgm:t>
    </dgm:pt>
    <dgm:pt modelId="{368DC5AD-6097-4AC8-8B5A-DFDAE504130D}" type="sibTrans" cxnId="{8D0B0C16-AEF4-40D4-85D7-23FD9C5C7F92}">
      <dgm:prSet/>
      <dgm:spPr/>
      <dgm:t>
        <a:bodyPr/>
        <a:lstStyle/>
        <a:p>
          <a:endParaRPr lang="fr-FR">
            <a:latin typeface="Montserrat Black" panose="00000A00000000000000" pitchFamily="2" charset="0"/>
          </a:endParaRPr>
        </a:p>
      </dgm:t>
    </dgm:pt>
    <dgm:pt modelId="{C30E939E-8E42-42AA-A47F-6E3E52445454}">
      <dgm:prSet phldrT="[Texte]"/>
      <dgm:spPr>
        <a:noFill/>
        <a:ln>
          <a:noFill/>
        </a:ln>
      </dgm:spPr>
      <dgm:t>
        <a:bodyPr/>
        <a:lstStyle/>
        <a:p>
          <a:endParaRPr lang="fr-FR" dirty="0">
            <a:latin typeface="Montserrat Black" panose="00000A00000000000000" pitchFamily="2" charset="0"/>
          </a:endParaRPr>
        </a:p>
      </dgm:t>
    </dgm:pt>
    <dgm:pt modelId="{C9F53FDF-0FAF-4CD0-A384-638340B54E89}" type="parTrans" cxnId="{69609D1A-67A3-470C-82FE-D08E30D0BD49}">
      <dgm:prSet/>
      <dgm:spPr/>
      <dgm:t>
        <a:bodyPr/>
        <a:lstStyle/>
        <a:p>
          <a:endParaRPr lang="fr-FR">
            <a:latin typeface="Montserrat Black" panose="00000A00000000000000" pitchFamily="2" charset="0"/>
          </a:endParaRPr>
        </a:p>
      </dgm:t>
    </dgm:pt>
    <dgm:pt modelId="{7F2E4FF0-C257-4718-AC2E-4D8B7E0927AB}" type="sibTrans" cxnId="{69609D1A-67A3-470C-82FE-D08E30D0BD49}">
      <dgm:prSet/>
      <dgm:spPr/>
      <dgm:t>
        <a:bodyPr/>
        <a:lstStyle/>
        <a:p>
          <a:endParaRPr lang="fr-FR">
            <a:latin typeface="Montserrat Black" panose="00000A00000000000000" pitchFamily="2" charset="0"/>
          </a:endParaRPr>
        </a:p>
      </dgm:t>
    </dgm:pt>
    <dgm:pt modelId="{9395FE0F-9539-4F73-95F8-227B89A13D5B}">
      <dgm:prSet phldrT="[Texte]"/>
      <dgm:spPr>
        <a:noFill/>
        <a:ln>
          <a:noFill/>
        </a:ln>
      </dgm:spPr>
      <dgm:t>
        <a:bodyPr/>
        <a:lstStyle/>
        <a:p>
          <a:endParaRPr lang="fr-FR" dirty="0">
            <a:latin typeface="Montserrat Black" panose="00000A00000000000000" pitchFamily="2" charset="0"/>
          </a:endParaRPr>
        </a:p>
      </dgm:t>
    </dgm:pt>
    <dgm:pt modelId="{28375D42-E885-42ED-8B31-B593533975E2}" type="parTrans" cxnId="{86AE7C22-DFC8-4AF3-811C-EE6D1E6DEB8C}">
      <dgm:prSet/>
      <dgm:spPr/>
      <dgm:t>
        <a:bodyPr/>
        <a:lstStyle/>
        <a:p>
          <a:endParaRPr lang="fr-FR">
            <a:latin typeface="Montserrat Black" panose="00000A00000000000000" pitchFamily="2" charset="0"/>
          </a:endParaRPr>
        </a:p>
      </dgm:t>
    </dgm:pt>
    <dgm:pt modelId="{B64AD159-8C7B-4737-B820-91B977C8CE53}" type="sibTrans" cxnId="{86AE7C22-DFC8-4AF3-811C-EE6D1E6DEB8C}">
      <dgm:prSet/>
      <dgm:spPr/>
      <dgm:t>
        <a:bodyPr/>
        <a:lstStyle/>
        <a:p>
          <a:endParaRPr lang="fr-FR">
            <a:latin typeface="Montserrat Black" panose="00000A00000000000000" pitchFamily="2" charset="0"/>
          </a:endParaRPr>
        </a:p>
      </dgm:t>
    </dgm:pt>
    <dgm:pt modelId="{BF52D55B-0513-4238-B905-4149C84A6B14}" type="pres">
      <dgm:prSet presAssocID="{C189DF18-83B8-47E6-9019-10A4111D9716}" presName="composite" presStyleCnt="0">
        <dgm:presLayoutVars>
          <dgm:chMax val="1"/>
          <dgm:dir/>
          <dgm:resizeHandles val="exact"/>
        </dgm:presLayoutVars>
      </dgm:prSet>
      <dgm:spPr/>
      <dgm:t>
        <a:bodyPr/>
        <a:lstStyle/>
        <a:p>
          <a:endParaRPr lang="fr-FR"/>
        </a:p>
      </dgm:t>
    </dgm:pt>
    <dgm:pt modelId="{4867DFBB-95E0-4DA3-8027-D706823671A9}" type="pres">
      <dgm:prSet presAssocID="{C189DF18-83B8-47E6-9019-10A4111D9716}" presName="radial" presStyleCnt="0">
        <dgm:presLayoutVars>
          <dgm:animLvl val="ctr"/>
        </dgm:presLayoutVars>
      </dgm:prSet>
      <dgm:spPr/>
    </dgm:pt>
    <dgm:pt modelId="{D2946934-0962-4D7D-B6E2-0C4F3F91D613}" type="pres">
      <dgm:prSet presAssocID="{C78A6CC6-087B-4E58-B97F-39646BE259D2}" presName="centerShape" presStyleLbl="vennNode1" presStyleIdx="0" presStyleCnt="7" custScaleX="106530" custScaleY="106530"/>
      <dgm:spPr/>
      <dgm:t>
        <a:bodyPr/>
        <a:lstStyle/>
        <a:p>
          <a:endParaRPr lang="fr-FR"/>
        </a:p>
      </dgm:t>
    </dgm:pt>
    <dgm:pt modelId="{36408E05-8927-4BE8-B507-B9CF93212461}" type="pres">
      <dgm:prSet presAssocID="{45488015-0803-40B6-85F5-437A15944FDC}" presName="node" presStyleLbl="vennNode1" presStyleIdx="1" presStyleCnt="7" custScaleX="131114" custScaleY="131114">
        <dgm:presLayoutVars>
          <dgm:bulletEnabled val="1"/>
        </dgm:presLayoutVars>
      </dgm:prSet>
      <dgm:spPr/>
      <dgm:t>
        <a:bodyPr/>
        <a:lstStyle/>
        <a:p>
          <a:endParaRPr lang="fr-FR"/>
        </a:p>
      </dgm:t>
    </dgm:pt>
    <dgm:pt modelId="{7FCA593C-01C5-47D0-A823-9828C1088C89}" type="pres">
      <dgm:prSet presAssocID="{CCA6CFCC-69F1-4430-ACA8-F2E24B9DAA49}" presName="node" presStyleLbl="vennNode1" presStyleIdx="2" presStyleCnt="7" custScaleX="131114" custScaleY="131114">
        <dgm:presLayoutVars>
          <dgm:bulletEnabled val="1"/>
        </dgm:presLayoutVars>
      </dgm:prSet>
      <dgm:spPr/>
      <dgm:t>
        <a:bodyPr/>
        <a:lstStyle/>
        <a:p>
          <a:endParaRPr lang="fr-FR"/>
        </a:p>
      </dgm:t>
    </dgm:pt>
    <dgm:pt modelId="{EC4A0C75-D382-4475-894B-616555FDF4F3}" type="pres">
      <dgm:prSet presAssocID="{2A1E271C-6097-4334-A68F-3EE46D9FB812}" presName="node" presStyleLbl="vennNode1" presStyleIdx="3" presStyleCnt="7" custScaleX="131114" custScaleY="131114">
        <dgm:presLayoutVars>
          <dgm:bulletEnabled val="1"/>
        </dgm:presLayoutVars>
      </dgm:prSet>
      <dgm:spPr/>
      <dgm:t>
        <a:bodyPr/>
        <a:lstStyle/>
        <a:p>
          <a:endParaRPr lang="fr-FR"/>
        </a:p>
      </dgm:t>
    </dgm:pt>
    <dgm:pt modelId="{6691C38D-8E2A-4EA6-9BF9-258D718454D5}" type="pres">
      <dgm:prSet presAssocID="{4A90FCA5-7897-4E69-B665-B28791922D0A}" presName="node" presStyleLbl="vennNode1" presStyleIdx="4" presStyleCnt="7" custScaleX="131114" custScaleY="131114">
        <dgm:presLayoutVars>
          <dgm:bulletEnabled val="1"/>
        </dgm:presLayoutVars>
      </dgm:prSet>
      <dgm:spPr/>
      <dgm:t>
        <a:bodyPr/>
        <a:lstStyle/>
        <a:p>
          <a:endParaRPr lang="fr-FR"/>
        </a:p>
      </dgm:t>
    </dgm:pt>
    <dgm:pt modelId="{CA238401-E391-4C47-BE4B-3C490B66941B}" type="pres">
      <dgm:prSet presAssocID="{C30E939E-8E42-42AA-A47F-6E3E52445454}" presName="node" presStyleLbl="vennNode1" presStyleIdx="5" presStyleCnt="7" custScaleX="131114" custScaleY="131114">
        <dgm:presLayoutVars>
          <dgm:bulletEnabled val="1"/>
        </dgm:presLayoutVars>
      </dgm:prSet>
      <dgm:spPr/>
      <dgm:t>
        <a:bodyPr/>
        <a:lstStyle/>
        <a:p>
          <a:endParaRPr lang="fr-FR"/>
        </a:p>
      </dgm:t>
    </dgm:pt>
    <dgm:pt modelId="{EEC5003D-4DEA-4BEE-9688-F9175539349A}" type="pres">
      <dgm:prSet presAssocID="{9395FE0F-9539-4F73-95F8-227B89A13D5B}" presName="node" presStyleLbl="vennNode1" presStyleIdx="6" presStyleCnt="7" custScaleX="131114" custScaleY="131114">
        <dgm:presLayoutVars>
          <dgm:bulletEnabled val="1"/>
        </dgm:presLayoutVars>
      </dgm:prSet>
      <dgm:spPr/>
      <dgm:t>
        <a:bodyPr/>
        <a:lstStyle/>
        <a:p>
          <a:endParaRPr lang="fr-FR"/>
        </a:p>
      </dgm:t>
    </dgm:pt>
  </dgm:ptLst>
  <dgm:cxnLst>
    <dgm:cxn modelId="{0CFD3181-4A37-4BC5-8873-4F714D7EBFBB}" type="presOf" srcId="{C78A6CC6-087B-4E58-B97F-39646BE259D2}" destId="{D2946934-0962-4D7D-B6E2-0C4F3F91D613}" srcOrd="0" destOrd="0" presId="urn:microsoft.com/office/officeart/2005/8/layout/radial3"/>
    <dgm:cxn modelId="{86AE7C22-DFC8-4AF3-811C-EE6D1E6DEB8C}" srcId="{C78A6CC6-087B-4E58-B97F-39646BE259D2}" destId="{9395FE0F-9539-4F73-95F8-227B89A13D5B}" srcOrd="5" destOrd="0" parTransId="{28375D42-E885-42ED-8B31-B593533975E2}" sibTransId="{B64AD159-8C7B-4737-B820-91B977C8CE53}"/>
    <dgm:cxn modelId="{DF811A55-BD4C-4FFB-B352-056777D5492E}" srcId="{C78A6CC6-087B-4E58-B97F-39646BE259D2}" destId="{4A90FCA5-7897-4E69-B665-B28791922D0A}" srcOrd="3" destOrd="0" parTransId="{8681FDDE-9598-472E-8FED-CD35FCD08C33}" sibTransId="{56839F3F-7565-461E-9789-3E798AFE5AD5}"/>
    <dgm:cxn modelId="{E20DB5F0-81B9-483C-8EEC-C7A871DDB029}" srcId="{C78A6CC6-087B-4E58-B97F-39646BE259D2}" destId="{CCA6CFCC-69F1-4430-ACA8-F2E24B9DAA49}" srcOrd="1" destOrd="0" parTransId="{A31FD8F0-0F07-441C-BEF4-F81565C9FD86}" sibTransId="{53EA2637-18A3-4F00-B6E4-EAEF8B67A51F}"/>
    <dgm:cxn modelId="{D8860A6C-BD10-4684-9237-2B9810509C53}" srcId="{C78A6CC6-087B-4E58-B97F-39646BE259D2}" destId="{45488015-0803-40B6-85F5-437A15944FDC}" srcOrd="0" destOrd="0" parTransId="{C816198D-2C34-43CC-94A4-E8FC3BD2F1ED}" sibTransId="{4B2832B0-BD5E-4CD0-A020-EA74FB37150A}"/>
    <dgm:cxn modelId="{6AC3BEA2-7510-4B29-BE00-80D5FBD8A4C4}" type="presOf" srcId="{45488015-0803-40B6-85F5-437A15944FDC}" destId="{36408E05-8927-4BE8-B507-B9CF93212461}" srcOrd="0" destOrd="0" presId="urn:microsoft.com/office/officeart/2005/8/layout/radial3"/>
    <dgm:cxn modelId="{6977AA77-C945-469F-89AC-612A9827B65C}" type="presOf" srcId="{CCA6CFCC-69F1-4430-ACA8-F2E24B9DAA49}" destId="{7FCA593C-01C5-47D0-A823-9828C1088C89}" srcOrd="0" destOrd="0" presId="urn:microsoft.com/office/officeart/2005/8/layout/radial3"/>
    <dgm:cxn modelId="{9C6F8034-9D7F-42ED-81FF-C33F88744DF6}" type="presOf" srcId="{4A90FCA5-7897-4E69-B665-B28791922D0A}" destId="{6691C38D-8E2A-4EA6-9BF9-258D718454D5}" srcOrd="0" destOrd="0" presId="urn:microsoft.com/office/officeart/2005/8/layout/radial3"/>
    <dgm:cxn modelId="{5FC0B829-C996-4CF9-AF20-C3A2709302EB}" srcId="{C78A6CC6-087B-4E58-B97F-39646BE259D2}" destId="{2A1E271C-6097-4334-A68F-3EE46D9FB812}" srcOrd="2" destOrd="0" parTransId="{6DE279D9-C500-4948-B110-3075B4B0DF90}" sibTransId="{015E7B12-9294-433F-9DD6-927EAAB7F125}"/>
    <dgm:cxn modelId="{69609D1A-67A3-470C-82FE-D08E30D0BD49}" srcId="{C78A6CC6-087B-4E58-B97F-39646BE259D2}" destId="{C30E939E-8E42-42AA-A47F-6E3E52445454}" srcOrd="4" destOrd="0" parTransId="{C9F53FDF-0FAF-4CD0-A384-638340B54E89}" sibTransId="{7F2E4FF0-C257-4718-AC2E-4D8B7E0927AB}"/>
    <dgm:cxn modelId="{574D9DD8-32FA-4983-889F-C646567EDF5B}" type="presOf" srcId="{C30E939E-8E42-42AA-A47F-6E3E52445454}" destId="{CA238401-E391-4C47-BE4B-3C490B66941B}" srcOrd="0" destOrd="0" presId="urn:microsoft.com/office/officeart/2005/8/layout/radial3"/>
    <dgm:cxn modelId="{A5BD81FC-598D-425B-9D83-0B7EF6965F1E}" srcId="{C189DF18-83B8-47E6-9019-10A4111D9716}" destId="{C78A6CC6-087B-4E58-B97F-39646BE259D2}" srcOrd="0" destOrd="0" parTransId="{ACF4F00A-DBAF-4D10-98A6-F3C6A8ECF4B6}" sibTransId="{EC8C8BF4-D725-4A68-9A4B-C817613633BB}"/>
    <dgm:cxn modelId="{C343BF48-A70A-45BB-A28F-1B608884020B}" type="presOf" srcId="{9395FE0F-9539-4F73-95F8-227B89A13D5B}" destId="{EEC5003D-4DEA-4BEE-9688-F9175539349A}" srcOrd="0" destOrd="0" presId="urn:microsoft.com/office/officeart/2005/8/layout/radial3"/>
    <dgm:cxn modelId="{2DFB5A54-5563-487F-B4A5-A97103AB01CF}" type="presOf" srcId="{2A1E271C-6097-4334-A68F-3EE46D9FB812}" destId="{EC4A0C75-D382-4475-894B-616555FDF4F3}" srcOrd="0" destOrd="0" presId="urn:microsoft.com/office/officeart/2005/8/layout/radial3"/>
    <dgm:cxn modelId="{8D0B0C16-AEF4-40D4-85D7-23FD9C5C7F92}" srcId="{C189DF18-83B8-47E6-9019-10A4111D9716}" destId="{D6F25D25-B8E0-4418-B613-265726B5E54D}" srcOrd="1" destOrd="0" parTransId="{C4DA58CC-A735-430D-A8F5-36D99FA24F84}" sibTransId="{368DC5AD-6097-4AC8-8B5A-DFDAE504130D}"/>
    <dgm:cxn modelId="{64F7337F-AAF4-4566-8C8F-4FC1A053E9B3}" type="presOf" srcId="{C189DF18-83B8-47E6-9019-10A4111D9716}" destId="{BF52D55B-0513-4238-B905-4149C84A6B14}" srcOrd="0" destOrd="0" presId="urn:microsoft.com/office/officeart/2005/8/layout/radial3"/>
    <dgm:cxn modelId="{8336BA7A-9E81-4441-901E-A30C3662001B}" type="presParOf" srcId="{BF52D55B-0513-4238-B905-4149C84A6B14}" destId="{4867DFBB-95E0-4DA3-8027-D706823671A9}" srcOrd="0" destOrd="0" presId="urn:microsoft.com/office/officeart/2005/8/layout/radial3"/>
    <dgm:cxn modelId="{0FABD612-13BB-4718-AD8B-FD8BBED2C3C3}" type="presParOf" srcId="{4867DFBB-95E0-4DA3-8027-D706823671A9}" destId="{D2946934-0962-4D7D-B6E2-0C4F3F91D613}" srcOrd="0" destOrd="0" presId="urn:microsoft.com/office/officeart/2005/8/layout/radial3"/>
    <dgm:cxn modelId="{D9590A73-F117-4BA8-B05C-C25F40C36164}" type="presParOf" srcId="{4867DFBB-95E0-4DA3-8027-D706823671A9}" destId="{36408E05-8927-4BE8-B507-B9CF93212461}" srcOrd="1" destOrd="0" presId="urn:microsoft.com/office/officeart/2005/8/layout/radial3"/>
    <dgm:cxn modelId="{5C14270C-0F0C-428D-83B4-87B4D0031895}" type="presParOf" srcId="{4867DFBB-95E0-4DA3-8027-D706823671A9}" destId="{7FCA593C-01C5-47D0-A823-9828C1088C89}" srcOrd="2" destOrd="0" presId="urn:microsoft.com/office/officeart/2005/8/layout/radial3"/>
    <dgm:cxn modelId="{F51008D3-6B26-4DDD-A0AB-6E4B295C9C01}" type="presParOf" srcId="{4867DFBB-95E0-4DA3-8027-D706823671A9}" destId="{EC4A0C75-D382-4475-894B-616555FDF4F3}" srcOrd="3" destOrd="0" presId="urn:microsoft.com/office/officeart/2005/8/layout/radial3"/>
    <dgm:cxn modelId="{A45457E7-98E2-4D15-BA4F-40D1400EF334}" type="presParOf" srcId="{4867DFBB-95E0-4DA3-8027-D706823671A9}" destId="{6691C38D-8E2A-4EA6-9BF9-258D718454D5}" srcOrd="4" destOrd="0" presId="urn:microsoft.com/office/officeart/2005/8/layout/radial3"/>
    <dgm:cxn modelId="{BB6B5FB1-F3C2-4514-91EF-4281A7ABDC2C}" type="presParOf" srcId="{4867DFBB-95E0-4DA3-8027-D706823671A9}" destId="{CA238401-E391-4C47-BE4B-3C490B66941B}" srcOrd="5" destOrd="0" presId="urn:microsoft.com/office/officeart/2005/8/layout/radial3"/>
    <dgm:cxn modelId="{3E8150DF-6C2E-4A40-A5FC-09A94F222D21}" type="presParOf" srcId="{4867DFBB-95E0-4DA3-8027-D706823671A9}" destId="{EEC5003D-4DEA-4BEE-9688-F9175539349A}"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189DF18-83B8-47E6-9019-10A4111D97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C78A6CC6-087B-4E58-B97F-39646BE259D2}">
      <dgm:prSet phldrT="[Texte]"/>
      <dgm:spPr>
        <a:solidFill>
          <a:srgbClr val="002060">
            <a:alpha val="50000"/>
          </a:srgbClr>
        </a:solidFill>
        <a:ln>
          <a:noFill/>
        </a:ln>
      </dgm:spPr>
      <dgm:t>
        <a:bodyPr/>
        <a:lstStyle/>
        <a:p>
          <a:r>
            <a:rPr lang="fr-FR" dirty="0" smtClean="0">
              <a:solidFill>
                <a:schemeClr val="tx1">
                  <a:lumMod val="65000"/>
                  <a:lumOff val="35000"/>
                </a:schemeClr>
              </a:solidFill>
              <a:latin typeface="Montserrat Black" panose="00000A00000000000000" pitchFamily="2" charset="0"/>
            </a:rPr>
            <a:t>Nouveau socle</a:t>
          </a:r>
          <a:endParaRPr lang="fr-FR" dirty="0">
            <a:solidFill>
              <a:schemeClr val="tx1">
                <a:lumMod val="65000"/>
                <a:lumOff val="35000"/>
              </a:schemeClr>
            </a:solidFill>
            <a:latin typeface="Montserrat Black" panose="00000A00000000000000" pitchFamily="2" charset="0"/>
          </a:endParaRPr>
        </a:p>
      </dgm:t>
    </dgm:pt>
    <dgm:pt modelId="{ACF4F00A-DBAF-4D10-98A6-F3C6A8ECF4B6}" type="parTrans" cxnId="{A5BD81FC-598D-425B-9D83-0B7EF6965F1E}">
      <dgm:prSet/>
      <dgm:spPr/>
      <dgm:t>
        <a:bodyPr/>
        <a:lstStyle/>
        <a:p>
          <a:endParaRPr lang="fr-FR">
            <a:latin typeface="Montserrat Black" panose="00000A00000000000000" pitchFamily="2" charset="0"/>
          </a:endParaRPr>
        </a:p>
      </dgm:t>
    </dgm:pt>
    <dgm:pt modelId="{EC8C8BF4-D725-4A68-9A4B-C817613633BB}" type="sibTrans" cxnId="{A5BD81FC-598D-425B-9D83-0B7EF6965F1E}">
      <dgm:prSet/>
      <dgm:spPr/>
      <dgm:t>
        <a:bodyPr/>
        <a:lstStyle/>
        <a:p>
          <a:endParaRPr lang="fr-FR">
            <a:latin typeface="Montserrat Black" panose="00000A00000000000000" pitchFamily="2" charset="0"/>
          </a:endParaRPr>
        </a:p>
      </dgm:t>
    </dgm:pt>
    <dgm:pt modelId="{CCA6CFCC-69F1-4430-ACA8-F2E24B9DAA49}">
      <dgm:prSet phldrT="[Texte]"/>
      <dgm:spPr>
        <a:solidFill>
          <a:schemeClr val="accent3">
            <a:lumMod val="75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Franchise 30 jours</a:t>
          </a:r>
          <a:endParaRPr lang="fr-FR" dirty="0">
            <a:solidFill>
              <a:schemeClr val="tx1">
                <a:lumMod val="65000"/>
                <a:lumOff val="35000"/>
              </a:schemeClr>
            </a:solidFill>
            <a:latin typeface="Montserrat Black" panose="00000A00000000000000" pitchFamily="2" charset="0"/>
          </a:endParaRPr>
        </a:p>
      </dgm:t>
    </dgm:pt>
    <dgm:pt modelId="{A31FD8F0-0F07-441C-BEF4-F81565C9FD86}" type="parTrans" cxnId="{E20DB5F0-81B9-483C-8EEC-C7A871DDB029}">
      <dgm:prSet/>
      <dgm:spPr/>
      <dgm:t>
        <a:bodyPr/>
        <a:lstStyle/>
        <a:p>
          <a:endParaRPr lang="fr-FR">
            <a:latin typeface="Montserrat Black" panose="00000A00000000000000" pitchFamily="2" charset="0"/>
          </a:endParaRPr>
        </a:p>
      </dgm:t>
    </dgm:pt>
    <dgm:pt modelId="{53EA2637-18A3-4F00-B6E4-EAEF8B67A51F}" type="sibTrans" cxnId="{E20DB5F0-81B9-483C-8EEC-C7A871DDB029}">
      <dgm:prSet/>
      <dgm:spPr/>
      <dgm:t>
        <a:bodyPr/>
        <a:lstStyle/>
        <a:p>
          <a:endParaRPr lang="fr-FR">
            <a:latin typeface="Montserrat Black" panose="00000A00000000000000" pitchFamily="2" charset="0"/>
          </a:endParaRPr>
        </a:p>
      </dgm:t>
    </dgm:pt>
    <dgm:pt modelId="{2A1E271C-6097-4334-A68F-3EE46D9FB812}">
      <dgm:prSet phldrT="[Texte]"/>
      <dgm:spPr>
        <a:solidFill>
          <a:schemeClr val="accent3">
            <a:lumMod val="60000"/>
            <a:lumOff val="40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IPP 33%</a:t>
          </a:r>
          <a:endParaRPr lang="fr-FR" dirty="0">
            <a:solidFill>
              <a:schemeClr val="tx1">
                <a:lumMod val="65000"/>
                <a:lumOff val="35000"/>
              </a:schemeClr>
            </a:solidFill>
            <a:latin typeface="Montserrat Black" panose="00000A00000000000000" pitchFamily="2" charset="0"/>
          </a:endParaRPr>
        </a:p>
      </dgm:t>
    </dgm:pt>
    <dgm:pt modelId="{6DE279D9-C500-4948-B110-3075B4B0DF90}" type="parTrans" cxnId="{5FC0B829-C996-4CF9-AF20-C3A2709302EB}">
      <dgm:prSet/>
      <dgm:spPr/>
      <dgm:t>
        <a:bodyPr/>
        <a:lstStyle/>
        <a:p>
          <a:endParaRPr lang="fr-FR">
            <a:latin typeface="Montserrat Black" panose="00000A00000000000000" pitchFamily="2" charset="0"/>
          </a:endParaRPr>
        </a:p>
      </dgm:t>
    </dgm:pt>
    <dgm:pt modelId="{015E7B12-9294-433F-9DD6-927EAAB7F125}" type="sibTrans" cxnId="{5FC0B829-C996-4CF9-AF20-C3A2709302EB}">
      <dgm:prSet/>
      <dgm:spPr/>
      <dgm:t>
        <a:bodyPr/>
        <a:lstStyle/>
        <a:p>
          <a:endParaRPr lang="fr-FR">
            <a:latin typeface="Montserrat Black" panose="00000A00000000000000" pitchFamily="2" charset="0"/>
          </a:endParaRPr>
        </a:p>
      </dgm:t>
    </dgm:pt>
    <dgm:pt modelId="{45488015-0803-40B6-85F5-437A15944FDC}">
      <dgm:prSet phldrT="[Texte]"/>
      <dgm:spPr>
        <a:solidFill>
          <a:schemeClr val="accent3">
            <a:lumMod val="50000"/>
            <a:alpha val="50000"/>
          </a:schemeClr>
        </a:solidFill>
        <a:ln>
          <a:noFill/>
        </a:ln>
      </dgm:spPr>
      <dgm:t>
        <a:bodyPr/>
        <a:lstStyle/>
        <a:p>
          <a:r>
            <a:rPr lang="fr-FR" dirty="0" smtClean="0">
              <a:solidFill>
                <a:schemeClr val="tx1">
                  <a:lumMod val="65000"/>
                  <a:lumOff val="35000"/>
                </a:schemeClr>
              </a:solidFill>
              <a:latin typeface="Montserrat Black" panose="00000A00000000000000" pitchFamily="2" charset="0"/>
            </a:rPr>
            <a:t>Prestation forfaitaire</a:t>
          </a:r>
          <a:endParaRPr lang="fr-FR" dirty="0">
            <a:solidFill>
              <a:schemeClr val="tx1">
                <a:lumMod val="65000"/>
                <a:lumOff val="35000"/>
              </a:schemeClr>
            </a:solidFill>
            <a:latin typeface="Montserrat Black" panose="00000A00000000000000" pitchFamily="2" charset="0"/>
          </a:endParaRPr>
        </a:p>
      </dgm:t>
    </dgm:pt>
    <dgm:pt modelId="{C816198D-2C34-43CC-94A4-E8FC3BD2F1ED}" type="parTrans" cxnId="{D8860A6C-BD10-4684-9237-2B9810509C53}">
      <dgm:prSet/>
      <dgm:spPr/>
      <dgm:t>
        <a:bodyPr/>
        <a:lstStyle/>
        <a:p>
          <a:endParaRPr lang="fr-FR">
            <a:latin typeface="Montserrat Black" panose="00000A00000000000000" pitchFamily="2" charset="0"/>
          </a:endParaRPr>
        </a:p>
      </dgm:t>
    </dgm:pt>
    <dgm:pt modelId="{4B2832B0-BD5E-4CD0-A020-EA74FB37150A}" type="sibTrans" cxnId="{D8860A6C-BD10-4684-9237-2B9810509C53}">
      <dgm:prSet/>
      <dgm:spPr/>
      <dgm:t>
        <a:bodyPr/>
        <a:lstStyle/>
        <a:p>
          <a:endParaRPr lang="fr-FR">
            <a:latin typeface="Montserrat Black" panose="00000A00000000000000" pitchFamily="2" charset="0"/>
          </a:endParaRPr>
        </a:p>
      </dgm:t>
    </dgm:pt>
    <dgm:pt modelId="{4A90FCA5-7897-4E69-B665-B28791922D0A}">
      <dgm:prSet phldrT="[Texte]"/>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r>
            <a:rPr lang="fr-FR" b="1" dirty="0" smtClean="0">
              <a:solidFill>
                <a:schemeClr val="bg1"/>
              </a:solidFill>
              <a:latin typeface="Montserrat Black" panose="00000A00000000000000" pitchFamily="2" charset="0"/>
            </a:rPr>
            <a:t>Perte d’emploi</a:t>
          </a:r>
          <a:endParaRPr lang="fr-FR" b="1" dirty="0">
            <a:solidFill>
              <a:schemeClr val="bg1"/>
            </a:solidFill>
            <a:latin typeface="Montserrat Black" panose="00000A00000000000000" pitchFamily="2" charset="0"/>
          </a:endParaRPr>
        </a:p>
      </dgm:t>
    </dgm:pt>
    <dgm:pt modelId="{8681FDDE-9598-472E-8FED-CD35FCD08C33}" type="parTrans" cxnId="{DF811A55-BD4C-4FFB-B352-056777D5492E}">
      <dgm:prSet/>
      <dgm:spPr/>
      <dgm:t>
        <a:bodyPr/>
        <a:lstStyle/>
        <a:p>
          <a:endParaRPr lang="fr-FR">
            <a:latin typeface="Montserrat Black" panose="00000A00000000000000" pitchFamily="2" charset="0"/>
          </a:endParaRPr>
        </a:p>
      </dgm:t>
    </dgm:pt>
    <dgm:pt modelId="{56839F3F-7565-461E-9789-3E798AFE5AD5}" type="sibTrans" cxnId="{DF811A55-BD4C-4FFB-B352-056777D5492E}">
      <dgm:prSet/>
      <dgm:spPr/>
      <dgm:t>
        <a:bodyPr/>
        <a:lstStyle/>
        <a:p>
          <a:endParaRPr lang="fr-FR">
            <a:latin typeface="Montserrat Black" panose="00000A00000000000000" pitchFamily="2" charset="0"/>
          </a:endParaRPr>
        </a:p>
      </dgm:t>
    </dgm:pt>
    <dgm:pt modelId="{D6F25D25-B8E0-4418-B613-265726B5E54D}">
      <dgm:prSet phldrT="[Texte]"/>
      <dgm:spPr>
        <a:solidFill>
          <a:schemeClr val="accent3">
            <a:lumMod val="40000"/>
            <a:lumOff val="60000"/>
            <a:alpha val="50000"/>
          </a:schemeClr>
        </a:solidFill>
      </dgm:spPr>
      <dgm:t>
        <a:bodyPr/>
        <a:lstStyle/>
        <a:p>
          <a:endParaRPr lang="fr-FR" dirty="0">
            <a:latin typeface="Montserrat Black" panose="00000A00000000000000" pitchFamily="2" charset="0"/>
          </a:endParaRPr>
        </a:p>
      </dgm:t>
    </dgm:pt>
    <dgm:pt modelId="{C4DA58CC-A735-430D-A8F5-36D99FA24F84}" type="parTrans" cxnId="{8D0B0C16-AEF4-40D4-85D7-23FD9C5C7F92}">
      <dgm:prSet/>
      <dgm:spPr/>
      <dgm:t>
        <a:bodyPr/>
        <a:lstStyle/>
        <a:p>
          <a:endParaRPr lang="fr-FR">
            <a:latin typeface="Montserrat Black" panose="00000A00000000000000" pitchFamily="2" charset="0"/>
          </a:endParaRPr>
        </a:p>
      </dgm:t>
    </dgm:pt>
    <dgm:pt modelId="{368DC5AD-6097-4AC8-8B5A-DFDAE504130D}" type="sibTrans" cxnId="{8D0B0C16-AEF4-40D4-85D7-23FD9C5C7F92}">
      <dgm:prSet/>
      <dgm:spPr/>
      <dgm:t>
        <a:bodyPr/>
        <a:lstStyle/>
        <a:p>
          <a:endParaRPr lang="fr-FR">
            <a:latin typeface="Montserrat Black" panose="00000A00000000000000" pitchFamily="2" charset="0"/>
          </a:endParaRPr>
        </a:p>
      </dgm:t>
    </dgm:pt>
    <dgm:pt modelId="{C30E939E-8E42-42AA-A47F-6E3E52445454}">
      <dgm:prSet phldrT="[Texte]"/>
      <dgm:spPr>
        <a:noFill/>
        <a:ln>
          <a:noFill/>
        </a:ln>
      </dgm:spPr>
      <dgm:t>
        <a:bodyPr/>
        <a:lstStyle/>
        <a:p>
          <a:endParaRPr lang="fr-FR" dirty="0">
            <a:latin typeface="Montserrat Black" panose="00000A00000000000000" pitchFamily="2" charset="0"/>
          </a:endParaRPr>
        </a:p>
      </dgm:t>
    </dgm:pt>
    <dgm:pt modelId="{C9F53FDF-0FAF-4CD0-A384-638340B54E89}" type="parTrans" cxnId="{69609D1A-67A3-470C-82FE-D08E30D0BD49}">
      <dgm:prSet/>
      <dgm:spPr/>
      <dgm:t>
        <a:bodyPr/>
        <a:lstStyle/>
        <a:p>
          <a:endParaRPr lang="fr-FR">
            <a:latin typeface="Montserrat Black" panose="00000A00000000000000" pitchFamily="2" charset="0"/>
          </a:endParaRPr>
        </a:p>
      </dgm:t>
    </dgm:pt>
    <dgm:pt modelId="{7F2E4FF0-C257-4718-AC2E-4D8B7E0927AB}" type="sibTrans" cxnId="{69609D1A-67A3-470C-82FE-D08E30D0BD49}">
      <dgm:prSet/>
      <dgm:spPr/>
      <dgm:t>
        <a:bodyPr/>
        <a:lstStyle/>
        <a:p>
          <a:endParaRPr lang="fr-FR">
            <a:latin typeface="Montserrat Black" panose="00000A00000000000000" pitchFamily="2" charset="0"/>
          </a:endParaRPr>
        </a:p>
      </dgm:t>
    </dgm:pt>
    <dgm:pt modelId="{9395FE0F-9539-4F73-95F8-227B89A13D5B}">
      <dgm:prSet phldrT="[Texte]"/>
      <dgm:spPr>
        <a:noFill/>
        <a:ln>
          <a:noFill/>
        </a:ln>
      </dgm:spPr>
      <dgm:t>
        <a:bodyPr/>
        <a:lstStyle/>
        <a:p>
          <a:endParaRPr lang="fr-FR" dirty="0">
            <a:latin typeface="Montserrat Black" panose="00000A00000000000000" pitchFamily="2" charset="0"/>
          </a:endParaRPr>
        </a:p>
      </dgm:t>
    </dgm:pt>
    <dgm:pt modelId="{28375D42-E885-42ED-8B31-B593533975E2}" type="parTrans" cxnId="{86AE7C22-DFC8-4AF3-811C-EE6D1E6DEB8C}">
      <dgm:prSet/>
      <dgm:spPr/>
      <dgm:t>
        <a:bodyPr/>
        <a:lstStyle/>
        <a:p>
          <a:endParaRPr lang="fr-FR">
            <a:latin typeface="Montserrat Black" panose="00000A00000000000000" pitchFamily="2" charset="0"/>
          </a:endParaRPr>
        </a:p>
      </dgm:t>
    </dgm:pt>
    <dgm:pt modelId="{B64AD159-8C7B-4737-B820-91B977C8CE53}" type="sibTrans" cxnId="{86AE7C22-DFC8-4AF3-811C-EE6D1E6DEB8C}">
      <dgm:prSet/>
      <dgm:spPr/>
      <dgm:t>
        <a:bodyPr/>
        <a:lstStyle/>
        <a:p>
          <a:endParaRPr lang="fr-FR">
            <a:latin typeface="Montserrat Black" panose="00000A00000000000000" pitchFamily="2" charset="0"/>
          </a:endParaRPr>
        </a:p>
      </dgm:t>
    </dgm:pt>
    <dgm:pt modelId="{BF52D55B-0513-4238-B905-4149C84A6B14}" type="pres">
      <dgm:prSet presAssocID="{C189DF18-83B8-47E6-9019-10A4111D9716}" presName="composite" presStyleCnt="0">
        <dgm:presLayoutVars>
          <dgm:chMax val="1"/>
          <dgm:dir/>
          <dgm:resizeHandles val="exact"/>
        </dgm:presLayoutVars>
      </dgm:prSet>
      <dgm:spPr/>
      <dgm:t>
        <a:bodyPr/>
        <a:lstStyle/>
        <a:p>
          <a:endParaRPr lang="fr-FR"/>
        </a:p>
      </dgm:t>
    </dgm:pt>
    <dgm:pt modelId="{4867DFBB-95E0-4DA3-8027-D706823671A9}" type="pres">
      <dgm:prSet presAssocID="{C189DF18-83B8-47E6-9019-10A4111D9716}" presName="radial" presStyleCnt="0">
        <dgm:presLayoutVars>
          <dgm:animLvl val="ctr"/>
        </dgm:presLayoutVars>
      </dgm:prSet>
      <dgm:spPr/>
    </dgm:pt>
    <dgm:pt modelId="{D2946934-0962-4D7D-B6E2-0C4F3F91D613}" type="pres">
      <dgm:prSet presAssocID="{C78A6CC6-087B-4E58-B97F-39646BE259D2}" presName="centerShape" presStyleLbl="vennNode1" presStyleIdx="0" presStyleCnt="7" custScaleX="106530" custScaleY="106530"/>
      <dgm:spPr/>
      <dgm:t>
        <a:bodyPr/>
        <a:lstStyle/>
        <a:p>
          <a:endParaRPr lang="fr-FR"/>
        </a:p>
      </dgm:t>
    </dgm:pt>
    <dgm:pt modelId="{36408E05-8927-4BE8-B507-B9CF93212461}" type="pres">
      <dgm:prSet presAssocID="{45488015-0803-40B6-85F5-437A15944FDC}" presName="node" presStyleLbl="vennNode1" presStyleIdx="1" presStyleCnt="7" custScaleX="131114" custScaleY="131114">
        <dgm:presLayoutVars>
          <dgm:bulletEnabled val="1"/>
        </dgm:presLayoutVars>
      </dgm:prSet>
      <dgm:spPr/>
      <dgm:t>
        <a:bodyPr/>
        <a:lstStyle/>
        <a:p>
          <a:endParaRPr lang="fr-FR"/>
        </a:p>
      </dgm:t>
    </dgm:pt>
    <dgm:pt modelId="{7FCA593C-01C5-47D0-A823-9828C1088C89}" type="pres">
      <dgm:prSet presAssocID="{CCA6CFCC-69F1-4430-ACA8-F2E24B9DAA49}" presName="node" presStyleLbl="vennNode1" presStyleIdx="2" presStyleCnt="7" custScaleX="131114" custScaleY="131114">
        <dgm:presLayoutVars>
          <dgm:bulletEnabled val="1"/>
        </dgm:presLayoutVars>
      </dgm:prSet>
      <dgm:spPr/>
      <dgm:t>
        <a:bodyPr/>
        <a:lstStyle/>
        <a:p>
          <a:endParaRPr lang="fr-FR"/>
        </a:p>
      </dgm:t>
    </dgm:pt>
    <dgm:pt modelId="{EC4A0C75-D382-4475-894B-616555FDF4F3}" type="pres">
      <dgm:prSet presAssocID="{2A1E271C-6097-4334-A68F-3EE46D9FB812}" presName="node" presStyleLbl="vennNode1" presStyleIdx="3" presStyleCnt="7" custScaleX="131114" custScaleY="131114">
        <dgm:presLayoutVars>
          <dgm:bulletEnabled val="1"/>
        </dgm:presLayoutVars>
      </dgm:prSet>
      <dgm:spPr/>
      <dgm:t>
        <a:bodyPr/>
        <a:lstStyle/>
        <a:p>
          <a:endParaRPr lang="fr-FR"/>
        </a:p>
      </dgm:t>
    </dgm:pt>
    <dgm:pt modelId="{6691C38D-8E2A-4EA6-9BF9-258D718454D5}" type="pres">
      <dgm:prSet presAssocID="{4A90FCA5-7897-4E69-B665-B28791922D0A}" presName="node" presStyleLbl="vennNode1" presStyleIdx="4" presStyleCnt="7" custScaleX="131114" custScaleY="131114">
        <dgm:presLayoutVars>
          <dgm:bulletEnabled val="1"/>
        </dgm:presLayoutVars>
      </dgm:prSet>
      <dgm:spPr/>
      <dgm:t>
        <a:bodyPr/>
        <a:lstStyle/>
        <a:p>
          <a:endParaRPr lang="fr-FR"/>
        </a:p>
      </dgm:t>
    </dgm:pt>
    <dgm:pt modelId="{CA238401-E391-4C47-BE4B-3C490B66941B}" type="pres">
      <dgm:prSet presAssocID="{C30E939E-8E42-42AA-A47F-6E3E52445454}" presName="node" presStyleLbl="vennNode1" presStyleIdx="5" presStyleCnt="7" custScaleX="131114" custScaleY="131114">
        <dgm:presLayoutVars>
          <dgm:bulletEnabled val="1"/>
        </dgm:presLayoutVars>
      </dgm:prSet>
      <dgm:spPr/>
      <dgm:t>
        <a:bodyPr/>
        <a:lstStyle/>
        <a:p>
          <a:endParaRPr lang="fr-FR"/>
        </a:p>
      </dgm:t>
    </dgm:pt>
    <dgm:pt modelId="{EEC5003D-4DEA-4BEE-9688-F9175539349A}" type="pres">
      <dgm:prSet presAssocID="{9395FE0F-9539-4F73-95F8-227B89A13D5B}" presName="node" presStyleLbl="vennNode1" presStyleIdx="6" presStyleCnt="7" custScaleX="131114" custScaleY="131114">
        <dgm:presLayoutVars>
          <dgm:bulletEnabled val="1"/>
        </dgm:presLayoutVars>
      </dgm:prSet>
      <dgm:spPr/>
      <dgm:t>
        <a:bodyPr/>
        <a:lstStyle/>
        <a:p>
          <a:endParaRPr lang="fr-FR"/>
        </a:p>
      </dgm:t>
    </dgm:pt>
  </dgm:ptLst>
  <dgm:cxnLst>
    <dgm:cxn modelId="{0CFD3181-4A37-4BC5-8873-4F714D7EBFBB}" type="presOf" srcId="{C78A6CC6-087B-4E58-B97F-39646BE259D2}" destId="{D2946934-0962-4D7D-B6E2-0C4F3F91D613}" srcOrd="0" destOrd="0" presId="urn:microsoft.com/office/officeart/2005/8/layout/radial3"/>
    <dgm:cxn modelId="{86AE7C22-DFC8-4AF3-811C-EE6D1E6DEB8C}" srcId="{C78A6CC6-087B-4E58-B97F-39646BE259D2}" destId="{9395FE0F-9539-4F73-95F8-227B89A13D5B}" srcOrd="5" destOrd="0" parTransId="{28375D42-E885-42ED-8B31-B593533975E2}" sibTransId="{B64AD159-8C7B-4737-B820-91B977C8CE53}"/>
    <dgm:cxn modelId="{DF811A55-BD4C-4FFB-B352-056777D5492E}" srcId="{C78A6CC6-087B-4E58-B97F-39646BE259D2}" destId="{4A90FCA5-7897-4E69-B665-B28791922D0A}" srcOrd="3" destOrd="0" parTransId="{8681FDDE-9598-472E-8FED-CD35FCD08C33}" sibTransId="{56839F3F-7565-461E-9789-3E798AFE5AD5}"/>
    <dgm:cxn modelId="{E20DB5F0-81B9-483C-8EEC-C7A871DDB029}" srcId="{C78A6CC6-087B-4E58-B97F-39646BE259D2}" destId="{CCA6CFCC-69F1-4430-ACA8-F2E24B9DAA49}" srcOrd="1" destOrd="0" parTransId="{A31FD8F0-0F07-441C-BEF4-F81565C9FD86}" sibTransId="{53EA2637-18A3-4F00-B6E4-EAEF8B67A51F}"/>
    <dgm:cxn modelId="{D8860A6C-BD10-4684-9237-2B9810509C53}" srcId="{C78A6CC6-087B-4E58-B97F-39646BE259D2}" destId="{45488015-0803-40B6-85F5-437A15944FDC}" srcOrd="0" destOrd="0" parTransId="{C816198D-2C34-43CC-94A4-E8FC3BD2F1ED}" sibTransId="{4B2832B0-BD5E-4CD0-A020-EA74FB37150A}"/>
    <dgm:cxn modelId="{6AC3BEA2-7510-4B29-BE00-80D5FBD8A4C4}" type="presOf" srcId="{45488015-0803-40B6-85F5-437A15944FDC}" destId="{36408E05-8927-4BE8-B507-B9CF93212461}" srcOrd="0" destOrd="0" presId="urn:microsoft.com/office/officeart/2005/8/layout/radial3"/>
    <dgm:cxn modelId="{6977AA77-C945-469F-89AC-612A9827B65C}" type="presOf" srcId="{CCA6CFCC-69F1-4430-ACA8-F2E24B9DAA49}" destId="{7FCA593C-01C5-47D0-A823-9828C1088C89}" srcOrd="0" destOrd="0" presId="urn:microsoft.com/office/officeart/2005/8/layout/radial3"/>
    <dgm:cxn modelId="{9C6F8034-9D7F-42ED-81FF-C33F88744DF6}" type="presOf" srcId="{4A90FCA5-7897-4E69-B665-B28791922D0A}" destId="{6691C38D-8E2A-4EA6-9BF9-258D718454D5}" srcOrd="0" destOrd="0" presId="urn:microsoft.com/office/officeart/2005/8/layout/radial3"/>
    <dgm:cxn modelId="{5FC0B829-C996-4CF9-AF20-C3A2709302EB}" srcId="{C78A6CC6-087B-4E58-B97F-39646BE259D2}" destId="{2A1E271C-6097-4334-A68F-3EE46D9FB812}" srcOrd="2" destOrd="0" parTransId="{6DE279D9-C500-4948-B110-3075B4B0DF90}" sibTransId="{015E7B12-9294-433F-9DD6-927EAAB7F125}"/>
    <dgm:cxn modelId="{69609D1A-67A3-470C-82FE-D08E30D0BD49}" srcId="{C78A6CC6-087B-4E58-B97F-39646BE259D2}" destId="{C30E939E-8E42-42AA-A47F-6E3E52445454}" srcOrd="4" destOrd="0" parTransId="{C9F53FDF-0FAF-4CD0-A384-638340B54E89}" sibTransId="{7F2E4FF0-C257-4718-AC2E-4D8B7E0927AB}"/>
    <dgm:cxn modelId="{574D9DD8-32FA-4983-889F-C646567EDF5B}" type="presOf" srcId="{C30E939E-8E42-42AA-A47F-6E3E52445454}" destId="{CA238401-E391-4C47-BE4B-3C490B66941B}" srcOrd="0" destOrd="0" presId="urn:microsoft.com/office/officeart/2005/8/layout/radial3"/>
    <dgm:cxn modelId="{A5BD81FC-598D-425B-9D83-0B7EF6965F1E}" srcId="{C189DF18-83B8-47E6-9019-10A4111D9716}" destId="{C78A6CC6-087B-4E58-B97F-39646BE259D2}" srcOrd="0" destOrd="0" parTransId="{ACF4F00A-DBAF-4D10-98A6-F3C6A8ECF4B6}" sibTransId="{EC8C8BF4-D725-4A68-9A4B-C817613633BB}"/>
    <dgm:cxn modelId="{C343BF48-A70A-45BB-A28F-1B608884020B}" type="presOf" srcId="{9395FE0F-9539-4F73-95F8-227B89A13D5B}" destId="{EEC5003D-4DEA-4BEE-9688-F9175539349A}" srcOrd="0" destOrd="0" presId="urn:microsoft.com/office/officeart/2005/8/layout/radial3"/>
    <dgm:cxn modelId="{2DFB5A54-5563-487F-B4A5-A97103AB01CF}" type="presOf" srcId="{2A1E271C-6097-4334-A68F-3EE46D9FB812}" destId="{EC4A0C75-D382-4475-894B-616555FDF4F3}" srcOrd="0" destOrd="0" presId="urn:microsoft.com/office/officeart/2005/8/layout/radial3"/>
    <dgm:cxn modelId="{8D0B0C16-AEF4-40D4-85D7-23FD9C5C7F92}" srcId="{C189DF18-83B8-47E6-9019-10A4111D9716}" destId="{D6F25D25-B8E0-4418-B613-265726B5E54D}" srcOrd="1" destOrd="0" parTransId="{C4DA58CC-A735-430D-A8F5-36D99FA24F84}" sibTransId="{368DC5AD-6097-4AC8-8B5A-DFDAE504130D}"/>
    <dgm:cxn modelId="{64F7337F-AAF4-4566-8C8F-4FC1A053E9B3}" type="presOf" srcId="{C189DF18-83B8-47E6-9019-10A4111D9716}" destId="{BF52D55B-0513-4238-B905-4149C84A6B14}" srcOrd="0" destOrd="0" presId="urn:microsoft.com/office/officeart/2005/8/layout/radial3"/>
    <dgm:cxn modelId="{8336BA7A-9E81-4441-901E-A30C3662001B}" type="presParOf" srcId="{BF52D55B-0513-4238-B905-4149C84A6B14}" destId="{4867DFBB-95E0-4DA3-8027-D706823671A9}" srcOrd="0" destOrd="0" presId="urn:microsoft.com/office/officeart/2005/8/layout/radial3"/>
    <dgm:cxn modelId="{0FABD612-13BB-4718-AD8B-FD8BBED2C3C3}" type="presParOf" srcId="{4867DFBB-95E0-4DA3-8027-D706823671A9}" destId="{D2946934-0962-4D7D-B6E2-0C4F3F91D613}" srcOrd="0" destOrd="0" presId="urn:microsoft.com/office/officeart/2005/8/layout/radial3"/>
    <dgm:cxn modelId="{D9590A73-F117-4BA8-B05C-C25F40C36164}" type="presParOf" srcId="{4867DFBB-95E0-4DA3-8027-D706823671A9}" destId="{36408E05-8927-4BE8-B507-B9CF93212461}" srcOrd="1" destOrd="0" presId="urn:microsoft.com/office/officeart/2005/8/layout/radial3"/>
    <dgm:cxn modelId="{5C14270C-0F0C-428D-83B4-87B4D0031895}" type="presParOf" srcId="{4867DFBB-95E0-4DA3-8027-D706823671A9}" destId="{7FCA593C-01C5-47D0-A823-9828C1088C89}" srcOrd="2" destOrd="0" presId="urn:microsoft.com/office/officeart/2005/8/layout/radial3"/>
    <dgm:cxn modelId="{F51008D3-6B26-4DDD-A0AB-6E4B295C9C01}" type="presParOf" srcId="{4867DFBB-95E0-4DA3-8027-D706823671A9}" destId="{EC4A0C75-D382-4475-894B-616555FDF4F3}" srcOrd="3" destOrd="0" presId="urn:microsoft.com/office/officeart/2005/8/layout/radial3"/>
    <dgm:cxn modelId="{A45457E7-98E2-4D15-BA4F-40D1400EF334}" type="presParOf" srcId="{4867DFBB-95E0-4DA3-8027-D706823671A9}" destId="{6691C38D-8E2A-4EA6-9BF9-258D718454D5}" srcOrd="4" destOrd="0" presId="urn:microsoft.com/office/officeart/2005/8/layout/radial3"/>
    <dgm:cxn modelId="{BB6B5FB1-F3C2-4514-91EF-4281A7ABDC2C}" type="presParOf" srcId="{4867DFBB-95E0-4DA3-8027-D706823671A9}" destId="{CA238401-E391-4C47-BE4B-3C490B66941B}" srcOrd="5" destOrd="0" presId="urn:microsoft.com/office/officeart/2005/8/layout/radial3"/>
    <dgm:cxn modelId="{3E8150DF-6C2E-4A40-A5FC-09A94F222D21}" type="presParOf" srcId="{4867DFBB-95E0-4DA3-8027-D706823671A9}" destId="{EEC5003D-4DEA-4BEE-9688-F9175539349A}"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46934-0962-4D7D-B6E2-0C4F3F91D613}">
      <dsp:nvSpPr>
        <dsp:cNvPr id="0" name=""/>
        <dsp:cNvSpPr/>
      </dsp:nvSpPr>
      <dsp:spPr>
        <a:xfrm>
          <a:off x="1116819" y="846819"/>
          <a:ext cx="2446361" cy="2446361"/>
        </a:xfrm>
        <a:prstGeom prst="ellipse">
          <a:avLst/>
        </a:prstGeom>
        <a:solidFill>
          <a:srgbClr val="002060"/>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fr-FR" sz="2700" b="0" kern="1200" dirty="0" smtClean="0">
              <a:solidFill>
                <a:schemeClr val="bg1"/>
              </a:solidFill>
              <a:latin typeface="Montserrat Black" panose="00000A00000000000000" pitchFamily="2" charset="0"/>
            </a:rPr>
            <a:t>Nouveau socle</a:t>
          </a:r>
          <a:endParaRPr lang="fr-FR" sz="2700" b="0" kern="1200" dirty="0">
            <a:solidFill>
              <a:schemeClr val="bg1"/>
            </a:solidFill>
            <a:latin typeface="Montserrat Black" panose="00000A00000000000000" pitchFamily="2" charset="0"/>
          </a:endParaRPr>
        </a:p>
      </dsp:txBody>
      <dsp:txXfrm>
        <a:off x="1475080" y="1205080"/>
        <a:ext cx="1729839" cy="1729839"/>
      </dsp:txXfrm>
    </dsp:sp>
    <dsp:sp modelId="{36408E05-8927-4BE8-B507-B9CF93212461}">
      <dsp:nvSpPr>
        <dsp:cNvPr id="0" name=""/>
        <dsp:cNvSpPr/>
      </dsp:nvSpPr>
      <dsp:spPr>
        <a:xfrm>
          <a:off x="1587272" y="-178216"/>
          <a:ext cx="1505455" cy="1505455"/>
        </a:xfrm>
        <a:prstGeom prst="ellipse">
          <a:avLst/>
        </a:prstGeom>
        <a:solidFill>
          <a:schemeClr val="accent3">
            <a:lumMod val="5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bg1"/>
              </a:solidFill>
              <a:latin typeface="Montserrat Black" panose="00000A00000000000000" pitchFamily="2" charset="0"/>
            </a:rPr>
            <a:t>Prestation forfaitaire</a:t>
          </a:r>
          <a:endParaRPr lang="fr-FR" sz="1400" b="0" kern="1200" dirty="0">
            <a:solidFill>
              <a:schemeClr val="bg1"/>
            </a:solidFill>
            <a:latin typeface="Montserrat Black" panose="00000A00000000000000" pitchFamily="2" charset="0"/>
          </a:endParaRPr>
        </a:p>
      </dsp:txBody>
      <dsp:txXfrm>
        <a:off x="1807741" y="42253"/>
        <a:ext cx="1064517" cy="1064517"/>
      </dsp:txXfrm>
    </dsp:sp>
    <dsp:sp modelId="{7FCA593C-01C5-47D0-A823-9828C1088C89}">
      <dsp:nvSpPr>
        <dsp:cNvPr id="0" name=""/>
        <dsp:cNvSpPr/>
      </dsp:nvSpPr>
      <dsp:spPr>
        <a:xfrm>
          <a:off x="2882403" y="569528"/>
          <a:ext cx="1505455" cy="1505455"/>
        </a:xfrm>
        <a:prstGeom prst="ellipse">
          <a:avLst/>
        </a:prstGeom>
        <a:solidFill>
          <a:schemeClr val="accent3">
            <a:lumMod val="75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bg1"/>
              </a:solidFill>
              <a:latin typeface="Montserrat Black" panose="00000A00000000000000" pitchFamily="2" charset="0"/>
            </a:rPr>
            <a:t>Franchise 30 jours</a:t>
          </a:r>
          <a:endParaRPr lang="fr-FR" sz="1400" b="0" kern="1200" dirty="0">
            <a:solidFill>
              <a:schemeClr val="bg1"/>
            </a:solidFill>
            <a:latin typeface="Montserrat Black" panose="00000A00000000000000" pitchFamily="2" charset="0"/>
          </a:endParaRPr>
        </a:p>
      </dsp:txBody>
      <dsp:txXfrm>
        <a:off x="3102872" y="789997"/>
        <a:ext cx="1064517" cy="1064517"/>
      </dsp:txXfrm>
    </dsp:sp>
    <dsp:sp modelId="{EC4A0C75-D382-4475-894B-616555FDF4F3}">
      <dsp:nvSpPr>
        <dsp:cNvPr id="0" name=""/>
        <dsp:cNvSpPr/>
      </dsp:nvSpPr>
      <dsp:spPr>
        <a:xfrm>
          <a:off x="2882403" y="2065016"/>
          <a:ext cx="1505455" cy="1505455"/>
        </a:xfrm>
        <a:prstGeom prst="ellipse">
          <a:avLst/>
        </a:prstGeom>
        <a:solidFill>
          <a:schemeClr val="accent3">
            <a:lumMod val="60000"/>
            <a:lumOff val="4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bg1"/>
              </a:solidFill>
              <a:latin typeface="Montserrat Black" panose="00000A00000000000000" pitchFamily="2" charset="0"/>
            </a:rPr>
            <a:t>IPP 33%</a:t>
          </a:r>
          <a:endParaRPr lang="fr-FR" sz="1400" b="0" kern="1200" dirty="0">
            <a:solidFill>
              <a:schemeClr val="bg1"/>
            </a:solidFill>
            <a:latin typeface="Montserrat Black" panose="00000A00000000000000" pitchFamily="2" charset="0"/>
          </a:endParaRPr>
        </a:p>
      </dsp:txBody>
      <dsp:txXfrm>
        <a:off x="3102872" y="2285485"/>
        <a:ext cx="1064517" cy="1064517"/>
      </dsp:txXfrm>
    </dsp:sp>
    <dsp:sp modelId="{6691C38D-8E2A-4EA6-9BF9-258D718454D5}">
      <dsp:nvSpPr>
        <dsp:cNvPr id="0" name=""/>
        <dsp:cNvSpPr/>
      </dsp:nvSpPr>
      <dsp:spPr>
        <a:xfrm>
          <a:off x="1587272" y="2812761"/>
          <a:ext cx="1505455" cy="1505455"/>
        </a:xfrm>
        <a:prstGeom prst="ellipse">
          <a:avLst/>
        </a:prstGeom>
        <a:solidFill>
          <a:schemeClr val="accent3">
            <a:lumMod val="40000"/>
            <a:lumOff val="6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bg1"/>
              </a:solidFill>
              <a:latin typeface="Montserrat Black" panose="00000A00000000000000" pitchFamily="2" charset="0"/>
            </a:rPr>
            <a:t>Perte d’emploi</a:t>
          </a:r>
          <a:endParaRPr lang="fr-FR" sz="1400" b="0" kern="1200" dirty="0">
            <a:solidFill>
              <a:schemeClr val="bg1"/>
            </a:solidFill>
            <a:latin typeface="Montserrat Black" panose="00000A00000000000000" pitchFamily="2" charset="0"/>
          </a:endParaRPr>
        </a:p>
      </dsp:txBody>
      <dsp:txXfrm>
        <a:off x="1807741" y="3033230"/>
        <a:ext cx="1064517" cy="1064517"/>
      </dsp:txXfrm>
    </dsp:sp>
    <dsp:sp modelId="{CA238401-E391-4C47-BE4B-3C490B66941B}">
      <dsp:nvSpPr>
        <dsp:cNvPr id="0" name=""/>
        <dsp:cNvSpPr/>
      </dsp:nvSpPr>
      <dsp:spPr>
        <a:xfrm>
          <a:off x="292141" y="2065016"/>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p>
      </dsp:txBody>
      <dsp:txXfrm>
        <a:off x="512610" y="2285485"/>
        <a:ext cx="1064517" cy="1064517"/>
      </dsp:txXfrm>
    </dsp:sp>
    <dsp:sp modelId="{EEC5003D-4DEA-4BEE-9688-F9175539349A}">
      <dsp:nvSpPr>
        <dsp:cNvPr id="0" name=""/>
        <dsp:cNvSpPr/>
      </dsp:nvSpPr>
      <dsp:spPr>
        <a:xfrm>
          <a:off x="292141" y="569528"/>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p>
      </dsp:txBody>
      <dsp:txXfrm>
        <a:off x="512610" y="789997"/>
        <a:ext cx="1064517" cy="10645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46934-0962-4D7D-B6E2-0C4F3F91D613}">
      <dsp:nvSpPr>
        <dsp:cNvPr id="0" name=""/>
        <dsp:cNvSpPr/>
      </dsp:nvSpPr>
      <dsp:spPr>
        <a:xfrm>
          <a:off x="1116819" y="846819"/>
          <a:ext cx="2446361" cy="2446361"/>
        </a:xfrm>
        <a:prstGeom prst="ellipse">
          <a:avLst/>
        </a:prstGeom>
        <a:solidFill>
          <a:srgbClr val="002060"/>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fr-FR" sz="2700" kern="1200" dirty="0" smtClean="0">
              <a:solidFill>
                <a:schemeClr val="bg1"/>
              </a:solidFill>
              <a:latin typeface="Montserrat Black" panose="00000A00000000000000" pitchFamily="2" charset="0"/>
            </a:rPr>
            <a:t>Nouveau socle</a:t>
          </a:r>
          <a:endParaRPr lang="fr-FR" sz="2700" kern="1200" dirty="0">
            <a:solidFill>
              <a:schemeClr val="bg1"/>
            </a:solidFill>
            <a:latin typeface="Montserrat Black" panose="00000A00000000000000" pitchFamily="2" charset="0"/>
          </a:endParaRPr>
        </a:p>
      </dsp:txBody>
      <dsp:txXfrm>
        <a:off x="1475080" y="1205080"/>
        <a:ext cx="1729839" cy="1729839"/>
      </dsp:txXfrm>
    </dsp:sp>
    <dsp:sp modelId="{36408E05-8927-4BE8-B507-B9CF93212461}">
      <dsp:nvSpPr>
        <dsp:cNvPr id="0" name=""/>
        <dsp:cNvSpPr/>
      </dsp:nvSpPr>
      <dsp:spPr>
        <a:xfrm>
          <a:off x="1587272" y="-178216"/>
          <a:ext cx="1505455" cy="1505455"/>
        </a:xfrm>
        <a:prstGeom prst="ellipse">
          <a:avLst/>
        </a:prstGeom>
        <a:solidFill>
          <a:schemeClr val="accent3">
            <a:lumMod val="5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Prestation forfaitaire</a:t>
          </a:r>
          <a:endParaRPr lang="fr-FR" sz="1400" kern="1200" dirty="0">
            <a:solidFill>
              <a:schemeClr val="tx1">
                <a:lumMod val="65000"/>
                <a:lumOff val="35000"/>
              </a:schemeClr>
            </a:solidFill>
            <a:latin typeface="Montserrat Black" panose="00000A00000000000000" pitchFamily="2" charset="0"/>
          </a:endParaRPr>
        </a:p>
      </dsp:txBody>
      <dsp:txXfrm>
        <a:off x="1807741" y="42253"/>
        <a:ext cx="1064517" cy="1064517"/>
      </dsp:txXfrm>
    </dsp:sp>
    <dsp:sp modelId="{7FCA593C-01C5-47D0-A823-9828C1088C89}">
      <dsp:nvSpPr>
        <dsp:cNvPr id="0" name=""/>
        <dsp:cNvSpPr/>
      </dsp:nvSpPr>
      <dsp:spPr>
        <a:xfrm>
          <a:off x="2882403" y="569528"/>
          <a:ext cx="1505455" cy="1505455"/>
        </a:xfrm>
        <a:prstGeom prst="ellipse">
          <a:avLst/>
        </a:prstGeom>
        <a:solidFill>
          <a:schemeClr val="accent3">
            <a:lumMod val="75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Franchise 30 jours</a:t>
          </a:r>
          <a:endParaRPr lang="fr-FR" sz="1400" kern="1200" dirty="0">
            <a:solidFill>
              <a:schemeClr val="tx1">
                <a:lumMod val="65000"/>
                <a:lumOff val="35000"/>
              </a:schemeClr>
            </a:solidFill>
            <a:latin typeface="Montserrat Black" panose="00000A00000000000000" pitchFamily="2" charset="0"/>
          </a:endParaRPr>
        </a:p>
      </dsp:txBody>
      <dsp:txXfrm>
        <a:off x="3102872" y="789997"/>
        <a:ext cx="1064517" cy="1064517"/>
      </dsp:txXfrm>
    </dsp:sp>
    <dsp:sp modelId="{EC4A0C75-D382-4475-894B-616555FDF4F3}">
      <dsp:nvSpPr>
        <dsp:cNvPr id="0" name=""/>
        <dsp:cNvSpPr/>
      </dsp:nvSpPr>
      <dsp:spPr>
        <a:xfrm>
          <a:off x="2882403" y="2065016"/>
          <a:ext cx="1505455" cy="1505455"/>
        </a:xfrm>
        <a:prstGeom prst="ellipse">
          <a:avLst/>
        </a:prstGeom>
        <a:solidFill>
          <a:schemeClr val="accent3">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IPP 33%</a:t>
          </a:r>
          <a:endParaRPr lang="fr-FR" sz="1400" kern="1200" dirty="0">
            <a:solidFill>
              <a:schemeClr val="tx1">
                <a:lumMod val="65000"/>
                <a:lumOff val="35000"/>
              </a:schemeClr>
            </a:solidFill>
            <a:latin typeface="Montserrat Black" panose="00000A00000000000000" pitchFamily="2" charset="0"/>
          </a:endParaRPr>
        </a:p>
      </dsp:txBody>
      <dsp:txXfrm>
        <a:off x="3102872" y="2285485"/>
        <a:ext cx="1064517" cy="1064517"/>
      </dsp:txXfrm>
    </dsp:sp>
    <dsp:sp modelId="{6691C38D-8E2A-4EA6-9BF9-258D718454D5}">
      <dsp:nvSpPr>
        <dsp:cNvPr id="0" name=""/>
        <dsp:cNvSpPr/>
      </dsp:nvSpPr>
      <dsp:spPr>
        <a:xfrm>
          <a:off x="1587272" y="2812761"/>
          <a:ext cx="1505455" cy="1505455"/>
        </a:xfrm>
        <a:prstGeom prst="ellipse">
          <a:avLst/>
        </a:prstGeom>
        <a:solidFill>
          <a:schemeClr val="accent3">
            <a:lumMod val="40000"/>
            <a:lumOff val="6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Perte d’emploi</a:t>
          </a:r>
          <a:endParaRPr lang="fr-FR" sz="1400" kern="1200" dirty="0">
            <a:solidFill>
              <a:schemeClr val="tx1">
                <a:lumMod val="65000"/>
                <a:lumOff val="35000"/>
              </a:schemeClr>
            </a:solidFill>
            <a:latin typeface="Montserrat Black" panose="00000A00000000000000" pitchFamily="2" charset="0"/>
          </a:endParaRPr>
        </a:p>
      </dsp:txBody>
      <dsp:txXfrm>
        <a:off x="1807741" y="3033230"/>
        <a:ext cx="1064517" cy="1064517"/>
      </dsp:txXfrm>
    </dsp:sp>
    <dsp:sp modelId="{CA238401-E391-4C47-BE4B-3C490B66941B}">
      <dsp:nvSpPr>
        <dsp:cNvPr id="0" name=""/>
        <dsp:cNvSpPr/>
      </dsp:nvSpPr>
      <dsp:spPr>
        <a:xfrm>
          <a:off x="292141" y="2065016"/>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latin typeface="Montserrat Black" panose="00000A00000000000000" pitchFamily="2" charset="0"/>
          </a:endParaRPr>
        </a:p>
      </dsp:txBody>
      <dsp:txXfrm>
        <a:off x="512610" y="2285485"/>
        <a:ext cx="1064517" cy="1064517"/>
      </dsp:txXfrm>
    </dsp:sp>
    <dsp:sp modelId="{EEC5003D-4DEA-4BEE-9688-F9175539349A}">
      <dsp:nvSpPr>
        <dsp:cNvPr id="0" name=""/>
        <dsp:cNvSpPr/>
      </dsp:nvSpPr>
      <dsp:spPr>
        <a:xfrm>
          <a:off x="292141" y="569528"/>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latin typeface="Montserrat Black" panose="00000A00000000000000" pitchFamily="2" charset="0"/>
          </a:endParaRPr>
        </a:p>
      </dsp:txBody>
      <dsp:txXfrm>
        <a:off x="512610" y="789997"/>
        <a:ext cx="1064517" cy="10645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46934-0962-4D7D-B6E2-0C4F3F91D613}">
      <dsp:nvSpPr>
        <dsp:cNvPr id="0" name=""/>
        <dsp:cNvSpPr/>
      </dsp:nvSpPr>
      <dsp:spPr>
        <a:xfrm>
          <a:off x="1116819" y="846819"/>
          <a:ext cx="2446361" cy="2446361"/>
        </a:xfrm>
        <a:prstGeom prst="ellipse">
          <a:avLst/>
        </a:prstGeom>
        <a:solidFill>
          <a:srgbClr val="002060">
            <a:alpha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fr-FR" sz="2700" b="0" kern="1200" dirty="0" smtClean="0">
              <a:solidFill>
                <a:schemeClr val="tx1">
                  <a:lumMod val="65000"/>
                  <a:lumOff val="35000"/>
                </a:schemeClr>
              </a:solidFill>
              <a:latin typeface="Montserrat Black" panose="00000A00000000000000" pitchFamily="2" charset="0"/>
            </a:rPr>
            <a:t>Nouveau socle</a:t>
          </a:r>
          <a:endParaRPr lang="fr-FR" sz="2700" b="0" kern="1200" dirty="0">
            <a:solidFill>
              <a:schemeClr val="tx1">
                <a:lumMod val="65000"/>
                <a:lumOff val="35000"/>
              </a:schemeClr>
            </a:solidFill>
            <a:latin typeface="Montserrat Black" panose="00000A00000000000000" pitchFamily="2" charset="0"/>
          </a:endParaRPr>
        </a:p>
      </dsp:txBody>
      <dsp:txXfrm>
        <a:off x="1475080" y="1205080"/>
        <a:ext cx="1729839" cy="1729839"/>
      </dsp:txXfrm>
    </dsp:sp>
    <dsp:sp modelId="{36408E05-8927-4BE8-B507-B9CF93212461}">
      <dsp:nvSpPr>
        <dsp:cNvPr id="0" name=""/>
        <dsp:cNvSpPr/>
      </dsp:nvSpPr>
      <dsp:spPr>
        <a:xfrm>
          <a:off x="1587272" y="-178216"/>
          <a:ext cx="1505455" cy="1505455"/>
        </a:xfrm>
        <a:prstGeom prst="ellipse">
          <a:avLst/>
        </a:prstGeom>
        <a:solidFill>
          <a:schemeClr val="accent3">
            <a:lumMod val="5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bg1"/>
              </a:solidFill>
              <a:latin typeface="Montserrat Black" panose="00000A00000000000000" pitchFamily="2" charset="0"/>
            </a:rPr>
            <a:t>Prestation forfaitaire</a:t>
          </a:r>
          <a:endParaRPr lang="fr-FR" sz="1400" b="0" kern="1200" dirty="0">
            <a:solidFill>
              <a:schemeClr val="bg1"/>
            </a:solidFill>
            <a:latin typeface="Montserrat Black" panose="00000A00000000000000" pitchFamily="2" charset="0"/>
          </a:endParaRPr>
        </a:p>
      </dsp:txBody>
      <dsp:txXfrm>
        <a:off x="1807741" y="42253"/>
        <a:ext cx="1064517" cy="1064517"/>
      </dsp:txXfrm>
    </dsp:sp>
    <dsp:sp modelId="{7FCA593C-01C5-47D0-A823-9828C1088C89}">
      <dsp:nvSpPr>
        <dsp:cNvPr id="0" name=""/>
        <dsp:cNvSpPr/>
      </dsp:nvSpPr>
      <dsp:spPr>
        <a:xfrm>
          <a:off x="2882403" y="569528"/>
          <a:ext cx="1505455" cy="1505455"/>
        </a:xfrm>
        <a:prstGeom prst="ellipse">
          <a:avLst/>
        </a:prstGeom>
        <a:solidFill>
          <a:schemeClr val="accent3">
            <a:lumMod val="75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tx1">
                  <a:lumMod val="65000"/>
                  <a:lumOff val="35000"/>
                </a:schemeClr>
              </a:solidFill>
              <a:latin typeface="Montserrat Black" panose="00000A00000000000000" pitchFamily="2" charset="0"/>
            </a:rPr>
            <a:t>Franchise 30 jours</a:t>
          </a:r>
          <a:endParaRPr lang="fr-FR" sz="1400" b="0" kern="1200" dirty="0">
            <a:solidFill>
              <a:schemeClr val="tx1">
                <a:lumMod val="65000"/>
                <a:lumOff val="35000"/>
              </a:schemeClr>
            </a:solidFill>
            <a:latin typeface="Montserrat Black" panose="00000A00000000000000" pitchFamily="2" charset="0"/>
          </a:endParaRPr>
        </a:p>
      </dsp:txBody>
      <dsp:txXfrm>
        <a:off x="3102872" y="789997"/>
        <a:ext cx="1064517" cy="1064517"/>
      </dsp:txXfrm>
    </dsp:sp>
    <dsp:sp modelId="{EC4A0C75-D382-4475-894B-616555FDF4F3}">
      <dsp:nvSpPr>
        <dsp:cNvPr id="0" name=""/>
        <dsp:cNvSpPr/>
      </dsp:nvSpPr>
      <dsp:spPr>
        <a:xfrm>
          <a:off x="2882403" y="2065016"/>
          <a:ext cx="1505455" cy="1505455"/>
        </a:xfrm>
        <a:prstGeom prst="ellipse">
          <a:avLst/>
        </a:prstGeom>
        <a:solidFill>
          <a:schemeClr val="accent3">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tx1">
                  <a:lumMod val="65000"/>
                  <a:lumOff val="35000"/>
                </a:schemeClr>
              </a:solidFill>
              <a:latin typeface="Montserrat Black" panose="00000A00000000000000" pitchFamily="2" charset="0"/>
            </a:rPr>
            <a:t>IPP 33%</a:t>
          </a:r>
          <a:endParaRPr lang="fr-FR" sz="1400" b="0" kern="1200" dirty="0">
            <a:solidFill>
              <a:schemeClr val="tx1">
                <a:lumMod val="65000"/>
                <a:lumOff val="35000"/>
              </a:schemeClr>
            </a:solidFill>
            <a:latin typeface="Montserrat Black" panose="00000A00000000000000" pitchFamily="2" charset="0"/>
          </a:endParaRPr>
        </a:p>
      </dsp:txBody>
      <dsp:txXfrm>
        <a:off x="3102872" y="2285485"/>
        <a:ext cx="1064517" cy="1064517"/>
      </dsp:txXfrm>
    </dsp:sp>
    <dsp:sp modelId="{6691C38D-8E2A-4EA6-9BF9-258D718454D5}">
      <dsp:nvSpPr>
        <dsp:cNvPr id="0" name=""/>
        <dsp:cNvSpPr/>
      </dsp:nvSpPr>
      <dsp:spPr>
        <a:xfrm>
          <a:off x="1587272" y="2812761"/>
          <a:ext cx="1505455" cy="1505455"/>
        </a:xfrm>
        <a:prstGeom prst="ellipse">
          <a:avLst/>
        </a:prstGeom>
        <a:solidFill>
          <a:schemeClr val="accent3">
            <a:lumMod val="40000"/>
            <a:lumOff val="6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tx1">
                  <a:lumMod val="65000"/>
                  <a:lumOff val="35000"/>
                </a:schemeClr>
              </a:solidFill>
              <a:latin typeface="Montserrat Black" panose="00000A00000000000000" pitchFamily="2" charset="0"/>
            </a:rPr>
            <a:t>Perte d’emploi</a:t>
          </a:r>
          <a:endParaRPr lang="fr-FR" sz="1400" b="0" kern="1200" dirty="0">
            <a:solidFill>
              <a:schemeClr val="tx1">
                <a:lumMod val="65000"/>
                <a:lumOff val="35000"/>
              </a:schemeClr>
            </a:solidFill>
            <a:latin typeface="Montserrat Black" panose="00000A00000000000000" pitchFamily="2" charset="0"/>
          </a:endParaRPr>
        </a:p>
      </dsp:txBody>
      <dsp:txXfrm>
        <a:off x="1807741" y="3033230"/>
        <a:ext cx="1064517" cy="1064517"/>
      </dsp:txXfrm>
    </dsp:sp>
    <dsp:sp modelId="{CA238401-E391-4C47-BE4B-3C490B66941B}">
      <dsp:nvSpPr>
        <dsp:cNvPr id="0" name=""/>
        <dsp:cNvSpPr/>
      </dsp:nvSpPr>
      <dsp:spPr>
        <a:xfrm>
          <a:off x="292141" y="2065016"/>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b="0" kern="1200" dirty="0">
            <a:latin typeface="Montserrat Black" panose="00000A00000000000000" pitchFamily="2" charset="0"/>
          </a:endParaRPr>
        </a:p>
      </dsp:txBody>
      <dsp:txXfrm>
        <a:off x="512610" y="2285485"/>
        <a:ext cx="1064517" cy="1064517"/>
      </dsp:txXfrm>
    </dsp:sp>
    <dsp:sp modelId="{EEC5003D-4DEA-4BEE-9688-F9175539349A}">
      <dsp:nvSpPr>
        <dsp:cNvPr id="0" name=""/>
        <dsp:cNvSpPr/>
      </dsp:nvSpPr>
      <dsp:spPr>
        <a:xfrm>
          <a:off x="292141" y="569528"/>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b="0" kern="1200" dirty="0">
            <a:latin typeface="Montserrat Black" panose="00000A00000000000000" pitchFamily="2" charset="0"/>
          </a:endParaRPr>
        </a:p>
      </dsp:txBody>
      <dsp:txXfrm>
        <a:off x="512610" y="789997"/>
        <a:ext cx="1064517" cy="10645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46934-0962-4D7D-B6E2-0C4F3F91D613}">
      <dsp:nvSpPr>
        <dsp:cNvPr id="0" name=""/>
        <dsp:cNvSpPr/>
      </dsp:nvSpPr>
      <dsp:spPr>
        <a:xfrm>
          <a:off x="1116819" y="846819"/>
          <a:ext cx="2446361" cy="2446361"/>
        </a:xfrm>
        <a:prstGeom prst="ellipse">
          <a:avLst/>
        </a:prstGeom>
        <a:solidFill>
          <a:srgbClr val="002060">
            <a:alpha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fr-FR" sz="2700" b="0" kern="1200" dirty="0" smtClean="0">
              <a:solidFill>
                <a:schemeClr val="tx1">
                  <a:lumMod val="65000"/>
                  <a:lumOff val="35000"/>
                </a:schemeClr>
              </a:solidFill>
              <a:latin typeface="Montserrat Black" panose="00000A00000000000000" pitchFamily="2" charset="0"/>
            </a:rPr>
            <a:t>Nouveau socle</a:t>
          </a:r>
          <a:endParaRPr lang="fr-FR" sz="2700" b="0" kern="1200" dirty="0">
            <a:solidFill>
              <a:schemeClr val="tx1">
                <a:lumMod val="65000"/>
                <a:lumOff val="35000"/>
              </a:schemeClr>
            </a:solidFill>
            <a:latin typeface="Montserrat Black" panose="00000A00000000000000" pitchFamily="2" charset="0"/>
          </a:endParaRPr>
        </a:p>
      </dsp:txBody>
      <dsp:txXfrm>
        <a:off x="1475080" y="1205080"/>
        <a:ext cx="1729839" cy="1729839"/>
      </dsp:txXfrm>
    </dsp:sp>
    <dsp:sp modelId="{36408E05-8927-4BE8-B507-B9CF93212461}">
      <dsp:nvSpPr>
        <dsp:cNvPr id="0" name=""/>
        <dsp:cNvSpPr/>
      </dsp:nvSpPr>
      <dsp:spPr>
        <a:xfrm>
          <a:off x="1587272" y="-178216"/>
          <a:ext cx="1505455" cy="1505455"/>
        </a:xfrm>
        <a:prstGeom prst="ellipse">
          <a:avLst/>
        </a:prstGeom>
        <a:solidFill>
          <a:schemeClr val="accent3">
            <a:lumMod val="5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tx1">
                  <a:lumMod val="65000"/>
                  <a:lumOff val="35000"/>
                </a:schemeClr>
              </a:solidFill>
              <a:latin typeface="Montserrat Black" panose="00000A00000000000000" pitchFamily="2" charset="0"/>
            </a:rPr>
            <a:t>Prestation forfaitaire</a:t>
          </a:r>
          <a:endParaRPr lang="fr-FR" sz="1400" b="0" kern="1200" dirty="0">
            <a:solidFill>
              <a:schemeClr val="tx1">
                <a:lumMod val="65000"/>
                <a:lumOff val="35000"/>
              </a:schemeClr>
            </a:solidFill>
            <a:latin typeface="Montserrat Black" panose="00000A00000000000000" pitchFamily="2" charset="0"/>
          </a:endParaRPr>
        </a:p>
      </dsp:txBody>
      <dsp:txXfrm>
        <a:off x="1807741" y="42253"/>
        <a:ext cx="1064517" cy="1064517"/>
      </dsp:txXfrm>
    </dsp:sp>
    <dsp:sp modelId="{7FCA593C-01C5-47D0-A823-9828C1088C89}">
      <dsp:nvSpPr>
        <dsp:cNvPr id="0" name=""/>
        <dsp:cNvSpPr/>
      </dsp:nvSpPr>
      <dsp:spPr>
        <a:xfrm>
          <a:off x="2882403" y="569528"/>
          <a:ext cx="1505455" cy="1505455"/>
        </a:xfrm>
        <a:prstGeom prst="ellipse">
          <a:avLst/>
        </a:prstGeom>
        <a:solidFill>
          <a:schemeClr val="accent3">
            <a:lumMod val="75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bg1"/>
              </a:solidFill>
              <a:latin typeface="Montserrat Black" panose="00000A00000000000000" pitchFamily="2" charset="0"/>
            </a:rPr>
            <a:t>Franchise 30 jours</a:t>
          </a:r>
          <a:endParaRPr lang="fr-FR" sz="1400" b="0" kern="1200" dirty="0">
            <a:solidFill>
              <a:schemeClr val="bg1"/>
            </a:solidFill>
            <a:latin typeface="Montserrat Black" panose="00000A00000000000000" pitchFamily="2" charset="0"/>
          </a:endParaRPr>
        </a:p>
      </dsp:txBody>
      <dsp:txXfrm>
        <a:off x="3102872" y="789997"/>
        <a:ext cx="1064517" cy="1064517"/>
      </dsp:txXfrm>
    </dsp:sp>
    <dsp:sp modelId="{EC4A0C75-D382-4475-894B-616555FDF4F3}">
      <dsp:nvSpPr>
        <dsp:cNvPr id="0" name=""/>
        <dsp:cNvSpPr/>
      </dsp:nvSpPr>
      <dsp:spPr>
        <a:xfrm>
          <a:off x="2882403" y="2065016"/>
          <a:ext cx="1505455" cy="1505455"/>
        </a:xfrm>
        <a:prstGeom prst="ellipse">
          <a:avLst/>
        </a:prstGeom>
        <a:solidFill>
          <a:schemeClr val="accent3">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tx1">
                  <a:lumMod val="65000"/>
                  <a:lumOff val="35000"/>
                </a:schemeClr>
              </a:solidFill>
              <a:latin typeface="Montserrat Black" panose="00000A00000000000000" pitchFamily="2" charset="0"/>
            </a:rPr>
            <a:t>IPP 33%</a:t>
          </a:r>
          <a:endParaRPr lang="fr-FR" sz="1400" b="0" kern="1200" dirty="0">
            <a:solidFill>
              <a:schemeClr val="tx1">
                <a:lumMod val="65000"/>
                <a:lumOff val="35000"/>
              </a:schemeClr>
            </a:solidFill>
            <a:latin typeface="Montserrat Black" panose="00000A00000000000000" pitchFamily="2" charset="0"/>
          </a:endParaRPr>
        </a:p>
      </dsp:txBody>
      <dsp:txXfrm>
        <a:off x="3102872" y="2285485"/>
        <a:ext cx="1064517" cy="1064517"/>
      </dsp:txXfrm>
    </dsp:sp>
    <dsp:sp modelId="{6691C38D-8E2A-4EA6-9BF9-258D718454D5}">
      <dsp:nvSpPr>
        <dsp:cNvPr id="0" name=""/>
        <dsp:cNvSpPr/>
      </dsp:nvSpPr>
      <dsp:spPr>
        <a:xfrm>
          <a:off x="1587272" y="2812761"/>
          <a:ext cx="1505455" cy="1505455"/>
        </a:xfrm>
        <a:prstGeom prst="ellipse">
          <a:avLst/>
        </a:prstGeom>
        <a:solidFill>
          <a:schemeClr val="accent3">
            <a:lumMod val="40000"/>
            <a:lumOff val="6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0" kern="1200" dirty="0" smtClean="0">
              <a:solidFill>
                <a:schemeClr val="tx1">
                  <a:lumMod val="65000"/>
                  <a:lumOff val="35000"/>
                </a:schemeClr>
              </a:solidFill>
              <a:latin typeface="Montserrat Black" panose="00000A00000000000000" pitchFamily="2" charset="0"/>
            </a:rPr>
            <a:t>Perte d’emploi</a:t>
          </a:r>
          <a:endParaRPr lang="fr-FR" sz="1400" b="0" kern="1200" dirty="0">
            <a:solidFill>
              <a:schemeClr val="tx1">
                <a:lumMod val="65000"/>
                <a:lumOff val="35000"/>
              </a:schemeClr>
            </a:solidFill>
            <a:latin typeface="Montserrat Black" panose="00000A00000000000000" pitchFamily="2" charset="0"/>
          </a:endParaRPr>
        </a:p>
      </dsp:txBody>
      <dsp:txXfrm>
        <a:off x="1807741" y="3033230"/>
        <a:ext cx="1064517" cy="1064517"/>
      </dsp:txXfrm>
    </dsp:sp>
    <dsp:sp modelId="{CA238401-E391-4C47-BE4B-3C490B66941B}">
      <dsp:nvSpPr>
        <dsp:cNvPr id="0" name=""/>
        <dsp:cNvSpPr/>
      </dsp:nvSpPr>
      <dsp:spPr>
        <a:xfrm>
          <a:off x="292141" y="2065016"/>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b="0" kern="1200" dirty="0">
            <a:latin typeface="Montserrat Black" panose="00000A00000000000000" pitchFamily="2" charset="0"/>
          </a:endParaRPr>
        </a:p>
      </dsp:txBody>
      <dsp:txXfrm>
        <a:off x="512610" y="2285485"/>
        <a:ext cx="1064517" cy="1064517"/>
      </dsp:txXfrm>
    </dsp:sp>
    <dsp:sp modelId="{EEC5003D-4DEA-4BEE-9688-F9175539349A}">
      <dsp:nvSpPr>
        <dsp:cNvPr id="0" name=""/>
        <dsp:cNvSpPr/>
      </dsp:nvSpPr>
      <dsp:spPr>
        <a:xfrm>
          <a:off x="292141" y="569528"/>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b="0" kern="1200" dirty="0">
            <a:latin typeface="Montserrat Black" panose="00000A00000000000000" pitchFamily="2" charset="0"/>
          </a:endParaRPr>
        </a:p>
      </dsp:txBody>
      <dsp:txXfrm>
        <a:off x="512610" y="789997"/>
        <a:ext cx="1064517" cy="106451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46934-0962-4D7D-B6E2-0C4F3F91D613}">
      <dsp:nvSpPr>
        <dsp:cNvPr id="0" name=""/>
        <dsp:cNvSpPr/>
      </dsp:nvSpPr>
      <dsp:spPr>
        <a:xfrm>
          <a:off x="1116819" y="846819"/>
          <a:ext cx="2446361" cy="2446361"/>
        </a:xfrm>
        <a:prstGeom prst="ellipse">
          <a:avLst/>
        </a:prstGeom>
        <a:solidFill>
          <a:srgbClr val="002060">
            <a:alpha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fr-FR" sz="2700" kern="1200" dirty="0" smtClean="0">
              <a:solidFill>
                <a:schemeClr val="tx1">
                  <a:lumMod val="65000"/>
                  <a:lumOff val="35000"/>
                </a:schemeClr>
              </a:solidFill>
              <a:latin typeface="Montserrat Black" panose="00000A00000000000000" pitchFamily="2" charset="0"/>
            </a:rPr>
            <a:t>Nouveau socle</a:t>
          </a:r>
          <a:endParaRPr lang="fr-FR" sz="2700" kern="1200" dirty="0">
            <a:solidFill>
              <a:schemeClr val="tx1">
                <a:lumMod val="65000"/>
                <a:lumOff val="35000"/>
              </a:schemeClr>
            </a:solidFill>
            <a:latin typeface="Montserrat Black" panose="00000A00000000000000" pitchFamily="2" charset="0"/>
          </a:endParaRPr>
        </a:p>
      </dsp:txBody>
      <dsp:txXfrm>
        <a:off x="1475080" y="1205080"/>
        <a:ext cx="1729839" cy="1729839"/>
      </dsp:txXfrm>
    </dsp:sp>
    <dsp:sp modelId="{36408E05-8927-4BE8-B507-B9CF93212461}">
      <dsp:nvSpPr>
        <dsp:cNvPr id="0" name=""/>
        <dsp:cNvSpPr/>
      </dsp:nvSpPr>
      <dsp:spPr>
        <a:xfrm>
          <a:off x="1587272" y="-178216"/>
          <a:ext cx="1505455" cy="1505455"/>
        </a:xfrm>
        <a:prstGeom prst="ellipse">
          <a:avLst/>
        </a:prstGeom>
        <a:solidFill>
          <a:schemeClr val="accent3">
            <a:lumMod val="5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Prestation forfaitaire</a:t>
          </a:r>
          <a:endParaRPr lang="fr-FR" sz="1400" kern="1200" dirty="0">
            <a:solidFill>
              <a:schemeClr val="tx1">
                <a:lumMod val="65000"/>
                <a:lumOff val="35000"/>
              </a:schemeClr>
            </a:solidFill>
            <a:latin typeface="Montserrat Black" panose="00000A00000000000000" pitchFamily="2" charset="0"/>
          </a:endParaRPr>
        </a:p>
      </dsp:txBody>
      <dsp:txXfrm>
        <a:off x="1807741" y="42253"/>
        <a:ext cx="1064517" cy="1064517"/>
      </dsp:txXfrm>
    </dsp:sp>
    <dsp:sp modelId="{7FCA593C-01C5-47D0-A823-9828C1088C89}">
      <dsp:nvSpPr>
        <dsp:cNvPr id="0" name=""/>
        <dsp:cNvSpPr/>
      </dsp:nvSpPr>
      <dsp:spPr>
        <a:xfrm>
          <a:off x="2882403" y="569528"/>
          <a:ext cx="1505455" cy="1505455"/>
        </a:xfrm>
        <a:prstGeom prst="ellipse">
          <a:avLst/>
        </a:prstGeom>
        <a:solidFill>
          <a:schemeClr val="accent3">
            <a:lumMod val="75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Franchise 30 jours</a:t>
          </a:r>
          <a:endParaRPr lang="fr-FR" sz="1400" kern="1200" dirty="0">
            <a:solidFill>
              <a:schemeClr val="tx1">
                <a:lumMod val="65000"/>
                <a:lumOff val="35000"/>
              </a:schemeClr>
            </a:solidFill>
            <a:latin typeface="Montserrat Black" panose="00000A00000000000000" pitchFamily="2" charset="0"/>
          </a:endParaRPr>
        </a:p>
      </dsp:txBody>
      <dsp:txXfrm>
        <a:off x="3102872" y="789997"/>
        <a:ext cx="1064517" cy="1064517"/>
      </dsp:txXfrm>
    </dsp:sp>
    <dsp:sp modelId="{EC4A0C75-D382-4475-894B-616555FDF4F3}">
      <dsp:nvSpPr>
        <dsp:cNvPr id="0" name=""/>
        <dsp:cNvSpPr/>
      </dsp:nvSpPr>
      <dsp:spPr>
        <a:xfrm>
          <a:off x="2882403" y="2065016"/>
          <a:ext cx="1505455" cy="1505455"/>
        </a:xfrm>
        <a:prstGeom prst="ellipse">
          <a:avLst/>
        </a:prstGeom>
        <a:solidFill>
          <a:schemeClr val="accent3">
            <a:lumMod val="60000"/>
            <a:lumOff val="4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bg1"/>
              </a:solidFill>
              <a:latin typeface="Montserrat Black" panose="00000A00000000000000" pitchFamily="2" charset="0"/>
            </a:rPr>
            <a:t>IPP 33%</a:t>
          </a:r>
          <a:endParaRPr lang="fr-FR" sz="1400" b="1" kern="1200" dirty="0">
            <a:solidFill>
              <a:schemeClr val="bg1"/>
            </a:solidFill>
            <a:latin typeface="Montserrat Black" panose="00000A00000000000000" pitchFamily="2" charset="0"/>
          </a:endParaRPr>
        </a:p>
      </dsp:txBody>
      <dsp:txXfrm>
        <a:off x="3102872" y="2285485"/>
        <a:ext cx="1064517" cy="1064517"/>
      </dsp:txXfrm>
    </dsp:sp>
    <dsp:sp modelId="{6691C38D-8E2A-4EA6-9BF9-258D718454D5}">
      <dsp:nvSpPr>
        <dsp:cNvPr id="0" name=""/>
        <dsp:cNvSpPr/>
      </dsp:nvSpPr>
      <dsp:spPr>
        <a:xfrm>
          <a:off x="1587272" y="2812761"/>
          <a:ext cx="1505455" cy="1505455"/>
        </a:xfrm>
        <a:prstGeom prst="ellipse">
          <a:avLst/>
        </a:prstGeom>
        <a:solidFill>
          <a:schemeClr val="accent3">
            <a:lumMod val="40000"/>
            <a:lumOff val="6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Perte d’emploi</a:t>
          </a:r>
          <a:endParaRPr lang="fr-FR" sz="1400" kern="1200" dirty="0">
            <a:solidFill>
              <a:schemeClr val="tx1">
                <a:lumMod val="65000"/>
                <a:lumOff val="35000"/>
              </a:schemeClr>
            </a:solidFill>
            <a:latin typeface="Montserrat Black" panose="00000A00000000000000" pitchFamily="2" charset="0"/>
          </a:endParaRPr>
        </a:p>
      </dsp:txBody>
      <dsp:txXfrm>
        <a:off x="1807741" y="3033230"/>
        <a:ext cx="1064517" cy="1064517"/>
      </dsp:txXfrm>
    </dsp:sp>
    <dsp:sp modelId="{CA238401-E391-4C47-BE4B-3C490B66941B}">
      <dsp:nvSpPr>
        <dsp:cNvPr id="0" name=""/>
        <dsp:cNvSpPr/>
      </dsp:nvSpPr>
      <dsp:spPr>
        <a:xfrm>
          <a:off x="292141" y="2065016"/>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latin typeface="Montserrat Black" panose="00000A00000000000000" pitchFamily="2" charset="0"/>
          </a:endParaRPr>
        </a:p>
      </dsp:txBody>
      <dsp:txXfrm>
        <a:off x="512610" y="2285485"/>
        <a:ext cx="1064517" cy="1064517"/>
      </dsp:txXfrm>
    </dsp:sp>
    <dsp:sp modelId="{EEC5003D-4DEA-4BEE-9688-F9175539349A}">
      <dsp:nvSpPr>
        <dsp:cNvPr id="0" name=""/>
        <dsp:cNvSpPr/>
      </dsp:nvSpPr>
      <dsp:spPr>
        <a:xfrm>
          <a:off x="292141" y="569528"/>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latin typeface="Montserrat Black" panose="00000A00000000000000" pitchFamily="2" charset="0"/>
          </a:endParaRPr>
        </a:p>
      </dsp:txBody>
      <dsp:txXfrm>
        <a:off x="512610" y="789997"/>
        <a:ext cx="1064517" cy="10645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46934-0962-4D7D-B6E2-0C4F3F91D613}">
      <dsp:nvSpPr>
        <dsp:cNvPr id="0" name=""/>
        <dsp:cNvSpPr/>
      </dsp:nvSpPr>
      <dsp:spPr>
        <a:xfrm>
          <a:off x="1116819" y="846819"/>
          <a:ext cx="2446361" cy="2446361"/>
        </a:xfrm>
        <a:prstGeom prst="ellipse">
          <a:avLst/>
        </a:prstGeom>
        <a:solidFill>
          <a:srgbClr val="002060">
            <a:alpha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fr-FR" sz="2700" kern="1200" dirty="0" smtClean="0">
              <a:solidFill>
                <a:schemeClr val="tx1">
                  <a:lumMod val="65000"/>
                  <a:lumOff val="35000"/>
                </a:schemeClr>
              </a:solidFill>
              <a:latin typeface="Montserrat Black" panose="00000A00000000000000" pitchFamily="2" charset="0"/>
            </a:rPr>
            <a:t>Nouveau socle</a:t>
          </a:r>
          <a:endParaRPr lang="fr-FR" sz="2700" kern="1200" dirty="0">
            <a:solidFill>
              <a:schemeClr val="tx1">
                <a:lumMod val="65000"/>
                <a:lumOff val="35000"/>
              </a:schemeClr>
            </a:solidFill>
            <a:latin typeface="Montserrat Black" panose="00000A00000000000000" pitchFamily="2" charset="0"/>
          </a:endParaRPr>
        </a:p>
      </dsp:txBody>
      <dsp:txXfrm>
        <a:off x="1475080" y="1205080"/>
        <a:ext cx="1729839" cy="1729839"/>
      </dsp:txXfrm>
    </dsp:sp>
    <dsp:sp modelId="{36408E05-8927-4BE8-B507-B9CF93212461}">
      <dsp:nvSpPr>
        <dsp:cNvPr id="0" name=""/>
        <dsp:cNvSpPr/>
      </dsp:nvSpPr>
      <dsp:spPr>
        <a:xfrm>
          <a:off x="1587272" y="-178216"/>
          <a:ext cx="1505455" cy="1505455"/>
        </a:xfrm>
        <a:prstGeom prst="ellipse">
          <a:avLst/>
        </a:prstGeom>
        <a:solidFill>
          <a:schemeClr val="accent3">
            <a:lumMod val="5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Prestation forfaitaire</a:t>
          </a:r>
          <a:endParaRPr lang="fr-FR" sz="1400" kern="1200" dirty="0">
            <a:solidFill>
              <a:schemeClr val="tx1">
                <a:lumMod val="65000"/>
                <a:lumOff val="35000"/>
              </a:schemeClr>
            </a:solidFill>
            <a:latin typeface="Montserrat Black" panose="00000A00000000000000" pitchFamily="2" charset="0"/>
          </a:endParaRPr>
        </a:p>
      </dsp:txBody>
      <dsp:txXfrm>
        <a:off x="1807741" y="42253"/>
        <a:ext cx="1064517" cy="1064517"/>
      </dsp:txXfrm>
    </dsp:sp>
    <dsp:sp modelId="{7FCA593C-01C5-47D0-A823-9828C1088C89}">
      <dsp:nvSpPr>
        <dsp:cNvPr id="0" name=""/>
        <dsp:cNvSpPr/>
      </dsp:nvSpPr>
      <dsp:spPr>
        <a:xfrm>
          <a:off x="2882403" y="569528"/>
          <a:ext cx="1505455" cy="1505455"/>
        </a:xfrm>
        <a:prstGeom prst="ellipse">
          <a:avLst/>
        </a:prstGeom>
        <a:solidFill>
          <a:schemeClr val="accent3">
            <a:lumMod val="75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Franchise 30 jours</a:t>
          </a:r>
          <a:endParaRPr lang="fr-FR" sz="1400" kern="1200" dirty="0">
            <a:solidFill>
              <a:schemeClr val="tx1">
                <a:lumMod val="65000"/>
                <a:lumOff val="35000"/>
              </a:schemeClr>
            </a:solidFill>
            <a:latin typeface="Montserrat Black" panose="00000A00000000000000" pitchFamily="2" charset="0"/>
          </a:endParaRPr>
        </a:p>
      </dsp:txBody>
      <dsp:txXfrm>
        <a:off x="3102872" y="789997"/>
        <a:ext cx="1064517" cy="1064517"/>
      </dsp:txXfrm>
    </dsp:sp>
    <dsp:sp modelId="{EC4A0C75-D382-4475-894B-616555FDF4F3}">
      <dsp:nvSpPr>
        <dsp:cNvPr id="0" name=""/>
        <dsp:cNvSpPr/>
      </dsp:nvSpPr>
      <dsp:spPr>
        <a:xfrm>
          <a:off x="2882403" y="2065016"/>
          <a:ext cx="1505455" cy="1505455"/>
        </a:xfrm>
        <a:prstGeom prst="ellipse">
          <a:avLst/>
        </a:prstGeom>
        <a:solidFill>
          <a:schemeClr val="accent3">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tx1">
                  <a:lumMod val="65000"/>
                  <a:lumOff val="35000"/>
                </a:schemeClr>
              </a:solidFill>
              <a:latin typeface="Montserrat Black" panose="00000A00000000000000" pitchFamily="2" charset="0"/>
            </a:rPr>
            <a:t>IPP 33%</a:t>
          </a:r>
          <a:endParaRPr lang="fr-FR" sz="1400" kern="1200" dirty="0">
            <a:solidFill>
              <a:schemeClr val="tx1">
                <a:lumMod val="65000"/>
                <a:lumOff val="35000"/>
              </a:schemeClr>
            </a:solidFill>
            <a:latin typeface="Montserrat Black" panose="00000A00000000000000" pitchFamily="2" charset="0"/>
          </a:endParaRPr>
        </a:p>
      </dsp:txBody>
      <dsp:txXfrm>
        <a:off x="3102872" y="2285485"/>
        <a:ext cx="1064517" cy="1064517"/>
      </dsp:txXfrm>
    </dsp:sp>
    <dsp:sp modelId="{6691C38D-8E2A-4EA6-9BF9-258D718454D5}">
      <dsp:nvSpPr>
        <dsp:cNvPr id="0" name=""/>
        <dsp:cNvSpPr/>
      </dsp:nvSpPr>
      <dsp:spPr>
        <a:xfrm>
          <a:off x="1587272" y="2812761"/>
          <a:ext cx="1505455" cy="1505455"/>
        </a:xfrm>
        <a:prstGeom prst="ellipse">
          <a:avLst/>
        </a:prstGeom>
        <a:solidFill>
          <a:schemeClr val="accent3">
            <a:lumMod val="40000"/>
            <a:lumOff val="6000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bg1"/>
              </a:solidFill>
              <a:latin typeface="Montserrat Black" panose="00000A00000000000000" pitchFamily="2" charset="0"/>
            </a:rPr>
            <a:t>Perte d’emploi</a:t>
          </a:r>
          <a:endParaRPr lang="fr-FR" sz="1400" b="1" kern="1200" dirty="0">
            <a:solidFill>
              <a:schemeClr val="bg1"/>
            </a:solidFill>
            <a:latin typeface="Montserrat Black" panose="00000A00000000000000" pitchFamily="2" charset="0"/>
          </a:endParaRPr>
        </a:p>
      </dsp:txBody>
      <dsp:txXfrm>
        <a:off x="1807741" y="3033230"/>
        <a:ext cx="1064517" cy="1064517"/>
      </dsp:txXfrm>
    </dsp:sp>
    <dsp:sp modelId="{CA238401-E391-4C47-BE4B-3C490B66941B}">
      <dsp:nvSpPr>
        <dsp:cNvPr id="0" name=""/>
        <dsp:cNvSpPr/>
      </dsp:nvSpPr>
      <dsp:spPr>
        <a:xfrm>
          <a:off x="292141" y="2065016"/>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latin typeface="Montserrat Black" panose="00000A00000000000000" pitchFamily="2" charset="0"/>
          </a:endParaRPr>
        </a:p>
      </dsp:txBody>
      <dsp:txXfrm>
        <a:off x="512610" y="2285485"/>
        <a:ext cx="1064517" cy="1064517"/>
      </dsp:txXfrm>
    </dsp:sp>
    <dsp:sp modelId="{EEC5003D-4DEA-4BEE-9688-F9175539349A}">
      <dsp:nvSpPr>
        <dsp:cNvPr id="0" name=""/>
        <dsp:cNvSpPr/>
      </dsp:nvSpPr>
      <dsp:spPr>
        <a:xfrm>
          <a:off x="292141" y="569528"/>
          <a:ext cx="1505455" cy="1505455"/>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fr-FR" sz="1400" kern="1200" dirty="0">
            <a:latin typeface="Montserrat Black" panose="00000A00000000000000" pitchFamily="2" charset="0"/>
          </a:endParaRPr>
        </a:p>
      </dsp:txBody>
      <dsp:txXfrm>
        <a:off x="512610" y="789997"/>
        <a:ext cx="1064517" cy="1064517"/>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Sous titre</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TITRE DE MA PRESENTATION</a:t>
            </a:r>
            <a:endParaRPr lang="fr-FR" dirty="0"/>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Première idée</a:t>
            </a:r>
          </a:p>
          <a:p>
            <a:pPr lvl="0"/>
            <a:r>
              <a:rPr lang="fr-FR" dirty="0" smtClean="0"/>
              <a:t>Deuxième idée </a:t>
            </a:r>
          </a:p>
          <a:p>
            <a:pPr lvl="0"/>
            <a:r>
              <a:rPr lang="fr-FR" dirty="0" smtClean="0"/>
              <a:t>Troisième idée </a:t>
            </a:r>
          </a:p>
          <a:p>
            <a:pPr lvl="0"/>
            <a:r>
              <a:rPr lang="fr-FR" dirty="0" smtClean="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smtClean="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smtClean="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smtClean="0"/>
              <a:t>Titre de la slide</a:t>
            </a:r>
            <a:endParaRPr lang="fr-FR" dirty="0"/>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smtClean="0"/>
              <a:t>N</a:t>
            </a:r>
            <a:endParaRPr lang="fr-FR" dirty="0"/>
          </a:p>
        </p:txBody>
      </p:sp>
    </p:spTree>
    <p:extLst>
      <p:ext uri="{BB962C8B-B14F-4D97-AF65-F5344CB8AC3E}">
        <p14:creationId xmlns:p14="http://schemas.microsoft.com/office/powerpoint/2010/main" val="175691326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smtClean="0"/>
              <a:t>N</a:t>
            </a:r>
            <a:endParaRPr lang="fr-FR" dirty="0"/>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Layout" Target="../diagrams/layout1.xml"/><Relationship Id="rId7" Type="http://schemas.openxmlformats.org/officeDocument/2006/relationships/hyperlink" Target="http://commerciaux.celca.caisse-epargne.fr/download/1955/assurance-groupe-cnp-nouvelle-offre-2021/22473/tutoriel-video-1-loffre-ade-ses-garanties-ses-atouts.mov" TargetMode="Externa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2.bin"/><Relationship Id="rId4" Type="http://schemas.openxmlformats.org/officeDocument/2006/relationships/image" Target="../media/image5.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commerciaux.celca.caisse-epargne.fr/download/1955/assurance-groupe-cnp-nouvelle-offre-2021/22474/tutoriel-video-2-la-personnalisation-de-loffre-ade.mov"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hyperlink" Target="http://commerciaux.celca.caisse-epargne.fr/download/1955/assurance-groupe-cnp-nouvelle-offre-2021/22468/contrat-perte-demploi-a348q-notice-dinformation-cnp.pdf" TargetMode="External"/><Relationship Id="rId13" Type="http://schemas.openxmlformats.org/officeDocument/2006/relationships/hyperlink" Target="http://commerciaux.celca.caisse-epargne.fr/download/1955/assurance-groupe-cnp-nouvelle-offre-2021/22471/le-guide-de-lade.pdf" TargetMode="External"/><Relationship Id="rId3" Type="http://schemas.openxmlformats.org/officeDocument/2006/relationships/hyperlink" Target="http://service-cegee-sps/sites/refdoc/mydocs/Documents%20partages/NI-A-0302.pdf?Web=1" TargetMode="External"/><Relationship Id="rId7" Type="http://schemas.openxmlformats.org/officeDocument/2006/relationships/hyperlink" Target="http://service-cegee-sps/sites/refdoc/mydocs/Documents%20partages/NI-A-0303.pdf?Web=1" TargetMode="External"/><Relationship Id="rId12" Type="http://schemas.openxmlformats.org/officeDocument/2006/relationships/image" Target="../media/image8.png"/><Relationship Id="rId17" Type="http://schemas.openxmlformats.org/officeDocument/2006/relationships/hyperlink" Target="http://commerciaux.celca.caisse-epargne.fr/download/1955/assurance-groupe-cnp-nouvelle-offre-2021/22466/le-kit-daccompagnement-da.pptx" TargetMode="External"/><Relationship Id="rId2" Type="http://schemas.openxmlformats.org/officeDocument/2006/relationships/hyperlink" Target="http://commerciaux.celca.caisse-epargne.fr/download/1955/assurance-groupe-cnp-nouvelle-offre-2021/22465/la-nouvelle-offre-ade-fiche-synthetique.pdf" TargetMode="External"/><Relationship Id="rId16" Type="http://schemas.openxmlformats.org/officeDocument/2006/relationships/hyperlink" Target="http://commerciaux.celca.caisse-epargne.fr/download/1955/assurance-groupe-cnp-nouvelle-offre-2021/22470/la-grille-tarifaire-cnp.pdf" TargetMode="External"/><Relationship Id="rId1" Type="http://schemas.openxmlformats.org/officeDocument/2006/relationships/slideLayout" Target="../slideLayouts/slideLayout4.xml"/><Relationship Id="rId6" Type="http://schemas.openxmlformats.org/officeDocument/2006/relationships/hyperlink" Target="http://commerciaux.celca.caisse-epargne.fr/download/1955/assurance-groupe-cnp-nouvelle-offre-2021/22462/loffre-ade-garanties-et-options-fiche-memo.pptx" TargetMode="External"/><Relationship Id="rId11" Type="http://schemas.openxmlformats.org/officeDocument/2006/relationships/hyperlink" Target="http://commerciaux.celca.caisse-epargne.fr/download/1955/assurance-groupe-cnp-nouvelle-offre-2021/22490/tutoriel-video-3-la-garantie-perte-demploi.mp4" TargetMode="External"/><Relationship Id="rId5" Type="http://schemas.openxmlformats.org/officeDocument/2006/relationships/hyperlink" Target="http://commerciaux.celca.caisse-epargne.fr/download/1955/assurance-groupe-cnp-nouvelle-offre-2021/22463/contrat-groupe-cnp-a341h-fiche-produit.pdf" TargetMode="External"/><Relationship Id="rId15" Type="http://schemas.openxmlformats.org/officeDocument/2006/relationships/hyperlink" Target="http://commerciaux.celca.caisse-epargne.fr/download/1955/assurance-groupe-cnp-nouvelle-offre-2021/22477/tutoriel-video-5-le-parcours-client-web-et-mobile.mp4" TargetMode="External"/><Relationship Id="rId10" Type="http://schemas.openxmlformats.org/officeDocument/2006/relationships/hyperlink" Target="http://commerciaux.celca.caisse-epargne.fr/download/1955/assurance-groupe-cnp-nouvelle-offre-2021/22461/la-garantie-perte-demploi-fiche-memo.pptx" TargetMode="External"/><Relationship Id="rId4" Type="http://schemas.openxmlformats.org/officeDocument/2006/relationships/hyperlink" Target="http://commerciaux.celca.caisse-epargne.fr/download/1955/assurance-groupe-cnp-nouvelle-offre-2021/22467/contrat-groupe-cnp-a341h-notice-dinformation-cnp.pdf" TargetMode="External"/><Relationship Id="rId9" Type="http://schemas.openxmlformats.org/officeDocument/2006/relationships/hyperlink" Target="http://commerciaux.celca.caisse-epargne.fr/download/1955/assurance-groupe-cnp-nouvelle-offre-2021/22464/contrat-perte-demploi-a348q-fiche-produit.pdf" TargetMode="External"/><Relationship Id="rId14" Type="http://schemas.openxmlformats.org/officeDocument/2006/relationships/hyperlink" Target="http://commerciaux.celca.caisse-epargne.fr/download/1955/assurance-groupe-cnp-nouvelle-offre-2021/22475/tuto-video-4-le-parcours-collaborateur-en-agence.mp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Heure du </a:t>
            </a:r>
            <a:r>
              <a:rPr lang="fr-FR" dirty="0" smtClean="0"/>
              <a:t>Jeudi</a:t>
            </a:r>
            <a:endParaRPr lang="fr-FR" dirty="0"/>
          </a:p>
        </p:txBody>
      </p:sp>
      <p:sp>
        <p:nvSpPr>
          <p:cNvPr id="3" name="Espace réservé du texte 2"/>
          <p:cNvSpPr>
            <a:spLocks noGrp="1"/>
          </p:cNvSpPr>
          <p:nvPr>
            <p:ph type="body" sz="quarter" idx="10"/>
          </p:nvPr>
        </p:nvSpPr>
        <p:spPr/>
        <p:txBody>
          <a:bodyPr>
            <a:normAutofit fontScale="92500" lnSpcReduction="10000"/>
          </a:bodyPr>
          <a:lstStyle/>
          <a:p>
            <a:r>
              <a:rPr lang="fr-FR" dirty="0"/>
              <a:t>23 septembre </a:t>
            </a:r>
            <a:r>
              <a:rPr lang="fr-FR" dirty="0" smtClean="0"/>
              <a:t>2021</a:t>
            </a:r>
            <a:endParaRPr lang="fr-FR" dirty="0"/>
          </a:p>
        </p:txBody>
      </p:sp>
      <p:sp>
        <p:nvSpPr>
          <p:cNvPr id="4" name="Titre 3"/>
          <p:cNvSpPr>
            <a:spLocks noGrp="1"/>
          </p:cNvSpPr>
          <p:nvPr>
            <p:ph type="ctrTitle"/>
          </p:nvPr>
        </p:nvSpPr>
        <p:spPr/>
        <p:txBody>
          <a:bodyPr>
            <a:normAutofit fontScale="90000"/>
          </a:bodyPr>
          <a:lstStyle/>
          <a:p>
            <a:r>
              <a:rPr lang="fr-FR" dirty="0"/>
              <a:t>Assurance Des Emprunteurs</a:t>
            </a:r>
            <a:br>
              <a:rPr lang="fr-FR" dirty="0"/>
            </a:br>
            <a:r>
              <a:rPr lang="fr-FR" dirty="0"/>
              <a:t>Nouvelle offre 2021</a:t>
            </a:r>
          </a:p>
        </p:txBody>
      </p:sp>
      <p:sp>
        <p:nvSpPr>
          <p:cNvPr id="5" name="Espace réservé du texte 4"/>
          <p:cNvSpPr>
            <a:spLocks noGrp="1"/>
          </p:cNvSpPr>
          <p:nvPr>
            <p:ph type="body" sz="quarter" idx="11"/>
          </p:nvPr>
        </p:nvSpPr>
        <p:spPr/>
        <p:txBody>
          <a:bodyPr/>
          <a:lstStyle/>
          <a:p>
            <a:r>
              <a:rPr lang="fr-FR" dirty="0"/>
              <a:t>Direction du Développement BDD et du Marché Grand </a:t>
            </a:r>
            <a:r>
              <a:rPr lang="fr-FR" dirty="0" smtClean="0"/>
              <a:t>Public</a:t>
            </a:r>
            <a:endParaRPr lang="fr-FR" dirty="0"/>
          </a:p>
        </p:txBody>
      </p:sp>
    </p:spTree>
    <p:extLst>
      <p:ext uri="{BB962C8B-B14F-4D97-AF65-F5344CB8AC3E}">
        <p14:creationId xmlns:p14="http://schemas.microsoft.com/office/powerpoint/2010/main" val="1007399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sz="2000" b="1" dirty="0">
                <a:solidFill>
                  <a:srgbClr val="C00000"/>
                </a:solidFill>
                <a:latin typeface="Montserrat Black" panose="00000A00000000000000" pitchFamily="2" charset="0"/>
              </a:rPr>
              <a:t>Contexte et enjeux</a:t>
            </a:r>
          </a:p>
          <a:p>
            <a:pPr lvl="1"/>
            <a:r>
              <a:rPr lang="fr-FR" sz="1800" dirty="0"/>
              <a:t>Le crédit immobilier </a:t>
            </a:r>
            <a:r>
              <a:rPr lang="fr-FR" sz="1800" dirty="0" smtClean="0"/>
              <a:t>est </a:t>
            </a:r>
            <a:r>
              <a:rPr lang="fr-FR" sz="1800" dirty="0"/>
              <a:t>un vecteur de conquête et de fidélisation majeur pour la CEGEE avec des objectifs ambitieux de développement et </a:t>
            </a:r>
            <a:r>
              <a:rPr lang="fr-FR" sz="1800" dirty="0" smtClean="0"/>
              <a:t>rentabilité</a:t>
            </a:r>
          </a:p>
          <a:p>
            <a:pPr lvl="1"/>
            <a:r>
              <a:rPr lang="fr-FR" sz="1800" dirty="0" smtClean="0"/>
              <a:t>Nos </a:t>
            </a:r>
            <a:r>
              <a:rPr lang="fr-FR" sz="1800" dirty="0"/>
              <a:t>1</a:t>
            </a:r>
            <a:r>
              <a:rPr lang="fr-FR" sz="1800" baseline="30000" dirty="0"/>
              <a:t>ers</a:t>
            </a:r>
            <a:r>
              <a:rPr lang="fr-FR" sz="1800" dirty="0"/>
              <a:t> résultats sur la commercialisation de la nouvelle offre sont encourageants mais méritent un rappel sur la nouvelle démarche commerciale souhaitée</a:t>
            </a:r>
          </a:p>
          <a:p>
            <a:r>
              <a:rPr lang="fr-FR" sz="2000" b="1" dirty="0" smtClean="0">
                <a:latin typeface="Montserrat Black" panose="00000A00000000000000" pitchFamily="2" charset="0"/>
              </a:rPr>
              <a:t>Nouvelles </a:t>
            </a:r>
            <a:r>
              <a:rPr lang="fr-FR" sz="2000" b="1" dirty="0">
                <a:latin typeface="Montserrat Black" panose="00000A00000000000000" pitchFamily="2" charset="0"/>
              </a:rPr>
              <a:t>garanties</a:t>
            </a:r>
          </a:p>
          <a:p>
            <a:r>
              <a:rPr lang="fr-FR" sz="2000" b="1" dirty="0">
                <a:latin typeface="Montserrat Black" panose="00000A00000000000000" pitchFamily="2" charset="0"/>
              </a:rPr>
              <a:t>Nouvelle tarification</a:t>
            </a:r>
          </a:p>
          <a:p>
            <a:r>
              <a:rPr lang="fr-FR" sz="2000" b="1" dirty="0">
                <a:latin typeface="Montserrat Black" panose="00000A00000000000000" pitchFamily="2" charset="0"/>
              </a:rPr>
              <a:t>Nouvelle démarche commerciale</a:t>
            </a:r>
          </a:p>
          <a:p>
            <a:r>
              <a:rPr lang="fr-FR" sz="2000" b="1" dirty="0">
                <a:latin typeface="Montserrat Black" panose="00000A00000000000000" pitchFamily="2" charset="0"/>
              </a:rPr>
              <a:t>Informations et </a:t>
            </a:r>
            <a:r>
              <a:rPr lang="fr-FR" sz="2000" b="1" dirty="0" smtClean="0">
                <a:latin typeface="Montserrat Black" panose="00000A00000000000000" pitchFamily="2" charset="0"/>
              </a:rPr>
              <a:t>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3104902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dirty="0"/>
              <a:t>Un crédit immobilier est toujours un moment de vie privilégié dans la relation client.</a:t>
            </a:r>
          </a:p>
          <a:p>
            <a:pPr lvl="1"/>
            <a:r>
              <a:rPr lang="fr-FR" dirty="0"/>
              <a:t>Moment au cours duquel nous devons démontrer notre qualité de conseil, d’accompagnement dans le </a:t>
            </a:r>
            <a:r>
              <a:rPr lang="fr-FR" dirty="0" smtClean="0"/>
              <a:t>projet et </a:t>
            </a:r>
            <a:r>
              <a:rPr lang="fr-FR" dirty="0"/>
              <a:t>de respect des délais car les degrés de satisfaction et de recommandation du client en dépendent directement ;</a:t>
            </a:r>
          </a:p>
          <a:p>
            <a:pPr lvl="1"/>
            <a:r>
              <a:rPr lang="fr-FR" dirty="0"/>
              <a:t>C’est aussi un des rares moments de conquête de prospects ;</a:t>
            </a:r>
          </a:p>
          <a:p>
            <a:pPr lvl="1"/>
            <a:r>
              <a:rPr lang="fr-FR" dirty="0"/>
              <a:t>Enfin, c’est un moment de négociation </a:t>
            </a:r>
            <a:r>
              <a:rPr lang="fr-FR" dirty="0" smtClean="0"/>
              <a:t>avec des exigences </a:t>
            </a:r>
            <a:r>
              <a:rPr lang="fr-FR" dirty="0"/>
              <a:t>fortes sur les conditions tarifaires du crédit, la bancarisation et l’équipement.</a:t>
            </a:r>
          </a:p>
          <a:p>
            <a:endParaRPr lang="fr-FR" dirty="0"/>
          </a:p>
          <a:p>
            <a:r>
              <a:rPr lang="fr-FR" dirty="0"/>
              <a:t>L’assurance emprunteur, dont le PNB généré ne peut plus être considéré comme accessoire dans la rentabilité globale d’un crédit, impose une stratégie de distribution et des objectifs partagés :</a:t>
            </a:r>
          </a:p>
          <a:p>
            <a:pPr lvl="1"/>
            <a:r>
              <a:rPr lang="fr-FR" b="1" dirty="0"/>
              <a:t>Proposer systématiquement le contrat Groupe CNP </a:t>
            </a:r>
            <a:r>
              <a:rPr lang="fr-FR" dirty="0"/>
              <a:t>;</a:t>
            </a:r>
            <a:endParaRPr lang="fr-FR" dirty="0">
              <a:sym typeface="Wingdings" panose="05000000000000000000" pitchFamily="2" charset="2"/>
            </a:endParaRPr>
          </a:p>
          <a:p>
            <a:pPr lvl="1"/>
            <a:r>
              <a:rPr lang="fr-FR" b="1" dirty="0" smtClean="0"/>
              <a:t>Proposer </a:t>
            </a:r>
            <a:r>
              <a:rPr lang="fr-FR" b="1" dirty="0"/>
              <a:t>Ecureuil ADE Services en offre alternative</a:t>
            </a:r>
            <a:r>
              <a:rPr lang="fr-FR" dirty="0"/>
              <a:t> ;</a:t>
            </a:r>
          </a:p>
          <a:p>
            <a:pPr lvl="1"/>
            <a:r>
              <a:rPr lang="fr-FR" b="1" dirty="0"/>
              <a:t>Limiter les délégations externes non partenaires</a:t>
            </a:r>
            <a:r>
              <a:rPr lang="fr-FR" dirty="0"/>
              <a:t>.</a:t>
            </a:r>
          </a:p>
          <a:p>
            <a:endParaRPr lang="fr-FR" dirty="0"/>
          </a:p>
          <a:p>
            <a:r>
              <a:rPr lang="fr-FR" dirty="0"/>
              <a:t>Le lancement de la nouvelle offre ADE 2021 s’inscrit dans ce contexte et doit nous permettre de mieux répondre aux besoins de nos clients tout en confortant nos positions.</a:t>
            </a:r>
          </a:p>
        </p:txBody>
      </p:sp>
      <p:sp>
        <p:nvSpPr>
          <p:cNvPr id="6" name="Espace réservé du texte 5"/>
          <p:cNvSpPr>
            <a:spLocks noGrp="1"/>
          </p:cNvSpPr>
          <p:nvPr>
            <p:ph type="body" sz="quarter" idx="12"/>
          </p:nvPr>
        </p:nvSpPr>
        <p:spPr/>
        <p:txBody>
          <a:bodyPr/>
          <a:lstStyle/>
          <a:p>
            <a:r>
              <a:rPr lang="fr-FR" dirty="0"/>
              <a:t>Le crédit immobilier </a:t>
            </a:r>
            <a:r>
              <a:rPr lang="fr-FR" dirty="0" smtClean="0"/>
              <a:t>est </a:t>
            </a:r>
            <a:r>
              <a:rPr lang="fr-FR" dirty="0"/>
              <a:t>un vecteur de conquête et de fidélisation majeur pour la CEGEE avec des objectifs ambitieux de développement et </a:t>
            </a:r>
            <a:r>
              <a:rPr lang="fr-FR" dirty="0" smtClean="0"/>
              <a:t>rentabilité</a:t>
            </a:r>
            <a:endParaRPr lang="fr-FR" dirty="0"/>
          </a:p>
        </p:txBody>
      </p:sp>
      <p:sp>
        <p:nvSpPr>
          <p:cNvPr id="7" name="Espace réservé du texte 6"/>
          <p:cNvSpPr>
            <a:spLocks noGrp="1"/>
          </p:cNvSpPr>
          <p:nvPr>
            <p:ph type="body" sz="quarter" idx="14"/>
          </p:nvPr>
        </p:nvSpPr>
        <p:spPr/>
        <p:txBody>
          <a:bodyPr/>
          <a:lstStyle/>
          <a:p>
            <a:r>
              <a:rPr lang="fr-FR" dirty="0" smtClean="0"/>
              <a:t>Contexte et enjeux</a:t>
            </a:r>
            <a:endParaRPr lang="fr-FR" dirty="0"/>
          </a:p>
        </p:txBody>
      </p:sp>
      <p:sp>
        <p:nvSpPr>
          <p:cNvPr id="8" name="Espace réservé du texte 7"/>
          <p:cNvSpPr>
            <a:spLocks noGrp="1"/>
          </p:cNvSpPr>
          <p:nvPr>
            <p:ph type="body" sz="quarter" idx="16"/>
          </p:nvPr>
        </p:nvSpPr>
        <p:spPr/>
        <p:txBody>
          <a:bodyPr/>
          <a:lstStyle/>
          <a:p>
            <a:r>
              <a:rPr lang="fr-FR" dirty="0" smtClean="0"/>
              <a:t>1</a:t>
            </a:r>
            <a:endParaRPr lang="fr-FR" dirty="0"/>
          </a:p>
        </p:txBody>
      </p:sp>
    </p:spTree>
    <p:extLst>
      <p:ext uri="{BB962C8B-B14F-4D97-AF65-F5344CB8AC3E}">
        <p14:creationId xmlns:p14="http://schemas.microsoft.com/office/powerpoint/2010/main" val="328847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2700000"/>
            <a:ext cx="5220000" cy="3600000"/>
          </a:xfrm>
        </p:spPr>
        <p:txBody>
          <a:bodyPr/>
          <a:lstStyle/>
          <a:p>
            <a:r>
              <a:rPr lang="fr-FR" dirty="0" smtClean="0">
                <a:sym typeface="Wingdings" panose="05000000000000000000" pitchFamily="2" charset="2"/>
              </a:rPr>
              <a:t>3 mois après son lancement, nous pouvons analyser nos 1</a:t>
            </a:r>
            <a:r>
              <a:rPr lang="fr-FR" baseline="30000" dirty="0" smtClean="0">
                <a:sym typeface="Wingdings" panose="05000000000000000000" pitchFamily="2" charset="2"/>
              </a:rPr>
              <a:t>ers</a:t>
            </a:r>
            <a:r>
              <a:rPr lang="fr-FR" dirty="0" smtClean="0">
                <a:sym typeface="Wingdings" panose="05000000000000000000" pitchFamily="2" charset="2"/>
              </a:rPr>
              <a:t> résultats :</a:t>
            </a:r>
          </a:p>
          <a:p>
            <a:pPr lvl="1"/>
            <a:r>
              <a:rPr lang="fr-FR" dirty="0" smtClean="0">
                <a:sym typeface="Wingdings" panose="05000000000000000000" pitchFamily="2" charset="2"/>
              </a:rPr>
              <a:t>En taux de pénétration, critère majeur, nous confortons notre très belle place et il faut poursuivre sur cette dynamique ;</a:t>
            </a:r>
          </a:p>
          <a:p>
            <a:pPr lvl="1"/>
            <a:r>
              <a:rPr lang="fr-FR" dirty="0" smtClean="0">
                <a:sym typeface="Wingdings" panose="05000000000000000000" pitchFamily="2" charset="2"/>
              </a:rPr>
              <a:t>En phase proposition d’assurance et présentation des garanties additionnelles, nous sommes légèrement décalés du Groupe et disposons d’un vrai potentiel d’amélioration ;</a:t>
            </a:r>
          </a:p>
          <a:p>
            <a:pPr lvl="1"/>
            <a:r>
              <a:rPr lang="fr-FR" dirty="0" smtClean="0">
                <a:sym typeface="Wingdings" panose="05000000000000000000" pitchFamily="2" charset="2"/>
              </a:rPr>
              <a:t>Les dossiers apportés par la prescription immobilière sont un point de vigilance ;</a:t>
            </a:r>
          </a:p>
          <a:p>
            <a:pPr lvl="1"/>
            <a:r>
              <a:rPr lang="fr-FR" dirty="0" smtClean="0">
                <a:sym typeface="Wingdings" panose="05000000000000000000" pitchFamily="2" charset="2"/>
              </a:rPr>
              <a:t>Enfin lors de l’adhésion, nos propositions se concrétisent plus difficilement et notre décalage s’amplifie sur la moyenne des Caisses. </a:t>
            </a:r>
          </a:p>
        </p:txBody>
      </p:sp>
      <p:sp>
        <p:nvSpPr>
          <p:cNvPr id="6" name="Espace réservé du texte 5"/>
          <p:cNvSpPr>
            <a:spLocks noGrp="1"/>
          </p:cNvSpPr>
          <p:nvPr>
            <p:ph type="body" sz="quarter" idx="12"/>
          </p:nvPr>
        </p:nvSpPr>
        <p:spPr/>
        <p:txBody>
          <a:bodyPr/>
          <a:lstStyle/>
          <a:p>
            <a:r>
              <a:rPr lang="fr-FR" dirty="0" smtClean="0"/>
              <a:t>Nos 1</a:t>
            </a:r>
            <a:r>
              <a:rPr lang="fr-FR" baseline="30000" dirty="0" smtClean="0"/>
              <a:t>ers</a:t>
            </a:r>
            <a:r>
              <a:rPr lang="fr-FR" dirty="0" smtClean="0"/>
              <a:t> résultats sur la commercialisation de la nouvelle offre sont encourageants mais méritent un rappel sur la nouvelle démarche commerciale souhaitée</a:t>
            </a:r>
            <a:endParaRPr lang="fr-FR" dirty="0"/>
          </a:p>
        </p:txBody>
      </p:sp>
      <p:sp>
        <p:nvSpPr>
          <p:cNvPr id="7" name="Espace réservé du texte 6"/>
          <p:cNvSpPr>
            <a:spLocks noGrp="1"/>
          </p:cNvSpPr>
          <p:nvPr>
            <p:ph type="body" sz="quarter" idx="14"/>
          </p:nvPr>
        </p:nvSpPr>
        <p:spPr/>
        <p:txBody>
          <a:bodyPr/>
          <a:lstStyle/>
          <a:p>
            <a:r>
              <a:rPr lang="fr-FR" dirty="0" smtClean="0"/>
              <a:t>Contexte et enjeux</a:t>
            </a:r>
            <a:endParaRPr lang="fr-FR" dirty="0"/>
          </a:p>
        </p:txBody>
      </p:sp>
      <p:sp>
        <p:nvSpPr>
          <p:cNvPr id="8" name="Espace réservé du texte 7"/>
          <p:cNvSpPr>
            <a:spLocks noGrp="1"/>
          </p:cNvSpPr>
          <p:nvPr>
            <p:ph type="body" sz="quarter" idx="16"/>
          </p:nvPr>
        </p:nvSpPr>
        <p:spPr/>
        <p:txBody>
          <a:bodyPr/>
          <a:lstStyle/>
          <a:p>
            <a:r>
              <a:rPr lang="fr-FR" dirty="0"/>
              <a:t>2</a:t>
            </a:r>
          </a:p>
        </p:txBody>
      </p:sp>
      <p:graphicFrame>
        <p:nvGraphicFramePr>
          <p:cNvPr id="10" name="Tableau 9"/>
          <p:cNvGraphicFramePr>
            <a:graphicFrameLocks noGrp="1"/>
          </p:cNvGraphicFramePr>
          <p:nvPr>
            <p:extLst>
              <p:ext uri="{D42A27DB-BD31-4B8C-83A1-F6EECF244321}">
                <p14:modId xmlns:p14="http://schemas.microsoft.com/office/powerpoint/2010/main" val="3939940007"/>
              </p:ext>
            </p:extLst>
          </p:nvPr>
        </p:nvGraphicFramePr>
        <p:xfrm>
          <a:off x="6120000" y="2610000"/>
          <a:ext cx="5850000" cy="3366840"/>
        </p:xfrm>
        <a:graphic>
          <a:graphicData uri="http://schemas.openxmlformats.org/drawingml/2006/table">
            <a:tbl>
              <a:tblPr firstRow="1" bandRow="1">
                <a:tableStyleId>{073A0DAA-6AF3-43AB-8588-CEC1D06C72B9}</a:tableStyleId>
              </a:tblPr>
              <a:tblGrid>
                <a:gridCol w="2250000">
                  <a:extLst>
                    <a:ext uri="{9D8B030D-6E8A-4147-A177-3AD203B41FA5}">
                      <a16:colId xmlns:a16="http://schemas.microsoft.com/office/drawing/2014/main" val="1406805258"/>
                    </a:ext>
                  </a:extLst>
                </a:gridCol>
                <a:gridCol w="1800000">
                  <a:extLst>
                    <a:ext uri="{9D8B030D-6E8A-4147-A177-3AD203B41FA5}">
                      <a16:colId xmlns:a16="http://schemas.microsoft.com/office/drawing/2014/main" val="3432906244"/>
                    </a:ext>
                  </a:extLst>
                </a:gridCol>
                <a:gridCol w="1800000">
                  <a:extLst>
                    <a:ext uri="{9D8B030D-6E8A-4147-A177-3AD203B41FA5}">
                      <a16:colId xmlns:a16="http://schemas.microsoft.com/office/drawing/2014/main" val="2084178975"/>
                    </a:ext>
                  </a:extLst>
                </a:gridCol>
              </a:tblGrid>
              <a:tr h="360000">
                <a:tc>
                  <a:txBody>
                    <a:bodyPr/>
                    <a:lstStyle/>
                    <a:p>
                      <a:pPr algn="l"/>
                      <a:endParaRPr lang="fr-FR" sz="1100" dirty="0"/>
                    </a:p>
                  </a:txBody>
                  <a:tcPr anchor="ctr">
                    <a:solidFill>
                      <a:schemeClr val="bg1">
                        <a:lumMod val="65000"/>
                      </a:schemeClr>
                    </a:solidFill>
                  </a:tcPr>
                </a:tc>
                <a:tc>
                  <a:txBody>
                    <a:bodyPr/>
                    <a:lstStyle/>
                    <a:p>
                      <a:pPr algn="ctr"/>
                      <a:r>
                        <a:rPr lang="fr-FR" sz="1100" dirty="0" smtClean="0"/>
                        <a:t>CEGEE</a:t>
                      </a:r>
                      <a:endParaRPr lang="fr-FR" sz="1100" dirty="0"/>
                    </a:p>
                  </a:txBody>
                  <a:tcPr anchor="ctr">
                    <a:solidFill>
                      <a:schemeClr val="bg1">
                        <a:lumMod val="65000"/>
                      </a:schemeClr>
                    </a:solidFill>
                  </a:tcPr>
                </a:tc>
                <a:tc>
                  <a:txBody>
                    <a:bodyPr/>
                    <a:lstStyle/>
                    <a:p>
                      <a:pPr algn="ctr"/>
                      <a:r>
                        <a:rPr lang="fr-FR" sz="1100" dirty="0" smtClean="0"/>
                        <a:t>Moyenne des CE</a:t>
                      </a:r>
                      <a:endParaRPr lang="fr-FR" sz="1100" dirty="0"/>
                    </a:p>
                  </a:txBody>
                  <a:tcPr anchor="ctr">
                    <a:solidFill>
                      <a:schemeClr val="bg1">
                        <a:lumMod val="65000"/>
                      </a:schemeClr>
                    </a:solidFill>
                  </a:tcPr>
                </a:tc>
                <a:extLst>
                  <a:ext uri="{0D108BD9-81ED-4DB2-BD59-A6C34878D82A}">
                    <a16:rowId xmlns:a16="http://schemas.microsoft.com/office/drawing/2014/main" val="796282051"/>
                  </a:ext>
                </a:extLst>
              </a:tr>
              <a:tr h="540000">
                <a:tc>
                  <a:txBody>
                    <a:bodyPr/>
                    <a:lstStyle/>
                    <a:p>
                      <a:pPr algn="l"/>
                      <a:r>
                        <a:rPr lang="fr-FR" sz="1100" i="0" dirty="0" smtClean="0"/>
                        <a:t>Taux de pénétration</a:t>
                      </a:r>
                    </a:p>
                  </a:txBody>
                  <a:tcPr anchor="ctr">
                    <a:solidFill>
                      <a:schemeClr val="bg1">
                        <a:lumMod val="95000"/>
                      </a:schemeClr>
                    </a:solidFill>
                  </a:tcPr>
                </a:tc>
                <a:tc>
                  <a:txBody>
                    <a:bodyPr/>
                    <a:lstStyle/>
                    <a:p>
                      <a:pPr algn="ctr"/>
                      <a:r>
                        <a:rPr lang="fr-FR" sz="1100" b="1" dirty="0" smtClean="0">
                          <a:solidFill>
                            <a:srgbClr val="00B050"/>
                          </a:solidFill>
                        </a:rPr>
                        <a:t>75,1%</a:t>
                      </a:r>
                    </a:p>
                    <a:p>
                      <a:pPr algn="ctr"/>
                      <a:r>
                        <a:rPr lang="fr-FR" sz="1100" b="1" dirty="0" smtClean="0">
                          <a:solidFill>
                            <a:srgbClr val="00B050"/>
                          </a:solidFill>
                        </a:rPr>
                        <a:t>3</a:t>
                      </a:r>
                      <a:r>
                        <a:rPr lang="fr-FR" sz="1100" b="1" baseline="30000" dirty="0" smtClean="0">
                          <a:solidFill>
                            <a:srgbClr val="00B050"/>
                          </a:solidFill>
                        </a:rPr>
                        <a:t>ème</a:t>
                      </a:r>
                      <a:r>
                        <a:rPr lang="fr-FR" sz="1100" b="1" dirty="0" smtClean="0">
                          <a:solidFill>
                            <a:srgbClr val="00B050"/>
                          </a:solidFill>
                        </a:rPr>
                        <a:t> place</a:t>
                      </a:r>
                      <a:endParaRPr lang="fr-FR" sz="1100" b="1" dirty="0">
                        <a:solidFill>
                          <a:srgbClr val="00B050"/>
                        </a:solidFill>
                      </a:endParaRPr>
                    </a:p>
                  </a:txBody>
                  <a:tcPr anchor="ctr">
                    <a:solidFill>
                      <a:schemeClr val="bg1">
                        <a:lumMod val="95000"/>
                      </a:schemeClr>
                    </a:solidFill>
                  </a:tcPr>
                </a:tc>
                <a:tc>
                  <a:txBody>
                    <a:bodyPr/>
                    <a:lstStyle/>
                    <a:p>
                      <a:pPr algn="ctr"/>
                      <a:r>
                        <a:rPr lang="fr-FR" sz="1100" dirty="0" smtClean="0">
                          <a:solidFill>
                            <a:schemeClr val="tx1">
                              <a:lumMod val="75000"/>
                              <a:lumOff val="25000"/>
                            </a:schemeClr>
                          </a:solidFill>
                        </a:rPr>
                        <a:t>65,2%</a:t>
                      </a:r>
                      <a:endParaRPr lang="fr-FR" sz="1100" dirty="0">
                        <a:solidFill>
                          <a:schemeClr val="tx1">
                            <a:lumMod val="75000"/>
                            <a:lumOff val="25000"/>
                          </a:schemeClr>
                        </a:solidFill>
                      </a:endParaRPr>
                    </a:p>
                  </a:txBody>
                  <a:tcPr anchor="ctr">
                    <a:solidFill>
                      <a:schemeClr val="bg1">
                        <a:lumMod val="95000"/>
                      </a:schemeClr>
                    </a:solidFill>
                  </a:tcPr>
                </a:tc>
                <a:extLst>
                  <a:ext uri="{0D108BD9-81ED-4DB2-BD59-A6C34878D82A}">
                    <a16:rowId xmlns:a16="http://schemas.microsoft.com/office/drawing/2014/main" val="3422699112"/>
                  </a:ext>
                </a:extLst>
              </a:tr>
              <a:tr h="540000">
                <a:tc>
                  <a:txBody>
                    <a:bodyPr/>
                    <a:lstStyle/>
                    <a:p>
                      <a:pPr algn="l"/>
                      <a:r>
                        <a:rPr lang="fr-FR" sz="1100" i="0" dirty="0" smtClean="0"/>
                        <a:t>Propositions CNP</a:t>
                      </a:r>
                    </a:p>
                    <a:p>
                      <a:pPr algn="l"/>
                      <a:r>
                        <a:rPr lang="fr-FR" sz="1100" i="0" u="sng" dirty="0" smtClean="0">
                          <a:solidFill>
                            <a:srgbClr val="FF0000"/>
                          </a:solidFill>
                        </a:rPr>
                        <a:t>sans</a:t>
                      </a:r>
                      <a:r>
                        <a:rPr lang="fr-FR" sz="1100" i="0" dirty="0" smtClean="0"/>
                        <a:t> garantie</a:t>
                      </a:r>
                      <a:r>
                        <a:rPr lang="fr-FR" sz="1100" i="0" baseline="0" dirty="0" smtClean="0"/>
                        <a:t> additionnelle</a:t>
                      </a:r>
                    </a:p>
                  </a:txBody>
                  <a:tcPr anchor="ctr">
                    <a:solidFill>
                      <a:schemeClr val="bg1">
                        <a:lumMod val="95000"/>
                      </a:schemeClr>
                    </a:solidFill>
                  </a:tcPr>
                </a:tc>
                <a:tc>
                  <a:txBody>
                    <a:bodyPr/>
                    <a:lstStyle/>
                    <a:p>
                      <a:pPr algn="ctr"/>
                      <a:r>
                        <a:rPr lang="fr-FR" sz="1100" b="1" dirty="0" smtClean="0">
                          <a:solidFill>
                            <a:srgbClr val="FF6600"/>
                          </a:solidFill>
                        </a:rPr>
                        <a:t>58,4%</a:t>
                      </a:r>
                      <a:endParaRPr lang="fr-FR" sz="1100" b="1" dirty="0">
                        <a:solidFill>
                          <a:srgbClr val="FF6600"/>
                        </a:solidFill>
                      </a:endParaRPr>
                    </a:p>
                  </a:txBody>
                  <a:tcPr anchor="ctr">
                    <a:solidFill>
                      <a:schemeClr val="bg1">
                        <a:lumMod val="95000"/>
                      </a:schemeClr>
                    </a:solidFill>
                  </a:tcPr>
                </a:tc>
                <a:tc>
                  <a:txBody>
                    <a:bodyPr/>
                    <a:lstStyle/>
                    <a:p>
                      <a:pPr algn="ctr"/>
                      <a:r>
                        <a:rPr lang="fr-FR" sz="1100" dirty="0" smtClean="0">
                          <a:solidFill>
                            <a:schemeClr val="tx1">
                              <a:lumMod val="75000"/>
                              <a:lumOff val="25000"/>
                            </a:schemeClr>
                          </a:solidFill>
                        </a:rPr>
                        <a:t>54,5%</a:t>
                      </a:r>
                      <a:endParaRPr lang="fr-FR" sz="1100" dirty="0">
                        <a:solidFill>
                          <a:schemeClr val="tx1">
                            <a:lumMod val="75000"/>
                            <a:lumOff val="25000"/>
                          </a:schemeClr>
                        </a:solidFill>
                      </a:endParaRPr>
                    </a:p>
                  </a:txBody>
                  <a:tcPr anchor="ctr">
                    <a:solidFill>
                      <a:schemeClr val="bg1">
                        <a:lumMod val="95000"/>
                      </a:schemeClr>
                    </a:solidFill>
                  </a:tcPr>
                </a:tc>
                <a:extLst>
                  <a:ext uri="{0D108BD9-81ED-4DB2-BD59-A6C34878D82A}">
                    <a16:rowId xmlns:a16="http://schemas.microsoft.com/office/drawing/2014/main" val="1761095082"/>
                  </a:ext>
                </a:extLst>
              </a:tr>
              <a:tr h="54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i="0" dirty="0" smtClean="0"/>
                        <a:t>Propositions CNP</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i="0" dirty="0" smtClean="0">
                          <a:solidFill>
                            <a:srgbClr val="00B050"/>
                          </a:solidFill>
                        </a:rPr>
                        <a:t>avec</a:t>
                      </a:r>
                      <a:r>
                        <a:rPr lang="fr-FR" sz="1100" i="0" dirty="0" smtClean="0"/>
                        <a:t> garantie(s)</a:t>
                      </a:r>
                      <a:r>
                        <a:rPr lang="fr-FR" sz="1100" i="0" baseline="0" dirty="0" smtClean="0"/>
                        <a:t> additionnelle(s)</a:t>
                      </a:r>
                    </a:p>
                  </a:txBody>
                  <a:tcPr anchor="ctr">
                    <a:solidFill>
                      <a:schemeClr val="bg1">
                        <a:lumMod val="95000"/>
                      </a:schemeClr>
                    </a:solidFill>
                  </a:tcPr>
                </a:tc>
                <a:tc>
                  <a:txBody>
                    <a:bodyPr/>
                    <a:lstStyle/>
                    <a:p>
                      <a:pPr algn="ctr"/>
                      <a:r>
                        <a:rPr lang="fr-FR" sz="1100" b="1" dirty="0" smtClean="0">
                          <a:solidFill>
                            <a:srgbClr val="FF6600"/>
                          </a:solidFill>
                        </a:rPr>
                        <a:t>41,6%</a:t>
                      </a:r>
                    </a:p>
                    <a:p>
                      <a:pPr algn="ctr"/>
                      <a:r>
                        <a:rPr lang="fr-FR" sz="1100" b="1" dirty="0" smtClean="0">
                          <a:solidFill>
                            <a:srgbClr val="FF6600"/>
                          </a:solidFill>
                        </a:rPr>
                        <a:t>0,90 garantie/assuré</a:t>
                      </a:r>
                      <a:endParaRPr lang="fr-FR" sz="1100" b="1" dirty="0">
                        <a:solidFill>
                          <a:srgbClr val="FF6600"/>
                        </a:solidFill>
                      </a:endParaRPr>
                    </a:p>
                  </a:txBody>
                  <a:tcPr anchor="ctr">
                    <a:solidFill>
                      <a:schemeClr val="bg1">
                        <a:lumMod val="95000"/>
                      </a:schemeClr>
                    </a:solidFill>
                  </a:tcPr>
                </a:tc>
                <a:tc>
                  <a:txBody>
                    <a:bodyPr/>
                    <a:lstStyle/>
                    <a:p>
                      <a:pPr algn="ctr"/>
                      <a:r>
                        <a:rPr lang="fr-FR" sz="1100" dirty="0" smtClean="0">
                          <a:solidFill>
                            <a:schemeClr val="tx1">
                              <a:lumMod val="75000"/>
                              <a:lumOff val="25000"/>
                            </a:schemeClr>
                          </a:solidFill>
                        </a:rPr>
                        <a:t>45,5%</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tx1">
                              <a:lumMod val="75000"/>
                              <a:lumOff val="25000"/>
                            </a:schemeClr>
                          </a:solidFill>
                        </a:rPr>
                        <a:t>0,94 garantie/assuré</a:t>
                      </a:r>
                    </a:p>
                  </a:txBody>
                  <a:tcPr anchor="ctr">
                    <a:solidFill>
                      <a:schemeClr val="bg1">
                        <a:lumMod val="95000"/>
                      </a:schemeClr>
                    </a:solidFill>
                  </a:tcPr>
                </a:tc>
                <a:extLst>
                  <a:ext uri="{0D108BD9-81ED-4DB2-BD59-A6C34878D82A}">
                    <a16:rowId xmlns:a16="http://schemas.microsoft.com/office/drawing/2014/main" val="399599352"/>
                  </a:ext>
                </a:extLst>
              </a:tr>
              <a:tr h="39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i="1" dirty="0" smtClean="0"/>
                        <a:t>Dont canal agence</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0" i="1" kern="1200" dirty="0" smtClean="0">
                          <a:solidFill>
                            <a:schemeClr val="tx1">
                              <a:lumMod val="75000"/>
                              <a:lumOff val="25000"/>
                            </a:schemeClr>
                          </a:solidFill>
                          <a:latin typeface="+mn-lt"/>
                          <a:ea typeface="+mn-ea"/>
                          <a:cs typeface="+mn-cs"/>
                        </a:rPr>
                        <a:t>42,0%</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0" i="1" kern="1200" dirty="0" smtClean="0">
                          <a:solidFill>
                            <a:schemeClr val="tx1">
                              <a:lumMod val="75000"/>
                              <a:lumOff val="25000"/>
                            </a:schemeClr>
                          </a:solidFill>
                          <a:latin typeface="+mn-lt"/>
                          <a:ea typeface="+mn-ea"/>
                          <a:cs typeface="+mn-cs"/>
                        </a:rPr>
                        <a:t>0,97 </a:t>
                      </a:r>
                      <a:r>
                        <a:rPr lang="fr-FR" sz="1000" b="0" i="1" dirty="0" smtClean="0">
                          <a:solidFill>
                            <a:schemeClr val="tx1">
                              <a:lumMod val="75000"/>
                              <a:lumOff val="25000"/>
                            </a:schemeClr>
                          </a:solidFill>
                        </a:rPr>
                        <a:t>garantie/assuré</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0" i="1" kern="1200" dirty="0" smtClean="0">
                          <a:solidFill>
                            <a:schemeClr val="tx1">
                              <a:lumMod val="75000"/>
                              <a:lumOff val="25000"/>
                            </a:schemeClr>
                          </a:solidFill>
                          <a:latin typeface="+mn-lt"/>
                          <a:ea typeface="+mn-ea"/>
                          <a:cs typeface="+mn-cs"/>
                        </a:rPr>
                        <a:t>42,9%</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0" i="1" kern="1200" dirty="0" smtClean="0">
                          <a:solidFill>
                            <a:schemeClr val="tx1">
                              <a:lumMod val="75000"/>
                              <a:lumOff val="25000"/>
                            </a:schemeClr>
                          </a:solidFill>
                          <a:latin typeface="+mn-lt"/>
                          <a:ea typeface="+mn-ea"/>
                          <a:cs typeface="+mn-cs"/>
                        </a:rPr>
                        <a:t>0,98 </a:t>
                      </a:r>
                      <a:r>
                        <a:rPr lang="fr-FR" sz="1000" b="0" i="1" dirty="0" smtClean="0">
                          <a:solidFill>
                            <a:schemeClr val="tx1">
                              <a:lumMod val="75000"/>
                              <a:lumOff val="25000"/>
                            </a:schemeClr>
                          </a:solidFill>
                        </a:rPr>
                        <a:t>garantie/assuré</a:t>
                      </a:r>
                    </a:p>
                  </a:txBody>
                  <a:tcPr anchor="ctr">
                    <a:solidFill>
                      <a:schemeClr val="bg1">
                        <a:lumMod val="95000"/>
                      </a:schemeClr>
                    </a:solidFill>
                  </a:tcPr>
                </a:tc>
                <a:extLst>
                  <a:ext uri="{0D108BD9-81ED-4DB2-BD59-A6C34878D82A}">
                    <a16:rowId xmlns:a16="http://schemas.microsoft.com/office/drawing/2014/main" val="2816184469"/>
                  </a:ext>
                </a:extLst>
              </a:tr>
              <a:tr h="39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i="1" dirty="0" smtClean="0"/>
                        <a:t>Dont canal prescription immobilière</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0" i="1" kern="1200" dirty="0" smtClean="0">
                          <a:solidFill>
                            <a:srgbClr val="C00000"/>
                          </a:solidFill>
                          <a:latin typeface="+mn-lt"/>
                          <a:ea typeface="+mn-ea"/>
                          <a:cs typeface="+mn-cs"/>
                        </a:rPr>
                        <a:t>40,9%</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0" i="1" kern="1200" dirty="0" smtClean="0">
                          <a:solidFill>
                            <a:srgbClr val="C00000"/>
                          </a:solidFill>
                          <a:latin typeface="+mn-lt"/>
                          <a:ea typeface="+mn-ea"/>
                          <a:cs typeface="+mn-cs"/>
                        </a:rPr>
                        <a:t>0,80 </a:t>
                      </a:r>
                      <a:r>
                        <a:rPr lang="fr-FR" sz="1000" b="0" i="1" dirty="0" smtClean="0">
                          <a:solidFill>
                            <a:srgbClr val="FF0000"/>
                          </a:solidFill>
                        </a:rPr>
                        <a:t>garantie/assuré</a:t>
                      </a:r>
                      <a:endParaRPr lang="fr-FR" sz="1000" b="0" i="1" kern="1200" dirty="0" smtClean="0">
                        <a:solidFill>
                          <a:srgbClr val="C00000"/>
                        </a:solidFill>
                        <a:latin typeface="+mn-lt"/>
                        <a:ea typeface="+mn-ea"/>
                        <a:cs typeface="+mn-cs"/>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0" i="1" kern="1200" dirty="0" smtClean="0">
                          <a:solidFill>
                            <a:schemeClr val="tx1">
                              <a:lumMod val="75000"/>
                              <a:lumOff val="25000"/>
                            </a:schemeClr>
                          </a:solidFill>
                          <a:latin typeface="+mn-lt"/>
                          <a:ea typeface="+mn-ea"/>
                          <a:cs typeface="+mn-cs"/>
                        </a:rPr>
                        <a:t>51,0%</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0" i="1" kern="1200" dirty="0" smtClean="0">
                          <a:solidFill>
                            <a:schemeClr val="tx1">
                              <a:lumMod val="75000"/>
                              <a:lumOff val="25000"/>
                            </a:schemeClr>
                          </a:solidFill>
                          <a:latin typeface="+mn-lt"/>
                          <a:ea typeface="+mn-ea"/>
                          <a:cs typeface="+mn-cs"/>
                        </a:rPr>
                        <a:t>0,88 </a:t>
                      </a:r>
                      <a:r>
                        <a:rPr lang="fr-FR" sz="1000" b="0" i="1" dirty="0" smtClean="0">
                          <a:solidFill>
                            <a:schemeClr val="tx1">
                              <a:lumMod val="75000"/>
                              <a:lumOff val="25000"/>
                            </a:schemeClr>
                          </a:solidFill>
                        </a:rPr>
                        <a:t>garantie/assuré</a:t>
                      </a:r>
                      <a:endParaRPr lang="fr-FR" sz="1000" b="0" i="1" kern="1200" dirty="0" smtClean="0">
                        <a:solidFill>
                          <a:schemeClr val="tx1">
                            <a:lumMod val="75000"/>
                            <a:lumOff val="25000"/>
                          </a:schemeClr>
                        </a:solidFill>
                        <a:latin typeface="+mn-lt"/>
                        <a:ea typeface="+mn-ea"/>
                        <a:cs typeface="+mn-cs"/>
                      </a:endParaRPr>
                    </a:p>
                  </a:txBody>
                  <a:tcPr anchor="ctr">
                    <a:solidFill>
                      <a:schemeClr val="bg1">
                        <a:lumMod val="95000"/>
                      </a:schemeClr>
                    </a:solidFill>
                  </a:tcPr>
                </a:tc>
                <a:extLst>
                  <a:ext uri="{0D108BD9-81ED-4DB2-BD59-A6C34878D82A}">
                    <a16:rowId xmlns:a16="http://schemas.microsoft.com/office/drawing/2014/main" val="3319167108"/>
                  </a:ext>
                </a:extLst>
              </a:tr>
              <a:tr h="540000">
                <a:tc>
                  <a:txBody>
                    <a:bodyPr/>
                    <a:lstStyle/>
                    <a:p>
                      <a:pPr algn="l"/>
                      <a:r>
                        <a:rPr lang="fr-FR" sz="1100" i="0" dirty="0" smtClean="0"/>
                        <a:t>Adhésions CNP</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smtClean="0">
                          <a:solidFill>
                            <a:srgbClr val="FF0000"/>
                          </a:solidFill>
                        </a:rPr>
                        <a:t>0,83 garantie/assuré</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0" dirty="0" smtClean="0">
                          <a:solidFill>
                            <a:srgbClr val="FF0000"/>
                          </a:solidFill>
                        </a:rPr>
                        <a:t>-0,07 vs propositions</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0" dirty="0" smtClean="0">
                          <a:solidFill>
                            <a:srgbClr val="FF0000"/>
                          </a:solidFill>
                        </a:rPr>
                        <a:t>-0,15</a:t>
                      </a:r>
                      <a:r>
                        <a:rPr lang="fr-FR" sz="1100" b="0" baseline="0" dirty="0" smtClean="0">
                          <a:solidFill>
                            <a:srgbClr val="FF0000"/>
                          </a:solidFill>
                        </a:rPr>
                        <a:t> vs moyenne</a:t>
                      </a:r>
                      <a:endParaRPr lang="fr-FR" sz="1100" b="0" dirty="0" smtClean="0">
                        <a:solidFill>
                          <a:srgbClr val="FF0000"/>
                        </a:solidFill>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tx1">
                              <a:lumMod val="75000"/>
                              <a:lumOff val="25000"/>
                            </a:schemeClr>
                          </a:solidFill>
                        </a:rPr>
                        <a:t>0,98 garantie/assuré</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smtClean="0">
                          <a:solidFill>
                            <a:schemeClr val="tx1">
                              <a:lumMod val="75000"/>
                              <a:lumOff val="25000"/>
                            </a:schemeClr>
                          </a:solidFill>
                        </a:rPr>
                        <a:t>+0,04 vs propositions</a:t>
                      </a:r>
                    </a:p>
                  </a:txBody>
                  <a:tcPr anchor="ctr">
                    <a:solidFill>
                      <a:schemeClr val="bg1">
                        <a:lumMod val="95000"/>
                      </a:schemeClr>
                    </a:solidFill>
                  </a:tcPr>
                </a:tc>
                <a:extLst>
                  <a:ext uri="{0D108BD9-81ED-4DB2-BD59-A6C34878D82A}">
                    <a16:rowId xmlns:a16="http://schemas.microsoft.com/office/drawing/2014/main" val="3234377437"/>
                  </a:ext>
                </a:extLst>
              </a:tr>
            </a:tbl>
          </a:graphicData>
        </a:graphic>
      </p:graphicFrame>
      <p:sp>
        <p:nvSpPr>
          <p:cNvPr id="11" name="Espace réservé du contenu 8"/>
          <p:cNvSpPr txBox="1">
            <a:spLocks/>
          </p:cNvSpPr>
          <p:nvPr/>
        </p:nvSpPr>
        <p:spPr>
          <a:xfrm>
            <a:off x="694800" y="1389600"/>
            <a:ext cx="10980738" cy="108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sym typeface="Wingdings" panose="05000000000000000000" pitchFamily="2" charset="2"/>
              </a:rPr>
              <a:t>Un dispositif de formation et d’accompagnement, complet et innovant, a été construit pour appuyer le lancement de la nouvelle offre. Les objectifs sont de nous réapproprier l’ADE, de faciliter l’accompagnement en agence et de permettre à tout moment de revoir ou compléter ses connaissances.</a:t>
            </a:r>
          </a:p>
        </p:txBody>
      </p:sp>
    </p:spTree>
    <p:extLst>
      <p:ext uri="{BB962C8B-B14F-4D97-AF65-F5344CB8AC3E}">
        <p14:creationId xmlns:p14="http://schemas.microsoft.com/office/powerpoint/2010/main" val="168394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dirty="0" smtClean="0">
                <a:sym typeface="Wingdings" panose="05000000000000000000" pitchFamily="2" charset="2"/>
              </a:rPr>
              <a:t>Compte tenu de cette analyse, nous vous proposons un rappel des fondamentaux afin de renforcer votre appropriation de la nouvelle offre ADE.</a:t>
            </a:r>
          </a:p>
          <a:p>
            <a:endParaRPr lang="fr-FR" dirty="0" smtClean="0">
              <a:sym typeface="Wingdings" panose="05000000000000000000" pitchFamily="2" charset="2"/>
            </a:endParaRPr>
          </a:p>
          <a:p>
            <a:r>
              <a:rPr lang="fr-FR" b="1" dirty="0" smtClean="0">
                <a:sym typeface="Wingdings" panose="05000000000000000000" pitchFamily="2" charset="2"/>
              </a:rPr>
              <a:t>La </a:t>
            </a:r>
            <a:r>
              <a:rPr lang="fr-FR" b="1" dirty="0">
                <a:sym typeface="Wingdings" panose="05000000000000000000" pitchFamily="2" charset="2"/>
              </a:rPr>
              <a:t>nouvelle offre ADE 2021 </a:t>
            </a:r>
            <a:r>
              <a:rPr lang="fr-FR" b="1" dirty="0" smtClean="0">
                <a:sym typeface="Wingdings" panose="05000000000000000000" pitchFamily="2" charset="2"/>
              </a:rPr>
              <a:t>ce n’est pas seulement :</a:t>
            </a:r>
            <a:endParaRPr lang="fr-FR" b="1" dirty="0">
              <a:sym typeface="Wingdings" panose="05000000000000000000" pitchFamily="2" charset="2"/>
            </a:endParaRPr>
          </a:p>
          <a:p>
            <a:pPr lvl="1"/>
            <a:r>
              <a:rPr lang="fr-FR" b="1" dirty="0">
                <a:sym typeface="Wingdings" panose="05000000000000000000" pitchFamily="2" charset="2"/>
              </a:rPr>
              <a:t>De nouvelles garanties </a:t>
            </a:r>
            <a:r>
              <a:rPr lang="fr-FR" dirty="0" smtClean="0">
                <a:sym typeface="Wingdings" panose="05000000000000000000" pitchFamily="2" charset="2"/>
              </a:rPr>
              <a:t>avec un </a:t>
            </a:r>
            <a:r>
              <a:rPr lang="fr-FR" dirty="0">
                <a:sym typeface="Wingdings" panose="05000000000000000000" pitchFamily="2" charset="2"/>
              </a:rPr>
              <a:t>socle </a:t>
            </a:r>
            <a:r>
              <a:rPr lang="fr-FR" dirty="0" smtClean="0">
                <a:sym typeface="Wingdings" panose="05000000000000000000" pitchFamily="2" charset="2"/>
              </a:rPr>
              <a:t>renforcé, très </a:t>
            </a:r>
            <a:r>
              <a:rPr lang="fr-FR" dirty="0">
                <a:sym typeface="Wingdings" panose="05000000000000000000" pitchFamily="2" charset="2"/>
              </a:rPr>
              <a:t>peu </a:t>
            </a:r>
            <a:r>
              <a:rPr lang="fr-FR" dirty="0" smtClean="0">
                <a:sym typeface="Wingdings" panose="05000000000000000000" pitchFamily="2" charset="2"/>
              </a:rPr>
              <a:t>d’exclusions et la possibilité de personnaliser avec </a:t>
            </a:r>
            <a:r>
              <a:rPr lang="fr-FR" dirty="0">
                <a:sym typeface="Wingdings" panose="05000000000000000000" pitchFamily="2" charset="2"/>
              </a:rPr>
              <a:t>des garanties </a:t>
            </a:r>
            <a:r>
              <a:rPr lang="fr-FR" dirty="0" smtClean="0">
                <a:sym typeface="Wingdings" panose="05000000000000000000" pitchFamily="2" charset="2"/>
              </a:rPr>
              <a:t>additionnelles pour </a:t>
            </a:r>
            <a:r>
              <a:rPr lang="fr-FR" dirty="0">
                <a:sym typeface="Wingdings" panose="05000000000000000000" pitchFamily="2" charset="2"/>
              </a:rPr>
              <a:t>en faire le meilleur contrat Groupe du </a:t>
            </a:r>
            <a:r>
              <a:rPr lang="fr-FR" dirty="0" smtClean="0">
                <a:sym typeface="Wingdings" panose="05000000000000000000" pitchFamily="2" charset="2"/>
              </a:rPr>
              <a:t>marché ;</a:t>
            </a:r>
            <a:endParaRPr lang="fr-FR" dirty="0">
              <a:sym typeface="Wingdings" panose="05000000000000000000" pitchFamily="2" charset="2"/>
            </a:endParaRPr>
          </a:p>
          <a:p>
            <a:pPr lvl="1"/>
            <a:r>
              <a:rPr lang="fr-FR" b="1" dirty="0" smtClean="0">
                <a:sym typeface="Wingdings" panose="05000000000000000000" pitchFamily="2" charset="2"/>
              </a:rPr>
              <a:t>Et une </a:t>
            </a:r>
            <a:r>
              <a:rPr lang="fr-FR" b="1" dirty="0">
                <a:sym typeface="Wingdings" panose="05000000000000000000" pitchFamily="2" charset="2"/>
              </a:rPr>
              <a:t>nouvelle tarification </a:t>
            </a:r>
            <a:r>
              <a:rPr lang="fr-FR" dirty="0">
                <a:sym typeface="Wingdings" panose="05000000000000000000" pitchFamily="2" charset="2"/>
              </a:rPr>
              <a:t>revue à la baisse pour les plus </a:t>
            </a:r>
            <a:r>
              <a:rPr lang="fr-FR" dirty="0" smtClean="0">
                <a:sym typeface="Wingdings" panose="05000000000000000000" pitchFamily="2" charset="2"/>
              </a:rPr>
              <a:t>jeunes.</a:t>
            </a:r>
          </a:p>
          <a:p>
            <a:r>
              <a:rPr lang="fr-FR" b="1" dirty="0" smtClean="0">
                <a:sym typeface="Wingdings" panose="05000000000000000000" pitchFamily="2" charset="2"/>
              </a:rPr>
              <a:t>Mais c’est, avant tout, une </a:t>
            </a:r>
            <a:r>
              <a:rPr lang="fr-FR" b="1" dirty="0">
                <a:sym typeface="Wingdings" panose="05000000000000000000" pitchFamily="2" charset="2"/>
              </a:rPr>
              <a:t>nouvelle démarche </a:t>
            </a:r>
            <a:r>
              <a:rPr lang="fr-FR" b="1" dirty="0" smtClean="0">
                <a:sym typeface="Wingdings" panose="05000000000000000000" pitchFamily="2" charset="2"/>
              </a:rPr>
              <a:t>commerciale.</a:t>
            </a:r>
          </a:p>
          <a:p>
            <a:endParaRPr lang="fr-FR" dirty="0" smtClean="0">
              <a:sym typeface="Wingdings" panose="05000000000000000000" pitchFamily="2" charset="2"/>
            </a:endParaRPr>
          </a:p>
          <a:p>
            <a:pPr marL="0" indent="0">
              <a:buNone/>
            </a:pPr>
            <a:r>
              <a:rPr lang="fr-FR" b="1" dirty="0" smtClean="0">
                <a:sym typeface="Wingdings" panose="05000000000000000000" pitchFamily="2" charset="2"/>
              </a:rPr>
              <a:t> L’objectif de cette Heure Du Jeudi est de vous rappeler les caractéristiques de la nouvelle offre et, surtout, d’ancrer la nouvelle démarche commerciale </a:t>
            </a:r>
            <a:r>
              <a:rPr lang="fr-FR" b="1" dirty="0">
                <a:sym typeface="Wingdings" panose="05000000000000000000" pitchFamily="2" charset="2"/>
              </a:rPr>
              <a:t>essentielle pour mieux vendre l’assurance emprunteur</a:t>
            </a:r>
            <a:r>
              <a:rPr lang="fr-FR" b="1" dirty="0" smtClean="0">
                <a:sym typeface="Wingdings" panose="05000000000000000000" pitchFamily="2" charset="2"/>
              </a:rPr>
              <a:t>.</a:t>
            </a:r>
          </a:p>
          <a:p>
            <a:pPr marL="0" indent="0">
              <a:buNone/>
            </a:pPr>
            <a:r>
              <a:rPr lang="fr-FR" b="1" dirty="0" smtClean="0">
                <a:sym typeface="Wingdings" panose="05000000000000000000" pitchFamily="2" charset="2"/>
              </a:rPr>
              <a:t>La 4</a:t>
            </a:r>
            <a:r>
              <a:rPr lang="fr-FR" b="1" baseline="30000" dirty="0" smtClean="0">
                <a:sym typeface="Wingdings" panose="05000000000000000000" pitchFamily="2" charset="2"/>
              </a:rPr>
              <a:t>ème</a:t>
            </a:r>
            <a:r>
              <a:rPr lang="fr-FR" b="1" dirty="0" smtClean="0">
                <a:sym typeface="Wingdings" panose="05000000000000000000" pitchFamily="2" charset="2"/>
              </a:rPr>
              <a:t> partie de ce support y est consacrée et doit faire l’objet d’une attention toute particulière.</a:t>
            </a:r>
            <a:endParaRPr lang="fr-FR" b="1" dirty="0">
              <a:sym typeface="Wingdings" panose="05000000000000000000" pitchFamily="2" charset="2"/>
            </a:endParaRPr>
          </a:p>
          <a:p>
            <a:pPr marL="0" indent="0">
              <a:buNone/>
            </a:pPr>
            <a:endParaRPr lang="fr-FR" b="1" dirty="0">
              <a:sym typeface="Wingdings" panose="05000000000000000000" pitchFamily="2" charset="2"/>
            </a:endParaRPr>
          </a:p>
        </p:txBody>
      </p:sp>
      <p:sp>
        <p:nvSpPr>
          <p:cNvPr id="6" name="Espace réservé du texte 5"/>
          <p:cNvSpPr>
            <a:spLocks noGrp="1"/>
          </p:cNvSpPr>
          <p:nvPr>
            <p:ph type="body" sz="quarter" idx="12"/>
          </p:nvPr>
        </p:nvSpPr>
        <p:spPr/>
        <p:txBody>
          <a:bodyPr/>
          <a:lstStyle/>
          <a:p>
            <a:r>
              <a:rPr lang="fr-FR" dirty="0"/>
              <a:t>Nos 1</a:t>
            </a:r>
            <a:r>
              <a:rPr lang="fr-FR" baseline="30000" dirty="0"/>
              <a:t>ers</a:t>
            </a:r>
            <a:r>
              <a:rPr lang="fr-FR" dirty="0"/>
              <a:t> résultats sur la commercialisation de la nouvelle offre sont encourageants mais méritent un rappel </a:t>
            </a:r>
            <a:r>
              <a:rPr lang="fr-FR" dirty="0" smtClean="0"/>
              <a:t>sur </a:t>
            </a:r>
            <a:r>
              <a:rPr lang="fr-FR" dirty="0"/>
              <a:t>la nouvelle démarche </a:t>
            </a:r>
            <a:r>
              <a:rPr lang="fr-FR" dirty="0" smtClean="0"/>
              <a:t>commerciale souhaitée</a:t>
            </a:r>
            <a:endParaRPr lang="fr-FR" dirty="0"/>
          </a:p>
        </p:txBody>
      </p:sp>
      <p:sp>
        <p:nvSpPr>
          <p:cNvPr id="7" name="Espace réservé du texte 6"/>
          <p:cNvSpPr>
            <a:spLocks noGrp="1"/>
          </p:cNvSpPr>
          <p:nvPr>
            <p:ph type="body" sz="quarter" idx="14"/>
          </p:nvPr>
        </p:nvSpPr>
        <p:spPr/>
        <p:txBody>
          <a:bodyPr/>
          <a:lstStyle/>
          <a:p>
            <a:r>
              <a:rPr lang="fr-FR" dirty="0" smtClean="0"/>
              <a:t>Contexte et enjeux</a:t>
            </a:r>
            <a:endParaRPr lang="fr-FR" dirty="0"/>
          </a:p>
        </p:txBody>
      </p:sp>
      <p:sp>
        <p:nvSpPr>
          <p:cNvPr id="8" name="Espace réservé du texte 7"/>
          <p:cNvSpPr>
            <a:spLocks noGrp="1"/>
          </p:cNvSpPr>
          <p:nvPr>
            <p:ph type="body" sz="quarter" idx="16"/>
          </p:nvPr>
        </p:nvSpPr>
        <p:spPr/>
        <p:txBody>
          <a:bodyPr/>
          <a:lstStyle/>
          <a:p>
            <a:r>
              <a:rPr lang="fr-FR" dirty="0" smtClean="0"/>
              <a:t>3</a:t>
            </a:r>
            <a:endParaRPr lang="fr-FR" dirty="0"/>
          </a:p>
        </p:txBody>
      </p:sp>
    </p:spTree>
    <p:extLst>
      <p:ext uri="{BB962C8B-B14F-4D97-AF65-F5344CB8AC3E}">
        <p14:creationId xmlns:p14="http://schemas.microsoft.com/office/powerpoint/2010/main" val="355452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sz="2000" b="1" dirty="0">
                <a:latin typeface="Montserrat Black" panose="00000A00000000000000" pitchFamily="2" charset="0"/>
              </a:rPr>
              <a:t>Contexte et enjeux</a:t>
            </a:r>
          </a:p>
          <a:p>
            <a:r>
              <a:rPr lang="fr-FR" sz="2000" b="1" dirty="0">
                <a:solidFill>
                  <a:srgbClr val="C00000"/>
                </a:solidFill>
                <a:latin typeface="Montserrat Black" panose="00000A00000000000000" pitchFamily="2" charset="0"/>
              </a:rPr>
              <a:t>Nouvelles garanties</a:t>
            </a:r>
          </a:p>
          <a:p>
            <a:pPr lvl="1"/>
            <a:r>
              <a:rPr lang="fr-FR" sz="1800" dirty="0"/>
              <a:t>La nouvelle offre propose un socle renforcé et devient personnalisable avec des garanties additionnelles</a:t>
            </a:r>
            <a:endParaRPr lang="fr-FR" sz="1800" dirty="0">
              <a:sym typeface="Wingdings" panose="05000000000000000000" pitchFamily="2" charset="2"/>
            </a:endParaRPr>
          </a:p>
          <a:p>
            <a:pPr lvl="1"/>
            <a:r>
              <a:rPr lang="fr-FR" sz="1800" dirty="0"/>
              <a:t>Les garanties additionnelles s’adaptent aux situations et besoins de nos clients en fonction de la typologie de crédit</a:t>
            </a:r>
            <a:endParaRPr lang="fr-FR" sz="1800" dirty="0">
              <a:sym typeface="Wingdings" panose="05000000000000000000" pitchFamily="2" charset="2"/>
            </a:endParaRPr>
          </a:p>
          <a:p>
            <a:r>
              <a:rPr lang="fr-FR" sz="2000" b="1" dirty="0" smtClean="0">
                <a:latin typeface="Montserrat Black" panose="00000A00000000000000" pitchFamily="2" charset="0"/>
              </a:rPr>
              <a:t>Nouvelle </a:t>
            </a:r>
            <a:r>
              <a:rPr lang="fr-FR" sz="2000" b="1" dirty="0">
                <a:latin typeface="Montserrat Black" panose="00000A00000000000000" pitchFamily="2" charset="0"/>
              </a:rPr>
              <a:t>tarification</a:t>
            </a:r>
          </a:p>
          <a:p>
            <a:r>
              <a:rPr lang="fr-FR" sz="2000" b="1" dirty="0">
                <a:latin typeface="Montserrat Black" panose="00000A00000000000000" pitchFamily="2" charset="0"/>
              </a:rPr>
              <a:t>Nouvelle démarche commerciale</a:t>
            </a:r>
          </a:p>
          <a:p>
            <a:r>
              <a:rPr lang="fr-FR" sz="2000" b="1" dirty="0">
                <a:latin typeface="Montserrat Black" panose="00000A00000000000000" pitchFamily="2" charset="0"/>
              </a:rPr>
              <a:t>Informations et </a:t>
            </a:r>
            <a:r>
              <a:rPr lang="fr-FR" sz="2000" b="1" dirty="0" smtClean="0">
                <a:latin typeface="Montserrat Black" panose="00000A00000000000000" pitchFamily="2" charset="0"/>
              </a:rPr>
              <a:t>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2153479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La nouvelle offre propose un socle renforcé et devient personnalisable avec des garanties </a:t>
            </a:r>
            <a:r>
              <a:rPr lang="fr-FR" dirty="0" smtClean="0"/>
              <a:t>additionnelles</a:t>
            </a:r>
            <a:endParaRPr lang="fr-FR" dirty="0"/>
          </a:p>
        </p:txBody>
      </p:sp>
      <p:sp>
        <p:nvSpPr>
          <p:cNvPr id="7" name="Espace réservé du texte 6"/>
          <p:cNvSpPr>
            <a:spLocks noGrp="1"/>
          </p:cNvSpPr>
          <p:nvPr>
            <p:ph type="body" sz="quarter" idx="14"/>
          </p:nvPr>
        </p:nvSpPr>
        <p:spPr/>
        <p:txBody>
          <a:bodyPr/>
          <a:lstStyle/>
          <a:p>
            <a:r>
              <a:rPr lang="fr-FR" dirty="0" smtClean="0"/>
              <a:t>Nouvelles garanties</a:t>
            </a:r>
            <a:endParaRPr lang="fr-FR" dirty="0"/>
          </a:p>
        </p:txBody>
      </p:sp>
      <p:sp>
        <p:nvSpPr>
          <p:cNvPr id="8" name="Espace réservé du texte 7"/>
          <p:cNvSpPr>
            <a:spLocks noGrp="1"/>
          </p:cNvSpPr>
          <p:nvPr>
            <p:ph type="body" sz="quarter" idx="16"/>
          </p:nvPr>
        </p:nvSpPr>
        <p:spPr/>
        <p:txBody>
          <a:bodyPr/>
          <a:lstStyle/>
          <a:p>
            <a:r>
              <a:rPr lang="fr-FR" dirty="0" smtClean="0"/>
              <a:t>1</a:t>
            </a:r>
            <a:endParaRPr lang="fr-FR" dirty="0"/>
          </a:p>
        </p:txBody>
      </p:sp>
      <p:graphicFrame>
        <p:nvGraphicFramePr>
          <p:cNvPr id="10" name="Diagramme 9"/>
          <p:cNvGraphicFramePr/>
          <p:nvPr>
            <p:extLst>
              <p:ext uri="{D42A27DB-BD31-4B8C-83A1-F6EECF244321}">
                <p14:modId xmlns:p14="http://schemas.microsoft.com/office/powerpoint/2010/main" val="2098579693"/>
              </p:ext>
            </p:extLst>
          </p:nvPr>
        </p:nvGraphicFramePr>
        <p:xfrm>
          <a:off x="-900000" y="1890000"/>
          <a:ext cx="4680000" cy="414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Image 10">
            <a:hlinkClick r:id="rId7"/>
          </p:cNvPr>
          <p:cNvPicPr>
            <a:picLocks noChangeAspect="1"/>
          </p:cNvPicPr>
          <p:nvPr/>
        </p:nvPicPr>
        <p:blipFill>
          <a:blip r:embed="rId8"/>
          <a:stretch>
            <a:fillRect/>
          </a:stretch>
        </p:blipFill>
        <p:spPr>
          <a:xfrm>
            <a:off x="3960000" y="1620000"/>
            <a:ext cx="7721158" cy="4320000"/>
          </a:xfrm>
          <a:prstGeom prst="rect">
            <a:avLst/>
          </a:prstGeom>
        </p:spPr>
      </p:pic>
      <p:sp>
        <p:nvSpPr>
          <p:cNvPr id="12" name="Rectangle à coins arrondis 11"/>
          <p:cNvSpPr/>
          <p:nvPr/>
        </p:nvSpPr>
        <p:spPr>
          <a:xfrm>
            <a:off x="3960000" y="5940000"/>
            <a:ext cx="7668000" cy="360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rgbClr val="C00000"/>
                </a:solidFill>
                <a:sym typeface="Webdings" panose="05030102010509060703" pitchFamily="18" charset="2"/>
              </a:rPr>
              <a:t></a:t>
            </a:r>
            <a:r>
              <a:rPr lang="fr-FR" sz="1400" dirty="0" smtClean="0">
                <a:sym typeface="Webdings" panose="05030102010509060703" pitchFamily="18" charset="2"/>
              </a:rPr>
              <a:t> </a:t>
            </a:r>
            <a:r>
              <a:rPr lang="fr-FR" sz="1400" dirty="0" smtClean="0">
                <a:solidFill>
                  <a:schemeClr val="tx1">
                    <a:lumMod val="75000"/>
                    <a:lumOff val="25000"/>
                  </a:schemeClr>
                </a:solidFill>
                <a:sym typeface="Webdings" panose="05030102010509060703" pitchFamily="18" charset="2"/>
              </a:rPr>
              <a:t>cliquez sur la vidéo pour la lancer </a:t>
            </a:r>
            <a:r>
              <a:rPr lang="fr-FR" sz="1200" dirty="0" smtClean="0">
                <a:solidFill>
                  <a:schemeClr val="tx1">
                    <a:lumMod val="75000"/>
                    <a:lumOff val="25000"/>
                  </a:schemeClr>
                </a:solidFill>
                <a:sym typeface="Webdings" panose="05030102010509060703" pitchFamily="18" charset="2"/>
              </a:rPr>
              <a:t>[il est nécessaire d’avoir activé le contenu à l’ouverture du fichier]</a:t>
            </a:r>
            <a:endParaRPr lang="fr-FR" sz="1200" dirty="0">
              <a:solidFill>
                <a:schemeClr val="tx1">
                  <a:lumMod val="75000"/>
                  <a:lumOff val="25000"/>
                </a:schemeClr>
              </a:solidFill>
            </a:endParaRPr>
          </a:p>
        </p:txBody>
      </p:sp>
    </p:spTree>
    <p:extLst>
      <p:ext uri="{BB962C8B-B14F-4D97-AF65-F5344CB8AC3E}">
        <p14:creationId xmlns:p14="http://schemas.microsoft.com/office/powerpoint/2010/main" val="37544597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3960000" y="1388669"/>
            <a:ext cx="8100000" cy="4860000"/>
          </a:xfrm>
        </p:spPr>
        <p:txBody>
          <a:bodyPr/>
          <a:lstStyle/>
          <a:p>
            <a:r>
              <a:rPr lang="fr-FR" dirty="0">
                <a:sym typeface="Wingdings" panose="05000000000000000000" pitchFamily="2" charset="2"/>
              </a:rPr>
              <a:t>Le contrat Groupe reste </a:t>
            </a:r>
            <a:r>
              <a:rPr lang="fr-FR" b="1" dirty="0">
                <a:sym typeface="Wingdings" panose="05000000000000000000" pitchFamily="2" charset="2"/>
              </a:rPr>
              <a:t>le socle </a:t>
            </a:r>
            <a:r>
              <a:rPr lang="fr-FR" dirty="0">
                <a:sym typeface="Wingdings" panose="05000000000000000000" pitchFamily="2" charset="2"/>
              </a:rPr>
              <a:t>de l’assurance emprunteur et reprend toutes les garanties essentielles de l’ancien contrat :</a:t>
            </a:r>
          </a:p>
          <a:p>
            <a:pPr lvl="1"/>
            <a:r>
              <a:rPr lang="fr-FR" dirty="0">
                <a:sym typeface="Wingdings" panose="05000000000000000000" pitchFamily="2" charset="2"/>
              </a:rPr>
              <a:t>DC - décès ;</a:t>
            </a:r>
          </a:p>
          <a:p>
            <a:pPr lvl="1"/>
            <a:r>
              <a:rPr lang="fr-FR" dirty="0">
                <a:sym typeface="Wingdings" panose="05000000000000000000" pitchFamily="2" charset="2"/>
              </a:rPr>
              <a:t>PTIA - perte totale et irréversible d’autonomie ;</a:t>
            </a:r>
          </a:p>
          <a:p>
            <a:pPr lvl="1"/>
            <a:r>
              <a:rPr lang="fr-FR" dirty="0">
                <a:sym typeface="Wingdings" panose="05000000000000000000" pitchFamily="2" charset="2"/>
              </a:rPr>
              <a:t>IA - invalidité AERAS ;</a:t>
            </a:r>
          </a:p>
          <a:p>
            <a:pPr lvl="1"/>
            <a:r>
              <a:rPr lang="fr-FR" dirty="0">
                <a:sym typeface="Wingdings" panose="05000000000000000000" pitchFamily="2" charset="2"/>
              </a:rPr>
              <a:t>ITT - incapacité temporaire totale ;</a:t>
            </a:r>
          </a:p>
          <a:p>
            <a:pPr lvl="1"/>
            <a:r>
              <a:rPr lang="fr-FR" dirty="0">
                <a:sym typeface="Wingdings" panose="05000000000000000000" pitchFamily="2" charset="2"/>
              </a:rPr>
              <a:t>IPT - invalidité permanente totale ;</a:t>
            </a:r>
          </a:p>
          <a:p>
            <a:pPr lvl="1"/>
            <a:r>
              <a:rPr lang="fr-FR" dirty="0">
                <a:sym typeface="Wingdings" panose="05000000000000000000" pitchFamily="2" charset="2"/>
              </a:rPr>
              <a:t>IPP - invalidité permanente partielle.</a:t>
            </a:r>
          </a:p>
          <a:p>
            <a:endParaRPr lang="fr-FR" dirty="0">
              <a:sym typeface="Wingdings" panose="05000000000000000000" pitchFamily="2" charset="2"/>
            </a:endParaRPr>
          </a:p>
          <a:p>
            <a:r>
              <a:rPr lang="fr-FR" dirty="0">
                <a:sym typeface="Wingdings" panose="05000000000000000000" pitchFamily="2" charset="2"/>
              </a:rPr>
              <a:t>Il est renforcé sur des éléments déterminants </a:t>
            </a:r>
            <a:r>
              <a:rPr lang="fr-FR" dirty="0" smtClean="0">
                <a:sym typeface="Wingdings" panose="05000000000000000000" pitchFamily="2" charset="2"/>
              </a:rPr>
              <a:t>face aux contrats concurrents </a:t>
            </a:r>
            <a:r>
              <a:rPr lang="fr-FR" dirty="0">
                <a:sym typeface="Wingdings" panose="05000000000000000000" pitchFamily="2" charset="2"/>
              </a:rPr>
              <a:t>:</a:t>
            </a:r>
          </a:p>
          <a:p>
            <a:pPr lvl="1"/>
            <a:r>
              <a:rPr lang="fr-FR" dirty="0">
                <a:sym typeface="Wingdings" panose="05000000000000000000" pitchFamily="2" charset="2"/>
              </a:rPr>
              <a:t>Des exclusions réduites au minimum (suicide dans la 1</a:t>
            </a:r>
            <a:r>
              <a:rPr lang="fr-FR" baseline="30000" dirty="0">
                <a:sym typeface="Wingdings" panose="05000000000000000000" pitchFamily="2" charset="2"/>
              </a:rPr>
              <a:t>ère</a:t>
            </a:r>
            <a:r>
              <a:rPr lang="fr-FR" dirty="0">
                <a:sym typeface="Wingdings" panose="05000000000000000000" pitchFamily="2" charset="2"/>
              </a:rPr>
              <a:t> année, faute intentionnelle, faits de guerre, faits d’émeutes ou d’attentats, causes nucléaires) ;</a:t>
            </a:r>
          </a:p>
          <a:p>
            <a:pPr lvl="1"/>
            <a:r>
              <a:rPr lang="fr-FR" dirty="0">
                <a:sym typeface="Wingdings" panose="05000000000000000000" pitchFamily="2" charset="2"/>
              </a:rPr>
              <a:t>Un âge de cessation de la garantie décès porté de 75 à 80 ans ;</a:t>
            </a:r>
            <a:endParaRPr lang="fr-FR" dirty="0"/>
          </a:p>
          <a:p>
            <a:pPr lvl="1"/>
            <a:r>
              <a:rPr lang="fr-FR" dirty="0">
                <a:sym typeface="Wingdings" panose="05000000000000000000" pitchFamily="2" charset="2"/>
              </a:rPr>
              <a:t>Un âge de cessation des garanties PTIA, IA, ITT, IPT et IPP porté de 65 à 67 ans</a:t>
            </a:r>
            <a:r>
              <a:rPr lang="fr-FR" dirty="0" smtClean="0">
                <a:sym typeface="Wingdings" panose="05000000000000000000" pitchFamily="2" charset="2"/>
              </a:rPr>
              <a:t>.</a:t>
            </a:r>
          </a:p>
          <a:p>
            <a:endParaRPr lang="fr-FR" dirty="0" smtClean="0">
              <a:sym typeface="Wingdings" panose="05000000000000000000" pitchFamily="2" charset="2"/>
            </a:endParaRPr>
          </a:p>
          <a:p>
            <a:r>
              <a:rPr lang="fr-FR" dirty="0" smtClean="0">
                <a:sym typeface="Wingdings" panose="05000000000000000000" pitchFamily="2" charset="2"/>
              </a:rPr>
              <a:t>Et toujours une simplification des démarches d’adhésion et aucune contrainte en cours de vie de l’assurance.</a:t>
            </a:r>
            <a:endParaRPr lang="fr-FR" dirty="0">
              <a:sym typeface="Wingdings" panose="05000000000000000000" pitchFamily="2" charset="2"/>
            </a:endParaRPr>
          </a:p>
        </p:txBody>
      </p:sp>
      <p:sp>
        <p:nvSpPr>
          <p:cNvPr id="6" name="Espace réservé du texte 5"/>
          <p:cNvSpPr>
            <a:spLocks noGrp="1"/>
          </p:cNvSpPr>
          <p:nvPr>
            <p:ph type="body" sz="quarter" idx="12"/>
          </p:nvPr>
        </p:nvSpPr>
        <p:spPr/>
        <p:txBody>
          <a:bodyPr/>
          <a:lstStyle/>
          <a:p>
            <a:r>
              <a:rPr lang="fr-FR" dirty="0"/>
              <a:t>La nouvelle offre propose un socle renforcé et devient personnalisable avec des garanties </a:t>
            </a:r>
            <a:r>
              <a:rPr lang="fr-FR" dirty="0" smtClean="0"/>
              <a:t>additionnelles</a:t>
            </a:r>
            <a:endParaRPr lang="fr-FR" dirty="0"/>
          </a:p>
        </p:txBody>
      </p:sp>
      <p:sp>
        <p:nvSpPr>
          <p:cNvPr id="7" name="Espace réservé du texte 6"/>
          <p:cNvSpPr>
            <a:spLocks noGrp="1"/>
          </p:cNvSpPr>
          <p:nvPr>
            <p:ph type="body" sz="quarter" idx="14"/>
          </p:nvPr>
        </p:nvSpPr>
        <p:spPr/>
        <p:txBody>
          <a:bodyPr/>
          <a:lstStyle/>
          <a:p>
            <a:r>
              <a:rPr lang="fr-FR" dirty="0"/>
              <a:t>Nouvelles </a:t>
            </a:r>
            <a:r>
              <a:rPr lang="fr-FR" dirty="0" smtClean="0"/>
              <a:t>garanties</a:t>
            </a:r>
            <a:endParaRPr lang="fr-FR" dirty="0"/>
          </a:p>
        </p:txBody>
      </p:sp>
      <p:sp>
        <p:nvSpPr>
          <p:cNvPr id="8" name="Espace réservé du texte 7"/>
          <p:cNvSpPr>
            <a:spLocks noGrp="1"/>
          </p:cNvSpPr>
          <p:nvPr>
            <p:ph type="body" sz="quarter" idx="16"/>
          </p:nvPr>
        </p:nvSpPr>
        <p:spPr/>
        <p:txBody>
          <a:bodyPr/>
          <a:lstStyle/>
          <a:p>
            <a:r>
              <a:rPr lang="fr-FR" dirty="0" smtClean="0"/>
              <a:t>2</a:t>
            </a:r>
            <a:endParaRPr lang="fr-FR" dirty="0"/>
          </a:p>
        </p:txBody>
      </p:sp>
      <p:graphicFrame>
        <p:nvGraphicFramePr>
          <p:cNvPr id="10" name="Diagramme 9"/>
          <p:cNvGraphicFramePr/>
          <p:nvPr>
            <p:extLst>
              <p:ext uri="{D42A27DB-BD31-4B8C-83A1-F6EECF244321}">
                <p14:modId xmlns:p14="http://schemas.microsoft.com/office/powerpoint/2010/main" val="667614091"/>
              </p:ext>
            </p:extLst>
          </p:nvPr>
        </p:nvGraphicFramePr>
        <p:xfrm>
          <a:off x="-900000" y="1890000"/>
          <a:ext cx="4680000" cy="414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6577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3960000" y="1388669"/>
            <a:ext cx="8100000" cy="4860000"/>
          </a:xfrm>
        </p:spPr>
        <p:txBody>
          <a:bodyPr/>
          <a:lstStyle/>
          <a:p>
            <a:r>
              <a:rPr lang="fr-FR" dirty="0"/>
              <a:t>La garantie additionnelle </a:t>
            </a:r>
            <a:r>
              <a:rPr lang="fr-FR" b="1" dirty="0"/>
              <a:t>prestation forfaitaire</a:t>
            </a:r>
            <a:r>
              <a:rPr lang="fr-FR" dirty="0"/>
              <a:t> répond au besoin client sur l’amélioration du montant de la prestation versée en cas d’ITT ou IPT</a:t>
            </a:r>
            <a:r>
              <a:rPr lang="fr-FR" dirty="0" smtClean="0"/>
              <a:t>.</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solidFill>
                <a:srgbClr val="C00000"/>
              </a:solidFill>
            </a:endParaRPr>
          </a:p>
          <a:p>
            <a:pPr marL="0" indent="0">
              <a:buNone/>
            </a:pPr>
            <a:r>
              <a:rPr lang="fr-FR" dirty="0" smtClean="0">
                <a:solidFill>
                  <a:srgbClr val="002060"/>
                </a:solidFill>
                <a:sym typeface="Wingdings" panose="05000000000000000000" pitchFamily="2" charset="2"/>
              </a:rPr>
              <a:t> La majorité des clients ignorent les conséquences de la clause de perte de revenu et pensent bénéficier d’une prestation forfaitaire. C’est une garantie adaptée à tous les salariés, facilement compréhensible et très demandée.</a:t>
            </a:r>
            <a:endParaRPr lang="fr-FR" dirty="0">
              <a:solidFill>
                <a:srgbClr val="002060"/>
              </a:solidFill>
              <a:sym typeface="Wingdings" panose="05000000000000000000" pitchFamily="2" charset="2"/>
            </a:endParaRPr>
          </a:p>
        </p:txBody>
      </p:sp>
      <p:sp>
        <p:nvSpPr>
          <p:cNvPr id="6" name="Espace réservé du texte 5"/>
          <p:cNvSpPr>
            <a:spLocks noGrp="1"/>
          </p:cNvSpPr>
          <p:nvPr>
            <p:ph type="body" sz="quarter" idx="12"/>
          </p:nvPr>
        </p:nvSpPr>
        <p:spPr/>
        <p:txBody>
          <a:bodyPr/>
          <a:lstStyle/>
          <a:p>
            <a:r>
              <a:rPr lang="fr-FR" dirty="0"/>
              <a:t>La nouvelle offre propose un socle renforcé et devient personnalisable avec des garanties </a:t>
            </a:r>
            <a:r>
              <a:rPr lang="fr-FR" dirty="0" smtClean="0"/>
              <a:t>additionnelles</a:t>
            </a:r>
            <a:endParaRPr lang="fr-FR" dirty="0"/>
          </a:p>
        </p:txBody>
      </p:sp>
      <p:sp>
        <p:nvSpPr>
          <p:cNvPr id="7" name="Espace réservé du texte 6"/>
          <p:cNvSpPr>
            <a:spLocks noGrp="1"/>
          </p:cNvSpPr>
          <p:nvPr>
            <p:ph type="body" sz="quarter" idx="14"/>
          </p:nvPr>
        </p:nvSpPr>
        <p:spPr/>
        <p:txBody>
          <a:bodyPr/>
          <a:lstStyle/>
          <a:p>
            <a:r>
              <a:rPr lang="fr-FR" dirty="0"/>
              <a:t>Nouvelles </a:t>
            </a:r>
            <a:r>
              <a:rPr lang="fr-FR" dirty="0" smtClean="0"/>
              <a:t>garanties</a:t>
            </a:r>
            <a:endParaRPr lang="fr-FR" dirty="0"/>
          </a:p>
        </p:txBody>
      </p:sp>
      <p:sp>
        <p:nvSpPr>
          <p:cNvPr id="8" name="Espace réservé du texte 7"/>
          <p:cNvSpPr>
            <a:spLocks noGrp="1"/>
          </p:cNvSpPr>
          <p:nvPr>
            <p:ph type="body" sz="quarter" idx="16"/>
          </p:nvPr>
        </p:nvSpPr>
        <p:spPr/>
        <p:txBody>
          <a:bodyPr/>
          <a:lstStyle/>
          <a:p>
            <a:r>
              <a:rPr lang="fr-FR" dirty="0" smtClean="0"/>
              <a:t>3</a:t>
            </a:r>
            <a:endParaRPr lang="fr-FR" dirty="0"/>
          </a:p>
        </p:txBody>
      </p:sp>
      <p:graphicFrame>
        <p:nvGraphicFramePr>
          <p:cNvPr id="10" name="Diagramme 9"/>
          <p:cNvGraphicFramePr/>
          <p:nvPr>
            <p:extLst/>
          </p:nvPr>
        </p:nvGraphicFramePr>
        <p:xfrm>
          <a:off x="-900000" y="1890000"/>
          <a:ext cx="4680000" cy="414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Tableau 10"/>
          <p:cNvGraphicFramePr>
            <a:graphicFrameLocks noGrp="1"/>
          </p:cNvGraphicFramePr>
          <p:nvPr>
            <p:extLst>
              <p:ext uri="{D42A27DB-BD31-4B8C-83A1-F6EECF244321}">
                <p14:modId xmlns:p14="http://schemas.microsoft.com/office/powerpoint/2010/main" val="1505962782"/>
              </p:ext>
            </p:extLst>
          </p:nvPr>
        </p:nvGraphicFramePr>
        <p:xfrm>
          <a:off x="4140000" y="2160000"/>
          <a:ext cx="7740000" cy="3060000"/>
        </p:xfrm>
        <a:graphic>
          <a:graphicData uri="http://schemas.openxmlformats.org/drawingml/2006/table">
            <a:tbl>
              <a:tblPr firstRow="1" bandRow="1">
                <a:tableStyleId>{5C22544A-7EE6-4342-B048-85BDC9FD1C3A}</a:tableStyleId>
              </a:tblPr>
              <a:tblGrid>
                <a:gridCol w="3960000">
                  <a:extLst>
                    <a:ext uri="{9D8B030D-6E8A-4147-A177-3AD203B41FA5}">
                      <a16:colId xmlns:a16="http://schemas.microsoft.com/office/drawing/2014/main" val="3609208306"/>
                    </a:ext>
                  </a:extLst>
                </a:gridCol>
                <a:gridCol w="3780000">
                  <a:extLst>
                    <a:ext uri="{9D8B030D-6E8A-4147-A177-3AD203B41FA5}">
                      <a16:colId xmlns:a16="http://schemas.microsoft.com/office/drawing/2014/main" val="3891123021"/>
                    </a:ext>
                  </a:extLst>
                </a:gridCol>
              </a:tblGrid>
              <a:tr h="360000">
                <a:tc>
                  <a:txBody>
                    <a:bodyPr/>
                    <a:lstStyle/>
                    <a:p>
                      <a:pPr algn="ctr"/>
                      <a:r>
                        <a:rPr lang="fr-FR" sz="1200" b="0" dirty="0" smtClean="0"/>
                        <a:t>Garantie</a:t>
                      </a:r>
                      <a:r>
                        <a:rPr lang="fr-FR" sz="1200" b="0" baseline="0" dirty="0" smtClean="0"/>
                        <a:t> dans le socle du contrat</a:t>
                      </a:r>
                      <a:endParaRPr lang="fr-FR" sz="1200" b="0" dirty="0"/>
                    </a:p>
                  </a:txBody>
                  <a:tcPr anchor="ctr">
                    <a:solidFill>
                      <a:schemeClr val="tx1">
                        <a:lumMod val="50000"/>
                        <a:lumOff val="50000"/>
                      </a:schemeClr>
                    </a:solidFill>
                  </a:tcPr>
                </a:tc>
                <a:tc>
                  <a:txBody>
                    <a:bodyPr/>
                    <a:lstStyle/>
                    <a:p>
                      <a:pPr algn="ctr"/>
                      <a:r>
                        <a:rPr lang="fr-FR" sz="1200" b="1" dirty="0" smtClean="0"/>
                        <a:t>Garantie additionnelle</a:t>
                      </a:r>
                      <a:endParaRPr lang="fr-FR" sz="1200" b="1" dirty="0"/>
                    </a:p>
                  </a:txBody>
                  <a:tcPr anchor="ctr">
                    <a:solidFill>
                      <a:schemeClr val="tx1">
                        <a:lumMod val="50000"/>
                        <a:lumOff val="50000"/>
                      </a:schemeClr>
                    </a:solidFill>
                  </a:tcPr>
                </a:tc>
                <a:extLst>
                  <a:ext uri="{0D108BD9-81ED-4DB2-BD59-A6C34878D82A}">
                    <a16:rowId xmlns:a16="http://schemas.microsoft.com/office/drawing/2014/main" val="4203493543"/>
                  </a:ext>
                </a:extLst>
              </a:tr>
              <a:tr h="2700000">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fr-FR" sz="900" b="1" kern="1200" dirty="0" smtClean="0">
                          <a:solidFill>
                            <a:schemeClr val="dk1"/>
                          </a:solidFill>
                          <a:latin typeface="+mn-lt"/>
                          <a:ea typeface="+mn-ea"/>
                          <a:cs typeface="+mn-cs"/>
                        </a:rPr>
                        <a:t>Extrait</a:t>
                      </a:r>
                      <a:r>
                        <a:rPr lang="fr-FR" sz="900" b="1" kern="1200" baseline="0" dirty="0" smtClean="0">
                          <a:solidFill>
                            <a:schemeClr val="dk1"/>
                          </a:solidFill>
                          <a:latin typeface="+mn-lt"/>
                          <a:ea typeface="+mn-ea"/>
                          <a:cs typeface="+mn-cs"/>
                        </a:rPr>
                        <a:t> de la n</a:t>
                      </a:r>
                      <a:r>
                        <a:rPr lang="fr-FR" sz="900" b="1" kern="1200" dirty="0" smtClean="0">
                          <a:solidFill>
                            <a:schemeClr val="dk1"/>
                          </a:solidFill>
                          <a:latin typeface="+mn-lt"/>
                          <a:ea typeface="+mn-ea"/>
                          <a:cs typeface="+mn-cs"/>
                        </a:rPr>
                        <a:t>otice</a:t>
                      </a:r>
                      <a:r>
                        <a:rPr lang="fr-FR" sz="900" b="1" kern="1200" baseline="0" dirty="0" smtClean="0">
                          <a:solidFill>
                            <a:schemeClr val="dk1"/>
                          </a:solidFill>
                          <a:latin typeface="+mn-lt"/>
                          <a:ea typeface="+mn-ea"/>
                          <a:cs typeface="+mn-cs"/>
                        </a:rPr>
                        <a:t> article 18.4.4</a:t>
                      </a:r>
                      <a:endParaRPr lang="fr-FR" sz="900" kern="1200" dirty="0" smtClean="0">
                        <a:solidFill>
                          <a:schemeClr val="dk1"/>
                        </a:solidFill>
                        <a:latin typeface="+mn-lt"/>
                        <a:ea typeface="+mn-ea"/>
                        <a:cs typeface="+mn-cs"/>
                      </a:endParaRPr>
                    </a:p>
                    <a:p>
                      <a:pPr marL="0" algn="l" defTabSz="914400" rtl="0" eaLnBrk="1" latinLnBrk="0" hangingPunct="1">
                        <a:spcBef>
                          <a:spcPts val="600"/>
                        </a:spcBef>
                      </a:pPr>
                      <a:r>
                        <a:rPr lang="fr-FR" sz="900" kern="1200" dirty="0" smtClean="0">
                          <a:solidFill>
                            <a:schemeClr val="dk1"/>
                          </a:solidFill>
                          <a:latin typeface="+mn-lt"/>
                          <a:ea typeface="+mn-ea"/>
                          <a:cs typeface="+mn-cs"/>
                        </a:rPr>
                        <a:t>En cas d’ITT/IPT, et pendant toute la durée de celle-ci, l’assureur règle :</a:t>
                      </a:r>
                    </a:p>
                    <a:p>
                      <a:pPr marL="0" algn="l" defTabSz="914400" rtl="0" eaLnBrk="1" latinLnBrk="0" hangingPunct="1">
                        <a:spcBef>
                          <a:spcPts val="600"/>
                        </a:spcBef>
                      </a:pPr>
                      <a:r>
                        <a:rPr lang="fr-FR" sz="900" kern="1200" dirty="0" smtClean="0">
                          <a:solidFill>
                            <a:schemeClr val="dk1"/>
                          </a:solidFill>
                          <a:latin typeface="+mn-lt"/>
                          <a:ea typeface="+mn-ea"/>
                          <a:cs typeface="+mn-cs"/>
                        </a:rPr>
                        <a:t>I) Si l’assuré est un travailleur non salarié, non fonctionnaire ou assimilé : 100% du montant de l’échéance mensuelle de remboursement*</a:t>
                      </a:r>
                      <a:r>
                        <a:rPr lang="fr-FR" sz="900" kern="1200" baseline="0" dirty="0" smtClean="0">
                          <a:solidFill>
                            <a:schemeClr val="dk1"/>
                          </a:solidFill>
                          <a:latin typeface="+mn-lt"/>
                          <a:ea typeface="+mn-ea"/>
                          <a:cs typeface="+mn-cs"/>
                        </a:rPr>
                        <a:t> ;</a:t>
                      </a:r>
                      <a:endParaRPr lang="fr-FR" sz="900" kern="1200" dirty="0" smtClean="0">
                        <a:solidFill>
                          <a:schemeClr val="dk1"/>
                        </a:solidFill>
                        <a:latin typeface="+mn-lt"/>
                        <a:ea typeface="+mn-ea"/>
                        <a:cs typeface="+mn-cs"/>
                      </a:endParaRPr>
                    </a:p>
                    <a:p>
                      <a:pPr>
                        <a:spcBef>
                          <a:spcPts val="600"/>
                        </a:spcBef>
                      </a:pPr>
                      <a:r>
                        <a:rPr lang="fr-FR" sz="900" kern="1200" dirty="0" smtClean="0">
                          <a:solidFill>
                            <a:schemeClr val="dk1"/>
                          </a:solidFill>
                          <a:latin typeface="+mn-lt"/>
                          <a:ea typeface="+mn-ea"/>
                          <a:cs typeface="+mn-cs"/>
                        </a:rPr>
                        <a:t>II) Si l’assuré est sans activité professionnelle et ne perçoit pas d’allocations versées par pôle emploi ou organismes similaires : 50% du montant de l’échéance mensuelle de remboursement*</a:t>
                      </a:r>
                      <a:r>
                        <a:rPr lang="fr-FR" sz="900" kern="1200" baseline="0" dirty="0" smtClean="0">
                          <a:solidFill>
                            <a:schemeClr val="dk1"/>
                          </a:solidFill>
                          <a:latin typeface="+mn-lt"/>
                          <a:ea typeface="+mn-ea"/>
                          <a:cs typeface="+mn-cs"/>
                        </a:rPr>
                        <a:t> ;</a:t>
                      </a:r>
                      <a:endParaRPr lang="fr-FR" sz="900" kern="1200" dirty="0" smtClean="0">
                        <a:solidFill>
                          <a:schemeClr val="dk1"/>
                        </a:solidFill>
                        <a:latin typeface="+mn-lt"/>
                        <a:ea typeface="+mn-ea"/>
                        <a:cs typeface="+mn-cs"/>
                      </a:endParaRPr>
                    </a:p>
                    <a:p>
                      <a:pPr>
                        <a:spcBef>
                          <a:spcPts val="600"/>
                        </a:spcBef>
                      </a:pPr>
                      <a:r>
                        <a:rPr lang="fr-FR" sz="900" kern="1200" dirty="0" smtClean="0">
                          <a:solidFill>
                            <a:srgbClr val="FF0000"/>
                          </a:solidFill>
                          <a:latin typeface="+mn-lt"/>
                          <a:ea typeface="+mn-ea"/>
                          <a:cs typeface="+mn-cs"/>
                        </a:rPr>
                        <a:t>III) Si l’Assuré est salarié, fonctionnaire ou assimilé, ou en recherche d’emploi</a:t>
                      </a:r>
                      <a:r>
                        <a:rPr lang="fr-FR" sz="900" kern="1200" baseline="0" dirty="0" smtClean="0">
                          <a:solidFill>
                            <a:srgbClr val="FF0000"/>
                          </a:solidFill>
                          <a:latin typeface="+mn-lt"/>
                          <a:ea typeface="+mn-ea"/>
                          <a:cs typeface="+mn-cs"/>
                        </a:rPr>
                        <a:t> </a:t>
                      </a:r>
                      <a:r>
                        <a:rPr lang="fr-FR" sz="900" kern="1200" dirty="0" smtClean="0">
                          <a:solidFill>
                            <a:srgbClr val="FF0000"/>
                          </a:solidFill>
                          <a:latin typeface="+mn-lt"/>
                          <a:ea typeface="+mn-ea"/>
                          <a:cs typeface="+mn-cs"/>
                        </a:rPr>
                        <a:t>: la prestation mensuelle est calculée sur la base de l’échéance rapportée au mois</a:t>
                      </a:r>
                      <a:r>
                        <a:rPr lang="fr-FR" sz="900" kern="1200" baseline="0" dirty="0" smtClean="0">
                          <a:solidFill>
                            <a:srgbClr val="FF0000"/>
                          </a:solidFill>
                          <a:latin typeface="+mn-lt"/>
                          <a:ea typeface="+mn-ea"/>
                          <a:cs typeface="+mn-cs"/>
                        </a:rPr>
                        <a:t>*</a:t>
                      </a:r>
                      <a:r>
                        <a:rPr lang="fr-FR" sz="900" kern="1200" dirty="0" smtClean="0">
                          <a:solidFill>
                            <a:srgbClr val="FF0000"/>
                          </a:solidFill>
                          <a:latin typeface="+mn-lt"/>
                          <a:ea typeface="+mn-ea"/>
                          <a:cs typeface="+mn-cs"/>
                        </a:rPr>
                        <a:t> et dans tous les cas limitée à la perte de revenu de l’assuré. La perte de revenu est définie comme étant la différence entre le revenu de référence de l’assuré avant l’arrêt de travail et son revenu de remplacement.</a:t>
                      </a:r>
                    </a:p>
                    <a:p>
                      <a:pPr marL="0" marR="0" lvl="0" indent="0" algn="l" defTabSz="914400" rtl="0" eaLnBrk="1" fontAlgn="auto" latinLnBrk="0" hangingPunct="1">
                        <a:lnSpc>
                          <a:spcPct val="100000"/>
                        </a:lnSpc>
                        <a:spcBef>
                          <a:spcPts val="600"/>
                        </a:spcBef>
                        <a:spcAft>
                          <a:spcPts val="0"/>
                        </a:spcAft>
                        <a:buClrTx/>
                        <a:buSzTx/>
                        <a:buFontTx/>
                        <a:buNone/>
                        <a:tabLst/>
                        <a:defRPr/>
                      </a:pPr>
                      <a:r>
                        <a:rPr lang="fr-FR" sz="900" kern="1200" dirty="0" smtClean="0">
                          <a:solidFill>
                            <a:schemeClr val="dk1"/>
                          </a:solidFill>
                          <a:latin typeface="+mn-lt"/>
                          <a:ea typeface="+mn-ea"/>
                          <a:cs typeface="+mn-cs"/>
                        </a:rPr>
                        <a:t>* (prime d’assurance comprise au titre du contrat), au prorata du nombre de jours d’incapacité justifié par l’assuré et de la quotité d’assurance figurant sur le bulletin individuel de demande d’adhésion.</a:t>
                      </a:r>
                    </a:p>
                  </a:txBody>
                  <a:tcPr anchor="ctr">
                    <a:solidFill>
                      <a:schemeClr val="bg1">
                        <a:lumMod val="95000"/>
                      </a:schemeClr>
                    </a:solidFill>
                  </a:tcPr>
                </a:tc>
                <a:tc>
                  <a:txBody>
                    <a:bodyPr/>
                    <a:lstStyle/>
                    <a:p>
                      <a:pPr>
                        <a:spcBef>
                          <a:spcPts val="600"/>
                        </a:spcBef>
                      </a:pPr>
                      <a:r>
                        <a:rPr lang="fr-FR" sz="900" b="1" kern="1200" dirty="0" smtClean="0">
                          <a:solidFill>
                            <a:srgbClr val="00B050"/>
                          </a:solidFill>
                          <a:latin typeface="+mn-lt"/>
                          <a:ea typeface="+mn-ea"/>
                          <a:cs typeface="+mn-cs"/>
                        </a:rPr>
                        <a:t>IV) Si l’assuré a opté pour la prestation forfaitaire lors de sa demande d’adhésion et qu’il n’a pas procédé à la résiliation de cette option à la date du sinistre : 100% du montant de l’échéance mensuelle de remboursement (prime d’assurance comprise au titre du contrat), au prorata du nombre de jours d’incapacité justifié par l’Assuré, et de la quotité d’assurance figurant sur le bulletin individuel de demande d’adhésion. </a:t>
                      </a:r>
                    </a:p>
                  </a:txBody>
                  <a:tcPr anchor="ctr">
                    <a:solidFill>
                      <a:schemeClr val="bg1">
                        <a:lumMod val="95000"/>
                      </a:schemeClr>
                    </a:solidFill>
                  </a:tcPr>
                </a:tc>
                <a:extLst>
                  <a:ext uri="{0D108BD9-81ED-4DB2-BD59-A6C34878D82A}">
                    <a16:rowId xmlns:a16="http://schemas.microsoft.com/office/drawing/2014/main" val="127713460"/>
                  </a:ext>
                </a:extLst>
              </a:tr>
            </a:tbl>
          </a:graphicData>
        </a:graphic>
      </p:graphicFrame>
    </p:spTree>
    <p:extLst>
      <p:ext uri="{BB962C8B-B14F-4D97-AF65-F5344CB8AC3E}">
        <p14:creationId xmlns:p14="http://schemas.microsoft.com/office/powerpoint/2010/main" val="6974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3960000" y="1388669"/>
            <a:ext cx="8100000" cy="4860000"/>
          </a:xfrm>
        </p:spPr>
        <p:txBody>
          <a:bodyPr/>
          <a:lstStyle/>
          <a:p>
            <a:r>
              <a:rPr lang="fr-FR" dirty="0"/>
              <a:t>La garantie additionnelle </a:t>
            </a:r>
            <a:r>
              <a:rPr lang="fr-FR" b="1" dirty="0"/>
              <a:t>franchise 30 jours</a:t>
            </a:r>
            <a:r>
              <a:rPr lang="fr-FR" dirty="0"/>
              <a:t> répond au besoin client sur la réduction du délai de franchise sur l’ITT</a:t>
            </a:r>
            <a:r>
              <a:rPr lang="fr-FR" dirty="0" smtClean="0"/>
              <a:t>.</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marL="0" indent="0">
              <a:buNone/>
            </a:pPr>
            <a:r>
              <a:rPr lang="fr-FR" dirty="0">
                <a:solidFill>
                  <a:srgbClr val="002060"/>
                </a:solidFill>
                <a:sym typeface="Wingdings" panose="05000000000000000000" pitchFamily="2" charset="2"/>
              </a:rPr>
              <a:t> Parce que la rapidité de prise en charge d’un sinistre est vitale pour certains clients, cette garantie est adaptée à tous les travailleurs non salariés et à tous ceux qui veulent renforcer leur protection</a:t>
            </a:r>
            <a:r>
              <a:rPr lang="fr-FR" dirty="0" smtClean="0">
                <a:solidFill>
                  <a:srgbClr val="002060"/>
                </a:solidFill>
              </a:rPr>
              <a:t>.</a:t>
            </a:r>
            <a:endParaRPr lang="fr-FR" dirty="0">
              <a:solidFill>
                <a:srgbClr val="002060"/>
              </a:solidFill>
            </a:endParaRPr>
          </a:p>
        </p:txBody>
      </p:sp>
      <p:sp>
        <p:nvSpPr>
          <p:cNvPr id="6" name="Espace réservé du texte 5"/>
          <p:cNvSpPr>
            <a:spLocks noGrp="1"/>
          </p:cNvSpPr>
          <p:nvPr>
            <p:ph type="body" sz="quarter" idx="12"/>
          </p:nvPr>
        </p:nvSpPr>
        <p:spPr/>
        <p:txBody>
          <a:bodyPr/>
          <a:lstStyle/>
          <a:p>
            <a:r>
              <a:rPr lang="fr-FR" dirty="0"/>
              <a:t>La nouvelle offre propose un socle renforcé et devient personnalisable avec des garanties </a:t>
            </a:r>
            <a:r>
              <a:rPr lang="fr-FR" dirty="0" smtClean="0"/>
              <a:t>additionnelles</a:t>
            </a:r>
            <a:endParaRPr lang="fr-FR" dirty="0"/>
          </a:p>
        </p:txBody>
      </p:sp>
      <p:sp>
        <p:nvSpPr>
          <p:cNvPr id="7" name="Espace réservé du texte 6"/>
          <p:cNvSpPr>
            <a:spLocks noGrp="1"/>
          </p:cNvSpPr>
          <p:nvPr>
            <p:ph type="body" sz="quarter" idx="14"/>
          </p:nvPr>
        </p:nvSpPr>
        <p:spPr/>
        <p:txBody>
          <a:bodyPr/>
          <a:lstStyle/>
          <a:p>
            <a:r>
              <a:rPr lang="fr-FR" dirty="0"/>
              <a:t>Nouvelles </a:t>
            </a:r>
            <a:r>
              <a:rPr lang="fr-FR" dirty="0" smtClean="0"/>
              <a:t>garanties</a:t>
            </a:r>
            <a:endParaRPr lang="fr-FR" dirty="0"/>
          </a:p>
        </p:txBody>
      </p:sp>
      <p:sp>
        <p:nvSpPr>
          <p:cNvPr id="8" name="Espace réservé du texte 7"/>
          <p:cNvSpPr>
            <a:spLocks noGrp="1"/>
          </p:cNvSpPr>
          <p:nvPr>
            <p:ph type="body" sz="quarter" idx="16"/>
          </p:nvPr>
        </p:nvSpPr>
        <p:spPr/>
        <p:txBody>
          <a:bodyPr/>
          <a:lstStyle/>
          <a:p>
            <a:r>
              <a:rPr lang="fr-FR" dirty="0" smtClean="0"/>
              <a:t>4</a:t>
            </a:r>
            <a:endParaRPr lang="fr-FR" dirty="0"/>
          </a:p>
        </p:txBody>
      </p:sp>
      <p:graphicFrame>
        <p:nvGraphicFramePr>
          <p:cNvPr id="10" name="Diagramme 9"/>
          <p:cNvGraphicFramePr/>
          <p:nvPr>
            <p:extLst>
              <p:ext uri="{D42A27DB-BD31-4B8C-83A1-F6EECF244321}">
                <p14:modId xmlns:p14="http://schemas.microsoft.com/office/powerpoint/2010/main" val="2385658588"/>
              </p:ext>
            </p:extLst>
          </p:nvPr>
        </p:nvGraphicFramePr>
        <p:xfrm>
          <a:off x="-900000" y="1890000"/>
          <a:ext cx="4680000" cy="414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Tableau 10"/>
          <p:cNvGraphicFramePr>
            <a:graphicFrameLocks noGrp="1"/>
          </p:cNvGraphicFramePr>
          <p:nvPr>
            <p:extLst>
              <p:ext uri="{D42A27DB-BD31-4B8C-83A1-F6EECF244321}">
                <p14:modId xmlns:p14="http://schemas.microsoft.com/office/powerpoint/2010/main" val="3612927998"/>
              </p:ext>
            </p:extLst>
          </p:nvPr>
        </p:nvGraphicFramePr>
        <p:xfrm>
          <a:off x="4140000" y="2160000"/>
          <a:ext cx="7740000" cy="3060000"/>
        </p:xfrm>
        <a:graphic>
          <a:graphicData uri="http://schemas.openxmlformats.org/drawingml/2006/table">
            <a:tbl>
              <a:tblPr firstRow="1" bandRow="1">
                <a:tableStyleId>{5C22544A-7EE6-4342-B048-85BDC9FD1C3A}</a:tableStyleId>
              </a:tblPr>
              <a:tblGrid>
                <a:gridCol w="3960000">
                  <a:extLst>
                    <a:ext uri="{9D8B030D-6E8A-4147-A177-3AD203B41FA5}">
                      <a16:colId xmlns:a16="http://schemas.microsoft.com/office/drawing/2014/main" val="3609208306"/>
                    </a:ext>
                  </a:extLst>
                </a:gridCol>
                <a:gridCol w="3780000">
                  <a:extLst>
                    <a:ext uri="{9D8B030D-6E8A-4147-A177-3AD203B41FA5}">
                      <a16:colId xmlns:a16="http://schemas.microsoft.com/office/drawing/2014/main" val="3891123021"/>
                    </a:ext>
                  </a:extLst>
                </a:gridCol>
              </a:tblGrid>
              <a:tr h="360000">
                <a:tc>
                  <a:txBody>
                    <a:bodyPr/>
                    <a:lstStyle/>
                    <a:p>
                      <a:pPr algn="ctr"/>
                      <a:r>
                        <a:rPr lang="fr-FR" sz="1200" b="0" dirty="0" smtClean="0"/>
                        <a:t>Garantie</a:t>
                      </a:r>
                      <a:r>
                        <a:rPr lang="fr-FR" sz="1200" b="0" baseline="0" dirty="0" smtClean="0"/>
                        <a:t> dans le socle du contrat</a:t>
                      </a:r>
                      <a:endParaRPr lang="fr-FR" sz="1200" b="0" dirty="0"/>
                    </a:p>
                  </a:txBody>
                  <a:tcPr anchor="ctr">
                    <a:solidFill>
                      <a:schemeClr val="tx1">
                        <a:lumMod val="50000"/>
                        <a:lumOff val="50000"/>
                      </a:schemeClr>
                    </a:solidFill>
                  </a:tcPr>
                </a:tc>
                <a:tc>
                  <a:txBody>
                    <a:bodyPr/>
                    <a:lstStyle/>
                    <a:p>
                      <a:pPr algn="ctr"/>
                      <a:r>
                        <a:rPr lang="fr-FR" sz="1200" b="1" dirty="0" smtClean="0"/>
                        <a:t>Garantie additionnelle</a:t>
                      </a:r>
                      <a:endParaRPr lang="fr-FR" sz="1200" b="1" dirty="0"/>
                    </a:p>
                  </a:txBody>
                  <a:tcPr anchor="ctr">
                    <a:solidFill>
                      <a:schemeClr val="tx1">
                        <a:lumMod val="50000"/>
                        <a:lumOff val="50000"/>
                      </a:schemeClr>
                    </a:solidFill>
                  </a:tcPr>
                </a:tc>
                <a:extLst>
                  <a:ext uri="{0D108BD9-81ED-4DB2-BD59-A6C34878D82A}">
                    <a16:rowId xmlns:a16="http://schemas.microsoft.com/office/drawing/2014/main" val="4203493543"/>
                  </a:ext>
                </a:extLst>
              </a:tr>
              <a:tr h="2700000">
                <a:tc>
                  <a:txBody>
                    <a:bodyPr/>
                    <a:lstStyle/>
                    <a:p>
                      <a:pPr>
                        <a:spcBef>
                          <a:spcPts val="600"/>
                        </a:spcBef>
                      </a:pPr>
                      <a:r>
                        <a:rPr lang="fr-FR" sz="900" kern="1200" dirty="0" smtClean="0">
                          <a:solidFill>
                            <a:schemeClr val="dk1"/>
                          </a:solidFill>
                          <a:latin typeface="+mn-lt"/>
                          <a:ea typeface="+mn-ea"/>
                          <a:cs typeface="+mn-cs"/>
                        </a:rPr>
                        <a:t>Le délai de franchise correspond</a:t>
                      </a:r>
                      <a:r>
                        <a:rPr lang="fr-FR" sz="900" kern="1200" baseline="0" dirty="0" smtClean="0">
                          <a:solidFill>
                            <a:schemeClr val="dk1"/>
                          </a:solidFill>
                          <a:latin typeface="+mn-lt"/>
                          <a:ea typeface="+mn-ea"/>
                          <a:cs typeface="+mn-cs"/>
                        </a:rPr>
                        <a:t> à la </a:t>
                      </a:r>
                      <a:r>
                        <a:rPr lang="fr-FR" sz="900" kern="1200" dirty="0" smtClean="0">
                          <a:solidFill>
                            <a:schemeClr val="dk1"/>
                          </a:solidFill>
                          <a:latin typeface="+mn-lt"/>
                          <a:ea typeface="+mn-ea"/>
                          <a:cs typeface="+mn-cs"/>
                        </a:rPr>
                        <a:t>période durant laquelle l’assureur ne verse pas de prestations.</a:t>
                      </a:r>
                    </a:p>
                    <a:p>
                      <a:pPr marL="0" marR="0" lvl="0" indent="0" algn="l" defTabSz="914400" rtl="0" eaLnBrk="1" fontAlgn="auto" latinLnBrk="0" hangingPunct="1">
                        <a:lnSpc>
                          <a:spcPct val="100000"/>
                        </a:lnSpc>
                        <a:spcBef>
                          <a:spcPts val="600"/>
                        </a:spcBef>
                        <a:spcAft>
                          <a:spcPts val="0"/>
                        </a:spcAft>
                        <a:buClrTx/>
                        <a:buSzTx/>
                        <a:buFontTx/>
                        <a:buNone/>
                        <a:tabLst/>
                        <a:defRPr/>
                      </a:pPr>
                      <a:r>
                        <a:rPr lang="fr-FR" sz="900" b="1" kern="1200" dirty="0" smtClean="0">
                          <a:solidFill>
                            <a:schemeClr val="dk1"/>
                          </a:solidFill>
                          <a:latin typeface="+mn-lt"/>
                          <a:ea typeface="+mn-ea"/>
                          <a:cs typeface="+mn-cs"/>
                        </a:rPr>
                        <a:t>Extrait</a:t>
                      </a:r>
                      <a:r>
                        <a:rPr lang="fr-FR" sz="900" b="1" kern="1200" baseline="0" dirty="0" smtClean="0">
                          <a:solidFill>
                            <a:schemeClr val="dk1"/>
                          </a:solidFill>
                          <a:latin typeface="+mn-lt"/>
                          <a:ea typeface="+mn-ea"/>
                          <a:cs typeface="+mn-cs"/>
                        </a:rPr>
                        <a:t> de la n</a:t>
                      </a:r>
                      <a:r>
                        <a:rPr lang="fr-FR" sz="900" b="1" kern="1200" dirty="0" smtClean="0">
                          <a:solidFill>
                            <a:schemeClr val="dk1"/>
                          </a:solidFill>
                          <a:latin typeface="+mn-lt"/>
                          <a:ea typeface="+mn-ea"/>
                          <a:cs typeface="+mn-cs"/>
                        </a:rPr>
                        <a:t>otice</a:t>
                      </a:r>
                      <a:r>
                        <a:rPr lang="fr-FR" sz="900" b="1" kern="1200" baseline="0" dirty="0" smtClean="0">
                          <a:solidFill>
                            <a:schemeClr val="dk1"/>
                          </a:solidFill>
                          <a:latin typeface="+mn-lt"/>
                          <a:ea typeface="+mn-ea"/>
                          <a:cs typeface="+mn-cs"/>
                        </a:rPr>
                        <a:t> article 18.4</a:t>
                      </a:r>
                      <a:endParaRPr lang="fr-FR" sz="900" b="1" kern="1200" dirty="0" smtClean="0">
                        <a:solidFill>
                          <a:schemeClr val="dk1"/>
                        </a:solidFill>
                        <a:latin typeface="+mn-lt"/>
                        <a:ea typeface="+mn-ea"/>
                        <a:cs typeface="+mn-cs"/>
                      </a:endParaRPr>
                    </a:p>
                    <a:p>
                      <a:pPr>
                        <a:spcBef>
                          <a:spcPts val="600"/>
                        </a:spcBef>
                      </a:pPr>
                      <a:r>
                        <a:rPr lang="fr-FR" sz="900" kern="1200" dirty="0" smtClean="0">
                          <a:solidFill>
                            <a:schemeClr val="dk1"/>
                          </a:solidFill>
                          <a:latin typeface="+mn-lt"/>
                          <a:ea typeface="+mn-ea"/>
                          <a:cs typeface="+mn-cs"/>
                        </a:rPr>
                        <a:t>Quels sont les différents</a:t>
                      </a:r>
                      <a:r>
                        <a:rPr lang="fr-FR" sz="900" kern="1200" baseline="0" dirty="0" smtClean="0">
                          <a:solidFill>
                            <a:schemeClr val="dk1"/>
                          </a:solidFill>
                          <a:latin typeface="+mn-lt"/>
                          <a:ea typeface="+mn-ea"/>
                          <a:cs typeface="+mn-cs"/>
                        </a:rPr>
                        <a:t> </a:t>
                      </a:r>
                      <a:r>
                        <a:rPr lang="fr-FR" sz="900" kern="1200" dirty="0" smtClean="0">
                          <a:solidFill>
                            <a:schemeClr val="dk1"/>
                          </a:solidFill>
                          <a:latin typeface="+mn-lt"/>
                          <a:ea typeface="+mn-ea"/>
                          <a:cs typeface="+mn-cs"/>
                        </a:rPr>
                        <a:t>niveaux de franchise ?</a:t>
                      </a:r>
                    </a:p>
                    <a:p>
                      <a:pPr>
                        <a:spcBef>
                          <a:spcPts val="600"/>
                        </a:spcBef>
                      </a:pPr>
                      <a:r>
                        <a:rPr lang="fr-FR" sz="900" kern="1200" dirty="0" smtClean="0">
                          <a:solidFill>
                            <a:srgbClr val="FF0000"/>
                          </a:solidFill>
                          <a:latin typeface="+mn-lt"/>
                          <a:ea typeface="+mn-ea"/>
                          <a:cs typeface="+mn-cs"/>
                        </a:rPr>
                        <a:t>Aucune prestation n’est due ni payée par l’assureur pendant le délai de franchise soit 90 jours. L’assureur verse la prestation à compter du 91</a:t>
                      </a:r>
                      <a:r>
                        <a:rPr lang="fr-FR" sz="900" kern="1200" baseline="30000" dirty="0" smtClean="0">
                          <a:solidFill>
                            <a:srgbClr val="FF0000"/>
                          </a:solidFill>
                          <a:latin typeface="+mn-lt"/>
                          <a:ea typeface="+mn-ea"/>
                          <a:cs typeface="+mn-cs"/>
                        </a:rPr>
                        <a:t>ème</a:t>
                      </a:r>
                      <a:r>
                        <a:rPr lang="fr-FR" sz="900" kern="1200" dirty="0" smtClean="0">
                          <a:solidFill>
                            <a:srgbClr val="FF0000"/>
                          </a:solidFill>
                          <a:latin typeface="+mn-lt"/>
                          <a:ea typeface="+mn-ea"/>
                          <a:cs typeface="+mn-cs"/>
                        </a:rPr>
                        <a:t> jour après la survenance du sinistre. L’assuré sera tenu d’honorer lui-même le remboursement des échéances pendant 90 jours à compter de la survenance du sinistre.</a:t>
                      </a:r>
                    </a:p>
                    <a:p>
                      <a:pPr>
                        <a:spcBef>
                          <a:spcPts val="600"/>
                        </a:spcBef>
                      </a:pPr>
                      <a:r>
                        <a:rPr lang="fr-FR" sz="900" kern="1200" dirty="0" smtClean="0">
                          <a:solidFill>
                            <a:schemeClr val="dk1"/>
                          </a:solidFill>
                          <a:latin typeface="+mn-lt"/>
                          <a:ea typeface="+mn-ea"/>
                          <a:cs typeface="+mn-cs"/>
                        </a:rPr>
                        <a:t>Non-application du délai de franchise en cas de rechute :</a:t>
                      </a:r>
                    </a:p>
                    <a:p>
                      <a:pPr marL="0" lvl="1" indent="0" algn="l" defTabSz="914400" rtl="0" eaLnBrk="1" latinLnBrk="0" hangingPunct="1">
                        <a:spcBef>
                          <a:spcPts val="600"/>
                        </a:spcBef>
                        <a:buFont typeface="Courier New" panose="02070309020205020404" pitchFamily="49" charset="0"/>
                        <a:buNone/>
                      </a:pPr>
                      <a:r>
                        <a:rPr lang="fr-FR" sz="900" kern="1200" dirty="0" smtClean="0">
                          <a:solidFill>
                            <a:schemeClr val="dk1"/>
                          </a:solidFill>
                          <a:latin typeface="+mn-lt"/>
                          <a:ea typeface="+mn-ea"/>
                          <a:cs typeface="+mn-cs"/>
                        </a:rPr>
                        <a:t>Le délai de franchise n’est pas appliqué en cas de nouvelle période d’ITT justifiée par l’assuré, due à la même affection que celle qui motivait la demande précédente, si la durée d’interruption de la prise en charge au titre de la garantie ITT a été inférieure à 90 jours.</a:t>
                      </a:r>
                    </a:p>
                  </a:txBody>
                  <a:tcPr anchor="ctr">
                    <a:solidFill>
                      <a:schemeClr val="bg1">
                        <a:lumMod val="95000"/>
                      </a:schemeClr>
                    </a:solidFill>
                  </a:tcPr>
                </a:tc>
                <a:tc>
                  <a:txBody>
                    <a:bodyPr/>
                    <a:lstStyle/>
                    <a:p>
                      <a:pPr>
                        <a:spcBef>
                          <a:spcPts val="600"/>
                        </a:spcBef>
                      </a:pPr>
                      <a:r>
                        <a:rPr lang="fr-FR" sz="900" b="1" kern="1200" dirty="0" smtClean="0">
                          <a:solidFill>
                            <a:srgbClr val="00B050"/>
                          </a:solidFill>
                          <a:latin typeface="+mn-lt"/>
                          <a:ea typeface="+mn-ea"/>
                          <a:cs typeface="+mn-cs"/>
                        </a:rPr>
                        <a:t>Aucune prestation n’est due ni payée par l’assureur pendant le délai de franchise soit 30 jours, l’assureur verse la prestation à compter du 31</a:t>
                      </a:r>
                      <a:r>
                        <a:rPr lang="fr-FR" sz="900" b="1" kern="1200" baseline="30000" dirty="0" smtClean="0">
                          <a:solidFill>
                            <a:srgbClr val="00B050"/>
                          </a:solidFill>
                          <a:latin typeface="+mn-lt"/>
                          <a:ea typeface="+mn-ea"/>
                          <a:cs typeface="+mn-cs"/>
                        </a:rPr>
                        <a:t>ème</a:t>
                      </a:r>
                      <a:r>
                        <a:rPr lang="fr-FR" sz="900" b="1" kern="1200" dirty="0" smtClean="0">
                          <a:solidFill>
                            <a:srgbClr val="00B050"/>
                          </a:solidFill>
                          <a:latin typeface="+mn-lt"/>
                          <a:ea typeface="+mn-ea"/>
                          <a:cs typeface="+mn-cs"/>
                        </a:rPr>
                        <a:t> jour après la survenance du sinistre.</a:t>
                      </a:r>
                    </a:p>
                    <a:p>
                      <a:pPr>
                        <a:spcBef>
                          <a:spcPts val="600"/>
                        </a:spcBef>
                      </a:pPr>
                      <a:r>
                        <a:rPr lang="fr-FR" sz="900" b="1" kern="1200" dirty="0" smtClean="0">
                          <a:solidFill>
                            <a:srgbClr val="00B050"/>
                          </a:solidFill>
                          <a:latin typeface="+mn-lt"/>
                          <a:ea typeface="+mn-ea"/>
                          <a:cs typeface="+mn-cs"/>
                        </a:rPr>
                        <a:t>L’assuré sera tenu d’honorer lui-même le remboursement des échéances pendant 30 jours à compter de la survenance du sinistre.</a:t>
                      </a:r>
                    </a:p>
                    <a:p>
                      <a:pPr>
                        <a:spcBef>
                          <a:spcPts val="600"/>
                        </a:spcBef>
                      </a:pPr>
                      <a:r>
                        <a:rPr lang="fr-FR" sz="900" b="1" kern="1200" dirty="0" smtClean="0">
                          <a:solidFill>
                            <a:srgbClr val="00B050"/>
                          </a:solidFill>
                          <a:latin typeface="+mn-lt"/>
                          <a:ea typeface="+mn-ea"/>
                          <a:cs typeface="+mn-cs"/>
                        </a:rPr>
                        <a:t>Cette option doit avoir été choisie par l’assuré lors de sa demande d’adhésion et être non résiliée à la date du sinistre.</a:t>
                      </a:r>
                      <a:endParaRPr lang="fr-FR" sz="900" b="1" kern="1200" dirty="0">
                        <a:solidFill>
                          <a:srgbClr val="00B050"/>
                        </a:solidFill>
                        <a:latin typeface="+mn-lt"/>
                        <a:ea typeface="+mn-ea"/>
                        <a:cs typeface="+mn-cs"/>
                      </a:endParaRPr>
                    </a:p>
                  </a:txBody>
                  <a:tcPr anchor="ctr">
                    <a:solidFill>
                      <a:schemeClr val="bg1">
                        <a:lumMod val="95000"/>
                      </a:schemeClr>
                    </a:solidFill>
                  </a:tcPr>
                </a:tc>
                <a:extLst>
                  <a:ext uri="{0D108BD9-81ED-4DB2-BD59-A6C34878D82A}">
                    <a16:rowId xmlns:a16="http://schemas.microsoft.com/office/drawing/2014/main" val="127713460"/>
                  </a:ext>
                </a:extLst>
              </a:tr>
            </a:tbl>
          </a:graphicData>
        </a:graphic>
      </p:graphicFrame>
    </p:spTree>
    <p:extLst>
      <p:ext uri="{BB962C8B-B14F-4D97-AF65-F5344CB8AC3E}">
        <p14:creationId xmlns:p14="http://schemas.microsoft.com/office/powerpoint/2010/main" val="81837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3960000" y="1388669"/>
            <a:ext cx="8100000" cy="4860000"/>
          </a:xfrm>
        </p:spPr>
        <p:txBody>
          <a:bodyPr/>
          <a:lstStyle/>
          <a:p>
            <a:r>
              <a:rPr lang="fr-FR" dirty="0"/>
              <a:t>La garantie additionnelle </a:t>
            </a:r>
            <a:r>
              <a:rPr lang="fr-FR" b="1" dirty="0"/>
              <a:t>invalidité permanente partielle 33%</a:t>
            </a:r>
            <a:r>
              <a:rPr lang="fr-FR" dirty="0"/>
              <a:t> répond au besoin de renforcer sa protection selon l’évolution du taux global d’incapacité</a:t>
            </a:r>
            <a:r>
              <a:rPr lang="fr-FR" dirty="0" smtClean="0"/>
              <a:t>.</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marL="0" indent="0">
              <a:buNone/>
            </a:pPr>
            <a:r>
              <a:rPr lang="fr-FR" dirty="0">
                <a:solidFill>
                  <a:srgbClr val="002060"/>
                </a:solidFill>
                <a:sym typeface="Wingdings" panose="05000000000000000000" pitchFamily="2" charset="2"/>
              </a:rPr>
              <a:t> À partir de 33% d’incapacité, les conséquences des premiers problèmes de santé sont réelles, toujours sous-estimées, exclues de toute prestation et c</a:t>
            </a:r>
            <a:r>
              <a:rPr lang="fr-FR" dirty="0">
                <a:solidFill>
                  <a:srgbClr val="002060"/>
                </a:solidFill>
              </a:rPr>
              <a:t>ette garantie prend tout son sens</a:t>
            </a:r>
            <a:r>
              <a:rPr lang="fr-FR" dirty="0" smtClean="0">
                <a:solidFill>
                  <a:srgbClr val="002060"/>
                </a:solidFill>
              </a:rPr>
              <a:t>.</a:t>
            </a:r>
            <a:endParaRPr lang="fr-FR" dirty="0">
              <a:solidFill>
                <a:srgbClr val="002060"/>
              </a:solidFill>
              <a:sym typeface="Wingdings" panose="05000000000000000000" pitchFamily="2" charset="2"/>
            </a:endParaRPr>
          </a:p>
        </p:txBody>
      </p:sp>
      <p:sp>
        <p:nvSpPr>
          <p:cNvPr id="6" name="Espace réservé du texte 5"/>
          <p:cNvSpPr>
            <a:spLocks noGrp="1"/>
          </p:cNvSpPr>
          <p:nvPr>
            <p:ph type="body" sz="quarter" idx="12"/>
          </p:nvPr>
        </p:nvSpPr>
        <p:spPr/>
        <p:txBody>
          <a:bodyPr/>
          <a:lstStyle/>
          <a:p>
            <a:r>
              <a:rPr lang="fr-FR" dirty="0"/>
              <a:t>La nouvelle offre propose un socle renforcé et devient personnalisable avec des garanties </a:t>
            </a:r>
            <a:r>
              <a:rPr lang="fr-FR" dirty="0" smtClean="0"/>
              <a:t>additionnelles</a:t>
            </a:r>
            <a:endParaRPr lang="fr-FR" dirty="0"/>
          </a:p>
        </p:txBody>
      </p:sp>
      <p:sp>
        <p:nvSpPr>
          <p:cNvPr id="7" name="Espace réservé du texte 6"/>
          <p:cNvSpPr>
            <a:spLocks noGrp="1"/>
          </p:cNvSpPr>
          <p:nvPr>
            <p:ph type="body" sz="quarter" idx="14"/>
          </p:nvPr>
        </p:nvSpPr>
        <p:spPr/>
        <p:txBody>
          <a:bodyPr/>
          <a:lstStyle/>
          <a:p>
            <a:r>
              <a:rPr lang="fr-FR" dirty="0"/>
              <a:t>Nouvelles </a:t>
            </a:r>
            <a:r>
              <a:rPr lang="fr-FR" dirty="0" smtClean="0"/>
              <a:t>garanties</a:t>
            </a:r>
            <a:endParaRPr lang="fr-FR" dirty="0"/>
          </a:p>
        </p:txBody>
      </p:sp>
      <p:sp>
        <p:nvSpPr>
          <p:cNvPr id="8" name="Espace réservé du texte 7"/>
          <p:cNvSpPr>
            <a:spLocks noGrp="1"/>
          </p:cNvSpPr>
          <p:nvPr>
            <p:ph type="body" sz="quarter" idx="16"/>
          </p:nvPr>
        </p:nvSpPr>
        <p:spPr/>
        <p:txBody>
          <a:bodyPr/>
          <a:lstStyle/>
          <a:p>
            <a:r>
              <a:rPr lang="fr-FR" dirty="0" smtClean="0"/>
              <a:t>5</a:t>
            </a:r>
            <a:endParaRPr lang="fr-FR" dirty="0"/>
          </a:p>
        </p:txBody>
      </p:sp>
      <p:graphicFrame>
        <p:nvGraphicFramePr>
          <p:cNvPr id="10" name="Diagramme 9"/>
          <p:cNvGraphicFramePr/>
          <p:nvPr>
            <p:extLst>
              <p:ext uri="{D42A27DB-BD31-4B8C-83A1-F6EECF244321}">
                <p14:modId xmlns:p14="http://schemas.microsoft.com/office/powerpoint/2010/main" val="1364384264"/>
              </p:ext>
            </p:extLst>
          </p:nvPr>
        </p:nvGraphicFramePr>
        <p:xfrm>
          <a:off x="-900000" y="1890000"/>
          <a:ext cx="4680000" cy="414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Tableau 10"/>
          <p:cNvGraphicFramePr>
            <a:graphicFrameLocks noGrp="1"/>
          </p:cNvGraphicFramePr>
          <p:nvPr>
            <p:extLst>
              <p:ext uri="{D42A27DB-BD31-4B8C-83A1-F6EECF244321}">
                <p14:modId xmlns:p14="http://schemas.microsoft.com/office/powerpoint/2010/main" val="2598755541"/>
              </p:ext>
            </p:extLst>
          </p:nvPr>
        </p:nvGraphicFramePr>
        <p:xfrm>
          <a:off x="4140000" y="2160000"/>
          <a:ext cx="7740000" cy="2520000"/>
        </p:xfrm>
        <a:graphic>
          <a:graphicData uri="http://schemas.openxmlformats.org/drawingml/2006/table">
            <a:tbl>
              <a:tblPr firstRow="1" bandRow="1">
                <a:tableStyleId>{5C22544A-7EE6-4342-B048-85BDC9FD1C3A}</a:tableStyleId>
              </a:tblPr>
              <a:tblGrid>
                <a:gridCol w="3960000">
                  <a:extLst>
                    <a:ext uri="{9D8B030D-6E8A-4147-A177-3AD203B41FA5}">
                      <a16:colId xmlns:a16="http://schemas.microsoft.com/office/drawing/2014/main" val="3609208306"/>
                    </a:ext>
                  </a:extLst>
                </a:gridCol>
                <a:gridCol w="3780000">
                  <a:extLst>
                    <a:ext uri="{9D8B030D-6E8A-4147-A177-3AD203B41FA5}">
                      <a16:colId xmlns:a16="http://schemas.microsoft.com/office/drawing/2014/main" val="3891123021"/>
                    </a:ext>
                  </a:extLst>
                </a:gridCol>
              </a:tblGrid>
              <a:tr h="360000">
                <a:tc>
                  <a:txBody>
                    <a:bodyPr/>
                    <a:lstStyle/>
                    <a:p>
                      <a:pPr algn="ctr"/>
                      <a:r>
                        <a:rPr lang="fr-FR" sz="1200" b="0" dirty="0" smtClean="0"/>
                        <a:t>Garantie</a:t>
                      </a:r>
                      <a:r>
                        <a:rPr lang="fr-FR" sz="1200" b="0" baseline="0" dirty="0" smtClean="0"/>
                        <a:t> dans le socle du contrat</a:t>
                      </a:r>
                      <a:endParaRPr lang="fr-FR" sz="1200" b="0" dirty="0"/>
                    </a:p>
                  </a:txBody>
                  <a:tcPr anchor="ctr">
                    <a:solidFill>
                      <a:schemeClr val="tx1">
                        <a:lumMod val="50000"/>
                        <a:lumOff val="50000"/>
                      </a:schemeClr>
                    </a:solidFill>
                  </a:tcPr>
                </a:tc>
                <a:tc>
                  <a:txBody>
                    <a:bodyPr/>
                    <a:lstStyle/>
                    <a:p>
                      <a:pPr algn="ctr"/>
                      <a:r>
                        <a:rPr lang="fr-FR" sz="1200" b="1" dirty="0" smtClean="0"/>
                        <a:t>Garantie additionnelle</a:t>
                      </a:r>
                      <a:endParaRPr lang="fr-FR" sz="1200" b="1" dirty="0"/>
                    </a:p>
                  </a:txBody>
                  <a:tcPr anchor="ctr">
                    <a:solidFill>
                      <a:schemeClr val="tx1">
                        <a:lumMod val="50000"/>
                        <a:lumOff val="50000"/>
                      </a:schemeClr>
                    </a:solidFill>
                  </a:tcPr>
                </a:tc>
                <a:extLst>
                  <a:ext uri="{0D108BD9-81ED-4DB2-BD59-A6C34878D82A}">
                    <a16:rowId xmlns:a16="http://schemas.microsoft.com/office/drawing/2014/main" val="4203493543"/>
                  </a:ext>
                </a:extLst>
              </a:tr>
              <a:tr h="2160000">
                <a:tc>
                  <a:txBody>
                    <a:bodyPr/>
                    <a:lstStyle/>
                    <a:p>
                      <a:pPr marL="0" algn="l" defTabSz="914400" rtl="0" eaLnBrk="1" latinLnBrk="0" hangingPunct="1">
                        <a:spcBef>
                          <a:spcPts val="600"/>
                        </a:spcBef>
                      </a:pPr>
                      <a:r>
                        <a:rPr lang="fr-FR" sz="900" b="1" kern="1200" dirty="0" smtClean="0">
                          <a:solidFill>
                            <a:schemeClr val="dk1"/>
                          </a:solidFill>
                          <a:latin typeface="+mn-lt"/>
                          <a:ea typeface="+mn-ea"/>
                          <a:cs typeface="+mn-cs"/>
                        </a:rPr>
                        <a:t>Extrait</a:t>
                      </a:r>
                      <a:r>
                        <a:rPr lang="fr-FR" sz="900" b="1" kern="1200" baseline="0" dirty="0" smtClean="0">
                          <a:solidFill>
                            <a:schemeClr val="dk1"/>
                          </a:solidFill>
                          <a:latin typeface="+mn-lt"/>
                          <a:ea typeface="+mn-ea"/>
                          <a:cs typeface="+mn-cs"/>
                        </a:rPr>
                        <a:t> de la n</a:t>
                      </a:r>
                      <a:r>
                        <a:rPr lang="fr-FR" sz="900" b="1" kern="1200" dirty="0" smtClean="0">
                          <a:solidFill>
                            <a:schemeClr val="dk1"/>
                          </a:solidFill>
                          <a:latin typeface="+mn-lt"/>
                          <a:ea typeface="+mn-ea"/>
                          <a:cs typeface="+mn-cs"/>
                        </a:rPr>
                        <a:t>otice</a:t>
                      </a:r>
                      <a:r>
                        <a:rPr lang="fr-FR" sz="900" b="1" kern="1200" baseline="0" dirty="0" smtClean="0">
                          <a:solidFill>
                            <a:schemeClr val="dk1"/>
                          </a:solidFill>
                          <a:latin typeface="+mn-lt"/>
                          <a:ea typeface="+mn-ea"/>
                          <a:cs typeface="+mn-cs"/>
                        </a:rPr>
                        <a:t> article 18.4.3</a:t>
                      </a:r>
                      <a:endParaRPr lang="fr-FR" sz="900" b="1" kern="1200" dirty="0" smtClean="0">
                        <a:solidFill>
                          <a:schemeClr val="dk1"/>
                        </a:solidFill>
                        <a:latin typeface="+mn-lt"/>
                        <a:ea typeface="+mn-ea"/>
                        <a:cs typeface="+mn-cs"/>
                      </a:endParaRPr>
                    </a:p>
                    <a:p>
                      <a:pPr marL="0" algn="l" defTabSz="914400" rtl="0" eaLnBrk="1" latinLnBrk="0" hangingPunct="1">
                        <a:spcBef>
                          <a:spcPts val="600"/>
                        </a:spcBef>
                      </a:pPr>
                      <a:r>
                        <a:rPr lang="fr-FR" sz="900" kern="1200" dirty="0" smtClean="0">
                          <a:solidFill>
                            <a:schemeClr val="dk1"/>
                          </a:solidFill>
                          <a:latin typeface="+mn-lt"/>
                          <a:ea typeface="+mn-ea"/>
                          <a:cs typeface="+mn-cs"/>
                        </a:rPr>
                        <a:t>Le taux global d’incapacité s’apprécie</a:t>
                      </a:r>
                      <a:r>
                        <a:rPr lang="fr-FR" sz="900" kern="1200" baseline="0" dirty="0" smtClean="0">
                          <a:solidFill>
                            <a:schemeClr val="dk1"/>
                          </a:solidFill>
                          <a:latin typeface="+mn-lt"/>
                          <a:ea typeface="+mn-ea"/>
                          <a:cs typeface="+mn-cs"/>
                        </a:rPr>
                        <a:t> en croisant le taux d’incapacité fonctionnelle et le taux d’incapacité professionnelle.</a:t>
                      </a:r>
                      <a:endParaRPr lang="fr-FR" sz="900" kern="1200" dirty="0" smtClean="0">
                        <a:solidFill>
                          <a:schemeClr val="dk1"/>
                        </a:solidFill>
                        <a:latin typeface="+mn-lt"/>
                        <a:ea typeface="+mn-ea"/>
                        <a:cs typeface="+mn-cs"/>
                      </a:endParaRPr>
                    </a:p>
                    <a:p>
                      <a:pPr>
                        <a:spcBef>
                          <a:spcPts val="600"/>
                        </a:spcBef>
                      </a:pPr>
                      <a:r>
                        <a:rPr lang="fr-FR" sz="900" kern="1200" dirty="0" smtClean="0">
                          <a:solidFill>
                            <a:schemeClr val="dk1"/>
                          </a:solidFill>
                          <a:latin typeface="+mn-lt"/>
                          <a:ea typeface="+mn-ea"/>
                          <a:cs typeface="+mn-cs"/>
                        </a:rPr>
                        <a:t>Si le taux global d'incapacité est inférieur à 33% : l’assuré n’est pas en IPP</a:t>
                      </a:r>
                      <a:r>
                        <a:rPr lang="fr-FR" sz="900" kern="1200" baseline="0" dirty="0" smtClean="0">
                          <a:solidFill>
                            <a:schemeClr val="dk1"/>
                          </a:solidFill>
                          <a:latin typeface="+mn-lt"/>
                          <a:ea typeface="+mn-ea"/>
                          <a:cs typeface="+mn-cs"/>
                        </a:rPr>
                        <a:t> i</a:t>
                      </a:r>
                      <a:r>
                        <a:rPr lang="fr-FR" sz="900" kern="1200" dirty="0" smtClean="0">
                          <a:solidFill>
                            <a:schemeClr val="dk1"/>
                          </a:solidFill>
                          <a:latin typeface="+mn-lt"/>
                          <a:ea typeface="+mn-ea"/>
                          <a:cs typeface="+mn-cs"/>
                        </a:rPr>
                        <a:t>nvalidité permanente partielle au titre de ce contrat. Aucune prestation n’est due par l’assureur.</a:t>
                      </a:r>
                    </a:p>
                    <a:p>
                      <a:pPr>
                        <a:spcBef>
                          <a:spcPts val="600"/>
                        </a:spcBef>
                      </a:pPr>
                      <a:r>
                        <a:rPr lang="fr-FR" sz="900" kern="1200" dirty="0" smtClean="0">
                          <a:solidFill>
                            <a:srgbClr val="FF0000"/>
                          </a:solidFill>
                          <a:latin typeface="+mn-lt"/>
                          <a:ea typeface="+mn-ea"/>
                          <a:cs typeface="+mn-cs"/>
                        </a:rPr>
                        <a:t>Si le taux global d'incapacité est égal ou supérieur à 33% et inférieur à 66% : l’assuré est en IPP invalidité permanente partielle. Aucune prestation</a:t>
                      </a:r>
                      <a:r>
                        <a:rPr lang="fr-FR" sz="900" kern="1200" baseline="0" dirty="0" smtClean="0">
                          <a:solidFill>
                            <a:srgbClr val="FF0000"/>
                          </a:solidFill>
                          <a:latin typeface="+mn-lt"/>
                          <a:ea typeface="+mn-ea"/>
                          <a:cs typeface="+mn-cs"/>
                        </a:rPr>
                        <a:t> n’est due par l’assureur sans garantie additionnelle.</a:t>
                      </a:r>
                      <a:endParaRPr lang="fr-FR" sz="900" kern="1200" dirty="0" smtClean="0">
                        <a:solidFill>
                          <a:srgbClr val="FF0000"/>
                        </a:solidFill>
                        <a:latin typeface="+mn-lt"/>
                        <a:ea typeface="+mn-ea"/>
                        <a:cs typeface="+mn-cs"/>
                      </a:endParaRPr>
                    </a:p>
                    <a:p>
                      <a:pPr>
                        <a:spcBef>
                          <a:spcPts val="600"/>
                        </a:spcBef>
                      </a:pPr>
                      <a:r>
                        <a:rPr lang="fr-FR" sz="900" kern="1200" dirty="0" smtClean="0">
                          <a:solidFill>
                            <a:schemeClr val="dk1"/>
                          </a:solidFill>
                          <a:latin typeface="+mn-lt"/>
                          <a:ea typeface="+mn-ea"/>
                          <a:cs typeface="+mn-cs"/>
                        </a:rPr>
                        <a:t>Si le taux global d'incapacité est égal ou supérieur à 66% : l’assuré est en IPT invalidité permanente totale.</a:t>
                      </a:r>
                    </a:p>
                  </a:txBody>
                  <a:tcPr anchor="ctr">
                    <a:solidFill>
                      <a:schemeClr val="bg1">
                        <a:lumMod val="95000"/>
                      </a:schemeClr>
                    </a:solidFill>
                  </a:tcPr>
                </a:tc>
                <a:tc>
                  <a:txBody>
                    <a:bodyPr/>
                    <a:lstStyle/>
                    <a:p>
                      <a:pPr marL="0" marR="0" lvl="1" indent="0" algn="l" defTabSz="914400" rtl="0" eaLnBrk="1" fontAlgn="auto" latinLnBrk="0" hangingPunct="1">
                        <a:lnSpc>
                          <a:spcPct val="100000"/>
                        </a:lnSpc>
                        <a:spcBef>
                          <a:spcPts val="600"/>
                        </a:spcBef>
                        <a:spcAft>
                          <a:spcPts val="0"/>
                        </a:spcAft>
                        <a:buClrTx/>
                        <a:buSzTx/>
                        <a:buFontTx/>
                        <a:buNone/>
                        <a:tabLst/>
                        <a:defRPr/>
                      </a:pPr>
                      <a:r>
                        <a:rPr lang="fr-FR" sz="900" b="1" kern="1200" dirty="0" smtClean="0">
                          <a:solidFill>
                            <a:srgbClr val="00B050"/>
                          </a:solidFill>
                          <a:latin typeface="+mn-lt"/>
                          <a:ea typeface="+mn-ea"/>
                          <a:cs typeface="+mn-cs"/>
                        </a:rPr>
                        <a:t>La garantie IPP n’est acquise que si l’assuré a opté pour cette garantie lors de sa demande d’adhésion au contrat, et qu’elle a été acceptée par l’assureur, s’il exerce une activité professionnelle rémunérée ou est en recherche d’emploi au jour du sinistre, et s’il n’a pas procédé à la résiliation de cette option à la date du sinistre.</a:t>
                      </a:r>
                    </a:p>
                    <a:p>
                      <a:pPr marL="0" marR="0" lvl="1" indent="0" algn="l" defTabSz="914400" rtl="0" eaLnBrk="1" fontAlgn="auto" latinLnBrk="0" hangingPunct="1">
                        <a:lnSpc>
                          <a:spcPct val="100000"/>
                        </a:lnSpc>
                        <a:spcBef>
                          <a:spcPts val="600"/>
                        </a:spcBef>
                        <a:spcAft>
                          <a:spcPts val="0"/>
                        </a:spcAft>
                        <a:buClrTx/>
                        <a:buSzTx/>
                        <a:buFontTx/>
                        <a:buNone/>
                        <a:tabLst/>
                        <a:defRPr/>
                      </a:pPr>
                      <a:r>
                        <a:rPr lang="fr-FR" sz="900" b="1" kern="1200" dirty="0" smtClean="0">
                          <a:solidFill>
                            <a:srgbClr val="00B050"/>
                          </a:solidFill>
                          <a:latin typeface="+mn-lt"/>
                          <a:ea typeface="+mn-ea"/>
                          <a:cs typeface="+mn-cs"/>
                        </a:rPr>
                        <a:t>L’assuré est en état d’invalidité permanente partielle si le taux d’incapacité déterminé par Médecin Conseil de l’assureur est inférieur à 66% ou devient inférieur à 66% et est au moins égal à 33%.</a:t>
                      </a:r>
                    </a:p>
                  </a:txBody>
                  <a:tcPr anchor="ctr">
                    <a:solidFill>
                      <a:schemeClr val="bg1">
                        <a:lumMod val="95000"/>
                      </a:schemeClr>
                    </a:solidFill>
                  </a:tcPr>
                </a:tc>
                <a:extLst>
                  <a:ext uri="{0D108BD9-81ED-4DB2-BD59-A6C34878D82A}">
                    <a16:rowId xmlns:a16="http://schemas.microsoft.com/office/drawing/2014/main" val="127713460"/>
                  </a:ext>
                </a:extLst>
              </a:tr>
            </a:tbl>
          </a:graphicData>
        </a:graphic>
      </p:graphicFrame>
    </p:spTree>
    <p:extLst>
      <p:ext uri="{BB962C8B-B14F-4D97-AF65-F5344CB8AC3E}">
        <p14:creationId xmlns:p14="http://schemas.microsoft.com/office/powerpoint/2010/main" val="1733101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3960000" y="1388669"/>
            <a:ext cx="8100000" cy="4860000"/>
          </a:xfrm>
        </p:spPr>
        <p:txBody>
          <a:bodyPr/>
          <a:lstStyle/>
          <a:p>
            <a:r>
              <a:rPr lang="fr-FR" dirty="0"/>
              <a:t>Le contrat </a:t>
            </a:r>
            <a:r>
              <a:rPr lang="fr-FR" b="1" dirty="0"/>
              <a:t>perte d’emploi</a:t>
            </a:r>
            <a:r>
              <a:rPr lang="fr-FR" dirty="0"/>
              <a:t> apporte une protection complémentaire en cas de licenciement économique.</a:t>
            </a:r>
          </a:p>
          <a:p>
            <a:endParaRPr lang="fr-FR" dirty="0" smtClean="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marL="0" indent="0">
              <a:buNone/>
            </a:pPr>
            <a:r>
              <a:rPr lang="fr-FR" dirty="0">
                <a:solidFill>
                  <a:srgbClr val="002060"/>
                </a:solidFill>
                <a:sym typeface="Wingdings" panose="05000000000000000000" pitchFamily="2" charset="2"/>
              </a:rPr>
              <a:t> Ce </a:t>
            </a:r>
            <a:r>
              <a:rPr lang="fr-FR" dirty="0">
                <a:solidFill>
                  <a:srgbClr val="002060"/>
                </a:solidFill>
              </a:rPr>
              <a:t>contrat, trop peu commercialisé, est un élément fort de différenciation car peu d’assureurs le proposent et il répond aux besoins actuels de nos clients. </a:t>
            </a:r>
            <a:r>
              <a:rPr lang="fr-FR" dirty="0">
                <a:solidFill>
                  <a:srgbClr val="002060"/>
                </a:solidFill>
                <a:sym typeface="Wingdings" panose="05000000000000000000" pitchFamily="2" charset="2"/>
              </a:rPr>
              <a:t>C’est une garantie adaptée pour les salariés exerçant dans des secteurs fragiles</a:t>
            </a:r>
            <a:r>
              <a:rPr lang="fr-FR" dirty="0" smtClean="0">
                <a:solidFill>
                  <a:srgbClr val="002060"/>
                </a:solidFill>
              </a:rPr>
              <a:t>.</a:t>
            </a:r>
            <a:endParaRPr lang="fr-FR" dirty="0">
              <a:solidFill>
                <a:srgbClr val="002060"/>
              </a:solidFill>
              <a:sym typeface="Wingdings" panose="05000000000000000000" pitchFamily="2" charset="2"/>
            </a:endParaRPr>
          </a:p>
        </p:txBody>
      </p:sp>
      <p:sp>
        <p:nvSpPr>
          <p:cNvPr id="6" name="Espace réservé du texte 5"/>
          <p:cNvSpPr>
            <a:spLocks noGrp="1"/>
          </p:cNvSpPr>
          <p:nvPr>
            <p:ph type="body" sz="quarter" idx="12"/>
          </p:nvPr>
        </p:nvSpPr>
        <p:spPr/>
        <p:txBody>
          <a:bodyPr/>
          <a:lstStyle/>
          <a:p>
            <a:r>
              <a:rPr lang="fr-FR" dirty="0"/>
              <a:t>La nouvelle offre propose un socle renforcé et devient personnalisable avec des garanties </a:t>
            </a:r>
            <a:r>
              <a:rPr lang="fr-FR" dirty="0" smtClean="0"/>
              <a:t>additionnelles</a:t>
            </a:r>
            <a:endParaRPr lang="fr-FR" dirty="0"/>
          </a:p>
        </p:txBody>
      </p:sp>
      <p:sp>
        <p:nvSpPr>
          <p:cNvPr id="7" name="Espace réservé du texte 6"/>
          <p:cNvSpPr>
            <a:spLocks noGrp="1"/>
          </p:cNvSpPr>
          <p:nvPr>
            <p:ph type="body" sz="quarter" idx="14"/>
          </p:nvPr>
        </p:nvSpPr>
        <p:spPr/>
        <p:txBody>
          <a:bodyPr/>
          <a:lstStyle/>
          <a:p>
            <a:r>
              <a:rPr lang="fr-FR" dirty="0"/>
              <a:t>Nouvelles </a:t>
            </a:r>
            <a:r>
              <a:rPr lang="fr-FR" dirty="0" smtClean="0"/>
              <a:t>garanties</a:t>
            </a:r>
            <a:endParaRPr lang="fr-FR" dirty="0"/>
          </a:p>
        </p:txBody>
      </p:sp>
      <p:sp>
        <p:nvSpPr>
          <p:cNvPr id="8" name="Espace réservé du texte 7"/>
          <p:cNvSpPr>
            <a:spLocks noGrp="1"/>
          </p:cNvSpPr>
          <p:nvPr>
            <p:ph type="body" sz="quarter" idx="16"/>
          </p:nvPr>
        </p:nvSpPr>
        <p:spPr/>
        <p:txBody>
          <a:bodyPr/>
          <a:lstStyle/>
          <a:p>
            <a:r>
              <a:rPr lang="fr-FR" dirty="0" smtClean="0"/>
              <a:t>6</a:t>
            </a:r>
            <a:endParaRPr lang="fr-FR" dirty="0"/>
          </a:p>
        </p:txBody>
      </p:sp>
      <p:graphicFrame>
        <p:nvGraphicFramePr>
          <p:cNvPr id="10" name="Diagramme 9"/>
          <p:cNvGraphicFramePr/>
          <p:nvPr>
            <p:extLst>
              <p:ext uri="{D42A27DB-BD31-4B8C-83A1-F6EECF244321}">
                <p14:modId xmlns:p14="http://schemas.microsoft.com/office/powerpoint/2010/main" val="1499818575"/>
              </p:ext>
            </p:extLst>
          </p:nvPr>
        </p:nvGraphicFramePr>
        <p:xfrm>
          <a:off x="-900000" y="1890000"/>
          <a:ext cx="4680000" cy="414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Tableau 10"/>
          <p:cNvGraphicFramePr>
            <a:graphicFrameLocks noGrp="1"/>
          </p:cNvGraphicFramePr>
          <p:nvPr>
            <p:extLst>
              <p:ext uri="{D42A27DB-BD31-4B8C-83A1-F6EECF244321}">
                <p14:modId xmlns:p14="http://schemas.microsoft.com/office/powerpoint/2010/main" val="2978737270"/>
              </p:ext>
            </p:extLst>
          </p:nvPr>
        </p:nvGraphicFramePr>
        <p:xfrm>
          <a:off x="4140000" y="2160000"/>
          <a:ext cx="7920000" cy="3194640"/>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3609208306"/>
                    </a:ext>
                  </a:extLst>
                </a:gridCol>
                <a:gridCol w="6660000">
                  <a:extLst>
                    <a:ext uri="{9D8B030D-6E8A-4147-A177-3AD203B41FA5}">
                      <a16:colId xmlns:a16="http://schemas.microsoft.com/office/drawing/2014/main" val="3891123021"/>
                    </a:ext>
                  </a:extLst>
                </a:gridCol>
              </a:tblGrid>
              <a:tr h="360000">
                <a:tc>
                  <a:txBody>
                    <a:bodyPr/>
                    <a:lstStyle/>
                    <a:p>
                      <a:pPr algn="l"/>
                      <a:r>
                        <a:rPr lang="fr-FR" sz="1000" b="0" dirty="0" smtClean="0">
                          <a:solidFill>
                            <a:schemeClr val="bg1"/>
                          </a:solidFill>
                        </a:rPr>
                        <a:t>Adhésion</a:t>
                      </a:r>
                      <a:endParaRPr lang="fr-FR" sz="1000" b="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r>
                        <a:rPr lang="fr-FR" sz="800" b="0" kern="1200" dirty="0" smtClean="0">
                          <a:solidFill>
                            <a:schemeClr val="tx1">
                              <a:lumMod val="75000"/>
                              <a:lumOff val="25000"/>
                            </a:schemeClr>
                          </a:solidFill>
                          <a:latin typeface="+mn-lt"/>
                          <a:ea typeface="+mn-ea"/>
                          <a:cs typeface="+mn-cs"/>
                        </a:rPr>
                        <a:t>Sont assurables à ce contrat les emprunteurs</a:t>
                      </a:r>
                      <a:r>
                        <a:rPr lang="fr-FR" sz="800" b="0" kern="1200" baseline="0" dirty="0" smtClean="0">
                          <a:solidFill>
                            <a:schemeClr val="tx1">
                              <a:lumMod val="75000"/>
                              <a:lumOff val="25000"/>
                            </a:schemeClr>
                          </a:solidFill>
                          <a:latin typeface="+mn-lt"/>
                          <a:ea typeface="+mn-ea"/>
                          <a:cs typeface="+mn-cs"/>
                        </a:rPr>
                        <a:t> </a:t>
                      </a:r>
                      <a:r>
                        <a:rPr lang="fr-FR" sz="800" b="0" kern="1200" dirty="0" smtClean="0">
                          <a:solidFill>
                            <a:schemeClr val="tx1">
                              <a:lumMod val="75000"/>
                              <a:lumOff val="25000"/>
                            </a:schemeClr>
                          </a:solidFill>
                          <a:latin typeface="+mn-lt"/>
                          <a:ea typeface="+mn-ea"/>
                          <a:cs typeface="+mn-cs"/>
                        </a:rPr>
                        <a:t>salariés âgés de moins de 60 ans, titulaires d’un contrat de travail à durée indéterminée,</a:t>
                      </a:r>
                      <a:r>
                        <a:rPr lang="fr-FR" sz="800" b="0" kern="1200" baseline="0" dirty="0" smtClean="0">
                          <a:solidFill>
                            <a:schemeClr val="tx1">
                              <a:lumMod val="75000"/>
                              <a:lumOff val="25000"/>
                            </a:schemeClr>
                          </a:solidFill>
                          <a:latin typeface="+mn-lt"/>
                          <a:ea typeface="+mn-ea"/>
                          <a:cs typeface="+mn-cs"/>
                        </a:rPr>
                        <a:t> </a:t>
                      </a:r>
                      <a:r>
                        <a:rPr lang="fr-FR" sz="800" b="0" kern="1200" dirty="0" smtClean="0">
                          <a:solidFill>
                            <a:schemeClr val="tx1">
                              <a:lumMod val="75000"/>
                              <a:lumOff val="25000"/>
                            </a:schemeClr>
                          </a:solidFill>
                          <a:latin typeface="+mn-lt"/>
                          <a:ea typeface="+mn-ea"/>
                          <a:cs typeface="+mn-cs"/>
                        </a:rPr>
                        <a:t>assurés au titre du contrat n°A341H et bénéficiant de la protection sociale française en matière de chômage.</a:t>
                      </a:r>
                      <a:endParaRPr lang="fr-FR" sz="8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03493543"/>
                  </a:ext>
                </a:extLst>
              </a:tr>
              <a:tr h="360000">
                <a:tc>
                  <a:txBody>
                    <a:bodyPr/>
                    <a:lstStyle/>
                    <a:p>
                      <a:pPr algn="l"/>
                      <a:r>
                        <a:rPr lang="fr-FR" sz="1000" b="0" kern="1200" dirty="0" smtClean="0">
                          <a:solidFill>
                            <a:schemeClr val="bg1"/>
                          </a:solidFill>
                          <a:latin typeface="+mn-lt"/>
                          <a:ea typeface="+mn-ea"/>
                          <a:cs typeface="+mn-cs"/>
                        </a:rPr>
                        <a:t>Période d’attente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r>
                        <a:rPr lang="fr-FR" sz="800" b="0" kern="1200" dirty="0" smtClean="0">
                          <a:solidFill>
                            <a:schemeClr val="tx1">
                              <a:lumMod val="75000"/>
                              <a:lumOff val="25000"/>
                            </a:schemeClr>
                          </a:solidFill>
                          <a:latin typeface="+mn-lt"/>
                          <a:ea typeface="+mn-ea"/>
                          <a:cs typeface="+mn-cs"/>
                        </a:rPr>
                        <a:t>La garantie Perte d’Emploi est soumise à une période d’attente, d’une durée de 365 jours, qui débute à la date de prise d’effet de l’assurance.</a:t>
                      </a:r>
                    </a:p>
                    <a:p>
                      <a:pPr>
                        <a:spcBef>
                          <a:spcPts val="600"/>
                        </a:spcBef>
                      </a:pPr>
                      <a:r>
                        <a:rPr lang="fr-FR" sz="800" b="0" kern="1200" dirty="0" smtClean="0">
                          <a:solidFill>
                            <a:schemeClr val="tx1">
                              <a:lumMod val="75000"/>
                              <a:lumOff val="25000"/>
                            </a:schemeClr>
                          </a:solidFill>
                          <a:latin typeface="+mn-lt"/>
                          <a:ea typeface="+mn-ea"/>
                          <a:cs typeface="+mn-cs"/>
                        </a:rPr>
                        <a:t>Cas particulier de la reprise d’une activité professionnelle suivie d’une nouvelle perte d’emploi :</a:t>
                      </a:r>
                    </a:p>
                    <a:p>
                      <a:pPr marL="171450" indent="-171450" algn="l" defTabSz="914400" rtl="0" eaLnBrk="1" latinLnBrk="0" hangingPunct="1">
                        <a:buFontTx/>
                        <a:buChar char="-"/>
                      </a:pPr>
                      <a:r>
                        <a:rPr lang="fr-FR" sz="800" b="0" kern="1200" dirty="0" smtClean="0">
                          <a:solidFill>
                            <a:schemeClr val="tx1">
                              <a:lumMod val="75000"/>
                              <a:lumOff val="25000"/>
                            </a:schemeClr>
                          </a:solidFill>
                          <a:latin typeface="+mn-lt"/>
                          <a:ea typeface="+mn-ea"/>
                          <a:cs typeface="+mn-cs"/>
                        </a:rPr>
                        <a:t>Si l’assuré réunit les conditions pour la mise en œuvre de la garantie et sa reprise d’activité lui a permis d’acquérir de nouveaux droits à prise en charge : la nouvelle durée maximale de prise en charge est à nouveau égale à 365 jours et cette nouvelle durée maximale de prise en charge annule tout droit à prise en charge antérieur.</a:t>
                      </a:r>
                    </a:p>
                    <a:p>
                      <a:pPr marL="171450" indent="-171450" algn="l" defTabSz="914400" rtl="0" eaLnBrk="1" latinLnBrk="0" hangingPunct="1">
                        <a:buFontTx/>
                        <a:buChar char="-"/>
                      </a:pPr>
                      <a:r>
                        <a:rPr lang="fr-FR" sz="800" b="0" kern="1200" dirty="0" smtClean="0">
                          <a:solidFill>
                            <a:schemeClr val="tx1">
                              <a:lumMod val="75000"/>
                              <a:lumOff val="25000"/>
                            </a:schemeClr>
                          </a:solidFill>
                          <a:latin typeface="+mn-lt"/>
                          <a:ea typeface="+mn-ea"/>
                          <a:cs typeface="+mn-cs"/>
                        </a:rPr>
                        <a:t>Si l’assuré réunit les conditions pour la mise en œuvre de la garantie mais sa reprise d’activité ne lui a pas permis d’acquérir de nouveaux droits à prise en charge</a:t>
                      </a:r>
                      <a:r>
                        <a:rPr lang="fr-FR" sz="800" b="0" kern="1200" baseline="0" dirty="0" smtClean="0">
                          <a:solidFill>
                            <a:schemeClr val="tx1">
                              <a:lumMod val="75000"/>
                              <a:lumOff val="25000"/>
                            </a:schemeClr>
                          </a:solidFill>
                          <a:latin typeface="+mn-lt"/>
                          <a:ea typeface="+mn-ea"/>
                          <a:cs typeface="+mn-cs"/>
                        </a:rPr>
                        <a:t> : l</a:t>
                      </a:r>
                      <a:r>
                        <a:rPr lang="fr-FR" sz="800" b="0" kern="1200" dirty="0" smtClean="0">
                          <a:solidFill>
                            <a:schemeClr val="tx1">
                              <a:lumMod val="75000"/>
                              <a:lumOff val="25000"/>
                            </a:schemeClr>
                          </a:solidFill>
                          <a:latin typeface="+mn-lt"/>
                          <a:ea typeface="+mn-ea"/>
                          <a:cs typeface="+mn-cs"/>
                        </a:rPr>
                        <a:t>a durée maximale de prise en charge est égale au reliquat des droits acquis avant cette reprise d’activité.</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7713460"/>
                  </a:ext>
                </a:extLst>
              </a:tr>
              <a:tr h="360000">
                <a:tc>
                  <a:txBody>
                    <a:bodyPr/>
                    <a:lstStyle/>
                    <a:p>
                      <a:pPr algn="l"/>
                      <a:r>
                        <a:rPr lang="fr-FR" sz="1000" b="0" kern="1200" dirty="0" smtClean="0">
                          <a:solidFill>
                            <a:schemeClr val="bg1"/>
                          </a:solidFill>
                          <a:latin typeface="+mn-lt"/>
                          <a:ea typeface="+mn-ea"/>
                          <a:cs typeface="+mn-cs"/>
                        </a:rPr>
                        <a:t>Prise</a:t>
                      </a:r>
                      <a:r>
                        <a:rPr lang="fr-FR" sz="1000" b="0" kern="1200" baseline="0" dirty="0" smtClean="0">
                          <a:solidFill>
                            <a:schemeClr val="bg1"/>
                          </a:solidFill>
                          <a:latin typeface="+mn-lt"/>
                          <a:ea typeface="+mn-ea"/>
                          <a:cs typeface="+mn-cs"/>
                        </a:rPr>
                        <a:t> en charge</a:t>
                      </a:r>
                      <a:endParaRPr lang="fr-FR" sz="1000" b="0" kern="1200" dirty="0" smtClean="0">
                        <a:solidFill>
                          <a:schemeClr val="bg1"/>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r>
                        <a:rPr lang="fr-FR" sz="800" b="0" kern="1200" dirty="0" smtClean="0">
                          <a:solidFill>
                            <a:schemeClr val="tx1">
                              <a:lumMod val="75000"/>
                              <a:lumOff val="25000"/>
                            </a:schemeClr>
                          </a:solidFill>
                          <a:latin typeface="+mn-lt"/>
                          <a:ea typeface="+mn-ea"/>
                          <a:cs typeface="+mn-cs"/>
                        </a:rPr>
                        <a:t>Pour pouvoir bénéficier de la garantie perte d’Emploi, l’assuré doit :</a:t>
                      </a:r>
                    </a:p>
                    <a:p>
                      <a:pPr marL="171450" indent="-171450" algn="l" defTabSz="914400" rtl="0" eaLnBrk="1" latinLnBrk="0" hangingPunct="1">
                        <a:buFontTx/>
                        <a:buChar char="-"/>
                      </a:pPr>
                      <a:r>
                        <a:rPr lang="fr-FR" sz="800" b="0" kern="1200" dirty="0" smtClean="0">
                          <a:solidFill>
                            <a:schemeClr val="tx1">
                              <a:lumMod val="75000"/>
                              <a:lumOff val="25000"/>
                            </a:schemeClr>
                          </a:solidFill>
                          <a:latin typeface="+mn-lt"/>
                          <a:ea typeface="+mn-ea"/>
                          <a:cs typeface="+mn-cs"/>
                        </a:rPr>
                        <a:t>Être en chômage total suite à licenciement pour motif économique à l’initiative de l’employeur et imputable à celui-ci ;</a:t>
                      </a:r>
                    </a:p>
                    <a:p>
                      <a:pPr marL="171450" indent="-171450" algn="l" defTabSz="914400" rtl="0" eaLnBrk="1" latinLnBrk="0" hangingPunct="1">
                        <a:buFontTx/>
                        <a:buChar char="-"/>
                      </a:pPr>
                      <a:r>
                        <a:rPr lang="fr-FR" sz="800" b="0" kern="1200" dirty="0" smtClean="0">
                          <a:solidFill>
                            <a:schemeClr val="tx1">
                              <a:lumMod val="75000"/>
                              <a:lumOff val="25000"/>
                            </a:schemeClr>
                          </a:solidFill>
                          <a:latin typeface="+mn-lt"/>
                          <a:ea typeface="+mn-ea"/>
                          <a:cs typeface="+mn-cs"/>
                        </a:rPr>
                        <a:t>La perte d‘emploi doit résulter directement d'une rupture d’un contrat de travail à durée indéterminée supérieur à 365 jours ;</a:t>
                      </a:r>
                    </a:p>
                    <a:p>
                      <a:pPr marL="171450" indent="-171450" algn="l" defTabSz="914400" rtl="0" eaLnBrk="1" latinLnBrk="0" hangingPunct="1">
                        <a:buFontTx/>
                        <a:buChar char="-"/>
                      </a:pPr>
                      <a:r>
                        <a:rPr lang="fr-FR" sz="800" b="0" kern="1200" dirty="0" smtClean="0">
                          <a:solidFill>
                            <a:schemeClr val="tx1">
                              <a:lumMod val="75000"/>
                              <a:lumOff val="25000"/>
                            </a:schemeClr>
                          </a:solidFill>
                          <a:latin typeface="+mn-lt"/>
                          <a:ea typeface="+mn-ea"/>
                          <a:cs typeface="+mn-cs"/>
                        </a:rPr>
                        <a:t>Percevoir les allocations d’assurance chômage prévues aux articles L.5421-1 et suivants du code du travail, ou les allocations de formation qui y sont liées. En cas de versement par pôle emploi d’allocations de formation, la prise en charge par l’assureur n’interviendra que s’il y a rupture du contrat de travail à l’initiative de l’employeur.</a:t>
                      </a:r>
                    </a:p>
                    <a:p>
                      <a:pPr>
                        <a:spcBef>
                          <a:spcPts val="600"/>
                        </a:spcBef>
                      </a:pPr>
                      <a:r>
                        <a:rPr lang="fr-FR" sz="800" b="0" kern="1200" dirty="0" smtClean="0">
                          <a:solidFill>
                            <a:schemeClr val="tx1">
                              <a:lumMod val="75000"/>
                              <a:lumOff val="25000"/>
                            </a:schemeClr>
                          </a:solidFill>
                          <a:latin typeface="+mn-lt"/>
                          <a:ea typeface="+mn-ea"/>
                          <a:cs typeface="+mn-cs"/>
                        </a:rPr>
                        <a:t>Au titre d’un même licenciement pour motif économique, la prise en charge ne peut excéder 365 jours</a:t>
                      </a:r>
                      <a:r>
                        <a:rPr lang="fr-FR" sz="800" b="0" kern="1200" baseline="0" dirty="0" smtClean="0">
                          <a:solidFill>
                            <a:schemeClr val="tx1">
                              <a:lumMod val="75000"/>
                              <a:lumOff val="25000"/>
                            </a:schemeClr>
                          </a:solidFill>
                          <a:latin typeface="+mn-lt"/>
                          <a:ea typeface="+mn-ea"/>
                          <a:cs typeface="+mn-cs"/>
                        </a:rPr>
                        <a:t> </a:t>
                      </a:r>
                      <a:r>
                        <a:rPr lang="fr-FR" sz="800" b="0" kern="1200" dirty="0" smtClean="0">
                          <a:solidFill>
                            <a:schemeClr val="tx1">
                              <a:lumMod val="75000"/>
                              <a:lumOff val="25000"/>
                            </a:schemeClr>
                          </a:solidFill>
                          <a:latin typeface="+mn-lt"/>
                          <a:ea typeface="+mn-ea"/>
                          <a:cs typeface="+mn-cs"/>
                        </a:rPr>
                        <a:t>d’indemnisation (continus ou non), même si l’assuré est toujours au chômage total au-delà.</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24765262"/>
                  </a:ext>
                </a:extLst>
              </a:tr>
              <a:tr h="324000">
                <a:tc>
                  <a:txBody>
                    <a:bodyPr/>
                    <a:lstStyle/>
                    <a:p>
                      <a:pPr algn="l"/>
                      <a:r>
                        <a:rPr lang="fr-FR" sz="1000" b="0" kern="1200" dirty="0" smtClean="0">
                          <a:solidFill>
                            <a:schemeClr val="bg1"/>
                          </a:solidFill>
                          <a:latin typeface="+mn-lt"/>
                          <a:ea typeface="+mn-ea"/>
                          <a:cs typeface="+mn-cs"/>
                        </a:rPr>
                        <a:t>Modification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r>
                        <a:rPr lang="fr-FR" sz="800" b="0" kern="1200" dirty="0" smtClean="0">
                          <a:solidFill>
                            <a:schemeClr val="tx1">
                              <a:lumMod val="75000"/>
                              <a:lumOff val="25000"/>
                            </a:schemeClr>
                          </a:solidFill>
                          <a:latin typeface="+mn-lt"/>
                          <a:ea typeface="+mn-ea"/>
                          <a:cs typeface="+mn-cs"/>
                        </a:rPr>
                        <a:t>L‘assuré peut modifier le montant de son forfait garanti à la baisse ou à la hausse autant de fois qu'il le souhaite dans la limite du forfait de 4.800 euros.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39485949"/>
                  </a:ext>
                </a:extLst>
              </a:tr>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kern="1200" dirty="0" smtClean="0">
                          <a:solidFill>
                            <a:schemeClr val="bg1"/>
                          </a:solidFill>
                          <a:latin typeface="+mn-lt"/>
                          <a:ea typeface="+mn-ea"/>
                          <a:cs typeface="+mn-cs"/>
                        </a:rPr>
                        <a:t>Résiliation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 b="0" kern="1200" dirty="0" smtClean="0">
                          <a:solidFill>
                            <a:schemeClr val="tx1">
                              <a:lumMod val="75000"/>
                              <a:lumOff val="25000"/>
                            </a:schemeClr>
                          </a:solidFill>
                          <a:latin typeface="+mn-lt"/>
                          <a:ea typeface="+mn-ea"/>
                          <a:cs typeface="+mn-cs"/>
                        </a:rPr>
                        <a:t>La résiliation est possible à chaque échéance annuelle du contrat d’assurance correspondant à la date anniversaire de la signature de l’offre de prêt.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74242474"/>
                  </a:ext>
                </a:extLst>
              </a:tr>
            </a:tbl>
          </a:graphicData>
        </a:graphic>
      </p:graphicFrame>
    </p:spTree>
    <p:extLst>
      <p:ext uri="{BB962C8B-B14F-4D97-AF65-F5344CB8AC3E}">
        <p14:creationId xmlns:p14="http://schemas.microsoft.com/office/powerpoint/2010/main" val="322989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dirty="0">
                <a:sym typeface="Wingdings" panose="05000000000000000000" pitchFamily="2" charset="2"/>
              </a:rPr>
              <a:t>Tableau de synthèse de toutes les garanties par typologie de crédit </a:t>
            </a:r>
            <a:r>
              <a:rPr lang="fr-FR" dirty="0" smtClean="0">
                <a:sym typeface="Wingdings" panose="05000000000000000000" pitchFamily="2" charset="2"/>
              </a:rPr>
              <a:t>:</a:t>
            </a:r>
            <a:endParaRPr lang="fr-FR" dirty="0">
              <a:sym typeface="Wingdings" panose="05000000000000000000" pitchFamily="2" charset="2"/>
            </a:endParaRPr>
          </a:p>
        </p:txBody>
      </p:sp>
      <p:sp>
        <p:nvSpPr>
          <p:cNvPr id="6" name="Espace réservé du texte 5"/>
          <p:cNvSpPr>
            <a:spLocks noGrp="1"/>
          </p:cNvSpPr>
          <p:nvPr>
            <p:ph type="body" sz="quarter" idx="12"/>
          </p:nvPr>
        </p:nvSpPr>
        <p:spPr/>
        <p:txBody>
          <a:bodyPr/>
          <a:lstStyle/>
          <a:p>
            <a:r>
              <a:rPr lang="fr-FR" dirty="0"/>
              <a:t>Les garanties additionnelles s’adaptent aux situations et besoins de nos clients en fonction de la typologie de </a:t>
            </a:r>
            <a:r>
              <a:rPr lang="fr-FR" dirty="0" smtClean="0"/>
              <a:t>crédit</a:t>
            </a:r>
            <a:endParaRPr lang="fr-FR" dirty="0"/>
          </a:p>
        </p:txBody>
      </p:sp>
      <p:sp>
        <p:nvSpPr>
          <p:cNvPr id="7" name="Espace réservé du texte 6"/>
          <p:cNvSpPr>
            <a:spLocks noGrp="1"/>
          </p:cNvSpPr>
          <p:nvPr>
            <p:ph type="body" sz="quarter" idx="14"/>
          </p:nvPr>
        </p:nvSpPr>
        <p:spPr/>
        <p:txBody>
          <a:bodyPr/>
          <a:lstStyle/>
          <a:p>
            <a:r>
              <a:rPr lang="fr-FR" dirty="0"/>
              <a:t>Nouvelles </a:t>
            </a:r>
            <a:r>
              <a:rPr lang="fr-FR" dirty="0" smtClean="0"/>
              <a:t>garanties</a:t>
            </a:r>
            <a:endParaRPr lang="fr-FR" dirty="0"/>
          </a:p>
        </p:txBody>
      </p:sp>
      <p:sp>
        <p:nvSpPr>
          <p:cNvPr id="8" name="Espace réservé du texte 7"/>
          <p:cNvSpPr>
            <a:spLocks noGrp="1"/>
          </p:cNvSpPr>
          <p:nvPr>
            <p:ph type="body" sz="quarter" idx="16"/>
          </p:nvPr>
        </p:nvSpPr>
        <p:spPr/>
        <p:txBody>
          <a:bodyPr/>
          <a:lstStyle/>
          <a:p>
            <a:r>
              <a:rPr lang="fr-FR" dirty="0" smtClean="0"/>
              <a:t>7</a:t>
            </a:r>
            <a:endParaRPr lang="fr-FR" dirty="0"/>
          </a:p>
        </p:txBody>
      </p:sp>
      <p:graphicFrame>
        <p:nvGraphicFramePr>
          <p:cNvPr id="10" name="Tableau 9"/>
          <p:cNvGraphicFramePr>
            <a:graphicFrameLocks noGrp="1"/>
          </p:cNvGraphicFramePr>
          <p:nvPr>
            <p:extLst>
              <p:ext uri="{D42A27DB-BD31-4B8C-83A1-F6EECF244321}">
                <p14:modId xmlns:p14="http://schemas.microsoft.com/office/powerpoint/2010/main" val="1924785206"/>
              </p:ext>
            </p:extLst>
          </p:nvPr>
        </p:nvGraphicFramePr>
        <p:xfrm>
          <a:off x="1080000" y="2160000"/>
          <a:ext cx="10080000" cy="3384240"/>
        </p:xfrm>
        <a:graphic>
          <a:graphicData uri="http://schemas.openxmlformats.org/drawingml/2006/table">
            <a:tbl>
              <a:tblPr firstRow="1" bandRow="1">
                <a:tableStyleId>{5C22544A-7EE6-4342-B048-85BDC9FD1C3A}</a:tableStyleId>
              </a:tblPr>
              <a:tblGrid>
                <a:gridCol w="2340000">
                  <a:extLst>
                    <a:ext uri="{9D8B030D-6E8A-4147-A177-3AD203B41FA5}">
                      <a16:colId xmlns:a16="http://schemas.microsoft.com/office/drawing/2014/main" val="3626988029"/>
                    </a:ext>
                  </a:extLst>
                </a:gridCol>
                <a:gridCol w="540000">
                  <a:extLst>
                    <a:ext uri="{9D8B030D-6E8A-4147-A177-3AD203B41FA5}">
                      <a16:colId xmlns:a16="http://schemas.microsoft.com/office/drawing/2014/main" val="846616026"/>
                    </a:ext>
                  </a:extLst>
                </a:gridCol>
                <a:gridCol w="540000">
                  <a:extLst>
                    <a:ext uri="{9D8B030D-6E8A-4147-A177-3AD203B41FA5}">
                      <a16:colId xmlns:a16="http://schemas.microsoft.com/office/drawing/2014/main" val="2703183333"/>
                    </a:ext>
                  </a:extLst>
                </a:gridCol>
                <a:gridCol w="540000">
                  <a:extLst>
                    <a:ext uri="{9D8B030D-6E8A-4147-A177-3AD203B41FA5}">
                      <a16:colId xmlns:a16="http://schemas.microsoft.com/office/drawing/2014/main" val="1145388499"/>
                    </a:ext>
                  </a:extLst>
                </a:gridCol>
                <a:gridCol w="540000">
                  <a:extLst>
                    <a:ext uri="{9D8B030D-6E8A-4147-A177-3AD203B41FA5}">
                      <a16:colId xmlns:a16="http://schemas.microsoft.com/office/drawing/2014/main" val="1548155921"/>
                    </a:ext>
                  </a:extLst>
                </a:gridCol>
                <a:gridCol w="1620000">
                  <a:extLst>
                    <a:ext uri="{9D8B030D-6E8A-4147-A177-3AD203B41FA5}">
                      <a16:colId xmlns:a16="http://schemas.microsoft.com/office/drawing/2014/main" val="1757702115"/>
                    </a:ext>
                  </a:extLst>
                </a:gridCol>
                <a:gridCol w="900000">
                  <a:extLst>
                    <a:ext uri="{9D8B030D-6E8A-4147-A177-3AD203B41FA5}">
                      <a16:colId xmlns:a16="http://schemas.microsoft.com/office/drawing/2014/main" val="2613446566"/>
                    </a:ext>
                  </a:extLst>
                </a:gridCol>
                <a:gridCol w="900000">
                  <a:extLst>
                    <a:ext uri="{9D8B030D-6E8A-4147-A177-3AD203B41FA5}">
                      <a16:colId xmlns:a16="http://schemas.microsoft.com/office/drawing/2014/main" val="1193847320"/>
                    </a:ext>
                  </a:extLst>
                </a:gridCol>
                <a:gridCol w="2160000">
                  <a:extLst>
                    <a:ext uri="{9D8B030D-6E8A-4147-A177-3AD203B41FA5}">
                      <a16:colId xmlns:a16="http://schemas.microsoft.com/office/drawing/2014/main" val="2544386825"/>
                    </a:ext>
                  </a:extLst>
                </a:gridCol>
              </a:tblGrid>
              <a:tr h="360000">
                <a:tc rowSpan="2">
                  <a:txBody>
                    <a:bodyPr/>
                    <a:lstStyle/>
                    <a:p>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4">
                  <a:txBody>
                    <a:bodyPr/>
                    <a:lstStyle/>
                    <a:p>
                      <a:pPr algn="ctr"/>
                      <a:r>
                        <a:rPr lang="fr-FR" sz="1100" dirty="0" smtClean="0"/>
                        <a:t>Socle</a:t>
                      </a:r>
                      <a:endParaRPr lang="fr-FR" sz="11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gridSpan="4">
                  <a:txBody>
                    <a:bodyPr/>
                    <a:lstStyle/>
                    <a:p>
                      <a:pPr algn="ctr"/>
                      <a:r>
                        <a:rPr lang="fr-FR" sz="1100" dirty="0" smtClean="0"/>
                        <a:t>Garanties additionnelles</a:t>
                      </a:r>
                      <a:endParaRPr lang="fr-FR" sz="11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hMerge="1">
                  <a:txBody>
                    <a:bodyPr/>
                    <a:lstStyle/>
                    <a:p>
                      <a:endParaRPr lang="fr-FR"/>
                    </a:p>
                  </a:txBody>
                  <a:tcPr/>
                </a:tc>
                <a:tc hMerge="1">
                  <a:txBody>
                    <a:bodyPr/>
                    <a:lstStyle/>
                    <a:p>
                      <a:endParaRPr lang="fr-FR"/>
                    </a:p>
                  </a:txBody>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112546679"/>
                  </a:ext>
                </a:extLst>
              </a:tr>
              <a:tr h="370840">
                <a:tc vMerge="1">
                  <a:txBody>
                    <a:bodyPr/>
                    <a:lstStyle/>
                    <a:p>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DC</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PTIA</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ITT</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IPT</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Prestation forfaitaire</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Franchise 30 jours</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IPP 33%</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dirty="0" smtClean="0"/>
                        <a:t>Assurance Perte d’emploi</a:t>
                      </a: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4038838670"/>
                  </a:ext>
                </a:extLst>
              </a:tr>
              <a:tr h="288000">
                <a:tc rowSpan="2">
                  <a:txBody>
                    <a:bodyPr/>
                    <a:lstStyle/>
                    <a:p>
                      <a:r>
                        <a:rPr lang="fr-FR" sz="1000" b="1" dirty="0" smtClean="0"/>
                        <a:t>Prêt amortissable</a:t>
                      </a:r>
                      <a:r>
                        <a:rPr lang="fr-FR" sz="1000" b="1" baseline="0" dirty="0" smtClean="0"/>
                        <a:t> (hors locatif)</a:t>
                      </a:r>
                    </a:p>
                    <a:p>
                      <a:r>
                        <a:rPr lang="fr-FR" sz="1000" b="1" baseline="0" dirty="0" smtClean="0"/>
                        <a:t>Prêt à taux zéro</a:t>
                      </a:r>
                      <a:endParaRPr lang="fr-FR" sz="1000" b="1"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rowSpan="2">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rowSpan="2">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rowSpan="2">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r>
                        <a:rPr lang="fr-FR" sz="1000" b="1" dirty="0" smtClean="0">
                          <a:solidFill>
                            <a:schemeClr val="bg1"/>
                          </a:solidFill>
                        </a:rPr>
                        <a:t>F</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algn="ctr"/>
                      <a:r>
                        <a:rPr lang="fr-FR" sz="1000" b="1" dirty="0" smtClean="0">
                          <a:solidFill>
                            <a:schemeClr val="bg1"/>
                          </a:solidFill>
                        </a:rPr>
                        <a:t>F</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algn="ctr"/>
                      <a:r>
                        <a:rPr lang="fr-FR" sz="1000" b="1" dirty="0" smtClean="0">
                          <a:solidFill>
                            <a:schemeClr val="bg1"/>
                          </a:solidFill>
                        </a:rPr>
                        <a:t>F</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r>
                        <a:rPr lang="fr-FR" sz="1000" b="1" dirty="0" smtClean="0">
                          <a:solidFill>
                            <a:schemeClr val="bg1"/>
                          </a:solidFill>
                        </a:rPr>
                        <a:t>F</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387939833"/>
                  </a:ext>
                </a:extLst>
              </a:tr>
              <a:tr h="39600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000" dirty="0" smtClean="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smtClean="0">
                          <a:solidFill>
                            <a:schemeClr val="bg1"/>
                          </a:solidFill>
                        </a:rPr>
                        <a:t>A</a:t>
                      </a:r>
                      <a:r>
                        <a:rPr lang="fr-FR" sz="1000" baseline="0" dirty="0" smtClean="0">
                          <a:solidFill>
                            <a:schemeClr val="bg1"/>
                          </a:solidFill>
                        </a:rPr>
                        <a:t> </a:t>
                      </a:r>
                      <a:r>
                        <a:rPr lang="fr-FR" sz="900" baseline="0" dirty="0" smtClean="0">
                          <a:solidFill>
                            <a:schemeClr val="bg1"/>
                          </a:solidFill>
                        </a:rPr>
                        <a:t>pour TNS, inactifs et chômeurs</a:t>
                      </a:r>
                      <a:endParaRPr lang="fr-FR" sz="900" dirty="0" smtClean="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smtClean="0">
                          <a:solidFill>
                            <a:schemeClr val="bg1"/>
                          </a:solidFill>
                        </a:rPr>
                        <a:t>X</a:t>
                      </a:r>
                      <a:r>
                        <a:rPr lang="fr-FR" sz="1000" dirty="0" smtClean="0">
                          <a:solidFill>
                            <a:schemeClr val="bg1"/>
                          </a:solidFill>
                        </a:rPr>
                        <a:t> </a:t>
                      </a:r>
                      <a:r>
                        <a:rPr lang="fr-FR" sz="900" dirty="0" smtClean="0">
                          <a:solidFill>
                            <a:schemeClr val="bg1"/>
                          </a:solidFill>
                        </a:rPr>
                        <a:t>pour salariés en CDD, TNS, inactifs, chômeurs</a:t>
                      </a:r>
                      <a:r>
                        <a:rPr lang="fr-FR" sz="900" baseline="0" dirty="0" smtClean="0">
                          <a:solidFill>
                            <a:schemeClr val="bg1"/>
                          </a:solidFill>
                        </a:rPr>
                        <a:t> et </a:t>
                      </a:r>
                      <a:r>
                        <a:rPr lang="fr-FR" sz="900" dirty="0" smtClean="0">
                          <a:solidFill>
                            <a:schemeClr val="bg1"/>
                          </a:solidFill>
                        </a:rPr>
                        <a:t>fonctionnaires</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3400547290"/>
                  </a:ext>
                </a:extLst>
              </a:tr>
              <a:tr h="28800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1" dirty="0" smtClean="0"/>
                        <a:t>Prêt amortissable </a:t>
                      </a:r>
                      <a:r>
                        <a:rPr lang="fr-FR" sz="1000" b="1" baseline="0" dirty="0" smtClean="0"/>
                        <a:t>locatif</a:t>
                      </a:r>
                      <a:endParaRPr lang="fr-FR" sz="1000" b="1" dirty="0" smtClean="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rowSpan="2">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rowSpan="2">
                  <a:txBody>
                    <a:bodyPr/>
                    <a:lstStyle/>
                    <a:p>
                      <a:pPr algn="ctr"/>
                      <a:r>
                        <a:rPr lang="fr-FR" sz="1000" b="1" dirty="0" smtClean="0">
                          <a:solidFill>
                            <a:schemeClr val="bg1"/>
                          </a:solidFill>
                        </a:rPr>
                        <a:t>F</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algn="ctr"/>
                      <a:r>
                        <a:rPr lang="fr-FR" sz="1000" b="1" dirty="0" smtClean="0">
                          <a:solidFill>
                            <a:schemeClr val="bg1"/>
                          </a:solidFill>
                        </a:rPr>
                        <a:t>F</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r>
                        <a:rPr lang="fr-FR" sz="1000" b="1" dirty="0" smtClean="0">
                          <a:solidFill>
                            <a:schemeClr val="bg1"/>
                          </a:solidFill>
                        </a:rPr>
                        <a:t>NP</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6600"/>
                    </a:solidFill>
                  </a:tcPr>
                </a:tc>
                <a:tc rowSpan="2">
                  <a:txBody>
                    <a:bodyPr/>
                    <a:lstStyle/>
                    <a:p>
                      <a:pPr algn="ctr"/>
                      <a:r>
                        <a:rPr lang="fr-FR" sz="1000" b="1" dirty="0" smtClean="0">
                          <a:solidFill>
                            <a:schemeClr val="bg1"/>
                          </a:solidFill>
                        </a:rPr>
                        <a:t>NP</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6600"/>
                    </a:solidFill>
                  </a:tcPr>
                </a:tc>
                <a:tc rowSpan="2">
                  <a:txBody>
                    <a:bodyPr/>
                    <a:lstStyle/>
                    <a:p>
                      <a:pPr algn="ctr"/>
                      <a:r>
                        <a:rPr lang="fr-FR" sz="1000" b="1" dirty="0" smtClean="0">
                          <a:solidFill>
                            <a:schemeClr val="bg1"/>
                          </a:solidFill>
                        </a:rPr>
                        <a:t>NP</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6600"/>
                    </a:solidFill>
                  </a:tcPr>
                </a:tc>
                <a:tc rowSpan="2">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3790086609"/>
                  </a:ext>
                </a:extLst>
              </a:tr>
              <a:tr h="396000">
                <a:tc vMerge="1">
                  <a:txBody>
                    <a:bodyPr/>
                    <a:lstStyle/>
                    <a:p>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smtClean="0">
                          <a:solidFill>
                            <a:schemeClr val="bg1"/>
                          </a:solidFill>
                        </a:rPr>
                        <a:t>A</a:t>
                      </a:r>
                      <a:r>
                        <a:rPr lang="fr-FR" sz="1000" baseline="0" dirty="0" smtClean="0">
                          <a:solidFill>
                            <a:schemeClr val="bg1"/>
                          </a:solidFill>
                        </a:rPr>
                        <a:t> </a:t>
                      </a:r>
                      <a:r>
                        <a:rPr lang="fr-FR" sz="900" baseline="0" dirty="0" smtClean="0">
                          <a:solidFill>
                            <a:schemeClr val="bg1"/>
                          </a:solidFill>
                        </a:rPr>
                        <a:t>pour TNS, inactifs et chômeurs</a:t>
                      </a:r>
                      <a:endParaRPr lang="fr-FR" sz="900" dirty="0" smtClean="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vMerge="1">
                  <a:txBody>
                    <a:bodyPr/>
                    <a:lstStyle/>
                    <a:p>
                      <a:pPr algn="ctr"/>
                      <a:endParaRPr lang="fr-FR" sz="1000" b="1" dirty="0">
                        <a:solidFill>
                          <a:schemeClr val="bg1"/>
                        </a:solidFill>
                      </a:endParaRPr>
                    </a:p>
                  </a:txBody>
                  <a:tcPr anchor="ctr"/>
                </a:tc>
                <a:tc vMerge="1">
                  <a:txBody>
                    <a:bodyPr/>
                    <a:lstStyle/>
                    <a:p>
                      <a:pPr algn="ctr"/>
                      <a:endParaRPr lang="fr-FR" sz="1000" b="1" dirty="0">
                        <a:solidFill>
                          <a:schemeClr val="bg1"/>
                        </a:solidFill>
                      </a:endParaRPr>
                    </a:p>
                  </a:txBody>
                  <a:tcPr anchor="ctr"/>
                </a:tc>
                <a:tc vMerge="1">
                  <a:txBody>
                    <a:bodyPr/>
                    <a:lstStyle/>
                    <a:p>
                      <a:pPr algn="ct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4003929836"/>
                  </a:ext>
                </a:extLst>
              </a:tr>
              <a:tr h="432000">
                <a:tc>
                  <a:txBody>
                    <a:bodyPr/>
                    <a:lstStyle/>
                    <a:p>
                      <a:r>
                        <a:rPr lang="fr-FR" sz="1000" b="1" dirty="0" smtClean="0"/>
                        <a:t>Prêt in fine</a:t>
                      </a:r>
                    </a:p>
                    <a:p>
                      <a:r>
                        <a:rPr lang="fr-FR" sz="1000" b="1" dirty="0" smtClean="0"/>
                        <a:t>Crédit relais</a:t>
                      </a:r>
                      <a:endParaRPr lang="fr-FR" sz="1000" b="1"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2935291523"/>
                  </a:ext>
                </a:extLst>
              </a:tr>
              <a:tr h="432000">
                <a:tc>
                  <a:txBody>
                    <a:bodyPr/>
                    <a:lstStyle/>
                    <a:p>
                      <a:r>
                        <a:rPr lang="fr-FR" sz="1000" b="1" dirty="0" smtClean="0"/>
                        <a:t>Client non-résident</a:t>
                      </a:r>
                      <a:endParaRPr lang="fr-FR" sz="1000" b="1"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000" b="1" dirty="0" smtClean="0">
                          <a:solidFill>
                            <a:schemeClr val="bg1"/>
                          </a:solidFill>
                        </a:rPr>
                        <a:t>O</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000" b="1" dirty="0" smtClean="0">
                          <a:solidFill>
                            <a:schemeClr val="bg1"/>
                          </a:solidFill>
                        </a:rPr>
                        <a:t>X</a:t>
                      </a:r>
                      <a:endParaRPr lang="fr-FR" sz="1000" b="1"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2608322745"/>
                  </a:ext>
                </a:extLst>
              </a:tr>
              <a:tr h="396000">
                <a:tc gridSpan="9">
                  <a:txBody>
                    <a:bodyPr/>
                    <a:lstStyle/>
                    <a:p>
                      <a:pPr algn="ctr"/>
                      <a:r>
                        <a:rPr lang="fr-FR" sz="900" b="1" dirty="0" smtClean="0">
                          <a:solidFill>
                            <a:srgbClr val="00B050"/>
                          </a:solidFill>
                        </a:rPr>
                        <a:t>O</a:t>
                      </a:r>
                      <a:r>
                        <a:rPr lang="fr-FR" sz="900" baseline="0" dirty="0" smtClean="0">
                          <a:solidFill>
                            <a:srgbClr val="00B050"/>
                          </a:solidFill>
                        </a:rPr>
                        <a:t> : garantie obligatoire     </a:t>
                      </a:r>
                      <a:r>
                        <a:rPr lang="fr-FR" sz="900" b="1" baseline="0" dirty="0" smtClean="0">
                          <a:solidFill>
                            <a:srgbClr val="0070C0"/>
                          </a:solidFill>
                        </a:rPr>
                        <a:t>F</a:t>
                      </a:r>
                      <a:r>
                        <a:rPr lang="fr-FR" sz="900" baseline="0" dirty="0" smtClean="0">
                          <a:solidFill>
                            <a:srgbClr val="0070C0"/>
                          </a:solidFill>
                        </a:rPr>
                        <a:t> : garantie facultative et préconisée     </a:t>
                      </a:r>
                      <a:r>
                        <a:rPr lang="fr-FR" sz="900" b="1" baseline="0" dirty="0" smtClean="0">
                          <a:solidFill>
                            <a:srgbClr val="002060"/>
                          </a:solidFill>
                        </a:rPr>
                        <a:t>A</a:t>
                      </a:r>
                      <a:r>
                        <a:rPr lang="fr-FR" sz="900" baseline="0" dirty="0" smtClean="0">
                          <a:solidFill>
                            <a:srgbClr val="002060"/>
                          </a:solidFill>
                        </a:rPr>
                        <a:t> : garantie acquise de base     </a:t>
                      </a:r>
                      <a:r>
                        <a:rPr lang="fr-FR" sz="900" b="1" baseline="0" dirty="0" smtClean="0">
                          <a:solidFill>
                            <a:srgbClr val="FF6600"/>
                          </a:solidFill>
                        </a:rPr>
                        <a:t>NP</a:t>
                      </a:r>
                      <a:r>
                        <a:rPr lang="fr-FR" sz="900" baseline="0" dirty="0" smtClean="0">
                          <a:solidFill>
                            <a:srgbClr val="FF6600"/>
                          </a:solidFill>
                        </a:rPr>
                        <a:t> : garantie facultative non préconisée     </a:t>
                      </a:r>
                      <a:r>
                        <a:rPr lang="fr-FR" sz="900" b="1" baseline="0" dirty="0" smtClean="0">
                          <a:solidFill>
                            <a:srgbClr val="FF0000"/>
                          </a:solidFill>
                        </a:rPr>
                        <a:t>X</a:t>
                      </a:r>
                      <a:r>
                        <a:rPr lang="fr-FR" sz="900" baseline="0" dirty="0" smtClean="0">
                          <a:solidFill>
                            <a:srgbClr val="FF0000"/>
                          </a:solidFill>
                        </a:rPr>
                        <a:t> : garantie impossible à souscrire</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c hMerge="1">
                  <a:txBody>
                    <a:bodyPr/>
                    <a:lstStyle/>
                    <a:p>
                      <a:endParaRPr lang="fr-FR"/>
                    </a:p>
                  </a:txBody>
                  <a:tcPr/>
                </a:tc>
                <a:tc hMerge="1">
                  <a:txBody>
                    <a:bodyPr/>
                    <a:lstStyle/>
                    <a:p>
                      <a:pPr algn="ctr"/>
                      <a:endParaRPr lang="fr-FR" sz="10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1876342"/>
                  </a:ext>
                </a:extLst>
              </a:tr>
            </a:tbl>
          </a:graphicData>
        </a:graphic>
      </p:graphicFrame>
    </p:spTree>
    <p:extLst>
      <p:ext uri="{BB962C8B-B14F-4D97-AF65-F5344CB8AC3E}">
        <p14:creationId xmlns:p14="http://schemas.microsoft.com/office/powerpoint/2010/main" val="26606252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sz="2000" b="1" dirty="0">
                <a:latin typeface="Montserrat Black" panose="00000A00000000000000" pitchFamily="2" charset="0"/>
              </a:rPr>
              <a:t>Contexte et enjeux</a:t>
            </a:r>
          </a:p>
          <a:p>
            <a:r>
              <a:rPr lang="fr-FR" sz="2000" b="1" dirty="0">
                <a:latin typeface="Montserrat Black" panose="00000A00000000000000" pitchFamily="2" charset="0"/>
              </a:rPr>
              <a:t>Nouvelles garanties</a:t>
            </a:r>
          </a:p>
          <a:p>
            <a:r>
              <a:rPr lang="fr-FR" sz="2000" b="1" dirty="0">
                <a:solidFill>
                  <a:srgbClr val="C00000"/>
                </a:solidFill>
                <a:latin typeface="Montserrat Black" panose="00000A00000000000000" pitchFamily="2" charset="0"/>
              </a:rPr>
              <a:t>Nouvelle </a:t>
            </a:r>
            <a:r>
              <a:rPr lang="fr-FR" sz="2000" b="1" dirty="0" smtClean="0">
                <a:solidFill>
                  <a:srgbClr val="C00000"/>
                </a:solidFill>
                <a:latin typeface="Montserrat Black" panose="00000A00000000000000" pitchFamily="2" charset="0"/>
              </a:rPr>
              <a:t>tarification</a:t>
            </a:r>
            <a:endParaRPr lang="fr-FR" sz="1800" dirty="0" smtClean="0"/>
          </a:p>
          <a:p>
            <a:r>
              <a:rPr lang="fr-FR" sz="2000" b="1" dirty="0" smtClean="0">
                <a:latin typeface="Montserrat Black" panose="00000A00000000000000" pitchFamily="2" charset="0"/>
              </a:rPr>
              <a:t>Nouvelle démarche commerciale</a:t>
            </a:r>
          </a:p>
          <a:p>
            <a:r>
              <a:rPr lang="fr-FR" sz="2000" b="1" dirty="0" smtClean="0">
                <a:latin typeface="Montserrat Black" panose="00000A00000000000000" pitchFamily="2" charset="0"/>
              </a:rPr>
              <a:t>Informations </a:t>
            </a:r>
            <a:r>
              <a:rPr lang="fr-FR" sz="2000" b="1" dirty="0">
                <a:latin typeface="Montserrat Black" panose="00000A00000000000000" pitchFamily="2" charset="0"/>
              </a:rPr>
              <a:t>et </a:t>
            </a:r>
            <a:r>
              <a:rPr lang="fr-FR" sz="2000" b="1" dirty="0" smtClean="0">
                <a:latin typeface="Montserrat Black" panose="00000A00000000000000" pitchFamily="2" charset="0"/>
              </a:rPr>
              <a:t>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25679706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dirty="0"/>
              <a:t>C’est l’âge de l’emprunteur à l’adhésion qui détermine la tarification qui lui sera appliquée.</a:t>
            </a:r>
          </a:p>
          <a:p>
            <a:r>
              <a:rPr lang="fr-FR" dirty="0"/>
              <a:t>Les tarifs sont exprimés en % du CRD capital restant dû.</a:t>
            </a:r>
          </a:p>
          <a:p>
            <a:r>
              <a:rPr lang="fr-FR" dirty="0"/>
              <a:t>Le socle est considéré comme une partie obligatoire et, à ce titre, impacte le TAEG</a:t>
            </a:r>
            <a:r>
              <a:rPr lang="fr-FR" dirty="0" smtClean="0"/>
              <a:t>.</a:t>
            </a:r>
            <a:endParaRPr lang="fr-FR" dirty="0"/>
          </a:p>
        </p:txBody>
      </p:sp>
      <p:sp>
        <p:nvSpPr>
          <p:cNvPr id="6" name="Espace réservé du texte 5"/>
          <p:cNvSpPr>
            <a:spLocks noGrp="1"/>
          </p:cNvSpPr>
          <p:nvPr>
            <p:ph type="body" sz="quarter" idx="12"/>
          </p:nvPr>
        </p:nvSpPr>
        <p:spPr/>
        <p:txBody>
          <a:bodyPr/>
          <a:lstStyle/>
          <a:p>
            <a:r>
              <a:rPr lang="fr-FR" dirty="0" smtClean="0"/>
              <a:t>Nos grilles de tarification</a:t>
            </a:r>
            <a:endParaRPr lang="fr-FR" dirty="0"/>
          </a:p>
        </p:txBody>
      </p:sp>
      <p:sp>
        <p:nvSpPr>
          <p:cNvPr id="7" name="Espace réservé du texte 6"/>
          <p:cNvSpPr>
            <a:spLocks noGrp="1"/>
          </p:cNvSpPr>
          <p:nvPr>
            <p:ph type="body" sz="quarter" idx="14"/>
          </p:nvPr>
        </p:nvSpPr>
        <p:spPr/>
        <p:txBody>
          <a:bodyPr/>
          <a:lstStyle/>
          <a:p>
            <a:r>
              <a:rPr lang="fr-FR" dirty="0" smtClean="0"/>
              <a:t>Nouvelle tarification</a:t>
            </a:r>
            <a:endParaRPr lang="fr-FR" dirty="0"/>
          </a:p>
        </p:txBody>
      </p:sp>
      <p:sp>
        <p:nvSpPr>
          <p:cNvPr id="8" name="Espace réservé du texte 7"/>
          <p:cNvSpPr>
            <a:spLocks noGrp="1"/>
          </p:cNvSpPr>
          <p:nvPr>
            <p:ph type="body" sz="quarter" idx="16"/>
          </p:nvPr>
        </p:nvSpPr>
        <p:spPr/>
        <p:txBody>
          <a:bodyPr/>
          <a:lstStyle/>
          <a:p>
            <a:r>
              <a:rPr lang="fr-FR" dirty="0" smtClean="0"/>
              <a:t>1</a:t>
            </a:r>
            <a:endParaRPr lang="fr-FR" dirty="0"/>
          </a:p>
        </p:txBody>
      </p:sp>
      <p:graphicFrame>
        <p:nvGraphicFramePr>
          <p:cNvPr id="10" name="Tableau 9"/>
          <p:cNvGraphicFramePr>
            <a:graphicFrameLocks noGrp="1"/>
          </p:cNvGraphicFramePr>
          <p:nvPr>
            <p:extLst>
              <p:ext uri="{D42A27DB-BD31-4B8C-83A1-F6EECF244321}">
                <p14:modId xmlns:p14="http://schemas.microsoft.com/office/powerpoint/2010/main" val="1859928137"/>
              </p:ext>
            </p:extLst>
          </p:nvPr>
        </p:nvGraphicFramePr>
        <p:xfrm>
          <a:off x="1620000" y="2880000"/>
          <a:ext cx="9220196" cy="2743200"/>
        </p:xfrm>
        <a:graphic>
          <a:graphicData uri="http://schemas.openxmlformats.org/drawingml/2006/table">
            <a:tbl>
              <a:tblPr/>
              <a:tblGrid>
                <a:gridCol w="203480">
                  <a:extLst>
                    <a:ext uri="{9D8B030D-6E8A-4147-A177-3AD203B41FA5}">
                      <a16:colId xmlns:a16="http://schemas.microsoft.com/office/drawing/2014/main" val="2468135252"/>
                    </a:ext>
                  </a:extLst>
                </a:gridCol>
                <a:gridCol w="127175">
                  <a:extLst>
                    <a:ext uri="{9D8B030D-6E8A-4147-A177-3AD203B41FA5}">
                      <a16:colId xmlns:a16="http://schemas.microsoft.com/office/drawing/2014/main" val="1739856528"/>
                    </a:ext>
                  </a:extLst>
                </a:gridCol>
                <a:gridCol w="963352">
                  <a:extLst>
                    <a:ext uri="{9D8B030D-6E8A-4147-A177-3AD203B41FA5}">
                      <a16:colId xmlns:a16="http://schemas.microsoft.com/office/drawing/2014/main" val="1411824214"/>
                    </a:ext>
                  </a:extLst>
                </a:gridCol>
                <a:gridCol w="352911">
                  <a:extLst>
                    <a:ext uri="{9D8B030D-6E8A-4147-A177-3AD203B41FA5}">
                      <a16:colId xmlns:a16="http://schemas.microsoft.com/office/drawing/2014/main" val="889144531"/>
                    </a:ext>
                  </a:extLst>
                </a:gridCol>
                <a:gridCol w="356090">
                  <a:extLst>
                    <a:ext uri="{9D8B030D-6E8A-4147-A177-3AD203B41FA5}">
                      <a16:colId xmlns:a16="http://schemas.microsoft.com/office/drawing/2014/main" val="2355377333"/>
                    </a:ext>
                  </a:extLst>
                </a:gridCol>
                <a:gridCol w="966531">
                  <a:extLst>
                    <a:ext uri="{9D8B030D-6E8A-4147-A177-3AD203B41FA5}">
                      <a16:colId xmlns:a16="http://schemas.microsoft.com/office/drawing/2014/main" val="690683960"/>
                    </a:ext>
                  </a:extLst>
                </a:gridCol>
                <a:gridCol w="356090">
                  <a:extLst>
                    <a:ext uri="{9D8B030D-6E8A-4147-A177-3AD203B41FA5}">
                      <a16:colId xmlns:a16="http://schemas.microsoft.com/office/drawing/2014/main" val="1114350659"/>
                    </a:ext>
                  </a:extLst>
                </a:gridCol>
                <a:gridCol w="966531">
                  <a:extLst>
                    <a:ext uri="{9D8B030D-6E8A-4147-A177-3AD203B41FA5}">
                      <a16:colId xmlns:a16="http://schemas.microsoft.com/office/drawing/2014/main" val="2400911024"/>
                    </a:ext>
                  </a:extLst>
                </a:gridCol>
                <a:gridCol w="356090">
                  <a:extLst>
                    <a:ext uri="{9D8B030D-6E8A-4147-A177-3AD203B41FA5}">
                      <a16:colId xmlns:a16="http://schemas.microsoft.com/office/drawing/2014/main" val="2690739584"/>
                    </a:ext>
                  </a:extLst>
                </a:gridCol>
                <a:gridCol w="966531">
                  <a:extLst>
                    <a:ext uri="{9D8B030D-6E8A-4147-A177-3AD203B41FA5}">
                      <a16:colId xmlns:a16="http://schemas.microsoft.com/office/drawing/2014/main" val="1568906436"/>
                    </a:ext>
                  </a:extLst>
                </a:gridCol>
                <a:gridCol w="356090">
                  <a:extLst>
                    <a:ext uri="{9D8B030D-6E8A-4147-A177-3AD203B41FA5}">
                      <a16:colId xmlns:a16="http://schemas.microsoft.com/office/drawing/2014/main" val="1407176500"/>
                    </a:ext>
                  </a:extLst>
                </a:gridCol>
                <a:gridCol w="963352">
                  <a:extLst>
                    <a:ext uri="{9D8B030D-6E8A-4147-A177-3AD203B41FA5}">
                      <a16:colId xmlns:a16="http://schemas.microsoft.com/office/drawing/2014/main" val="449383820"/>
                    </a:ext>
                  </a:extLst>
                </a:gridCol>
                <a:gridCol w="963352">
                  <a:extLst>
                    <a:ext uri="{9D8B030D-6E8A-4147-A177-3AD203B41FA5}">
                      <a16:colId xmlns:a16="http://schemas.microsoft.com/office/drawing/2014/main" val="479168218"/>
                    </a:ext>
                  </a:extLst>
                </a:gridCol>
                <a:gridCol w="356090">
                  <a:extLst>
                    <a:ext uri="{9D8B030D-6E8A-4147-A177-3AD203B41FA5}">
                      <a16:colId xmlns:a16="http://schemas.microsoft.com/office/drawing/2014/main" val="3532600193"/>
                    </a:ext>
                  </a:extLst>
                </a:gridCol>
                <a:gridCol w="966531">
                  <a:extLst>
                    <a:ext uri="{9D8B030D-6E8A-4147-A177-3AD203B41FA5}">
                      <a16:colId xmlns:a16="http://schemas.microsoft.com/office/drawing/2014/main" val="1243817424"/>
                    </a:ext>
                  </a:extLst>
                </a:gridCol>
              </a:tblGrid>
              <a:tr h="647700">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gridSpan="2">
                  <a:txBody>
                    <a:bodyPr/>
                    <a:lstStyle/>
                    <a:p>
                      <a:pPr algn="l" fontAlgn="ctr"/>
                      <a:r>
                        <a:rPr lang="fr-FR" sz="1100" b="1" i="0" u="none" strike="noStrike" dirty="0">
                          <a:solidFill>
                            <a:srgbClr val="002060"/>
                          </a:solidFill>
                          <a:effectLst/>
                          <a:latin typeface="Arial" panose="020B0604020202020204" pitchFamily="34" charset="0"/>
                        </a:rPr>
                        <a:t>Tarification</a:t>
                      </a:r>
                      <a:br>
                        <a:rPr lang="fr-FR" sz="1100" b="1" i="0" u="none" strike="noStrike" dirty="0">
                          <a:solidFill>
                            <a:srgbClr val="002060"/>
                          </a:solidFill>
                          <a:effectLst/>
                          <a:latin typeface="Arial" panose="020B0604020202020204" pitchFamily="34" charset="0"/>
                        </a:rPr>
                      </a:br>
                      <a:r>
                        <a:rPr lang="fr-FR" sz="1100" b="1" i="0" u="none" strike="noStrike" dirty="0">
                          <a:solidFill>
                            <a:srgbClr val="002060"/>
                          </a:solidFill>
                          <a:effectLst/>
                          <a:latin typeface="Arial" panose="020B0604020202020204" pitchFamily="34" charset="0"/>
                        </a:rPr>
                        <a:t>SOCLE DE BASE</a:t>
                      </a:r>
                    </a:p>
                  </a:txBody>
                  <a:tcPr marL="0" marR="0" marT="0" marB="0" anchor="ctr">
                    <a:lnL>
                      <a:noFill/>
                    </a:lnL>
                    <a:lnR>
                      <a:noFill/>
                    </a:lnR>
                    <a:lnT>
                      <a:noFill/>
                    </a:lnT>
                    <a:lnB>
                      <a:noFill/>
                    </a:lnB>
                    <a:solidFill>
                      <a:srgbClr val="FFFFFF"/>
                    </a:solidFill>
                  </a:tcPr>
                </a:tc>
                <a:tc hMerge="1">
                  <a:txBody>
                    <a:bodyPr/>
                    <a:lstStyle/>
                    <a:p>
                      <a:endParaRPr lang="fr-FR"/>
                    </a:p>
                  </a:txBody>
                  <a:tcPr/>
                </a:tc>
                <a:tc>
                  <a:txBody>
                    <a:bodyPr/>
                    <a:lstStyle/>
                    <a:p>
                      <a:pPr algn="l" fontAlgn="ctr"/>
                      <a:r>
                        <a:rPr lang="fr-FR" sz="1100" b="1" i="0" u="none" strike="noStrike">
                          <a:solidFill>
                            <a:srgbClr val="FF0000"/>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crédit amortissable hors locatif</a:t>
                      </a:r>
                      <a:br>
                        <a:rPr lang="fr-FR" sz="1000" b="0" i="0" u="none" strike="noStrike" dirty="0">
                          <a:solidFill>
                            <a:schemeClr val="tx1">
                              <a:lumMod val="75000"/>
                              <a:lumOff val="25000"/>
                            </a:schemeClr>
                          </a:solidFill>
                          <a:effectLst/>
                          <a:latin typeface="Arial" panose="020B0604020202020204" pitchFamily="34" charset="0"/>
                        </a:rPr>
                      </a:br>
                      <a:r>
                        <a:rPr lang="fr-FR" sz="1000" b="0" i="0" u="none" strike="noStrike" dirty="0">
                          <a:solidFill>
                            <a:schemeClr val="tx1">
                              <a:lumMod val="75000"/>
                              <a:lumOff val="25000"/>
                            </a:schemeClr>
                          </a:solidFill>
                          <a:effectLst/>
                          <a:latin typeface="Arial" panose="020B0604020202020204" pitchFamily="34" charset="0"/>
                        </a:rPr>
                        <a:t>et PTZ</a:t>
                      </a:r>
                    </a:p>
                  </a:txBody>
                  <a:tcPr marL="0" marR="0" marT="0" marB="0" anchor="ctr">
                    <a:lnL>
                      <a:noFill/>
                    </a:lnL>
                    <a:lnR>
                      <a:noFill/>
                    </a:lnR>
                    <a:lnT>
                      <a:noFill/>
                    </a:lnT>
                    <a:lnB>
                      <a:noFill/>
                    </a:lnB>
                    <a:solidFill>
                      <a:srgbClr val="E0E0E0"/>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crédit amortissable</a:t>
                      </a:r>
                      <a:br>
                        <a:rPr lang="fr-FR" sz="1000" b="0" i="0" u="none" strike="noStrike" dirty="0">
                          <a:solidFill>
                            <a:schemeClr val="tx1">
                              <a:lumMod val="75000"/>
                              <a:lumOff val="25000"/>
                            </a:schemeClr>
                          </a:solidFill>
                          <a:effectLst/>
                          <a:latin typeface="Arial" panose="020B0604020202020204" pitchFamily="34" charset="0"/>
                        </a:rPr>
                      </a:br>
                      <a:r>
                        <a:rPr lang="fr-FR" sz="1000" b="0" i="0" u="none" strike="noStrike" dirty="0">
                          <a:solidFill>
                            <a:schemeClr val="tx1">
                              <a:lumMod val="75000"/>
                              <a:lumOff val="25000"/>
                            </a:schemeClr>
                          </a:solidFill>
                          <a:effectLst/>
                          <a:latin typeface="Arial" panose="020B0604020202020204" pitchFamily="34" charset="0"/>
                        </a:rPr>
                        <a:t>locatif</a:t>
                      </a:r>
                    </a:p>
                  </a:txBody>
                  <a:tcPr marL="0" marR="0" marT="0" marB="0" anchor="ctr">
                    <a:lnL>
                      <a:noFill/>
                    </a:lnL>
                    <a:lnR>
                      <a:noFill/>
                    </a:lnR>
                    <a:lnT>
                      <a:noFill/>
                    </a:lnT>
                    <a:lnB>
                      <a:noFill/>
                    </a:lnB>
                    <a:solidFill>
                      <a:srgbClr val="E0E0E0"/>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crédit relais</a:t>
                      </a:r>
                    </a:p>
                  </a:txBody>
                  <a:tcPr marL="0" marR="0" marT="0" marB="0" anchor="ctr">
                    <a:lnL>
                      <a:noFill/>
                    </a:lnL>
                    <a:lnR>
                      <a:noFill/>
                    </a:lnR>
                    <a:lnT>
                      <a:noFill/>
                    </a:lnT>
                    <a:lnB>
                      <a:noFill/>
                    </a:lnB>
                    <a:solidFill>
                      <a:srgbClr val="E0E0E0"/>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gridSpan="2">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crédit in fine</a:t>
                      </a:r>
                    </a:p>
                  </a:txBody>
                  <a:tcPr marL="0" marR="0" marT="0" marB="0" anchor="ctr">
                    <a:lnL>
                      <a:noFill/>
                    </a:lnL>
                    <a:lnR>
                      <a:noFill/>
                    </a:lnR>
                    <a:lnT>
                      <a:noFill/>
                    </a:lnT>
                    <a:lnB>
                      <a:noFill/>
                    </a:lnB>
                    <a:solidFill>
                      <a:srgbClr val="E0E0E0"/>
                    </a:solidFill>
                  </a:tcPr>
                </a:tc>
                <a:tc hMerge="1">
                  <a:txBody>
                    <a:bodyPr/>
                    <a:lstStyle/>
                    <a:p>
                      <a:endParaRPr lang="fr-FR"/>
                    </a:p>
                  </a:txBody>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client non-résident</a:t>
                      </a:r>
                    </a:p>
                  </a:txBody>
                  <a:tcPr marL="0" marR="0" marT="0" marB="0" anchor="ctr">
                    <a:lnL>
                      <a:noFill/>
                    </a:lnL>
                    <a:lnR>
                      <a:noFill/>
                    </a:lnR>
                    <a:lnT>
                      <a:noFill/>
                    </a:lnT>
                    <a:lnB>
                      <a:noFill/>
                    </a:lnB>
                    <a:solidFill>
                      <a:srgbClr val="E0E0E0"/>
                    </a:solidFill>
                  </a:tcPr>
                </a:tc>
                <a:extLst>
                  <a:ext uri="{0D108BD9-81ED-4DB2-BD59-A6C34878D82A}">
                    <a16:rowId xmlns:a16="http://schemas.microsoft.com/office/drawing/2014/main" val="1622661818"/>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02967292"/>
                  </a:ext>
                </a:extLst>
              </a:tr>
              <a:tr h="152400">
                <a:tc>
                  <a:txBody>
                    <a:bodyPr/>
                    <a:lstStyle/>
                    <a:p>
                      <a:pPr algn="ctr" fontAlgn="ctr"/>
                      <a:r>
                        <a:rPr lang="fr-FR" sz="900" b="1"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900" b="1"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900" b="1" i="0" u="none" strike="noStrike" dirty="0">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900" b="1"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900" b="1"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900" b="1" i="0" u="none" strike="noStrike">
                          <a:solidFill>
                            <a:schemeClr val="tx1">
                              <a:lumMod val="75000"/>
                              <a:lumOff val="25000"/>
                            </a:schemeClr>
                          </a:solidFill>
                          <a:effectLst/>
                          <a:latin typeface="Arial" panose="020B0604020202020204" pitchFamily="34" charset="0"/>
                        </a:rPr>
                        <a:t>DC PTIA ITT IPT</a:t>
                      </a:r>
                    </a:p>
                  </a:txBody>
                  <a:tcPr marL="0" marR="0" marT="0" marB="0" anchor="ctr">
                    <a:lnL>
                      <a:noFill/>
                    </a:lnL>
                    <a:lnR>
                      <a:noFill/>
                    </a:lnR>
                    <a:lnT>
                      <a:noFill/>
                    </a:lnT>
                    <a:lnB>
                      <a:noFill/>
                    </a:lnB>
                    <a:solidFill>
                      <a:srgbClr val="E0E0E0"/>
                    </a:solidFill>
                  </a:tcPr>
                </a:tc>
                <a:tc>
                  <a:txBody>
                    <a:bodyPr/>
                    <a:lstStyle/>
                    <a:p>
                      <a:pPr algn="ctr" fontAlgn="ctr"/>
                      <a:r>
                        <a:rPr lang="fr-FR" sz="900" b="1"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900" b="1" i="0" u="none" strike="noStrike" dirty="0">
                          <a:solidFill>
                            <a:schemeClr val="tx1">
                              <a:lumMod val="75000"/>
                              <a:lumOff val="25000"/>
                            </a:schemeClr>
                          </a:solidFill>
                          <a:effectLst/>
                          <a:latin typeface="Arial" panose="020B0604020202020204" pitchFamily="34" charset="0"/>
                        </a:rPr>
                        <a:t>DC PTIA</a:t>
                      </a:r>
                    </a:p>
                  </a:txBody>
                  <a:tcPr marL="0" marR="0" marT="0" marB="0" anchor="ctr">
                    <a:lnL>
                      <a:noFill/>
                    </a:lnL>
                    <a:lnR>
                      <a:noFill/>
                    </a:lnR>
                    <a:lnT>
                      <a:noFill/>
                    </a:lnT>
                    <a:lnB>
                      <a:noFill/>
                    </a:lnB>
                    <a:solidFill>
                      <a:srgbClr val="E0E0E0"/>
                    </a:solidFill>
                  </a:tcPr>
                </a:tc>
                <a:tc>
                  <a:txBody>
                    <a:bodyPr/>
                    <a:lstStyle/>
                    <a:p>
                      <a:pPr algn="ctr" fontAlgn="ctr"/>
                      <a:r>
                        <a:rPr lang="fr-FR" sz="900" b="1" i="0" u="none" strike="noStrike" dirty="0">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900" b="1" i="0" u="none" strike="noStrike">
                          <a:solidFill>
                            <a:schemeClr val="tx1">
                              <a:lumMod val="75000"/>
                              <a:lumOff val="25000"/>
                            </a:schemeClr>
                          </a:solidFill>
                          <a:effectLst/>
                          <a:latin typeface="Arial" panose="020B0604020202020204" pitchFamily="34" charset="0"/>
                        </a:rPr>
                        <a:t>DC PTIA</a:t>
                      </a:r>
                    </a:p>
                  </a:txBody>
                  <a:tcPr marL="0" marR="0" marT="0" marB="0" anchor="ctr">
                    <a:lnL>
                      <a:noFill/>
                    </a:lnL>
                    <a:lnR>
                      <a:noFill/>
                    </a:lnR>
                    <a:lnT>
                      <a:noFill/>
                    </a:lnT>
                    <a:lnB>
                      <a:noFill/>
                    </a:lnB>
                    <a:solidFill>
                      <a:srgbClr val="E0E0E0"/>
                    </a:solidFill>
                  </a:tcPr>
                </a:tc>
                <a:tc>
                  <a:txBody>
                    <a:bodyPr/>
                    <a:lstStyle/>
                    <a:p>
                      <a:pPr algn="ctr" fontAlgn="ctr"/>
                      <a:r>
                        <a:rPr lang="fr-FR" sz="900" b="1"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gridSpan="2">
                  <a:txBody>
                    <a:bodyPr/>
                    <a:lstStyle/>
                    <a:p>
                      <a:pPr algn="ctr" fontAlgn="ctr"/>
                      <a:r>
                        <a:rPr lang="fr-FR" sz="900" b="1" i="0" u="none" strike="noStrike">
                          <a:solidFill>
                            <a:schemeClr val="tx1">
                              <a:lumMod val="75000"/>
                              <a:lumOff val="25000"/>
                            </a:schemeClr>
                          </a:solidFill>
                          <a:effectLst/>
                          <a:latin typeface="Arial" panose="020B0604020202020204" pitchFamily="34" charset="0"/>
                        </a:rPr>
                        <a:t>DC PTIA</a:t>
                      </a:r>
                    </a:p>
                  </a:txBody>
                  <a:tcPr marL="0" marR="0" marT="0" marB="0" anchor="ctr">
                    <a:lnL>
                      <a:noFill/>
                    </a:lnL>
                    <a:lnR>
                      <a:noFill/>
                    </a:lnR>
                    <a:lnT>
                      <a:noFill/>
                    </a:lnT>
                    <a:lnB>
                      <a:noFill/>
                    </a:lnB>
                    <a:solidFill>
                      <a:srgbClr val="E0E0E0"/>
                    </a:solidFill>
                  </a:tcPr>
                </a:tc>
                <a:tc hMerge="1">
                  <a:txBody>
                    <a:bodyPr/>
                    <a:lstStyle/>
                    <a:p>
                      <a:endParaRPr lang="fr-FR"/>
                    </a:p>
                  </a:txBody>
                  <a:tcPr/>
                </a:tc>
                <a:tc>
                  <a:txBody>
                    <a:bodyPr/>
                    <a:lstStyle/>
                    <a:p>
                      <a:pPr algn="ctr" fontAlgn="ctr"/>
                      <a:r>
                        <a:rPr lang="fr-FR" sz="900" b="1"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900" b="1" i="0" u="none" strike="noStrike">
                          <a:solidFill>
                            <a:schemeClr val="tx1">
                              <a:lumMod val="75000"/>
                              <a:lumOff val="25000"/>
                            </a:schemeClr>
                          </a:solidFill>
                          <a:effectLst/>
                          <a:latin typeface="Arial" panose="020B0604020202020204" pitchFamily="34" charset="0"/>
                        </a:rPr>
                        <a:t>DC</a:t>
                      </a:r>
                    </a:p>
                  </a:txBody>
                  <a:tcPr marL="0" marR="0" marT="0" marB="0" anchor="ctr">
                    <a:lnL>
                      <a:noFill/>
                    </a:lnL>
                    <a:lnR>
                      <a:noFill/>
                    </a:lnR>
                    <a:lnT>
                      <a:noFill/>
                    </a:lnT>
                    <a:lnB>
                      <a:noFill/>
                    </a:lnB>
                    <a:solidFill>
                      <a:srgbClr val="E0E0E0"/>
                    </a:solidFill>
                  </a:tcPr>
                </a:tc>
                <a:extLst>
                  <a:ext uri="{0D108BD9-81ED-4DB2-BD59-A6C34878D82A}">
                    <a16:rowId xmlns:a16="http://schemas.microsoft.com/office/drawing/2014/main" val="3291898193"/>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2 ans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&gt; 2 ans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11445915"/>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18 - 25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rgbClr val="00B050"/>
                          </a:solidFill>
                          <a:effectLst/>
                          <a:latin typeface="Arial" panose="020B0604020202020204" pitchFamily="34" charset="0"/>
                        </a:rPr>
                        <a:t>0,320%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0,208%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219265"/>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26 - 30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rgbClr val="00B050"/>
                          </a:solidFill>
                          <a:effectLst/>
                          <a:latin typeface="Arial" panose="020B0604020202020204" pitchFamily="34" charset="0"/>
                        </a:rPr>
                        <a:t>0,320%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0,208%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65931674"/>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31 - 33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rgbClr val="00B050"/>
                          </a:solidFill>
                          <a:effectLst/>
                          <a:latin typeface="Arial" panose="020B0604020202020204" pitchFamily="34" charset="0"/>
                        </a:rPr>
                        <a:t>0,410%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0,267%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550282989"/>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34 - 36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rgbClr val="00B050"/>
                          </a:solidFill>
                          <a:effectLst/>
                          <a:latin typeface="Arial" panose="020B0604020202020204" pitchFamily="34" charset="0"/>
                        </a:rPr>
                        <a:t>0,450%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0,293%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39096865"/>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37 - 40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rgbClr val="00B050"/>
                          </a:solidFill>
                          <a:effectLst/>
                          <a:latin typeface="Arial" panose="020B0604020202020204" pitchFamily="34" charset="0"/>
                        </a:rPr>
                        <a:t>0,490%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244449669"/>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41 - 45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0,650%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0,423%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31432604"/>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46 - 50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0,790%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0,640%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517354812"/>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51 - 55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0,900%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0,760%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0,585%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4341065"/>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56 - 60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1,060%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0,850%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0,689%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240390513"/>
                  </a:ext>
                </a:extLst>
              </a:tr>
              <a:tr h="161925">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a:noFill/>
                    </a:lnR>
                    <a:lnT>
                      <a:noFill/>
                    </a:lnT>
                    <a:lnB>
                      <a:noFill/>
                    </a:lnB>
                    <a:solidFill>
                      <a:srgbClr val="002060"/>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61 - 65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rgbClr val="DB0029"/>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fr-FR" sz="1000" b="0" i="0" u="none" strike="noStrike" dirty="0">
                          <a:solidFill>
                            <a:srgbClr val="DB0029"/>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1,130%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0,940%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0,436%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000" b="0" i="0" u="none" strike="noStrike">
                          <a:solidFill>
                            <a:schemeClr val="tx1">
                              <a:lumMod val="75000"/>
                              <a:lumOff val="25000"/>
                            </a:schemeClr>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000" b="0" i="0" u="none" strike="noStrike" dirty="0">
                          <a:solidFill>
                            <a:schemeClr val="tx1">
                              <a:lumMod val="75000"/>
                              <a:lumOff val="25000"/>
                            </a:schemeClr>
                          </a:solidFill>
                          <a:effectLst/>
                          <a:latin typeface="Arial" panose="020B0604020202020204" pitchFamily="34" charset="0"/>
                        </a:rPr>
                        <a:t>0,735%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94029025"/>
                  </a:ext>
                </a:extLst>
              </a:tr>
            </a:tbl>
          </a:graphicData>
        </a:graphic>
      </p:graphicFrame>
    </p:spTree>
    <p:extLst>
      <p:ext uri="{BB962C8B-B14F-4D97-AF65-F5344CB8AC3E}">
        <p14:creationId xmlns:p14="http://schemas.microsoft.com/office/powerpoint/2010/main" val="26845527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388669"/>
            <a:ext cx="3780000" cy="4860000"/>
          </a:xfrm>
        </p:spPr>
        <p:txBody>
          <a:bodyPr/>
          <a:lstStyle/>
          <a:p>
            <a:r>
              <a:rPr lang="fr-FR" dirty="0"/>
              <a:t>Le tarif des garanties additionnelles est à additionner au tarif correspondant au socle de base.</a:t>
            </a:r>
          </a:p>
          <a:p>
            <a:r>
              <a:rPr lang="fr-FR" dirty="0"/>
              <a:t>Les tarifs sont exprimés en % du CRD capital restant dû.</a:t>
            </a:r>
          </a:p>
          <a:p>
            <a:r>
              <a:rPr lang="fr-FR" dirty="0"/>
              <a:t>Les garanties additionnelles sont considérées comme facultatives et, à ce titre, n’impactent pas le TAEG.</a:t>
            </a:r>
          </a:p>
          <a:p>
            <a:endParaRPr lang="fr-FR" dirty="0"/>
          </a:p>
          <a:p>
            <a:endParaRPr lang="fr-FR" dirty="0"/>
          </a:p>
          <a:p>
            <a:r>
              <a:rPr lang="fr-FR" dirty="0"/>
              <a:t>La tarification de l’assurance perte d’emploi est forfaitaire selon le montant choisi.</a:t>
            </a:r>
          </a:p>
          <a:p>
            <a:r>
              <a:rPr lang="fr-FR" dirty="0"/>
              <a:t>C’est une garantie facultative qui n’impacte pas le TAEG</a:t>
            </a:r>
            <a:r>
              <a:rPr lang="fr-FR" dirty="0" smtClean="0"/>
              <a:t>.</a:t>
            </a:r>
            <a:endParaRPr lang="fr-FR" dirty="0"/>
          </a:p>
        </p:txBody>
      </p:sp>
      <p:sp>
        <p:nvSpPr>
          <p:cNvPr id="6" name="Espace réservé du texte 5"/>
          <p:cNvSpPr>
            <a:spLocks noGrp="1"/>
          </p:cNvSpPr>
          <p:nvPr>
            <p:ph type="body" sz="quarter" idx="12"/>
          </p:nvPr>
        </p:nvSpPr>
        <p:spPr/>
        <p:txBody>
          <a:bodyPr/>
          <a:lstStyle/>
          <a:p>
            <a:r>
              <a:rPr lang="fr-FR" dirty="0"/>
              <a:t>Nos grilles de </a:t>
            </a:r>
            <a:r>
              <a:rPr lang="fr-FR" dirty="0" smtClean="0"/>
              <a:t>tarification</a:t>
            </a:r>
            <a:endParaRPr lang="fr-FR" dirty="0"/>
          </a:p>
        </p:txBody>
      </p:sp>
      <p:sp>
        <p:nvSpPr>
          <p:cNvPr id="7" name="Espace réservé du texte 6"/>
          <p:cNvSpPr>
            <a:spLocks noGrp="1"/>
          </p:cNvSpPr>
          <p:nvPr>
            <p:ph type="body" sz="quarter" idx="14"/>
          </p:nvPr>
        </p:nvSpPr>
        <p:spPr/>
        <p:txBody>
          <a:bodyPr/>
          <a:lstStyle/>
          <a:p>
            <a:r>
              <a:rPr lang="fr-FR" dirty="0" smtClean="0"/>
              <a:t>Nouvelle tarification</a:t>
            </a:r>
            <a:endParaRPr lang="fr-FR" dirty="0"/>
          </a:p>
        </p:txBody>
      </p:sp>
      <p:sp>
        <p:nvSpPr>
          <p:cNvPr id="8" name="Espace réservé du texte 7"/>
          <p:cNvSpPr>
            <a:spLocks noGrp="1"/>
          </p:cNvSpPr>
          <p:nvPr>
            <p:ph type="body" sz="quarter" idx="16"/>
          </p:nvPr>
        </p:nvSpPr>
        <p:spPr/>
        <p:txBody>
          <a:bodyPr/>
          <a:lstStyle/>
          <a:p>
            <a:r>
              <a:rPr lang="fr-FR" dirty="0" smtClean="0"/>
              <a:t>2</a:t>
            </a:r>
            <a:endParaRPr lang="fr-FR" dirty="0"/>
          </a:p>
        </p:txBody>
      </p:sp>
      <p:graphicFrame>
        <p:nvGraphicFramePr>
          <p:cNvPr id="10" name="Objet 9"/>
          <p:cNvGraphicFramePr>
            <a:graphicFrameLocks noChangeAspect="1"/>
          </p:cNvGraphicFramePr>
          <p:nvPr>
            <p:extLst>
              <p:ext uri="{D42A27DB-BD31-4B8C-83A1-F6EECF244321}">
                <p14:modId xmlns:p14="http://schemas.microsoft.com/office/powerpoint/2010/main" val="1852426579"/>
              </p:ext>
            </p:extLst>
          </p:nvPr>
        </p:nvGraphicFramePr>
        <p:xfrm>
          <a:off x="4860002" y="1440000"/>
          <a:ext cx="6215077" cy="2297302"/>
        </p:xfrm>
        <a:graphic>
          <a:graphicData uri="http://schemas.openxmlformats.org/presentationml/2006/ole">
            <mc:AlternateContent xmlns:mc="http://schemas.openxmlformats.org/markup-compatibility/2006">
              <mc:Choice xmlns:v="urn:schemas-microsoft-com:vml" Requires="v">
                <p:oleObj spid="_x0000_s1244" name="Feuille de calcul" r:id="rId3" imgW="6905641" imgH="2552558" progId="Excel.Sheet.12">
                  <p:embed/>
                </p:oleObj>
              </mc:Choice>
              <mc:Fallback>
                <p:oleObj name="Feuille de calcul" r:id="rId3" imgW="6905641" imgH="2552558" progId="Excel.Sheet.12">
                  <p:embed/>
                  <p:pic>
                    <p:nvPicPr>
                      <p:cNvPr id="8" name="Objet 7"/>
                      <p:cNvPicPr/>
                      <p:nvPr/>
                    </p:nvPicPr>
                    <p:blipFill>
                      <a:blip r:embed="rId4"/>
                      <a:stretch>
                        <a:fillRect/>
                      </a:stretch>
                    </p:blipFill>
                    <p:spPr>
                      <a:xfrm>
                        <a:off x="4860002" y="1440000"/>
                        <a:ext cx="6215077" cy="2297302"/>
                      </a:xfrm>
                      <a:prstGeom prst="rect">
                        <a:avLst/>
                      </a:prstGeom>
                    </p:spPr>
                  </p:pic>
                </p:oleObj>
              </mc:Fallback>
            </mc:AlternateContent>
          </a:graphicData>
        </a:graphic>
      </p:graphicFrame>
      <p:graphicFrame>
        <p:nvGraphicFramePr>
          <p:cNvPr id="11" name="Objet 10"/>
          <p:cNvGraphicFramePr>
            <a:graphicFrameLocks noChangeAspect="1"/>
          </p:cNvGraphicFramePr>
          <p:nvPr>
            <p:extLst>
              <p:ext uri="{D42A27DB-BD31-4B8C-83A1-F6EECF244321}">
                <p14:modId xmlns:p14="http://schemas.microsoft.com/office/powerpoint/2010/main" val="4281594162"/>
              </p:ext>
            </p:extLst>
          </p:nvPr>
        </p:nvGraphicFramePr>
        <p:xfrm>
          <a:off x="4860004" y="4320000"/>
          <a:ext cx="7063625" cy="1611566"/>
        </p:xfrm>
        <a:graphic>
          <a:graphicData uri="http://schemas.openxmlformats.org/presentationml/2006/ole">
            <mc:AlternateContent xmlns:mc="http://schemas.openxmlformats.org/markup-compatibility/2006">
              <mc:Choice xmlns:v="urn:schemas-microsoft-com:vml" Requires="v">
                <p:oleObj spid="_x0000_s1245" name="Feuille de calcul" r:id="rId5" imgW="7848472" imgH="1790629" progId="Excel.Sheet.12">
                  <p:embed/>
                </p:oleObj>
              </mc:Choice>
              <mc:Fallback>
                <p:oleObj name="Feuille de calcul" r:id="rId5" imgW="7848472" imgH="1790629" progId="Excel.Sheet.12">
                  <p:embed/>
                  <p:pic>
                    <p:nvPicPr>
                      <p:cNvPr id="9" name="Objet 8"/>
                      <p:cNvPicPr/>
                      <p:nvPr/>
                    </p:nvPicPr>
                    <p:blipFill>
                      <a:blip r:embed="rId6"/>
                      <a:stretch>
                        <a:fillRect/>
                      </a:stretch>
                    </p:blipFill>
                    <p:spPr>
                      <a:xfrm>
                        <a:off x="4860004" y="4320000"/>
                        <a:ext cx="7063625" cy="1611566"/>
                      </a:xfrm>
                      <a:prstGeom prst="rect">
                        <a:avLst/>
                      </a:prstGeom>
                    </p:spPr>
                  </p:pic>
                </p:oleObj>
              </mc:Fallback>
            </mc:AlternateContent>
          </a:graphicData>
        </a:graphic>
      </p:graphicFrame>
    </p:spTree>
    <p:extLst>
      <p:ext uri="{BB962C8B-B14F-4D97-AF65-F5344CB8AC3E}">
        <p14:creationId xmlns:p14="http://schemas.microsoft.com/office/powerpoint/2010/main" val="393613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sz="2000" b="1" dirty="0">
                <a:latin typeface="Montserrat Black" panose="00000A00000000000000" pitchFamily="2" charset="0"/>
              </a:rPr>
              <a:t>Contexte et enjeux</a:t>
            </a:r>
          </a:p>
          <a:p>
            <a:r>
              <a:rPr lang="fr-FR" sz="2000" b="1" dirty="0">
                <a:latin typeface="Montserrat Black" panose="00000A00000000000000" pitchFamily="2" charset="0"/>
              </a:rPr>
              <a:t>Nouvelles garanties</a:t>
            </a:r>
          </a:p>
          <a:p>
            <a:r>
              <a:rPr lang="fr-FR" sz="2000" b="1" dirty="0">
                <a:latin typeface="Montserrat Black" panose="00000A00000000000000" pitchFamily="2" charset="0"/>
              </a:rPr>
              <a:t>Nouvelle tarification</a:t>
            </a:r>
          </a:p>
          <a:p>
            <a:r>
              <a:rPr lang="fr-FR" sz="2000" b="1" dirty="0">
                <a:solidFill>
                  <a:srgbClr val="C00000"/>
                </a:solidFill>
                <a:latin typeface="Montserrat Black" panose="00000A00000000000000" pitchFamily="2" charset="0"/>
              </a:rPr>
              <a:t>Nouvelle démarche commerciale</a:t>
            </a:r>
          </a:p>
          <a:p>
            <a:pPr lvl="1"/>
            <a:r>
              <a:rPr lang="fr-FR" sz="1800" dirty="0"/>
              <a:t>La démarche commerciale a été totalement repensée et quelques bonnes pratiques </a:t>
            </a:r>
            <a:r>
              <a:rPr lang="fr-FR" sz="1800" dirty="0" smtClean="0"/>
              <a:t>sont </a:t>
            </a:r>
            <a:r>
              <a:rPr lang="fr-FR" sz="1800" dirty="0"/>
              <a:t>les clés de la réussite</a:t>
            </a:r>
          </a:p>
          <a:p>
            <a:pPr lvl="1"/>
            <a:r>
              <a:rPr lang="fr-FR" sz="1800" dirty="0"/>
              <a:t>Le bon déroulé de la démarche est prépondérant pour sortir du débat du prix, souvent inévitable, ou vous permettre de l’aborder plus sereinement</a:t>
            </a:r>
            <a:endParaRPr lang="fr-FR" sz="1800" dirty="0" smtClean="0"/>
          </a:p>
          <a:p>
            <a:pPr lvl="1"/>
            <a:r>
              <a:rPr lang="fr-FR" sz="1800" dirty="0" smtClean="0"/>
              <a:t>Le </a:t>
            </a:r>
            <a:r>
              <a:rPr lang="fr-FR" sz="1800" dirty="0"/>
              <a:t>configurateur apporte une étape innovante dans le parcours de vente</a:t>
            </a:r>
          </a:p>
          <a:p>
            <a:r>
              <a:rPr lang="fr-FR" sz="2000" b="1" dirty="0" smtClean="0">
                <a:latin typeface="Montserrat Black" panose="00000A00000000000000" pitchFamily="2" charset="0"/>
              </a:rPr>
              <a:t>Informations </a:t>
            </a:r>
            <a:r>
              <a:rPr lang="fr-FR" sz="2000" b="1" dirty="0">
                <a:latin typeface="Montserrat Black" panose="00000A00000000000000" pitchFamily="2" charset="0"/>
              </a:rPr>
              <a:t>et </a:t>
            </a:r>
            <a:r>
              <a:rPr lang="fr-FR" sz="2000" b="1" dirty="0" smtClean="0">
                <a:latin typeface="Montserrat Black" panose="00000A00000000000000" pitchFamily="2" charset="0"/>
              </a:rPr>
              <a:t>outils</a:t>
            </a:r>
            <a:endParaRPr lang="fr-FR" sz="2000" b="1" dirty="0">
              <a:latin typeface="Montserrat Black" panose="00000A00000000000000" pitchFamily="2" charset="0"/>
            </a:endParaRPr>
          </a:p>
        </p:txBody>
      </p:sp>
    </p:spTree>
    <p:extLst>
      <p:ext uri="{BB962C8B-B14F-4D97-AF65-F5344CB8AC3E}">
        <p14:creationId xmlns:p14="http://schemas.microsoft.com/office/powerpoint/2010/main" val="36829506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avec coins arrondis en diagonale 16"/>
          <p:cNvSpPr/>
          <p:nvPr/>
        </p:nvSpPr>
        <p:spPr>
          <a:xfrm>
            <a:off x="899999" y="1620000"/>
            <a:ext cx="1440000" cy="4680000"/>
          </a:xfrm>
          <a:prstGeom prst="round2Diag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80000" algn="ctr"/>
            <a:r>
              <a:rPr lang="fr-FR" sz="1600" b="1" dirty="0" smtClean="0">
                <a:solidFill>
                  <a:schemeClr val="bg1"/>
                </a:solidFill>
                <a:sym typeface="Wingdings" panose="05000000000000000000" pitchFamily="2" charset="2"/>
              </a:rPr>
              <a:t>En phase de préparation d’entretien</a:t>
            </a:r>
            <a:endParaRPr lang="fr-FR" sz="1600" b="1" dirty="0">
              <a:solidFill>
                <a:schemeClr val="bg1"/>
              </a:solidFill>
              <a:sym typeface="Wingdings" panose="05000000000000000000" pitchFamily="2" charset="2"/>
            </a:endParaRPr>
          </a:p>
        </p:txBody>
      </p:sp>
      <p:sp>
        <p:nvSpPr>
          <p:cNvPr id="6" name="Espace réservé du texte 5"/>
          <p:cNvSpPr>
            <a:spLocks noGrp="1"/>
          </p:cNvSpPr>
          <p:nvPr>
            <p:ph type="body" sz="quarter" idx="12"/>
          </p:nvPr>
        </p:nvSpPr>
        <p:spPr/>
        <p:txBody>
          <a:bodyPr/>
          <a:lstStyle/>
          <a:p>
            <a:r>
              <a:rPr lang="fr-FR" dirty="0"/>
              <a:t>La démarche commerciale a été totalement repensée et quelques bonnes pratiques </a:t>
            </a:r>
            <a:r>
              <a:rPr lang="fr-FR" dirty="0" smtClean="0"/>
              <a:t>sont </a:t>
            </a:r>
            <a:r>
              <a:rPr lang="fr-FR" dirty="0"/>
              <a:t>les clés de la </a:t>
            </a:r>
            <a:r>
              <a:rPr lang="fr-FR" dirty="0" smtClean="0"/>
              <a:t>réussite</a:t>
            </a:r>
            <a:endParaRPr lang="fr-FR" dirty="0"/>
          </a:p>
        </p:txBody>
      </p:sp>
      <p:sp>
        <p:nvSpPr>
          <p:cNvPr id="7" name="Espace réservé du texte 6"/>
          <p:cNvSpPr>
            <a:spLocks noGrp="1"/>
          </p:cNvSpPr>
          <p:nvPr>
            <p:ph type="body" sz="quarter" idx="14"/>
          </p:nvPr>
        </p:nvSpPr>
        <p:spPr/>
        <p:txBody>
          <a:bodyPr/>
          <a:lstStyle/>
          <a:p>
            <a:r>
              <a:rPr lang="fr-FR" dirty="0" smtClean="0"/>
              <a:t>Nouvelle démarche commerciale</a:t>
            </a:r>
            <a:endParaRPr lang="fr-FR" dirty="0"/>
          </a:p>
        </p:txBody>
      </p:sp>
      <p:sp>
        <p:nvSpPr>
          <p:cNvPr id="8" name="Espace réservé du texte 7"/>
          <p:cNvSpPr>
            <a:spLocks noGrp="1"/>
          </p:cNvSpPr>
          <p:nvPr>
            <p:ph type="body" sz="quarter" idx="16"/>
          </p:nvPr>
        </p:nvSpPr>
        <p:spPr/>
        <p:txBody>
          <a:bodyPr/>
          <a:lstStyle/>
          <a:p>
            <a:r>
              <a:rPr lang="fr-FR" dirty="0" smtClean="0"/>
              <a:t>1</a:t>
            </a:r>
            <a:endParaRPr lang="fr-FR" dirty="0"/>
          </a:p>
        </p:txBody>
      </p:sp>
      <p:sp>
        <p:nvSpPr>
          <p:cNvPr id="10" name="Rectangle avec coins arrondis en diagonale 9"/>
          <p:cNvSpPr/>
          <p:nvPr/>
        </p:nvSpPr>
        <p:spPr>
          <a:xfrm>
            <a:off x="2520000" y="1620000"/>
            <a:ext cx="8280000" cy="540000"/>
          </a:xfrm>
          <a:prstGeom prst="round2DiagRect">
            <a:avLst/>
          </a:prstGeom>
          <a:solidFill>
            <a:schemeClr val="accent3">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r>
              <a:rPr lang="fr-FR" sz="1400" b="1" dirty="0">
                <a:solidFill>
                  <a:schemeClr val="tx1">
                    <a:lumMod val="75000"/>
                    <a:lumOff val="25000"/>
                  </a:schemeClr>
                </a:solidFill>
                <a:sym typeface="Wingdings" panose="05000000000000000000" pitchFamily="2" charset="2"/>
              </a:rPr>
              <a:t>Maitriser les fondamentaux de son </a:t>
            </a:r>
            <a:r>
              <a:rPr lang="fr-FR" sz="1400" b="1" dirty="0" smtClean="0">
                <a:solidFill>
                  <a:schemeClr val="tx1">
                    <a:lumMod val="75000"/>
                    <a:lumOff val="25000"/>
                  </a:schemeClr>
                </a:solidFill>
                <a:sym typeface="Wingdings" panose="05000000000000000000" pitchFamily="2" charset="2"/>
              </a:rPr>
              <a:t>offre</a:t>
            </a:r>
            <a:r>
              <a:rPr lang="fr-FR" sz="1400" b="1" dirty="0" smtClean="0">
                <a:solidFill>
                  <a:schemeClr val="tx1">
                    <a:lumMod val="75000"/>
                    <a:lumOff val="25000"/>
                  </a:schemeClr>
                </a:solidFill>
              </a:rPr>
              <a:t>.</a:t>
            </a:r>
            <a:endParaRPr lang="fr-FR" sz="1400" b="1" dirty="0">
              <a:solidFill>
                <a:schemeClr val="tx1">
                  <a:lumMod val="75000"/>
                  <a:lumOff val="25000"/>
                </a:schemeClr>
              </a:solidFill>
              <a:sym typeface="Wingdings" panose="05000000000000000000" pitchFamily="2" charset="2"/>
            </a:endParaRPr>
          </a:p>
        </p:txBody>
      </p:sp>
      <p:sp>
        <p:nvSpPr>
          <p:cNvPr id="11" name="Rectangle avec coins arrondis en diagonale 10"/>
          <p:cNvSpPr/>
          <p:nvPr/>
        </p:nvSpPr>
        <p:spPr>
          <a:xfrm>
            <a:off x="2880000" y="2340000"/>
            <a:ext cx="8280000" cy="1800000"/>
          </a:xfrm>
          <a:prstGeom prst="round2DiagRect">
            <a:avLst/>
          </a:prstGeom>
          <a:solidFill>
            <a:schemeClr val="accent3">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Ins="90000" rtlCol="0" anchor="ctr"/>
          <a:lstStyle/>
          <a:p>
            <a:pPr marL="180000"/>
            <a:r>
              <a:rPr lang="fr-FR" sz="1400" b="1" dirty="0">
                <a:solidFill>
                  <a:schemeClr val="tx1">
                    <a:lumMod val="75000"/>
                    <a:lumOff val="25000"/>
                  </a:schemeClr>
                </a:solidFill>
                <a:sym typeface="Wingdings" panose="05000000000000000000" pitchFamily="2" charset="2"/>
              </a:rPr>
              <a:t>Préparer son entretien sur les éléments clés </a:t>
            </a:r>
            <a:r>
              <a:rPr lang="fr-FR" sz="1400" b="1" dirty="0" smtClean="0">
                <a:solidFill>
                  <a:schemeClr val="tx1">
                    <a:lumMod val="75000"/>
                    <a:lumOff val="25000"/>
                  </a:schemeClr>
                </a:solidFill>
                <a:sym typeface="Wingdings" panose="05000000000000000000" pitchFamily="2" charset="2"/>
              </a:rPr>
              <a:t>et déterminer ses </a:t>
            </a:r>
            <a:r>
              <a:rPr lang="fr-FR" sz="1400" b="1" dirty="0">
                <a:solidFill>
                  <a:schemeClr val="tx1">
                    <a:lumMod val="75000"/>
                    <a:lumOff val="25000"/>
                  </a:schemeClr>
                </a:solidFill>
                <a:sym typeface="Wingdings" panose="05000000000000000000" pitchFamily="2" charset="2"/>
              </a:rPr>
              <a:t>points </a:t>
            </a:r>
            <a:r>
              <a:rPr lang="fr-FR" sz="1400" b="1" dirty="0" smtClean="0">
                <a:solidFill>
                  <a:schemeClr val="tx1">
                    <a:lumMod val="75000"/>
                    <a:lumOff val="25000"/>
                  </a:schemeClr>
                </a:solidFill>
                <a:sym typeface="Wingdings" panose="05000000000000000000" pitchFamily="2" charset="2"/>
              </a:rPr>
              <a:t>d’appui :</a:t>
            </a:r>
          </a:p>
          <a:p>
            <a:pPr marL="351450" indent="-171450">
              <a:buFont typeface="Courier New" panose="02070309020205020404" pitchFamily="49" charset="0"/>
              <a:buChar char="o"/>
            </a:pPr>
            <a:r>
              <a:rPr lang="fr-FR" sz="1200" dirty="0" smtClean="0">
                <a:solidFill>
                  <a:schemeClr val="tx1">
                    <a:lumMod val="75000"/>
                    <a:lumOff val="25000"/>
                  </a:schemeClr>
                </a:solidFill>
                <a:sym typeface="Wingdings" panose="05000000000000000000" pitchFamily="2" charset="2"/>
              </a:rPr>
              <a:t>Composition </a:t>
            </a:r>
            <a:r>
              <a:rPr lang="fr-FR" sz="1200" dirty="0">
                <a:solidFill>
                  <a:schemeClr val="tx1">
                    <a:lumMod val="75000"/>
                    <a:lumOff val="25000"/>
                  </a:schemeClr>
                </a:solidFill>
                <a:sym typeface="Wingdings" panose="05000000000000000000" pitchFamily="2" charset="2"/>
              </a:rPr>
              <a:t>du foyer et lien entre les emprunteurs  socle + quotités assurées + prévoyance </a:t>
            </a:r>
            <a:r>
              <a:rPr lang="fr-FR" sz="1000" dirty="0">
                <a:solidFill>
                  <a:schemeClr val="tx1">
                    <a:lumMod val="75000"/>
                    <a:lumOff val="25000"/>
                  </a:schemeClr>
                </a:solidFill>
                <a:sym typeface="Wingdings" panose="05000000000000000000" pitchFamily="2" charset="2"/>
              </a:rPr>
              <a:t>(conseil supplémentaire à traiter séparément</a:t>
            </a:r>
            <a:r>
              <a:rPr lang="fr-FR" sz="1000" dirty="0" smtClean="0">
                <a:solidFill>
                  <a:schemeClr val="tx1">
                    <a:lumMod val="75000"/>
                    <a:lumOff val="25000"/>
                  </a:schemeClr>
                </a:solidFill>
                <a:sym typeface="Wingdings" panose="05000000000000000000" pitchFamily="2" charset="2"/>
              </a:rPr>
              <a:t>) ;</a:t>
            </a:r>
            <a:endParaRPr lang="fr-FR" sz="1000" dirty="0">
              <a:solidFill>
                <a:schemeClr val="tx1">
                  <a:lumMod val="75000"/>
                  <a:lumOff val="25000"/>
                </a:schemeClr>
              </a:solidFill>
              <a:sym typeface="Wingdings" panose="05000000000000000000" pitchFamily="2" charset="2"/>
            </a:endParaRPr>
          </a:p>
          <a:p>
            <a:pPr marL="351450" lvl="1" indent="-171450">
              <a:buFont typeface="Courier New" panose="02070309020205020404" pitchFamily="49" charset="0"/>
              <a:buChar char="o"/>
            </a:pPr>
            <a:r>
              <a:rPr lang="fr-FR" sz="1200" dirty="0">
                <a:solidFill>
                  <a:schemeClr val="tx1">
                    <a:lumMod val="75000"/>
                    <a:lumOff val="25000"/>
                  </a:schemeClr>
                </a:solidFill>
                <a:sym typeface="Wingdings" panose="05000000000000000000" pitchFamily="2" charset="2"/>
              </a:rPr>
              <a:t>Répartition des revenus  quotités </a:t>
            </a:r>
            <a:r>
              <a:rPr lang="fr-FR" sz="1200" dirty="0" smtClean="0">
                <a:solidFill>
                  <a:schemeClr val="tx1">
                    <a:lumMod val="75000"/>
                    <a:lumOff val="25000"/>
                  </a:schemeClr>
                </a:solidFill>
                <a:sym typeface="Wingdings" panose="05000000000000000000" pitchFamily="2" charset="2"/>
              </a:rPr>
              <a:t>assurées ;</a:t>
            </a:r>
            <a:endParaRPr lang="fr-FR" sz="1200" dirty="0">
              <a:solidFill>
                <a:schemeClr val="tx1">
                  <a:lumMod val="75000"/>
                  <a:lumOff val="25000"/>
                </a:schemeClr>
              </a:solidFill>
              <a:sym typeface="Wingdings" panose="05000000000000000000" pitchFamily="2" charset="2"/>
            </a:endParaRPr>
          </a:p>
          <a:p>
            <a:pPr marL="351450" lvl="1" indent="-171450">
              <a:buFont typeface="Courier New" panose="02070309020205020404" pitchFamily="49" charset="0"/>
              <a:buChar char="o"/>
            </a:pPr>
            <a:r>
              <a:rPr lang="fr-FR" sz="1200" dirty="0">
                <a:solidFill>
                  <a:schemeClr val="tx1">
                    <a:lumMod val="75000"/>
                    <a:lumOff val="25000"/>
                  </a:schemeClr>
                </a:solidFill>
                <a:sym typeface="Wingdings" panose="05000000000000000000" pitchFamily="2" charset="2"/>
              </a:rPr>
              <a:t>Statut professionnel (salarié, fonctionnaire, TNS, inactif …)  socle + prestation forfaitaire + franchise 30 jours + perte </a:t>
            </a:r>
            <a:r>
              <a:rPr lang="fr-FR" sz="1200" dirty="0" smtClean="0">
                <a:solidFill>
                  <a:schemeClr val="tx1">
                    <a:lumMod val="75000"/>
                    <a:lumOff val="25000"/>
                  </a:schemeClr>
                </a:solidFill>
                <a:sym typeface="Wingdings" panose="05000000000000000000" pitchFamily="2" charset="2"/>
              </a:rPr>
              <a:t>d’emploi ;</a:t>
            </a:r>
            <a:endParaRPr lang="fr-FR" sz="1200" dirty="0">
              <a:solidFill>
                <a:schemeClr val="tx1">
                  <a:lumMod val="75000"/>
                  <a:lumOff val="25000"/>
                </a:schemeClr>
              </a:solidFill>
              <a:sym typeface="Wingdings" panose="05000000000000000000" pitchFamily="2" charset="2"/>
            </a:endParaRPr>
          </a:p>
          <a:p>
            <a:pPr marL="351450" lvl="1" indent="-171450">
              <a:buFont typeface="Courier New" panose="02070309020205020404" pitchFamily="49" charset="0"/>
              <a:buChar char="o"/>
            </a:pPr>
            <a:r>
              <a:rPr lang="fr-FR" sz="1200" dirty="0">
                <a:solidFill>
                  <a:schemeClr val="tx1">
                    <a:lumMod val="75000"/>
                    <a:lumOff val="25000"/>
                  </a:schemeClr>
                </a:solidFill>
                <a:sym typeface="Wingdings" panose="05000000000000000000" pitchFamily="2" charset="2"/>
              </a:rPr>
              <a:t>Secteur d’activité (privé, </a:t>
            </a:r>
            <a:r>
              <a:rPr lang="fr-FR" sz="1200" dirty="0" smtClean="0">
                <a:solidFill>
                  <a:schemeClr val="tx1">
                    <a:lumMod val="75000"/>
                    <a:lumOff val="25000"/>
                  </a:schemeClr>
                </a:solidFill>
                <a:sym typeface="Wingdings" panose="05000000000000000000" pitchFamily="2" charset="2"/>
              </a:rPr>
              <a:t>fragile </a:t>
            </a:r>
            <a:r>
              <a:rPr lang="fr-FR" sz="1200" dirty="0">
                <a:solidFill>
                  <a:schemeClr val="tx1">
                    <a:lumMod val="75000"/>
                    <a:lumOff val="25000"/>
                  </a:schemeClr>
                </a:solidFill>
                <a:sym typeface="Wingdings" panose="05000000000000000000" pitchFamily="2" charset="2"/>
              </a:rPr>
              <a:t>…)  perte </a:t>
            </a:r>
            <a:r>
              <a:rPr lang="fr-FR" sz="1200" dirty="0" smtClean="0">
                <a:solidFill>
                  <a:schemeClr val="tx1">
                    <a:lumMod val="75000"/>
                    <a:lumOff val="25000"/>
                  </a:schemeClr>
                </a:solidFill>
                <a:sym typeface="Wingdings" panose="05000000000000000000" pitchFamily="2" charset="2"/>
              </a:rPr>
              <a:t>d’emploi ;</a:t>
            </a:r>
            <a:endParaRPr lang="fr-FR" sz="1200" dirty="0">
              <a:solidFill>
                <a:schemeClr val="tx1">
                  <a:lumMod val="75000"/>
                  <a:lumOff val="25000"/>
                </a:schemeClr>
              </a:solidFill>
              <a:sym typeface="Wingdings" panose="05000000000000000000" pitchFamily="2" charset="2"/>
            </a:endParaRPr>
          </a:p>
          <a:p>
            <a:pPr marL="351450" lvl="1" indent="-171450">
              <a:buFont typeface="Courier New" panose="02070309020205020404" pitchFamily="49" charset="0"/>
              <a:buChar char="o"/>
            </a:pPr>
            <a:r>
              <a:rPr lang="fr-FR" sz="1200" dirty="0">
                <a:solidFill>
                  <a:schemeClr val="tx1">
                    <a:lumMod val="75000"/>
                    <a:lumOff val="25000"/>
                  </a:schemeClr>
                </a:solidFill>
                <a:sym typeface="Wingdings" panose="05000000000000000000" pitchFamily="2" charset="2"/>
              </a:rPr>
              <a:t>Métier exercé (entreprise de services, profession libérale, ouvrier …)  socle + franchise 30 jours + IPP 33</a:t>
            </a:r>
            <a:r>
              <a:rPr lang="fr-FR" sz="1200" dirty="0" smtClean="0">
                <a:solidFill>
                  <a:schemeClr val="tx1">
                    <a:lumMod val="75000"/>
                    <a:lumOff val="25000"/>
                  </a:schemeClr>
                </a:solidFill>
                <a:sym typeface="Wingdings" panose="05000000000000000000" pitchFamily="2" charset="2"/>
              </a:rPr>
              <a:t>%.</a:t>
            </a:r>
            <a:endParaRPr lang="fr-FR" sz="1200" dirty="0">
              <a:solidFill>
                <a:schemeClr val="tx1">
                  <a:lumMod val="75000"/>
                  <a:lumOff val="25000"/>
                </a:schemeClr>
              </a:solidFill>
              <a:sym typeface="Wingdings" panose="05000000000000000000" pitchFamily="2" charset="2"/>
            </a:endParaRPr>
          </a:p>
        </p:txBody>
      </p:sp>
      <p:sp>
        <p:nvSpPr>
          <p:cNvPr id="12" name="Rectangle avec coins arrondis en diagonale 11"/>
          <p:cNvSpPr/>
          <p:nvPr/>
        </p:nvSpPr>
        <p:spPr>
          <a:xfrm>
            <a:off x="3240000" y="4320000"/>
            <a:ext cx="8280000" cy="1080000"/>
          </a:xfrm>
          <a:prstGeom prst="round2DiagRect">
            <a:avLst/>
          </a:prstGeom>
          <a:solidFill>
            <a:schemeClr val="accent3">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r>
              <a:rPr lang="fr-FR" sz="1400" b="1" dirty="0" smtClean="0">
                <a:solidFill>
                  <a:schemeClr val="tx1">
                    <a:lumMod val="75000"/>
                    <a:lumOff val="25000"/>
                  </a:schemeClr>
                </a:solidFill>
                <a:sym typeface="Wingdings" panose="05000000000000000000" pitchFamily="2" charset="2"/>
              </a:rPr>
              <a:t>Identifier les </a:t>
            </a:r>
            <a:r>
              <a:rPr lang="fr-FR" sz="1400" b="1" dirty="0">
                <a:solidFill>
                  <a:schemeClr val="tx1">
                    <a:lumMod val="75000"/>
                    <a:lumOff val="25000"/>
                  </a:schemeClr>
                </a:solidFill>
                <a:sym typeface="Wingdings" panose="05000000000000000000" pitchFamily="2" charset="2"/>
              </a:rPr>
              <a:t>dossiers apportés par la Prescription </a:t>
            </a:r>
            <a:r>
              <a:rPr lang="fr-FR" sz="1400" b="1" dirty="0" smtClean="0">
                <a:solidFill>
                  <a:schemeClr val="tx1">
                    <a:lumMod val="75000"/>
                    <a:lumOff val="25000"/>
                  </a:schemeClr>
                </a:solidFill>
                <a:sym typeface="Wingdings" panose="05000000000000000000" pitchFamily="2" charset="2"/>
              </a:rPr>
              <a:t>Immobilière :</a:t>
            </a:r>
          </a:p>
          <a:p>
            <a:pPr marL="351450" lvl="1" indent="-171450">
              <a:buFont typeface="Courier New" panose="02070309020205020404" pitchFamily="49" charset="0"/>
              <a:buChar char="o"/>
            </a:pPr>
            <a:r>
              <a:rPr lang="fr-FR" sz="1200" dirty="0" smtClean="0">
                <a:solidFill>
                  <a:schemeClr val="tx1">
                    <a:lumMod val="75000"/>
                    <a:lumOff val="25000"/>
                  </a:schemeClr>
                </a:solidFill>
                <a:sym typeface="Wingdings" panose="05000000000000000000" pitchFamily="2" charset="2"/>
              </a:rPr>
              <a:t>Reprendre </a:t>
            </a:r>
            <a:r>
              <a:rPr lang="fr-FR" sz="1200" dirty="0">
                <a:solidFill>
                  <a:schemeClr val="tx1">
                    <a:lumMod val="75000"/>
                    <a:lumOff val="25000"/>
                  </a:schemeClr>
                </a:solidFill>
                <a:sym typeface="Wingdings" panose="05000000000000000000" pitchFamily="2" charset="2"/>
              </a:rPr>
              <a:t>les garanties intégrées à la proposition commerciale : socle, quotité(s) et garantie(s) </a:t>
            </a:r>
            <a:r>
              <a:rPr lang="fr-FR" sz="1200" dirty="0" smtClean="0">
                <a:solidFill>
                  <a:schemeClr val="tx1">
                    <a:lumMod val="75000"/>
                    <a:lumOff val="25000"/>
                  </a:schemeClr>
                </a:solidFill>
                <a:sym typeface="Wingdings" panose="05000000000000000000" pitchFamily="2" charset="2"/>
              </a:rPr>
              <a:t>additionnelle(s) ;</a:t>
            </a:r>
          </a:p>
          <a:p>
            <a:pPr marL="351450" lvl="1" indent="-171450">
              <a:buFont typeface="Courier New" panose="02070309020205020404" pitchFamily="49" charset="0"/>
              <a:buChar char="o"/>
            </a:pPr>
            <a:r>
              <a:rPr lang="fr-FR" sz="1200" dirty="0" smtClean="0">
                <a:solidFill>
                  <a:schemeClr val="tx1">
                    <a:lumMod val="75000"/>
                    <a:lumOff val="25000"/>
                  </a:schemeClr>
                </a:solidFill>
                <a:sym typeface="Wingdings" panose="05000000000000000000" pitchFamily="2" charset="2"/>
              </a:rPr>
              <a:t>Apporter </a:t>
            </a:r>
            <a:r>
              <a:rPr lang="fr-FR" sz="1200" dirty="0">
                <a:solidFill>
                  <a:schemeClr val="tx1">
                    <a:lumMod val="75000"/>
                    <a:lumOff val="25000"/>
                  </a:schemeClr>
                </a:solidFill>
                <a:sym typeface="Wingdings" panose="05000000000000000000" pitchFamily="2" charset="2"/>
              </a:rPr>
              <a:t>les informations nécessaires au client sur ces garanties </a:t>
            </a:r>
            <a:r>
              <a:rPr lang="fr-FR" sz="1200" dirty="0" smtClean="0">
                <a:solidFill>
                  <a:schemeClr val="tx1">
                    <a:lumMod val="75000"/>
                    <a:lumOff val="25000"/>
                  </a:schemeClr>
                </a:solidFill>
                <a:sym typeface="Wingdings" panose="05000000000000000000" pitchFamily="2" charset="2"/>
              </a:rPr>
              <a:t>pour conforter la proposition et</a:t>
            </a:r>
            <a:r>
              <a:rPr lang="fr-FR" sz="1200" dirty="0">
                <a:solidFill>
                  <a:schemeClr val="tx1">
                    <a:lumMod val="75000"/>
                    <a:lumOff val="25000"/>
                  </a:schemeClr>
                </a:solidFill>
                <a:sym typeface="Wingdings" panose="05000000000000000000" pitchFamily="2" charset="2"/>
              </a:rPr>
              <a:t>, selon les besoins, compléter avec d’autre(s) garantie(s) additionnelle(s</a:t>
            </a:r>
            <a:r>
              <a:rPr lang="fr-FR" sz="1200" dirty="0" smtClean="0">
                <a:solidFill>
                  <a:schemeClr val="tx1">
                    <a:lumMod val="75000"/>
                    <a:lumOff val="25000"/>
                  </a:schemeClr>
                </a:solidFill>
                <a:sym typeface="Wingdings" panose="05000000000000000000" pitchFamily="2" charset="2"/>
              </a:rPr>
              <a:t>).</a:t>
            </a:r>
            <a:endParaRPr lang="fr-FR" sz="1200" dirty="0">
              <a:solidFill>
                <a:schemeClr val="tx1">
                  <a:lumMod val="75000"/>
                  <a:lumOff val="25000"/>
                </a:schemeClr>
              </a:solidFill>
              <a:sym typeface="Wingdings" panose="05000000000000000000" pitchFamily="2" charset="2"/>
            </a:endParaRPr>
          </a:p>
        </p:txBody>
      </p:sp>
      <p:sp>
        <p:nvSpPr>
          <p:cNvPr id="13" name="Flèche vers le bas 12"/>
          <p:cNvSpPr/>
          <p:nvPr/>
        </p:nvSpPr>
        <p:spPr>
          <a:xfrm>
            <a:off x="2520000" y="2160000"/>
            <a:ext cx="720000" cy="720000"/>
          </a:xfrm>
          <a:prstGeom prst="downArrow">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vers le bas 13"/>
          <p:cNvSpPr/>
          <p:nvPr/>
        </p:nvSpPr>
        <p:spPr>
          <a:xfrm>
            <a:off x="2880000" y="4140000"/>
            <a:ext cx="720000" cy="720000"/>
          </a:xfrm>
          <a:prstGeom prst="down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avec coins arrondis en diagonale 14"/>
          <p:cNvSpPr/>
          <p:nvPr/>
        </p:nvSpPr>
        <p:spPr>
          <a:xfrm>
            <a:off x="3600000" y="5580000"/>
            <a:ext cx="8280000" cy="720000"/>
          </a:xfrm>
          <a:prstGeom prst="round2DiagRect">
            <a:avLst/>
          </a:prstGeom>
          <a:solidFill>
            <a:schemeClr val="accent3">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r>
              <a:rPr lang="fr-FR" sz="1400" b="1" dirty="0" smtClean="0">
                <a:solidFill>
                  <a:schemeClr val="tx1">
                    <a:lumMod val="75000"/>
                    <a:lumOff val="25000"/>
                  </a:schemeClr>
                </a:solidFill>
                <a:sym typeface="Wingdings" panose="05000000000000000000" pitchFamily="2" charset="2"/>
              </a:rPr>
              <a:t>Mettre à jour connaissance client, y compris pour les prospects, avec la CSP et le statut car ces données influent sur le conseil</a:t>
            </a:r>
            <a:endParaRPr lang="fr-FR" sz="1400" b="1" dirty="0">
              <a:solidFill>
                <a:schemeClr val="tx1">
                  <a:lumMod val="75000"/>
                  <a:lumOff val="25000"/>
                </a:schemeClr>
              </a:solidFill>
              <a:sym typeface="Wingdings" panose="05000000000000000000" pitchFamily="2" charset="2"/>
            </a:endParaRPr>
          </a:p>
        </p:txBody>
      </p:sp>
      <p:sp>
        <p:nvSpPr>
          <p:cNvPr id="16" name="Flèche vers le bas 15"/>
          <p:cNvSpPr/>
          <p:nvPr/>
        </p:nvSpPr>
        <p:spPr>
          <a:xfrm>
            <a:off x="3240000" y="5400000"/>
            <a:ext cx="720000" cy="720000"/>
          </a:xfrm>
          <a:prstGeom prst="down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5363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animBg="1"/>
      <p:bldP spid="11" grpId="0" animBg="1"/>
      <p:bldP spid="12" grpId="0" animBg="1"/>
      <p:bldP spid="13" grpId="0" animBg="1"/>
      <p:bldP spid="14" grpId="0" animBg="1"/>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avec coins arrondis en diagonale 16"/>
          <p:cNvSpPr/>
          <p:nvPr/>
        </p:nvSpPr>
        <p:spPr>
          <a:xfrm>
            <a:off x="899999" y="1620000"/>
            <a:ext cx="1440000" cy="4320000"/>
          </a:xfrm>
          <a:prstGeom prst="round2Diag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80000" algn="ctr"/>
            <a:r>
              <a:rPr lang="fr-FR" sz="1600" b="1" dirty="0" smtClean="0">
                <a:solidFill>
                  <a:schemeClr val="bg1"/>
                </a:solidFill>
                <a:sym typeface="Wingdings" panose="05000000000000000000" pitchFamily="2" charset="2"/>
              </a:rPr>
              <a:t>En entretien client</a:t>
            </a:r>
            <a:endParaRPr lang="fr-FR" sz="1600" b="1" dirty="0">
              <a:solidFill>
                <a:schemeClr val="bg1"/>
              </a:solidFill>
              <a:sym typeface="Wingdings" panose="05000000000000000000" pitchFamily="2" charset="2"/>
            </a:endParaRPr>
          </a:p>
        </p:txBody>
      </p:sp>
      <p:sp>
        <p:nvSpPr>
          <p:cNvPr id="6" name="Espace réservé du texte 5"/>
          <p:cNvSpPr>
            <a:spLocks noGrp="1"/>
          </p:cNvSpPr>
          <p:nvPr>
            <p:ph type="body" sz="quarter" idx="12"/>
          </p:nvPr>
        </p:nvSpPr>
        <p:spPr/>
        <p:txBody>
          <a:bodyPr/>
          <a:lstStyle/>
          <a:p>
            <a:r>
              <a:rPr lang="fr-FR" dirty="0"/>
              <a:t>La démarche commerciale a été totalement repensée et quelques bonnes pratiques </a:t>
            </a:r>
            <a:r>
              <a:rPr lang="fr-FR" dirty="0" smtClean="0"/>
              <a:t>sont </a:t>
            </a:r>
            <a:r>
              <a:rPr lang="fr-FR" dirty="0"/>
              <a:t>les clés de la </a:t>
            </a:r>
            <a:r>
              <a:rPr lang="fr-FR" dirty="0" smtClean="0"/>
              <a:t>réussite</a:t>
            </a:r>
            <a:endParaRPr lang="fr-FR" dirty="0"/>
          </a:p>
        </p:txBody>
      </p:sp>
      <p:sp>
        <p:nvSpPr>
          <p:cNvPr id="7" name="Espace réservé du texte 6"/>
          <p:cNvSpPr>
            <a:spLocks noGrp="1"/>
          </p:cNvSpPr>
          <p:nvPr>
            <p:ph type="body" sz="quarter" idx="14"/>
          </p:nvPr>
        </p:nvSpPr>
        <p:spPr/>
        <p:txBody>
          <a:bodyPr/>
          <a:lstStyle/>
          <a:p>
            <a:r>
              <a:rPr lang="fr-FR" dirty="0" smtClean="0"/>
              <a:t>Nouvelle démarche commerciale</a:t>
            </a:r>
            <a:endParaRPr lang="fr-FR" dirty="0"/>
          </a:p>
        </p:txBody>
      </p:sp>
      <p:sp>
        <p:nvSpPr>
          <p:cNvPr id="8" name="Espace réservé du texte 7"/>
          <p:cNvSpPr>
            <a:spLocks noGrp="1"/>
          </p:cNvSpPr>
          <p:nvPr>
            <p:ph type="body" sz="quarter" idx="16"/>
          </p:nvPr>
        </p:nvSpPr>
        <p:spPr/>
        <p:txBody>
          <a:bodyPr/>
          <a:lstStyle/>
          <a:p>
            <a:r>
              <a:rPr lang="fr-FR" dirty="0" smtClean="0"/>
              <a:t>2</a:t>
            </a:r>
            <a:endParaRPr lang="fr-FR" dirty="0"/>
          </a:p>
        </p:txBody>
      </p:sp>
      <p:sp>
        <p:nvSpPr>
          <p:cNvPr id="10" name="Rectangle avec coins arrondis en diagonale 9"/>
          <p:cNvSpPr/>
          <p:nvPr/>
        </p:nvSpPr>
        <p:spPr>
          <a:xfrm>
            <a:off x="2520000" y="1620000"/>
            <a:ext cx="8280000" cy="1260000"/>
          </a:xfrm>
          <a:prstGeom prst="round2DiagRect">
            <a:avLst/>
          </a:prstGeom>
          <a:solidFill>
            <a:schemeClr val="accent3">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r>
              <a:rPr lang="fr-FR" sz="1400" b="1" dirty="0" smtClean="0">
                <a:solidFill>
                  <a:schemeClr val="tx1">
                    <a:lumMod val="75000"/>
                    <a:lumOff val="25000"/>
                  </a:schemeClr>
                </a:solidFill>
                <a:sym typeface="Wingdings" panose="05000000000000000000" pitchFamily="2" charset="2"/>
              </a:rPr>
              <a:t>Positionner </a:t>
            </a:r>
            <a:r>
              <a:rPr lang="fr-FR" sz="1400" b="1" dirty="0">
                <a:solidFill>
                  <a:schemeClr val="tx1">
                    <a:lumMod val="75000"/>
                    <a:lumOff val="25000"/>
                  </a:schemeClr>
                </a:solidFill>
                <a:sym typeface="Wingdings" panose="05000000000000000000" pitchFamily="2" charset="2"/>
              </a:rPr>
              <a:t>l’assurance emprunteur comme étape à part entière dans le parcours immobilier du client et y consacrer un temps </a:t>
            </a:r>
            <a:r>
              <a:rPr lang="fr-FR" sz="1400" b="1" dirty="0" smtClean="0">
                <a:solidFill>
                  <a:schemeClr val="tx1">
                    <a:lumMod val="75000"/>
                    <a:lumOff val="25000"/>
                  </a:schemeClr>
                </a:solidFill>
                <a:sym typeface="Wingdings" panose="05000000000000000000" pitchFamily="2" charset="2"/>
              </a:rPr>
              <a:t>suffisant :</a:t>
            </a:r>
            <a:endParaRPr lang="fr-FR" sz="1400" b="1" dirty="0">
              <a:solidFill>
                <a:schemeClr val="tx1">
                  <a:lumMod val="75000"/>
                  <a:lumOff val="25000"/>
                </a:schemeClr>
              </a:solidFill>
              <a:sym typeface="Wingdings" panose="05000000000000000000" pitchFamily="2" charset="2"/>
            </a:endParaRPr>
          </a:p>
          <a:p>
            <a:pPr marL="351450" lvl="1" indent="-171450">
              <a:buFont typeface="Courier New" panose="02070309020205020404" pitchFamily="49" charset="0"/>
              <a:buChar char="o"/>
            </a:pPr>
            <a:r>
              <a:rPr lang="fr-FR" sz="1200" dirty="0">
                <a:solidFill>
                  <a:schemeClr val="tx1">
                    <a:lumMod val="75000"/>
                    <a:lumOff val="25000"/>
                  </a:schemeClr>
                </a:solidFill>
                <a:sym typeface="Wingdings" panose="05000000000000000000" pitchFamily="2" charset="2"/>
              </a:rPr>
              <a:t>Entre ¼ et ½ heure sont recommandés en présence de chaque </a:t>
            </a:r>
            <a:r>
              <a:rPr lang="fr-FR" sz="1200" dirty="0" smtClean="0">
                <a:solidFill>
                  <a:schemeClr val="tx1">
                    <a:lumMod val="75000"/>
                    <a:lumOff val="25000"/>
                  </a:schemeClr>
                </a:solidFill>
                <a:sym typeface="Wingdings" panose="05000000000000000000" pitchFamily="2" charset="2"/>
              </a:rPr>
              <a:t>emprunteur ;</a:t>
            </a:r>
            <a:endParaRPr lang="fr-FR" sz="1200" dirty="0">
              <a:solidFill>
                <a:schemeClr val="tx1">
                  <a:lumMod val="75000"/>
                  <a:lumOff val="25000"/>
                </a:schemeClr>
              </a:solidFill>
              <a:sym typeface="Wingdings" panose="05000000000000000000" pitchFamily="2" charset="2"/>
            </a:endParaRPr>
          </a:p>
          <a:p>
            <a:pPr marL="351450" lvl="1" indent="-171450">
              <a:buFont typeface="Courier New" panose="02070309020205020404" pitchFamily="49" charset="0"/>
              <a:buChar char="o"/>
            </a:pPr>
            <a:r>
              <a:rPr lang="fr-FR" sz="1200" dirty="0">
                <a:solidFill>
                  <a:schemeClr val="tx1">
                    <a:lumMod val="75000"/>
                    <a:lumOff val="25000"/>
                  </a:schemeClr>
                </a:solidFill>
                <a:sym typeface="Wingdings" panose="05000000000000000000" pitchFamily="2" charset="2"/>
              </a:rPr>
              <a:t>Lors d’un </a:t>
            </a:r>
            <a:r>
              <a:rPr lang="fr-FR" sz="1200" dirty="0" smtClean="0">
                <a:solidFill>
                  <a:schemeClr val="tx1">
                    <a:lumMod val="75000"/>
                    <a:lumOff val="25000"/>
                  </a:schemeClr>
                </a:solidFill>
                <a:sym typeface="Wingdings" panose="05000000000000000000" pitchFamily="2" charset="2"/>
              </a:rPr>
              <a:t>1</a:t>
            </a:r>
            <a:r>
              <a:rPr lang="fr-FR" sz="1200" baseline="30000" dirty="0" smtClean="0">
                <a:solidFill>
                  <a:schemeClr val="tx1">
                    <a:lumMod val="75000"/>
                    <a:lumOff val="25000"/>
                  </a:schemeClr>
                </a:solidFill>
                <a:sym typeface="Wingdings" panose="05000000000000000000" pitchFamily="2" charset="2"/>
              </a:rPr>
              <a:t>er</a:t>
            </a:r>
            <a:r>
              <a:rPr lang="fr-FR" sz="1200" dirty="0" smtClean="0">
                <a:solidFill>
                  <a:schemeClr val="tx1">
                    <a:lumMod val="75000"/>
                    <a:lumOff val="25000"/>
                  </a:schemeClr>
                </a:solidFill>
                <a:sym typeface="Wingdings" panose="05000000000000000000" pitchFamily="2" charset="2"/>
              </a:rPr>
              <a:t> </a:t>
            </a:r>
            <a:r>
              <a:rPr lang="fr-FR" sz="1200" dirty="0">
                <a:solidFill>
                  <a:schemeClr val="tx1">
                    <a:lumMod val="75000"/>
                    <a:lumOff val="25000"/>
                  </a:schemeClr>
                </a:solidFill>
                <a:sym typeface="Wingdings" panose="05000000000000000000" pitchFamily="2" charset="2"/>
              </a:rPr>
              <a:t>RDV, il peut s’avérer difficile de trouver ce temps et il est alors préférable d’aborder le thème en précisant que l’assurance fera l’objet d’un autre </a:t>
            </a:r>
            <a:r>
              <a:rPr lang="fr-FR" sz="1200" dirty="0" smtClean="0">
                <a:solidFill>
                  <a:schemeClr val="tx1">
                    <a:lumMod val="75000"/>
                    <a:lumOff val="25000"/>
                  </a:schemeClr>
                </a:solidFill>
                <a:sym typeface="Wingdings" panose="05000000000000000000" pitchFamily="2" charset="2"/>
              </a:rPr>
              <a:t>RDV.</a:t>
            </a:r>
            <a:endParaRPr lang="fr-FR" sz="1200" dirty="0">
              <a:solidFill>
                <a:schemeClr val="tx1">
                  <a:lumMod val="75000"/>
                  <a:lumOff val="25000"/>
                </a:schemeClr>
              </a:solidFill>
              <a:sym typeface="Wingdings" panose="05000000000000000000" pitchFamily="2" charset="2"/>
            </a:endParaRPr>
          </a:p>
        </p:txBody>
      </p:sp>
      <p:sp>
        <p:nvSpPr>
          <p:cNvPr id="11" name="Rectangle avec coins arrondis en diagonale 10"/>
          <p:cNvSpPr/>
          <p:nvPr/>
        </p:nvSpPr>
        <p:spPr>
          <a:xfrm>
            <a:off x="3240000" y="3780000"/>
            <a:ext cx="8280000" cy="1260000"/>
          </a:xfrm>
          <a:prstGeom prst="round2DiagRect">
            <a:avLst/>
          </a:prstGeom>
          <a:solidFill>
            <a:schemeClr val="accent3">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r>
              <a:rPr lang="fr-FR" sz="1400" b="1" dirty="0" smtClean="0">
                <a:solidFill>
                  <a:schemeClr val="tx1">
                    <a:lumMod val="75000"/>
                    <a:lumOff val="25000"/>
                  </a:schemeClr>
                </a:solidFill>
                <a:sym typeface="Wingdings" panose="05000000000000000000" pitchFamily="2" charset="2"/>
              </a:rPr>
              <a:t>Mettre </a:t>
            </a:r>
            <a:r>
              <a:rPr lang="fr-FR" sz="1400" b="1" dirty="0">
                <a:solidFill>
                  <a:schemeClr val="tx1">
                    <a:lumMod val="75000"/>
                    <a:lumOff val="25000"/>
                  </a:schemeClr>
                </a:solidFill>
                <a:sym typeface="Wingdings" panose="05000000000000000000" pitchFamily="2" charset="2"/>
              </a:rPr>
              <a:t>en avant les valeurs fortes du contrat Groupe </a:t>
            </a:r>
            <a:r>
              <a:rPr lang="fr-FR" sz="1400" b="1" dirty="0" smtClean="0">
                <a:solidFill>
                  <a:schemeClr val="tx1">
                    <a:lumMod val="75000"/>
                    <a:lumOff val="25000"/>
                  </a:schemeClr>
                </a:solidFill>
                <a:sym typeface="Wingdings" panose="05000000000000000000" pitchFamily="2" charset="2"/>
              </a:rPr>
              <a:t>CNP :</a:t>
            </a:r>
            <a:endParaRPr lang="fr-FR" sz="1400" b="1" dirty="0">
              <a:solidFill>
                <a:schemeClr val="tx1">
                  <a:lumMod val="75000"/>
                  <a:lumOff val="25000"/>
                </a:schemeClr>
              </a:solidFill>
              <a:sym typeface="Wingdings" panose="05000000000000000000" pitchFamily="2" charset="2"/>
            </a:endParaRPr>
          </a:p>
          <a:p>
            <a:pPr marL="351450" lvl="1" indent="-171450">
              <a:buFont typeface="Courier New" panose="02070309020205020404" pitchFamily="49" charset="0"/>
              <a:buChar char="o"/>
            </a:pPr>
            <a:r>
              <a:rPr lang="fr-FR" sz="1200" dirty="0" smtClean="0">
                <a:solidFill>
                  <a:schemeClr val="tx1">
                    <a:lumMod val="75000"/>
                    <a:lumOff val="25000"/>
                  </a:schemeClr>
                </a:solidFill>
                <a:sym typeface="Wingdings" panose="05000000000000000000" pitchFamily="2" charset="2"/>
              </a:rPr>
              <a:t>Un </a:t>
            </a:r>
            <a:r>
              <a:rPr lang="fr-FR" sz="1200" dirty="0">
                <a:solidFill>
                  <a:schemeClr val="tx1">
                    <a:lumMod val="75000"/>
                    <a:lumOff val="25000"/>
                  </a:schemeClr>
                </a:solidFill>
                <a:sym typeface="Wingdings" panose="05000000000000000000" pitchFamily="2" charset="2"/>
              </a:rPr>
              <a:t>contrat solide et fiable avec très peu </a:t>
            </a:r>
            <a:r>
              <a:rPr lang="fr-FR" sz="1200" dirty="0" smtClean="0">
                <a:solidFill>
                  <a:schemeClr val="tx1">
                    <a:lumMod val="75000"/>
                    <a:lumOff val="25000"/>
                  </a:schemeClr>
                </a:solidFill>
                <a:sym typeface="Wingdings" panose="05000000000000000000" pitchFamily="2" charset="2"/>
              </a:rPr>
              <a:t>d’exclusions ;</a:t>
            </a:r>
          </a:p>
          <a:p>
            <a:pPr marL="351450" lvl="1" indent="-171450">
              <a:buFont typeface="Courier New" panose="02070309020205020404" pitchFamily="49" charset="0"/>
              <a:buChar char="o"/>
            </a:pPr>
            <a:r>
              <a:rPr lang="fr-FR" sz="1200" dirty="0" smtClean="0">
                <a:solidFill>
                  <a:schemeClr val="tx1">
                    <a:lumMod val="75000"/>
                    <a:lumOff val="25000"/>
                  </a:schemeClr>
                </a:solidFill>
                <a:sym typeface="Wingdings" panose="05000000000000000000" pitchFamily="2" charset="2"/>
              </a:rPr>
              <a:t>Un </a:t>
            </a:r>
            <a:r>
              <a:rPr lang="fr-FR" sz="1200" dirty="0">
                <a:solidFill>
                  <a:schemeClr val="tx1">
                    <a:lumMod val="75000"/>
                    <a:lumOff val="25000"/>
                  </a:schemeClr>
                </a:solidFill>
                <a:sym typeface="Wingdings" panose="05000000000000000000" pitchFamily="2" charset="2"/>
              </a:rPr>
              <a:t>engagement garanti sur toute la durée du crédit : pas de révision des garanties, pas de révision du </a:t>
            </a:r>
            <a:r>
              <a:rPr lang="fr-FR" sz="1200" dirty="0" smtClean="0">
                <a:solidFill>
                  <a:schemeClr val="tx1">
                    <a:lumMod val="75000"/>
                    <a:lumOff val="25000"/>
                  </a:schemeClr>
                </a:solidFill>
                <a:sym typeface="Wingdings" panose="05000000000000000000" pitchFamily="2" charset="2"/>
              </a:rPr>
              <a:t>tarif ;</a:t>
            </a:r>
          </a:p>
          <a:p>
            <a:pPr marL="351450" lvl="1" indent="-171450">
              <a:buFont typeface="Courier New" panose="02070309020205020404" pitchFamily="49" charset="0"/>
              <a:buChar char="o"/>
            </a:pPr>
            <a:r>
              <a:rPr lang="fr-FR" sz="1200" dirty="0" smtClean="0">
                <a:solidFill>
                  <a:schemeClr val="tx1">
                    <a:lumMod val="75000"/>
                    <a:lumOff val="25000"/>
                  </a:schemeClr>
                </a:solidFill>
                <a:sym typeface="Wingdings" panose="05000000000000000000" pitchFamily="2" charset="2"/>
              </a:rPr>
              <a:t>Des </a:t>
            </a:r>
            <a:r>
              <a:rPr lang="fr-FR" sz="1200" dirty="0">
                <a:solidFill>
                  <a:schemeClr val="tx1">
                    <a:lumMod val="75000"/>
                    <a:lumOff val="25000"/>
                  </a:schemeClr>
                </a:solidFill>
                <a:sym typeface="Wingdings" panose="05000000000000000000" pitchFamily="2" charset="2"/>
              </a:rPr>
              <a:t>démarches et une gestion facilitées : guichet unique pour l’adhésion, la vie du contrat et la gestion des </a:t>
            </a:r>
            <a:r>
              <a:rPr lang="fr-FR" sz="1200" dirty="0" smtClean="0">
                <a:solidFill>
                  <a:schemeClr val="tx1">
                    <a:lumMod val="75000"/>
                    <a:lumOff val="25000"/>
                  </a:schemeClr>
                </a:solidFill>
                <a:sym typeface="Wingdings" panose="05000000000000000000" pitchFamily="2" charset="2"/>
              </a:rPr>
              <a:t>sinistres.</a:t>
            </a:r>
            <a:endParaRPr lang="fr-FR" sz="1200" dirty="0">
              <a:solidFill>
                <a:schemeClr val="tx1">
                  <a:lumMod val="75000"/>
                  <a:lumOff val="25000"/>
                </a:schemeClr>
              </a:solidFill>
              <a:sym typeface="Wingdings" panose="05000000000000000000" pitchFamily="2" charset="2"/>
            </a:endParaRPr>
          </a:p>
        </p:txBody>
      </p:sp>
      <p:sp>
        <p:nvSpPr>
          <p:cNvPr id="12" name="Flèche vers le bas 11"/>
          <p:cNvSpPr/>
          <p:nvPr/>
        </p:nvSpPr>
        <p:spPr>
          <a:xfrm>
            <a:off x="2880000" y="3600000"/>
            <a:ext cx="720000" cy="720000"/>
          </a:xfrm>
          <a:prstGeom prst="down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avec coins arrondis en diagonale 12"/>
          <p:cNvSpPr/>
          <p:nvPr/>
        </p:nvSpPr>
        <p:spPr>
          <a:xfrm>
            <a:off x="2880000" y="3060000"/>
            <a:ext cx="8280000" cy="540000"/>
          </a:xfrm>
          <a:prstGeom prst="round2DiagRect">
            <a:avLst/>
          </a:prstGeom>
          <a:solidFill>
            <a:schemeClr val="accent3">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r>
              <a:rPr lang="fr-FR" sz="1400" b="1" dirty="0" smtClean="0">
                <a:solidFill>
                  <a:schemeClr val="tx1">
                    <a:lumMod val="75000"/>
                    <a:lumOff val="25000"/>
                  </a:schemeClr>
                </a:solidFill>
                <a:sym typeface="Wingdings" panose="05000000000000000000" pitchFamily="2" charset="2"/>
              </a:rPr>
              <a:t>Questionner </a:t>
            </a:r>
            <a:r>
              <a:rPr lang="fr-FR" sz="1400" b="1" dirty="0">
                <a:solidFill>
                  <a:schemeClr val="tx1">
                    <a:lumMod val="75000"/>
                    <a:lumOff val="25000"/>
                  </a:schemeClr>
                </a:solidFill>
                <a:sym typeface="Wingdings" panose="05000000000000000000" pitchFamily="2" charset="2"/>
              </a:rPr>
              <a:t>le client, avec une écoute active, pour bien connaître ses </a:t>
            </a:r>
            <a:r>
              <a:rPr lang="fr-FR" sz="1400" b="1" dirty="0" smtClean="0">
                <a:solidFill>
                  <a:schemeClr val="tx1">
                    <a:lumMod val="75000"/>
                    <a:lumOff val="25000"/>
                  </a:schemeClr>
                </a:solidFill>
                <a:sym typeface="Wingdings" panose="05000000000000000000" pitchFamily="2" charset="2"/>
              </a:rPr>
              <a:t>attentes.</a:t>
            </a:r>
            <a:endParaRPr lang="fr-FR" sz="1400" b="1" dirty="0">
              <a:solidFill>
                <a:schemeClr val="tx1">
                  <a:lumMod val="75000"/>
                  <a:lumOff val="25000"/>
                </a:schemeClr>
              </a:solidFill>
              <a:sym typeface="Wingdings" panose="05000000000000000000" pitchFamily="2" charset="2"/>
            </a:endParaRPr>
          </a:p>
        </p:txBody>
      </p:sp>
      <p:sp>
        <p:nvSpPr>
          <p:cNvPr id="14" name="Rectangle avec coins arrondis en diagonale 13"/>
          <p:cNvSpPr/>
          <p:nvPr/>
        </p:nvSpPr>
        <p:spPr>
          <a:xfrm>
            <a:off x="3600000" y="5220000"/>
            <a:ext cx="8280000" cy="720000"/>
          </a:xfrm>
          <a:prstGeom prst="round2DiagRect">
            <a:avLst/>
          </a:prstGeom>
          <a:solidFill>
            <a:schemeClr val="accent3">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r>
              <a:rPr lang="fr-FR" sz="1400" b="1" dirty="0" smtClean="0">
                <a:solidFill>
                  <a:schemeClr val="tx1">
                    <a:lumMod val="75000"/>
                    <a:lumOff val="25000"/>
                  </a:schemeClr>
                </a:solidFill>
                <a:sym typeface="Wingdings" panose="05000000000000000000" pitchFamily="2" charset="2"/>
              </a:rPr>
              <a:t>Personnaliser le contrat avec ses garanties </a:t>
            </a:r>
            <a:r>
              <a:rPr lang="fr-FR" sz="1400" b="1" dirty="0">
                <a:solidFill>
                  <a:schemeClr val="tx1">
                    <a:lumMod val="75000"/>
                    <a:lumOff val="25000"/>
                  </a:schemeClr>
                </a:solidFill>
                <a:sym typeface="Wingdings" panose="05000000000000000000" pitchFamily="2" charset="2"/>
              </a:rPr>
              <a:t>additionnelles pour proposer du sur-mesure à chaque </a:t>
            </a:r>
            <a:r>
              <a:rPr lang="fr-FR" sz="1400" b="1" dirty="0" smtClean="0">
                <a:solidFill>
                  <a:schemeClr val="tx1">
                    <a:lumMod val="75000"/>
                    <a:lumOff val="25000"/>
                  </a:schemeClr>
                </a:solidFill>
                <a:sym typeface="Wingdings" panose="05000000000000000000" pitchFamily="2" charset="2"/>
              </a:rPr>
              <a:t>emprunteur à l’aide du configurateur.</a:t>
            </a:r>
            <a:endParaRPr lang="fr-FR" sz="1400" b="1" dirty="0">
              <a:solidFill>
                <a:schemeClr val="tx1">
                  <a:lumMod val="75000"/>
                  <a:lumOff val="25000"/>
                </a:schemeClr>
              </a:solidFill>
              <a:sym typeface="Wingdings" panose="05000000000000000000" pitchFamily="2" charset="2"/>
            </a:endParaRPr>
          </a:p>
        </p:txBody>
      </p:sp>
      <p:sp>
        <p:nvSpPr>
          <p:cNvPr id="15" name="Flèche vers le bas 14"/>
          <p:cNvSpPr/>
          <p:nvPr/>
        </p:nvSpPr>
        <p:spPr>
          <a:xfrm>
            <a:off x="2520000" y="2880000"/>
            <a:ext cx="720000" cy="720000"/>
          </a:xfrm>
          <a:prstGeom prst="downArrow">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lèche vers le bas 15"/>
          <p:cNvSpPr/>
          <p:nvPr/>
        </p:nvSpPr>
        <p:spPr>
          <a:xfrm>
            <a:off x="3240000" y="5040000"/>
            <a:ext cx="720000" cy="720000"/>
          </a:xfrm>
          <a:prstGeom prst="down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30956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animBg="1"/>
      <p:bldP spid="11" grpId="0" animBg="1"/>
      <p:bldP spid="12" grpId="0" animBg="1"/>
      <p:bldP spid="13" grpId="0" animBg="1"/>
      <p:bldP spid="14" grpId="0" animBg="1"/>
      <p:bldP spid="15"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dirty="0" smtClean="0"/>
              <a:t>La tarification de la nouvelle offre a été revue à la baisse pour les plus jeunes.</a:t>
            </a:r>
          </a:p>
          <a:p>
            <a:r>
              <a:rPr lang="fr-FR" dirty="0" smtClean="0"/>
              <a:t>La tarification des garanties additionnelles est très bien positionnée.</a:t>
            </a:r>
          </a:p>
          <a:p>
            <a:pPr lvl="1">
              <a:buFont typeface="Wingdings" panose="05000000000000000000" pitchFamily="2" charset="2"/>
              <a:buChar char="è"/>
            </a:pPr>
            <a:r>
              <a:rPr lang="fr-FR" dirty="0" smtClean="0"/>
              <a:t>C’est un avantage pour justifier l’écart face à une délégation externe qui comporte plus d’exclusions </a:t>
            </a:r>
            <a:r>
              <a:rPr lang="fr-FR" dirty="0">
                <a:sym typeface="Wingdings" panose="05000000000000000000" pitchFamily="2" charset="2"/>
              </a:rPr>
              <a:t>en matière de profession ou de pratique de </a:t>
            </a:r>
            <a:r>
              <a:rPr lang="fr-FR" dirty="0" smtClean="0">
                <a:sym typeface="Wingdings" panose="05000000000000000000" pitchFamily="2" charset="2"/>
              </a:rPr>
              <a:t>loisirs </a:t>
            </a:r>
            <a:r>
              <a:rPr lang="fr-FR" dirty="0" smtClean="0"/>
              <a:t>et n’apporte pas la solidité et les avantages d’un contrat Groupe.</a:t>
            </a:r>
          </a:p>
          <a:p>
            <a:endParaRPr lang="fr-FR" dirty="0" smtClean="0"/>
          </a:p>
          <a:p>
            <a:r>
              <a:rPr lang="fr-FR" dirty="0" smtClean="0"/>
              <a:t>Pour aborder un tarif, il </a:t>
            </a:r>
            <a:r>
              <a:rPr lang="fr-FR" dirty="0"/>
              <a:t>y a toujours plusieurs manières de présenter une </a:t>
            </a:r>
            <a:r>
              <a:rPr lang="fr-FR" dirty="0" smtClean="0"/>
              <a:t>offre :</a:t>
            </a:r>
            <a:endParaRPr lang="fr-FR" dirty="0"/>
          </a:p>
          <a:p>
            <a:pPr lvl="1"/>
            <a:r>
              <a:rPr lang="fr-FR" i="1" dirty="0" smtClean="0">
                <a:solidFill>
                  <a:srgbClr val="FF0000"/>
                </a:solidFill>
              </a:rPr>
              <a:t>Je vous propose d’adhérer au socle complet de garanties à 32,26 euros* et vous conseille d’opter pour la prestation forfaitaire à 4,39 euros* et pour la franchise 30 jours à seulement 3,19 euros* ;</a:t>
            </a:r>
          </a:p>
          <a:p>
            <a:pPr lvl="1"/>
            <a:r>
              <a:rPr lang="fr-FR" i="1" dirty="0" smtClean="0">
                <a:solidFill>
                  <a:srgbClr val="00B050"/>
                </a:solidFill>
              </a:rPr>
              <a:t>Nous </a:t>
            </a:r>
            <a:r>
              <a:rPr lang="fr-FR" i="1" dirty="0">
                <a:solidFill>
                  <a:srgbClr val="00B050"/>
                </a:solidFill>
              </a:rPr>
              <a:t>avons </a:t>
            </a:r>
            <a:r>
              <a:rPr lang="fr-FR" i="1" dirty="0" smtClean="0">
                <a:solidFill>
                  <a:srgbClr val="00B050"/>
                </a:solidFill>
              </a:rPr>
              <a:t>déterminé ensemble les garanties qui sont les plus adaptées à votre situation et je vous propose d’adhérer à un ensemble, socle, prestation forfaitaire </a:t>
            </a:r>
            <a:r>
              <a:rPr lang="fr-FR" i="1" dirty="0">
                <a:solidFill>
                  <a:srgbClr val="00B050"/>
                </a:solidFill>
              </a:rPr>
              <a:t>et </a:t>
            </a:r>
            <a:r>
              <a:rPr lang="fr-FR" i="1" dirty="0" smtClean="0">
                <a:solidFill>
                  <a:srgbClr val="00B050"/>
                </a:solidFill>
              </a:rPr>
              <a:t>franchise </a:t>
            </a:r>
            <a:r>
              <a:rPr lang="fr-FR" i="1" dirty="0">
                <a:solidFill>
                  <a:srgbClr val="00B050"/>
                </a:solidFill>
              </a:rPr>
              <a:t>30 jours à </a:t>
            </a:r>
            <a:r>
              <a:rPr lang="fr-FR" i="1" dirty="0" smtClean="0">
                <a:solidFill>
                  <a:srgbClr val="00B050"/>
                </a:solidFill>
              </a:rPr>
              <a:t>39,84 euros*.</a:t>
            </a:r>
          </a:p>
          <a:p>
            <a:pPr marL="468000" lvl="1" indent="0">
              <a:buNone/>
            </a:pPr>
            <a:r>
              <a:rPr lang="fr-FR" i="1" dirty="0" smtClean="0"/>
              <a:t>* Assurance en moyenne mensuelle sur un dossier moyen (montant et durée) pour un emprunteur âgé de 32 ans</a:t>
            </a:r>
          </a:p>
          <a:p>
            <a:endParaRPr lang="fr-FR" dirty="0"/>
          </a:p>
          <a:p>
            <a:pPr marL="0" indent="0">
              <a:buNone/>
            </a:pPr>
            <a:r>
              <a:rPr lang="fr-FR" b="1" dirty="0" smtClean="0">
                <a:solidFill>
                  <a:srgbClr val="C00000"/>
                </a:solidFill>
                <a:sym typeface="Wingdings" panose="05000000000000000000" pitchFamily="2" charset="2"/>
              </a:rPr>
              <a:t> </a:t>
            </a:r>
            <a:r>
              <a:rPr lang="fr-FR" b="1" dirty="0" smtClean="0">
                <a:solidFill>
                  <a:srgbClr val="C00000"/>
                </a:solidFill>
              </a:rPr>
              <a:t>Les garanties solides et les exclusions limitées sont des points d’argumentation.</a:t>
            </a:r>
          </a:p>
          <a:p>
            <a:pPr marL="0" indent="0">
              <a:buNone/>
            </a:pPr>
            <a:r>
              <a:rPr lang="fr-FR" b="1" dirty="0">
                <a:solidFill>
                  <a:srgbClr val="C00000"/>
                </a:solidFill>
                <a:sym typeface="Wingdings" panose="05000000000000000000" pitchFamily="2" charset="2"/>
              </a:rPr>
              <a:t> </a:t>
            </a:r>
            <a:r>
              <a:rPr lang="fr-FR" b="1" dirty="0" smtClean="0">
                <a:solidFill>
                  <a:srgbClr val="C00000"/>
                </a:solidFill>
                <a:sym typeface="Wingdings" panose="05000000000000000000" pitchFamily="2" charset="2"/>
              </a:rPr>
              <a:t>Mais l</a:t>
            </a:r>
            <a:r>
              <a:rPr lang="fr-FR" b="1" dirty="0" smtClean="0">
                <a:solidFill>
                  <a:srgbClr val="C00000"/>
                </a:solidFill>
              </a:rPr>
              <a:t>’offre </a:t>
            </a:r>
            <a:r>
              <a:rPr lang="fr-FR" b="1" dirty="0">
                <a:solidFill>
                  <a:srgbClr val="C00000"/>
                </a:solidFill>
              </a:rPr>
              <a:t>doit être présentée dans sa globalité en insistant sur sa personnalisation</a:t>
            </a:r>
            <a:r>
              <a:rPr lang="fr-FR" b="1" dirty="0" smtClean="0">
                <a:solidFill>
                  <a:srgbClr val="C00000"/>
                </a:solidFill>
              </a:rPr>
              <a:t>.</a:t>
            </a:r>
            <a:endParaRPr lang="fr-FR" b="1" dirty="0">
              <a:solidFill>
                <a:srgbClr val="C00000"/>
              </a:solidFill>
            </a:endParaRPr>
          </a:p>
        </p:txBody>
      </p:sp>
      <p:sp>
        <p:nvSpPr>
          <p:cNvPr id="6" name="Espace réservé du texte 5"/>
          <p:cNvSpPr>
            <a:spLocks noGrp="1"/>
          </p:cNvSpPr>
          <p:nvPr>
            <p:ph type="body" sz="quarter" idx="12"/>
          </p:nvPr>
        </p:nvSpPr>
        <p:spPr/>
        <p:txBody>
          <a:bodyPr/>
          <a:lstStyle/>
          <a:p>
            <a:r>
              <a:rPr lang="fr-FR" dirty="0"/>
              <a:t>Le bon déroulé de la démarche est prépondérant pour sortir du débat du prix, souvent inévitable, ou vous permettre de l’aborder plus sereinement</a:t>
            </a:r>
          </a:p>
        </p:txBody>
      </p:sp>
      <p:sp>
        <p:nvSpPr>
          <p:cNvPr id="7" name="Espace réservé du texte 6"/>
          <p:cNvSpPr>
            <a:spLocks noGrp="1"/>
          </p:cNvSpPr>
          <p:nvPr>
            <p:ph type="body" sz="quarter" idx="14"/>
          </p:nvPr>
        </p:nvSpPr>
        <p:spPr/>
        <p:txBody>
          <a:bodyPr/>
          <a:lstStyle/>
          <a:p>
            <a:r>
              <a:rPr lang="fr-FR" dirty="0" smtClean="0"/>
              <a:t>Nouvelle démarche commerciale</a:t>
            </a:r>
            <a:endParaRPr lang="fr-FR" dirty="0"/>
          </a:p>
        </p:txBody>
      </p:sp>
      <p:sp>
        <p:nvSpPr>
          <p:cNvPr id="8" name="Espace réservé du texte 7"/>
          <p:cNvSpPr>
            <a:spLocks noGrp="1"/>
          </p:cNvSpPr>
          <p:nvPr>
            <p:ph type="body" sz="quarter" idx="16"/>
          </p:nvPr>
        </p:nvSpPr>
        <p:spPr/>
        <p:txBody>
          <a:bodyPr/>
          <a:lstStyle/>
          <a:p>
            <a:r>
              <a:rPr lang="fr-FR" dirty="0" smtClean="0"/>
              <a:t>3</a:t>
            </a:r>
            <a:endParaRPr lang="fr-FR" dirty="0"/>
          </a:p>
        </p:txBody>
      </p:sp>
    </p:spTree>
    <p:extLst>
      <p:ext uri="{BB962C8B-B14F-4D97-AF65-F5344CB8AC3E}">
        <p14:creationId xmlns:p14="http://schemas.microsoft.com/office/powerpoint/2010/main" val="4102788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388669"/>
            <a:ext cx="3240000" cy="4860000"/>
          </a:xfrm>
        </p:spPr>
        <p:txBody>
          <a:bodyPr/>
          <a:lstStyle/>
          <a:p>
            <a:r>
              <a:rPr lang="fr-FR" dirty="0">
                <a:sym typeface="Wingdings" panose="05000000000000000000" pitchFamily="2" charset="2"/>
              </a:rPr>
              <a:t>L’approche et la démarche commerciale nécessitaient la création d’un module spécifique assurance emprunteur intégré à MyCredImmo.</a:t>
            </a:r>
          </a:p>
          <a:p>
            <a:endParaRPr lang="fr-FR" dirty="0">
              <a:sym typeface="Wingdings" panose="05000000000000000000" pitchFamily="2" charset="2"/>
            </a:endParaRPr>
          </a:p>
          <a:p>
            <a:r>
              <a:rPr lang="fr-FR" dirty="0" smtClean="0">
                <a:sym typeface="Wingdings" panose="05000000000000000000" pitchFamily="2" charset="2"/>
              </a:rPr>
              <a:t>Le configurateur facilite votre saisie </a:t>
            </a:r>
            <a:r>
              <a:rPr lang="fr-FR" dirty="0">
                <a:sym typeface="Wingdings" panose="05000000000000000000" pitchFamily="2" charset="2"/>
              </a:rPr>
              <a:t>et </a:t>
            </a:r>
            <a:r>
              <a:rPr lang="fr-FR" dirty="0" smtClean="0">
                <a:sym typeface="Wingdings" panose="05000000000000000000" pitchFamily="2" charset="2"/>
              </a:rPr>
              <a:t>consolide </a:t>
            </a:r>
            <a:r>
              <a:rPr lang="fr-FR" dirty="0">
                <a:sym typeface="Wingdings" panose="05000000000000000000" pitchFamily="2" charset="2"/>
              </a:rPr>
              <a:t>l’argumentation commerciale sur les points forts du contrat Groupe et ses garanties additionnelles.</a:t>
            </a:r>
          </a:p>
          <a:p>
            <a:endParaRPr lang="fr-FR" dirty="0">
              <a:sym typeface="Wingdings" panose="05000000000000000000" pitchFamily="2" charset="2"/>
            </a:endParaRPr>
          </a:p>
          <a:p>
            <a:pPr marL="0" indent="0">
              <a:buNone/>
            </a:pPr>
            <a:r>
              <a:rPr lang="fr-FR" dirty="0">
                <a:solidFill>
                  <a:srgbClr val="C00000"/>
                </a:solidFill>
                <a:sym typeface="Wingdings" panose="05000000000000000000" pitchFamily="2" charset="2"/>
              </a:rPr>
              <a:t></a:t>
            </a:r>
            <a:r>
              <a:rPr lang="fr-FR" dirty="0">
                <a:sym typeface="Wingdings" panose="05000000000000000000" pitchFamily="2" charset="2"/>
              </a:rPr>
              <a:t> Sur la majorité des écrans, des bulles informations apportent une aide détaillée</a:t>
            </a:r>
            <a:r>
              <a:rPr lang="fr-FR" dirty="0" smtClean="0">
                <a:sym typeface="Wingdings" panose="05000000000000000000" pitchFamily="2" charset="2"/>
              </a:rPr>
              <a:t>.</a:t>
            </a:r>
            <a:endParaRPr lang="fr-FR" dirty="0">
              <a:sym typeface="Wingdings" panose="05000000000000000000" pitchFamily="2" charset="2"/>
            </a:endParaRPr>
          </a:p>
        </p:txBody>
      </p:sp>
      <p:sp>
        <p:nvSpPr>
          <p:cNvPr id="6" name="Espace réservé du texte 5"/>
          <p:cNvSpPr>
            <a:spLocks noGrp="1"/>
          </p:cNvSpPr>
          <p:nvPr>
            <p:ph type="body" sz="quarter" idx="12"/>
          </p:nvPr>
        </p:nvSpPr>
        <p:spPr/>
        <p:txBody>
          <a:bodyPr/>
          <a:lstStyle/>
          <a:p>
            <a:r>
              <a:rPr lang="fr-FR" dirty="0"/>
              <a:t>Le configurateur apporte une étape innovante dans le parcours de </a:t>
            </a:r>
            <a:r>
              <a:rPr lang="fr-FR" dirty="0" smtClean="0"/>
              <a:t>vente</a:t>
            </a:r>
            <a:endParaRPr lang="fr-FR" dirty="0"/>
          </a:p>
        </p:txBody>
      </p:sp>
      <p:sp>
        <p:nvSpPr>
          <p:cNvPr id="7" name="Espace réservé du texte 6"/>
          <p:cNvSpPr>
            <a:spLocks noGrp="1"/>
          </p:cNvSpPr>
          <p:nvPr>
            <p:ph type="body" sz="quarter" idx="14"/>
          </p:nvPr>
        </p:nvSpPr>
        <p:spPr/>
        <p:txBody>
          <a:bodyPr/>
          <a:lstStyle/>
          <a:p>
            <a:r>
              <a:rPr lang="fr-FR" dirty="0" smtClean="0"/>
              <a:t>Nouvelle démarche commerciale</a:t>
            </a:r>
            <a:endParaRPr lang="fr-FR" dirty="0"/>
          </a:p>
        </p:txBody>
      </p:sp>
      <p:sp>
        <p:nvSpPr>
          <p:cNvPr id="8" name="Espace réservé du texte 7"/>
          <p:cNvSpPr>
            <a:spLocks noGrp="1"/>
          </p:cNvSpPr>
          <p:nvPr>
            <p:ph type="body" sz="quarter" idx="16"/>
          </p:nvPr>
        </p:nvSpPr>
        <p:spPr/>
        <p:txBody>
          <a:bodyPr/>
          <a:lstStyle/>
          <a:p>
            <a:r>
              <a:rPr lang="fr-FR" dirty="0" smtClean="0"/>
              <a:t>4</a:t>
            </a:r>
            <a:endParaRPr lang="fr-FR" dirty="0"/>
          </a:p>
        </p:txBody>
      </p:sp>
      <p:pic>
        <p:nvPicPr>
          <p:cNvPr id="10" name="Image 9">
            <a:hlinkClick r:id="rId2"/>
          </p:cNvPr>
          <p:cNvPicPr>
            <a:picLocks noChangeAspect="1"/>
          </p:cNvPicPr>
          <p:nvPr/>
        </p:nvPicPr>
        <p:blipFill>
          <a:blip r:embed="rId3"/>
          <a:stretch>
            <a:fillRect/>
          </a:stretch>
        </p:blipFill>
        <p:spPr>
          <a:xfrm>
            <a:off x="3960000" y="1620000"/>
            <a:ext cx="7705686" cy="4320000"/>
          </a:xfrm>
          <a:prstGeom prst="rect">
            <a:avLst/>
          </a:prstGeom>
        </p:spPr>
      </p:pic>
      <p:sp>
        <p:nvSpPr>
          <p:cNvPr id="11" name="Rectangle à coins arrondis 10"/>
          <p:cNvSpPr/>
          <p:nvPr/>
        </p:nvSpPr>
        <p:spPr>
          <a:xfrm>
            <a:off x="3960000" y="5940000"/>
            <a:ext cx="3240000" cy="360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rgbClr val="C00000"/>
                </a:solidFill>
                <a:sym typeface="Webdings" panose="05030102010509060703" pitchFamily="18" charset="2"/>
              </a:rPr>
              <a:t></a:t>
            </a:r>
            <a:r>
              <a:rPr lang="fr-FR" sz="1400" dirty="0" smtClean="0">
                <a:sym typeface="Webdings" panose="05030102010509060703" pitchFamily="18" charset="2"/>
              </a:rPr>
              <a:t> </a:t>
            </a:r>
            <a:r>
              <a:rPr lang="fr-FR" sz="1400" dirty="0" smtClean="0">
                <a:solidFill>
                  <a:schemeClr val="tx1">
                    <a:lumMod val="75000"/>
                    <a:lumOff val="25000"/>
                  </a:schemeClr>
                </a:solidFill>
                <a:sym typeface="Webdings" panose="05030102010509060703" pitchFamily="18" charset="2"/>
              </a:rPr>
              <a:t>cliquez sur la vidéo pour la lancer</a:t>
            </a:r>
            <a:endParaRPr lang="fr-FR" sz="1400" dirty="0">
              <a:solidFill>
                <a:schemeClr val="tx1">
                  <a:lumMod val="75000"/>
                  <a:lumOff val="25000"/>
                </a:schemeClr>
              </a:solidFill>
            </a:endParaRPr>
          </a:p>
        </p:txBody>
      </p:sp>
    </p:spTree>
    <p:extLst>
      <p:ext uri="{BB962C8B-B14F-4D97-AF65-F5344CB8AC3E}">
        <p14:creationId xmlns:p14="http://schemas.microsoft.com/office/powerpoint/2010/main" val="376028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sz="2000" b="1" dirty="0">
                <a:latin typeface="Montserrat Black" panose="00000A00000000000000" pitchFamily="2" charset="0"/>
              </a:rPr>
              <a:t>Contexte et enjeux</a:t>
            </a:r>
          </a:p>
          <a:p>
            <a:r>
              <a:rPr lang="fr-FR" sz="2000" b="1" dirty="0">
                <a:latin typeface="Montserrat Black" panose="00000A00000000000000" pitchFamily="2" charset="0"/>
              </a:rPr>
              <a:t>Nouvelles garanties</a:t>
            </a:r>
          </a:p>
          <a:p>
            <a:r>
              <a:rPr lang="fr-FR" sz="2000" b="1" dirty="0">
                <a:latin typeface="Montserrat Black" panose="00000A00000000000000" pitchFamily="2" charset="0"/>
              </a:rPr>
              <a:t>Nouvelle tarification</a:t>
            </a:r>
          </a:p>
          <a:p>
            <a:r>
              <a:rPr lang="fr-FR" sz="2000" b="1" dirty="0">
                <a:latin typeface="Montserrat Black" panose="00000A00000000000000" pitchFamily="2" charset="0"/>
              </a:rPr>
              <a:t>Nouvelle démarche commerciale</a:t>
            </a:r>
          </a:p>
          <a:p>
            <a:r>
              <a:rPr lang="fr-FR" sz="2000" b="1" dirty="0">
                <a:solidFill>
                  <a:srgbClr val="C00000"/>
                </a:solidFill>
                <a:latin typeface="Montserrat Black" panose="00000A00000000000000" pitchFamily="2" charset="0"/>
              </a:rPr>
              <a:t>Informations et outils</a:t>
            </a:r>
          </a:p>
          <a:p>
            <a:pPr lvl="1"/>
            <a:r>
              <a:rPr lang="fr-FR" sz="1800" dirty="0"/>
              <a:t>Quelques informations complémentaires</a:t>
            </a:r>
          </a:p>
          <a:p>
            <a:pPr lvl="1"/>
            <a:r>
              <a:rPr lang="fr-FR" sz="1800" dirty="0"/>
              <a:t>Les outils à votre disposition dans la rubrique des commerciaux</a:t>
            </a:r>
          </a:p>
        </p:txBody>
      </p:sp>
    </p:spTree>
    <p:extLst>
      <p:ext uri="{BB962C8B-B14F-4D97-AF65-F5344CB8AC3E}">
        <p14:creationId xmlns:p14="http://schemas.microsoft.com/office/powerpoint/2010/main" val="39763475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Quelques informations </a:t>
            </a:r>
            <a:r>
              <a:rPr lang="fr-FR" dirty="0" smtClean="0"/>
              <a:t>complémentaires</a:t>
            </a:r>
            <a:endParaRPr lang="fr-FR" dirty="0"/>
          </a:p>
        </p:txBody>
      </p:sp>
      <p:sp>
        <p:nvSpPr>
          <p:cNvPr id="7" name="Espace réservé du texte 6"/>
          <p:cNvSpPr>
            <a:spLocks noGrp="1"/>
          </p:cNvSpPr>
          <p:nvPr>
            <p:ph type="body" sz="quarter" idx="14"/>
          </p:nvPr>
        </p:nvSpPr>
        <p:spPr/>
        <p:txBody>
          <a:bodyPr/>
          <a:lstStyle/>
          <a:p>
            <a:r>
              <a:rPr lang="fr-FR" dirty="0" smtClean="0"/>
              <a:t>Informations et outils</a:t>
            </a:r>
            <a:endParaRPr lang="fr-FR" dirty="0"/>
          </a:p>
        </p:txBody>
      </p:sp>
      <p:sp>
        <p:nvSpPr>
          <p:cNvPr id="8" name="Espace réservé du texte 7"/>
          <p:cNvSpPr>
            <a:spLocks noGrp="1"/>
          </p:cNvSpPr>
          <p:nvPr>
            <p:ph type="body" sz="quarter" idx="16"/>
          </p:nvPr>
        </p:nvSpPr>
        <p:spPr/>
        <p:txBody>
          <a:bodyPr/>
          <a:lstStyle/>
          <a:p>
            <a:r>
              <a:rPr lang="fr-FR" dirty="0" smtClean="0"/>
              <a:t>1</a:t>
            </a:r>
            <a:endParaRPr lang="fr-FR" dirty="0"/>
          </a:p>
        </p:txBody>
      </p:sp>
      <p:graphicFrame>
        <p:nvGraphicFramePr>
          <p:cNvPr id="10" name="Tableau 9"/>
          <p:cNvGraphicFramePr>
            <a:graphicFrameLocks noGrp="1"/>
          </p:cNvGraphicFramePr>
          <p:nvPr>
            <p:extLst>
              <p:ext uri="{D42A27DB-BD31-4B8C-83A1-F6EECF244321}">
                <p14:modId xmlns:p14="http://schemas.microsoft.com/office/powerpoint/2010/main" val="2713146501"/>
              </p:ext>
            </p:extLst>
          </p:nvPr>
        </p:nvGraphicFramePr>
        <p:xfrm>
          <a:off x="695325" y="1440000"/>
          <a:ext cx="10800000" cy="4320000"/>
        </p:xfrm>
        <a:graphic>
          <a:graphicData uri="http://schemas.openxmlformats.org/drawingml/2006/table">
            <a:tbl>
              <a:tblPr firstRow="1" bandRow="1">
                <a:tableStyleId>{5C22544A-7EE6-4342-B048-85BDC9FD1C3A}</a:tableStyleId>
              </a:tblPr>
              <a:tblGrid>
                <a:gridCol w="2160000">
                  <a:extLst>
                    <a:ext uri="{9D8B030D-6E8A-4147-A177-3AD203B41FA5}">
                      <a16:colId xmlns:a16="http://schemas.microsoft.com/office/drawing/2014/main" val="3609208306"/>
                    </a:ext>
                  </a:extLst>
                </a:gridCol>
                <a:gridCol w="2880000">
                  <a:extLst>
                    <a:ext uri="{9D8B030D-6E8A-4147-A177-3AD203B41FA5}">
                      <a16:colId xmlns:a16="http://schemas.microsoft.com/office/drawing/2014/main" val="3891123021"/>
                    </a:ext>
                  </a:extLst>
                </a:gridCol>
                <a:gridCol w="2880000">
                  <a:extLst>
                    <a:ext uri="{9D8B030D-6E8A-4147-A177-3AD203B41FA5}">
                      <a16:colId xmlns:a16="http://schemas.microsoft.com/office/drawing/2014/main" val="2667386016"/>
                    </a:ext>
                  </a:extLst>
                </a:gridCol>
                <a:gridCol w="2880000">
                  <a:extLst>
                    <a:ext uri="{9D8B030D-6E8A-4147-A177-3AD203B41FA5}">
                      <a16:colId xmlns:a16="http://schemas.microsoft.com/office/drawing/2014/main" val="1422913991"/>
                    </a:ext>
                  </a:extLst>
                </a:gridCol>
              </a:tblGrid>
              <a:tr h="360000">
                <a:tc>
                  <a:txBody>
                    <a:bodyPr/>
                    <a:lstStyle/>
                    <a:p>
                      <a:pPr algn="l"/>
                      <a:endParaRPr lang="fr-FR" sz="1200" b="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algn="ctr"/>
                      <a:r>
                        <a:rPr lang="fr-FR" sz="1200" b="1" kern="1200" dirty="0" smtClean="0">
                          <a:solidFill>
                            <a:schemeClr val="tx1">
                              <a:lumMod val="75000"/>
                              <a:lumOff val="25000"/>
                            </a:schemeClr>
                          </a:solidFill>
                          <a:latin typeface="+mn-lt"/>
                          <a:ea typeface="+mn-ea"/>
                          <a:cs typeface="+mn-cs"/>
                        </a:rPr>
                        <a:t>Socle du contrat Groupe</a:t>
                      </a:r>
                      <a:endParaRPr lang="fr-FR" sz="1200" b="1"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200" b="1" kern="1200" dirty="0" smtClean="0">
                          <a:solidFill>
                            <a:schemeClr val="tx1">
                              <a:lumMod val="75000"/>
                              <a:lumOff val="25000"/>
                            </a:schemeClr>
                          </a:solidFill>
                          <a:latin typeface="+mn-lt"/>
                          <a:ea typeface="+mn-ea"/>
                          <a:cs typeface="+mn-cs"/>
                        </a:rPr>
                        <a:t>Garanties additionnelles</a:t>
                      </a:r>
                      <a:endParaRPr lang="fr-FR" sz="1200" b="1"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200" b="1" kern="1200" dirty="0" smtClean="0">
                          <a:solidFill>
                            <a:schemeClr val="tx1">
                              <a:lumMod val="75000"/>
                              <a:lumOff val="25000"/>
                            </a:schemeClr>
                          </a:solidFill>
                          <a:latin typeface="+mn-lt"/>
                          <a:ea typeface="+mn-ea"/>
                          <a:cs typeface="+mn-cs"/>
                        </a:rPr>
                        <a:t>Perte d’emploi</a:t>
                      </a:r>
                      <a:endParaRPr lang="fr-FR" sz="1200" b="1"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03493543"/>
                  </a:ext>
                </a:extLst>
              </a:tr>
              <a:tr h="360000">
                <a:tc>
                  <a:txBody>
                    <a:bodyPr/>
                    <a:lstStyle/>
                    <a:p>
                      <a:pPr algn="l"/>
                      <a:r>
                        <a:rPr lang="fr-FR" sz="1200" b="0" dirty="0" smtClean="0">
                          <a:solidFill>
                            <a:schemeClr val="bg1"/>
                          </a:solidFill>
                        </a:rPr>
                        <a:t>N° de contrat</a:t>
                      </a:r>
                      <a:endParaRPr lang="fr-FR" sz="1200" b="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algn="ctr"/>
                      <a:r>
                        <a:rPr lang="fr-FR" sz="1000" b="1" kern="1200" dirty="0" smtClean="0">
                          <a:solidFill>
                            <a:schemeClr val="tx1">
                              <a:lumMod val="75000"/>
                              <a:lumOff val="25000"/>
                            </a:schemeClr>
                          </a:solidFill>
                          <a:latin typeface="+mn-lt"/>
                          <a:ea typeface="+mn-ea"/>
                          <a:cs typeface="+mn-cs"/>
                        </a:rPr>
                        <a:t>A341H</a:t>
                      </a:r>
                      <a:endParaRPr lang="fr-FR" sz="1000" b="1"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000" b="1" kern="1200" dirty="0" smtClean="0">
                          <a:solidFill>
                            <a:schemeClr val="tx1">
                              <a:lumMod val="75000"/>
                              <a:lumOff val="25000"/>
                            </a:schemeClr>
                          </a:solidFill>
                          <a:latin typeface="+mn-lt"/>
                          <a:ea typeface="+mn-ea"/>
                          <a:cs typeface="+mn-cs"/>
                        </a:rPr>
                        <a:t>A341H</a:t>
                      </a:r>
                      <a:endParaRPr lang="fr-FR" sz="1000" b="1"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000" b="1" kern="1200" dirty="0" smtClean="0">
                          <a:solidFill>
                            <a:schemeClr val="tx1">
                              <a:lumMod val="75000"/>
                              <a:lumOff val="25000"/>
                            </a:schemeClr>
                          </a:solidFill>
                          <a:latin typeface="+mn-lt"/>
                          <a:ea typeface="+mn-ea"/>
                          <a:cs typeface="+mn-cs"/>
                        </a:rPr>
                        <a:t>A348Q</a:t>
                      </a:r>
                      <a:endParaRPr lang="fr-FR" sz="1000" b="1"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51585054"/>
                  </a:ext>
                </a:extLst>
              </a:tr>
              <a:tr h="900000">
                <a:tc>
                  <a:txBody>
                    <a:bodyPr/>
                    <a:lstStyle/>
                    <a:p>
                      <a:pPr algn="l"/>
                      <a:r>
                        <a:rPr lang="fr-FR" sz="1200" b="0" dirty="0" smtClean="0">
                          <a:solidFill>
                            <a:schemeClr val="bg1"/>
                          </a:solidFill>
                        </a:rPr>
                        <a:t>Adhésion</a:t>
                      </a:r>
                      <a:endParaRPr lang="fr-FR" sz="1200" b="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fr-FR" sz="1000" b="0" kern="1200" dirty="0" smtClean="0">
                          <a:solidFill>
                            <a:schemeClr val="tx1">
                              <a:lumMod val="75000"/>
                              <a:lumOff val="25000"/>
                            </a:schemeClr>
                          </a:solidFill>
                          <a:latin typeface="+mn-lt"/>
                          <a:ea typeface="+mn-ea"/>
                          <a:cs typeface="+mn-cs"/>
                        </a:rPr>
                        <a:t>Uniquement à la mise en place d’un crédit immobilier</a:t>
                      </a:r>
                    </a:p>
                    <a:p>
                      <a:endParaRPr lang="fr-FR" sz="1000" b="0" kern="1200" dirty="0" smtClean="0">
                        <a:solidFill>
                          <a:schemeClr val="tx1">
                            <a:lumMod val="75000"/>
                            <a:lumOff val="25000"/>
                          </a:schemeClr>
                        </a:solidFill>
                        <a:latin typeface="+mn-lt"/>
                        <a:ea typeface="+mn-ea"/>
                        <a:cs typeface="+mn-cs"/>
                      </a:endParaRPr>
                    </a:p>
                    <a:p>
                      <a:r>
                        <a:rPr lang="fr-FR" sz="1000" b="0" kern="1200" dirty="0" smtClean="0">
                          <a:solidFill>
                            <a:schemeClr val="tx1">
                              <a:lumMod val="75000"/>
                              <a:lumOff val="25000"/>
                            </a:schemeClr>
                          </a:solidFill>
                          <a:latin typeface="+mn-lt"/>
                          <a:ea typeface="+mn-ea"/>
                          <a:cs typeface="+mn-cs"/>
                        </a:rPr>
                        <a:t>Le contrat</a:t>
                      </a:r>
                      <a:r>
                        <a:rPr lang="fr-FR" sz="1000" b="0" kern="1200" baseline="0" dirty="0" smtClean="0">
                          <a:solidFill>
                            <a:schemeClr val="tx1">
                              <a:lumMod val="75000"/>
                              <a:lumOff val="25000"/>
                            </a:schemeClr>
                          </a:solidFill>
                          <a:latin typeface="+mn-lt"/>
                          <a:ea typeface="+mn-ea"/>
                          <a:cs typeface="+mn-cs"/>
                        </a:rPr>
                        <a:t> ne peut pas être souscrit en avenant sur un dossier immobilier en gestion</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kern="1200" dirty="0" smtClean="0">
                          <a:solidFill>
                            <a:schemeClr val="tx1">
                              <a:lumMod val="75000"/>
                              <a:lumOff val="25000"/>
                            </a:schemeClr>
                          </a:solidFill>
                          <a:latin typeface="+mn-lt"/>
                          <a:ea typeface="+mn-ea"/>
                          <a:cs typeface="+mn-cs"/>
                        </a:rPr>
                        <a:t>Idem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kern="1200" dirty="0" smtClean="0">
                          <a:solidFill>
                            <a:schemeClr val="tx1">
                              <a:lumMod val="75000"/>
                              <a:lumOff val="25000"/>
                            </a:schemeClr>
                          </a:solidFill>
                          <a:latin typeface="+mn-lt"/>
                          <a:ea typeface="+mn-ea"/>
                          <a:cs typeface="+mn-cs"/>
                        </a:rPr>
                        <a:t>Uniquement à la mise en place d’un crédit immobilier et </a:t>
                      </a:r>
                      <a:r>
                        <a:rPr lang="fr-FR" sz="1000" b="0" kern="1200" baseline="0" dirty="0" smtClean="0">
                          <a:solidFill>
                            <a:schemeClr val="tx1">
                              <a:lumMod val="75000"/>
                              <a:lumOff val="25000"/>
                            </a:schemeClr>
                          </a:solidFill>
                          <a:latin typeface="+mn-lt"/>
                          <a:ea typeface="+mn-ea"/>
                          <a:cs typeface="+mn-cs"/>
                        </a:rPr>
                        <a:t>uniquement si souscription au contrat A341H</a:t>
                      </a:r>
                      <a:endParaRPr lang="fr-FR" sz="1000" b="0" kern="1200" dirty="0" smtClean="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05246592"/>
                  </a:ext>
                </a:extLst>
              </a:tr>
              <a:tr h="900000">
                <a:tc>
                  <a:txBody>
                    <a:bodyPr/>
                    <a:lstStyle/>
                    <a:p>
                      <a:pPr algn="l"/>
                      <a:r>
                        <a:rPr lang="fr-FR" sz="1200" b="0" dirty="0" smtClean="0">
                          <a:solidFill>
                            <a:schemeClr val="bg1"/>
                          </a:solidFill>
                        </a:rPr>
                        <a:t>Modification</a:t>
                      </a:r>
                      <a:endParaRPr lang="fr-FR" sz="1200" b="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fr-FR" sz="1000" b="0" kern="1200" dirty="0" smtClean="0">
                          <a:solidFill>
                            <a:schemeClr val="tx1">
                              <a:lumMod val="75000"/>
                              <a:lumOff val="25000"/>
                            </a:schemeClr>
                          </a:solidFill>
                          <a:latin typeface="+mn-lt"/>
                          <a:ea typeface="+mn-ea"/>
                          <a:cs typeface="+mn-cs"/>
                        </a:rPr>
                        <a:t>Pas de modification en cours de vie du contrat</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000" b="0" kern="1200" dirty="0" smtClean="0">
                          <a:solidFill>
                            <a:schemeClr val="tx1">
                              <a:lumMod val="75000"/>
                              <a:lumOff val="25000"/>
                            </a:schemeClr>
                          </a:solidFill>
                          <a:latin typeface="+mn-lt"/>
                          <a:ea typeface="+mn-ea"/>
                          <a:cs typeface="+mn-cs"/>
                        </a:rPr>
                        <a:t>Pas de modification</a:t>
                      </a:r>
                      <a:r>
                        <a:rPr lang="fr-FR" sz="1000" b="0" kern="1200" baseline="0" dirty="0" smtClean="0">
                          <a:solidFill>
                            <a:schemeClr val="tx1">
                              <a:lumMod val="75000"/>
                              <a:lumOff val="25000"/>
                            </a:schemeClr>
                          </a:solidFill>
                          <a:latin typeface="+mn-lt"/>
                          <a:ea typeface="+mn-ea"/>
                          <a:cs typeface="+mn-cs"/>
                        </a:rPr>
                        <a:t> des garanties additionnelles</a:t>
                      </a:r>
                    </a:p>
                    <a:p>
                      <a:endParaRPr lang="fr-FR" sz="1000" b="0" kern="1200" baseline="0" dirty="0" smtClean="0">
                        <a:solidFill>
                          <a:schemeClr val="tx1">
                            <a:lumMod val="75000"/>
                            <a:lumOff val="25000"/>
                          </a:schemeClr>
                        </a:solidFill>
                        <a:latin typeface="+mn-lt"/>
                        <a:ea typeface="+mn-ea"/>
                        <a:cs typeface="+mn-cs"/>
                      </a:endParaRPr>
                    </a:p>
                    <a:p>
                      <a:r>
                        <a:rPr lang="fr-FR" sz="1000" b="0" kern="1200" baseline="0" dirty="0" smtClean="0">
                          <a:solidFill>
                            <a:schemeClr val="tx1">
                              <a:lumMod val="75000"/>
                              <a:lumOff val="25000"/>
                            </a:schemeClr>
                          </a:solidFill>
                          <a:latin typeface="+mn-lt"/>
                          <a:ea typeface="+mn-ea"/>
                          <a:cs typeface="+mn-cs"/>
                        </a:rPr>
                        <a:t>Pas de possibilité de souscription complémentaire</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000" b="0" kern="1200" dirty="0" smtClean="0">
                          <a:solidFill>
                            <a:schemeClr val="tx1">
                              <a:lumMod val="75000"/>
                              <a:lumOff val="25000"/>
                            </a:schemeClr>
                          </a:solidFill>
                          <a:latin typeface="+mn-lt"/>
                          <a:ea typeface="+mn-ea"/>
                          <a:cs typeface="+mn-cs"/>
                        </a:rPr>
                        <a:t>Possibilité de modifier librement la</a:t>
                      </a:r>
                      <a:r>
                        <a:rPr lang="fr-FR" sz="1000" b="0" kern="1200" baseline="0" dirty="0" smtClean="0">
                          <a:solidFill>
                            <a:schemeClr val="tx1">
                              <a:lumMod val="75000"/>
                              <a:lumOff val="25000"/>
                            </a:schemeClr>
                          </a:solidFill>
                          <a:latin typeface="+mn-lt"/>
                          <a:ea typeface="+mn-ea"/>
                          <a:cs typeface="+mn-cs"/>
                        </a:rPr>
                        <a:t> garantie forfaitaire à la baisse avec effet immédiat (mini 300€) ou à la hausse (maxi 4.800€) avec un délai d’attente de 365 jours</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8589183"/>
                  </a:ext>
                </a:extLst>
              </a:tr>
              <a:tr h="1260000">
                <a:tc>
                  <a:txBody>
                    <a:bodyPr/>
                    <a:lstStyle/>
                    <a:p>
                      <a:pPr algn="l"/>
                      <a:r>
                        <a:rPr lang="fr-FR" sz="1200" b="0" dirty="0" smtClean="0">
                          <a:solidFill>
                            <a:schemeClr val="bg1"/>
                          </a:solidFill>
                        </a:rPr>
                        <a:t>Résiliation</a:t>
                      </a:r>
                      <a:r>
                        <a:rPr lang="fr-FR" sz="1200" b="0" baseline="0" dirty="0" smtClean="0">
                          <a:solidFill>
                            <a:schemeClr val="bg1"/>
                          </a:solidFill>
                        </a:rPr>
                        <a:t> / substitution</a:t>
                      </a:r>
                      <a:endParaRPr lang="fr-FR" sz="1200" b="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fr-FR" sz="1000" b="0" kern="1200" dirty="0" smtClean="0">
                          <a:solidFill>
                            <a:schemeClr val="tx1">
                              <a:lumMod val="75000"/>
                              <a:lumOff val="25000"/>
                            </a:schemeClr>
                          </a:solidFill>
                          <a:latin typeface="+mn-lt"/>
                          <a:ea typeface="+mn-ea"/>
                          <a:cs typeface="+mn-cs"/>
                        </a:rPr>
                        <a:t>Possible à tout moment en application de</a:t>
                      </a:r>
                      <a:r>
                        <a:rPr lang="fr-FR" sz="1000" b="0" kern="1200" baseline="0" dirty="0" smtClean="0">
                          <a:solidFill>
                            <a:schemeClr val="tx1">
                              <a:lumMod val="75000"/>
                              <a:lumOff val="25000"/>
                            </a:schemeClr>
                          </a:solidFill>
                          <a:latin typeface="+mn-lt"/>
                          <a:ea typeface="+mn-ea"/>
                          <a:cs typeface="+mn-cs"/>
                        </a:rPr>
                        <a:t> la réglementation sur le libre-choix de l’assurance avec un contrat répondant à nos critères d’équivalence de garantie</a:t>
                      </a:r>
                    </a:p>
                    <a:p>
                      <a:endParaRPr lang="fr-FR" sz="1000" b="0" kern="1200" baseline="0" dirty="0" smtClean="0">
                        <a:solidFill>
                          <a:schemeClr val="tx1">
                            <a:lumMod val="75000"/>
                            <a:lumOff val="25000"/>
                          </a:schemeClr>
                        </a:solidFill>
                        <a:latin typeface="+mn-lt"/>
                        <a:ea typeface="+mn-ea"/>
                        <a:cs typeface="+mn-cs"/>
                      </a:endParaRPr>
                    </a:p>
                    <a:p>
                      <a:r>
                        <a:rPr lang="fr-FR" sz="1000" b="0" kern="1200" baseline="0" dirty="0" smtClean="0">
                          <a:solidFill>
                            <a:schemeClr val="tx1">
                              <a:lumMod val="75000"/>
                              <a:lumOff val="25000"/>
                            </a:schemeClr>
                          </a:solidFill>
                          <a:latin typeface="+mn-lt"/>
                          <a:ea typeface="+mn-ea"/>
                          <a:cs typeface="+mn-cs"/>
                        </a:rPr>
                        <a:t>Dispositif PARADE</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000" b="0" kern="1200" dirty="0" smtClean="0">
                          <a:solidFill>
                            <a:schemeClr val="tx1">
                              <a:lumMod val="75000"/>
                              <a:lumOff val="25000"/>
                            </a:schemeClr>
                          </a:solidFill>
                          <a:latin typeface="+mn-lt"/>
                          <a:ea typeface="+mn-ea"/>
                          <a:cs typeface="+mn-cs"/>
                        </a:rPr>
                        <a:t>La résiliation d’une garantie</a:t>
                      </a:r>
                      <a:r>
                        <a:rPr lang="fr-FR" sz="1000" b="0" kern="1200" baseline="0" dirty="0" smtClean="0">
                          <a:solidFill>
                            <a:schemeClr val="tx1">
                              <a:lumMod val="75000"/>
                              <a:lumOff val="25000"/>
                            </a:schemeClr>
                          </a:solidFill>
                          <a:latin typeface="+mn-lt"/>
                          <a:ea typeface="+mn-ea"/>
                          <a:cs typeface="+mn-cs"/>
                        </a:rPr>
                        <a:t> additionnelle est possible tout en conservant le socle</a:t>
                      </a:r>
                    </a:p>
                    <a:p>
                      <a:endParaRPr lang="fr-FR" sz="1000" b="0" kern="1200" baseline="0" dirty="0" smtClean="0">
                        <a:solidFill>
                          <a:schemeClr val="tx1">
                            <a:lumMod val="75000"/>
                            <a:lumOff val="25000"/>
                          </a:schemeClr>
                        </a:solidFill>
                        <a:latin typeface="+mn-lt"/>
                        <a:ea typeface="+mn-ea"/>
                        <a:cs typeface="+mn-cs"/>
                      </a:endParaRPr>
                    </a:p>
                    <a:p>
                      <a:r>
                        <a:rPr lang="fr-FR" sz="1000" b="0" kern="1200" baseline="0" dirty="0" smtClean="0">
                          <a:solidFill>
                            <a:schemeClr val="tx1">
                              <a:lumMod val="75000"/>
                              <a:lumOff val="25000"/>
                            </a:schemeClr>
                          </a:solidFill>
                          <a:latin typeface="+mn-lt"/>
                          <a:ea typeface="+mn-ea"/>
                          <a:cs typeface="+mn-cs"/>
                        </a:rPr>
                        <a:t>La résiliation d’une seule garantie additionnelle entraine la résiliation de toutes les garanties additionnelles souscrites (ne concerne pas le contrat perte d’emploi)</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000" b="0" kern="1200" dirty="0" smtClean="0">
                          <a:solidFill>
                            <a:schemeClr val="tx1">
                              <a:lumMod val="75000"/>
                              <a:lumOff val="25000"/>
                            </a:schemeClr>
                          </a:solidFill>
                          <a:latin typeface="+mn-lt"/>
                          <a:ea typeface="+mn-ea"/>
                          <a:cs typeface="+mn-cs"/>
                        </a:rPr>
                        <a:t>Possibilité de résiliation à chaque échéance annuelle du contrat</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47872073"/>
                  </a:ext>
                </a:extLst>
              </a:tr>
              <a:tr h="540000">
                <a:tc>
                  <a:txBody>
                    <a:bodyPr/>
                    <a:lstStyle/>
                    <a:p>
                      <a:pPr algn="l"/>
                      <a:r>
                        <a:rPr lang="fr-FR" sz="1200" b="0" dirty="0" smtClean="0">
                          <a:solidFill>
                            <a:schemeClr val="bg1"/>
                          </a:solidFill>
                        </a:rPr>
                        <a:t>TAEG</a:t>
                      </a:r>
                      <a:endParaRPr lang="fr-FR" sz="1200" b="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fr-FR" sz="1000" b="0" kern="1200" dirty="0" smtClean="0">
                          <a:solidFill>
                            <a:schemeClr val="tx1">
                              <a:lumMod val="75000"/>
                              <a:lumOff val="25000"/>
                            </a:schemeClr>
                          </a:solidFill>
                          <a:latin typeface="+mn-lt"/>
                          <a:ea typeface="+mn-ea"/>
                          <a:cs typeface="+mn-cs"/>
                        </a:rPr>
                        <a:t>Assurance obligatoire impactant le TAEG</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000" b="0" kern="1200" dirty="0" smtClean="0">
                          <a:solidFill>
                            <a:schemeClr val="tx1">
                              <a:lumMod val="75000"/>
                              <a:lumOff val="25000"/>
                            </a:schemeClr>
                          </a:solidFill>
                          <a:latin typeface="+mn-lt"/>
                          <a:ea typeface="+mn-ea"/>
                          <a:cs typeface="+mn-cs"/>
                        </a:rPr>
                        <a:t>Assurance</a:t>
                      </a:r>
                      <a:r>
                        <a:rPr lang="fr-FR" sz="1000" b="0" kern="1200" baseline="0" dirty="0" smtClean="0">
                          <a:solidFill>
                            <a:schemeClr val="tx1">
                              <a:lumMod val="75000"/>
                              <a:lumOff val="25000"/>
                            </a:schemeClr>
                          </a:solidFill>
                          <a:latin typeface="+mn-lt"/>
                          <a:ea typeface="+mn-ea"/>
                          <a:cs typeface="+mn-cs"/>
                        </a:rPr>
                        <a:t>(s) facultative(s) n’impactant pas le TAEG</a:t>
                      </a:r>
                      <a:endParaRPr lang="fr-FR" sz="1000" b="0" kern="1200" dirty="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kern="1200" dirty="0" smtClean="0">
                          <a:solidFill>
                            <a:schemeClr val="tx1">
                              <a:lumMod val="75000"/>
                              <a:lumOff val="25000"/>
                            </a:schemeClr>
                          </a:solidFill>
                          <a:latin typeface="+mn-lt"/>
                          <a:ea typeface="+mn-ea"/>
                          <a:cs typeface="+mn-cs"/>
                        </a:rPr>
                        <a:t>Assurance</a:t>
                      </a:r>
                      <a:r>
                        <a:rPr lang="fr-FR" sz="1000" b="0" kern="1200" baseline="0" dirty="0" smtClean="0">
                          <a:solidFill>
                            <a:schemeClr val="tx1">
                              <a:lumMod val="75000"/>
                              <a:lumOff val="25000"/>
                            </a:schemeClr>
                          </a:solidFill>
                          <a:latin typeface="+mn-lt"/>
                          <a:ea typeface="+mn-ea"/>
                          <a:cs typeface="+mn-cs"/>
                        </a:rPr>
                        <a:t> facultative n’impactant pas le TAEG</a:t>
                      </a:r>
                      <a:endParaRPr lang="fr-FR" sz="1000" b="0" kern="1200" dirty="0" smtClean="0">
                        <a:solidFill>
                          <a:schemeClr val="tx1">
                            <a:lumMod val="75000"/>
                            <a:lumOff val="25000"/>
                          </a:schemeClr>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20109120"/>
                  </a:ext>
                </a:extLst>
              </a:tr>
            </a:tbl>
          </a:graphicData>
        </a:graphic>
      </p:graphicFrame>
    </p:spTree>
    <p:extLst>
      <p:ext uri="{BB962C8B-B14F-4D97-AF65-F5344CB8AC3E}">
        <p14:creationId xmlns:p14="http://schemas.microsoft.com/office/powerpoint/2010/main" val="14135528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388669"/>
            <a:ext cx="5040000" cy="4860000"/>
          </a:xfrm>
        </p:spPr>
        <p:txBody>
          <a:bodyPr/>
          <a:lstStyle/>
          <a:p>
            <a:r>
              <a:rPr lang="fr-FR" dirty="0">
                <a:hlinkClick r:id="rId2"/>
              </a:rPr>
              <a:t>La fiche synthétique de la nouvelle offre</a:t>
            </a:r>
            <a:endParaRPr lang="fr-FR" dirty="0"/>
          </a:p>
          <a:p>
            <a:endParaRPr lang="fr-FR" dirty="0"/>
          </a:p>
          <a:p>
            <a:r>
              <a:rPr lang="fr-FR" dirty="0"/>
              <a:t>Contrat Groupe ADE</a:t>
            </a:r>
          </a:p>
          <a:p>
            <a:pPr lvl="1"/>
            <a:r>
              <a:rPr lang="fr-FR" dirty="0">
                <a:hlinkClick r:id="rId3"/>
              </a:rPr>
              <a:t>Note d’information CEGEE</a:t>
            </a:r>
            <a:endParaRPr lang="fr-FR" dirty="0"/>
          </a:p>
          <a:p>
            <a:pPr lvl="1"/>
            <a:r>
              <a:rPr lang="fr-FR" dirty="0">
                <a:hlinkClick r:id="rId4"/>
              </a:rPr>
              <a:t>Notice d’information CNP A341H</a:t>
            </a:r>
            <a:endParaRPr lang="fr-FR" dirty="0"/>
          </a:p>
          <a:p>
            <a:pPr lvl="1"/>
            <a:r>
              <a:rPr lang="fr-FR" dirty="0">
                <a:hlinkClick r:id="rId5"/>
              </a:rPr>
              <a:t>Fiche produit</a:t>
            </a:r>
            <a:endParaRPr lang="fr-FR" dirty="0"/>
          </a:p>
          <a:p>
            <a:pPr lvl="1"/>
            <a:r>
              <a:rPr lang="fr-FR" dirty="0">
                <a:hlinkClick r:id="rId6"/>
              </a:rPr>
              <a:t>Fiche mémo</a:t>
            </a:r>
            <a:endParaRPr lang="fr-FR" dirty="0"/>
          </a:p>
          <a:p>
            <a:endParaRPr lang="fr-FR" dirty="0"/>
          </a:p>
          <a:p>
            <a:r>
              <a:rPr lang="fr-FR" dirty="0"/>
              <a:t>Contrat perte d’emploi</a:t>
            </a:r>
          </a:p>
          <a:p>
            <a:pPr lvl="1"/>
            <a:r>
              <a:rPr lang="fr-FR" dirty="0">
                <a:hlinkClick r:id="rId7"/>
              </a:rPr>
              <a:t>Note d’information CEGEE</a:t>
            </a:r>
            <a:endParaRPr lang="fr-FR" dirty="0"/>
          </a:p>
          <a:p>
            <a:pPr lvl="1"/>
            <a:r>
              <a:rPr lang="fr-FR" dirty="0">
                <a:hlinkClick r:id="rId8"/>
              </a:rPr>
              <a:t>Notice d’information CNP A348Q</a:t>
            </a:r>
            <a:endParaRPr lang="fr-FR" dirty="0"/>
          </a:p>
          <a:p>
            <a:pPr lvl="1"/>
            <a:r>
              <a:rPr lang="fr-FR" dirty="0">
                <a:hlinkClick r:id="rId9"/>
              </a:rPr>
              <a:t>Fiche produit</a:t>
            </a:r>
            <a:endParaRPr lang="fr-FR" dirty="0"/>
          </a:p>
          <a:p>
            <a:pPr lvl="1"/>
            <a:r>
              <a:rPr lang="fr-FR" dirty="0">
                <a:hlinkClick r:id="rId10"/>
              </a:rPr>
              <a:t>Fiche mémo</a:t>
            </a:r>
            <a:endParaRPr lang="fr-FR" dirty="0"/>
          </a:p>
          <a:p>
            <a:pPr lvl="1"/>
            <a:r>
              <a:rPr lang="fr-FR" dirty="0">
                <a:hlinkClick r:id="rId11"/>
              </a:rPr>
              <a:t>Tutoriel </a:t>
            </a:r>
            <a:r>
              <a:rPr lang="fr-FR" dirty="0" smtClean="0">
                <a:hlinkClick r:id="rId11"/>
              </a:rPr>
              <a:t>vidéo</a:t>
            </a:r>
            <a:endParaRPr lang="fr-FR" dirty="0"/>
          </a:p>
        </p:txBody>
      </p:sp>
      <p:sp>
        <p:nvSpPr>
          <p:cNvPr id="6" name="Espace réservé du texte 5"/>
          <p:cNvSpPr>
            <a:spLocks noGrp="1"/>
          </p:cNvSpPr>
          <p:nvPr>
            <p:ph type="body" sz="quarter" idx="12"/>
          </p:nvPr>
        </p:nvSpPr>
        <p:spPr/>
        <p:txBody>
          <a:bodyPr/>
          <a:lstStyle/>
          <a:p>
            <a:r>
              <a:rPr lang="fr-FR" dirty="0"/>
              <a:t>Les outils à votre disposition </a:t>
            </a:r>
            <a:r>
              <a:rPr lang="fr-FR" dirty="0" smtClean="0"/>
              <a:t>dans</a:t>
            </a:r>
            <a:endParaRPr lang="fr-FR" dirty="0"/>
          </a:p>
        </p:txBody>
      </p:sp>
      <p:sp>
        <p:nvSpPr>
          <p:cNvPr id="7" name="Espace réservé du texte 6"/>
          <p:cNvSpPr>
            <a:spLocks noGrp="1"/>
          </p:cNvSpPr>
          <p:nvPr>
            <p:ph type="body" sz="quarter" idx="14"/>
          </p:nvPr>
        </p:nvSpPr>
        <p:spPr/>
        <p:txBody>
          <a:bodyPr/>
          <a:lstStyle/>
          <a:p>
            <a:r>
              <a:rPr lang="fr-FR" dirty="0"/>
              <a:t>Informations et </a:t>
            </a:r>
            <a:r>
              <a:rPr lang="fr-FR" dirty="0" smtClean="0"/>
              <a:t>outils</a:t>
            </a:r>
            <a:endParaRPr lang="fr-FR" dirty="0"/>
          </a:p>
        </p:txBody>
      </p:sp>
      <p:sp>
        <p:nvSpPr>
          <p:cNvPr id="8" name="Espace réservé du texte 7"/>
          <p:cNvSpPr>
            <a:spLocks noGrp="1"/>
          </p:cNvSpPr>
          <p:nvPr>
            <p:ph type="body" sz="quarter" idx="16"/>
          </p:nvPr>
        </p:nvSpPr>
        <p:spPr/>
        <p:txBody>
          <a:bodyPr/>
          <a:lstStyle/>
          <a:p>
            <a:r>
              <a:rPr lang="fr-FR" dirty="0" smtClean="0"/>
              <a:t>2</a:t>
            </a:r>
            <a:endParaRPr lang="fr-FR" dirty="0"/>
          </a:p>
        </p:txBody>
      </p:sp>
      <p:pic>
        <p:nvPicPr>
          <p:cNvPr id="10" name="Image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220000" y="648000"/>
            <a:ext cx="1900801" cy="360000"/>
          </a:xfrm>
          <a:prstGeom prst="rect">
            <a:avLst/>
          </a:prstGeom>
        </p:spPr>
      </p:pic>
      <p:sp>
        <p:nvSpPr>
          <p:cNvPr id="11" name="Espace réservé du contenu 8"/>
          <p:cNvSpPr txBox="1">
            <a:spLocks/>
          </p:cNvSpPr>
          <p:nvPr/>
        </p:nvSpPr>
        <p:spPr>
          <a:xfrm>
            <a:off x="6300000" y="1388669"/>
            <a:ext cx="5040000"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hlinkClick r:id="rId13"/>
              </a:rPr>
              <a:t>Le </a:t>
            </a:r>
            <a:r>
              <a:rPr lang="fr-FR" dirty="0">
                <a:hlinkClick r:id="rId13"/>
              </a:rPr>
              <a:t>guide de l’ADE</a:t>
            </a:r>
            <a:endParaRPr lang="fr-FR" dirty="0"/>
          </a:p>
          <a:p>
            <a:endParaRPr lang="fr-FR" dirty="0"/>
          </a:p>
          <a:p>
            <a:r>
              <a:rPr lang="fr-FR" dirty="0"/>
              <a:t>Parcours et configurateur</a:t>
            </a:r>
          </a:p>
          <a:p>
            <a:pPr lvl="1"/>
            <a:r>
              <a:rPr lang="fr-FR" dirty="0">
                <a:hlinkClick r:id="rId14"/>
              </a:rPr>
              <a:t>Tutoriel vidéo parcours conseiller</a:t>
            </a:r>
            <a:endParaRPr lang="fr-FR" dirty="0"/>
          </a:p>
          <a:p>
            <a:pPr lvl="1"/>
            <a:r>
              <a:rPr lang="fr-FR" dirty="0">
                <a:hlinkClick r:id="rId15"/>
              </a:rPr>
              <a:t>Tutoriel vidéo parcours client</a:t>
            </a:r>
            <a:endParaRPr lang="fr-FR" dirty="0"/>
          </a:p>
          <a:p>
            <a:endParaRPr lang="fr-FR" dirty="0"/>
          </a:p>
          <a:p>
            <a:r>
              <a:rPr lang="fr-FR" dirty="0">
                <a:hlinkClick r:id="rId16"/>
              </a:rPr>
              <a:t>La grille tarifaire CNP</a:t>
            </a:r>
            <a:endParaRPr lang="fr-FR" dirty="0"/>
          </a:p>
          <a:p>
            <a:endParaRPr lang="fr-FR" dirty="0"/>
          </a:p>
          <a:p>
            <a:r>
              <a:rPr lang="fr-FR" dirty="0">
                <a:hlinkClick r:id="rId17"/>
              </a:rPr>
              <a:t>Le kit d’accompagnement </a:t>
            </a:r>
            <a:r>
              <a:rPr lang="fr-FR" dirty="0" smtClean="0">
                <a:hlinkClick r:id="rId17"/>
              </a:rPr>
              <a:t>DA</a:t>
            </a:r>
            <a:endParaRPr lang="fr-FR" dirty="0"/>
          </a:p>
        </p:txBody>
      </p:sp>
    </p:spTree>
    <p:extLst>
      <p:ext uri="{BB962C8B-B14F-4D97-AF65-F5344CB8AC3E}">
        <p14:creationId xmlns:p14="http://schemas.microsoft.com/office/powerpoint/2010/main" val="19054793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402bd0e2-1d78-4f7d-9dde-91cd55d66e8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4196</TotalTime>
  <Words>4110</Words>
  <Application>Microsoft Office PowerPoint</Application>
  <PresentationFormat>Grand écran</PresentationFormat>
  <Paragraphs>656</Paragraphs>
  <Slides>24</Slides>
  <Notes>0</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24</vt:i4>
      </vt:variant>
    </vt:vector>
  </HeadingPairs>
  <TitlesOfParts>
    <vt:vector size="33" baseType="lpstr">
      <vt:lpstr>Arial</vt:lpstr>
      <vt:lpstr>Arial Black</vt:lpstr>
      <vt:lpstr>Courier New</vt:lpstr>
      <vt:lpstr>Helvetica Neue Medium</vt:lpstr>
      <vt:lpstr>Montserrat Black</vt:lpstr>
      <vt:lpstr>Webdings</vt:lpstr>
      <vt:lpstr>Wingdings</vt:lpstr>
      <vt:lpstr>Thème Office</vt:lpstr>
      <vt:lpstr>Feuille de calcul</vt:lpstr>
      <vt:lpstr>Assurance Des Emprunteurs Nouvelle offre 2021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LAURENT Thierry [CEGEE]</cp:lastModifiedBy>
  <cp:revision>340</cp:revision>
  <cp:lastPrinted>2021-09-16T07:44:36Z</cp:lastPrinted>
  <dcterms:created xsi:type="dcterms:W3CDTF">2020-06-24T09:20:11Z</dcterms:created>
  <dcterms:modified xsi:type="dcterms:W3CDTF">2021-09-20T14:42:35Z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