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316" r:id="rId8"/>
    <p:sldId id="270" r:id="rId9"/>
    <p:sldId id="317" r:id="rId10"/>
    <p:sldId id="263" r:id="rId11"/>
    <p:sldId id="318" r:id="rId12"/>
    <p:sldId id="264" r:id="rId13"/>
    <p:sldId id="281" r:id="rId14"/>
    <p:sldId id="319" r:id="rId15"/>
    <p:sldId id="272" r:id="rId16"/>
    <p:sldId id="274" r:id="rId17"/>
    <p:sldId id="275" r:id="rId18"/>
    <p:sldId id="320" r:id="rId19"/>
    <p:sldId id="276" r:id="rId20"/>
    <p:sldId id="282" r:id="rId21"/>
    <p:sldId id="285" r:id="rId22"/>
    <p:sldId id="284" r:id="rId23"/>
    <p:sldId id="283" r:id="rId24"/>
    <p:sldId id="273" r:id="rId25"/>
    <p:sldId id="321" r:id="rId26"/>
    <p:sldId id="277" r:id="rId27"/>
    <p:sldId id="278" r:id="rId28"/>
    <p:sldId id="289" r:id="rId29"/>
    <p:sldId id="290" r:id="rId30"/>
    <p:sldId id="291" r:id="rId31"/>
    <p:sldId id="292" r:id="rId32"/>
    <p:sldId id="322" r:id="rId33"/>
    <p:sldId id="288" r:id="rId34"/>
    <p:sldId id="293" r:id="rId35"/>
    <p:sldId id="294" r:id="rId36"/>
    <p:sldId id="295" r:id="rId37"/>
    <p:sldId id="323" r:id="rId38"/>
    <p:sldId id="315" r:id="rId39"/>
    <p:sldId id="324" r:id="rId40"/>
    <p:sldId id="280" r:id="rId41"/>
    <p:sldId id="325" r:id="rId42"/>
    <p:sldId id="279" r:id="rId43"/>
    <p:sldId id="313" r:id="rId44"/>
    <p:sldId id="314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70" autoAdjust="0"/>
    <p:restoredTop sz="96265" autoAdjust="0"/>
  </p:normalViewPr>
  <p:slideViewPr>
    <p:cSldViewPr snapToGrid="0">
      <p:cViewPr varScale="1">
        <p:scale>
          <a:sx n="83" d="100"/>
          <a:sy n="83" d="100"/>
        </p:scale>
        <p:origin x="9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4.xml"/><Relationship Id="rId12" Type="http://schemas.microsoft.com/office/2007/relationships/hdphoto" Target="../media/hdphoto1.wdp"/><Relationship Id="rId2" Type="http://schemas.microsoft.com/office/2007/relationships/media" Target="../media/media2.mp4"/><Relationship Id="rId16" Type="http://schemas.openxmlformats.org/officeDocument/2006/relationships/image" Target="../media/image17.png"/><Relationship Id="rId1" Type="http://schemas.openxmlformats.org/officeDocument/2006/relationships/video" Target="NULL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4.sv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png"/><Relationship Id="rId7" Type="http://schemas.openxmlformats.org/officeDocument/2006/relationships/image" Target="../media/image4.svg"/><Relationship Id="rId2" Type="http://schemas.openxmlformats.org/officeDocument/2006/relationships/hyperlink" Target="http://commerciaux.celca.caisse-epargne.fr/download/319/assurances-auto-assurance-2-roues/23737/pdf-nazeha-template-interview-super-heros-5.pdf" TargetMode="External"/><Relationship Id="rId1" Type="http://schemas.openxmlformats.org/officeDocument/2006/relationships/slideLayout" Target="../slideLayouts/slideLayout4.xml"/><Relationship Id="rId10" Type="http://schemas.openxmlformats.org/officeDocument/2006/relationships/image" Target="../media/image19.jpe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jpeg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3.pn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28.png"/><Relationship Id="rId11" Type="http://schemas.openxmlformats.org/officeDocument/2006/relationships/image" Target="../media/image31.jpeg"/><Relationship Id="rId5" Type="http://schemas.microsoft.com/office/2007/relationships/hdphoto" Target="../media/hdphoto2.wdp"/><Relationship Id="rId10" Type="http://schemas.openxmlformats.org/officeDocument/2006/relationships/image" Target="../media/image30.jpeg"/><Relationship Id="rId4" Type="http://schemas.openxmlformats.org/officeDocument/2006/relationships/image" Target="../media/image27.pn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hyperlink" Target="http://assurances.caisse-epargne.fr/static/admin/moxiemanager/data/files/Email%20clients%20app%C3%A9tents%20%C3%A0%20l%E2%80%99assurance%20Auto.png" TargetMode="External"/><Relationship Id="rId7" Type="http://schemas.openxmlformats.org/officeDocument/2006/relationships/image" Target="../media/image49.png"/><Relationship Id="rId12" Type="http://schemas.openxmlformats.org/officeDocument/2006/relationships/image" Target="../media/image52.jpeg"/><Relationship Id="rId2" Type="http://schemas.openxmlformats.org/officeDocument/2006/relationships/hyperlink" Target="http://commerciaux.celca.caisse-epargne.fr/download/1185/assurance-auto/23741/liste-vehicules-cibles-auto_moto-2021.xlsx" TargetMode="Externa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0" Type="http://schemas.openxmlformats.org/officeDocument/2006/relationships/slide" Target="slide40.xml"/><Relationship Id="rId4" Type="http://schemas.openxmlformats.org/officeDocument/2006/relationships/hyperlink" Target="http://commerciaux.celca.caisse-epargne.fr/download/1302/les-cibles-ponctuelles/15993/book-des-campagnes-gerc-1er-trimestre-2020.pdf" TargetMode="External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commerciaux.celca.caisse-epargne.fr/download/319/assurances-auto-assurance-2-roues/23737/pdf-nazeha-template-interview-super-heros-5.pdf" TargetMode="Externa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10" Type="http://schemas.openxmlformats.org/officeDocument/2006/relationships/image" Target="../media/image57.png"/><Relationship Id="rId4" Type="http://schemas.openxmlformats.org/officeDocument/2006/relationships/image" Target="../media/image53.png"/><Relationship Id="rId9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assurances.caisse-epargne.fr/static/admin/moxiemanager/data/files/Affichage%20dynamique%20-%20portrait%20-%20avec%20booster%20promo.mp4" TargetMode="External"/><Relationship Id="rId7" Type="http://schemas.openxmlformats.org/officeDocument/2006/relationships/hyperlink" Target="http://commerciaux.celca.caisse-epargne.fr/download/319/assurances-auto-assurance-2-roues/23737/pdf-nazeha-template-interview-super-heros-5.pdf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hyperlink" Target="http://assurances.caisse-epargne.fr/static/admin/moxiemanager/data/files/D%C3%A9pliant%20Assurance%20Auto.pdf" TargetMode="External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mmer.com/groupebpce.fr/#/threads/inGroup?type=in_group&amp;feedId=66448621568&amp;view=all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hyperlink" Target="http://assurances.caisse-epargne.fr/static/admin/moxiemanager/data/files/R%C3%A8glement_jeu_conseillers_AUTO5_VF.pdf" TargetMode="External"/><Relationship Id="rId4" Type="http://schemas.openxmlformats.org/officeDocument/2006/relationships/hyperlink" Target="http://assurances.caisse-epargne.fr/static/admin/moxiemanager/data/files/Support%20PDF%20animation%20Yammer_Auto5_VF.pdf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assurancesnonvie-videos.natixis.com/caisse-d-039-epargne-1/consultation-sinistre-automobile-ou-2-roues-1" TargetMode="External"/><Relationship Id="rId13" Type="http://schemas.openxmlformats.org/officeDocument/2006/relationships/image" Target="../media/image69.jpeg"/><Relationship Id="rId3" Type="http://schemas.openxmlformats.org/officeDocument/2006/relationships/image" Target="../media/image65.jpeg"/><Relationship Id="rId7" Type="http://schemas.openxmlformats.org/officeDocument/2006/relationships/hyperlink" Target="https://assurancesnonvie-videos.natixis.com/caisse-d-039-epargne-1/declaration-sinistre-auto-ou-2-roues" TargetMode="External"/><Relationship Id="rId12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ssurancesnonvie-videos.natixis.com/widget/dea-demande-de-carte-verte" TargetMode="External"/><Relationship Id="rId11" Type="http://schemas.openxmlformats.org/officeDocument/2006/relationships/hyperlink" Target="https://assurancesnonvie-videos.natixis.com/widget/dea-choisir-sa-date-de-prelevement" TargetMode="External"/><Relationship Id="rId5" Type="http://schemas.openxmlformats.org/officeDocument/2006/relationships/image" Target="../media/image67.png"/><Relationship Id="rId10" Type="http://schemas.openxmlformats.org/officeDocument/2006/relationships/hyperlink" Target="https://assurancesnonvie-videos.natixis.com/widget/dea-modifier-son-contrat" TargetMode="External"/><Relationship Id="rId4" Type="http://schemas.openxmlformats.org/officeDocument/2006/relationships/image" Target="../media/image66.jpeg"/><Relationship Id="rId9" Type="http://schemas.openxmlformats.org/officeDocument/2006/relationships/hyperlink" Target="https://assurancesnonvie-videos.natixis.com/caisse-d-039-epargne-1/dea-modifier-les-conducteurs" TargetMode="External"/><Relationship Id="rId1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assurances.caisse-epargne.fr/static/admin/moxiemanager/data/files/Fiche%20produit%20du%20Book%20de%20l'Assureur.pdf" TargetMode="External"/><Relationship Id="rId13" Type="http://schemas.openxmlformats.org/officeDocument/2006/relationships/hyperlink" Target="http://assurances.caisse-epargne.fr/static/admin/moxiemanager/data/files/Fiche%20produit%20client.pdf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assurances.caisse-epargne.fr/static/admin/moxiemanager/data/files/Outil%20d'aide%20%C3%A0%20la%20vente%20int%C3%A9ractif.pdf" TargetMode="External"/><Relationship Id="rId12" Type="http://schemas.openxmlformats.org/officeDocument/2006/relationships/hyperlink" Target="http://comparateur.bpcea.caisse-epargne.fr/Comparateur?ctxt=CE&amp;prod=auto" TargetMode="External"/><Relationship Id="rId17" Type="http://schemas.openxmlformats.org/officeDocument/2006/relationships/hyperlink" Target="http://commerciaux.celca.caisse-epargne.fr/download/1185/assurance-auto/23741/liste-vehicules-cibles-auto_moto-2021.xlsx" TargetMode="External"/><Relationship Id="rId2" Type="http://schemas.openxmlformats.org/officeDocument/2006/relationships/image" Target="../media/image71.jpeg"/><Relationship Id="rId16" Type="http://schemas.openxmlformats.org/officeDocument/2006/relationships/hyperlink" Target="http://assurances.caisse-epargne.fr/static/admin/moxiemanager/data/files/Comparatif%20concurrence%20sur%20les%20garanties%20phares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assurances.caisse-epargne.fr/static/admin/moxiemanager/data/files/Conditions%20g%C3%A9n%C3%A9rales%20Assurance%20Auto.pdf" TargetMode="External"/><Relationship Id="rId11" Type="http://schemas.openxmlformats.org/officeDocument/2006/relationships/hyperlink" Target="http://assurances.caisse-epargne.fr/static/admin/moxiemanager/data/files/Outil%20VAD-Client_Conseiller_IARD_AUTO%20_VF.pdf" TargetMode="External"/><Relationship Id="rId5" Type="http://schemas.openxmlformats.org/officeDocument/2006/relationships/hyperlink" Target="http://assurances.caisse-epargne.fr/static/admin/moxiemanager/data/files/IPID%20Assurance%20Auto.pdf" TargetMode="External"/><Relationship Id="rId15" Type="http://schemas.openxmlformats.org/officeDocument/2006/relationships/hyperlink" Target="http://assurances.caisse-epargne.fr/static/admin/moxiemanager/data/files/D%C3%A9pliant%20Assurance%20Auto.pdf" TargetMode="External"/><Relationship Id="rId10" Type="http://schemas.openxmlformats.org/officeDocument/2006/relationships/hyperlink" Target="http://assurances.caisse-epargne.fr/static/admin/moxiemanager/data/files/Book%20CE%202020_HD.pdf" TargetMode="External"/><Relationship Id="rId4" Type="http://schemas.openxmlformats.org/officeDocument/2006/relationships/image" Target="../media/image72.jpeg"/><Relationship Id="rId9" Type="http://schemas.openxmlformats.org/officeDocument/2006/relationships/hyperlink" Target="https://bookassurance-nonvie.com/" TargetMode="External"/><Relationship Id="rId14" Type="http://schemas.openxmlformats.org/officeDocument/2006/relationships/hyperlink" Target="https://www.youtube.com/watch?v=XGNvob0u9pc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mailto:cegee-l-bdd-marketing@cegee.caisse-epargne.fr" TargetMode="External"/><Relationship Id="rId13" Type="http://schemas.openxmlformats.org/officeDocument/2006/relationships/image" Target="../media/image74.jpeg"/><Relationship Id="rId3" Type="http://schemas.openxmlformats.org/officeDocument/2006/relationships/hyperlink" Target="mailto:iard-particulier@natixis.com" TargetMode="External"/><Relationship Id="rId7" Type="http://schemas.openxmlformats.org/officeDocument/2006/relationships/hyperlink" Target="mailto:michel.weiss@cegee.caisse-epargne.fr" TargetMode="External"/><Relationship Id="rId12" Type="http://schemas.microsoft.com/office/2007/relationships/hdphoto" Target="../media/hdphoto4.wdp"/><Relationship Id="rId17" Type="http://schemas.openxmlformats.org/officeDocument/2006/relationships/image" Target="../media/image78.jpeg"/><Relationship Id="rId2" Type="http://schemas.openxmlformats.org/officeDocument/2006/relationships/image" Target="../media/image4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philippe.poulain@natixis.com" TargetMode="External"/><Relationship Id="rId11" Type="http://schemas.openxmlformats.org/officeDocument/2006/relationships/image" Target="../media/image73.png"/><Relationship Id="rId5" Type="http://schemas.openxmlformats.org/officeDocument/2006/relationships/hyperlink" Target="mailto:veronique.sommer@natixis.com" TargetMode="External"/><Relationship Id="rId15" Type="http://schemas.openxmlformats.org/officeDocument/2006/relationships/image" Target="../media/image76.jpeg"/><Relationship Id="rId10" Type="http://schemas.openxmlformats.org/officeDocument/2006/relationships/hyperlink" Target="http://commerciaux.celca.caisse-epargne.fr/download/317/assurances-iard/16398/fiche-durgence-sinistre-ce.docx" TargetMode="External"/><Relationship Id="rId4" Type="http://schemas.openxmlformats.org/officeDocument/2006/relationships/hyperlink" Target="mailto:iard-pro@natixis.com" TargetMode="External"/><Relationship Id="rId9" Type="http://schemas.openxmlformats.org/officeDocument/2006/relationships/hyperlink" Target="mailto:urgences.ce@natixis.com" TargetMode="External"/><Relationship Id="rId14" Type="http://schemas.openxmlformats.org/officeDocument/2006/relationships/image" Target="../media/image7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9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9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 du </a:t>
            </a:r>
            <a:r>
              <a:rPr lang="fr-FR" dirty="0" smtClean="0"/>
              <a:t>7 octobre 2021 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6" y="1882370"/>
            <a:ext cx="8850359" cy="181732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La nouvelle</a:t>
            </a:r>
            <a:r>
              <a:rPr lang="fr-FR" dirty="0">
                <a:solidFill>
                  <a:srgbClr val="C00000"/>
                </a:solidFill>
              </a:rPr>
              <a:t> super</a:t>
            </a:r>
            <a:r>
              <a:rPr lang="fr-FR" dirty="0" smtClean="0"/>
              <a:t> offre IARD</a:t>
            </a:r>
            <a:br>
              <a:rPr lang="fr-FR" dirty="0" smtClean="0"/>
            </a:br>
            <a:r>
              <a:rPr lang="fr-FR" dirty="0" smtClean="0">
                <a:solidFill>
                  <a:srgbClr val="C00000"/>
                </a:solidFill>
              </a:rPr>
              <a:t>AUTO 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b="1" dirty="0"/>
              <a:t>Direction Marketing, Expérience Client et Banque Digitale </a:t>
            </a:r>
            <a:endParaRPr lang="fr-FR" dirty="0"/>
          </a:p>
          <a:p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211785" y="819352"/>
            <a:ext cx="2018230" cy="1365008"/>
            <a:chOff x="3312319" y="1545713"/>
            <a:chExt cx="4653629" cy="369088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2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197" y="2916819"/>
            <a:ext cx="2796518" cy="335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La CEGEE est 1ère caisse du réseau des CE en IARD AUTO depuis le début de l’année</a:t>
            </a:r>
            <a:r>
              <a:rPr lang="fr-FR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8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008" y="2081918"/>
            <a:ext cx="7458316" cy="17587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211155" y="1456644"/>
            <a:ext cx="8329803" cy="449096"/>
          </a:xfrm>
        </p:spPr>
        <p:txBody>
          <a:bodyPr/>
          <a:lstStyle/>
          <a:p>
            <a:r>
              <a:rPr lang="fr-FR" b="1" dirty="0" smtClean="0"/>
              <a:t>Les résultats en 2021* des « </a:t>
            </a:r>
            <a:r>
              <a:rPr lang="fr-FR" b="1" dirty="0" smtClean="0">
                <a:solidFill>
                  <a:srgbClr val="C00000"/>
                </a:solidFill>
              </a:rPr>
              <a:t>Super Conseillers</a:t>
            </a:r>
            <a:r>
              <a:rPr lang="fr-FR" b="1" dirty="0" smtClean="0"/>
              <a:t> » de la CEGEE :</a:t>
            </a:r>
          </a:p>
          <a:p>
            <a:pPr lvl="1"/>
            <a:endParaRPr lang="fr-FR" b="1" dirty="0" smtClean="0"/>
          </a:p>
          <a:p>
            <a:pPr lvl="1"/>
            <a:endParaRPr lang="fr-FR" b="1" dirty="0"/>
          </a:p>
          <a:p>
            <a:pPr lvl="1"/>
            <a:r>
              <a:rPr lang="fr-FR" dirty="0" smtClean="0"/>
              <a:t> = le classement de la CEGEE en ventes brutes AUTO par ETP avec 7,9 VB !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 smtClean="0"/>
              <a:t> = le classement de la CEGEE en chiffre d’affaire AUTO par ETP avec 3.583€ !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La CEGEE est </a:t>
            </a:r>
            <a:r>
              <a:rPr lang="fr-FR" dirty="0" smtClean="0">
                <a:solidFill>
                  <a:srgbClr val="C00000"/>
                </a:solidFill>
              </a:rPr>
              <a:t>1</a:t>
            </a:r>
            <a:r>
              <a:rPr lang="fr-FR" baseline="30000" dirty="0" smtClean="0">
                <a:solidFill>
                  <a:srgbClr val="C00000"/>
                </a:solidFill>
              </a:rPr>
              <a:t>ère</a:t>
            </a:r>
            <a:r>
              <a:rPr lang="fr-FR" dirty="0" smtClean="0">
                <a:solidFill>
                  <a:srgbClr val="C00000"/>
                </a:solidFill>
              </a:rPr>
              <a:t> caisse </a:t>
            </a:r>
            <a:r>
              <a:rPr lang="fr-FR" dirty="0" smtClean="0"/>
              <a:t>du réseau des CE </a:t>
            </a:r>
            <a:r>
              <a:rPr lang="fr-FR" dirty="0" smtClean="0">
                <a:solidFill>
                  <a:srgbClr val="C00000"/>
                </a:solidFill>
              </a:rPr>
              <a:t>en IARD AUTO </a:t>
            </a:r>
            <a:r>
              <a:rPr lang="fr-FR" dirty="0" smtClean="0"/>
              <a:t>depuis le début de l’année.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1" name="Espace réservé du texte 7"/>
          <p:cNvSpPr txBox="1">
            <a:spLocks/>
          </p:cNvSpPr>
          <p:nvPr/>
        </p:nvSpPr>
        <p:spPr>
          <a:xfrm>
            <a:off x="176003" y="2197937"/>
            <a:ext cx="749817" cy="65545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/>
              <a:t>1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2404872" y="6581001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*au 12 septembre 2021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Espace réservé du texte 7"/>
          <p:cNvSpPr txBox="1">
            <a:spLocks/>
          </p:cNvSpPr>
          <p:nvPr/>
        </p:nvSpPr>
        <p:spPr>
          <a:xfrm>
            <a:off x="176002" y="3049201"/>
            <a:ext cx="749817" cy="65545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/>
              <a:t>1</a:t>
            </a:r>
            <a:endParaRPr lang="fr-FR" sz="2800" dirty="0"/>
          </a:p>
        </p:txBody>
      </p:sp>
      <p:sp>
        <p:nvSpPr>
          <p:cNvPr id="23" name="Espace réservé du contenu 8"/>
          <p:cNvSpPr txBox="1">
            <a:spLocks/>
          </p:cNvSpPr>
          <p:nvPr/>
        </p:nvSpPr>
        <p:spPr>
          <a:xfrm>
            <a:off x="334912" y="4482160"/>
            <a:ext cx="6867927" cy="145732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>
                <a:solidFill>
                  <a:srgbClr val="C00000"/>
                </a:solidFill>
              </a:rPr>
              <a:t>Un grand bravo </a:t>
            </a:r>
            <a:r>
              <a:rPr lang="fr-FR" dirty="0" smtClean="0"/>
              <a:t>à tous nos « Super Conseillers » pour ces podiums !</a:t>
            </a:r>
          </a:p>
          <a:p>
            <a:pPr lvl="1"/>
            <a:r>
              <a:rPr lang="fr-FR" dirty="0"/>
              <a:t>Nous devons maintenir </a:t>
            </a:r>
            <a:r>
              <a:rPr lang="fr-FR" dirty="0" smtClean="0"/>
              <a:t>ce </a:t>
            </a:r>
            <a:r>
              <a:rPr lang="fr-FR" dirty="0"/>
              <a:t>bon niveau d’activité par la conquête de nouveaux clients, </a:t>
            </a:r>
            <a:r>
              <a:rPr lang="fr-FR" dirty="0" smtClean="0"/>
              <a:t>par </a:t>
            </a:r>
            <a:r>
              <a:rPr lang="fr-FR" dirty="0"/>
              <a:t>la consolidation et la fidélisation de nos clients actuels.  </a:t>
            </a:r>
          </a:p>
          <a:p>
            <a:pPr lvl="1"/>
            <a:r>
              <a:rPr lang="fr-FR" dirty="0"/>
              <a:t>Ce cap va nous assurer la réussite </a:t>
            </a:r>
            <a:r>
              <a:rPr lang="fr-FR" dirty="0" smtClean="0"/>
              <a:t>de </a:t>
            </a:r>
            <a:r>
              <a:rPr lang="fr-FR" b="1" dirty="0" smtClean="0">
                <a:solidFill>
                  <a:srgbClr val="C00000"/>
                </a:solidFill>
              </a:rPr>
              <a:t>la mise en marché de la nouvelle offre IARD AUTO 5</a:t>
            </a:r>
            <a:r>
              <a:rPr lang="fr-FR" dirty="0" smtClean="0"/>
              <a:t> le </a:t>
            </a:r>
            <a:r>
              <a:rPr lang="fr-FR" dirty="0" smtClean="0"/>
              <a:t>12 </a:t>
            </a:r>
            <a:r>
              <a:rPr lang="fr-FR" dirty="0" smtClean="0"/>
              <a:t>octobre prochain, </a:t>
            </a:r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24" name="Light teaser_auto_CE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91378" y="2907032"/>
            <a:ext cx="4291773" cy="2481806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9318528" y="1141856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2052" name="Picture 4" descr="Doigt qui clique PNG transparents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060" y="5519076"/>
            <a:ext cx="324972" cy="3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7791378" y="2679296"/>
            <a:ext cx="4291773" cy="4154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Le 12 octobre 2021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47621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b="1" dirty="0">
                <a:solidFill>
                  <a:srgbClr val="C00000"/>
                </a:solidFill>
              </a:rPr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3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550912" y="1350915"/>
            <a:ext cx="7453593" cy="449096"/>
          </a:xfrm>
        </p:spPr>
        <p:txBody>
          <a:bodyPr/>
          <a:lstStyle/>
          <a:p>
            <a:r>
              <a:rPr lang="fr-FR" dirty="0"/>
              <a:t>Les 3 principes forts de l’assurance Auto à la Caisse </a:t>
            </a:r>
            <a:r>
              <a:rPr lang="fr-FR" dirty="0" smtClean="0"/>
              <a:t>d’Epargne : 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compter du 12 octobre prochain, la CEGEE met en marché </a:t>
            </a:r>
            <a:r>
              <a:rPr lang="fr-FR" dirty="0" smtClean="0">
                <a:solidFill>
                  <a:srgbClr val="C00000"/>
                </a:solidFill>
              </a:rPr>
              <a:t>la nouvelle ASSURANCE AUTO 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>
          <a:xfrm>
            <a:off x="4724740" y="116335"/>
            <a:ext cx="7300006" cy="231246"/>
          </a:xfrm>
        </p:spPr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0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5656161" y="3334309"/>
            <a:ext cx="4991135" cy="929369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options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 besoins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spécifiques et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 permet d’apporter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réponse adaptée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aux attentes et besoins des clients.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17134" y="3316737"/>
            <a:ext cx="2376980" cy="967786"/>
          </a:xfrm>
          <a:prstGeom prst="wedgeRectCallout">
            <a:avLst>
              <a:gd name="adj1" fmla="val 4135"/>
              <a:gd name="adj2" fmla="val 5685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adaptabilité</a:t>
            </a:r>
          </a:p>
        </p:txBody>
      </p: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5656161" y="4445721"/>
            <a:ext cx="4991135" cy="9422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services Auto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accompagner et être aux côtés des clients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 quotidien tout au long de la vie de leur contrat</a:t>
            </a:r>
          </a:p>
        </p:txBody>
      </p:sp>
      <p:sp>
        <p:nvSpPr>
          <p:cNvPr id="23" name="Rectangle : avec coins rognés en diagonale 20">
            <a:extLst>
              <a:ext uri="{FF2B5EF4-FFF2-40B4-BE49-F238E27FC236}">
                <a16:creationId xmlns:a16="http://schemas.microsoft.com/office/drawing/2014/main" id="{323DEF02-0049-4D4A-B015-AD6489745A5A}"/>
              </a:ext>
            </a:extLst>
          </p:cNvPr>
          <p:cNvSpPr/>
          <p:nvPr/>
        </p:nvSpPr>
        <p:spPr>
          <a:xfrm>
            <a:off x="5670874" y="2181673"/>
            <a:ext cx="4976422" cy="979558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offre qui reste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simple et construite selon une logique de montée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gamme notamment au niveau de l’assistance.</a:t>
            </a:r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Times New Roman"/>
              </a:rPr>
              <a:t>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D6739C-E3D9-441B-B6DB-8A63B835DD97}"/>
              </a:ext>
            </a:extLst>
          </p:cNvPr>
          <p:cNvSpPr/>
          <p:nvPr/>
        </p:nvSpPr>
        <p:spPr>
          <a:xfrm>
            <a:off x="3217135" y="2172708"/>
            <a:ext cx="2376979" cy="1019106"/>
          </a:xfrm>
          <a:prstGeom prst="wedgeRectCallout">
            <a:avLst>
              <a:gd name="adj1" fmla="val -31005"/>
              <a:gd name="adj2" fmla="val -6517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SIMPLICITÉ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17134" y="4418487"/>
            <a:ext cx="2376980" cy="984448"/>
          </a:xfrm>
          <a:prstGeom prst="wedgeRectCallout">
            <a:avLst>
              <a:gd name="adj1" fmla="val 4870"/>
              <a:gd name="adj2" fmla="val 6424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ACCOMPAGNEMENT</a:t>
            </a:r>
          </a:p>
        </p:txBody>
      </p:sp>
      <p:pic>
        <p:nvPicPr>
          <p:cNvPr id="2050" name="Picture 2" descr="Une DeLorean &amp;quot;Retour vers le futur&amp;quot; en vente (en images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635" y="4418487"/>
            <a:ext cx="1776054" cy="96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es 10 films de voitures incontournab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635" y="2192529"/>
            <a:ext cx="1777739" cy="99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gnumFerrari | Cars movie, Tv cars, Magnum pi ferrar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636" y="3334309"/>
            <a:ext cx="1776054" cy="95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Paroles </a:t>
            </a:r>
            <a:r>
              <a:rPr lang="fr-FR" b="1" dirty="0">
                <a:solidFill>
                  <a:srgbClr val="C00000"/>
                </a:solidFill>
              </a:rPr>
              <a:t>de Super Conseillers </a:t>
            </a:r>
            <a:endParaRPr lang="fr-FR" b="1" dirty="0" smtClean="0">
              <a:solidFill>
                <a:srgbClr val="C00000"/>
              </a:solidFill>
            </a:endParaRPr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4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592161" y="1250107"/>
            <a:ext cx="8887946" cy="449096"/>
          </a:xfrm>
        </p:spPr>
        <p:txBody>
          <a:bodyPr/>
          <a:lstStyle/>
          <a:p>
            <a:r>
              <a:rPr lang="fr-FR" dirty="0"/>
              <a:t>Le </a:t>
            </a:r>
            <a:r>
              <a:rPr lang="fr-FR" dirty="0" smtClean="0"/>
              <a:t>22 septembre dernier</a:t>
            </a:r>
            <a:r>
              <a:rPr lang="fr-FR" dirty="0"/>
              <a:t>, la nouvelle offre </a:t>
            </a:r>
            <a:r>
              <a:rPr lang="fr-FR" dirty="0" smtClean="0"/>
              <a:t>AUTO 5 </a:t>
            </a:r>
            <a:r>
              <a:rPr lang="fr-FR" dirty="0"/>
              <a:t>a été déployée </a:t>
            </a:r>
            <a:r>
              <a:rPr lang="fr-FR" dirty="0" smtClean="0"/>
              <a:t>dans </a:t>
            </a:r>
            <a:r>
              <a:rPr lang="fr-FR" dirty="0" smtClean="0">
                <a:solidFill>
                  <a:srgbClr val="C00000"/>
                </a:solidFill>
              </a:rPr>
              <a:t>7 </a:t>
            </a:r>
            <a:r>
              <a:rPr lang="fr-FR" dirty="0">
                <a:solidFill>
                  <a:srgbClr val="C00000"/>
                </a:solidFill>
              </a:rPr>
              <a:t>agences </a:t>
            </a:r>
            <a:r>
              <a:rPr lang="fr-FR" dirty="0" smtClean="0">
                <a:solidFill>
                  <a:srgbClr val="C00000"/>
                </a:solidFill>
              </a:rPr>
              <a:t>pilotes :</a:t>
            </a:r>
          </a:p>
          <a:p>
            <a:pPr lvl="2"/>
            <a:r>
              <a:rPr lang="fr-FR" dirty="0"/>
              <a:t>Chaumont Hôtel de Ville</a:t>
            </a:r>
          </a:p>
          <a:p>
            <a:pPr lvl="2"/>
            <a:r>
              <a:rPr lang="fr-FR" dirty="0"/>
              <a:t>Strasbourg </a:t>
            </a:r>
            <a:r>
              <a:rPr lang="fr-FR" dirty="0" err="1"/>
              <a:t>Neudorf</a:t>
            </a:r>
            <a:endParaRPr lang="fr-FR" dirty="0"/>
          </a:p>
          <a:p>
            <a:pPr lvl="2"/>
            <a:r>
              <a:rPr lang="fr-FR" dirty="0"/>
              <a:t>Mulhouse Réunion</a:t>
            </a:r>
          </a:p>
          <a:p>
            <a:pPr lvl="2"/>
            <a:r>
              <a:rPr lang="fr-FR" dirty="0" smtClean="0"/>
              <a:t>Briey</a:t>
            </a:r>
          </a:p>
          <a:p>
            <a:pPr lvl="2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Paroles de Super Conseillers 1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040920" y="707086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7732077" y="3832783"/>
            <a:ext cx="1915530" cy="3847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Dot"/>
          </a:ln>
        </p:spPr>
        <p:txBody>
          <a:bodyPr wrap="square">
            <a:spAutoFit/>
          </a:bodyPr>
          <a:lstStyle/>
          <a:p>
            <a:pPr algn="r"/>
            <a:r>
              <a:rPr lang="fr-FR" sz="1000" b="1" dirty="0" smtClean="0"/>
              <a:t>Laura BRIGNON</a:t>
            </a:r>
            <a:endParaRPr lang="fr-FR" sz="1000" b="1" dirty="0"/>
          </a:p>
          <a:p>
            <a:pPr algn="r"/>
            <a:r>
              <a:rPr lang="fr-FR" sz="900" dirty="0"/>
              <a:t>Gestionnaire Clientèle </a:t>
            </a:r>
            <a:r>
              <a:rPr lang="fr-FR" sz="900" dirty="0" smtClean="0"/>
              <a:t>Particuliers</a:t>
            </a:r>
            <a:endParaRPr lang="fr-FR" sz="900" dirty="0"/>
          </a:p>
        </p:txBody>
      </p:sp>
      <p:pic>
        <p:nvPicPr>
          <p:cNvPr id="53" name="Graphique 20">
            <a:extLst>
              <a:ext uri="{FF2B5EF4-FFF2-40B4-BE49-F238E27FC236}">
                <a16:creationId xmlns:a16="http://schemas.microsoft.com/office/drawing/2014/main" id="{C91FB288-BC1F-3D4B-AB1B-2A60EC954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708" y="4118360"/>
            <a:ext cx="1156079" cy="2104998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314332" y="2669813"/>
            <a:ext cx="1902606" cy="3847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Dot"/>
          </a:ln>
        </p:spPr>
        <p:txBody>
          <a:bodyPr wrap="square">
            <a:spAutoFit/>
          </a:bodyPr>
          <a:lstStyle/>
          <a:p>
            <a:r>
              <a:rPr lang="fr-FR" sz="1000" b="1" dirty="0" smtClean="0"/>
              <a:t>Carine COLIN</a:t>
            </a:r>
            <a:endParaRPr lang="fr-FR" sz="1000" b="1" dirty="0"/>
          </a:p>
          <a:p>
            <a:r>
              <a:rPr lang="fr-FR" sz="900" dirty="0" smtClean="0"/>
              <a:t>Directrice d’agence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91642" y="2966999"/>
            <a:ext cx="1340116" cy="845316"/>
          </a:xfrm>
          <a:prstGeom prst="wedgeRectCallout">
            <a:avLst>
              <a:gd name="adj1" fmla="val -42897"/>
              <a:gd name="adj2" fmla="val 7682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La réaction </a:t>
            </a:r>
            <a:r>
              <a:rPr lang="fr-FR" sz="1200" dirty="0"/>
              <a:t>à </a:t>
            </a:r>
            <a:r>
              <a:rPr lang="fr-FR" sz="1200" dirty="0" smtClean="0"/>
              <a:t>chaud de l’agence pilote de Saint </a:t>
            </a:r>
            <a:r>
              <a:rPr lang="fr-FR" sz="1200" dirty="0" err="1" smtClean="0"/>
              <a:t>Dié</a:t>
            </a:r>
            <a:r>
              <a:rPr lang="fr-FR" sz="1200" dirty="0" smtClean="0"/>
              <a:t> :</a:t>
            </a:r>
            <a:endParaRPr lang="fr-FR" sz="1200" dirty="0"/>
          </a:p>
        </p:txBody>
      </p:sp>
      <p:pic>
        <p:nvPicPr>
          <p:cNvPr id="22" name="Light V2 Vidéo Pilote Saint Dié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2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30728" y="3038348"/>
            <a:ext cx="4284634" cy="29181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4" name="Picture 4" descr="Doigt qui clique PNG transparents - Stick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332" y="5888740"/>
            <a:ext cx="324972" cy="3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space réservé du contenu 8"/>
          <p:cNvSpPr txBox="1">
            <a:spLocks/>
          </p:cNvSpPr>
          <p:nvPr/>
        </p:nvSpPr>
        <p:spPr>
          <a:xfrm>
            <a:off x="2684044" y="1262012"/>
            <a:ext cx="2875453" cy="165252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/>
          </a:p>
          <a:p>
            <a:pPr lvl="2"/>
            <a:r>
              <a:rPr lang="fr-FR" dirty="0" smtClean="0"/>
              <a:t>Hagondange</a:t>
            </a:r>
            <a:endParaRPr lang="fr-FR" dirty="0"/>
          </a:p>
          <a:p>
            <a:pPr lvl="2"/>
            <a:r>
              <a:rPr lang="fr-FR" dirty="0"/>
              <a:t>Saint </a:t>
            </a:r>
            <a:r>
              <a:rPr lang="fr-FR" dirty="0" err="1"/>
              <a:t>Dié</a:t>
            </a:r>
            <a:endParaRPr lang="fr-FR" dirty="0"/>
          </a:p>
          <a:p>
            <a:pPr lvl="2"/>
            <a:r>
              <a:rPr lang="fr-FR" dirty="0"/>
              <a:t>Reims Centre Ville</a:t>
            </a:r>
          </a:p>
          <a:p>
            <a:pPr lvl="2"/>
            <a:endParaRPr lang="fr-FR" dirty="0"/>
          </a:p>
        </p:txBody>
      </p:sp>
      <p:pic>
        <p:nvPicPr>
          <p:cNvPr id="4098" name="Picture 2" descr="https://sf2.auto-moto.com/wp-content/uploads/sites/9/2016/02/volkswagen-beetle-un-amour-de-coccinnelle-1980-750x410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072" y="4797465"/>
            <a:ext cx="3011232" cy="157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9126072" y="4258234"/>
            <a:ext cx="3011231" cy="490731"/>
          </a:xfrm>
          <a:prstGeom prst="wedgeRectCallout">
            <a:avLst>
              <a:gd name="adj1" fmla="val -17808"/>
              <a:gd name="adj2" fmla="val 7249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Un grand bravo à tous les pilotes </a:t>
            </a:r>
            <a:r>
              <a:rPr lang="fr-FR" sz="1200" dirty="0" smtClean="0"/>
              <a:t>!</a:t>
            </a:r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55261" y="3442580"/>
            <a:ext cx="688079" cy="1046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Rectangle 51"/>
          <p:cNvSpPr/>
          <p:nvPr/>
        </p:nvSpPr>
        <p:spPr>
          <a:xfrm>
            <a:off x="1127967" y="4556604"/>
            <a:ext cx="1915530" cy="3847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Dot"/>
          </a:ln>
        </p:spPr>
        <p:txBody>
          <a:bodyPr wrap="square">
            <a:spAutoFit/>
          </a:bodyPr>
          <a:lstStyle/>
          <a:p>
            <a:pPr algn="r"/>
            <a:r>
              <a:rPr lang="fr-FR" sz="1000" b="1" dirty="0" smtClean="0"/>
              <a:t>Audrey THUAU</a:t>
            </a:r>
            <a:endParaRPr lang="fr-FR" sz="1000" b="1" dirty="0"/>
          </a:p>
          <a:p>
            <a:pPr algn="r"/>
            <a:r>
              <a:rPr lang="fr-FR" sz="900" dirty="0"/>
              <a:t>Gestionnaire Clientèle </a:t>
            </a:r>
            <a:r>
              <a:rPr lang="fr-FR" sz="900" dirty="0" smtClean="0"/>
              <a:t>Particuliers</a:t>
            </a:r>
            <a:endParaRPr lang="fr-FR" sz="9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9897" y="2409071"/>
            <a:ext cx="922966" cy="1147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66521" y="4300198"/>
            <a:ext cx="795184" cy="1098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9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031" y="537109"/>
            <a:ext cx="6254445" cy="5860559"/>
          </a:xfrm>
          <a:prstGeom prst="rect">
            <a:avLst/>
          </a:prstGeom>
        </p:spPr>
      </p:pic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270066" y="1596475"/>
            <a:ext cx="3907558" cy="1209274"/>
          </a:xfrm>
        </p:spPr>
        <p:txBody>
          <a:bodyPr/>
          <a:lstStyle/>
          <a:p>
            <a:r>
              <a:rPr lang="fr-FR" b="1" dirty="0" err="1" smtClean="0">
                <a:solidFill>
                  <a:srgbClr val="C00000"/>
                </a:solidFill>
              </a:rPr>
              <a:t>Nazeha</a:t>
            </a:r>
            <a:r>
              <a:rPr lang="fr-FR" b="1" dirty="0" smtClean="0">
                <a:solidFill>
                  <a:srgbClr val="C00000"/>
                </a:solidFill>
              </a:rPr>
              <a:t> ZOREIK</a:t>
            </a:r>
            <a:r>
              <a:rPr lang="fr-FR" dirty="0" smtClean="0"/>
              <a:t>, super gestionnaire de clientèle à l’agence de NANCY Place Dombasle a commercialisé de nombreux contrats d’assurance AUTO.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</a:p>
          <a:p>
            <a:pPr lvl="2"/>
            <a:r>
              <a:rPr lang="fr-FR" dirty="0" smtClean="0"/>
              <a:t>Elle partage son </a:t>
            </a:r>
            <a:r>
              <a:rPr lang="fr-FR" dirty="0"/>
              <a:t>retour d’expérience sur la façon dont </a:t>
            </a:r>
            <a:r>
              <a:rPr lang="fr-FR" dirty="0" smtClean="0"/>
              <a:t>elle vend </a:t>
            </a:r>
            <a:r>
              <a:rPr lang="fr-FR" dirty="0"/>
              <a:t>ses contrats </a:t>
            </a:r>
            <a:r>
              <a:rPr lang="fr-FR" dirty="0" smtClean="0"/>
              <a:t>Assurance AUTO, </a:t>
            </a:r>
            <a:r>
              <a:rPr lang="fr-FR" dirty="0"/>
              <a:t>les arguments utilisés et ses méthodes </a:t>
            </a:r>
            <a:r>
              <a:rPr lang="fr-FR" dirty="0" smtClean="0"/>
              <a:t>pour aborder le client.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Paroles de Super Conseillers 2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pic>
        <p:nvPicPr>
          <p:cNvPr id="39" name="Graphique 20">
            <a:extLst>
              <a:ext uri="{FF2B5EF4-FFF2-40B4-BE49-F238E27FC236}">
                <a16:creationId xmlns:a16="http://schemas.microsoft.com/office/drawing/2014/main" id="{C91FB288-BC1F-3D4B-AB1B-2A60EC954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49836" y="2953286"/>
            <a:ext cx="1843984" cy="3357543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10173770" y="599300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8885622" y="5595480"/>
            <a:ext cx="2688447" cy="755947"/>
          </a:xfrm>
          <a:prstGeom prst="wedgeRectCallout">
            <a:avLst>
              <a:gd name="adj1" fmla="val 62568"/>
              <a:gd name="adj2" fmla="val -3471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grand bravo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grand merci </a:t>
            </a:r>
          </a:p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à </a:t>
            </a:r>
            <a:r>
              <a:rPr lang="fr-F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Nazeha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!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" name="Picture 4" descr="Doigt qui clique PNG transparents - StickPNG">
            <a:hlinkClick r:id="rId2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572" y="5981992"/>
            <a:ext cx="596976" cy="59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K 2000 (série télévisée) - Wikiwa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45" y="4910654"/>
            <a:ext cx="20955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2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b="1" dirty="0" smtClean="0">
                <a:solidFill>
                  <a:srgbClr val="C00000"/>
                </a:solidFill>
              </a:rPr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7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3" y="1557171"/>
            <a:ext cx="3555085" cy="427060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synthèse de </a:t>
            </a:r>
            <a:r>
              <a:rPr lang="fr-FR" dirty="0" smtClean="0">
                <a:solidFill>
                  <a:srgbClr val="C00000"/>
                </a:solidFill>
              </a:rPr>
              <a:t>la nouvelle offre Auto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C0336D-030C-4578-87FF-64B546FB95DB}"/>
              </a:ext>
            </a:extLst>
          </p:cNvPr>
          <p:cNvSpPr/>
          <p:nvPr/>
        </p:nvSpPr>
        <p:spPr>
          <a:xfrm>
            <a:off x="505611" y="5932074"/>
            <a:ext cx="4381699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750" i="1" dirty="0">
                <a:latin typeface="Gill Sans MT" panose="020B0502020104020203" pitchFamily="34" charset="0"/>
                <a:cs typeface="Arial" panose="020B0604020202020204" pitchFamily="34" charset="0"/>
              </a:rPr>
              <a:t>* Ces prestations d’assistance et services sont gérés par IMA.         ** Cette garantie est assurée par OPTEVEN.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A5EDA0-2827-4DA6-BFE6-ACB8440E2E0E}"/>
              </a:ext>
            </a:extLst>
          </p:cNvPr>
          <p:cNvSpPr/>
          <p:nvPr/>
        </p:nvSpPr>
        <p:spPr>
          <a:xfrm>
            <a:off x="6118203" y="4582786"/>
            <a:ext cx="2196031" cy="998700"/>
          </a:xfrm>
          <a:prstGeom prst="rect">
            <a:avLst/>
          </a:prstGeom>
          <a:solidFill>
            <a:srgbClr val="F7868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215946" tIns="53987" rIns="53987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08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17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261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34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43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22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609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696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634" indent="-118310" algn="ctr" defTabSz="654317">
              <a:spcBef>
                <a:spcPts val="395"/>
              </a:spcBef>
              <a:spcAft>
                <a:spcPts val="197"/>
              </a:spcAft>
              <a:buFont typeface="Wingdings" panose="05000000000000000000" pitchFamily="2" charset="2"/>
              <a:buChar char="q"/>
            </a:pPr>
            <a:endParaRPr lang="fr-FR" sz="750" dirty="0">
              <a:solidFill>
                <a:srgbClr val="39322B"/>
              </a:solidFill>
              <a:latin typeface="Gill Sans MT Condensed" panose="020B05060201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25264B-55D0-4474-8479-2A6AF7B5BB5C}"/>
              </a:ext>
            </a:extLst>
          </p:cNvPr>
          <p:cNvSpPr/>
          <p:nvPr/>
        </p:nvSpPr>
        <p:spPr>
          <a:xfrm>
            <a:off x="3861346" y="4582786"/>
            <a:ext cx="2196031" cy="1005327"/>
          </a:xfrm>
          <a:prstGeom prst="rect">
            <a:avLst/>
          </a:prstGeom>
          <a:solidFill>
            <a:srgbClr val="F7868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215946" tIns="53987" rIns="53987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08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17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261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34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43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22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609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696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634" indent="-118310" algn="ctr" defTabSz="654317">
              <a:spcBef>
                <a:spcPts val="395"/>
              </a:spcBef>
              <a:spcAft>
                <a:spcPts val="197"/>
              </a:spcAft>
              <a:buFont typeface="Wingdings" panose="05000000000000000000" pitchFamily="2" charset="2"/>
              <a:buChar char="q"/>
            </a:pPr>
            <a:endParaRPr lang="fr-FR" sz="750" dirty="0">
              <a:solidFill>
                <a:srgbClr val="39322B"/>
              </a:solidFill>
              <a:latin typeface="Gill Sans MT Condensed" panose="020B0506020104020203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FA3B8E-941E-4403-A721-3EF794475796}"/>
              </a:ext>
            </a:extLst>
          </p:cNvPr>
          <p:cNvSpPr txBox="1"/>
          <p:nvPr/>
        </p:nvSpPr>
        <p:spPr>
          <a:xfrm>
            <a:off x="3857084" y="2495906"/>
            <a:ext cx="2186995" cy="1978782"/>
          </a:xfrm>
          <a:prstGeom prst="roundRect">
            <a:avLst>
              <a:gd name="adj" fmla="val 1458"/>
            </a:avLst>
          </a:prstGeom>
          <a:noFill/>
          <a:ln>
            <a:solidFill>
              <a:srgbClr val="D2232A"/>
            </a:solidFill>
          </a:ln>
        </p:spPr>
        <p:txBody>
          <a:bodyPr wrap="square" lIns="216000" tIns="297000" rIns="54000" bIns="81000" rtlCol="0">
            <a:noAutofit/>
          </a:bodyPr>
          <a:lstStyle/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CATASTROPHES NATURELLES, TECHNOLOGIQUES, ATTENTAT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ÉVÉNEMENTS NATURELS 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INCENDIE ET TEMPETE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VOL ET TENTATIVE DE VOL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BRIS DE GLACES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ASSISTANCE AU VÉHICULE 0 KM PANNE*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D3F66-CD15-4340-B2E7-3E2E4689CBD1}"/>
              </a:ext>
            </a:extLst>
          </p:cNvPr>
          <p:cNvSpPr txBox="1"/>
          <p:nvPr/>
        </p:nvSpPr>
        <p:spPr>
          <a:xfrm>
            <a:off x="6122719" y="2495906"/>
            <a:ext cx="2180459" cy="1978781"/>
          </a:xfrm>
          <a:prstGeom prst="roundRect">
            <a:avLst>
              <a:gd name="adj" fmla="val 1458"/>
            </a:avLst>
          </a:prstGeom>
          <a:noFill/>
          <a:ln>
            <a:solidFill>
              <a:srgbClr val="129CD8"/>
            </a:solidFill>
          </a:ln>
        </p:spPr>
        <p:txBody>
          <a:bodyPr wrap="square" lIns="216000" tIns="297000" rIns="54000" bIns="81000" rtlCol="0">
            <a:noAutofit/>
          </a:bodyPr>
          <a:lstStyle/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BRIS DE GLACES RENFORCÉ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DOMMAGES TOUS ACCIDENTS</a:t>
            </a:r>
            <a:b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</a:b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ET VANDALISME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CONTENU DU VÉHICULE</a:t>
            </a:r>
          </a:p>
          <a:p>
            <a:pPr>
              <a:lnSpc>
                <a:spcPct val="87000"/>
              </a:lnSpc>
              <a:spcBef>
                <a:spcPts val="90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VÉHICULE DE REMPLACEMENT*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12320" y="2790539"/>
            <a:ext cx="127633" cy="112227"/>
            <a:chOff x="12809393" y="2911991"/>
            <a:chExt cx="182708" cy="182708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29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6171977" y="2789415"/>
            <a:ext cx="127633" cy="112227"/>
            <a:chOff x="12809393" y="2911991"/>
            <a:chExt cx="182708" cy="182708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32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83CD42C-8D96-4263-AFE5-74DCB46FB05E}"/>
              </a:ext>
            </a:extLst>
          </p:cNvPr>
          <p:cNvSpPr/>
          <p:nvPr/>
        </p:nvSpPr>
        <p:spPr>
          <a:xfrm>
            <a:off x="1573261" y="4582786"/>
            <a:ext cx="2196031" cy="1005327"/>
          </a:xfrm>
          <a:prstGeom prst="rect">
            <a:avLst/>
          </a:prstGeom>
          <a:solidFill>
            <a:srgbClr val="F7868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215946" tIns="53987" rIns="53987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08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17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261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34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43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22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609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696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634" indent="-118310" algn="ctr" defTabSz="654317">
              <a:spcBef>
                <a:spcPts val="395"/>
              </a:spcBef>
              <a:spcAft>
                <a:spcPts val="197"/>
              </a:spcAft>
              <a:buFont typeface="Wingdings" panose="05000000000000000000" pitchFamily="2" charset="2"/>
              <a:buChar char="q"/>
            </a:pPr>
            <a:endParaRPr lang="fr-FR" sz="750" dirty="0">
              <a:solidFill>
                <a:srgbClr val="39322B"/>
              </a:solidFill>
              <a:latin typeface="Gill Sans MT Condensed" panose="020B0506020104020203" pitchFamily="34" charset="0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5A63934C-A407-432E-B13D-D4CDB79302A1}"/>
              </a:ext>
            </a:extLst>
          </p:cNvPr>
          <p:cNvSpPr/>
          <p:nvPr/>
        </p:nvSpPr>
        <p:spPr>
          <a:xfrm>
            <a:off x="8010198" y="1515588"/>
            <a:ext cx="19526" cy="26194"/>
          </a:xfrm>
          <a:custGeom>
            <a:avLst/>
            <a:gdLst/>
            <a:ahLst/>
            <a:cxnLst/>
            <a:rect l="l" t="t" r="r" b="b"/>
            <a:pathLst>
              <a:path w="26034" h="34925">
                <a:moveTo>
                  <a:pt x="15620" y="0"/>
                </a:moveTo>
                <a:lnTo>
                  <a:pt x="7543" y="3098"/>
                </a:lnTo>
                <a:lnTo>
                  <a:pt x="482" y="9334"/>
                </a:lnTo>
                <a:lnTo>
                  <a:pt x="0" y="14477"/>
                </a:lnTo>
                <a:lnTo>
                  <a:pt x="1041" y="18146"/>
                </a:lnTo>
                <a:lnTo>
                  <a:pt x="4356" y="22455"/>
                </a:lnTo>
                <a:lnTo>
                  <a:pt x="9233" y="27756"/>
                </a:lnTo>
                <a:lnTo>
                  <a:pt x="14960" y="34404"/>
                </a:lnTo>
                <a:lnTo>
                  <a:pt x="20345" y="23190"/>
                </a:lnTo>
                <a:lnTo>
                  <a:pt x="25577" y="17246"/>
                </a:lnTo>
                <a:lnTo>
                  <a:pt x="24650" y="7581"/>
                </a:lnTo>
                <a:lnTo>
                  <a:pt x="15620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7338D641-890B-4CDF-B39A-9A4DAEA8A012}"/>
              </a:ext>
            </a:extLst>
          </p:cNvPr>
          <p:cNvSpPr/>
          <p:nvPr/>
        </p:nvSpPr>
        <p:spPr>
          <a:xfrm>
            <a:off x="7681465" y="1279994"/>
            <a:ext cx="18574" cy="16193"/>
          </a:xfrm>
          <a:custGeom>
            <a:avLst/>
            <a:gdLst/>
            <a:ahLst/>
            <a:cxnLst/>
            <a:rect l="l" t="t" r="r" b="b"/>
            <a:pathLst>
              <a:path w="24765" h="21590">
                <a:moveTo>
                  <a:pt x="14376" y="0"/>
                </a:moveTo>
                <a:lnTo>
                  <a:pt x="7492" y="2387"/>
                </a:lnTo>
                <a:lnTo>
                  <a:pt x="4000" y="7670"/>
                </a:lnTo>
                <a:lnTo>
                  <a:pt x="0" y="11468"/>
                </a:lnTo>
                <a:lnTo>
                  <a:pt x="3619" y="14732"/>
                </a:lnTo>
                <a:lnTo>
                  <a:pt x="6997" y="20218"/>
                </a:lnTo>
                <a:lnTo>
                  <a:pt x="14427" y="20967"/>
                </a:lnTo>
                <a:lnTo>
                  <a:pt x="18503" y="15748"/>
                </a:lnTo>
                <a:lnTo>
                  <a:pt x="24383" y="11518"/>
                </a:lnTo>
                <a:lnTo>
                  <a:pt x="19024" y="6553"/>
                </a:lnTo>
                <a:lnTo>
                  <a:pt x="14376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796CA554-A59A-4AD2-BE4E-A2FC3D373E39}"/>
              </a:ext>
            </a:extLst>
          </p:cNvPr>
          <p:cNvSpPr/>
          <p:nvPr/>
        </p:nvSpPr>
        <p:spPr>
          <a:xfrm>
            <a:off x="8028262" y="1673631"/>
            <a:ext cx="10478" cy="12859"/>
          </a:xfrm>
          <a:custGeom>
            <a:avLst/>
            <a:gdLst/>
            <a:ahLst/>
            <a:cxnLst/>
            <a:rect l="l" t="t" r="r" b="b"/>
            <a:pathLst>
              <a:path w="13970" h="17145">
                <a:moveTo>
                  <a:pt x="5943" y="0"/>
                </a:moveTo>
                <a:lnTo>
                  <a:pt x="3898" y="2425"/>
                </a:lnTo>
                <a:lnTo>
                  <a:pt x="431" y="4737"/>
                </a:lnTo>
                <a:lnTo>
                  <a:pt x="0" y="9779"/>
                </a:lnTo>
                <a:lnTo>
                  <a:pt x="3175" y="12522"/>
                </a:lnTo>
                <a:lnTo>
                  <a:pt x="5918" y="16789"/>
                </a:lnTo>
                <a:lnTo>
                  <a:pt x="9486" y="12865"/>
                </a:lnTo>
                <a:lnTo>
                  <a:pt x="13843" y="9639"/>
                </a:lnTo>
                <a:lnTo>
                  <a:pt x="13309" y="8331"/>
                </a:lnTo>
                <a:lnTo>
                  <a:pt x="12052" y="5080"/>
                </a:lnTo>
                <a:lnTo>
                  <a:pt x="8547" y="2717"/>
                </a:lnTo>
                <a:lnTo>
                  <a:pt x="5943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5235A8CA-FB11-40A3-8688-79170827BA10}"/>
              </a:ext>
            </a:extLst>
          </p:cNvPr>
          <p:cNvSpPr/>
          <p:nvPr/>
        </p:nvSpPr>
        <p:spPr>
          <a:xfrm>
            <a:off x="7779763" y="1433495"/>
            <a:ext cx="12383" cy="10953"/>
          </a:xfrm>
          <a:custGeom>
            <a:avLst/>
            <a:gdLst/>
            <a:ahLst/>
            <a:cxnLst/>
            <a:rect l="l" t="t" r="r" b="b"/>
            <a:pathLst>
              <a:path w="16509" h="14604">
                <a:moveTo>
                  <a:pt x="8597" y="0"/>
                </a:moveTo>
                <a:lnTo>
                  <a:pt x="4495" y="2311"/>
                </a:lnTo>
                <a:lnTo>
                  <a:pt x="2451" y="5892"/>
                </a:lnTo>
                <a:lnTo>
                  <a:pt x="0" y="8750"/>
                </a:lnTo>
                <a:lnTo>
                  <a:pt x="2565" y="10642"/>
                </a:lnTo>
                <a:lnTo>
                  <a:pt x="5130" y="14008"/>
                </a:lnTo>
                <a:lnTo>
                  <a:pt x="10058" y="13982"/>
                </a:lnTo>
                <a:lnTo>
                  <a:pt x="12433" y="10375"/>
                </a:lnTo>
                <a:lnTo>
                  <a:pt x="16141" y="7200"/>
                </a:lnTo>
                <a:lnTo>
                  <a:pt x="12268" y="4114"/>
                </a:lnTo>
                <a:lnTo>
                  <a:pt x="8597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38" name="object 17">
            <a:extLst>
              <a:ext uri="{FF2B5EF4-FFF2-40B4-BE49-F238E27FC236}">
                <a16:creationId xmlns:a16="http://schemas.microsoft.com/office/drawing/2014/main" id="{56F92428-0A37-49DC-8986-3FB9820B074A}"/>
              </a:ext>
            </a:extLst>
          </p:cNvPr>
          <p:cNvSpPr/>
          <p:nvPr/>
        </p:nvSpPr>
        <p:spPr>
          <a:xfrm>
            <a:off x="7709499" y="1736116"/>
            <a:ext cx="15240" cy="10953"/>
          </a:xfrm>
          <a:custGeom>
            <a:avLst/>
            <a:gdLst/>
            <a:ahLst/>
            <a:cxnLst/>
            <a:rect l="l" t="t" r="r" b="b"/>
            <a:pathLst>
              <a:path w="20320" h="14605">
                <a:moveTo>
                  <a:pt x="7937" y="0"/>
                </a:moveTo>
                <a:lnTo>
                  <a:pt x="4102" y="2628"/>
                </a:lnTo>
                <a:lnTo>
                  <a:pt x="2273" y="6261"/>
                </a:lnTo>
                <a:lnTo>
                  <a:pt x="0" y="9283"/>
                </a:lnTo>
                <a:lnTo>
                  <a:pt x="2654" y="11010"/>
                </a:lnTo>
                <a:lnTo>
                  <a:pt x="5219" y="13970"/>
                </a:lnTo>
                <a:lnTo>
                  <a:pt x="10998" y="14338"/>
                </a:lnTo>
                <a:lnTo>
                  <a:pt x="14185" y="11963"/>
                </a:lnTo>
                <a:lnTo>
                  <a:pt x="19964" y="9639"/>
                </a:lnTo>
                <a:lnTo>
                  <a:pt x="11912" y="3873"/>
                </a:lnTo>
                <a:lnTo>
                  <a:pt x="7937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39" name="object 21">
            <a:extLst>
              <a:ext uri="{FF2B5EF4-FFF2-40B4-BE49-F238E27FC236}">
                <a16:creationId xmlns:a16="http://schemas.microsoft.com/office/drawing/2014/main" id="{B2A22698-075F-46DE-B46E-2A9B9F3FBF20}"/>
              </a:ext>
            </a:extLst>
          </p:cNvPr>
          <p:cNvSpPr/>
          <p:nvPr/>
        </p:nvSpPr>
        <p:spPr>
          <a:xfrm>
            <a:off x="7941716" y="1825216"/>
            <a:ext cx="12859" cy="9525"/>
          </a:xfrm>
          <a:custGeom>
            <a:avLst/>
            <a:gdLst/>
            <a:ahLst/>
            <a:cxnLst/>
            <a:rect l="l" t="t" r="r" b="b"/>
            <a:pathLst>
              <a:path w="17145" h="12700">
                <a:moveTo>
                  <a:pt x="4419" y="0"/>
                </a:moveTo>
                <a:lnTo>
                  <a:pt x="0" y="3441"/>
                </a:lnTo>
                <a:lnTo>
                  <a:pt x="1079" y="7112"/>
                </a:lnTo>
                <a:lnTo>
                  <a:pt x="2806" y="11137"/>
                </a:lnTo>
                <a:lnTo>
                  <a:pt x="7391" y="12636"/>
                </a:lnTo>
                <a:lnTo>
                  <a:pt x="10807" y="9867"/>
                </a:lnTo>
                <a:lnTo>
                  <a:pt x="16941" y="7264"/>
                </a:lnTo>
                <a:lnTo>
                  <a:pt x="11556" y="3606"/>
                </a:lnTo>
                <a:lnTo>
                  <a:pt x="9093" y="901"/>
                </a:lnTo>
                <a:lnTo>
                  <a:pt x="4419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40" name="object 22">
            <a:extLst>
              <a:ext uri="{FF2B5EF4-FFF2-40B4-BE49-F238E27FC236}">
                <a16:creationId xmlns:a16="http://schemas.microsoft.com/office/drawing/2014/main" id="{4880CB36-5E01-43C5-B4FA-92B7644B4CC7}"/>
              </a:ext>
            </a:extLst>
          </p:cNvPr>
          <p:cNvSpPr/>
          <p:nvPr/>
        </p:nvSpPr>
        <p:spPr>
          <a:xfrm>
            <a:off x="7774990" y="1585311"/>
            <a:ext cx="13335" cy="9525"/>
          </a:xfrm>
          <a:custGeom>
            <a:avLst/>
            <a:gdLst/>
            <a:ahLst/>
            <a:cxnLst/>
            <a:rect l="l" t="t" r="r" b="b"/>
            <a:pathLst>
              <a:path w="17779" h="12700">
                <a:moveTo>
                  <a:pt x="4686" y="0"/>
                </a:moveTo>
                <a:lnTo>
                  <a:pt x="2222" y="2806"/>
                </a:lnTo>
                <a:lnTo>
                  <a:pt x="0" y="4229"/>
                </a:lnTo>
                <a:lnTo>
                  <a:pt x="1752" y="6883"/>
                </a:lnTo>
                <a:lnTo>
                  <a:pt x="2997" y="10871"/>
                </a:lnTo>
                <a:lnTo>
                  <a:pt x="7505" y="12598"/>
                </a:lnTo>
                <a:lnTo>
                  <a:pt x="10934" y="9931"/>
                </a:lnTo>
                <a:lnTo>
                  <a:pt x="17233" y="7429"/>
                </a:lnTo>
                <a:lnTo>
                  <a:pt x="11747" y="3556"/>
                </a:lnTo>
                <a:lnTo>
                  <a:pt x="9385" y="787"/>
                </a:lnTo>
                <a:lnTo>
                  <a:pt x="4686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41" name="object 65">
            <a:extLst>
              <a:ext uri="{FF2B5EF4-FFF2-40B4-BE49-F238E27FC236}">
                <a16:creationId xmlns:a16="http://schemas.microsoft.com/office/drawing/2014/main" id="{8E1ECE12-40DE-42FE-9774-DB1DA9ACBC12}"/>
              </a:ext>
            </a:extLst>
          </p:cNvPr>
          <p:cNvSpPr txBox="1"/>
          <p:nvPr/>
        </p:nvSpPr>
        <p:spPr>
          <a:xfrm>
            <a:off x="6025965" y="5994466"/>
            <a:ext cx="2269610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fr-FR" sz="750" spc="4" dirty="0">
                <a:solidFill>
                  <a:srgbClr val="58595B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Garanties plus couvrantes avec la montée de gamme</a:t>
            </a:r>
          </a:p>
        </p:txBody>
      </p:sp>
      <p:sp>
        <p:nvSpPr>
          <p:cNvPr id="42" name="object 23">
            <a:extLst>
              <a:ext uri="{FF2B5EF4-FFF2-40B4-BE49-F238E27FC236}">
                <a16:creationId xmlns:a16="http://schemas.microsoft.com/office/drawing/2014/main" id="{C8593B00-46F3-444E-BDC5-11AFD262FCDB}"/>
              </a:ext>
            </a:extLst>
          </p:cNvPr>
          <p:cNvSpPr/>
          <p:nvPr/>
        </p:nvSpPr>
        <p:spPr>
          <a:xfrm>
            <a:off x="7045086" y="1799161"/>
            <a:ext cx="12859" cy="9525"/>
          </a:xfrm>
          <a:custGeom>
            <a:avLst/>
            <a:gdLst/>
            <a:ahLst/>
            <a:cxnLst/>
            <a:rect l="l" t="t" r="r" b="b"/>
            <a:pathLst>
              <a:path w="17145" h="12700">
                <a:moveTo>
                  <a:pt x="9601" y="0"/>
                </a:moveTo>
                <a:lnTo>
                  <a:pt x="6235" y="2832"/>
                </a:lnTo>
                <a:lnTo>
                  <a:pt x="0" y="5587"/>
                </a:lnTo>
                <a:lnTo>
                  <a:pt x="5524" y="9169"/>
                </a:lnTo>
                <a:lnTo>
                  <a:pt x="8013" y="11810"/>
                </a:lnTo>
                <a:lnTo>
                  <a:pt x="12712" y="12572"/>
                </a:lnTo>
                <a:lnTo>
                  <a:pt x="17094" y="9105"/>
                </a:lnTo>
                <a:lnTo>
                  <a:pt x="15989" y="5448"/>
                </a:lnTo>
                <a:lnTo>
                  <a:pt x="14224" y="1409"/>
                </a:lnTo>
                <a:lnTo>
                  <a:pt x="9601" y="0"/>
                </a:lnTo>
                <a:close/>
              </a:path>
            </a:pathLst>
          </a:custGeom>
          <a:solidFill>
            <a:srgbClr val="A8CAEB"/>
          </a:solid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F95AF6F-482D-4EA9-8343-16799C5DCB0C}"/>
              </a:ext>
            </a:extLst>
          </p:cNvPr>
          <p:cNvSpPr/>
          <p:nvPr/>
        </p:nvSpPr>
        <p:spPr>
          <a:xfrm>
            <a:off x="6122718" y="1935446"/>
            <a:ext cx="2187000" cy="210263"/>
          </a:xfrm>
          <a:prstGeom prst="rect">
            <a:avLst/>
          </a:prstGeom>
          <a:solidFill>
            <a:srgbClr val="12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Gill Sans MT"/>
                <a:cs typeface="Gill Sans MT"/>
              </a:rPr>
              <a:t>TOUS RISQUES</a:t>
            </a:r>
            <a:endParaRPr lang="fr-FR" sz="1050" dirty="0">
              <a:solidFill>
                <a:schemeClr val="bg1"/>
              </a:solidFill>
            </a:endParaRPr>
          </a:p>
        </p:txBody>
      </p:sp>
      <p:sp>
        <p:nvSpPr>
          <p:cNvPr id="44" name="Triangle rectangle 43">
            <a:extLst>
              <a:ext uri="{FF2B5EF4-FFF2-40B4-BE49-F238E27FC236}">
                <a16:creationId xmlns:a16="http://schemas.microsoft.com/office/drawing/2014/main" id="{6C3E4C2E-5475-4873-B58A-283323E1DC1E}"/>
              </a:ext>
            </a:extLst>
          </p:cNvPr>
          <p:cNvSpPr/>
          <p:nvPr/>
        </p:nvSpPr>
        <p:spPr>
          <a:xfrm rot="10800000">
            <a:off x="6271309" y="2145709"/>
            <a:ext cx="175057" cy="158093"/>
          </a:xfrm>
          <a:prstGeom prst="rtTriangle">
            <a:avLst/>
          </a:prstGeom>
          <a:solidFill>
            <a:srgbClr val="12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6ECE72B-0D7F-4276-A3EE-EA8FB026ACA1}"/>
              </a:ext>
            </a:extLst>
          </p:cNvPr>
          <p:cNvSpPr/>
          <p:nvPr/>
        </p:nvSpPr>
        <p:spPr>
          <a:xfrm>
            <a:off x="6465557" y="2163048"/>
            <a:ext cx="156324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5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/>
                <a:cs typeface="Gill Sans MT"/>
              </a:rPr>
              <a:t>UNE COUVERTURE MAXIMALE</a:t>
            </a:r>
            <a:endParaRPr lang="fr-FR" sz="675" dirty="0">
              <a:latin typeface="Gill Sans MT"/>
              <a:cs typeface="Gill Sans M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E31B8FF-6AED-47EE-B3E7-08517DC99333}"/>
              </a:ext>
            </a:extLst>
          </p:cNvPr>
          <p:cNvSpPr/>
          <p:nvPr/>
        </p:nvSpPr>
        <p:spPr>
          <a:xfrm>
            <a:off x="3853108" y="1935446"/>
            <a:ext cx="2187000" cy="210263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Gill Sans MT"/>
                <a:cs typeface="Gill Sans MT"/>
              </a:rPr>
              <a:t>TIERS PLUS</a:t>
            </a:r>
            <a:endParaRPr lang="fr-FR" sz="1050" dirty="0">
              <a:solidFill>
                <a:schemeClr val="bg1"/>
              </a:solidFill>
            </a:endParaRPr>
          </a:p>
        </p:txBody>
      </p:sp>
      <p:sp>
        <p:nvSpPr>
          <p:cNvPr id="47" name="Triangle rectangle 46">
            <a:extLst>
              <a:ext uri="{FF2B5EF4-FFF2-40B4-BE49-F238E27FC236}">
                <a16:creationId xmlns:a16="http://schemas.microsoft.com/office/drawing/2014/main" id="{CC3691A3-916D-44C5-9F88-3F4F93595826}"/>
              </a:ext>
            </a:extLst>
          </p:cNvPr>
          <p:cNvSpPr/>
          <p:nvPr/>
        </p:nvSpPr>
        <p:spPr>
          <a:xfrm rot="10800000">
            <a:off x="4051910" y="2145709"/>
            <a:ext cx="175057" cy="158093"/>
          </a:xfrm>
          <a:prstGeom prst="rtTriangle">
            <a:avLst/>
          </a:prstGeom>
          <a:solidFill>
            <a:srgbClr val="D2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46739F7-346B-4030-8A7D-944C62549C80}"/>
              </a:ext>
            </a:extLst>
          </p:cNvPr>
          <p:cNvSpPr/>
          <p:nvPr/>
        </p:nvSpPr>
        <p:spPr>
          <a:xfrm>
            <a:off x="1573262" y="1935446"/>
            <a:ext cx="2187000" cy="210263"/>
          </a:xfrm>
          <a:prstGeom prst="rect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Gill Sans MT"/>
                <a:cs typeface="Gill Sans MT"/>
              </a:rPr>
              <a:t>TIERS</a:t>
            </a:r>
            <a:endParaRPr lang="fr-FR" sz="1050" dirty="0">
              <a:solidFill>
                <a:schemeClr val="bg1"/>
              </a:solidFill>
            </a:endParaRPr>
          </a:p>
        </p:txBody>
      </p:sp>
      <p:sp>
        <p:nvSpPr>
          <p:cNvPr id="49" name="Triangle rectangle 48">
            <a:extLst>
              <a:ext uri="{FF2B5EF4-FFF2-40B4-BE49-F238E27FC236}">
                <a16:creationId xmlns:a16="http://schemas.microsoft.com/office/drawing/2014/main" id="{21A75557-8684-4F4B-8B6D-72B6C864DCF5}"/>
              </a:ext>
            </a:extLst>
          </p:cNvPr>
          <p:cNvSpPr/>
          <p:nvPr/>
        </p:nvSpPr>
        <p:spPr>
          <a:xfrm rot="10800000">
            <a:off x="1766311" y="2145709"/>
            <a:ext cx="175057" cy="158093"/>
          </a:xfrm>
          <a:prstGeom prst="rtTriangl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3B7501-13AD-4FF9-8758-8CC14C1F5B6C}"/>
              </a:ext>
            </a:extLst>
          </p:cNvPr>
          <p:cNvSpPr/>
          <p:nvPr/>
        </p:nvSpPr>
        <p:spPr>
          <a:xfrm>
            <a:off x="4237295" y="2163048"/>
            <a:ext cx="1619354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5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/>
                <a:cs typeface="Gill Sans MT"/>
              </a:rPr>
              <a:t>UNE COUVERTURE RENFORCÉE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58D56DA-1258-434C-8DA5-4684150730BB}"/>
              </a:ext>
            </a:extLst>
          </p:cNvPr>
          <p:cNvSpPr/>
          <p:nvPr/>
        </p:nvSpPr>
        <p:spPr>
          <a:xfrm>
            <a:off x="1958372" y="2163048"/>
            <a:ext cx="1527982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5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/>
                <a:cs typeface="Gill Sans MT"/>
              </a:rPr>
              <a:t>UNE COUVERTURE MINIMALE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7126D2D-3F61-419B-940C-62E00C7C3443}"/>
              </a:ext>
            </a:extLst>
          </p:cNvPr>
          <p:cNvSpPr/>
          <p:nvPr/>
        </p:nvSpPr>
        <p:spPr>
          <a:xfrm>
            <a:off x="1573261" y="1574856"/>
            <a:ext cx="6745425" cy="3005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Gill Sans MT"/>
                <a:cs typeface="Gill Sans MT"/>
              </a:rPr>
              <a:t>3 FORMULES ACCESSIBLES POUR TOUS TYPES DE VÉHICULES</a:t>
            </a:r>
          </a:p>
        </p:txBody>
      </p:sp>
      <p:sp>
        <p:nvSpPr>
          <p:cNvPr id="53" name="object 74">
            <a:extLst>
              <a:ext uri="{FF2B5EF4-FFF2-40B4-BE49-F238E27FC236}">
                <a16:creationId xmlns:a16="http://schemas.microsoft.com/office/drawing/2014/main" id="{20EDD298-8092-4721-802B-0F091EE7FBA8}"/>
              </a:ext>
            </a:extLst>
          </p:cNvPr>
          <p:cNvSpPr/>
          <p:nvPr/>
        </p:nvSpPr>
        <p:spPr>
          <a:xfrm>
            <a:off x="5622781" y="6033989"/>
            <a:ext cx="72430" cy="6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CA71DA59-81D7-4556-A920-5CDA039AE7F5}"/>
              </a:ext>
            </a:extLst>
          </p:cNvPr>
          <p:cNvGrpSpPr/>
          <p:nvPr/>
        </p:nvGrpSpPr>
        <p:grpSpPr>
          <a:xfrm>
            <a:off x="5772389" y="6033989"/>
            <a:ext cx="136148" cy="69191"/>
            <a:chOff x="10208995" y="2085330"/>
            <a:chExt cx="441762" cy="212953"/>
          </a:xfrm>
        </p:grpSpPr>
        <p:sp>
          <p:nvSpPr>
            <p:cNvPr id="55" name="object 76">
              <a:extLst>
                <a:ext uri="{FF2B5EF4-FFF2-40B4-BE49-F238E27FC236}">
                  <a16:creationId xmlns:a16="http://schemas.microsoft.com/office/drawing/2014/main" id="{8C6E3CBE-8DBC-4222-8934-A3C6EA649B65}"/>
                </a:ext>
              </a:extLst>
            </p:cNvPr>
            <p:cNvSpPr/>
            <p:nvPr/>
          </p:nvSpPr>
          <p:spPr>
            <a:xfrm>
              <a:off x="10208995" y="2085330"/>
              <a:ext cx="203987" cy="2129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Gill Sans MT Condensed" panose="020B0506020104020203" pitchFamily="34" charset="0"/>
              </a:endParaRPr>
            </a:p>
          </p:txBody>
        </p:sp>
        <p:sp>
          <p:nvSpPr>
            <p:cNvPr id="56" name="object 77">
              <a:extLst>
                <a:ext uri="{FF2B5EF4-FFF2-40B4-BE49-F238E27FC236}">
                  <a16:creationId xmlns:a16="http://schemas.microsoft.com/office/drawing/2014/main" id="{6B9D4A53-A921-40E8-A388-EC15E01E1111}"/>
                </a:ext>
              </a:extLst>
            </p:cNvPr>
            <p:cNvSpPr/>
            <p:nvPr/>
          </p:nvSpPr>
          <p:spPr>
            <a:xfrm>
              <a:off x="10446770" y="2085330"/>
              <a:ext cx="203987" cy="21295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Gill Sans MT Condensed" panose="020B0506020104020203" pitchFamily="34" charset="0"/>
              </a:endParaRPr>
            </a:p>
          </p:txBody>
        </p:sp>
      </p:grpSp>
      <p:sp>
        <p:nvSpPr>
          <p:cNvPr id="57" name="ZoneTexte 56"/>
          <p:cNvSpPr txBox="1"/>
          <p:nvPr/>
        </p:nvSpPr>
        <p:spPr>
          <a:xfrm>
            <a:off x="5678796" y="5976999"/>
            <a:ext cx="9465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spc="4" dirty="0">
                <a:solidFill>
                  <a:srgbClr val="58595B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B90EF7F-E568-40CE-B703-4FE003D3CCE1}"/>
              </a:ext>
            </a:extLst>
          </p:cNvPr>
          <p:cNvSpPr txBox="1"/>
          <p:nvPr/>
        </p:nvSpPr>
        <p:spPr>
          <a:xfrm>
            <a:off x="525089" y="3081454"/>
            <a:ext cx="802292" cy="70422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750" b="1" cap="all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fr-FR" sz="750" b="1" cap="all" dirty="0">
                <a:solidFill>
                  <a:schemeClr val="accent2"/>
                </a:solidFill>
                <a:latin typeface="Gill Sans MT" panose="020B0502020104020203" pitchFamily="34" charset="0"/>
              </a:rPr>
              <a:t>COUVERTURE DIFFÉRENCIÉE</a:t>
            </a:r>
          </a:p>
          <a:p>
            <a:pPr algn="ctr"/>
            <a:r>
              <a:rPr lang="fr-FR" sz="750" b="1" cap="all" dirty="0">
                <a:solidFill>
                  <a:schemeClr val="accent2"/>
                </a:solidFill>
                <a:latin typeface="Gill Sans MT" panose="020B0502020104020203" pitchFamily="34" charset="0"/>
              </a:rPr>
              <a:t>SELON                           LES FORMULES</a:t>
            </a:r>
            <a:endParaRPr lang="fr-FR" sz="750" b="1" cap="all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2ADFBD2-0628-4D12-AE85-227697133741}"/>
              </a:ext>
            </a:extLst>
          </p:cNvPr>
          <p:cNvSpPr txBox="1"/>
          <p:nvPr/>
        </p:nvSpPr>
        <p:spPr>
          <a:xfrm>
            <a:off x="525089" y="4860028"/>
            <a:ext cx="802292" cy="3751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750" b="1" cap="all" dirty="0">
                <a:solidFill>
                  <a:schemeClr val="accent2"/>
                </a:solidFill>
                <a:latin typeface="Gill Sans MT" panose="020B0502020104020203" pitchFamily="34" charset="0"/>
              </a:rPr>
              <a:t>DES OPTIONS  À LA CARTE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FD4F8BEC-A6E3-4C57-8032-994D3A70021C}"/>
              </a:ext>
            </a:extLst>
          </p:cNvPr>
          <p:cNvSpPr txBox="1"/>
          <p:nvPr/>
        </p:nvSpPr>
        <p:spPr>
          <a:xfrm>
            <a:off x="525089" y="5626018"/>
            <a:ext cx="802292" cy="2813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750" b="1" cap="all" dirty="0">
                <a:solidFill>
                  <a:schemeClr val="accent2"/>
                </a:solidFill>
                <a:latin typeface="Gill Sans MT" panose="020B0502020104020203" pitchFamily="34" charset="0"/>
              </a:rPr>
              <a:t>DES SERVICES ADDITIONNELS</a:t>
            </a:r>
          </a:p>
        </p:txBody>
      </p:sp>
      <p:sp>
        <p:nvSpPr>
          <p:cNvPr id="61" name="Flèche : droite à entaille 18">
            <a:extLst>
              <a:ext uri="{FF2B5EF4-FFF2-40B4-BE49-F238E27FC236}">
                <a16:creationId xmlns:a16="http://schemas.microsoft.com/office/drawing/2014/main" id="{78D12314-8989-4650-BFC8-2C094D48F4DF}"/>
              </a:ext>
            </a:extLst>
          </p:cNvPr>
          <p:cNvSpPr/>
          <p:nvPr/>
        </p:nvSpPr>
        <p:spPr>
          <a:xfrm rot="10800000" flipH="1">
            <a:off x="1343972" y="3324727"/>
            <a:ext cx="201959" cy="169772"/>
          </a:xfrm>
          <a:custGeom>
            <a:avLst/>
            <a:gdLst>
              <a:gd name="connsiteX0" fmla="*/ 0 w 3083859"/>
              <a:gd name="connsiteY0" fmla="*/ 344861 h 1379444"/>
              <a:gd name="connsiteX1" fmla="*/ 2394137 w 3083859"/>
              <a:gd name="connsiteY1" fmla="*/ 344861 h 1379444"/>
              <a:gd name="connsiteX2" fmla="*/ 2394137 w 3083859"/>
              <a:gd name="connsiteY2" fmla="*/ 0 h 1379444"/>
              <a:gd name="connsiteX3" fmla="*/ 3083859 w 3083859"/>
              <a:gd name="connsiteY3" fmla="*/ 689722 h 1379444"/>
              <a:gd name="connsiteX4" fmla="*/ 2394137 w 3083859"/>
              <a:gd name="connsiteY4" fmla="*/ 1379444 h 1379444"/>
              <a:gd name="connsiteX5" fmla="*/ 2394137 w 3083859"/>
              <a:gd name="connsiteY5" fmla="*/ 1034583 h 1379444"/>
              <a:gd name="connsiteX6" fmla="*/ 0 w 3083859"/>
              <a:gd name="connsiteY6" fmla="*/ 1034583 h 1379444"/>
              <a:gd name="connsiteX7" fmla="*/ 344861 w 3083859"/>
              <a:gd name="connsiteY7" fmla="*/ 689722 h 1379444"/>
              <a:gd name="connsiteX8" fmla="*/ 0 w 3083859"/>
              <a:gd name="connsiteY8" fmla="*/ 344861 h 1379444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06226 w 3334871"/>
              <a:gd name="connsiteY7" fmla="*/ 940733 h 1572465"/>
              <a:gd name="connsiteX8" fmla="*/ 251012 w 3334871"/>
              <a:gd name="connsiteY8" fmla="*/ 344861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61690 w 3451412"/>
              <a:gd name="connsiteY4" fmla="*/ 1379444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25831 w 3451412"/>
              <a:gd name="connsiteY4" fmla="*/ 1388409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761690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528534 w 3442447"/>
              <a:gd name="connsiteY7" fmla="*/ 980531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402058 w 3442447"/>
              <a:gd name="connsiteY7" fmla="*/ 996091 h 1680041"/>
              <a:gd name="connsiteX8" fmla="*/ 0 w 3442447"/>
              <a:gd name="connsiteY8" fmla="*/ 595873 h 1680041"/>
              <a:gd name="connsiteX0" fmla="*/ 0 w 3442447"/>
              <a:gd name="connsiteY0" fmla="*/ 595873 h 1918168"/>
              <a:gd name="connsiteX1" fmla="*/ 2788584 w 3442447"/>
              <a:gd name="connsiteY1" fmla="*/ 353825 h 1918168"/>
              <a:gd name="connsiteX2" fmla="*/ 2806513 w 3442447"/>
              <a:gd name="connsiteY2" fmla="*/ 0 h 1918168"/>
              <a:gd name="connsiteX3" fmla="*/ 3442447 w 3442447"/>
              <a:gd name="connsiteY3" fmla="*/ 761439 h 1918168"/>
              <a:gd name="connsiteX4" fmla="*/ 2725831 w 3442447"/>
              <a:gd name="connsiteY4" fmla="*/ 1388409 h 1918168"/>
              <a:gd name="connsiteX5" fmla="*/ 2761690 w 3442447"/>
              <a:gd name="connsiteY5" fmla="*/ 1034583 h 1918168"/>
              <a:gd name="connsiteX6" fmla="*/ 149185 w 3442447"/>
              <a:gd name="connsiteY6" fmla="*/ 1918169 h 1918168"/>
              <a:gd name="connsiteX7" fmla="*/ 402058 w 3442447"/>
              <a:gd name="connsiteY7" fmla="*/ 996091 h 1918168"/>
              <a:gd name="connsiteX8" fmla="*/ 0 w 3442447"/>
              <a:gd name="connsiteY8" fmla="*/ 595873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716" h="1918168">
                <a:moveTo>
                  <a:pt x="1" y="461194"/>
                </a:moveTo>
                <a:cubicBezTo>
                  <a:pt x="1126752" y="45829"/>
                  <a:pt x="2227655" y="186484"/>
                  <a:pt x="2986853" y="353825"/>
                </a:cubicBezTo>
                <a:lnTo>
                  <a:pt x="3004782" y="0"/>
                </a:lnTo>
                <a:lnTo>
                  <a:pt x="3640716" y="761439"/>
                </a:lnTo>
                <a:lnTo>
                  <a:pt x="2924100" y="1388409"/>
                </a:lnTo>
                <a:lnTo>
                  <a:pt x="2959959" y="1034583"/>
                </a:lnTo>
                <a:cubicBezTo>
                  <a:pt x="1961702" y="1025618"/>
                  <a:pt x="1007356" y="1431017"/>
                  <a:pt x="347454" y="1918169"/>
                </a:cubicBezTo>
                <a:lnTo>
                  <a:pt x="600327" y="996091"/>
                </a:lnTo>
                <a:lnTo>
                  <a:pt x="1" y="461194"/>
                </a:lnTo>
                <a:close/>
              </a:path>
            </a:pathLst>
          </a:custGeom>
          <a:solidFill>
            <a:srgbClr val="FFD500"/>
          </a:solidFill>
          <a:ln>
            <a:noFill/>
          </a:ln>
          <a:scene3d>
            <a:camera prst="perspectiveRelaxedModerately">
              <a:rot lat="2690633" lon="0" rev="0"/>
            </a:camera>
            <a:lightRig rig="chilly" dir="t"/>
          </a:scene3d>
          <a:sp3d z="6350" extrusionH="1016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 dirty="0">
              <a:latin typeface="Gill Sans MT Condensed" panose="020B0506020104020203" pitchFamily="34" charset="0"/>
            </a:endParaRPr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8DCE3F74-0993-4F74-AA94-95147D6B3C9D}"/>
              </a:ext>
            </a:extLst>
          </p:cNvPr>
          <p:cNvGrpSpPr/>
          <p:nvPr/>
        </p:nvGrpSpPr>
        <p:grpSpPr>
          <a:xfrm>
            <a:off x="1655870" y="4651091"/>
            <a:ext cx="6682850" cy="888898"/>
            <a:chOff x="4222258" y="4895935"/>
            <a:chExt cx="7651757" cy="963019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55BB565-81CB-492C-8EF6-B5674A07B177}"/>
                </a:ext>
              </a:extLst>
            </p:cNvPr>
            <p:cNvSpPr/>
            <p:nvPr/>
          </p:nvSpPr>
          <p:spPr>
            <a:xfrm>
              <a:off x="4222258" y="4907639"/>
              <a:ext cx="2031103" cy="65611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08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17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261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34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43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522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199609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6696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Bris de glaces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Assistance au véhicule 0 km panne*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Véhicule de remplacement*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Vélo libre-service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3EF90DE-68E0-452F-A895-5213A61B3F25}"/>
                </a:ext>
              </a:extLst>
            </p:cNvPr>
            <p:cNvSpPr/>
            <p:nvPr/>
          </p:nvSpPr>
          <p:spPr>
            <a:xfrm>
              <a:off x="9439047" y="4907639"/>
              <a:ext cx="2434968" cy="851873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08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17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261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34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43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522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199609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6696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  <a:tabLst>
                  <a:tab pos="133350" algn="l"/>
                </a:tabLst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Équipements extérieurs hors série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Indemnisation plus           :</a:t>
              </a:r>
              <a:b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</a:br>
              <a:r>
                <a:rPr lang="fr-FR" sz="675" b="1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Valeur d’achat pendant 24, 36, 48 ou 60 mois,              au-delà valeur à dire d’expert majorée de 50% (avec un minimum de 1 500 €)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Panne mécanique**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Vélo libre-service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FA60F33-E7CE-4C68-BA42-E691AB470300}"/>
                </a:ext>
              </a:extLst>
            </p:cNvPr>
            <p:cNvSpPr/>
            <p:nvPr/>
          </p:nvSpPr>
          <p:spPr>
            <a:xfrm>
              <a:off x="6855553" y="4895935"/>
              <a:ext cx="2518960" cy="963019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08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17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261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348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434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522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199609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6696" algn="l" defTabSz="91417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  <a:tabLst>
                  <a:tab pos="133350" algn="l"/>
                </a:tabLst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Bris des glaces renforcé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Contenu du véhicule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Équipements extérieurs hors série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Véhicule de remplacement*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Indemnisation plus         :</a:t>
              </a:r>
              <a:b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</a:br>
              <a:r>
                <a:rPr lang="fr-FR" sz="675" b="1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valeur à dire d’expert majorée de 20%</a:t>
              </a:r>
            </a:p>
            <a:p>
              <a:pPr marL="133350" indent="-133350" defTabSz="654317">
                <a:lnSpc>
                  <a:spcPct val="87000"/>
                </a:lnSpc>
                <a:spcBef>
                  <a:spcPts val="150"/>
                </a:spcBef>
                <a:spcAft>
                  <a:spcPts val="150"/>
                </a:spcAft>
                <a:buClr>
                  <a:schemeClr val="bg1"/>
                </a:buClr>
                <a:buFont typeface="Wingdings" panose="05000000000000000000" pitchFamily="2" charset="2"/>
                <a:buChar char="¨"/>
              </a:pPr>
              <a:r>
                <a:rPr lang="fr-FR" sz="675" b="1" cap="all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Vélo libre-service</a:t>
              </a: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581B6255-4DC5-49B7-905A-619D5D6B5181}"/>
              </a:ext>
            </a:extLst>
          </p:cNvPr>
          <p:cNvSpPr/>
          <p:nvPr/>
        </p:nvSpPr>
        <p:spPr>
          <a:xfrm>
            <a:off x="1573261" y="5696211"/>
            <a:ext cx="6745426" cy="1901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987" tIns="0" rIns="53987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08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17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261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348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434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522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609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696" algn="l" defTabSz="91417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54317">
              <a:spcBef>
                <a:spcPts val="395"/>
              </a:spcBef>
            </a:pPr>
            <a:r>
              <a:rPr lang="fr-FR" sz="825" b="1" cap="all" dirty="0">
                <a:solidFill>
                  <a:schemeClr val="bg1"/>
                </a:solidFill>
                <a:latin typeface="Gill Sans MT" panose="020B0502020104020203" pitchFamily="34" charset="0"/>
              </a:rPr>
              <a:t>Retour taxi* </a:t>
            </a:r>
            <a:r>
              <a:rPr lang="fr-FR" sz="750" i="1" dirty="0">
                <a:solidFill>
                  <a:srgbClr val="395571">
                    <a:lumMod val="50000"/>
                  </a:srgbClr>
                </a:solidFill>
                <a:latin typeface="Gill Sans MT" panose="020B0502020104020203" pitchFamily="34" charset="0"/>
              </a:rPr>
              <a:t>(jeunes de moins de 29 ans),</a:t>
            </a:r>
            <a:r>
              <a:rPr lang="fr-FR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fr-FR" sz="825" b="1" cap="all" dirty="0">
                <a:solidFill>
                  <a:schemeClr val="bg1"/>
                </a:solidFill>
                <a:latin typeface="Gill Sans MT" panose="020B0502020104020203" pitchFamily="34" charset="0"/>
              </a:rPr>
              <a:t>Etude devis panne*</a:t>
            </a:r>
            <a:r>
              <a:rPr lang="fr-FR" sz="825" dirty="0">
                <a:solidFill>
                  <a:schemeClr val="bg1"/>
                </a:solidFill>
                <a:latin typeface="Gill Sans MT" panose="020B0502020104020203" pitchFamily="34" charset="0"/>
              </a:rPr>
              <a:t>, </a:t>
            </a:r>
            <a:r>
              <a:rPr lang="fr-FR" sz="825" b="1" cap="all" dirty="0">
                <a:solidFill>
                  <a:schemeClr val="bg1"/>
                </a:solidFill>
                <a:latin typeface="Gill Sans MT" panose="020B0502020104020203" pitchFamily="34" charset="0"/>
              </a:rPr>
              <a:t>Stages de conduite* </a:t>
            </a:r>
            <a:r>
              <a:rPr lang="fr-FR" sz="750" i="1" dirty="0">
                <a:solidFill>
                  <a:srgbClr val="395571">
                    <a:lumMod val="50000"/>
                  </a:srgbClr>
                </a:solidFill>
                <a:latin typeface="Gill Sans MT" panose="020B0502020104020203" pitchFamily="34" charset="0"/>
              </a:rPr>
              <a:t>(éco-conduite, post-accident, conduite accompagnée, senior</a:t>
            </a:r>
            <a:r>
              <a:rPr lang="fr-FR" sz="600" i="1" dirty="0">
                <a:solidFill>
                  <a:srgbClr val="395571">
                    <a:lumMod val="50000"/>
                  </a:srgbClr>
                </a:solidFill>
                <a:latin typeface="Gill Sans MT" panose="020B0502020104020203" pitchFamily="34" charset="0"/>
              </a:rPr>
              <a:t>)</a:t>
            </a:r>
            <a:r>
              <a:rPr lang="fr-FR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 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62F0ED7-39EC-478D-98E9-B2B9458933CC}"/>
              </a:ext>
            </a:extLst>
          </p:cNvPr>
          <p:cNvSpPr txBox="1"/>
          <p:nvPr/>
        </p:nvSpPr>
        <p:spPr>
          <a:xfrm>
            <a:off x="1562338" y="2495906"/>
            <a:ext cx="2197925" cy="1978782"/>
          </a:xfrm>
          <a:prstGeom prst="roundRect">
            <a:avLst>
              <a:gd name="adj" fmla="val 1458"/>
            </a:avLst>
          </a:prstGeom>
          <a:noFill/>
          <a:ln>
            <a:solidFill>
              <a:srgbClr val="FFD300"/>
            </a:solidFill>
          </a:ln>
        </p:spPr>
        <p:txBody>
          <a:bodyPr wrap="square" lIns="216000" tIns="81000" rIns="54000" bIns="81000" rtlCol="0" anchor="t">
            <a:noAutofit/>
          </a:bodyPr>
          <a:lstStyle/>
          <a:p>
            <a:pPr>
              <a:lnSpc>
                <a:spcPct val="87000"/>
              </a:lnSpc>
              <a:spcBef>
                <a:spcPts val="90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  <a:p>
            <a:pPr>
              <a:lnSpc>
                <a:spcPct val="87000"/>
              </a:lnSpc>
              <a:spcBef>
                <a:spcPts val="90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  <a:p>
            <a:pPr>
              <a:lnSpc>
                <a:spcPct val="87000"/>
              </a:lnSpc>
              <a:spcBef>
                <a:spcPts val="90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  <a:p>
            <a:pPr>
              <a:lnSpc>
                <a:spcPct val="87000"/>
              </a:lnSpc>
              <a:spcBef>
                <a:spcPts val="90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</p:txBody>
      </p:sp>
      <p:sp>
        <p:nvSpPr>
          <p:cNvPr id="68" name="Triangle rectangle 67">
            <a:extLst>
              <a:ext uri="{FF2B5EF4-FFF2-40B4-BE49-F238E27FC236}">
                <a16:creationId xmlns:a16="http://schemas.microsoft.com/office/drawing/2014/main" id="{C67799BB-6F9E-4785-9EEC-23CCDCBF60D7}"/>
              </a:ext>
            </a:extLst>
          </p:cNvPr>
          <p:cNvSpPr/>
          <p:nvPr/>
        </p:nvSpPr>
        <p:spPr>
          <a:xfrm rot="10800000">
            <a:off x="6264533" y="2132164"/>
            <a:ext cx="186377" cy="158093"/>
          </a:xfrm>
          <a:prstGeom prst="rtTriangle">
            <a:avLst/>
          </a:prstGeom>
          <a:solidFill>
            <a:srgbClr val="12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69" name="object 85"/>
          <p:cNvSpPr txBox="1"/>
          <p:nvPr/>
        </p:nvSpPr>
        <p:spPr>
          <a:xfrm>
            <a:off x="3903077" y="2555258"/>
            <a:ext cx="2083697" cy="130338"/>
          </a:xfrm>
          <a:prstGeom prst="rect">
            <a:avLst/>
          </a:prstGeom>
          <a:solidFill>
            <a:srgbClr val="FFD300"/>
          </a:solidFill>
        </p:spPr>
        <p:txBody>
          <a:bodyPr vert="horz" wrap="square" lIns="0" tIns="26207" rIns="0" bIns="0" rtlCol="0" anchor="ctr">
            <a:spAutoFit/>
          </a:bodyPr>
          <a:lstStyle/>
          <a:p>
            <a:pPr marL="47577" algn="ctr">
              <a:spcBef>
                <a:spcPts val="206"/>
              </a:spcBef>
            </a:pPr>
            <a:r>
              <a:rPr sz="675" b="1" dirty="0">
                <a:solidFill>
                  <a:schemeClr val="bg1"/>
                </a:solidFill>
                <a:latin typeface="Gill Sans MT" panose="020B0502020104020203" pitchFamily="34" charset="0"/>
              </a:rPr>
              <a:t>GARANTIES DE LA FORMULE TIERS</a:t>
            </a:r>
          </a:p>
        </p:txBody>
      </p:sp>
      <p:sp>
        <p:nvSpPr>
          <p:cNvPr id="70" name="object 85">
            <a:extLst>
              <a:ext uri="{FF2B5EF4-FFF2-40B4-BE49-F238E27FC236}">
                <a16:creationId xmlns:a16="http://schemas.microsoft.com/office/drawing/2014/main" id="{3500C84C-FA31-49D2-A628-8DE3DE92E736}"/>
              </a:ext>
            </a:extLst>
          </p:cNvPr>
          <p:cNvSpPr txBox="1"/>
          <p:nvPr/>
        </p:nvSpPr>
        <p:spPr>
          <a:xfrm>
            <a:off x="6167722" y="2561734"/>
            <a:ext cx="2085971" cy="130338"/>
          </a:xfrm>
          <a:prstGeom prst="rect">
            <a:avLst/>
          </a:prstGeom>
          <a:solidFill>
            <a:srgbClr val="D2232A"/>
          </a:solidFill>
        </p:spPr>
        <p:txBody>
          <a:bodyPr vert="horz" wrap="square" lIns="0" tIns="26207" rIns="0" bIns="0" rtlCol="0" anchor="ctr">
            <a:spAutoFit/>
          </a:bodyPr>
          <a:lstStyle/>
          <a:p>
            <a:pPr marL="47577" algn="ctr">
              <a:spcBef>
                <a:spcPts val="206"/>
              </a:spcBef>
            </a:pPr>
            <a:r>
              <a:rPr lang="fr-FR" sz="675" b="1" dirty="0">
                <a:solidFill>
                  <a:schemeClr val="bg1"/>
                </a:solidFill>
                <a:latin typeface="Gill Sans MT" panose="020B0502020104020203" pitchFamily="34" charset="0"/>
              </a:rPr>
              <a:t>GARANTIES DE LA FORMULE TIERS PLUS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588903" y="2522059"/>
            <a:ext cx="2180389" cy="2088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RESPONSABILITÉ CIVILE</a:t>
            </a:r>
          </a:p>
          <a:p>
            <a:pPr marL="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DÉFENSE-RECOURS</a:t>
            </a:r>
          </a:p>
          <a:p>
            <a:pPr marL="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DOMMAGES CORPORELS DU CONDUCTEUR</a:t>
            </a:r>
          </a:p>
          <a:p>
            <a:pPr marL="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ASSISTANCE AUX PERSONNES*</a:t>
            </a:r>
          </a:p>
          <a:p>
            <a:pPr marL="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ASSISTANCE AU VÉHICULE 50 KM PANNE*</a:t>
            </a:r>
          </a:p>
          <a:p>
            <a:pPr>
              <a:lnSpc>
                <a:spcPct val="87000"/>
              </a:lnSpc>
              <a:spcBef>
                <a:spcPts val="45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  <a:p>
            <a:pPr marL="133350" indent="-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SI OPTION BRIS DE </a:t>
            </a:r>
            <a:r>
              <a:rPr lang="fr-FR" sz="675" b="1" dirty="0" smtClean="0">
                <a:solidFill>
                  <a:srgbClr val="0B2D72"/>
                </a:solidFill>
                <a:latin typeface="Gill Sans MT" panose="020B0502020104020203" pitchFamily="34" charset="0"/>
              </a:rPr>
              <a:t>GLACES</a:t>
            </a: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  <a:p>
            <a:pPr marL="133350" indent="-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	CATASTROPHES NATURELLES, TECHNOLOGIQUES, ATTENTAT</a:t>
            </a:r>
          </a:p>
          <a:p>
            <a:pPr marL="133350" indent="-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	ÉVÉNEMENTS NATURELS</a:t>
            </a:r>
          </a:p>
          <a:p>
            <a:pPr marL="133350" indent="-133350">
              <a:lnSpc>
                <a:spcPct val="87000"/>
              </a:lnSpc>
              <a:spcBef>
                <a:spcPts val="450"/>
              </a:spcBef>
            </a:pPr>
            <a:r>
              <a:rPr lang="fr-FR" sz="675" b="1" dirty="0">
                <a:solidFill>
                  <a:srgbClr val="0B2D72"/>
                </a:solidFill>
                <a:latin typeface="Gill Sans MT" panose="020B0502020104020203" pitchFamily="34" charset="0"/>
              </a:rPr>
              <a:t>	INDEMNISATION STANDARD : VALEUR À DIRE D’EXPERT</a:t>
            </a:r>
          </a:p>
          <a:p>
            <a:pPr>
              <a:lnSpc>
                <a:spcPct val="87000"/>
              </a:lnSpc>
              <a:spcBef>
                <a:spcPts val="450"/>
              </a:spcBef>
            </a:pPr>
            <a:endParaRPr lang="fr-FR" sz="675" b="1" dirty="0">
              <a:solidFill>
                <a:srgbClr val="0B2D72"/>
              </a:solidFill>
              <a:latin typeface="Gill Sans MT" panose="020B0502020104020203" pitchFamily="34" charset="0"/>
            </a:endParaRP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57DDE64E-B371-48B0-B790-5FC43478F58F}"/>
              </a:ext>
            </a:extLst>
          </p:cNvPr>
          <p:cNvSpPr/>
          <p:nvPr/>
        </p:nvSpPr>
        <p:spPr>
          <a:xfrm>
            <a:off x="1655884" y="2553971"/>
            <a:ext cx="87166" cy="81872"/>
          </a:xfrm>
          <a:prstGeom prst="ellips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57DDE64E-B371-48B0-B790-5FC43478F58F}"/>
              </a:ext>
            </a:extLst>
          </p:cNvPr>
          <p:cNvSpPr/>
          <p:nvPr/>
        </p:nvSpPr>
        <p:spPr>
          <a:xfrm>
            <a:off x="1660014" y="2701105"/>
            <a:ext cx="87166" cy="81872"/>
          </a:xfrm>
          <a:prstGeom prst="ellips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57DDE64E-B371-48B0-B790-5FC43478F58F}"/>
              </a:ext>
            </a:extLst>
          </p:cNvPr>
          <p:cNvSpPr/>
          <p:nvPr/>
        </p:nvSpPr>
        <p:spPr>
          <a:xfrm>
            <a:off x="1656731" y="2843065"/>
            <a:ext cx="87166" cy="81872"/>
          </a:xfrm>
          <a:prstGeom prst="ellips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57DDE64E-B371-48B0-B790-5FC43478F58F}"/>
              </a:ext>
            </a:extLst>
          </p:cNvPr>
          <p:cNvSpPr/>
          <p:nvPr/>
        </p:nvSpPr>
        <p:spPr>
          <a:xfrm>
            <a:off x="1654993" y="3080363"/>
            <a:ext cx="87166" cy="81872"/>
          </a:xfrm>
          <a:prstGeom prst="ellips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57DDE64E-B371-48B0-B790-5FC43478F58F}"/>
              </a:ext>
            </a:extLst>
          </p:cNvPr>
          <p:cNvSpPr/>
          <p:nvPr/>
        </p:nvSpPr>
        <p:spPr>
          <a:xfrm>
            <a:off x="1659160" y="3236392"/>
            <a:ext cx="87166" cy="81872"/>
          </a:xfrm>
          <a:prstGeom prst="ellipse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12380" y="3074538"/>
            <a:ext cx="127633" cy="112227"/>
            <a:chOff x="12809393" y="2911991"/>
            <a:chExt cx="182708" cy="182708"/>
          </a:xfrm>
        </p:grpSpPr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79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16405" y="3285245"/>
            <a:ext cx="127633" cy="112227"/>
            <a:chOff x="12809393" y="2911991"/>
            <a:chExt cx="182708" cy="182708"/>
          </a:xfrm>
        </p:grpSpPr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82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16883" y="3489185"/>
            <a:ext cx="127633" cy="112227"/>
            <a:chOff x="12809393" y="2911991"/>
            <a:chExt cx="182708" cy="182708"/>
          </a:xfrm>
        </p:grpSpPr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85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20444" y="3699708"/>
            <a:ext cx="127633" cy="112227"/>
            <a:chOff x="12809393" y="2911991"/>
            <a:chExt cx="182708" cy="182708"/>
          </a:xfrm>
        </p:grpSpPr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88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3916397" y="3895445"/>
            <a:ext cx="127633" cy="112227"/>
            <a:chOff x="12809393" y="2911991"/>
            <a:chExt cx="182708" cy="182708"/>
          </a:xfrm>
        </p:grpSpPr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rgbClr val="D22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91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6171976" y="2991212"/>
            <a:ext cx="127633" cy="112227"/>
            <a:chOff x="12809393" y="2911991"/>
            <a:chExt cx="182708" cy="182708"/>
          </a:xfrm>
        </p:grpSpPr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94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6172750" y="3278654"/>
            <a:ext cx="127633" cy="112227"/>
            <a:chOff x="12809393" y="2911991"/>
            <a:chExt cx="182708" cy="182708"/>
          </a:xfrm>
        </p:grpSpPr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97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6174544" y="3483242"/>
            <a:ext cx="127633" cy="112227"/>
            <a:chOff x="12809393" y="2911991"/>
            <a:chExt cx="182708" cy="182708"/>
          </a:xfrm>
        </p:grpSpPr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100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1647441" y="3652843"/>
            <a:ext cx="127633" cy="112227"/>
            <a:chOff x="12809393" y="2911991"/>
            <a:chExt cx="182708" cy="182708"/>
          </a:xfrm>
        </p:grpSpPr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103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1647441" y="3828833"/>
            <a:ext cx="127633" cy="112227"/>
            <a:chOff x="12809393" y="2911991"/>
            <a:chExt cx="182708" cy="182708"/>
          </a:xfrm>
        </p:grpSpPr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106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13A48711-5770-44C0-A148-51B6264B1A17}"/>
              </a:ext>
            </a:extLst>
          </p:cNvPr>
          <p:cNvGrpSpPr/>
          <p:nvPr/>
        </p:nvGrpSpPr>
        <p:grpSpPr>
          <a:xfrm>
            <a:off x="1647441" y="4047854"/>
            <a:ext cx="127633" cy="112227"/>
            <a:chOff x="12809393" y="2911991"/>
            <a:chExt cx="182708" cy="182708"/>
          </a:xfrm>
        </p:grpSpPr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87C1193-6363-4A28-809D-195E8E769893}"/>
                </a:ext>
              </a:extLst>
            </p:cNvPr>
            <p:cNvSpPr/>
            <p:nvPr/>
          </p:nvSpPr>
          <p:spPr>
            <a:xfrm>
              <a:off x="12809393" y="2911991"/>
              <a:ext cx="182708" cy="1827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  <p:sp>
          <p:nvSpPr>
            <p:cNvPr id="109" name="Signe Plus 148">
              <a:extLst>
                <a:ext uri="{FF2B5EF4-FFF2-40B4-BE49-F238E27FC236}">
                  <a16:creationId xmlns:a16="http://schemas.microsoft.com/office/drawing/2014/main" id="{5507241B-F0E3-4E86-A7C7-7442BFDEA348}"/>
                </a:ext>
              </a:extLst>
            </p:cNvPr>
            <p:cNvSpPr/>
            <p:nvPr/>
          </p:nvSpPr>
          <p:spPr>
            <a:xfrm>
              <a:off x="12827721" y="2930319"/>
              <a:ext cx="146050" cy="146050"/>
            </a:xfrm>
            <a:prstGeom prst="mathPlus">
              <a:avLst>
                <a:gd name="adj1" fmla="val 179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/>
            </a:p>
          </p:txBody>
        </p:sp>
      </p:grpSp>
      <p:sp>
        <p:nvSpPr>
          <p:cNvPr id="110" name="Flèche : droite à entaille 18">
            <a:extLst>
              <a:ext uri="{FF2B5EF4-FFF2-40B4-BE49-F238E27FC236}">
                <a16:creationId xmlns:a16="http://schemas.microsoft.com/office/drawing/2014/main" id="{78D12314-8989-4650-BFC8-2C094D48F4DF}"/>
              </a:ext>
            </a:extLst>
          </p:cNvPr>
          <p:cNvSpPr/>
          <p:nvPr/>
        </p:nvSpPr>
        <p:spPr>
          <a:xfrm rot="10800000" flipH="1">
            <a:off x="1345799" y="4959153"/>
            <a:ext cx="201959" cy="169772"/>
          </a:xfrm>
          <a:custGeom>
            <a:avLst/>
            <a:gdLst>
              <a:gd name="connsiteX0" fmla="*/ 0 w 3083859"/>
              <a:gd name="connsiteY0" fmla="*/ 344861 h 1379444"/>
              <a:gd name="connsiteX1" fmla="*/ 2394137 w 3083859"/>
              <a:gd name="connsiteY1" fmla="*/ 344861 h 1379444"/>
              <a:gd name="connsiteX2" fmla="*/ 2394137 w 3083859"/>
              <a:gd name="connsiteY2" fmla="*/ 0 h 1379444"/>
              <a:gd name="connsiteX3" fmla="*/ 3083859 w 3083859"/>
              <a:gd name="connsiteY3" fmla="*/ 689722 h 1379444"/>
              <a:gd name="connsiteX4" fmla="*/ 2394137 w 3083859"/>
              <a:gd name="connsiteY4" fmla="*/ 1379444 h 1379444"/>
              <a:gd name="connsiteX5" fmla="*/ 2394137 w 3083859"/>
              <a:gd name="connsiteY5" fmla="*/ 1034583 h 1379444"/>
              <a:gd name="connsiteX6" fmla="*/ 0 w 3083859"/>
              <a:gd name="connsiteY6" fmla="*/ 1034583 h 1379444"/>
              <a:gd name="connsiteX7" fmla="*/ 344861 w 3083859"/>
              <a:gd name="connsiteY7" fmla="*/ 689722 h 1379444"/>
              <a:gd name="connsiteX8" fmla="*/ 0 w 3083859"/>
              <a:gd name="connsiteY8" fmla="*/ 344861 h 1379444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06226 w 3334871"/>
              <a:gd name="connsiteY7" fmla="*/ 940733 h 1572465"/>
              <a:gd name="connsiteX8" fmla="*/ 251012 w 3334871"/>
              <a:gd name="connsiteY8" fmla="*/ 344861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61690 w 3451412"/>
              <a:gd name="connsiteY4" fmla="*/ 1379444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25831 w 3451412"/>
              <a:gd name="connsiteY4" fmla="*/ 1388409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761690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528534 w 3442447"/>
              <a:gd name="connsiteY7" fmla="*/ 980531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402058 w 3442447"/>
              <a:gd name="connsiteY7" fmla="*/ 996091 h 1680041"/>
              <a:gd name="connsiteX8" fmla="*/ 0 w 3442447"/>
              <a:gd name="connsiteY8" fmla="*/ 595873 h 1680041"/>
              <a:gd name="connsiteX0" fmla="*/ 0 w 3442447"/>
              <a:gd name="connsiteY0" fmla="*/ 595873 h 1918168"/>
              <a:gd name="connsiteX1" fmla="*/ 2788584 w 3442447"/>
              <a:gd name="connsiteY1" fmla="*/ 353825 h 1918168"/>
              <a:gd name="connsiteX2" fmla="*/ 2806513 w 3442447"/>
              <a:gd name="connsiteY2" fmla="*/ 0 h 1918168"/>
              <a:gd name="connsiteX3" fmla="*/ 3442447 w 3442447"/>
              <a:gd name="connsiteY3" fmla="*/ 761439 h 1918168"/>
              <a:gd name="connsiteX4" fmla="*/ 2725831 w 3442447"/>
              <a:gd name="connsiteY4" fmla="*/ 1388409 h 1918168"/>
              <a:gd name="connsiteX5" fmla="*/ 2761690 w 3442447"/>
              <a:gd name="connsiteY5" fmla="*/ 1034583 h 1918168"/>
              <a:gd name="connsiteX6" fmla="*/ 149185 w 3442447"/>
              <a:gd name="connsiteY6" fmla="*/ 1918169 h 1918168"/>
              <a:gd name="connsiteX7" fmla="*/ 402058 w 3442447"/>
              <a:gd name="connsiteY7" fmla="*/ 996091 h 1918168"/>
              <a:gd name="connsiteX8" fmla="*/ 0 w 3442447"/>
              <a:gd name="connsiteY8" fmla="*/ 595873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716" h="1918168">
                <a:moveTo>
                  <a:pt x="1" y="461194"/>
                </a:moveTo>
                <a:cubicBezTo>
                  <a:pt x="1126752" y="45829"/>
                  <a:pt x="2227655" y="186484"/>
                  <a:pt x="2986853" y="353825"/>
                </a:cubicBezTo>
                <a:lnTo>
                  <a:pt x="3004782" y="0"/>
                </a:lnTo>
                <a:lnTo>
                  <a:pt x="3640716" y="761439"/>
                </a:lnTo>
                <a:lnTo>
                  <a:pt x="2924100" y="1388409"/>
                </a:lnTo>
                <a:lnTo>
                  <a:pt x="2959959" y="1034583"/>
                </a:lnTo>
                <a:cubicBezTo>
                  <a:pt x="1961702" y="1025618"/>
                  <a:pt x="1007356" y="1431017"/>
                  <a:pt x="347454" y="1918169"/>
                </a:cubicBezTo>
                <a:lnTo>
                  <a:pt x="600327" y="996091"/>
                </a:lnTo>
                <a:lnTo>
                  <a:pt x="1" y="461194"/>
                </a:lnTo>
                <a:close/>
              </a:path>
            </a:pathLst>
          </a:custGeom>
          <a:solidFill>
            <a:srgbClr val="FFD500"/>
          </a:solidFill>
          <a:ln>
            <a:noFill/>
          </a:ln>
          <a:scene3d>
            <a:camera prst="perspectiveRelaxedModerately">
              <a:rot lat="2690633" lon="0" rev="0"/>
            </a:camera>
            <a:lightRig rig="chilly" dir="t"/>
          </a:scene3d>
          <a:sp3d z="6350" extrusionH="1016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 dirty="0">
              <a:latin typeface="Gill Sans MT Condensed" panose="020B0506020104020203" pitchFamily="34" charset="0"/>
            </a:endParaRPr>
          </a:p>
        </p:txBody>
      </p:sp>
      <p:sp>
        <p:nvSpPr>
          <p:cNvPr id="111" name="Flèche : droite à entaille 18">
            <a:extLst>
              <a:ext uri="{FF2B5EF4-FFF2-40B4-BE49-F238E27FC236}">
                <a16:creationId xmlns:a16="http://schemas.microsoft.com/office/drawing/2014/main" id="{78D12314-8989-4650-BFC8-2C094D48F4DF}"/>
              </a:ext>
            </a:extLst>
          </p:cNvPr>
          <p:cNvSpPr/>
          <p:nvPr/>
        </p:nvSpPr>
        <p:spPr>
          <a:xfrm rot="10800000" flipH="1">
            <a:off x="1352974" y="5672079"/>
            <a:ext cx="201959" cy="169772"/>
          </a:xfrm>
          <a:custGeom>
            <a:avLst/>
            <a:gdLst>
              <a:gd name="connsiteX0" fmla="*/ 0 w 3083859"/>
              <a:gd name="connsiteY0" fmla="*/ 344861 h 1379444"/>
              <a:gd name="connsiteX1" fmla="*/ 2394137 w 3083859"/>
              <a:gd name="connsiteY1" fmla="*/ 344861 h 1379444"/>
              <a:gd name="connsiteX2" fmla="*/ 2394137 w 3083859"/>
              <a:gd name="connsiteY2" fmla="*/ 0 h 1379444"/>
              <a:gd name="connsiteX3" fmla="*/ 3083859 w 3083859"/>
              <a:gd name="connsiteY3" fmla="*/ 689722 h 1379444"/>
              <a:gd name="connsiteX4" fmla="*/ 2394137 w 3083859"/>
              <a:gd name="connsiteY4" fmla="*/ 1379444 h 1379444"/>
              <a:gd name="connsiteX5" fmla="*/ 2394137 w 3083859"/>
              <a:gd name="connsiteY5" fmla="*/ 1034583 h 1379444"/>
              <a:gd name="connsiteX6" fmla="*/ 0 w 3083859"/>
              <a:gd name="connsiteY6" fmla="*/ 1034583 h 1379444"/>
              <a:gd name="connsiteX7" fmla="*/ 344861 w 3083859"/>
              <a:gd name="connsiteY7" fmla="*/ 689722 h 1379444"/>
              <a:gd name="connsiteX8" fmla="*/ 0 w 3083859"/>
              <a:gd name="connsiteY8" fmla="*/ 344861 h 1379444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06226 w 3334871"/>
              <a:gd name="connsiteY7" fmla="*/ 940733 h 1572465"/>
              <a:gd name="connsiteX8" fmla="*/ 251012 w 3334871"/>
              <a:gd name="connsiteY8" fmla="*/ 344861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61690 w 3451412"/>
              <a:gd name="connsiteY4" fmla="*/ 1379444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25831 w 3451412"/>
              <a:gd name="connsiteY4" fmla="*/ 1388409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761690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528534 w 3442447"/>
              <a:gd name="connsiteY7" fmla="*/ 980531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402058 w 3442447"/>
              <a:gd name="connsiteY7" fmla="*/ 996091 h 1680041"/>
              <a:gd name="connsiteX8" fmla="*/ 0 w 3442447"/>
              <a:gd name="connsiteY8" fmla="*/ 595873 h 1680041"/>
              <a:gd name="connsiteX0" fmla="*/ 0 w 3442447"/>
              <a:gd name="connsiteY0" fmla="*/ 595873 h 1918168"/>
              <a:gd name="connsiteX1" fmla="*/ 2788584 w 3442447"/>
              <a:gd name="connsiteY1" fmla="*/ 353825 h 1918168"/>
              <a:gd name="connsiteX2" fmla="*/ 2806513 w 3442447"/>
              <a:gd name="connsiteY2" fmla="*/ 0 h 1918168"/>
              <a:gd name="connsiteX3" fmla="*/ 3442447 w 3442447"/>
              <a:gd name="connsiteY3" fmla="*/ 761439 h 1918168"/>
              <a:gd name="connsiteX4" fmla="*/ 2725831 w 3442447"/>
              <a:gd name="connsiteY4" fmla="*/ 1388409 h 1918168"/>
              <a:gd name="connsiteX5" fmla="*/ 2761690 w 3442447"/>
              <a:gd name="connsiteY5" fmla="*/ 1034583 h 1918168"/>
              <a:gd name="connsiteX6" fmla="*/ 149185 w 3442447"/>
              <a:gd name="connsiteY6" fmla="*/ 1918169 h 1918168"/>
              <a:gd name="connsiteX7" fmla="*/ 402058 w 3442447"/>
              <a:gd name="connsiteY7" fmla="*/ 996091 h 1918168"/>
              <a:gd name="connsiteX8" fmla="*/ 0 w 3442447"/>
              <a:gd name="connsiteY8" fmla="*/ 595873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716" h="1918168">
                <a:moveTo>
                  <a:pt x="1" y="461194"/>
                </a:moveTo>
                <a:cubicBezTo>
                  <a:pt x="1126752" y="45829"/>
                  <a:pt x="2227655" y="186484"/>
                  <a:pt x="2986853" y="353825"/>
                </a:cubicBezTo>
                <a:lnTo>
                  <a:pt x="3004782" y="0"/>
                </a:lnTo>
                <a:lnTo>
                  <a:pt x="3640716" y="761439"/>
                </a:lnTo>
                <a:lnTo>
                  <a:pt x="2924100" y="1388409"/>
                </a:lnTo>
                <a:lnTo>
                  <a:pt x="2959959" y="1034583"/>
                </a:lnTo>
                <a:cubicBezTo>
                  <a:pt x="1961702" y="1025618"/>
                  <a:pt x="1007356" y="1431017"/>
                  <a:pt x="347454" y="1918169"/>
                </a:cubicBezTo>
                <a:lnTo>
                  <a:pt x="600327" y="996091"/>
                </a:lnTo>
                <a:lnTo>
                  <a:pt x="1" y="461194"/>
                </a:lnTo>
                <a:close/>
              </a:path>
            </a:pathLst>
          </a:custGeom>
          <a:solidFill>
            <a:srgbClr val="FFD500"/>
          </a:solidFill>
          <a:ln>
            <a:noFill/>
          </a:ln>
          <a:scene3d>
            <a:camera prst="perspectiveRelaxedModerately">
              <a:rot lat="2690633" lon="0" rev="0"/>
            </a:camera>
            <a:lightRig rig="chilly" dir="t"/>
          </a:scene3d>
          <a:sp3d z="6350" extrusionH="1016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 dirty="0">
              <a:latin typeface="Gill Sans MT Condensed" panose="020B0506020104020203" pitchFamily="34" charset="0"/>
            </a:endParaRPr>
          </a:p>
        </p:txBody>
      </p:sp>
      <p:sp>
        <p:nvSpPr>
          <p:cNvPr id="112" name="object 74">
            <a:extLst>
              <a:ext uri="{FF2B5EF4-FFF2-40B4-BE49-F238E27FC236}">
                <a16:creationId xmlns:a16="http://schemas.microsoft.com/office/drawing/2014/main" id="{20EDD298-8092-4721-802B-0F091EE7FBA8}"/>
              </a:ext>
            </a:extLst>
          </p:cNvPr>
          <p:cNvSpPr/>
          <p:nvPr/>
        </p:nvSpPr>
        <p:spPr>
          <a:xfrm>
            <a:off x="5108320" y="5151992"/>
            <a:ext cx="72430" cy="6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CA71DA59-81D7-4556-A920-5CDA039AE7F5}"/>
              </a:ext>
            </a:extLst>
          </p:cNvPr>
          <p:cNvGrpSpPr/>
          <p:nvPr/>
        </p:nvGrpSpPr>
        <p:grpSpPr>
          <a:xfrm>
            <a:off x="7375376" y="4772757"/>
            <a:ext cx="136148" cy="69191"/>
            <a:chOff x="10208995" y="2085330"/>
            <a:chExt cx="441762" cy="212953"/>
          </a:xfrm>
        </p:grpSpPr>
        <p:sp>
          <p:nvSpPr>
            <p:cNvPr id="114" name="object 76">
              <a:extLst>
                <a:ext uri="{FF2B5EF4-FFF2-40B4-BE49-F238E27FC236}">
                  <a16:creationId xmlns:a16="http://schemas.microsoft.com/office/drawing/2014/main" id="{8C6E3CBE-8DBC-4222-8934-A3C6EA649B65}"/>
                </a:ext>
              </a:extLst>
            </p:cNvPr>
            <p:cNvSpPr/>
            <p:nvPr/>
          </p:nvSpPr>
          <p:spPr>
            <a:xfrm>
              <a:off x="10208995" y="2085330"/>
              <a:ext cx="203987" cy="2129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Gill Sans MT Condensed" panose="020B0506020104020203" pitchFamily="34" charset="0"/>
              </a:endParaRPr>
            </a:p>
          </p:txBody>
        </p:sp>
        <p:sp>
          <p:nvSpPr>
            <p:cNvPr id="115" name="object 77">
              <a:extLst>
                <a:ext uri="{FF2B5EF4-FFF2-40B4-BE49-F238E27FC236}">
                  <a16:creationId xmlns:a16="http://schemas.microsoft.com/office/drawing/2014/main" id="{6B9D4A53-A921-40E8-A388-EC15E01E1111}"/>
                </a:ext>
              </a:extLst>
            </p:cNvPr>
            <p:cNvSpPr/>
            <p:nvPr/>
          </p:nvSpPr>
          <p:spPr>
            <a:xfrm>
              <a:off x="10446770" y="2085330"/>
              <a:ext cx="203987" cy="21295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 dirty="0">
                <a:latin typeface="Gill Sans MT Condensed" panose="020B0506020104020203" pitchFamily="34" charset="0"/>
              </a:endParaRPr>
            </a:p>
          </p:txBody>
        </p:sp>
      </p:grpSp>
      <p:sp>
        <p:nvSpPr>
          <p:cNvPr id="116" name="object 74">
            <a:extLst>
              <a:ext uri="{FF2B5EF4-FFF2-40B4-BE49-F238E27FC236}">
                <a16:creationId xmlns:a16="http://schemas.microsoft.com/office/drawing/2014/main" id="{20EDD298-8092-4721-802B-0F091EE7FBA8}"/>
              </a:ext>
            </a:extLst>
          </p:cNvPr>
          <p:cNvSpPr/>
          <p:nvPr/>
        </p:nvSpPr>
        <p:spPr>
          <a:xfrm>
            <a:off x="5188330" y="5152808"/>
            <a:ext cx="72430" cy="6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117" name="object 77">
            <a:extLst>
              <a:ext uri="{FF2B5EF4-FFF2-40B4-BE49-F238E27FC236}">
                <a16:creationId xmlns:a16="http://schemas.microsoft.com/office/drawing/2014/main" id="{6B9D4A53-A921-40E8-A388-EC15E01E1111}"/>
              </a:ext>
            </a:extLst>
          </p:cNvPr>
          <p:cNvSpPr/>
          <p:nvPr/>
        </p:nvSpPr>
        <p:spPr>
          <a:xfrm>
            <a:off x="7530298" y="4776017"/>
            <a:ext cx="62867" cy="69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118" name="object 74">
            <a:extLst>
              <a:ext uri="{FF2B5EF4-FFF2-40B4-BE49-F238E27FC236}">
                <a16:creationId xmlns:a16="http://schemas.microsoft.com/office/drawing/2014/main" id="{20EDD298-8092-4721-802B-0F091EE7FBA8}"/>
              </a:ext>
            </a:extLst>
          </p:cNvPr>
          <p:cNvSpPr/>
          <p:nvPr/>
        </p:nvSpPr>
        <p:spPr>
          <a:xfrm>
            <a:off x="5554198" y="6037250"/>
            <a:ext cx="72430" cy="6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sp>
        <p:nvSpPr>
          <p:cNvPr id="119" name="object 77">
            <a:extLst>
              <a:ext uri="{FF2B5EF4-FFF2-40B4-BE49-F238E27FC236}">
                <a16:creationId xmlns:a16="http://schemas.microsoft.com/office/drawing/2014/main" id="{6B9D4A53-A921-40E8-A388-EC15E01E1111}"/>
              </a:ext>
            </a:extLst>
          </p:cNvPr>
          <p:cNvSpPr/>
          <p:nvPr/>
        </p:nvSpPr>
        <p:spPr>
          <a:xfrm>
            <a:off x="5927312" y="6037249"/>
            <a:ext cx="62867" cy="69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>
              <a:latin typeface="Gill Sans MT Condensed" panose="020B0506020104020203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9237996" y="666655"/>
            <a:ext cx="2236511" cy="1697866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92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33" grpId="0" animBg="1"/>
      <p:bldP spid="41" grpId="0"/>
      <p:bldP spid="43" grpId="0" animBg="1"/>
      <p:bldP spid="44" grpId="0" animBg="1"/>
      <p:bldP spid="45" grpId="0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 animBg="1"/>
      <p:bldP spid="57" grpId="0"/>
      <p:bldP spid="58" grpId="0" animBg="1"/>
      <p:bldP spid="59" grpId="0" animBg="1"/>
      <p:bldP spid="60" grpId="0" animBg="1"/>
      <p:bldP spid="61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110" grpId="0" animBg="1"/>
      <p:bldP spid="111" grpId="0" animBg="1"/>
      <p:bldP spid="112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Les grandes nouveautés </a:t>
            </a:r>
            <a:r>
              <a:rPr lang="fr-FR" dirty="0" smtClean="0"/>
              <a:t>de 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41" name="Rectangle 49">
            <a:extLst>
              <a:ext uri="{FF2B5EF4-FFF2-40B4-BE49-F238E27FC236}">
                <a16:creationId xmlns:a16="http://schemas.microsoft.com/office/drawing/2014/main" id="{DC0B8A78-D50F-4B5F-8407-E443156B5691}"/>
              </a:ext>
            </a:extLst>
          </p:cNvPr>
          <p:cNvSpPr/>
          <p:nvPr/>
        </p:nvSpPr>
        <p:spPr>
          <a:xfrm>
            <a:off x="1753561" y="1420453"/>
            <a:ext cx="1676312" cy="1349751"/>
          </a:xfrm>
          <a:prstGeom prst="wedgeRectCallout">
            <a:avLst>
              <a:gd name="adj1" fmla="val -1797"/>
              <a:gd name="adj2" fmla="val 6416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Définition du véhicule</a:t>
            </a:r>
          </a:p>
        </p:txBody>
      </p:sp>
      <p:sp>
        <p:nvSpPr>
          <p:cNvPr id="42" name="Rectangle 49">
            <a:extLst>
              <a:ext uri="{FF2B5EF4-FFF2-40B4-BE49-F238E27FC236}">
                <a16:creationId xmlns:a16="http://schemas.microsoft.com/office/drawing/2014/main" id="{D48FA9CB-94DC-4A5B-B9DE-F7E67AA12913}"/>
              </a:ext>
            </a:extLst>
          </p:cNvPr>
          <p:cNvSpPr/>
          <p:nvPr/>
        </p:nvSpPr>
        <p:spPr>
          <a:xfrm>
            <a:off x="1753561" y="3111036"/>
            <a:ext cx="1676312" cy="1244448"/>
          </a:xfrm>
          <a:prstGeom prst="wedgeRectCallout">
            <a:avLst>
              <a:gd name="adj1" fmla="val 1140"/>
              <a:gd name="adj2" fmla="val 727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Changement de véhicule</a:t>
            </a:r>
          </a:p>
        </p:txBody>
      </p:sp>
      <p:sp>
        <p:nvSpPr>
          <p:cNvPr id="43" name="Rectangle : avec coins rognés en diagonale 20">
            <a:extLst>
              <a:ext uri="{FF2B5EF4-FFF2-40B4-BE49-F238E27FC236}">
                <a16:creationId xmlns:a16="http://schemas.microsoft.com/office/drawing/2014/main" id="{F9584EA3-E275-4565-B10E-7AC05E587FAA}"/>
              </a:ext>
            </a:extLst>
          </p:cNvPr>
          <p:cNvSpPr/>
          <p:nvPr/>
        </p:nvSpPr>
        <p:spPr>
          <a:xfrm>
            <a:off x="3429872" y="3137168"/>
            <a:ext cx="3885328" cy="121831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la nouvelle offre, il sera maintenant possible, pour les clients, d’utiliser leur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ancien véhicule pour des déplacements privés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(hors trajets domicile travail)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durant 30 jours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9">
            <a:extLst>
              <a:ext uri="{FF2B5EF4-FFF2-40B4-BE49-F238E27FC236}">
                <a16:creationId xmlns:a16="http://schemas.microsoft.com/office/drawing/2014/main" id="{448F8E56-245A-47D8-99DB-32F6DBD29424}"/>
              </a:ext>
            </a:extLst>
          </p:cNvPr>
          <p:cNvSpPr/>
          <p:nvPr/>
        </p:nvSpPr>
        <p:spPr>
          <a:xfrm>
            <a:off x="1970219" y="4742312"/>
            <a:ext cx="1459653" cy="1385052"/>
          </a:xfrm>
          <a:prstGeom prst="wedgeRectCallout">
            <a:avLst>
              <a:gd name="adj1" fmla="val -4941"/>
              <a:gd name="adj2" fmla="val 6822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Bris de glaces renforcé</a:t>
            </a:r>
          </a:p>
        </p:txBody>
      </p:sp>
      <p:sp>
        <p:nvSpPr>
          <p:cNvPr id="49" name="Triangle isocèle 48"/>
          <p:cNvSpPr/>
          <p:nvPr/>
        </p:nvSpPr>
        <p:spPr>
          <a:xfrm rot="10800000">
            <a:off x="7500396" y="4355484"/>
            <a:ext cx="4434274" cy="31128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Light_Vidéo Bris de glaces renforcé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41380" y="1377452"/>
            <a:ext cx="4434276" cy="27948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51" name="Picture 4" descr="Doigt qui clique PNG transparents - Stic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396" y="3823543"/>
            <a:ext cx="324972" cy="3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 : avec coins rognés en diagonale 20">
            <a:extLst>
              <a:ext uri="{FF2B5EF4-FFF2-40B4-BE49-F238E27FC236}">
                <a16:creationId xmlns:a16="http://schemas.microsoft.com/office/drawing/2014/main" id="{95C23DDB-C2AA-4CCE-9E76-C86FB02AD991}"/>
              </a:ext>
            </a:extLst>
          </p:cNvPr>
          <p:cNvSpPr/>
          <p:nvPr/>
        </p:nvSpPr>
        <p:spPr>
          <a:xfrm>
            <a:off x="3429874" y="1446585"/>
            <a:ext cx="3885326" cy="1327228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Elargissement de la définition du véhicule qui inclut à présent les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systèmes de protection contre le vol, l’équipement GPL, les barres de toit, les sièges enfants et l’attache remorque. </a:t>
            </a:r>
            <a:b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cas de sinistre couvert, ces éléments seront pris en charge sans plafond spécifique.</a:t>
            </a:r>
          </a:p>
        </p:txBody>
      </p:sp>
      <p:sp>
        <p:nvSpPr>
          <p:cNvPr id="46" name="Rectangle : avec coins rognés en diagonale 20">
            <a:extLst>
              <a:ext uri="{FF2B5EF4-FFF2-40B4-BE49-F238E27FC236}">
                <a16:creationId xmlns:a16="http://schemas.microsoft.com/office/drawing/2014/main" id="{EF7A8862-8447-4056-9FF6-72C1260EA251}"/>
              </a:ext>
            </a:extLst>
          </p:cNvPr>
          <p:cNvSpPr/>
          <p:nvPr/>
        </p:nvSpPr>
        <p:spPr>
          <a:xfrm>
            <a:off x="3429872" y="4766546"/>
            <a:ext cx="8504798" cy="1364427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Remplacement de la garantie « Bris de rétroviseurs » par la garantie « Bris de glaces renforcé »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plusieurs avantages notables pour le client :</a:t>
            </a:r>
          </a:p>
          <a:p>
            <a:pPr marL="466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nouvelle garantie couvre les rétroviseurs extérieurs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feux arrière.</a:t>
            </a:r>
          </a:p>
          <a:p>
            <a:pPr marL="466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Sans plafond et sans franchise.</a:t>
            </a:r>
          </a:p>
          <a:p>
            <a:pPr marL="466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Accessible en option en Tiers Plus et en inclusion en Tous Risques. </a:t>
            </a:r>
          </a:p>
        </p:txBody>
      </p:sp>
      <p:pic>
        <p:nvPicPr>
          <p:cNvPr id="6146" name="Picture 2" descr="L&amp;#39;accident de voiture en 2CV | &amp;quot;Le corniaud&amp;quot; - Gérard Oury - 1965 - YouTub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0" t="22015" r="24191" b="12922"/>
          <a:stretch/>
        </p:blipFill>
        <p:spPr bwMode="auto">
          <a:xfrm>
            <a:off x="49782" y="1418750"/>
            <a:ext cx="1920437" cy="13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ast and Furious 9 approche, l&amp;#39;occasion d&amp;#39;observer l&amp;#39;évolution des courses  poursuites au cinéma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8"/>
          <a:stretch/>
        </p:blipFill>
        <p:spPr bwMode="auto">
          <a:xfrm>
            <a:off x="49782" y="4738703"/>
            <a:ext cx="1920437" cy="138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" descr="Festival de cames : Bébel et une (fausse) Mercedes 540K dans L&amp;#39;as des as  (1982) - Leblogauto.co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3" y="3120122"/>
            <a:ext cx="1891746" cy="123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69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1" grpId="0" animBg="1"/>
      <p:bldP spid="42" grpId="0" animBg="1"/>
      <p:bldP spid="43" grpId="0" animBg="1"/>
      <p:bldP spid="47" grpId="0" animBg="1"/>
      <p:bldP spid="49" grpId="0" animBg="1"/>
      <p:bldP spid="40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Les grandes nouveautés </a:t>
            </a:r>
            <a:r>
              <a:rPr lang="fr-FR" dirty="0"/>
              <a:t>de la nouvelle offre AUTO </a:t>
            </a:r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CBC27A-1DF3-4009-827A-B142E6ACAA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060"/>
          <a:stretch/>
        </p:blipFill>
        <p:spPr>
          <a:xfrm>
            <a:off x="3042764" y="3280260"/>
            <a:ext cx="415438" cy="357025"/>
          </a:xfrm>
          <a:prstGeom prst="rect">
            <a:avLst/>
          </a:prstGeom>
        </p:spPr>
      </p:pic>
      <p:sp>
        <p:nvSpPr>
          <p:cNvPr id="23" name="Rectangle 49">
            <a:extLst>
              <a:ext uri="{FF2B5EF4-FFF2-40B4-BE49-F238E27FC236}">
                <a16:creationId xmlns:a16="http://schemas.microsoft.com/office/drawing/2014/main" id="{AEB03624-12E3-4A3D-B036-5647FE56FFB7}"/>
              </a:ext>
            </a:extLst>
          </p:cNvPr>
          <p:cNvSpPr/>
          <p:nvPr/>
        </p:nvSpPr>
        <p:spPr>
          <a:xfrm>
            <a:off x="2096107" y="1520879"/>
            <a:ext cx="2406443" cy="1323283"/>
          </a:xfrm>
          <a:prstGeom prst="wedgeRectCallout">
            <a:avLst>
              <a:gd name="adj1" fmla="val -2330"/>
              <a:gd name="adj2" fmla="val 661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Franchises dommage</a:t>
            </a: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53FA01A5-DCA8-4AF4-93A1-77BE972FB0D9}"/>
              </a:ext>
            </a:extLst>
          </p:cNvPr>
          <p:cNvSpPr/>
          <p:nvPr/>
        </p:nvSpPr>
        <p:spPr>
          <a:xfrm>
            <a:off x="2096107" y="3204735"/>
            <a:ext cx="2406443" cy="432550"/>
          </a:xfrm>
          <a:prstGeom prst="wedgeRectCallout">
            <a:avLst>
              <a:gd name="adj1" fmla="val -36258"/>
              <a:gd name="adj2" fmla="val 6886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CONTENU DU Véhicule</a:t>
            </a:r>
          </a:p>
        </p:txBody>
      </p:sp>
      <p:sp>
        <p:nvSpPr>
          <p:cNvPr id="27" name="Rectangle 49">
            <a:extLst>
              <a:ext uri="{FF2B5EF4-FFF2-40B4-BE49-F238E27FC236}">
                <a16:creationId xmlns:a16="http://schemas.microsoft.com/office/drawing/2014/main" id="{3B0A21D2-66FA-4605-95F2-81DDE19B8601}"/>
              </a:ext>
            </a:extLst>
          </p:cNvPr>
          <p:cNvSpPr/>
          <p:nvPr/>
        </p:nvSpPr>
        <p:spPr>
          <a:xfrm>
            <a:off x="2095129" y="3822664"/>
            <a:ext cx="2407422" cy="585709"/>
          </a:xfrm>
          <a:prstGeom prst="wedgeRectCallout">
            <a:avLst>
              <a:gd name="adj1" fmla="val 8526"/>
              <a:gd name="adj2" fmla="val 8383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Équipement extérieur hors-série</a:t>
            </a:r>
            <a:endParaRPr lang="fr-FR" sz="1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49">
            <a:extLst>
              <a:ext uri="{FF2B5EF4-FFF2-40B4-BE49-F238E27FC236}">
                <a16:creationId xmlns:a16="http://schemas.microsoft.com/office/drawing/2014/main" id="{3B0A21D2-66FA-4605-95F2-81DDE19B8601}"/>
              </a:ext>
            </a:extLst>
          </p:cNvPr>
          <p:cNvSpPr/>
          <p:nvPr/>
        </p:nvSpPr>
        <p:spPr>
          <a:xfrm>
            <a:off x="1989102" y="4688113"/>
            <a:ext cx="2513448" cy="1289330"/>
          </a:xfrm>
          <a:prstGeom prst="wedgeRectCallout">
            <a:avLst>
              <a:gd name="adj1" fmla="val 11779"/>
              <a:gd name="adj2" fmla="val 6653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lvl="0" algn="r"/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INDEMNISATION</a:t>
            </a:r>
          </a:p>
          <a:p>
            <a:pPr marL="361950" lvl="0" algn="r"/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PLUS</a:t>
            </a:r>
            <a:endParaRPr lang="fr-FR" sz="1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Light Vidéo Indemnisation plu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4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30301" y="1461278"/>
            <a:ext cx="4762839" cy="26790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3DD45396-C9B9-4704-B3C1-2195E323CA63}"/>
              </a:ext>
            </a:extLst>
          </p:cNvPr>
          <p:cNvSpPr/>
          <p:nvPr/>
        </p:nvSpPr>
        <p:spPr>
          <a:xfrm>
            <a:off x="4502550" y="1527734"/>
            <a:ext cx="2557936" cy="1309571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Ajout de paliers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 paliers de franchise au lieu de 2 auparavant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(pour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franchises ≥ à 320€). </a:t>
            </a:r>
          </a:p>
        </p:txBody>
      </p:sp>
      <p:sp>
        <p:nvSpPr>
          <p:cNvPr id="25" name="Rectangle : avec coins rognés en diagonale 14">
            <a:extLst>
              <a:ext uri="{FF2B5EF4-FFF2-40B4-BE49-F238E27FC236}">
                <a16:creationId xmlns:a16="http://schemas.microsoft.com/office/drawing/2014/main" id="{5FC9CE9C-514E-411B-9266-72829893B0DD}"/>
              </a:ext>
            </a:extLst>
          </p:cNvPr>
          <p:cNvSpPr/>
          <p:nvPr/>
        </p:nvSpPr>
        <p:spPr>
          <a:xfrm>
            <a:off x="4502550" y="3180892"/>
            <a:ext cx="2557935" cy="1227481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Augmentation du plafond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garantie 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2 000€ </a:t>
            </a:r>
          </a:p>
          <a:p>
            <a:pPr marL="180975" lvl="1">
              <a:spcAft>
                <a:spcPts val="600"/>
              </a:spcAft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(au lieu de 1 000€ auparavant)</a:t>
            </a:r>
            <a:r>
              <a:rPr lang="fr-FR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Times New Roman"/>
              </a:rPr>
              <a:t>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 : avec coins rognés en diagonale 20">
            <a:extLst>
              <a:ext uri="{FF2B5EF4-FFF2-40B4-BE49-F238E27FC236}">
                <a16:creationId xmlns:a16="http://schemas.microsoft.com/office/drawing/2014/main" id="{CEC7BBAA-1A3B-4C21-9505-789D18DD797C}"/>
              </a:ext>
            </a:extLst>
          </p:cNvPr>
          <p:cNvSpPr/>
          <p:nvPr/>
        </p:nvSpPr>
        <p:spPr>
          <a:xfrm>
            <a:off x="4502551" y="4671736"/>
            <a:ext cx="7473105" cy="1305708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garantie Indemnisation Plus de la nouvelle offre AUTO présente </a:t>
            </a:r>
            <a:b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modifications majeures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/>
              </a:rPr>
              <a:t> </a:t>
            </a:r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favorables aux clients « Tous Risques » :</a:t>
            </a:r>
          </a:p>
          <a:p>
            <a:pPr marL="466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durée d’indemnisation à neuf jusqu’à 60 mois calculée à partir de la date d’achat du véhicule et non plus de la date de première mise en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circulation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(que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celui-ci soit acheté neuf ou d’occasion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auprès d’un professionnel)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66725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 delà, une indemnisation selon la valeur définie par l’expert majorée de 50%.</a:t>
            </a:r>
          </a:p>
        </p:txBody>
      </p:sp>
      <p:sp>
        <p:nvSpPr>
          <p:cNvPr id="32" name="Triangle isocèle 31"/>
          <p:cNvSpPr/>
          <p:nvPr/>
        </p:nvSpPr>
        <p:spPr>
          <a:xfrm rot="10800000">
            <a:off x="7230300" y="4250411"/>
            <a:ext cx="4762839" cy="31128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pic>
        <p:nvPicPr>
          <p:cNvPr id="34" name="Picture 4" descr="Doigt qui clique PNG transparents - Stick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323" y="3790546"/>
            <a:ext cx="324972" cy="3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Photos et affiches de Rien que pour vos yeux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6" y="1520879"/>
            <a:ext cx="1987667" cy="132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 Fiat 500 du Grand Bleu - L&amp;#39;ATELIER du MACHINIST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6" y="3200457"/>
            <a:ext cx="1978242" cy="120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autojournal.fr/wp-content/uploads/autojournal/2021/09/capture-decran-2021-09-07-a-11.45.35-750x38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6" y="4685795"/>
            <a:ext cx="1979382" cy="129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8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3" grpId="0" animBg="1"/>
      <p:bldP spid="26" grpId="0" animBg="1"/>
      <p:bldP spid="27" grpId="0" animBg="1"/>
      <p:bldP spid="30" grpId="0" animBg="1"/>
      <p:bldP spid="22" grpId="0" animBg="1"/>
      <p:bldP spid="25" grpId="0" animBg="1"/>
      <p:bldP spid="28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8114607" y="3001847"/>
            <a:ext cx="3293946" cy="1044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79388" lvl="1" algn="r">
              <a:lnSpc>
                <a:spcPct val="87000"/>
              </a:lnSpc>
            </a:pP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Nous vous proposons un </a:t>
            </a:r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véhicule de remplacement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rester mobile en toutes circonstances ! »</a:t>
            </a:r>
          </a:p>
        </p:txBody>
      </p: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8114607" y="1835047"/>
            <a:ext cx="3293946" cy="1044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79388" lvl="1" algn="r">
              <a:lnSpc>
                <a:spcPct val="87000"/>
              </a:lnSpc>
            </a:pP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Nous vous garantissons le </a:t>
            </a:r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dépannage même devant votre porte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 »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1468" y="1828878"/>
            <a:ext cx="2033140" cy="1044000"/>
          </a:xfrm>
          <a:prstGeom prst="wedgeRectCallout">
            <a:avLst>
              <a:gd name="adj1" fmla="val 49551"/>
              <a:gd name="adj2" fmla="val -31353"/>
            </a:avLst>
          </a:prstGeom>
          <a:solidFill>
            <a:srgbClr val="C00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ASSISTANCE 0 KM                      en cas de panne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81468" y="2981691"/>
            <a:ext cx="2033140" cy="1044000"/>
          </a:xfrm>
          <a:prstGeom prst="wedgeRectCallout">
            <a:avLst>
              <a:gd name="adj1" fmla="val 49816"/>
              <a:gd name="adj2" fmla="val -31416"/>
            </a:avLst>
          </a:prstGeom>
          <a:solidFill>
            <a:srgbClr val="C00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Véhicule de remplacement</a:t>
            </a:r>
          </a:p>
        </p:txBody>
      </p:sp>
      <p:sp>
        <p:nvSpPr>
          <p:cNvPr id="25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8114607" y="4157063"/>
            <a:ext cx="3293946" cy="1044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79388" lvl="1" algn="r">
              <a:lnSpc>
                <a:spcPct val="87000"/>
              </a:lnSpc>
            </a:pP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 Nous assurons vos </a:t>
            </a:r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rétroviseurs extérieurs (le bloc et le miroir)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sans application de plafond, </a:t>
            </a:r>
          </a:p>
          <a:p>
            <a:pPr marL="179388" lvl="1" algn="r">
              <a:lnSpc>
                <a:spcPct val="87000"/>
              </a:lnSpc>
            </a:pP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 franchise ! 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1468" y="4157063"/>
            <a:ext cx="2033140" cy="1044000"/>
          </a:xfrm>
          <a:prstGeom prst="wedgeRectCallout">
            <a:avLst>
              <a:gd name="adj1" fmla="val 48736"/>
              <a:gd name="adj2" fmla="val -317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Bris de glaces Renforcé</a:t>
            </a:r>
          </a:p>
        </p:txBody>
      </p:sp>
      <p:sp>
        <p:nvSpPr>
          <p:cNvPr id="27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8114607" y="5300703"/>
            <a:ext cx="3293946" cy="1044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79388" lvl="1" algn="r">
              <a:lnSpc>
                <a:spcPct val="87000"/>
              </a:lnSpc>
            </a:pP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 En formule Tous Risques, nous vous remboursons  la </a:t>
            </a:r>
            <a:r>
              <a:rPr lang="fr-FR" sz="1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valeur d’achat de votre voiture jusqu’à 5 ans </a:t>
            </a:r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après son acquisition auprès d’un professionnel </a:t>
            </a:r>
            <a:r>
              <a:rPr lang="fr-FR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! »</a:t>
            </a:r>
            <a:endParaRPr lang="fr-FR" sz="1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81468" y="5300703"/>
            <a:ext cx="2033140" cy="1044000"/>
          </a:xfrm>
          <a:prstGeom prst="wedgeRectCallout">
            <a:avLst>
              <a:gd name="adj1" fmla="val 47654"/>
              <a:gd name="adj2" fmla="val -3297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Indemnisation                 plus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34912" y="1795963"/>
            <a:ext cx="3803081" cy="1080000"/>
          </a:xfrm>
          <a:prstGeom prst="wedgeRectCallout">
            <a:avLst>
              <a:gd name="adj1" fmla="val 54420"/>
              <a:gd name="adj2" fmla="val 2130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>
                <a:solidFill>
                  <a:schemeClr val="bg1"/>
                </a:solidFill>
              </a:rPr>
              <a:t>« Si votre véhicule tombait en panne en bas de chez </a:t>
            </a:r>
            <a:r>
              <a:rPr lang="fr-FR" sz="1100" i="1" dirty="0" smtClean="0">
                <a:solidFill>
                  <a:schemeClr val="bg1"/>
                </a:solidFill>
              </a:rPr>
              <a:t>vous, souhaiteriez-vous </a:t>
            </a:r>
            <a:r>
              <a:rPr lang="fr-FR" sz="1100" i="1" dirty="0">
                <a:solidFill>
                  <a:schemeClr val="bg1"/>
                </a:solidFill>
              </a:rPr>
              <a:t>que votre assureur vous vienne en aide ? 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4912" y="5300703"/>
            <a:ext cx="3803081" cy="1080000"/>
          </a:xfrm>
          <a:prstGeom prst="wedgeRectCallout">
            <a:avLst>
              <a:gd name="adj1" fmla="val 52897"/>
              <a:gd name="adj2" fmla="val -133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/>
            <a:r>
              <a:rPr lang="fr-FR" sz="1100" i="1" dirty="0">
                <a:solidFill>
                  <a:schemeClr val="bg1"/>
                </a:solidFill>
              </a:rPr>
              <a:t>« Si votre voiture était totalement détruite ou </a:t>
            </a:r>
            <a:r>
              <a:rPr lang="fr-FR" sz="1100" i="1" dirty="0" smtClean="0">
                <a:solidFill>
                  <a:schemeClr val="bg1"/>
                </a:solidFill>
              </a:rPr>
              <a:t>volée, comment </a:t>
            </a:r>
            <a:r>
              <a:rPr lang="fr-FR" sz="1100" i="1" dirty="0">
                <a:solidFill>
                  <a:schemeClr val="bg1"/>
                </a:solidFill>
              </a:rPr>
              <a:t>souhaiteriez-vous être indemnisé ? »</a:t>
            </a:r>
          </a:p>
        </p:txBody>
      </p:sp>
      <p:sp>
        <p:nvSpPr>
          <p:cNvPr id="31" name="Rectangle 60">
            <a:extLst>
              <a:ext uri="{FF2B5EF4-FFF2-40B4-BE49-F238E27FC236}">
                <a16:creationId xmlns:a16="http://schemas.microsoft.com/office/drawing/2014/main" id="{11EFFC39-D415-4F72-B373-DC783154C978}"/>
              </a:ext>
            </a:extLst>
          </p:cNvPr>
          <p:cNvSpPr/>
          <p:nvPr/>
        </p:nvSpPr>
        <p:spPr>
          <a:xfrm>
            <a:off x="334912" y="4139063"/>
            <a:ext cx="3803081" cy="1080000"/>
          </a:xfrm>
          <a:prstGeom prst="wedgeRectCallout">
            <a:avLst>
              <a:gd name="adj1" fmla="val 53045"/>
              <a:gd name="adj2" fmla="val -3667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/>
            <a:r>
              <a:rPr lang="fr-FR" sz="1100" i="1" dirty="0">
                <a:solidFill>
                  <a:schemeClr val="bg1"/>
                </a:solidFill>
              </a:rPr>
              <a:t>« Si votre bloc rétroviseur était </a:t>
            </a:r>
            <a:r>
              <a:rPr lang="fr-FR" sz="1100" i="1" dirty="0" smtClean="0">
                <a:solidFill>
                  <a:schemeClr val="bg1"/>
                </a:solidFill>
              </a:rPr>
              <a:t>cassé, comment </a:t>
            </a:r>
            <a:r>
              <a:rPr lang="fr-FR" sz="1100" i="1" dirty="0">
                <a:solidFill>
                  <a:schemeClr val="bg1"/>
                </a:solidFill>
              </a:rPr>
              <a:t>souhaiteriez-vous </a:t>
            </a:r>
            <a:r>
              <a:rPr lang="fr-FR" sz="1100" i="1" dirty="0" smtClean="0">
                <a:solidFill>
                  <a:schemeClr val="bg1"/>
                </a:solidFill>
              </a:rPr>
              <a:t>être indemnisé </a:t>
            </a:r>
            <a:r>
              <a:rPr lang="fr-FR" sz="1100" i="1" dirty="0">
                <a:solidFill>
                  <a:schemeClr val="bg1"/>
                </a:solidFill>
              </a:rPr>
              <a:t>? »</a:t>
            </a:r>
          </a:p>
        </p:txBody>
      </p:sp>
      <p:sp>
        <p:nvSpPr>
          <p:cNvPr id="32" name="Rectangle 59">
            <a:extLst>
              <a:ext uri="{FF2B5EF4-FFF2-40B4-BE49-F238E27FC236}">
                <a16:creationId xmlns:a16="http://schemas.microsoft.com/office/drawing/2014/main" id="{5BDD2C04-2E71-4B34-BF18-BF048E1D453D}"/>
              </a:ext>
            </a:extLst>
          </p:cNvPr>
          <p:cNvSpPr/>
          <p:nvPr/>
        </p:nvSpPr>
        <p:spPr>
          <a:xfrm>
            <a:off x="334912" y="2962055"/>
            <a:ext cx="3803081" cy="1080000"/>
          </a:xfrm>
          <a:prstGeom prst="wedgeRectCallout">
            <a:avLst>
              <a:gd name="adj1" fmla="val 54213"/>
              <a:gd name="adj2" fmla="val 949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/>
            <a:r>
              <a:rPr lang="fr-FR" sz="1100" i="1" dirty="0">
                <a:solidFill>
                  <a:schemeClr val="bg1"/>
                </a:solidFill>
              </a:rPr>
              <a:t>« Si votre véhicule était en panne ou </a:t>
            </a:r>
            <a:r>
              <a:rPr lang="fr-FR" sz="1100" i="1" dirty="0" smtClean="0">
                <a:solidFill>
                  <a:schemeClr val="bg1"/>
                </a:solidFill>
              </a:rPr>
              <a:t>accidenté, souhaiteriez-vous </a:t>
            </a:r>
            <a:r>
              <a:rPr lang="fr-FR" sz="1100" i="1" dirty="0">
                <a:solidFill>
                  <a:schemeClr val="bg1"/>
                </a:solidFill>
              </a:rPr>
              <a:t>un véhicule de prêt pour assurer vos déplacements? » 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0109027" y="716147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8"/>
            <a:ext cx="7335266" cy="449096"/>
          </a:xfrm>
        </p:spPr>
        <p:txBody>
          <a:bodyPr/>
          <a:lstStyle/>
          <a:p>
            <a:r>
              <a:rPr lang="fr-FR" dirty="0"/>
              <a:t>Les garanties phares* qui font la différence auprès des </a:t>
            </a:r>
            <a:r>
              <a:rPr lang="fr-FR" dirty="0" smtClean="0"/>
              <a:t>clients : 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2236452" y="6611779"/>
            <a:ext cx="10547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i="1" dirty="0"/>
              <a:t>* Garanties incluses ou en option selon la formule choisie, voir le détail des prises en charge par formule dans les pages suivantes.</a:t>
            </a:r>
          </a:p>
        </p:txBody>
      </p:sp>
      <p:pic>
        <p:nvPicPr>
          <p:cNvPr id="8194" name="Picture 2" descr="James Bond, &amp;quot;Persecución&amp;quot; RENAULT 11 1985 - YouTub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" t="13620" r="12210" b="13104"/>
          <a:stretch/>
        </p:blipFill>
        <p:spPr bwMode="auto">
          <a:xfrm>
            <a:off x="4287987" y="4136871"/>
            <a:ext cx="1743653" cy="106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Occasion : s&amp;#39;offrir une voiture d&amp;#39;un film de Louis de Funè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86" y="2997940"/>
            <a:ext cx="1743654" cy="102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Be Happy. Be (VW) Combi ! | Le site 100% Volkswagen Combi | Voiture, Photo  de voiture, Citroen d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86" y="1828879"/>
            <a:ext cx="172444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VOICI - Un mort sur le tournage de Taxi 2 : ce drame qui a marqué le second  opus de la saga - Voici Les Vidé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810" y="5295850"/>
            <a:ext cx="1777830" cy="104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89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109027" y="716147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5325" y="1260965"/>
            <a:ext cx="7335266" cy="449096"/>
          </a:xfrm>
        </p:spPr>
        <p:txBody>
          <a:bodyPr/>
          <a:lstStyle/>
          <a:p>
            <a:r>
              <a:rPr lang="fr-FR" dirty="0"/>
              <a:t>L’assistance 0 km en cas de panne et véhicule de remplacement</a:t>
            </a:r>
          </a:p>
        </p:txBody>
      </p:sp>
      <p:graphicFrame>
        <p:nvGraphicFramePr>
          <p:cNvPr id="39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442160"/>
              </p:ext>
            </p:extLst>
          </p:nvPr>
        </p:nvGraphicFramePr>
        <p:xfrm>
          <a:off x="1380734" y="2200725"/>
          <a:ext cx="3066273" cy="1436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</a:t>
                      </a:r>
                      <a:endParaRPr sz="1400" spc="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EN</a:t>
                      </a:r>
                      <a:r>
                        <a:rPr lang="fr-FR" sz="1200" b="1" spc="0" baseline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 OPTION</a:t>
                      </a:r>
                      <a:endParaRPr lang="fr-FR" sz="1200" b="1" spc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8278">
                <a:tc>
                  <a:txBody>
                    <a:bodyPr/>
                    <a:lstStyle/>
                    <a:p>
                      <a:pPr marL="93663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fr-FR" sz="1400" b="0" spc="0" baseline="0" dirty="0">
                        <a:latin typeface="Gill Sans MT" panose="020B0502020104020203" pitchFamily="34" charset="0"/>
                        <a:cs typeface="Gill Sans M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" name="Rogner un rectangle avec un coin diagonal 14">
            <a:extLst>
              <a:ext uri="{FF2B5EF4-FFF2-40B4-BE49-F238E27FC236}">
                <a16:creationId xmlns:a16="http://schemas.microsoft.com/office/drawing/2014/main" id="{DCD7A478-AD4D-4E31-AA63-BB0DEFEACDBF}"/>
              </a:ext>
            </a:extLst>
          </p:cNvPr>
          <p:cNvSpPr/>
          <p:nvPr/>
        </p:nvSpPr>
        <p:spPr>
          <a:xfrm>
            <a:off x="1388576" y="1734883"/>
            <a:ext cx="5974962" cy="385244"/>
          </a:xfrm>
          <a:prstGeom prst="snip2Diag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7000"/>
              </a:lnSpc>
            </a:pPr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ASSISTANCE 0 KM en cas de panne                                                               </a:t>
            </a:r>
          </a:p>
        </p:txBody>
      </p:sp>
      <p:graphicFrame>
        <p:nvGraphicFramePr>
          <p:cNvPr id="41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078724"/>
              </p:ext>
            </p:extLst>
          </p:nvPr>
        </p:nvGraphicFramePr>
        <p:xfrm>
          <a:off x="4484917" y="2190497"/>
          <a:ext cx="3066273" cy="1449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 PLUS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17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latin typeface="Gill Sans MT" panose="020B0502020104020203" pitchFamily="34" charset="0"/>
                          <a:cs typeface="Tahoma"/>
                        </a:rPr>
                        <a:t>EN INCLUSION</a:t>
                      </a:r>
                      <a:endParaRPr sz="1200" b="1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1304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2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772445"/>
              </p:ext>
            </p:extLst>
          </p:nvPr>
        </p:nvGraphicFramePr>
        <p:xfrm>
          <a:off x="7591634" y="2190496"/>
          <a:ext cx="3092047" cy="14471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20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28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TOUS RISQUES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latin typeface="Gill Sans MT" panose="020B0502020104020203" pitchFamily="34" charset="0"/>
                          <a:cs typeface="Tahoma"/>
                        </a:rPr>
                        <a:t>EN INCLUSION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116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3" name="Tableau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303060"/>
              </p:ext>
            </p:extLst>
          </p:nvPr>
        </p:nvGraphicFramePr>
        <p:xfrm>
          <a:off x="4309676" y="4301449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1404426" y="2785692"/>
            <a:ext cx="9279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200" dirty="0"/>
              <a:t>Organisation de l’intervention d’un dépanneur, en cas de panne du véhicule, chez le client ou lorsqu’il est en déplacement </a:t>
            </a:r>
            <a:r>
              <a:rPr lang="fr-FR" sz="1200" i="1" dirty="0"/>
              <a:t>(frais de remorquage, de dépannage, …)</a:t>
            </a:r>
            <a:r>
              <a:rPr lang="fr-FR" sz="1200" dirty="0"/>
              <a:t>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200" dirty="0"/>
              <a:t>Prise en charge des </a:t>
            </a:r>
            <a:r>
              <a:rPr lang="fr-FR" sz="1200" b="1" dirty="0">
                <a:solidFill>
                  <a:srgbClr val="C00000"/>
                </a:solidFill>
              </a:rPr>
              <a:t>3 C </a:t>
            </a:r>
            <a:r>
              <a:rPr lang="fr-FR" sz="1200" dirty="0"/>
              <a:t>: </a:t>
            </a:r>
            <a:r>
              <a:rPr lang="fr-FR" sz="1200" dirty="0">
                <a:solidFill>
                  <a:srgbClr val="C00000"/>
                </a:solidFill>
              </a:rPr>
              <a:t>Carburant</a:t>
            </a:r>
            <a:r>
              <a:rPr lang="fr-FR" sz="1200" dirty="0"/>
              <a:t> </a:t>
            </a:r>
            <a:r>
              <a:rPr lang="fr-FR" sz="1200" i="1" dirty="0"/>
              <a:t>(panne ou erreur), </a:t>
            </a:r>
            <a:r>
              <a:rPr lang="fr-FR" sz="1200" dirty="0">
                <a:solidFill>
                  <a:srgbClr val="C00000"/>
                </a:solidFill>
              </a:rPr>
              <a:t>Clé</a:t>
            </a:r>
            <a:r>
              <a:rPr lang="fr-FR" sz="1200" dirty="0"/>
              <a:t> </a:t>
            </a:r>
            <a:r>
              <a:rPr lang="fr-FR" sz="1200" i="1" dirty="0"/>
              <a:t>(vol, perte, enfermement, dysfonctionnement des clés), </a:t>
            </a:r>
            <a:r>
              <a:rPr lang="fr-FR" sz="1200" dirty="0">
                <a:solidFill>
                  <a:srgbClr val="C00000"/>
                </a:solidFill>
              </a:rPr>
              <a:t>Crevaison</a:t>
            </a:r>
          </a:p>
        </p:txBody>
      </p:sp>
      <p:graphicFrame>
        <p:nvGraphicFramePr>
          <p:cNvPr id="45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910074"/>
              </p:ext>
            </p:extLst>
          </p:nvPr>
        </p:nvGraphicFramePr>
        <p:xfrm>
          <a:off x="1380734" y="4470635"/>
          <a:ext cx="3066273" cy="16049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</a:t>
                      </a:r>
                      <a:endParaRPr sz="1400" spc="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EN</a:t>
                      </a:r>
                      <a:r>
                        <a:rPr lang="fr-FR" sz="1200" b="1" spc="0" baseline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 OPTION</a:t>
                      </a:r>
                      <a:endParaRPr lang="fr-FR" sz="1200" b="1" spc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268">
                <a:tc>
                  <a:txBody>
                    <a:bodyPr/>
                    <a:lstStyle/>
                    <a:p>
                      <a:pPr marL="93663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fr-FR" sz="1400" b="0" spc="0" baseline="0" dirty="0">
                        <a:latin typeface="Gill Sans MT" panose="020B0502020104020203" pitchFamily="34" charset="0"/>
                        <a:cs typeface="Gill Sans M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6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93911"/>
              </p:ext>
            </p:extLst>
          </p:nvPr>
        </p:nvGraphicFramePr>
        <p:xfrm>
          <a:off x="4484917" y="4460407"/>
          <a:ext cx="3066273" cy="16151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 PLUS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17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EN</a:t>
                      </a:r>
                      <a:r>
                        <a:rPr lang="fr-FR" sz="1200" b="1" spc="0" baseline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 OPTION</a:t>
                      </a:r>
                      <a:endParaRPr lang="fr-FR" sz="1200" b="1" spc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6496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7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56917"/>
              </p:ext>
            </p:extLst>
          </p:nvPr>
        </p:nvGraphicFramePr>
        <p:xfrm>
          <a:off x="7591634" y="4460406"/>
          <a:ext cx="3092047" cy="1608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20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28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TOUS RISQUES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latin typeface="Gill Sans MT" panose="020B0502020104020203" pitchFamily="34" charset="0"/>
                          <a:cs typeface="Tahoma"/>
                        </a:rPr>
                        <a:t>EN INCLUSION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5282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8" name="Tableau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534033"/>
              </p:ext>
            </p:extLst>
          </p:nvPr>
        </p:nvGraphicFramePr>
        <p:xfrm>
          <a:off x="4309676" y="5233362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Rectangle 48"/>
          <p:cNvSpPr/>
          <p:nvPr/>
        </p:nvSpPr>
        <p:spPr>
          <a:xfrm>
            <a:off x="1404426" y="5050887"/>
            <a:ext cx="92792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Mise à disposition d’un véhicule de remplacement pendant le temps des réparations du véhicule, en cas de sinistre garanti :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200" dirty="0"/>
              <a:t>Jusqu’à </a:t>
            </a:r>
            <a:r>
              <a:rPr lang="fr-FR" sz="1200" b="1" dirty="0"/>
              <a:t>7 jours </a:t>
            </a:r>
            <a:r>
              <a:rPr lang="fr-FR" sz="1200" dirty="0"/>
              <a:t>en cas de panne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200" dirty="0"/>
              <a:t>Jusqu’à </a:t>
            </a:r>
            <a:r>
              <a:rPr lang="fr-FR" sz="1200" b="1" dirty="0"/>
              <a:t>15 jours </a:t>
            </a:r>
            <a:r>
              <a:rPr lang="fr-FR" sz="1200" dirty="0"/>
              <a:t>en cas d’accident, incendie, vandalisme, tentative de vol, bris de glaces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200" dirty="0"/>
              <a:t>Jusqu’à </a:t>
            </a:r>
            <a:r>
              <a:rPr lang="fr-FR" sz="1200" b="1" dirty="0"/>
              <a:t>30 jours </a:t>
            </a:r>
            <a:r>
              <a:rPr lang="fr-FR" sz="1200" dirty="0"/>
              <a:t>en cas de vol</a:t>
            </a:r>
          </a:p>
        </p:txBody>
      </p:sp>
      <p:sp>
        <p:nvSpPr>
          <p:cNvPr id="50" name="Rogner un rectangle avec un coin diagonal 43">
            <a:extLst>
              <a:ext uri="{FF2B5EF4-FFF2-40B4-BE49-F238E27FC236}">
                <a16:creationId xmlns:a16="http://schemas.microsoft.com/office/drawing/2014/main" id="{DCD7A478-AD4D-4E31-AA63-BB0DEFEACDBF}"/>
              </a:ext>
            </a:extLst>
          </p:cNvPr>
          <p:cNvSpPr/>
          <p:nvPr/>
        </p:nvSpPr>
        <p:spPr>
          <a:xfrm>
            <a:off x="1375477" y="3973549"/>
            <a:ext cx="5974962" cy="385244"/>
          </a:xfrm>
          <a:prstGeom prst="snip2Diag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7000"/>
              </a:lnSpc>
            </a:pPr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ASSISTANCE véhicule de remplacement</a:t>
            </a:r>
          </a:p>
        </p:txBody>
      </p:sp>
    </p:spTree>
    <p:extLst>
      <p:ext uri="{BB962C8B-B14F-4D97-AF65-F5344CB8AC3E}">
        <p14:creationId xmlns:p14="http://schemas.microsoft.com/office/powerpoint/2010/main" val="169061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109027" y="716147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8"/>
            <a:ext cx="7335266" cy="449096"/>
          </a:xfrm>
        </p:spPr>
        <p:txBody>
          <a:bodyPr/>
          <a:lstStyle/>
          <a:p>
            <a:r>
              <a:rPr lang="fr-FR" dirty="0"/>
              <a:t>Le bris de glaces renforcé</a:t>
            </a:r>
          </a:p>
        </p:txBody>
      </p:sp>
      <p:graphicFrame>
        <p:nvGraphicFramePr>
          <p:cNvPr id="21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918364"/>
              </p:ext>
            </p:extLst>
          </p:nvPr>
        </p:nvGraphicFramePr>
        <p:xfrm>
          <a:off x="4413967" y="2884616"/>
          <a:ext cx="3066273" cy="2332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 PLUS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17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latin typeface="Gill Sans MT" panose="020B0502020104020203" pitchFamily="34" charset="0"/>
                          <a:cs typeface="Tahoma"/>
                        </a:rPr>
                        <a:t>EN OPTION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7137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639237"/>
              </p:ext>
            </p:extLst>
          </p:nvPr>
        </p:nvGraphicFramePr>
        <p:xfrm>
          <a:off x="7520684" y="2884615"/>
          <a:ext cx="3092047" cy="2342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20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TOUS RISQUES</a:t>
                      </a:r>
                      <a:endParaRPr sz="1400" spc="0" dirty="0"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latin typeface="Gill Sans MT" panose="020B0502020104020203" pitchFamily="34" charset="0"/>
                          <a:cs typeface="Tahoma"/>
                        </a:rPr>
                        <a:t>EN INCLUSION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8986">
                <a:tc>
                  <a:txBody>
                    <a:bodyPr/>
                    <a:lstStyle/>
                    <a:p>
                      <a:pPr marL="180975" indent="-92075">
                        <a:lnSpc>
                          <a:spcPct val="87000"/>
                        </a:lnSpc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4447006" y="3724534"/>
            <a:ext cx="61657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En cas de bris accidentel, prise en charge du coût de réparation ou remplacement, sans application de plafond et sans franchise </a:t>
            </a:r>
            <a:r>
              <a:rPr lang="fr-FR" sz="1200" dirty="0" smtClean="0"/>
              <a:t>:</a:t>
            </a:r>
          </a:p>
          <a:p>
            <a:endParaRPr lang="fr-FR" sz="12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sz="1200" dirty="0"/>
              <a:t>des </a:t>
            </a:r>
            <a:r>
              <a:rPr lang="fr-FR" sz="1200" b="1" dirty="0"/>
              <a:t>rétroviseurs extérieurs </a:t>
            </a:r>
            <a:r>
              <a:rPr lang="fr-FR" sz="1200" dirty="0"/>
              <a:t>complets (bloc et miroir)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sz="1200" dirty="0"/>
              <a:t>Les </a:t>
            </a:r>
            <a:r>
              <a:rPr lang="fr-FR" sz="1200" b="1" dirty="0"/>
              <a:t>blocs optiques et glaces de protection </a:t>
            </a:r>
            <a:r>
              <a:rPr lang="fr-FR" sz="1200" dirty="0"/>
              <a:t>des feux arrière.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sz="1200" dirty="0"/>
              <a:t>Les </a:t>
            </a:r>
            <a:r>
              <a:rPr lang="fr-FR" sz="1200" b="1" dirty="0"/>
              <a:t>antibrouillards arrière </a:t>
            </a:r>
            <a:r>
              <a:rPr lang="fr-FR" sz="1200" dirty="0"/>
              <a:t>de série.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fr-FR" sz="1200" dirty="0"/>
              <a:t>Les </a:t>
            </a:r>
            <a:r>
              <a:rPr lang="fr-FR" sz="1200" b="1" dirty="0"/>
              <a:t>clignotants</a:t>
            </a:r>
            <a:r>
              <a:rPr lang="fr-FR" sz="1200" dirty="0"/>
              <a:t> arrière.</a:t>
            </a:r>
          </a:p>
        </p:txBody>
      </p:sp>
      <p:graphicFrame>
        <p:nvGraphicFramePr>
          <p:cNvPr id="24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033143"/>
              </p:ext>
            </p:extLst>
          </p:nvPr>
        </p:nvGraphicFramePr>
        <p:xfrm>
          <a:off x="1309784" y="2894844"/>
          <a:ext cx="3066273" cy="2322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1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TIERS</a:t>
                      </a:r>
                      <a:endParaRPr sz="1400" spc="0" dirty="0">
                        <a:solidFill>
                          <a:schemeClr val="bg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-</a:t>
                      </a:r>
                      <a:endParaRPr sz="1400" b="1" spc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5791">
                <a:tc>
                  <a:txBody>
                    <a:bodyPr/>
                    <a:lstStyle/>
                    <a:p>
                      <a:pPr marL="93663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400" b="0" spc="0" baseline="0" dirty="0">
                          <a:latin typeface="Gill Sans MT" panose="020B0502020104020203" pitchFamily="34" charset="0"/>
                          <a:cs typeface="Gill Sans MT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Rogner un rectangle avec un coin diagonal 14">
            <a:extLst>
              <a:ext uri="{FF2B5EF4-FFF2-40B4-BE49-F238E27FC236}">
                <a16:creationId xmlns:a16="http://schemas.microsoft.com/office/drawing/2014/main" id="{DCD7A478-AD4D-4E31-AA63-BB0DEFEACDBF}"/>
              </a:ext>
            </a:extLst>
          </p:cNvPr>
          <p:cNvSpPr/>
          <p:nvPr/>
        </p:nvSpPr>
        <p:spPr>
          <a:xfrm>
            <a:off x="1317626" y="2429002"/>
            <a:ext cx="5974962" cy="385244"/>
          </a:xfrm>
          <a:prstGeom prst="snip2Diag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7000"/>
              </a:lnSpc>
            </a:pPr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Bris de glaces renforcé</a:t>
            </a:r>
          </a:p>
        </p:txBody>
      </p:sp>
    </p:spTree>
    <p:extLst>
      <p:ext uri="{BB962C8B-B14F-4D97-AF65-F5344CB8AC3E}">
        <p14:creationId xmlns:p14="http://schemas.microsoft.com/office/powerpoint/2010/main" val="338535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109027" y="716147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8"/>
            <a:ext cx="7335266" cy="449096"/>
          </a:xfrm>
        </p:spPr>
        <p:txBody>
          <a:bodyPr/>
          <a:lstStyle/>
          <a:p>
            <a:r>
              <a:rPr lang="fr-FR" dirty="0"/>
              <a:t>L’indemnisation </a:t>
            </a:r>
            <a:r>
              <a:rPr lang="fr-FR" dirty="0" smtClean="0"/>
              <a:t>plus (1/2)</a:t>
            </a:r>
            <a:endParaRPr lang="fr-FR" dirty="0"/>
          </a:p>
        </p:txBody>
      </p:sp>
      <p:graphicFrame>
        <p:nvGraphicFramePr>
          <p:cNvPr id="21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31301"/>
              </p:ext>
            </p:extLst>
          </p:nvPr>
        </p:nvGraphicFramePr>
        <p:xfrm>
          <a:off x="7582268" y="2884615"/>
          <a:ext cx="3092047" cy="218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20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28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rgbClr val="FFFFFF"/>
                          </a:solidFill>
                          <a:latin typeface="+mn-lt"/>
                          <a:cs typeface="Tahoma"/>
                        </a:rPr>
                        <a:t>TOUS RISQUES</a:t>
                      </a:r>
                      <a:endParaRPr sz="1200" spc="0" dirty="0"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100" b="1" spc="0" dirty="0">
                          <a:latin typeface="+mn-lt"/>
                          <a:cs typeface="Tahoma"/>
                        </a:rPr>
                        <a:t>EN OPTION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0453">
                <a:tc>
                  <a:txBody>
                    <a:bodyPr/>
                    <a:lstStyle/>
                    <a:p>
                      <a:pPr marL="182563" indent="-85725">
                        <a:buFont typeface="Arial" panose="020B0604020202020204" pitchFamily="34" charset="0"/>
                        <a:buChar char="•"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182563" indent="-85725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Valeur d’achat </a:t>
                      </a:r>
                      <a:r>
                        <a:rPr lang="fr-FR" sz="120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jusqu’à </a:t>
                      </a:r>
                      <a:r>
                        <a:rPr lang="fr-FR" sz="1200" b="1" i="0" dirty="0">
                          <a:solidFill>
                            <a:schemeClr val="tx1"/>
                          </a:solidFill>
                          <a:latin typeface="+mn-lt"/>
                        </a:rPr>
                        <a:t>24, 36, 48 ou 60 mois</a:t>
                      </a:r>
                      <a:r>
                        <a:rPr lang="fr-FR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i="0" dirty="0">
                          <a:solidFill>
                            <a:schemeClr val="tx1"/>
                          </a:solidFill>
                          <a:latin typeface="+mn-lt"/>
                        </a:rPr>
                        <a:t>au choix,</a:t>
                      </a:r>
                      <a:r>
                        <a:rPr lang="fr-FR" sz="1200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i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à partir de la date d’achat du véhicule (si celui-ci est acheté chez un professionnel)</a:t>
                      </a:r>
                    </a:p>
                    <a:p>
                      <a:pPr marL="182563" indent="-85725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Au-delà, valeur à dire d’expert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majorée de 50%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avec un minimum de 1 500 €</a:t>
                      </a: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118506"/>
              </p:ext>
            </p:extLst>
          </p:nvPr>
        </p:nvGraphicFramePr>
        <p:xfrm>
          <a:off x="4475551" y="2884616"/>
          <a:ext cx="3066273" cy="2253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93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rgbClr val="FFFFFF"/>
                          </a:solidFill>
                          <a:latin typeface="+mn-lt"/>
                          <a:cs typeface="Tahoma"/>
                        </a:rPr>
                        <a:t>TIERS PLUS</a:t>
                      </a:r>
                      <a:endParaRPr sz="1200" spc="0" dirty="0"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17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3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100" b="1" spc="0" dirty="0">
                          <a:latin typeface="+mn-lt"/>
                          <a:cs typeface="Tahoma"/>
                        </a:rPr>
                        <a:t>EN OPTION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4882">
                <a:tc>
                  <a:txBody>
                    <a:bodyPr/>
                    <a:lstStyle/>
                    <a:p>
                      <a:pPr marL="180975" marR="0" indent="-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180975" marR="0" indent="-92075" algn="l" defTabSz="914400" rtl="0" eaLnBrk="1" fontAlgn="auto" latinLnBrk="0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Valeur à dire d’expert </a:t>
                      </a: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majorée de 20%</a:t>
                      </a:r>
                    </a:p>
                    <a:p>
                      <a:pPr marL="88900" indent="0">
                        <a:lnSpc>
                          <a:spcPct val="87000"/>
                        </a:lnSpc>
                        <a:buFont typeface="Arial" panose="020B0604020202020204" pitchFamily="34" charset="0"/>
                        <a:buNone/>
                      </a:pPr>
                      <a:endParaRPr lang="fr-FR" sz="14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696955"/>
              </p:ext>
            </p:extLst>
          </p:nvPr>
        </p:nvGraphicFramePr>
        <p:xfrm>
          <a:off x="1371368" y="2894844"/>
          <a:ext cx="3066273" cy="22432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200" b="1" spc="0" dirty="0">
                          <a:solidFill>
                            <a:schemeClr val="bg1"/>
                          </a:solidFill>
                          <a:latin typeface="+mn-lt"/>
                          <a:cs typeface="Tahoma"/>
                        </a:rPr>
                        <a:t>TIERS</a:t>
                      </a:r>
                      <a:endParaRPr sz="1200" spc="0" dirty="0">
                        <a:solidFill>
                          <a:schemeClr val="bg1"/>
                        </a:solidFill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  <a:cs typeface="Tahoma"/>
                        </a:rPr>
                        <a:t>-</a:t>
                      </a:r>
                      <a:endParaRPr sz="1400" b="1" spc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4560">
                <a:tc>
                  <a:txBody>
                    <a:bodyPr/>
                    <a:lstStyle/>
                    <a:p>
                      <a:pPr marL="93663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r-FR" sz="1400" b="0" spc="0" baseline="0" dirty="0">
                          <a:latin typeface="Gill Sans MT" panose="020B0502020104020203" pitchFamily="34" charset="0"/>
                          <a:cs typeface="Gill Sans MT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Rogner un rectangle avec un coin diagonal 14">
            <a:extLst>
              <a:ext uri="{FF2B5EF4-FFF2-40B4-BE49-F238E27FC236}">
                <a16:creationId xmlns:a16="http://schemas.microsoft.com/office/drawing/2014/main" id="{DCD7A478-AD4D-4E31-AA63-BB0DEFEACDBF}"/>
              </a:ext>
            </a:extLst>
          </p:cNvPr>
          <p:cNvSpPr/>
          <p:nvPr/>
        </p:nvSpPr>
        <p:spPr>
          <a:xfrm>
            <a:off x="1379210" y="2429002"/>
            <a:ext cx="5974962" cy="385244"/>
          </a:xfrm>
          <a:prstGeom prst="snip2Diag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7000"/>
              </a:lnSpc>
            </a:pPr>
            <a:r>
              <a:rPr lang="fr-FR" sz="1200" b="1" cap="all" dirty="0">
                <a:solidFill>
                  <a:schemeClr val="bg1"/>
                </a:solidFill>
                <a:cs typeface="Arial" panose="020B0604020202020204" pitchFamily="34" charset="0"/>
              </a:rPr>
              <a:t>Indemnisation plus</a:t>
            </a:r>
          </a:p>
        </p:txBody>
      </p:sp>
    </p:spTree>
    <p:extLst>
      <p:ext uri="{BB962C8B-B14F-4D97-AF65-F5344CB8AC3E}">
        <p14:creationId xmlns:p14="http://schemas.microsoft.com/office/powerpoint/2010/main" val="242573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109027" y="716147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7"/>
            <a:ext cx="9872226" cy="1782313"/>
          </a:xfrm>
        </p:spPr>
        <p:txBody>
          <a:bodyPr/>
          <a:lstStyle/>
          <a:p>
            <a:r>
              <a:rPr lang="fr-FR" dirty="0"/>
              <a:t>L’indemnisation plus </a:t>
            </a:r>
            <a:r>
              <a:rPr lang="fr-FR" dirty="0" smtClean="0"/>
              <a:t>(2/2) :</a:t>
            </a:r>
          </a:p>
          <a:p>
            <a:pPr marL="0" indent="0">
              <a:buNone/>
            </a:pPr>
            <a:endParaRPr lang="fr-FR" dirty="0" smtClean="0"/>
          </a:p>
          <a:p>
            <a:pPr lvl="1"/>
            <a:r>
              <a:rPr lang="fr-FR" dirty="0" smtClean="0"/>
              <a:t>Prenons un </a:t>
            </a:r>
            <a:r>
              <a:rPr lang="fr-FR" dirty="0"/>
              <a:t>exemple : Un matin, Jérémie retrouve son véhicule incendié. L’expert valide le fait que le véhicule est totalement détruit ou qu’il est économiquement irréparable. </a:t>
            </a:r>
          </a:p>
          <a:p>
            <a:pPr lvl="2"/>
            <a:r>
              <a:rPr lang="fr-FR" dirty="0"/>
              <a:t>C’est un véhicule neuf acheté il y a 2 ans auprès d’un concessionnaire. </a:t>
            </a:r>
          </a:p>
          <a:p>
            <a:pPr lvl="2"/>
            <a:r>
              <a:rPr lang="fr-FR" dirty="0"/>
              <a:t>Le véhicule a été acheté 15 500 €. </a:t>
            </a:r>
          </a:p>
          <a:p>
            <a:pPr lvl="1"/>
            <a:endParaRPr lang="fr-FR" dirty="0"/>
          </a:p>
        </p:txBody>
      </p:sp>
      <p:graphicFrame>
        <p:nvGraphicFramePr>
          <p:cNvPr id="22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647918"/>
              </p:ext>
            </p:extLst>
          </p:nvPr>
        </p:nvGraphicFramePr>
        <p:xfrm>
          <a:off x="1255203" y="3440986"/>
          <a:ext cx="3053146" cy="3039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3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2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chemeClr val="bg1"/>
                          </a:solidFill>
                          <a:latin typeface="+mn-lt"/>
                          <a:cs typeface="Tahoma"/>
                        </a:rPr>
                        <a:t>TIERS</a:t>
                      </a:r>
                      <a:endParaRPr sz="1400" spc="0" dirty="0">
                        <a:solidFill>
                          <a:schemeClr val="bg1"/>
                        </a:solidFill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7592">
                <a:tc>
                  <a:txBody>
                    <a:bodyPr/>
                    <a:lstStyle/>
                    <a:p>
                      <a:pPr marL="93663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400" b="1" spc="0" baseline="0" dirty="0">
                        <a:latin typeface="Gill Sans MT" panose="020B0502020104020203" pitchFamily="34" charset="0"/>
                        <a:cs typeface="Gill Sans MT"/>
                      </a:endParaRPr>
                    </a:p>
                    <a:p>
                      <a:pPr marL="936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spc="0" baseline="0" dirty="0">
                          <a:latin typeface="+mn-lt"/>
                          <a:cs typeface="Gill Sans MT"/>
                        </a:rPr>
                        <a:t>Pas de prise en charge du sinistre                        </a:t>
                      </a:r>
                      <a:r>
                        <a:rPr lang="fr-FR" sz="1200" b="0" spc="0" baseline="0" dirty="0">
                          <a:latin typeface="+mn-lt"/>
                          <a:cs typeface="Gill Sans MT"/>
                        </a:rPr>
                        <a:t>car en formule Tiers, le client ne bénéficie pas de la garantie « incendie et tempête ».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422454"/>
              </p:ext>
            </p:extLst>
          </p:nvPr>
        </p:nvGraphicFramePr>
        <p:xfrm>
          <a:off x="7438139" y="3440668"/>
          <a:ext cx="3044034" cy="3033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0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39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+mn-lt"/>
                          <a:cs typeface="Tahoma"/>
                        </a:rPr>
                        <a:t>TOUS RISQUES</a:t>
                      </a:r>
                      <a:endParaRPr sz="1400" spc="0" dirty="0"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B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425">
                <a:tc>
                  <a:txBody>
                    <a:bodyPr/>
                    <a:lstStyle/>
                    <a:p>
                      <a:pPr marL="271463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400" b="0" kern="1200" spc="0" baseline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  <a:ea typeface="+mn-ea"/>
                        <a:cs typeface="Gill Sans MT"/>
                      </a:endParaRPr>
                    </a:p>
                    <a:p>
                      <a:pPr marL="1000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u="none" spc="0" baseline="0" dirty="0">
                          <a:solidFill>
                            <a:srgbClr val="C00000"/>
                          </a:solidFill>
                          <a:latin typeface="+mn-lt"/>
                          <a:cs typeface="Gill Sans MT"/>
                        </a:rPr>
                        <a:t>Si le client a choisi l’option « Indemnisation plus (60 mois) »  </a:t>
                      </a:r>
                      <a:endParaRPr lang="fr-FR" sz="1200" b="1" u="none" kern="1200" spc="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Gill Sans MT"/>
                      </a:endParaRPr>
                    </a:p>
                    <a:p>
                      <a:pPr marL="271463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Gill Sans MT"/>
                        </a:rPr>
                        <a:t>L</a:t>
                      </a:r>
                      <a:r>
                        <a:rPr lang="fr-FR" sz="1200" b="0" spc="0" baseline="0" dirty="0">
                          <a:latin typeface="+mn-lt"/>
                          <a:cs typeface="Gill Sans MT"/>
                        </a:rPr>
                        <a:t>e véhicule est indemnisé en valeur d’achat jusqu’à 60 mois sur présentation de la facture d’achat,      soit 15 500 €.</a:t>
                      </a:r>
                    </a:p>
                    <a:p>
                      <a:pPr marL="271463" marR="0" lvl="1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Gill Sans MT"/>
                        </a:rPr>
                        <a:t>De plus, la franchise contractuelle n’est pas déduite.</a:t>
                      </a:r>
                    </a:p>
                  </a:txBody>
                  <a:tcPr marL="3610" marR="3610" marT="36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951010"/>
              </p:ext>
            </p:extLst>
          </p:nvPr>
        </p:nvGraphicFramePr>
        <p:xfrm>
          <a:off x="4332820" y="3440671"/>
          <a:ext cx="3063173" cy="3040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31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9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fr-FR" sz="1400" b="1" spc="0" dirty="0">
                          <a:solidFill>
                            <a:srgbClr val="FFFFFF"/>
                          </a:solidFill>
                          <a:latin typeface="+mn-lt"/>
                          <a:cs typeface="Tahoma"/>
                        </a:rPr>
                        <a:t>TIERS</a:t>
                      </a:r>
                      <a:r>
                        <a:rPr lang="fr-FR" sz="1400" b="1" spc="0" baseline="0" dirty="0">
                          <a:solidFill>
                            <a:srgbClr val="FFFFFF"/>
                          </a:solidFill>
                          <a:latin typeface="+mn-lt"/>
                          <a:cs typeface="Tahoma"/>
                        </a:rPr>
                        <a:t> PLUS</a:t>
                      </a:r>
                      <a:endParaRPr sz="1400" spc="0" dirty="0">
                        <a:latin typeface="+mn-lt"/>
                        <a:cs typeface="Tahoma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17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6248">
                <a:tc>
                  <a:txBody>
                    <a:bodyPr/>
                    <a:lstStyle/>
                    <a:p>
                      <a:pPr marL="936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u="none" kern="1200" spc="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Gill Sans MT"/>
                        </a:rPr>
                        <a:t>Si  le client </a:t>
                      </a:r>
                      <a:r>
                        <a:rPr lang="fr-FR" sz="1200" b="1" u="none" spc="0" baseline="0" dirty="0">
                          <a:solidFill>
                            <a:srgbClr val="C00000"/>
                          </a:solidFill>
                          <a:latin typeface="+mn-lt"/>
                          <a:cs typeface="Gill Sans MT"/>
                        </a:rPr>
                        <a:t>a choisi l’option « Indemnisation plus »</a:t>
                      </a:r>
                    </a:p>
                    <a:p>
                      <a:pPr marL="271463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spc="0" baseline="0" dirty="0">
                          <a:latin typeface="+mn-lt"/>
                          <a:cs typeface="Gill Sans MT"/>
                        </a:rPr>
                        <a:t>L’expert estime la valeur du véhicule sur le marché au jour du sinistre à                       8 500 €. </a:t>
                      </a:r>
                    </a:p>
                    <a:p>
                      <a:pPr marL="271463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spc="0" baseline="0" dirty="0">
                          <a:latin typeface="+mn-lt"/>
                          <a:cs typeface="Gill Sans MT"/>
                        </a:rPr>
                        <a:t>Avec l’option, la valeur estimée est alors majorée de 20 %. Le client est donc indemnisé de 10 200 €.</a:t>
                      </a:r>
                    </a:p>
                    <a:p>
                      <a:pPr marL="271463" marR="0" lvl="1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spc="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Gill Sans MT"/>
                        </a:rPr>
                        <a:t>De plus, la franchise contractuelle n’est pas déduite.</a:t>
                      </a:r>
                    </a:p>
                  </a:txBody>
                  <a:tcPr marL="3610" marR="3610" marT="36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64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la nouvelle offre AUTO 5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038" y="1068400"/>
            <a:ext cx="6769603" cy="5348508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10197019" y="606084"/>
            <a:ext cx="1994981" cy="1585731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484749" y="3799197"/>
            <a:ext cx="3196295" cy="19366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 contrat AUTO est parmi </a:t>
            </a:r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meilleurs du marché </a:t>
            </a: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 </a:t>
            </a:r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positionnement tarifaire </a:t>
            </a:r>
            <a:endParaRPr lang="fr-FR" sz="16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l’est </a:t>
            </a:r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tout autant. </a:t>
            </a:r>
            <a:endParaRPr lang="fr-FR" sz="16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sz="16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Soyons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sûrs !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Ayons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cette </a:t>
            </a:r>
            <a:r>
              <a:rPr lang="fr-FR" sz="16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conviction !</a:t>
            </a:r>
            <a:endParaRPr lang="fr-FR" sz="1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EE0AC54-F803-4289-A72B-CC41AC49480C}"/>
              </a:ext>
            </a:extLst>
          </p:cNvPr>
          <p:cNvGrpSpPr/>
          <p:nvPr/>
        </p:nvGrpSpPr>
        <p:grpSpPr>
          <a:xfrm>
            <a:off x="943752" y="1552580"/>
            <a:ext cx="2194613" cy="2190074"/>
            <a:chOff x="13982179" y="2849111"/>
            <a:chExt cx="2144040" cy="2800283"/>
          </a:xfrm>
        </p:grpSpPr>
        <p:sp>
          <p:nvSpPr>
            <p:cNvPr id="24" name="object 60">
              <a:extLst>
                <a:ext uri="{FF2B5EF4-FFF2-40B4-BE49-F238E27FC236}">
                  <a16:creationId xmlns:a16="http://schemas.microsoft.com/office/drawing/2014/main" id="{BEC3303B-B182-4E51-AD8A-FED7D1B5237A}"/>
                </a:ext>
              </a:extLst>
            </p:cNvPr>
            <p:cNvSpPr/>
            <p:nvPr/>
          </p:nvSpPr>
          <p:spPr>
            <a:xfrm>
              <a:off x="14051337" y="3336485"/>
              <a:ext cx="723445" cy="311143"/>
            </a:xfrm>
            <a:custGeom>
              <a:avLst/>
              <a:gdLst/>
              <a:ahLst/>
              <a:cxnLst/>
              <a:rect l="l" t="t" r="r" b="b"/>
              <a:pathLst>
                <a:path w="299720" h="128905">
                  <a:moveTo>
                    <a:pt x="118728" y="70331"/>
                  </a:moveTo>
                  <a:lnTo>
                    <a:pt x="27055" y="70331"/>
                  </a:lnTo>
                  <a:lnTo>
                    <a:pt x="35356" y="73750"/>
                  </a:lnTo>
                  <a:lnTo>
                    <a:pt x="45910" y="84008"/>
                  </a:lnTo>
                  <a:lnTo>
                    <a:pt x="64057" y="100088"/>
                  </a:lnTo>
                  <a:lnTo>
                    <a:pt x="87736" y="116900"/>
                  </a:lnTo>
                  <a:lnTo>
                    <a:pt x="110184" y="128337"/>
                  </a:lnTo>
                  <a:lnTo>
                    <a:pt x="124637" y="128293"/>
                  </a:lnTo>
                  <a:lnTo>
                    <a:pt x="144523" y="113927"/>
                  </a:lnTo>
                  <a:lnTo>
                    <a:pt x="210131" y="70991"/>
                  </a:lnTo>
                  <a:lnTo>
                    <a:pt x="120269" y="70991"/>
                  </a:lnTo>
                  <a:lnTo>
                    <a:pt x="118728" y="70331"/>
                  </a:lnTo>
                  <a:close/>
                </a:path>
                <a:path w="299720" h="128905">
                  <a:moveTo>
                    <a:pt x="50292" y="55357"/>
                  </a:moveTo>
                  <a:lnTo>
                    <a:pt x="30443" y="59834"/>
                  </a:lnTo>
                  <a:lnTo>
                    <a:pt x="14487" y="69683"/>
                  </a:lnTo>
                  <a:lnTo>
                    <a:pt x="3861" y="79532"/>
                  </a:lnTo>
                  <a:lnTo>
                    <a:pt x="0" y="84008"/>
                  </a:lnTo>
                  <a:lnTo>
                    <a:pt x="16705" y="73750"/>
                  </a:lnTo>
                  <a:lnTo>
                    <a:pt x="27055" y="70331"/>
                  </a:lnTo>
                  <a:lnTo>
                    <a:pt x="118728" y="70331"/>
                  </a:lnTo>
                  <a:lnTo>
                    <a:pt x="106875" y="65248"/>
                  </a:lnTo>
                  <a:lnTo>
                    <a:pt x="90200" y="60240"/>
                  </a:lnTo>
                  <a:lnTo>
                    <a:pt x="71064" y="56700"/>
                  </a:lnTo>
                  <a:lnTo>
                    <a:pt x="50292" y="55357"/>
                  </a:lnTo>
                  <a:close/>
                </a:path>
                <a:path w="299720" h="128905">
                  <a:moveTo>
                    <a:pt x="232602" y="0"/>
                  </a:moveTo>
                  <a:lnTo>
                    <a:pt x="219927" y="1140"/>
                  </a:lnTo>
                  <a:lnTo>
                    <a:pt x="191601" y="29227"/>
                  </a:lnTo>
                  <a:lnTo>
                    <a:pt x="165088" y="50800"/>
                  </a:lnTo>
                  <a:lnTo>
                    <a:pt x="138579" y="67488"/>
                  </a:lnTo>
                  <a:lnTo>
                    <a:pt x="120269" y="70991"/>
                  </a:lnTo>
                  <a:lnTo>
                    <a:pt x="210131" y="70991"/>
                  </a:lnTo>
                  <a:lnTo>
                    <a:pt x="213813" y="68584"/>
                  </a:lnTo>
                  <a:lnTo>
                    <a:pt x="236156" y="52754"/>
                  </a:lnTo>
                  <a:lnTo>
                    <a:pt x="252520" y="44000"/>
                  </a:lnTo>
                  <a:lnTo>
                    <a:pt x="273600" y="37447"/>
                  </a:lnTo>
                  <a:lnTo>
                    <a:pt x="291811" y="33337"/>
                  </a:lnTo>
                  <a:lnTo>
                    <a:pt x="299567" y="31913"/>
                  </a:lnTo>
                  <a:lnTo>
                    <a:pt x="256347" y="9606"/>
                  </a:lnTo>
                  <a:lnTo>
                    <a:pt x="232602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1">
              <a:extLst>
                <a:ext uri="{FF2B5EF4-FFF2-40B4-BE49-F238E27FC236}">
                  <a16:creationId xmlns:a16="http://schemas.microsoft.com/office/drawing/2014/main" id="{426D3857-A89D-43C9-954F-0CD343970437}"/>
                </a:ext>
              </a:extLst>
            </p:cNvPr>
            <p:cNvSpPr/>
            <p:nvPr/>
          </p:nvSpPr>
          <p:spPr>
            <a:xfrm>
              <a:off x="15038490" y="3325498"/>
              <a:ext cx="869054" cy="346395"/>
            </a:xfrm>
            <a:custGeom>
              <a:avLst/>
              <a:gdLst/>
              <a:ahLst/>
              <a:cxnLst/>
              <a:rect l="l" t="t" r="r" b="b"/>
              <a:pathLst>
                <a:path w="360045" h="143510">
                  <a:moveTo>
                    <a:pt x="153695" y="0"/>
                  </a:moveTo>
                  <a:lnTo>
                    <a:pt x="110391" y="7812"/>
                  </a:lnTo>
                  <a:lnTo>
                    <a:pt x="65125" y="23444"/>
                  </a:lnTo>
                  <a:lnTo>
                    <a:pt x="47993" y="32110"/>
                  </a:lnTo>
                  <a:lnTo>
                    <a:pt x="23775" y="43953"/>
                  </a:lnTo>
                  <a:lnTo>
                    <a:pt x="3951" y="55307"/>
                  </a:lnTo>
                  <a:lnTo>
                    <a:pt x="0" y="62509"/>
                  </a:lnTo>
                  <a:lnTo>
                    <a:pt x="16161" y="69474"/>
                  </a:lnTo>
                  <a:lnTo>
                    <a:pt x="81688" y="95117"/>
                  </a:lnTo>
                  <a:lnTo>
                    <a:pt x="179420" y="131219"/>
                  </a:lnTo>
                  <a:lnTo>
                    <a:pt x="221424" y="143268"/>
                  </a:lnTo>
                  <a:lnTo>
                    <a:pt x="249285" y="141775"/>
                  </a:lnTo>
                  <a:lnTo>
                    <a:pt x="267317" y="127180"/>
                  </a:lnTo>
                  <a:lnTo>
                    <a:pt x="280637" y="104999"/>
                  </a:lnTo>
                  <a:lnTo>
                    <a:pt x="294360" y="80746"/>
                  </a:lnTo>
                  <a:lnTo>
                    <a:pt x="307101" y="62026"/>
                  </a:lnTo>
                  <a:lnTo>
                    <a:pt x="316314" y="50468"/>
                  </a:lnTo>
                  <a:lnTo>
                    <a:pt x="251053" y="50468"/>
                  </a:lnTo>
                  <a:lnTo>
                    <a:pt x="232371" y="49451"/>
                  </a:lnTo>
                  <a:lnTo>
                    <a:pt x="218821" y="44284"/>
                  </a:lnTo>
                  <a:lnTo>
                    <a:pt x="204612" y="33332"/>
                  </a:lnTo>
                  <a:lnTo>
                    <a:pt x="185277" y="19208"/>
                  </a:lnTo>
                  <a:lnTo>
                    <a:pt x="166432" y="6551"/>
                  </a:lnTo>
                  <a:lnTo>
                    <a:pt x="153695" y="0"/>
                  </a:lnTo>
                  <a:close/>
                </a:path>
                <a:path w="360045" h="143510">
                  <a:moveTo>
                    <a:pt x="359486" y="7810"/>
                  </a:moveTo>
                  <a:lnTo>
                    <a:pt x="308935" y="39684"/>
                  </a:lnTo>
                  <a:lnTo>
                    <a:pt x="271202" y="49044"/>
                  </a:lnTo>
                  <a:lnTo>
                    <a:pt x="251053" y="50468"/>
                  </a:lnTo>
                  <a:lnTo>
                    <a:pt x="316314" y="50468"/>
                  </a:lnTo>
                  <a:lnTo>
                    <a:pt x="318131" y="48188"/>
                  </a:lnTo>
                  <a:lnTo>
                    <a:pt x="333558" y="32395"/>
                  </a:lnTo>
                  <a:lnTo>
                    <a:pt x="359486" y="781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2">
              <a:extLst>
                <a:ext uri="{FF2B5EF4-FFF2-40B4-BE49-F238E27FC236}">
                  <a16:creationId xmlns:a16="http://schemas.microsoft.com/office/drawing/2014/main" id="{D2694317-64B2-4845-9002-2DA39FAE2743}"/>
                </a:ext>
              </a:extLst>
            </p:cNvPr>
            <p:cNvSpPr/>
            <p:nvPr/>
          </p:nvSpPr>
          <p:spPr>
            <a:xfrm>
              <a:off x="14277688" y="3397796"/>
              <a:ext cx="1258363" cy="514995"/>
            </a:xfrm>
            <a:custGeom>
              <a:avLst/>
              <a:gdLst/>
              <a:ahLst/>
              <a:cxnLst/>
              <a:rect l="l" t="t" r="r" b="b"/>
              <a:pathLst>
                <a:path w="521334" h="213360">
                  <a:moveTo>
                    <a:pt x="243887" y="0"/>
                  </a:moveTo>
                  <a:lnTo>
                    <a:pt x="213159" y="653"/>
                  </a:lnTo>
                  <a:lnTo>
                    <a:pt x="195376" y="1306"/>
                  </a:lnTo>
                  <a:lnTo>
                    <a:pt x="178399" y="5376"/>
                  </a:lnTo>
                  <a:lnTo>
                    <a:pt x="149458" y="14330"/>
                  </a:lnTo>
                  <a:lnTo>
                    <a:pt x="118076" y="23284"/>
                  </a:lnTo>
                  <a:lnTo>
                    <a:pt x="67769" y="35494"/>
                  </a:lnTo>
                  <a:lnTo>
                    <a:pt x="6962" y="71309"/>
                  </a:lnTo>
                  <a:lnTo>
                    <a:pt x="0" y="79449"/>
                  </a:lnTo>
                  <a:lnTo>
                    <a:pt x="8346" y="82950"/>
                  </a:lnTo>
                  <a:lnTo>
                    <a:pt x="17911" y="91824"/>
                  </a:lnTo>
                  <a:lnTo>
                    <a:pt x="58979" y="123938"/>
                  </a:lnTo>
                  <a:lnTo>
                    <a:pt x="110179" y="130207"/>
                  </a:lnTo>
                  <a:lnTo>
                    <a:pt x="140665" y="136764"/>
                  </a:lnTo>
                  <a:lnTo>
                    <a:pt x="165292" y="147221"/>
                  </a:lnTo>
                  <a:lnTo>
                    <a:pt x="187232" y="159878"/>
                  </a:lnTo>
                  <a:lnTo>
                    <a:pt x="222361" y="175955"/>
                  </a:lnTo>
                  <a:lnTo>
                    <a:pt x="286550" y="196670"/>
                  </a:lnTo>
                  <a:lnTo>
                    <a:pt x="353221" y="212752"/>
                  </a:lnTo>
                  <a:lnTo>
                    <a:pt x="399865" y="208073"/>
                  </a:lnTo>
                  <a:lnTo>
                    <a:pt x="448463" y="173598"/>
                  </a:lnTo>
                  <a:lnTo>
                    <a:pt x="520992" y="100290"/>
                  </a:lnTo>
                  <a:lnTo>
                    <a:pt x="489483" y="83534"/>
                  </a:lnTo>
                  <a:lnTo>
                    <a:pt x="438341" y="61276"/>
                  </a:lnTo>
                  <a:lnTo>
                    <a:pt x="381072" y="38019"/>
                  </a:lnTo>
                  <a:lnTo>
                    <a:pt x="302171" y="6513"/>
                  </a:lnTo>
                  <a:lnTo>
                    <a:pt x="277058" y="1301"/>
                  </a:lnTo>
                  <a:lnTo>
                    <a:pt x="243887" y="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3">
              <a:extLst>
                <a:ext uri="{FF2B5EF4-FFF2-40B4-BE49-F238E27FC236}">
                  <a16:creationId xmlns:a16="http://schemas.microsoft.com/office/drawing/2014/main" id="{90871D30-8247-4FE6-AD5C-D3C0205C899A}"/>
                </a:ext>
              </a:extLst>
            </p:cNvPr>
            <p:cNvSpPr/>
            <p:nvPr/>
          </p:nvSpPr>
          <p:spPr>
            <a:xfrm>
              <a:off x="14335789" y="2849111"/>
              <a:ext cx="1180196" cy="2800283"/>
            </a:xfrm>
            <a:custGeom>
              <a:avLst/>
              <a:gdLst/>
              <a:ahLst/>
              <a:cxnLst/>
              <a:rect l="l" t="t" r="r" b="b"/>
              <a:pathLst>
                <a:path w="488950" h="1160145">
                  <a:moveTo>
                    <a:pt x="343000" y="935651"/>
                  </a:moveTo>
                  <a:lnTo>
                    <a:pt x="297343" y="935651"/>
                  </a:lnTo>
                  <a:lnTo>
                    <a:pt x="303159" y="960594"/>
                  </a:lnTo>
                  <a:lnTo>
                    <a:pt x="318120" y="1041239"/>
                  </a:lnTo>
                  <a:lnTo>
                    <a:pt x="320571" y="1138508"/>
                  </a:lnTo>
                  <a:lnTo>
                    <a:pt x="346517" y="1160124"/>
                  </a:lnTo>
                  <a:lnTo>
                    <a:pt x="368145" y="1155806"/>
                  </a:lnTo>
                  <a:lnTo>
                    <a:pt x="376794" y="1125529"/>
                  </a:lnTo>
                  <a:lnTo>
                    <a:pt x="349565" y="1046446"/>
                  </a:lnTo>
                  <a:lnTo>
                    <a:pt x="343000" y="935651"/>
                  </a:lnTo>
                  <a:close/>
                </a:path>
                <a:path w="488950" h="1160145">
                  <a:moveTo>
                    <a:pt x="413073" y="423283"/>
                  </a:moveTo>
                  <a:lnTo>
                    <a:pt x="122172" y="423283"/>
                  </a:lnTo>
                  <a:lnTo>
                    <a:pt x="131532" y="444923"/>
                  </a:lnTo>
                  <a:lnTo>
                    <a:pt x="140434" y="505934"/>
                  </a:lnTo>
                  <a:lnTo>
                    <a:pt x="145946" y="541672"/>
                  </a:lnTo>
                  <a:lnTo>
                    <a:pt x="150036" y="561687"/>
                  </a:lnTo>
                  <a:lnTo>
                    <a:pt x="157732" y="600130"/>
                  </a:lnTo>
                  <a:lnTo>
                    <a:pt x="167181" y="640237"/>
                  </a:lnTo>
                  <a:lnTo>
                    <a:pt x="206690" y="795405"/>
                  </a:lnTo>
                  <a:lnTo>
                    <a:pt x="211341" y="809233"/>
                  </a:lnTo>
                  <a:lnTo>
                    <a:pt x="221771" y="840673"/>
                  </a:lnTo>
                  <a:lnTo>
                    <a:pt x="232697" y="874663"/>
                  </a:lnTo>
                  <a:lnTo>
                    <a:pt x="238834" y="896142"/>
                  </a:lnTo>
                  <a:lnTo>
                    <a:pt x="247792" y="939343"/>
                  </a:lnTo>
                  <a:lnTo>
                    <a:pt x="258203" y="987759"/>
                  </a:lnTo>
                  <a:lnTo>
                    <a:pt x="266607" y="1028651"/>
                  </a:lnTo>
                  <a:lnTo>
                    <a:pt x="269543" y="1049278"/>
                  </a:lnTo>
                  <a:lnTo>
                    <a:pt x="255700" y="1134178"/>
                  </a:lnTo>
                  <a:lnTo>
                    <a:pt x="268679" y="1155806"/>
                  </a:lnTo>
                  <a:lnTo>
                    <a:pt x="300937" y="1142687"/>
                  </a:lnTo>
                  <a:lnTo>
                    <a:pt x="309586" y="1055704"/>
                  </a:lnTo>
                  <a:lnTo>
                    <a:pt x="303871" y="1041988"/>
                  </a:lnTo>
                  <a:lnTo>
                    <a:pt x="301737" y="1034432"/>
                  </a:lnTo>
                  <a:lnTo>
                    <a:pt x="300226" y="963947"/>
                  </a:lnTo>
                  <a:lnTo>
                    <a:pt x="297343" y="935651"/>
                  </a:lnTo>
                  <a:lnTo>
                    <a:pt x="343000" y="935651"/>
                  </a:lnTo>
                  <a:lnTo>
                    <a:pt x="339481" y="876279"/>
                  </a:lnTo>
                  <a:lnTo>
                    <a:pt x="342644" y="768608"/>
                  </a:lnTo>
                  <a:lnTo>
                    <a:pt x="335532" y="576102"/>
                  </a:lnTo>
                  <a:lnTo>
                    <a:pt x="333373" y="545838"/>
                  </a:lnTo>
                  <a:lnTo>
                    <a:pt x="335061" y="519410"/>
                  </a:lnTo>
                  <a:lnTo>
                    <a:pt x="336956" y="494765"/>
                  </a:lnTo>
                  <a:lnTo>
                    <a:pt x="338500" y="475472"/>
                  </a:lnTo>
                  <a:lnTo>
                    <a:pt x="339139" y="465104"/>
                  </a:lnTo>
                  <a:lnTo>
                    <a:pt x="339139" y="462818"/>
                  </a:lnTo>
                  <a:lnTo>
                    <a:pt x="338338" y="454372"/>
                  </a:lnTo>
                  <a:lnTo>
                    <a:pt x="344180" y="443463"/>
                  </a:lnTo>
                  <a:lnTo>
                    <a:pt x="344180" y="434814"/>
                  </a:lnTo>
                  <a:lnTo>
                    <a:pt x="392521" y="434814"/>
                  </a:lnTo>
                  <a:lnTo>
                    <a:pt x="413073" y="423283"/>
                  </a:lnTo>
                  <a:close/>
                </a:path>
                <a:path w="488950" h="1160145">
                  <a:moveTo>
                    <a:pt x="392521" y="434814"/>
                  </a:moveTo>
                  <a:lnTo>
                    <a:pt x="344180" y="434814"/>
                  </a:lnTo>
                  <a:lnTo>
                    <a:pt x="367256" y="443463"/>
                  </a:lnTo>
                  <a:lnTo>
                    <a:pt x="373648" y="442026"/>
                  </a:lnTo>
                  <a:lnTo>
                    <a:pt x="390789" y="435786"/>
                  </a:lnTo>
                  <a:lnTo>
                    <a:pt x="392521" y="434814"/>
                  </a:lnTo>
                  <a:close/>
                </a:path>
                <a:path w="488950" h="1160145">
                  <a:moveTo>
                    <a:pt x="232420" y="0"/>
                  </a:moveTo>
                  <a:lnTo>
                    <a:pt x="225801" y="2630"/>
                  </a:lnTo>
                  <a:lnTo>
                    <a:pt x="218527" y="7891"/>
                  </a:lnTo>
                  <a:lnTo>
                    <a:pt x="212422" y="13114"/>
                  </a:lnTo>
                  <a:lnTo>
                    <a:pt x="210411" y="17387"/>
                  </a:lnTo>
                  <a:lnTo>
                    <a:pt x="212515" y="22989"/>
                  </a:lnTo>
                  <a:lnTo>
                    <a:pt x="218755" y="32199"/>
                  </a:lnTo>
                  <a:lnTo>
                    <a:pt x="211694" y="54157"/>
                  </a:lnTo>
                  <a:lnTo>
                    <a:pt x="215529" y="73563"/>
                  </a:lnTo>
                  <a:lnTo>
                    <a:pt x="210157" y="83951"/>
                  </a:lnTo>
                  <a:lnTo>
                    <a:pt x="207109" y="143565"/>
                  </a:lnTo>
                  <a:lnTo>
                    <a:pt x="196594" y="184916"/>
                  </a:lnTo>
                  <a:lnTo>
                    <a:pt x="157960" y="207014"/>
                  </a:lnTo>
                  <a:lnTo>
                    <a:pt x="111008" y="219536"/>
                  </a:lnTo>
                  <a:lnTo>
                    <a:pt x="89141" y="223330"/>
                  </a:lnTo>
                  <a:lnTo>
                    <a:pt x="69768" y="231108"/>
                  </a:lnTo>
                  <a:lnTo>
                    <a:pt x="54344" y="246070"/>
                  </a:lnTo>
                  <a:lnTo>
                    <a:pt x="44321" y="271416"/>
                  </a:lnTo>
                  <a:lnTo>
                    <a:pt x="36625" y="292561"/>
                  </a:lnTo>
                  <a:lnTo>
                    <a:pt x="30350" y="303272"/>
                  </a:lnTo>
                  <a:lnTo>
                    <a:pt x="3513" y="359539"/>
                  </a:lnTo>
                  <a:lnTo>
                    <a:pt x="0" y="381405"/>
                  </a:lnTo>
                  <a:lnTo>
                    <a:pt x="1065" y="388675"/>
                  </a:lnTo>
                  <a:lnTo>
                    <a:pt x="38542" y="429048"/>
                  </a:lnTo>
                  <a:lnTo>
                    <a:pt x="57714" y="432668"/>
                  </a:lnTo>
                  <a:lnTo>
                    <a:pt x="71845" y="430813"/>
                  </a:lnTo>
                  <a:lnTo>
                    <a:pt x="96213" y="426153"/>
                  </a:lnTo>
                  <a:lnTo>
                    <a:pt x="122172" y="423283"/>
                  </a:lnTo>
                  <a:lnTo>
                    <a:pt x="413073" y="423283"/>
                  </a:lnTo>
                  <a:lnTo>
                    <a:pt x="415627" y="421849"/>
                  </a:lnTo>
                  <a:lnTo>
                    <a:pt x="445107" y="397324"/>
                  </a:lnTo>
                  <a:lnTo>
                    <a:pt x="456009" y="384260"/>
                  </a:lnTo>
                  <a:lnTo>
                    <a:pt x="463849" y="371376"/>
                  </a:lnTo>
                  <a:lnTo>
                    <a:pt x="470246" y="359214"/>
                  </a:lnTo>
                  <a:lnTo>
                    <a:pt x="476819" y="348314"/>
                  </a:lnTo>
                  <a:lnTo>
                    <a:pt x="482104" y="334842"/>
                  </a:lnTo>
                  <a:lnTo>
                    <a:pt x="484663" y="317679"/>
                  </a:lnTo>
                  <a:lnTo>
                    <a:pt x="486186" y="301416"/>
                  </a:lnTo>
                  <a:lnTo>
                    <a:pt x="488364" y="290644"/>
                  </a:lnTo>
                  <a:lnTo>
                    <a:pt x="482215" y="245933"/>
                  </a:lnTo>
                  <a:lnTo>
                    <a:pt x="443358" y="216220"/>
                  </a:lnTo>
                  <a:lnTo>
                    <a:pt x="400162" y="211345"/>
                  </a:lnTo>
                  <a:lnTo>
                    <a:pt x="374458" y="206963"/>
                  </a:lnTo>
                  <a:lnTo>
                    <a:pt x="352499" y="199513"/>
                  </a:lnTo>
                  <a:lnTo>
                    <a:pt x="336350" y="191851"/>
                  </a:lnTo>
                  <a:lnTo>
                    <a:pt x="328077" y="186834"/>
                  </a:lnTo>
                  <a:lnTo>
                    <a:pt x="325194" y="183951"/>
                  </a:lnTo>
                  <a:lnTo>
                    <a:pt x="313662" y="173385"/>
                  </a:lnTo>
                  <a:lnTo>
                    <a:pt x="308430" y="123702"/>
                  </a:lnTo>
                  <a:lnTo>
                    <a:pt x="318107" y="118749"/>
                  </a:lnTo>
                  <a:lnTo>
                    <a:pt x="319745" y="116311"/>
                  </a:lnTo>
                  <a:lnTo>
                    <a:pt x="323114" y="110266"/>
                  </a:lnTo>
                  <a:lnTo>
                    <a:pt x="325898" y="102515"/>
                  </a:lnTo>
                  <a:lnTo>
                    <a:pt x="325778" y="94962"/>
                  </a:lnTo>
                  <a:lnTo>
                    <a:pt x="325033" y="92803"/>
                  </a:lnTo>
                  <a:lnTo>
                    <a:pt x="312837" y="92803"/>
                  </a:lnTo>
                  <a:lnTo>
                    <a:pt x="312688" y="83951"/>
                  </a:lnTo>
                  <a:lnTo>
                    <a:pt x="310652" y="41622"/>
                  </a:lnTo>
                  <a:lnTo>
                    <a:pt x="250086" y="3929"/>
                  </a:lnTo>
                  <a:lnTo>
                    <a:pt x="239983" y="324"/>
                  </a:lnTo>
                  <a:lnTo>
                    <a:pt x="232420" y="0"/>
                  </a:lnTo>
                  <a:close/>
                </a:path>
                <a:path w="488950" h="1160145">
                  <a:moveTo>
                    <a:pt x="322641" y="85869"/>
                  </a:moveTo>
                  <a:lnTo>
                    <a:pt x="312837" y="92803"/>
                  </a:lnTo>
                  <a:lnTo>
                    <a:pt x="325033" y="92803"/>
                  </a:lnTo>
                  <a:lnTo>
                    <a:pt x="322641" y="85869"/>
                  </a:lnTo>
                  <a:close/>
                </a:path>
              </a:pathLst>
            </a:custGeom>
            <a:solidFill>
              <a:srgbClr val="D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4">
              <a:extLst>
                <a:ext uri="{FF2B5EF4-FFF2-40B4-BE49-F238E27FC236}">
                  <a16:creationId xmlns:a16="http://schemas.microsoft.com/office/drawing/2014/main" id="{DB0843A0-9CC9-46EA-931B-B03469E60558}"/>
                </a:ext>
              </a:extLst>
            </p:cNvPr>
            <p:cNvSpPr/>
            <p:nvPr/>
          </p:nvSpPr>
          <p:spPr>
            <a:xfrm>
              <a:off x="15180529" y="3266069"/>
              <a:ext cx="945690" cy="282018"/>
            </a:xfrm>
            <a:custGeom>
              <a:avLst/>
              <a:gdLst/>
              <a:ahLst/>
              <a:cxnLst/>
              <a:rect l="l" t="t" r="r" b="b"/>
              <a:pathLst>
                <a:path w="391795" h="116839">
                  <a:moveTo>
                    <a:pt x="340952" y="38505"/>
                  </a:moveTo>
                  <a:lnTo>
                    <a:pt x="320623" y="38505"/>
                  </a:lnTo>
                  <a:lnTo>
                    <a:pt x="338415" y="41281"/>
                  </a:lnTo>
                  <a:lnTo>
                    <a:pt x="359034" y="65143"/>
                  </a:lnTo>
                  <a:lnTo>
                    <a:pt x="391344" y="116238"/>
                  </a:lnTo>
                  <a:lnTo>
                    <a:pt x="353456" y="51595"/>
                  </a:lnTo>
                  <a:lnTo>
                    <a:pt x="340952" y="38505"/>
                  </a:lnTo>
                  <a:close/>
                </a:path>
                <a:path w="391795" h="116839">
                  <a:moveTo>
                    <a:pt x="123217" y="34061"/>
                  </a:moveTo>
                  <a:lnTo>
                    <a:pt x="92527" y="34061"/>
                  </a:lnTo>
                  <a:lnTo>
                    <a:pt x="103017" y="38823"/>
                  </a:lnTo>
                  <a:lnTo>
                    <a:pt x="113506" y="50668"/>
                  </a:lnTo>
                  <a:lnTo>
                    <a:pt x="144558" y="79975"/>
                  </a:lnTo>
                  <a:lnTo>
                    <a:pt x="198973" y="95723"/>
                  </a:lnTo>
                  <a:lnTo>
                    <a:pt x="232476" y="86158"/>
                  </a:lnTo>
                  <a:lnTo>
                    <a:pt x="265565" y="69268"/>
                  </a:lnTo>
                  <a:lnTo>
                    <a:pt x="285745" y="57248"/>
                  </a:lnTo>
                  <a:lnTo>
                    <a:pt x="190767" y="57248"/>
                  </a:lnTo>
                  <a:lnTo>
                    <a:pt x="156646" y="56102"/>
                  </a:lnTo>
                  <a:lnTo>
                    <a:pt x="131220" y="43238"/>
                  </a:lnTo>
                  <a:lnTo>
                    <a:pt x="123217" y="34061"/>
                  </a:lnTo>
                  <a:close/>
                </a:path>
                <a:path w="391795" h="116839">
                  <a:moveTo>
                    <a:pt x="297634" y="14677"/>
                  </a:moveTo>
                  <a:lnTo>
                    <a:pt x="269662" y="24984"/>
                  </a:lnTo>
                  <a:lnTo>
                    <a:pt x="234956" y="42857"/>
                  </a:lnTo>
                  <a:lnTo>
                    <a:pt x="190767" y="57248"/>
                  </a:lnTo>
                  <a:lnTo>
                    <a:pt x="285745" y="57248"/>
                  </a:lnTo>
                  <a:lnTo>
                    <a:pt x="296792" y="50668"/>
                  </a:lnTo>
                  <a:lnTo>
                    <a:pt x="320623" y="38505"/>
                  </a:lnTo>
                  <a:lnTo>
                    <a:pt x="340952" y="38505"/>
                  </a:lnTo>
                  <a:lnTo>
                    <a:pt x="323892" y="20645"/>
                  </a:lnTo>
                  <a:lnTo>
                    <a:pt x="297634" y="14677"/>
                  </a:lnTo>
                  <a:close/>
                </a:path>
                <a:path w="391795" h="116839">
                  <a:moveTo>
                    <a:pt x="84958" y="0"/>
                  </a:moveTo>
                  <a:lnTo>
                    <a:pt x="7131" y="30284"/>
                  </a:lnTo>
                  <a:lnTo>
                    <a:pt x="0" y="43089"/>
                  </a:lnTo>
                  <a:lnTo>
                    <a:pt x="5302" y="48064"/>
                  </a:lnTo>
                  <a:lnTo>
                    <a:pt x="14513" y="51278"/>
                  </a:lnTo>
                  <a:lnTo>
                    <a:pt x="24347" y="52295"/>
                  </a:lnTo>
                  <a:lnTo>
                    <a:pt x="37908" y="49895"/>
                  </a:lnTo>
                  <a:lnTo>
                    <a:pt x="78725" y="35650"/>
                  </a:lnTo>
                  <a:lnTo>
                    <a:pt x="92527" y="34061"/>
                  </a:lnTo>
                  <a:lnTo>
                    <a:pt x="123217" y="34061"/>
                  </a:lnTo>
                  <a:lnTo>
                    <a:pt x="113112" y="22474"/>
                  </a:lnTo>
                  <a:lnTo>
                    <a:pt x="100276" y="5008"/>
                  </a:lnTo>
                  <a:lnTo>
                    <a:pt x="84958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65">
              <a:extLst>
                <a:ext uri="{FF2B5EF4-FFF2-40B4-BE49-F238E27FC236}">
                  <a16:creationId xmlns:a16="http://schemas.microsoft.com/office/drawing/2014/main" id="{78B932DA-0C97-4AF8-8D2B-29477D4ADEAE}"/>
                </a:ext>
              </a:extLst>
            </p:cNvPr>
            <p:cNvSpPr/>
            <p:nvPr/>
          </p:nvSpPr>
          <p:spPr>
            <a:xfrm>
              <a:off x="13982179" y="3310320"/>
              <a:ext cx="816941" cy="400040"/>
            </a:xfrm>
            <a:custGeom>
              <a:avLst/>
              <a:gdLst/>
              <a:ahLst/>
              <a:cxnLst/>
              <a:rect l="l" t="t" r="r" b="b"/>
              <a:pathLst>
                <a:path w="338454" h="165735">
                  <a:moveTo>
                    <a:pt x="37377" y="79464"/>
                  </a:moveTo>
                  <a:lnTo>
                    <a:pt x="21962" y="101922"/>
                  </a:lnTo>
                  <a:lnTo>
                    <a:pt x="0" y="165190"/>
                  </a:lnTo>
                  <a:lnTo>
                    <a:pt x="25917" y="99212"/>
                  </a:lnTo>
                  <a:lnTo>
                    <a:pt x="37377" y="79464"/>
                  </a:lnTo>
                  <a:close/>
                </a:path>
                <a:path w="338454" h="165735">
                  <a:moveTo>
                    <a:pt x="206838" y="60052"/>
                  </a:moveTo>
                  <a:lnTo>
                    <a:pt x="64725" y="60052"/>
                  </a:lnTo>
                  <a:lnTo>
                    <a:pt x="95529" y="68797"/>
                  </a:lnTo>
                  <a:lnTo>
                    <a:pt x="148462" y="89315"/>
                  </a:lnTo>
                  <a:lnTo>
                    <a:pt x="164237" y="91148"/>
                  </a:lnTo>
                  <a:lnTo>
                    <a:pt x="180212" y="84431"/>
                  </a:lnTo>
                  <a:lnTo>
                    <a:pt x="197484" y="69695"/>
                  </a:lnTo>
                  <a:lnTo>
                    <a:pt x="206838" y="60052"/>
                  </a:lnTo>
                  <a:close/>
                </a:path>
                <a:path w="338454" h="165735">
                  <a:moveTo>
                    <a:pt x="46225" y="66572"/>
                  </a:moveTo>
                  <a:lnTo>
                    <a:pt x="44507" y="67178"/>
                  </a:lnTo>
                  <a:lnTo>
                    <a:pt x="37377" y="79464"/>
                  </a:lnTo>
                  <a:lnTo>
                    <a:pt x="46225" y="66572"/>
                  </a:lnTo>
                  <a:close/>
                </a:path>
                <a:path w="338454" h="165735">
                  <a:moveTo>
                    <a:pt x="102938" y="44392"/>
                  </a:moveTo>
                  <a:lnTo>
                    <a:pt x="75182" y="47312"/>
                  </a:lnTo>
                  <a:lnTo>
                    <a:pt x="47607" y="64559"/>
                  </a:lnTo>
                  <a:lnTo>
                    <a:pt x="46225" y="66572"/>
                  </a:lnTo>
                  <a:lnTo>
                    <a:pt x="64725" y="60052"/>
                  </a:lnTo>
                  <a:lnTo>
                    <a:pt x="206838" y="60052"/>
                  </a:lnTo>
                  <a:lnTo>
                    <a:pt x="207785" y="59076"/>
                  </a:lnTo>
                  <a:lnTo>
                    <a:pt x="179946" y="59076"/>
                  </a:lnTo>
                  <a:lnTo>
                    <a:pt x="151993" y="58383"/>
                  </a:lnTo>
                  <a:lnTo>
                    <a:pt x="129125" y="50012"/>
                  </a:lnTo>
                  <a:lnTo>
                    <a:pt x="102938" y="44392"/>
                  </a:lnTo>
                  <a:close/>
                </a:path>
                <a:path w="338454" h="165735">
                  <a:moveTo>
                    <a:pt x="267579" y="0"/>
                  </a:moveTo>
                  <a:lnTo>
                    <a:pt x="255532" y="1672"/>
                  </a:lnTo>
                  <a:lnTo>
                    <a:pt x="241020" y="8891"/>
                  </a:lnTo>
                  <a:lnTo>
                    <a:pt x="222832" y="24314"/>
                  </a:lnTo>
                  <a:lnTo>
                    <a:pt x="203000" y="44392"/>
                  </a:lnTo>
                  <a:lnTo>
                    <a:pt x="179946" y="59076"/>
                  </a:lnTo>
                  <a:lnTo>
                    <a:pt x="207785" y="59076"/>
                  </a:lnTo>
                  <a:lnTo>
                    <a:pt x="214144" y="52520"/>
                  </a:lnTo>
                  <a:lnTo>
                    <a:pt x="231208" y="38277"/>
                  </a:lnTo>
                  <a:lnTo>
                    <a:pt x="249694" y="32335"/>
                  </a:lnTo>
                  <a:lnTo>
                    <a:pt x="332549" y="32335"/>
                  </a:lnTo>
                  <a:lnTo>
                    <a:pt x="310235" y="15940"/>
                  </a:lnTo>
                  <a:lnTo>
                    <a:pt x="283650" y="4535"/>
                  </a:lnTo>
                  <a:lnTo>
                    <a:pt x="267579" y="0"/>
                  </a:lnTo>
                  <a:close/>
                </a:path>
                <a:path w="338454" h="165735">
                  <a:moveTo>
                    <a:pt x="332549" y="32335"/>
                  </a:moveTo>
                  <a:lnTo>
                    <a:pt x="249694" y="32335"/>
                  </a:lnTo>
                  <a:lnTo>
                    <a:pt x="273893" y="35308"/>
                  </a:lnTo>
                  <a:lnTo>
                    <a:pt x="305949" y="40598"/>
                  </a:lnTo>
                  <a:lnTo>
                    <a:pt x="331960" y="42762"/>
                  </a:lnTo>
                  <a:lnTo>
                    <a:pt x="338023" y="36357"/>
                  </a:lnTo>
                  <a:lnTo>
                    <a:pt x="332549" y="32335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66">
              <a:extLst>
                <a:ext uri="{FF2B5EF4-FFF2-40B4-BE49-F238E27FC236}">
                  <a16:creationId xmlns:a16="http://schemas.microsoft.com/office/drawing/2014/main" id="{642C4A6C-7DDC-47DF-BCA1-5E351005B9E0}"/>
                </a:ext>
              </a:extLst>
            </p:cNvPr>
            <p:cNvSpPr/>
            <p:nvPr/>
          </p:nvSpPr>
          <p:spPr>
            <a:xfrm>
              <a:off x="15095073" y="3306618"/>
              <a:ext cx="301946" cy="113421"/>
            </a:xfrm>
            <a:custGeom>
              <a:avLst/>
              <a:gdLst/>
              <a:ahLst/>
              <a:cxnLst/>
              <a:rect l="l" t="t" r="r" b="b"/>
              <a:pathLst>
                <a:path w="125095" h="46989">
                  <a:moveTo>
                    <a:pt x="80759" y="0"/>
                  </a:moveTo>
                  <a:lnTo>
                    <a:pt x="67774" y="3580"/>
                  </a:lnTo>
                  <a:lnTo>
                    <a:pt x="55033" y="9115"/>
                  </a:lnTo>
                  <a:lnTo>
                    <a:pt x="34966" y="20513"/>
                  </a:lnTo>
                  <a:lnTo>
                    <a:pt x="0" y="41681"/>
                  </a:lnTo>
                  <a:lnTo>
                    <a:pt x="75552" y="46888"/>
                  </a:lnTo>
                  <a:lnTo>
                    <a:pt x="80719" y="39118"/>
                  </a:lnTo>
                  <a:lnTo>
                    <a:pt x="87596" y="33543"/>
                  </a:lnTo>
                  <a:lnTo>
                    <a:pt x="100825" y="27478"/>
                  </a:lnTo>
                  <a:lnTo>
                    <a:pt x="125044" y="18237"/>
                  </a:lnTo>
                  <a:lnTo>
                    <a:pt x="121055" y="14655"/>
                  </a:lnTo>
                  <a:lnTo>
                    <a:pt x="110717" y="7165"/>
                  </a:lnTo>
                  <a:lnTo>
                    <a:pt x="96470" y="652"/>
                  </a:lnTo>
                  <a:lnTo>
                    <a:pt x="80759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67">
              <a:extLst>
                <a:ext uri="{FF2B5EF4-FFF2-40B4-BE49-F238E27FC236}">
                  <a16:creationId xmlns:a16="http://schemas.microsoft.com/office/drawing/2014/main" id="{458536BE-736C-42C7-8B10-425C363B1C2B}"/>
                </a:ext>
              </a:extLst>
            </p:cNvPr>
            <p:cNvSpPr/>
            <p:nvPr/>
          </p:nvSpPr>
          <p:spPr>
            <a:xfrm>
              <a:off x="14522911" y="3325483"/>
              <a:ext cx="295815" cy="113421"/>
            </a:xfrm>
            <a:custGeom>
              <a:avLst/>
              <a:gdLst/>
              <a:ahLst/>
              <a:cxnLst/>
              <a:rect l="l" t="t" r="r" b="b"/>
              <a:pathLst>
                <a:path w="122554" h="46989">
                  <a:moveTo>
                    <a:pt x="44284" y="0"/>
                  </a:moveTo>
                  <a:lnTo>
                    <a:pt x="28573" y="652"/>
                  </a:lnTo>
                  <a:lnTo>
                    <a:pt x="14327" y="7165"/>
                  </a:lnTo>
                  <a:lnTo>
                    <a:pt x="3988" y="14655"/>
                  </a:lnTo>
                  <a:lnTo>
                    <a:pt x="0" y="18237"/>
                  </a:lnTo>
                  <a:lnTo>
                    <a:pt x="28734" y="27478"/>
                  </a:lnTo>
                  <a:lnTo>
                    <a:pt x="44283" y="33543"/>
                  </a:lnTo>
                  <a:lnTo>
                    <a:pt x="52019" y="39118"/>
                  </a:lnTo>
                  <a:lnTo>
                    <a:pt x="57315" y="46888"/>
                  </a:lnTo>
                  <a:lnTo>
                    <a:pt x="122428" y="41681"/>
                  </a:lnTo>
                  <a:lnTo>
                    <a:pt x="88974" y="20513"/>
                  </a:lnTo>
                  <a:lnTo>
                    <a:pt x="69683" y="9115"/>
                  </a:lnTo>
                  <a:lnTo>
                    <a:pt x="57228" y="3580"/>
                  </a:lnTo>
                  <a:lnTo>
                    <a:pt x="44284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9591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8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68790" y="1294964"/>
            <a:ext cx="7800493" cy="449096"/>
          </a:xfrm>
        </p:spPr>
        <p:txBody>
          <a:bodyPr/>
          <a:lstStyle/>
          <a:p>
            <a:r>
              <a:rPr lang="fr-FR" dirty="0"/>
              <a:t>Une offre promotionnelle pour accompagner le lancement et créer du trafic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Remises commerciales : </a:t>
            </a:r>
            <a:r>
              <a:rPr lang="fr-FR" dirty="0" smtClean="0">
                <a:solidFill>
                  <a:srgbClr val="C00000"/>
                </a:solidFill>
              </a:rPr>
              <a:t>SUPER PROMO 2 mois offerts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7863AD28-2030-424E-8B01-D0FB8A568C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81449" y="1968912"/>
            <a:ext cx="8806469" cy="4193556"/>
          </a:xfrm>
          <a:prstGeom prst="rect">
            <a:avLst/>
          </a:prstGeom>
        </p:spPr>
      </p:pic>
      <p:sp>
        <p:nvSpPr>
          <p:cNvPr id="22" name="Rectangle : avec coins rognés en diagonale 84">
            <a:extLst>
              <a:ext uri="{FF2B5EF4-FFF2-40B4-BE49-F238E27FC236}">
                <a16:creationId xmlns:a16="http://schemas.microsoft.com/office/drawing/2014/main" id="{11640A20-051C-4E48-86D8-2F3AC0979457}"/>
              </a:ext>
            </a:extLst>
          </p:cNvPr>
          <p:cNvSpPr/>
          <p:nvPr/>
        </p:nvSpPr>
        <p:spPr>
          <a:xfrm>
            <a:off x="7106836" y="4155553"/>
            <a:ext cx="2728596" cy="2154117"/>
          </a:xfrm>
          <a:prstGeom prst="snip2DiagRect">
            <a:avLst>
              <a:gd name="adj1" fmla="val 0"/>
              <a:gd name="adj2" fmla="val 7983"/>
            </a:avLst>
          </a:prstGeom>
          <a:solidFill>
            <a:srgbClr val="E30613"/>
          </a:solidFill>
          <a:ln>
            <a:noFill/>
          </a:ln>
          <a:effectLst>
            <a:outerShdw blurRad="63500" sx="102000" sy="102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9875">
              <a:lnSpc>
                <a:spcPct val="87000"/>
              </a:lnSpc>
              <a:spcAft>
                <a:spcPts val="600"/>
              </a:spcAft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Cette remise est valable</a:t>
            </a:r>
            <a:b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sur les souscriptions réalisées :</a:t>
            </a:r>
          </a:p>
          <a:p>
            <a:pPr marL="269875">
              <a:lnSpc>
                <a:spcPct val="87000"/>
              </a:lnSpc>
              <a:spcAft>
                <a:spcPts val="600"/>
              </a:spcAft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          En agence</a:t>
            </a:r>
          </a:p>
          <a:p>
            <a:pPr marL="269875">
              <a:lnSpc>
                <a:spcPct val="87000"/>
              </a:lnSpc>
              <a:spcAft>
                <a:spcPts val="600"/>
              </a:spcAft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          Par téléphone</a:t>
            </a:r>
          </a:p>
          <a:p>
            <a:pPr marL="269875">
              <a:lnSpc>
                <a:spcPct val="87000"/>
              </a:lnSpc>
              <a:spcAft>
                <a:spcPts val="600"/>
              </a:spcAft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          Sur internet</a:t>
            </a:r>
          </a:p>
          <a:p>
            <a:pPr marL="269875">
              <a:lnSpc>
                <a:spcPct val="87000"/>
              </a:lnSpc>
              <a:spcAft>
                <a:spcPts val="600"/>
              </a:spcAft>
            </a:pPr>
            <a:endParaRPr lang="fr-FR" sz="1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441325" indent="-1714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Elle s’applique automatiquement sans action de votre part.</a:t>
            </a:r>
          </a:p>
          <a:p>
            <a:pPr marL="441325" indent="-1714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La réduction est lissée</a:t>
            </a:r>
            <a:b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fr-FR" sz="1000" dirty="0">
                <a:solidFill>
                  <a:schemeClr val="bg1"/>
                </a:solidFill>
                <a:cs typeface="Arial" panose="020B0604020202020204" pitchFamily="34" charset="0"/>
              </a:rPr>
              <a:t>sur l’année.</a:t>
            </a:r>
          </a:p>
        </p:txBody>
      </p:sp>
      <p:sp>
        <p:nvSpPr>
          <p:cNvPr id="23" name="Flèche : droite à entaille 18">
            <a:extLst>
              <a:ext uri="{FF2B5EF4-FFF2-40B4-BE49-F238E27FC236}">
                <a16:creationId xmlns:a16="http://schemas.microsoft.com/office/drawing/2014/main" id="{C5F2225F-568B-3742-84C7-1BA7D2199258}"/>
              </a:ext>
            </a:extLst>
          </p:cNvPr>
          <p:cNvSpPr/>
          <p:nvPr/>
        </p:nvSpPr>
        <p:spPr>
          <a:xfrm rot="13914498" flipH="1" flipV="1">
            <a:off x="7554451" y="3604197"/>
            <a:ext cx="593970" cy="360453"/>
          </a:xfrm>
          <a:custGeom>
            <a:avLst/>
            <a:gdLst>
              <a:gd name="connsiteX0" fmla="*/ 0 w 3083859"/>
              <a:gd name="connsiteY0" fmla="*/ 344861 h 1379444"/>
              <a:gd name="connsiteX1" fmla="*/ 2394137 w 3083859"/>
              <a:gd name="connsiteY1" fmla="*/ 344861 h 1379444"/>
              <a:gd name="connsiteX2" fmla="*/ 2394137 w 3083859"/>
              <a:gd name="connsiteY2" fmla="*/ 0 h 1379444"/>
              <a:gd name="connsiteX3" fmla="*/ 3083859 w 3083859"/>
              <a:gd name="connsiteY3" fmla="*/ 689722 h 1379444"/>
              <a:gd name="connsiteX4" fmla="*/ 2394137 w 3083859"/>
              <a:gd name="connsiteY4" fmla="*/ 1379444 h 1379444"/>
              <a:gd name="connsiteX5" fmla="*/ 2394137 w 3083859"/>
              <a:gd name="connsiteY5" fmla="*/ 1034583 h 1379444"/>
              <a:gd name="connsiteX6" fmla="*/ 0 w 3083859"/>
              <a:gd name="connsiteY6" fmla="*/ 1034583 h 1379444"/>
              <a:gd name="connsiteX7" fmla="*/ 344861 w 3083859"/>
              <a:gd name="connsiteY7" fmla="*/ 689722 h 1379444"/>
              <a:gd name="connsiteX8" fmla="*/ 0 w 3083859"/>
              <a:gd name="connsiteY8" fmla="*/ 344861 h 1379444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95873 w 3334871"/>
              <a:gd name="connsiteY7" fmla="*/ 689722 h 1572465"/>
              <a:gd name="connsiteX8" fmla="*/ 251012 w 3334871"/>
              <a:gd name="connsiteY8" fmla="*/ 344861 h 1572465"/>
              <a:gd name="connsiteX0" fmla="*/ 251012 w 3334871"/>
              <a:gd name="connsiteY0" fmla="*/ 344861 h 1572465"/>
              <a:gd name="connsiteX1" fmla="*/ 2645149 w 3334871"/>
              <a:gd name="connsiteY1" fmla="*/ 344861 h 1572465"/>
              <a:gd name="connsiteX2" fmla="*/ 2645149 w 3334871"/>
              <a:gd name="connsiteY2" fmla="*/ 0 h 1572465"/>
              <a:gd name="connsiteX3" fmla="*/ 3334871 w 3334871"/>
              <a:gd name="connsiteY3" fmla="*/ 689722 h 1572465"/>
              <a:gd name="connsiteX4" fmla="*/ 2645149 w 3334871"/>
              <a:gd name="connsiteY4" fmla="*/ 1379444 h 1572465"/>
              <a:gd name="connsiteX5" fmla="*/ 2645149 w 3334871"/>
              <a:gd name="connsiteY5" fmla="*/ 1034583 h 1572465"/>
              <a:gd name="connsiteX6" fmla="*/ 0 w 3334871"/>
              <a:gd name="connsiteY6" fmla="*/ 1572465 h 1572465"/>
              <a:gd name="connsiteX7" fmla="*/ 506226 w 3334871"/>
              <a:gd name="connsiteY7" fmla="*/ 940733 h 1572465"/>
              <a:gd name="connsiteX8" fmla="*/ 251012 w 3334871"/>
              <a:gd name="connsiteY8" fmla="*/ 344861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572465"/>
              <a:gd name="connsiteX1" fmla="*/ 2761690 w 3451412"/>
              <a:gd name="connsiteY1" fmla="*/ 344861 h 1572465"/>
              <a:gd name="connsiteX2" fmla="*/ 2761690 w 3451412"/>
              <a:gd name="connsiteY2" fmla="*/ 0 h 1572465"/>
              <a:gd name="connsiteX3" fmla="*/ 3451412 w 3451412"/>
              <a:gd name="connsiteY3" fmla="*/ 689722 h 1572465"/>
              <a:gd name="connsiteX4" fmla="*/ 2761690 w 3451412"/>
              <a:gd name="connsiteY4" fmla="*/ 1379444 h 1572465"/>
              <a:gd name="connsiteX5" fmla="*/ 2761690 w 3451412"/>
              <a:gd name="connsiteY5" fmla="*/ 1034583 h 1572465"/>
              <a:gd name="connsiteX6" fmla="*/ 116541 w 3451412"/>
              <a:gd name="connsiteY6" fmla="*/ 1572465 h 1572465"/>
              <a:gd name="connsiteX7" fmla="*/ 622767 w 3451412"/>
              <a:gd name="connsiteY7" fmla="*/ 940733 h 1572465"/>
              <a:gd name="connsiteX8" fmla="*/ 0 w 3451412"/>
              <a:gd name="connsiteY8" fmla="*/ 595873 h 1572465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61690 w 3451412"/>
              <a:gd name="connsiteY4" fmla="*/ 1379444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51412"/>
              <a:gd name="connsiteY0" fmla="*/ 595873 h 1680041"/>
              <a:gd name="connsiteX1" fmla="*/ 2761690 w 3451412"/>
              <a:gd name="connsiteY1" fmla="*/ 344861 h 1680041"/>
              <a:gd name="connsiteX2" fmla="*/ 2761690 w 3451412"/>
              <a:gd name="connsiteY2" fmla="*/ 0 h 1680041"/>
              <a:gd name="connsiteX3" fmla="*/ 3451412 w 3451412"/>
              <a:gd name="connsiteY3" fmla="*/ 689722 h 1680041"/>
              <a:gd name="connsiteX4" fmla="*/ 2725831 w 3451412"/>
              <a:gd name="connsiteY4" fmla="*/ 1388409 h 1680041"/>
              <a:gd name="connsiteX5" fmla="*/ 2761690 w 3451412"/>
              <a:gd name="connsiteY5" fmla="*/ 1034583 h 1680041"/>
              <a:gd name="connsiteX6" fmla="*/ 206188 w 3451412"/>
              <a:gd name="connsiteY6" fmla="*/ 1680041 h 1680041"/>
              <a:gd name="connsiteX7" fmla="*/ 622767 w 3451412"/>
              <a:gd name="connsiteY7" fmla="*/ 940733 h 1680041"/>
              <a:gd name="connsiteX8" fmla="*/ 0 w 3451412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761690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61690 w 3442447"/>
              <a:gd name="connsiteY1" fmla="*/ 344861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622767 w 3442447"/>
              <a:gd name="connsiteY7" fmla="*/ 940733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528534 w 3442447"/>
              <a:gd name="connsiteY7" fmla="*/ 980531 h 1680041"/>
              <a:gd name="connsiteX8" fmla="*/ 0 w 3442447"/>
              <a:gd name="connsiteY8" fmla="*/ 595873 h 1680041"/>
              <a:gd name="connsiteX0" fmla="*/ 0 w 3442447"/>
              <a:gd name="connsiteY0" fmla="*/ 595873 h 1680041"/>
              <a:gd name="connsiteX1" fmla="*/ 2788584 w 3442447"/>
              <a:gd name="connsiteY1" fmla="*/ 353825 h 1680041"/>
              <a:gd name="connsiteX2" fmla="*/ 2806513 w 3442447"/>
              <a:gd name="connsiteY2" fmla="*/ 0 h 1680041"/>
              <a:gd name="connsiteX3" fmla="*/ 3442447 w 3442447"/>
              <a:gd name="connsiteY3" fmla="*/ 761439 h 1680041"/>
              <a:gd name="connsiteX4" fmla="*/ 2725831 w 3442447"/>
              <a:gd name="connsiteY4" fmla="*/ 1388409 h 1680041"/>
              <a:gd name="connsiteX5" fmla="*/ 2761690 w 3442447"/>
              <a:gd name="connsiteY5" fmla="*/ 1034583 h 1680041"/>
              <a:gd name="connsiteX6" fmla="*/ 206188 w 3442447"/>
              <a:gd name="connsiteY6" fmla="*/ 1680041 h 1680041"/>
              <a:gd name="connsiteX7" fmla="*/ 402058 w 3442447"/>
              <a:gd name="connsiteY7" fmla="*/ 996091 h 1680041"/>
              <a:gd name="connsiteX8" fmla="*/ 0 w 3442447"/>
              <a:gd name="connsiteY8" fmla="*/ 595873 h 1680041"/>
              <a:gd name="connsiteX0" fmla="*/ 0 w 3442447"/>
              <a:gd name="connsiteY0" fmla="*/ 595873 h 1918168"/>
              <a:gd name="connsiteX1" fmla="*/ 2788584 w 3442447"/>
              <a:gd name="connsiteY1" fmla="*/ 353825 h 1918168"/>
              <a:gd name="connsiteX2" fmla="*/ 2806513 w 3442447"/>
              <a:gd name="connsiteY2" fmla="*/ 0 h 1918168"/>
              <a:gd name="connsiteX3" fmla="*/ 3442447 w 3442447"/>
              <a:gd name="connsiteY3" fmla="*/ 761439 h 1918168"/>
              <a:gd name="connsiteX4" fmla="*/ 2725831 w 3442447"/>
              <a:gd name="connsiteY4" fmla="*/ 1388409 h 1918168"/>
              <a:gd name="connsiteX5" fmla="*/ 2761690 w 3442447"/>
              <a:gd name="connsiteY5" fmla="*/ 1034583 h 1918168"/>
              <a:gd name="connsiteX6" fmla="*/ 149185 w 3442447"/>
              <a:gd name="connsiteY6" fmla="*/ 1918169 h 1918168"/>
              <a:gd name="connsiteX7" fmla="*/ 402058 w 3442447"/>
              <a:gd name="connsiteY7" fmla="*/ 996091 h 1918168"/>
              <a:gd name="connsiteX8" fmla="*/ 0 w 3442447"/>
              <a:gd name="connsiteY8" fmla="*/ 595873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  <a:gd name="connsiteX0" fmla="*/ 1 w 3640716"/>
              <a:gd name="connsiteY0" fmla="*/ 461194 h 1918168"/>
              <a:gd name="connsiteX1" fmla="*/ 2986853 w 3640716"/>
              <a:gd name="connsiteY1" fmla="*/ 353825 h 1918168"/>
              <a:gd name="connsiteX2" fmla="*/ 3004782 w 3640716"/>
              <a:gd name="connsiteY2" fmla="*/ 0 h 1918168"/>
              <a:gd name="connsiteX3" fmla="*/ 3640716 w 3640716"/>
              <a:gd name="connsiteY3" fmla="*/ 761439 h 1918168"/>
              <a:gd name="connsiteX4" fmla="*/ 2924100 w 3640716"/>
              <a:gd name="connsiteY4" fmla="*/ 1388409 h 1918168"/>
              <a:gd name="connsiteX5" fmla="*/ 2959959 w 3640716"/>
              <a:gd name="connsiteY5" fmla="*/ 1034583 h 1918168"/>
              <a:gd name="connsiteX6" fmla="*/ 347454 w 3640716"/>
              <a:gd name="connsiteY6" fmla="*/ 1918169 h 1918168"/>
              <a:gd name="connsiteX7" fmla="*/ 600327 w 3640716"/>
              <a:gd name="connsiteY7" fmla="*/ 996091 h 1918168"/>
              <a:gd name="connsiteX8" fmla="*/ 1 w 3640716"/>
              <a:gd name="connsiteY8" fmla="*/ 461194 h 19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716" h="1918168">
                <a:moveTo>
                  <a:pt x="1" y="461194"/>
                </a:moveTo>
                <a:cubicBezTo>
                  <a:pt x="1126752" y="45829"/>
                  <a:pt x="2227655" y="186484"/>
                  <a:pt x="2986853" y="353825"/>
                </a:cubicBezTo>
                <a:lnTo>
                  <a:pt x="3004782" y="0"/>
                </a:lnTo>
                <a:lnTo>
                  <a:pt x="3640716" y="761439"/>
                </a:lnTo>
                <a:lnTo>
                  <a:pt x="2924100" y="1388409"/>
                </a:lnTo>
                <a:lnTo>
                  <a:pt x="2959959" y="1034583"/>
                </a:lnTo>
                <a:cubicBezTo>
                  <a:pt x="1961702" y="1025618"/>
                  <a:pt x="1007356" y="1431017"/>
                  <a:pt x="347454" y="1918169"/>
                </a:cubicBezTo>
                <a:lnTo>
                  <a:pt x="600327" y="996091"/>
                </a:lnTo>
                <a:lnTo>
                  <a:pt x="1" y="461194"/>
                </a:lnTo>
                <a:close/>
              </a:path>
            </a:pathLst>
          </a:custGeom>
          <a:solidFill>
            <a:srgbClr val="FFD500"/>
          </a:solidFill>
          <a:ln>
            <a:noFill/>
          </a:ln>
          <a:scene3d>
            <a:camera prst="perspectiveRelaxedModerately">
              <a:rot lat="2690633" lon="0" rev="0"/>
            </a:camera>
            <a:lightRig rig="chilly" dir="t"/>
          </a:scene3d>
          <a:sp3d z="6350" extrusionH="1016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Rectangle avec coin rogné  141">
            <a:extLst>
              <a:ext uri="{FF2B5EF4-FFF2-40B4-BE49-F238E27FC236}">
                <a16:creationId xmlns:a16="http://schemas.microsoft.com/office/drawing/2014/main" id="{8357292B-6743-9147-A6B0-9DFF48406D3D}"/>
              </a:ext>
            </a:extLst>
          </p:cNvPr>
          <p:cNvSpPr/>
          <p:nvPr/>
        </p:nvSpPr>
        <p:spPr>
          <a:xfrm flipH="1" flipV="1">
            <a:off x="2395908" y="3348979"/>
            <a:ext cx="3549113" cy="2179736"/>
          </a:xfrm>
          <a:prstGeom prst="snip1Rect">
            <a:avLst>
              <a:gd name="adj" fmla="val 147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2158D-7966-E044-849B-63A12ECA0C17}"/>
              </a:ext>
            </a:extLst>
          </p:cNvPr>
          <p:cNvSpPr/>
          <p:nvPr/>
        </p:nvSpPr>
        <p:spPr>
          <a:xfrm>
            <a:off x="2508657" y="3637024"/>
            <a:ext cx="2961661" cy="1891692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marR="0" lvl="1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5600" algn="l"/>
              </a:tabLs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</a:rPr>
              <a:t>2 MOIS OFFERTS*</a:t>
            </a: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r>
              <a:rPr lang="fr-FR" sz="1000" dirty="0">
                <a:solidFill>
                  <a:srgbClr val="706F6F"/>
                </a:solidFill>
              </a:rPr>
              <a:t>du</a:t>
            </a:r>
            <a:r>
              <a:rPr lang="fr-FR" sz="1400" b="1" dirty="0">
                <a:solidFill>
                  <a:srgbClr val="706F6F"/>
                </a:solidFill>
              </a:rPr>
              <a:t> </a:t>
            </a:r>
            <a:r>
              <a:rPr lang="fr-FR" sz="1400" b="1" dirty="0" smtClean="0">
                <a:solidFill>
                  <a:srgbClr val="706F6F"/>
                </a:solidFill>
              </a:rPr>
              <a:t>11 octobre 2021</a:t>
            </a:r>
            <a:endParaRPr lang="fr-FR" sz="1400" b="1" dirty="0">
              <a:solidFill>
                <a:srgbClr val="706F6F"/>
              </a:solidFill>
            </a:endParaRP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r>
              <a:rPr lang="fr-FR" sz="1000" dirty="0">
                <a:solidFill>
                  <a:srgbClr val="706F6F"/>
                </a:solidFill>
              </a:rPr>
              <a:t>au</a:t>
            </a:r>
            <a:r>
              <a:rPr lang="fr-FR" sz="1400" b="1" dirty="0">
                <a:solidFill>
                  <a:srgbClr val="706F6F"/>
                </a:solidFill>
              </a:rPr>
              <a:t> </a:t>
            </a:r>
            <a:r>
              <a:rPr lang="fr-FR" sz="1400" b="1" dirty="0" smtClean="0">
                <a:solidFill>
                  <a:srgbClr val="706F6F"/>
                </a:solidFill>
              </a:rPr>
              <a:t>13 novembre 2021 </a:t>
            </a:r>
            <a:endParaRPr lang="fr-FR" sz="1400" b="1" dirty="0">
              <a:solidFill>
                <a:srgbClr val="706F6F"/>
              </a:solidFill>
            </a:endParaRP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r>
              <a:rPr lang="fr-FR" sz="1000" dirty="0">
                <a:solidFill>
                  <a:srgbClr val="706F6F"/>
                </a:solidFill>
              </a:rPr>
              <a:t>pour toute souscription d’un contrat </a:t>
            </a: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r>
              <a:rPr lang="fr-FR" sz="1000" dirty="0">
                <a:solidFill>
                  <a:srgbClr val="706F6F"/>
                </a:solidFill>
              </a:rPr>
              <a:t>d’</a:t>
            </a:r>
            <a:r>
              <a:rPr lang="fr-FR" sz="1000" b="1" dirty="0">
                <a:solidFill>
                  <a:srgbClr val="706F6F"/>
                </a:solidFill>
              </a:rPr>
              <a:t>Assurance</a:t>
            </a:r>
            <a:r>
              <a:rPr lang="fr-FR" sz="1000" dirty="0">
                <a:solidFill>
                  <a:srgbClr val="706F6F"/>
                </a:solidFill>
              </a:rPr>
              <a:t> </a:t>
            </a:r>
            <a:r>
              <a:rPr lang="fr-FR" sz="1000" b="1" dirty="0" smtClean="0">
                <a:solidFill>
                  <a:srgbClr val="706F6F"/>
                </a:solidFill>
              </a:rPr>
              <a:t>AUTO 5</a:t>
            </a:r>
          </a:p>
          <a:p>
            <a:pPr marL="90488" lvl="1" algn="ctr" defTabSz="685800">
              <a:spcBef>
                <a:spcPts val="300"/>
              </a:spcBef>
              <a:buSzPct val="120000"/>
              <a:tabLst>
                <a:tab pos="266700" algn="l"/>
              </a:tabLst>
              <a:defRPr/>
            </a:pPr>
            <a:r>
              <a:rPr lang="fr-FR" sz="1000" b="1" dirty="0">
                <a:solidFill>
                  <a:srgbClr val="706F6F"/>
                </a:solidFill>
              </a:rPr>
              <a:t>Les simulations réalisées sur cette période sont éligibles à cette remise jusqu'au 18/12 en cas de transformation en vente</a:t>
            </a: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endParaRPr lang="fr-FR" sz="1000" b="1" dirty="0">
              <a:solidFill>
                <a:srgbClr val="706F6F"/>
              </a:solidFill>
            </a:endParaRPr>
          </a:p>
          <a:p>
            <a:pPr marL="90488" marR="0" lvl="1" algn="ctr" defTabSz="6858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Pct val="120000"/>
              <a:tabLst>
                <a:tab pos="266700" algn="l"/>
              </a:tabLst>
              <a:defRPr/>
            </a:pPr>
            <a:endParaRPr lang="fr-FR" sz="1000" dirty="0">
              <a:solidFill>
                <a:srgbClr val="706F6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A2A47A-4BC4-9E41-8690-16ED4C0739B0}"/>
              </a:ext>
            </a:extLst>
          </p:cNvPr>
          <p:cNvSpPr/>
          <p:nvPr/>
        </p:nvSpPr>
        <p:spPr>
          <a:xfrm>
            <a:off x="2395911" y="3108539"/>
            <a:ext cx="2973679" cy="4494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7">
            <a:extLst>
              <a:ext uri="{FF2B5EF4-FFF2-40B4-BE49-F238E27FC236}">
                <a16:creationId xmlns:a16="http://schemas.microsoft.com/office/drawing/2014/main" id="{119F6821-CEBB-0B4A-98AD-048FEFB0089C}"/>
              </a:ext>
            </a:extLst>
          </p:cNvPr>
          <p:cNvSpPr/>
          <p:nvPr/>
        </p:nvSpPr>
        <p:spPr>
          <a:xfrm rot="3869428">
            <a:off x="4152632" y="1608978"/>
            <a:ext cx="454830" cy="2557912"/>
          </a:xfrm>
          <a:custGeom>
            <a:avLst/>
            <a:gdLst>
              <a:gd name="connsiteX0" fmla="*/ 0 w 525435"/>
              <a:gd name="connsiteY0" fmla="*/ 2112084 h 2112084"/>
              <a:gd name="connsiteX1" fmla="*/ 262718 w 525435"/>
              <a:gd name="connsiteY1" fmla="*/ 0 h 2112084"/>
              <a:gd name="connsiteX2" fmla="*/ 525435 w 525435"/>
              <a:gd name="connsiteY2" fmla="*/ 2112084 h 2112084"/>
              <a:gd name="connsiteX3" fmla="*/ 0 w 525435"/>
              <a:gd name="connsiteY3" fmla="*/ 2112084 h 2112084"/>
              <a:gd name="connsiteX0" fmla="*/ 0 w 454830"/>
              <a:gd name="connsiteY0" fmla="*/ 2557912 h 2557912"/>
              <a:gd name="connsiteX1" fmla="*/ 192113 w 454830"/>
              <a:gd name="connsiteY1" fmla="*/ 0 h 2557912"/>
              <a:gd name="connsiteX2" fmla="*/ 454830 w 454830"/>
              <a:gd name="connsiteY2" fmla="*/ 2112084 h 2557912"/>
              <a:gd name="connsiteX3" fmla="*/ 0 w 454830"/>
              <a:gd name="connsiteY3" fmla="*/ 2557912 h 255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830" h="2557912">
                <a:moveTo>
                  <a:pt x="0" y="2557912"/>
                </a:moveTo>
                <a:lnTo>
                  <a:pt x="192113" y="0"/>
                </a:lnTo>
                <a:lnTo>
                  <a:pt x="454830" y="2112084"/>
                </a:lnTo>
                <a:lnTo>
                  <a:pt x="0" y="255791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C9075B3-8ADE-D849-A5D5-ED46E11C6852}"/>
              </a:ext>
            </a:extLst>
          </p:cNvPr>
          <p:cNvGrpSpPr/>
          <p:nvPr/>
        </p:nvGrpSpPr>
        <p:grpSpPr>
          <a:xfrm>
            <a:off x="4552639" y="1811176"/>
            <a:ext cx="2946077" cy="4833401"/>
            <a:chOff x="5027759" y="963385"/>
            <a:chExt cx="3304023" cy="5341937"/>
          </a:xfrm>
        </p:grpSpPr>
        <p:sp>
          <p:nvSpPr>
            <p:cNvPr id="29" name="Forme libre : forme 4">
              <a:extLst>
                <a:ext uri="{FF2B5EF4-FFF2-40B4-BE49-F238E27FC236}">
                  <a16:creationId xmlns:a16="http://schemas.microsoft.com/office/drawing/2014/main" id="{C1C07153-33CC-494B-937B-BC627F758886}"/>
                </a:ext>
              </a:extLst>
            </p:cNvPr>
            <p:cNvSpPr/>
            <p:nvPr/>
          </p:nvSpPr>
          <p:spPr>
            <a:xfrm flipH="1">
              <a:off x="5027759" y="963385"/>
              <a:ext cx="3304023" cy="5341937"/>
            </a:xfrm>
            <a:custGeom>
              <a:avLst/>
              <a:gdLst>
                <a:gd name="connsiteX0" fmla="*/ 1918797 w 3629025"/>
                <a:gd name="connsiteY0" fmla="*/ 0 h 5867400"/>
                <a:gd name="connsiteX1" fmla="*/ 1836597 w 3629025"/>
                <a:gd name="connsiteY1" fmla="*/ 26194 h 5867400"/>
                <a:gd name="connsiteX2" fmla="*/ 1524843 w 3629025"/>
                <a:gd name="connsiteY2" fmla="*/ 242506 h 5867400"/>
                <a:gd name="connsiteX3" fmla="*/ 1526844 w 3629025"/>
                <a:gd name="connsiteY3" fmla="*/ 536924 h 5867400"/>
                <a:gd name="connsiteX4" fmla="*/ 1482648 w 3629025"/>
                <a:gd name="connsiteY4" fmla="*/ 510826 h 5867400"/>
                <a:gd name="connsiteX5" fmla="*/ 1458645 w 3629025"/>
                <a:gd name="connsiteY5" fmla="*/ 529971 h 5867400"/>
                <a:gd name="connsiteX6" fmla="*/ 1505698 w 3629025"/>
                <a:gd name="connsiteY6" fmla="*/ 654272 h 5867400"/>
                <a:gd name="connsiteX7" fmla="*/ 1558467 w 3629025"/>
                <a:gd name="connsiteY7" fmla="*/ 678085 h 5867400"/>
                <a:gd name="connsiteX8" fmla="*/ 1521129 w 3629025"/>
                <a:gd name="connsiteY8" fmla="*/ 985647 h 5867400"/>
                <a:gd name="connsiteX9" fmla="*/ 1268050 w 3629025"/>
                <a:gd name="connsiteY9" fmla="*/ 1119854 h 5867400"/>
                <a:gd name="connsiteX10" fmla="*/ 922959 w 3629025"/>
                <a:gd name="connsiteY10" fmla="*/ 1108329 h 5867400"/>
                <a:gd name="connsiteX11" fmla="*/ 815612 w 3629025"/>
                <a:gd name="connsiteY11" fmla="*/ 1123664 h 5867400"/>
                <a:gd name="connsiteX12" fmla="*/ 217347 w 3629025"/>
                <a:gd name="connsiteY12" fmla="*/ 1461135 h 5867400"/>
                <a:gd name="connsiteX13" fmla="*/ 2653 w 3629025"/>
                <a:gd name="connsiteY13" fmla="*/ 1783271 h 5867400"/>
                <a:gd name="connsiteX14" fmla="*/ 117715 w 3629025"/>
                <a:gd name="connsiteY14" fmla="*/ 2021014 h 5867400"/>
                <a:gd name="connsiteX15" fmla="*/ 186771 w 3629025"/>
                <a:gd name="connsiteY15" fmla="*/ 2059400 h 5867400"/>
                <a:gd name="connsiteX16" fmla="*/ 945723 w 3629025"/>
                <a:gd name="connsiteY16" fmla="*/ 2045970 h 5867400"/>
                <a:gd name="connsiteX17" fmla="*/ 1054975 w 3629025"/>
                <a:gd name="connsiteY17" fmla="*/ 2051399 h 5867400"/>
                <a:gd name="connsiteX18" fmla="*/ 1114697 w 3629025"/>
                <a:gd name="connsiteY18" fmla="*/ 2228469 h 5867400"/>
                <a:gd name="connsiteX19" fmla="*/ 1153083 w 3629025"/>
                <a:gd name="connsiteY19" fmla="*/ 2458117 h 5867400"/>
                <a:gd name="connsiteX20" fmla="*/ 1199088 w 3629025"/>
                <a:gd name="connsiteY20" fmla="*/ 2887599 h 5867400"/>
                <a:gd name="connsiteX21" fmla="*/ 1298815 w 3629025"/>
                <a:gd name="connsiteY21" fmla="*/ 4459796 h 5867400"/>
                <a:gd name="connsiteX22" fmla="*/ 1329486 w 3629025"/>
                <a:gd name="connsiteY22" fmla="*/ 4659249 h 5867400"/>
                <a:gd name="connsiteX23" fmla="*/ 1275765 w 3629025"/>
                <a:gd name="connsiteY23" fmla="*/ 5514594 h 5867400"/>
                <a:gd name="connsiteX24" fmla="*/ 1061071 w 3629025"/>
                <a:gd name="connsiteY24" fmla="*/ 5736336 h 5867400"/>
                <a:gd name="connsiteX25" fmla="*/ 861713 w 3629025"/>
                <a:gd name="connsiteY25" fmla="*/ 5863019 h 5867400"/>
                <a:gd name="connsiteX26" fmla="*/ 1521224 w 3629025"/>
                <a:gd name="connsiteY26" fmla="*/ 5863019 h 5867400"/>
                <a:gd name="connsiteX27" fmla="*/ 1505889 w 3629025"/>
                <a:gd name="connsiteY27" fmla="*/ 5562124 h 5867400"/>
                <a:gd name="connsiteX28" fmla="*/ 1528939 w 3629025"/>
                <a:gd name="connsiteY28" fmla="*/ 5538407 h 5867400"/>
                <a:gd name="connsiteX29" fmla="*/ 1574945 w 3629025"/>
                <a:gd name="connsiteY29" fmla="*/ 5173123 h 5867400"/>
                <a:gd name="connsiteX30" fmla="*/ 1620951 w 3629025"/>
                <a:gd name="connsiteY30" fmla="*/ 4873276 h 5867400"/>
                <a:gd name="connsiteX31" fmla="*/ 1603044 w 3629025"/>
                <a:gd name="connsiteY31" fmla="*/ 4575048 h 5867400"/>
                <a:gd name="connsiteX32" fmla="*/ 1720582 w 3629025"/>
                <a:gd name="connsiteY32" fmla="*/ 3393948 h 5867400"/>
                <a:gd name="connsiteX33" fmla="*/ 2019667 w 3629025"/>
                <a:gd name="connsiteY33" fmla="*/ 4517041 h 5867400"/>
                <a:gd name="connsiteX34" fmla="*/ 2057958 w 3629025"/>
                <a:gd name="connsiteY34" fmla="*/ 4810030 h 5867400"/>
                <a:gd name="connsiteX35" fmla="*/ 2157685 w 3629025"/>
                <a:gd name="connsiteY35" fmla="*/ 5127212 h 5867400"/>
                <a:gd name="connsiteX36" fmla="*/ 2265031 w 3629025"/>
                <a:gd name="connsiteY36" fmla="*/ 5562219 h 5867400"/>
                <a:gd name="connsiteX37" fmla="*/ 2298274 w 3629025"/>
                <a:gd name="connsiteY37" fmla="*/ 5567458 h 5867400"/>
                <a:gd name="connsiteX38" fmla="*/ 2277795 w 3629025"/>
                <a:gd name="connsiteY38" fmla="*/ 5863019 h 5867400"/>
                <a:gd name="connsiteX39" fmla="*/ 2840246 w 3629025"/>
                <a:gd name="connsiteY39" fmla="*/ 5873592 h 5867400"/>
                <a:gd name="connsiteX40" fmla="*/ 2809576 w 3629025"/>
                <a:gd name="connsiteY40" fmla="*/ 5831301 h 5867400"/>
                <a:gd name="connsiteX41" fmla="*/ 2717564 w 3629025"/>
                <a:gd name="connsiteY41" fmla="*/ 5778532 h 5867400"/>
                <a:gd name="connsiteX42" fmla="*/ 2502775 w 3629025"/>
                <a:gd name="connsiteY42" fmla="*/ 5522500 h 5867400"/>
                <a:gd name="connsiteX43" fmla="*/ 2349423 w 3629025"/>
                <a:gd name="connsiteY43" fmla="*/ 4720590 h 5867400"/>
                <a:gd name="connsiteX44" fmla="*/ 2334088 w 3629025"/>
                <a:gd name="connsiteY44" fmla="*/ 4467511 h 5867400"/>
                <a:gd name="connsiteX45" fmla="*/ 2213977 w 3629025"/>
                <a:gd name="connsiteY45" fmla="*/ 2819972 h 5867400"/>
                <a:gd name="connsiteX46" fmla="*/ 2211406 w 3629025"/>
                <a:gd name="connsiteY46" fmla="*/ 2488787 h 5867400"/>
                <a:gd name="connsiteX47" fmla="*/ 2492584 w 3629025"/>
                <a:gd name="connsiteY47" fmla="*/ 2030444 h 5867400"/>
                <a:gd name="connsiteX48" fmla="*/ 2541161 w 3629025"/>
                <a:gd name="connsiteY48" fmla="*/ 1982629 h 5867400"/>
                <a:gd name="connsiteX49" fmla="*/ 2610217 w 3629025"/>
                <a:gd name="connsiteY49" fmla="*/ 1951958 h 5867400"/>
                <a:gd name="connsiteX50" fmla="*/ 2835579 w 3629025"/>
                <a:gd name="connsiteY50" fmla="*/ 1938433 h 5867400"/>
                <a:gd name="connsiteX51" fmla="*/ 3102660 w 3629025"/>
                <a:gd name="connsiteY51" fmla="*/ 1941386 h 5867400"/>
                <a:gd name="connsiteX52" fmla="*/ 3298684 w 3629025"/>
                <a:gd name="connsiteY52" fmla="*/ 1952149 h 5867400"/>
                <a:gd name="connsiteX53" fmla="*/ 3375265 w 3629025"/>
                <a:gd name="connsiteY53" fmla="*/ 1949196 h 5867400"/>
                <a:gd name="connsiteX54" fmla="*/ 3379933 w 3629025"/>
                <a:gd name="connsiteY54" fmla="*/ 1949482 h 5867400"/>
                <a:gd name="connsiteX55" fmla="*/ 3393839 w 3629025"/>
                <a:gd name="connsiteY55" fmla="*/ 1947291 h 5867400"/>
                <a:gd name="connsiteX56" fmla="*/ 3484517 w 3629025"/>
                <a:gd name="connsiteY56" fmla="*/ 1913573 h 5867400"/>
                <a:gd name="connsiteX57" fmla="*/ 3622534 w 3629025"/>
                <a:gd name="connsiteY57" fmla="*/ 1737170 h 5867400"/>
                <a:gd name="connsiteX58" fmla="*/ 3423176 w 3629025"/>
                <a:gd name="connsiteY58" fmla="*/ 1353693 h 5867400"/>
                <a:gd name="connsiteX59" fmla="*/ 2686893 w 3629025"/>
                <a:gd name="connsiteY59" fmla="*/ 1016222 h 5867400"/>
                <a:gd name="connsiteX60" fmla="*/ 2272747 w 3629025"/>
                <a:gd name="connsiteY60" fmla="*/ 1046893 h 5867400"/>
                <a:gd name="connsiteX61" fmla="*/ 2153875 w 3629025"/>
                <a:gd name="connsiteY61" fmla="*/ 981742 h 5867400"/>
                <a:gd name="connsiteX62" fmla="*/ 2073388 w 3629025"/>
                <a:gd name="connsiteY62" fmla="*/ 878205 h 5867400"/>
                <a:gd name="connsiteX63" fmla="*/ 2044718 w 3629025"/>
                <a:gd name="connsiteY63" fmla="*/ 778383 h 5867400"/>
                <a:gd name="connsiteX64" fmla="*/ 2102154 w 3629025"/>
                <a:gd name="connsiteY64" fmla="*/ 756666 h 5867400"/>
                <a:gd name="connsiteX65" fmla="*/ 2070150 w 3629025"/>
                <a:gd name="connsiteY65" fmla="*/ 440817 h 5867400"/>
                <a:gd name="connsiteX66" fmla="*/ 2038908 w 3629025"/>
                <a:gd name="connsiteY66" fmla="*/ 387001 h 5867400"/>
                <a:gd name="connsiteX67" fmla="*/ 2054148 w 3629025"/>
                <a:gd name="connsiteY67" fmla="*/ 282893 h 5867400"/>
                <a:gd name="connsiteX68" fmla="*/ 2010714 w 3629025"/>
                <a:gd name="connsiteY68" fmla="*/ 168116 h 5867400"/>
                <a:gd name="connsiteX69" fmla="*/ 2005570 w 3629025"/>
                <a:gd name="connsiteY69" fmla="*/ 38862 h 5867400"/>
                <a:gd name="connsiteX70" fmla="*/ 1918797 w 3629025"/>
                <a:gd name="connsiteY70" fmla="*/ 0 h 5867400"/>
                <a:gd name="connsiteX71" fmla="*/ 1582184 w 3629025"/>
                <a:gd name="connsiteY71" fmla="*/ 1073753 h 5867400"/>
                <a:gd name="connsiteX72" fmla="*/ 1681911 w 3629025"/>
                <a:gd name="connsiteY72" fmla="*/ 1012412 h 5867400"/>
                <a:gd name="connsiteX73" fmla="*/ 1796973 w 3629025"/>
                <a:gd name="connsiteY73" fmla="*/ 1016222 h 5867400"/>
                <a:gd name="connsiteX74" fmla="*/ 1892889 w 3629025"/>
                <a:gd name="connsiteY74" fmla="*/ 1077563 h 5867400"/>
                <a:gd name="connsiteX75" fmla="*/ 1946610 w 3629025"/>
                <a:gd name="connsiteY75" fmla="*/ 1050703 h 5867400"/>
                <a:gd name="connsiteX76" fmla="*/ 2304465 w 3629025"/>
                <a:gd name="connsiteY76" fmla="*/ 1445705 h 5867400"/>
                <a:gd name="connsiteX77" fmla="*/ 2241885 w 3629025"/>
                <a:gd name="connsiteY77" fmla="*/ 1445705 h 5867400"/>
                <a:gd name="connsiteX78" fmla="*/ 2241885 w 3629025"/>
                <a:gd name="connsiteY78" fmla="*/ 1522381 h 5867400"/>
                <a:gd name="connsiteX79" fmla="*/ 2149874 w 3629025"/>
                <a:gd name="connsiteY79" fmla="*/ 1583722 h 5867400"/>
                <a:gd name="connsiteX80" fmla="*/ 2165209 w 3629025"/>
                <a:gd name="connsiteY80" fmla="*/ 1660398 h 5867400"/>
                <a:gd name="connsiteX81" fmla="*/ 2180545 w 3629025"/>
                <a:gd name="connsiteY81" fmla="*/ 1737074 h 5867400"/>
                <a:gd name="connsiteX82" fmla="*/ 2211215 w 3629025"/>
                <a:gd name="connsiteY82" fmla="*/ 1798415 h 5867400"/>
                <a:gd name="connsiteX83" fmla="*/ 2226550 w 3629025"/>
                <a:gd name="connsiteY83" fmla="*/ 1890427 h 5867400"/>
                <a:gd name="connsiteX84" fmla="*/ 2287891 w 3629025"/>
                <a:gd name="connsiteY84" fmla="*/ 1951768 h 5867400"/>
                <a:gd name="connsiteX85" fmla="*/ 2303226 w 3629025"/>
                <a:gd name="connsiteY85" fmla="*/ 1982438 h 5867400"/>
                <a:gd name="connsiteX86" fmla="*/ 2311704 w 3629025"/>
                <a:gd name="connsiteY86" fmla="*/ 1981581 h 5867400"/>
                <a:gd name="connsiteX87" fmla="*/ 1616855 w 3629025"/>
                <a:gd name="connsiteY87" fmla="*/ 2438781 h 5867400"/>
                <a:gd name="connsiteX88" fmla="*/ 1220329 w 3629025"/>
                <a:gd name="connsiteY88" fmla="*/ 2053018 h 5867400"/>
                <a:gd name="connsiteX89" fmla="*/ 1229568 w 3629025"/>
                <a:gd name="connsiteY89" fmla="*/ 2043779 h 5867400"/>
                <a:gd name="connsiteX90" fmla="*/ 1290909 w 3629025"/>
                <a:gd name="connsiteY90" fmla="*/ 1982438 h 5867400"/>
                <a:gd name="connsiteX91" fmla="*/ 1306245 w 3629025"/>
                <a:gd name="connsiteY91" fmla="*/ 1890427 h 5867400"/>
                <a:gd name="connsiteX92" fmla="*/ 1336915 w 3629025"/>
                <a:gd name="connsiteY92" fmla="*/ 1829086 h 5867400"/>
                <a:gd name="connsiteX93" fmla="*/ 1352250 w 3629025"/>
                <a:gd name="connsiteY93" fmla="*/ 1752410 h 5867400"/>
                <a:gd name="connsiteX94" fmla="*/ 1367586 w 3629025"/>
                <a:gd name="connsiteY94" fmla="*/ 1675733 h 5867400"/>
                <a:gd name="connsiteX95" fmla="*/ 1275574 w 3629025"/>
                <a:gd name="connsiteY95" fmla="*/ 1614392 h 5867400"/>
                <a:gd name="connsiteX96" fmla="*/ 1275574 w 3629025"/>
                <a:gd name="connsiteY96" fmla="*/ 1537716 h 5867400"/>
                <a:gd name="connsiteX97" fmla="*/ 1215471 w 3629025"/>
                <a:gd name="connsiteY97" fmla="*/ 1537716 h 5867400"/>
                <a:gd name="connsiteX98" fmla="*/ 1555514 w 3629025"/>
                <a:gd name="connsiteY98" fmla="*/ 1046893 h 5867400"/>
                <a:gd name="connsiteX99" fmla="*/ 1582184 w 3629025"/>
                <a:gd name="connsiteY99" fmla="*/ 1073753 h 586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629025" h="5867400">
                  <a:moveTo>
                    <a:pt x="1918797" y="0"/>
                  </a:moveTo>
                  <a:cubicBezTo>
                    <a:pt x="1896985" y="0"/>
                    <a:pt x="1871934" y="8096"/>
                    <a:pt x="1836597" y="26194"/>
                  </a:cubicBezTo>
                  <a:cubicBezTo>
                    <a:pt x="1754110" y="68294"/>
                    <a:pt x="1529225" y="109633"/>
                    <a:pt x="1524843" y="242506"/>
                  </a:cubicBezTo>
                  <a:cubicBezTo>
                    <a:pt x="1520367" y="375380"/>
                    <a:pt x="1526844" y="536924"/>
                    <a:pt x="1526844" y="536924"/>
                  </a:cubicBezTo>
                  <a:cubicBezTo>
                    <a:pt x="1526844" y="536924"/>
                    <a:pt x="1503603" y="510826"/>
                    <a:pt x="1482648" y="510826"/>
                  </a:cubicBezTo>
                  <a:cubicBezTo>
                    <a:pt x="1473504" y="510826"/>
                    <a:pt x="1464836" y="515779"/>
                    <a:pt x="1458645" y="529971"/>
                  </a:cubicBezTo>
                  <a:cubicBezTo>
                    <a:pt x="1437213" y="579120"/>
                    <a:pt x="1505698" y="654272"/>
                    <a:pt x="1505698" y="654272"/>
                  </a:cubicBezTo>
                  <a:lnTo>
                    <a:pt x="1558467" y="678085"/>
                  </a:lnTo>
                  <a:lnTo>
                    <a:pt x="1521129" y="985647"/>
                  </a:lnTo>
                  <a:lnTo>
                    <a:pt x="1268050" y="1119854"/>
                  </a:lnTo>
                  <a:lnTo>
                    <a:pt x="922959" y="1108329"/>
                  </a:lnTo>
                  <a:lnTo>
                    <a:pt x="815612" y="1123664"/>
                  </a:lnTo>
                  <a:lnTo>
                    <a:pt x="217347" y="1461135"/>
                  </a:lnTo>
                  <a:cubicBezTo>
                    <a:pt x="217347" y="1461135"/>
                    <a:pt x="-28017" y="1507141"/>
                    <a:pt x="2653" y="1783271"/>
                  </a:cubicBezTo>
                  <a:cubicBezTo>
                    <a:pt x="16655" y="1909001"/>
                    <a:pt x="117715" y="2021014"/>
                    <a:pt x="117715" y="2021014"/>
                  </a:cubicBezTo>
                  <a:lnTo>
                    <a:pt x="186771" y="2059400"/>
                  </a:lnTo>
                  <a:lnTo>
                    <a:pt x="945723" y="2045970"/>
                  </a:lnTo>
                  <a:lnTo>
                    <a:pt x="1054975" y="2051399"/>
                  </a:lnTo>
                  <a:cubicBezTo>
                    <a:pt x="1092694" y="2224754"/>
                    <a:pt x="1114697" y="2228469"/>
                    <a:pt x="1114697" y="2228469"/>
                  </a:cubicBezTo>
                  <a:lnTo>
                    <a:pt x="1153083" y="2458117"/>
                  </a:lnTo>
                  <a:lnTo>
                    <a:pt x="1199088" y="2887599"/>
                  </a:lnTo>
                  <a:lnTo>
                    <a:pt x="1298815" y="4459796"/>
                  </a:lnTo>
                  <a:cubicBezTo>
                    <a:pt x="1298815" y="4459796"/>
                    <a:pt x="1331010" y="4586669"/>
                    <a:pt x="1329486" y="4659249"/>
                  </a:cubicBezTo>
                  <a:cubicBezTo>
                    <a:pt x="1323961" y="4917853"/>
                    <a:pt x="1291767" y="5473351"/>
                    <a:pt x="1275765" y="5514594"/>
                  </a:cubicBezTo>
                  <a:cubicBezTo>
                    <a:pt x="1255286" y="5567363"/>
                    <a:pt x="1061071" y="5736336"/>
                    <a:pt x="1061071" y="5736336"/>
                  </a:cubicBezTo>
                  <a:lnTo>
                    <a:pt x="861713" y="5863019"/>
                  </a:lnTo>
                  <a:lnTo>
                    <a:pt x="1521224" y="5863019"/>
                  </a:lnTo>
                  <a:lnTo>
                    <a:pt x="1505889" y="5562124"/>
                  </a:lnTo>
                  <a:lnTo>
                    <a:pt x="1528939" y="5538407"/>
                  </a:lnTo>
                  <a:lnTo>
                    <a:pt x="1574945" y="5173123"/>
                  </a:lnTo>
                  <a:lnTo>
                    <a:pt x="1620951" y="4873276"/>
                  </a:lnTo>
                  <a:lnTo>
                    <a:pt x="1603044" y="4575048"/>
                  </a:lnTo>
                  <a:lnTo>
                    <a:pt x="1720582" y="3393948"/>
                  </a:lnTo>
                  <a:lnTo>
                    <a:pt x="2019667" y="4517041"/>
                  </a:lnTo>
                  <a:lnTo>
                    <a:pt x="2057958" y="4810030"/>
                  </a:lnTo>
                  <a:lnTo>
                    <a:pt x="2157685" y="5127212"/>
                  </a:lnTo>
                  <a:lnTo>
                    <a:pt x="2265031" y="5562219"/>
                  </a:lnTo>
                  <a:lnTo>
                    <a:pt x="2298274" y="5567458"/>
                  </a:lnTo>
                  <a:lnTo>
                    <a:pt x="2277795" y="5863019"/>
                  </a:lnTo>
                  <a:lnTo>
                    <a:pt x="2840246" y="5873592"/>
                  </a:lnTo>
                  <a:lnTo>
                    <a:pt x="2809576" y="5831301"/>
                  </a:lnTo>
                  <a:cubicBezTo>
                    <a:pt x="2809576" y="5831301"/>
                    <a:pt x="2758426" y="5799678"/>
                    <a:pt x="2717564" y="5778532"/>
                  </a:cubicBezTo>
                  <a:cubicBezTo>
                    <a:pt x="2676607" y="5757387"/>
                    <a:pt x="2502775" y="5522500"/>
                    <a:pt x="2502775" y="5522500"/>
                  </a:cubicBezTo>
                  <a:lnTo>
                    <a:pt x="2349423" y="4720590"/>
                  </a:lnTo>
                  <a:lnTo>
                    <a:pt x="2334088" y="4467511"/>
                  </a:lnTo>
                  <a:lnTo>
                    <a:pt x="2213977" y="2819972"/>
                  </a:lnTo>
                  <a:cubicBezTo>
                    <a:pt x="2213977" y="2819972"/>
                    <a:pt x="2211406" y="2531078"/>
                    <a:pt x="2211406" y="2488787"/>
                  </a:cubicBezTo>
                  <a:cubicBezTo>
                    <a:pt x="2211406" y="2446591"/>
                    <a:pt x="2492584" y="2030444"/>
                    <a:pt x="2492584" y="2030444"/>
                  </a:cubicBezTo>
                  <a:lnTo>
                    <a:pt x="2541161" y="1982629"/>
                  </a:lnTo>
                  <a:lnTo>
                    <a:pt x="2610217" y="1951958"/>
                  </a:lnTo>
                  <a:lnTo>
                    <a:pt x="2835579" y="1938433"/>
                  </a:lnTo>
                  <a:lnTo>
                    <a:pt x="3102660" y="1941386"/>
                  </a:lnTo>
                  <a:cubicBezTo>
                    <a:pt x="3160191" y="1946910"/>
                    <a:pt x="3232295" y="1952149"/>
                    <a:pt x="3298684" y="1952149"/>
                  </a:cubicBezTo>
                  <a:cubicBezTo>
                    <a:pt x="3325545" y="1952149"/>
                    <a:pt x="3351548" y="1951292"/>
                    <a:pt x="3375265" y="1949196"/>
                  </a:cubicBezTo>
                  <a:cubicBezTo>
                    <a:pt x="3376694" y="1949387"/>
                    <a:pt x="3378313" y="1949482"/>
                    <a:pt x="3379933" y="1949482"/>
                  </a:cubicBezTo>
                  <a:cubicBezTo>
                    <a:pt x="3383933" y="1949482"/>
                    <a:pt x="3388600" y="1948910"/>
                    <a:pt x="3393839" y="1947291"/>
                  </a:cubicBezTo>
                  <a:cubicBezTo>
                    <a:pt x="3438035" y="1941862"/>
                    <a:pt x="3471944" y="1931575"/>
                    <a:pt x="3484517" y="1913573"/>
                  </a:cubicBezTo>
                  <a:cubicBezTo>
                    <a:pt x="3484517" y="1913573"/>
                    <a:pt x="3590340" y="1859471"/>
                    <a:pt x="3622534" y="1737170"/>
                  </a:cubicBezTo>
                  <a:cubicBezTo>
                    <a:pt x="3699210" y="1445705"/>
                    <a:pt x="3423176" y="1353693"/>
                    <a:pt x="3423176" y="1353693"/>
                  </a:cubicBezTo>
                  <a:lnTo>
                    <a:pt x="2686893" y="1016222"/>
                  </a:lnTo>
                  <a:lnTo>
                    <a:pt x="2272747" y="1046893"/>
                  </a:lnTo>
                  <a:cubicBezTo>
                    <a:pt x="2272747" y="1046893"/>
                    <a:pt x="2194832" y="1012412"/>
                    <a:pt x="2153875" y="981742"/>
                  </a:cubicBezTo>
                  <a:lnTo>
                    <a:pt x="2073388" y="878205"/>
                  </a:lnTo>
                  <a:lnTo>
                    <a:pt x="2044718" y="778383"/>
                  </a:lnTo>
                  <a:lnTo>
                    <a:pt x="2102154" y="756666"/>
                  </a:lnTo>
                  <a:lnTo>
                    <a:pt x="2070150" y="440817"/>
                  </a:lnTo>
                  <a:lnTo>
                    <a:pt x="2038908" y="387001"/>
                  </a:lnTo>
                  <a:lnTo>
                    <a:pt x="2054148" y="282893"/>
                  </a:lnTo>
                  <a:lnTo>
                    <a:pt x="2010714" y="168116"/>
                  </a:lnTo>
                  <a:cubicBezTo>
                    <a:pt x="2010714" y="168116"/>
                    <a:pt x="2065483" y="81820"/>
                    <a:pt x="2005570" y="38862"/>
                  </a:cubicBezTo>
                  <a:cubicBezTo>
                    <a:pt x="1971090" y="14383"/>
                    <a:pt x="1947754" y="0"/>
                    <a:pt x="1918797" y="0"/>
                  </a:cubicBezTo>
                  <a:moveTo>
                    <a:pt x="1582184" y="1073753"/>
                  </a:moveTo>
                  <a:lnTo>
                    <a:pt x="1681911" y="1012412"/>
                  </a:lnTo>
                  <a:lnTo>
                    <a:pt x="1796973" y="1016222"/>
                  </a:lnTo>
                  <a:lnTo>
                    <a:pt x="1892889" y="1077563"/>
                  </a:lnTo>
                  <a:lnTo>
                    <a:pt x="1946610" y="1050703"/>
                  </a:lnTo>
                  <a:lnTo>
                    <a:pt x="2304465" y="1445705"/>
                  </a:lnTo>
                  <a:lnTo>
                    <a:pt x="2241885" y="1445705"/>
                  </a:lnTo>
                  <a:lnTo>
                    <a:pt x="2241885" y="1522381"/>
                  </a:lnTo>
                  <a:lnTo>
                    <a:pt x="2149874" y="1583722"/>
                  </a:lnTo>
                  <a:lnTo>
                    <a:pt x="2165209" y="1660398"/>
                  </a:lnTo>
                  <a:lnTo>
                    <a:pt x="2180545" y="1737074"/>
                  </a:lnTo>
                  <a:lnTo>
                    <a:pt x="2211215" y="1798415"/>
                  </a:lnTo>
                  <a:lnTo>
                    <a:pt x="2226550" y="1890427"/>
                  </a:lnTo>
                  <a:lnTo>
                    <a:pt x="2287891" y="1951768"/>
                  </a:lnTo>
                  <a:lnTo>
                    <a:pt x="2303226" y="1982438"/>
                  </a:lnTo>
                  <a:lnTo>
                    <a:pt x="2311704" y="1981581"/>
                  </a:lnTo>
                  <a:lnTo>
                    <a:pt x="1616855" y="2438781"/>
                  </a:lnTo>
                  <a:lnTo>
                    <a:pt x="1220329" y="2053018"/>
                  </a:lnTo>
                  <a:lnTo>
                    <a:pt x="1229568" y="2043779"/>
                  </a:lnTo>
                  <a:lnTo>
                    <a:pt x="1290909" y="1982438"/>
                  </a:lnTo>
                  <a:lnTo>
                    <a:pt x="1306245" y="1890427"/>
                  </a:lnTo>
                  <a:lnTo>
                    <a:pt x="1336915" y="1829086"/>
                  </a:lnTo>
                  <a:lnTo>
                    <a:pt x="1352250" y="1752410"/>
                  </a:lnTo>
                  <a:lnTo>
                    <a:pt x="1367586" y="1675733"/>
                  </a:lnTo>
                  <a:lnTo>
                    <a:pt x="1275574" y="1614392"/>
                  </a:lnTo>
                  <a:lnTo>
                    <a:pt x="1275574" y="1537716"/>
                  </a:lnTo>
                  <a:lnTo>
                    <a:pt x="1215471" y="1537716"/>
                  </a:lnTo>
                  <a:lnTo>
                    <a:pt x="1555514" y="1046893"/>
                  </a:lnTo>
                  <a:lnTo>
                    <a:pt x="1582184" y="1073753"/>
                  </a:lnTo>
                  <a:close/>
                </a:path>
              </a:pathLst>
            </a:custGeom>
            <a:solidFill>
              <a:srgbClr val="F0A4A7"/>
            </a:solidFill>
            <a:ln w="9525" cap="flat">
              <a:noFill/>
              <a:prstDash val="solid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tlCol="0" anchor="ctr"/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endParaRPr lang="fr-FR" dirty="0">
                <a:latin typeface="+mn-lt"/>
              </a:endParaRPr>
            </a:p>
          </p:txBody>
        </p:sp>
        <p:sp>
          <p:nvSpPr>
            <p:cNvPr id="30" name="Forme libre : forme 5">
              <a:extLst>
                <a:ext uri="{FF2B5EF4-FFF2-40B4-BE49-F238E27FC236}">
                  <a16:creationId xmlns:a16="http://schemas.microsoft.com/office/drawing/2014/main" id="{47120A8B-A0EE-914E-8C2D-9817EB83D6BD}"/>
                </a:ext>
              </a:extLst>
            </p:cNvPr>
            <p:cNvSpPr/>
            <p:nvPr/>
          </p:nvSpPr>
          <p:spPr>
            <a:xfrm flipH="1">
              <a:off x="6167015" y="1839470"/>
              <a:ext cx="1101415" cy="1427051"/>
            </a:xfrm>
            <a:custGeom>
              <a:avLst/>
              <a:gdLst>
                <a:gd name="connsiteX0" fmla="*/ 466630 w 1095375"/>
                <a:gd name="connsiteY0" fmla="*/ 0 h 1419225"/>
                <a:gd name="connsiteX1" fmla="*/ 366903 w 1095375"/>
                <a:gd name="connsiteY1" fmla="*/ 61341 h 1419225"/>
                <a:gd name="connsiteX2" fmla="*/ 340138 w 1095375"/>
                <a:gd name="connsiteY2" fmla="*/ 34576 h 1419225"/>
                <a:gd name="connsiteX3" fmla="*/ 0 w 1095375"/>
                <a:gd name="connsiteY3" fmla="*/ 525399 h 1419225"/>
                <a:gd name="connsiteX4" fmla="*/ 60198 w 1095375"/>
                <a:gd name="connsiteY4" fmla="*/ 525399 h 1419225"/>
                <a:gd name="connsiteX5" fmla="*/ 60198 w 1095375"/>
                <a:gd name="connsiteY5" fmla="*/ 602075 h 1419225"/>
                <a:gd name="connsiteX6" fmla="*/ 152210 w 1095375"/>
                <a:gd name="connsiteY6" fmla="*/ 663416 h 1419225"/>
                <a:gd name="connsiteX7" fmla="*/ 136874 w 1095375"/>
                <a:gd name="connsiteY7" fmla="*/ 740093 h 1419225"/>
                <a:gd name="connsiteX8" fmla="*/ 121539 w 1095375"/>
                <a:gd name="connsiteY8" fmla="*/ 816769 h 1419225"/>
                <a:gd name="connsiteX9" fmla="*/ 90869 w 1095375"/>
                <a:gd name="connsiteY9" fmla="*/ 878110 h 1419225"/>
                <a:gd name="connsiteX10" fmla="*/ 75533 w 1095375"/>
                <a:gd name="connsiteY10" fmla="*/ 970216 h 1419225"/>
                <a:gd name="connsiteX11" fmla="*/ 14192 w 1095375"/>
                <a:gd name="connsiteY11" fmla="*/ 1031557 h 1419225"/>
                <a:gd name="connsiteX12" fmla="*/ 4953 w 1095375"/>
                <a:gd name="connsiteY12" fmla="*/ 1040702 h 1419225"/>
                <a:gd name="connsiteX13" fmla="*/ 401479 w 1095375"/>
                <a:gd name="connsiteY13" fmla="*/ 1426464 h 1419225"/>
                <a:gd name="connsiteX14" fmla="*/ 1096328 w 1095375"/>
                <a:gd name="connsiteY14" fmla="*/ 969359 h 1419225"/>
                <a:gd name="connsiteX15" fmla="*/ 1087850 w 1095375"/>
                <a:gd name="connsiteY15" fmla="*/ 970216 h 1419225"/>
                <a:gd name="connsiteX16" fmla="*/ 1072515 w 1095375"/>
                <a:gd name="connsiteY16" fmla="*/ 939546 h 1419225"/>
                <a:gd name="connsiteX17" fmla="*/ 1011174 w 1095375"/>
                <a:gd name="connsiteY17" fmla="*/ 878110 h 1419225"/>
                <a:gd name="connsiteX18" fmla="*/ 995839 w 1095375"/>
                <a:gd name="connsiteY18" fmla="*/ 786098 h 1419225"/>
                <a:gd name="connsiteX19" fmla="*/ 965168 w 1095375"/>
                <a:gd name="connsiteY19" fmla="*/ 724757 h 1419225"/>
                <a:gd name="connsiteX20" fmla="*/ 949833 w 1095375"/>
                <a:gd name="connsiteY20" fmla="*/ 648081 h 1419225"/>
                <a:gd name="connsiteX21" fmla="*/ 934498 w 1095375"/>
                <a:gd name="connsiteY21" fmla="*/ 571405 h 1419225"/>
                <a:gd name="connsiteX22" fmla="*/ 1026509 w 1095375"/>
                <a:gd name="connsiteY22" fmla="*/ 510064 h 1419225"/>
                <a:gd name="connsiteX23" fmla="*/ 1026509 w 1095375"/>
                <a:gd name="connsiteY23" fmla="*/ 433387 h 1419225"/>
                <a:gd name="connsiteX24" fmla="*/ 1089089 w 1095375"/>
                <a:gd name="connsiteY24" fmla="*/ 433387 h 1419225"/>
                <a:gd name="connsiteX25" fmla="*/ 731234 w 1095375"/>
                <a:gd name="connsiteY25" fmla="*/ 38386 h 1419225"/>
                <a:gd name="connsiteX26" fmla="*/ 677513 w 1095375"/>
                <a:gd name="connsiteY26" fmla="*/ 65246 h 1419225"/>
                <a:gd name="connsiteX27" fmla="*/ 581692 w 1095375"/>
                <a:gd name="connsiteY27" fmla="*/ 3905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95375" h="1419225">
                  <a:moveTo>
                    <a:pt x="466630" y="0"/>
                  </a:moveTo>
                  <a:lnTo>
                    <a:pt x="366903" y="61341"/>
                  </a:lnTo>
                  <a:lnTo>
                    <a:pt x="340138" y="34576"/>
                  </a:lnTo>
                  <a:lnTo>
                    <a:pt x="0" y="525399"/>
                  </a:lnTo>
                  <a:lnTo>
                    <a:pt x="60198" y="525399"/>
                  </a:lnTo>
                  <a:lnTo>
                    <a:pt x="60198" y="602075"/>
                  </a:lnTo>
                  <a:lnTo>
                    <a:pt x="152210" y="663416"/>
                  </a:lnTo>
                  <a:lnTo>
                    <a:pt x="136874" y="740093"/>
                  </a:lnTo>
                  <a:lnTo>
                    <a:pt x="121539" y="816769"/>
                  </a:lnTo>
                  <a:lnTo>
                    <a:pt x="90869" y="878110"/>
                  </a:lnTo>
                  <a:lnTo>
                    <a:pt x="75533" y="970216"/>
                  </a:lnTo>
                  <a:lnTo>
                    <a:pt x="14192" y="1031557"/>
                  </a:lnTo>
                  <a:lnTo>
                    <a:pt x="4953" y="1040702"/>
                  </a:lnTo>
                  <a:lnTo>
                    <a:pt x="401479" y="1426464"/>
                  </a:lnTo>
                  <a:lnTo>
                    <a:pt x="1096328" y="969359"/>
                  </a:lnTo>
                  <a:lnTo>
                    <a:pt x="1087850" y="970216"/>
                  </a:lnTo>
                  <a:lnTo>
                    <a:pt x="1072515" y="939546"/>
                  </a:lnTo>
                  <a:lnTo>
                    <a:pt x="1011174" y="878110"/>
                  </a:lnTo>
                  <a:lnTo>
                    <a:pt x="995839" y="786098"/>
                  </a:lnTo>
                  <a:lnTo>
                    <a:pt x="965168" y="724757"/>
                  </a:lnTo>
                  <a:lnTo>
                    <a:pt x="949833" y="648081"/>
                  </a:lnTo>
                  <a:lnTo>
                    <a:pt x="934498" y="571405"/>
                  </a:lnTo>
                  <a:lnTo>
                    <a:pt x="1026509" y="510064"/>
                  </a:lnTo>
                  <a:lnTo>
                    <a:pt x="1026509" y="433387"/>
                  </a:lnTo>
                  <a:lnTo>
                    <a:pt x="1089089" y="433387"/>
                  </a:lnTo>
                  <a:lnTo>
                    <a:pt x="731234" y="38386"/>
                  </a:lnTo>
                  <a:lnTo>
                    <a:pt x="677513" y="65246"/>
                  </a:lnTo>
                  <a:lnTo>
                    <a:pt x="581692" y="390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tlCol="0" anchor="ctr"/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endParaRPr lang="fr-FR">
                <a:latin typeface="+mn-lt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5934738B-5A2C-8F4C-B0E0-282333D6AACC}"/>
              </a:ext>
            </a:extLst>
          </p:cNvPr>
          <p:cNvSpPr/>
          <p:nvPr/>
        </p:nvSpPr>
        <p:spPr>
          <a:xfrm>
            <a:off x="5555381" y="2992863"/>
            <a:ext cx="709642" cy="860583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t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marR="0" lvl="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5600" algn="l"/>
              </a:tabLst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53B69A-79A4-F647-ACB3-41802DC7F464}"/>
              </a:ext>
            </a:extLst>
          </p:cNvPr>
          <p:cNvSpPr/>
          <p:nvPr/>
        </p:nvSpPr>
        <p:spPr>
          <a:xfrm>
            <a:off x="5847437" y="3161330"/>
            <a:ext cx="910759" cy="712923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t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marR="0" lvl="1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5600" algn="l"/>
              </a:tabLst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ea typeface="+mn-ea"/>
                <a:cs typeface="+mn-cs"/>
              </a:rPr>
              <a:t>mois offerts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201107-C2C6-C949-BD1E-8185B519682F}"/>
              </a:ext>
            </a:extLst>
          </p:cNvPr>
          <p:cNvSpPr/>
          <p:nvPr/>
        </p:nvSpPr>
        <p:spPr>
          <a:xfrm>
            <a:off x="2395912" y="3108540"/>
            <a:ext cx="2061274" cy="457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marR="0" lvl="1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5600" algn="l"/>
              </a:tabLst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SUPER PROMO 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D67710B-A67D-FC40-B977-AF6735C2D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278" y="4872661"/>
            <a:ext cx="148790" cy="14879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A64BA68-F4AA-FB41-A164-56BCB3B20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1315" y="5056938"/>
            <a:ext cx="244051" cy="157915"/>
          </a:xfrm>
          <a:prstGeom prst="rect">
            <a:avLst/>
          </a:prstGeom>
        </p:spPr>
      </p:pic>
      <p:pic>
        <p:nvPicPr>
          <p:cNvPr id="36" name="Graphique 8">
            <a:extLst>
              <a:ext uri="{FF2B5EF4-FFF2-40B4-BE49-F238E27FC236}">
                <a16:creationId xmlns:a16="http://schemas.microsoft.com/office/drawing/2014/main" id="{C9293BF3-9801-4C9F-B7DF-8B152FC4690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414" y="4627789"/>
            <a:ext cx="201960" cy="20196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341865" y="6680599"/>
            <a:ext cx="985013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*Cette offre promotionnelle est non cumulable avec la remise multi-équipement Auto/Habitation/GAV, la remise collaborateur et la remise à la main du réseau.</a:t>
            </a:r>
          </a:p>
        </p:txBody>
      </p:sp>
    </p:spTree>
    <p:extLst>
      <p:ext uri="{BB962C8B-B14F-4D97-AF65-F5344CB8AC3E}">
        <p14:creationId xmlns:p14="http://schemas.microsoft.com/office/powerpoint/2010/main" val="338307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6538852" cy="449096"/>
          </a:xfrm>
        </p:spPr>
        <p:txBody>
          <a:bodyPr/>
          <a:lstStyle/>
          <a:p>
            <a:r>
              <a:rPr lang="fr-FR" dirty="0" smtClean="0"/>
              <a:t>Et toujours les </a:t>
            </a:r>
            <a:r>
              <a:rPr lang="fr-FR" dirty="0"/>
              <a:t>remises spécifiques à l’offre Auto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Remises commerciales :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69200" y="2138113"/>
            <a:ext cx="7527412" cy="572194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8900">
              <a:tabLst>
                <a:tab pos="88900" algn="l"/>
              </a:tabLst>
              <a:defRPr/>
            </a:pPr>
            <a:r>
              <a:rPr lang="fr-FR" sz="1400" b="1" dirty="0">
                <a:solidFill>
                  <a:schemeClr val="tx1"/>
                </a:solidFill>
              </a:rPr>
              <a:t>Jusqu’à 10 % de remise </a:t>
            </a:r>
            <a:r>
              <a:rPr lang="fr-FR" sz="1400" dirty="0" smtClean="0">
                <a:solidFill>
                  <a:schemeClr val="tx1"/>
                </a:solidFill>
              </a:rPr>
              <a:t>pour </a:t>
            </a:r>
            <a:r>
              <a:rPr lang="fr-FR" sz="1400" dirty="0">
                <a:solidFill>
                  <a:schemeClr val="tx1"/>
                </a:solidFill>
              </a:rPr>
              <a:t>les assurés parcourant moins de 8 000 km par an.</a:t>
            </a:r>
          </a:p>
        </p:txBody>
      </p: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69200" y="2895289"/>
            <a:ext cx="7527414" cy="659031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Jusqu’à 30 % de </a:t>
            </a:r>
            <a:r>
              <a:rPr lang="fr-FR" sz="1400" b="1" dirty="0" smtClean="0">
                <a:solidFill>
                  <a:schemeClr val="tx1"/>
                </a:solidFill>
              </a:rPr>
              <a:t>remise </a:t>
            </a:r>
            <a:r>
              <a:rPr lang="fr-FR" sz="1400" dirty="0" smtClean="0">
                <a:solidFill>
                  <a:schemeClr val="tx1"/>
                </a:solidFill>
              </a:rPr>
              <a:t>pour </a:t>
            </a:r>
            <a:r>
              <a:rPr lang="fr-FR" sz="1400" dirty="0">
                <a:solidFill>
                  <a:schemeClr val="tx1"/>
                </a:solidFill>
              </a:rPr>
              <a:t>les assurés détenteurs d’un véhicule électrique uniquement (non applicable sur </a:t>
            </a:r>
            <a:r>
              <a:rPr lang="fr-FR" sz="1400" dirty="0" smtClean="0">
                <a:solidFill>
                  <a:schemeClr val="tx1"/>
                </a:solidFill>
              </a:rPr>
              <a:t>les </a:t>
            </a:r>
            <a:r>
              <a:rPr lang="fr-FR" sz="1400" dirty="0">
                <a:solidFill>
                  <a:schemeClr val="tx1"/>
                </a:solidFill>
              </a:rPr>
              <a:t>véhicules hybrides).</a:t>
            </a:r>
          </a:p>
        </p:txBody>
      </p:sp>
      <p:sp>
        <p:nvSpPr>
          <p:cNvPr id="23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69200" y="3720516"/>
            <a:ext cx="4036669" cy="56648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Jusqu’à 3 % de remise à la </a:t>
            </a:r>
            <a:r>
              <a:rPr lang="fr-FR" sz="1400" b="1" dirty="0" smtClean="0">
                <a:solidFill>
                  <a:schemeClr val="tx1"/>
                </a:solidFill>
              </a:rPr>
              <a:t>souscription </a:t>
            </a:r>
            <a:r>
              <a:rPr lang="fr-FR" sz="1400" dirty="0" smtClean="0">
                <a:solidFill>
                  <a:schemeClr val="tx1"/>
                </a:solidFill>
              </a:rPr>
              <a:t>si </a:t>
            </a:r>
            <a:r>
              <a:rPr lang="fr-FR" sz="1400" dirty="0">
                <a:solidFill>
                  <a:schemeClr val="tx1"/>
                </a:solidFill>
              </a:rPr>
              <a:t>le conducteur principal détient un bonus 50.</a:t>
            </a:r>
          </a:p>
        </p:txBody>
      </p:sp>
      <p:sp>
        <p:nvSpPr>
          <p:cNvPr id="24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69200" y="5131733"/>
            <a:ext cx="4036669" cy="570764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1 mois </a:t>
            </a:r>
            <a:r>
              <a:rPr lang="fr-FR" sz="1400" b="1" dirty="0" smtClean="0">
                <a:solidFill>
                  <a:schemeClr val="tx1"/>
                </a:solidFill>
              </a:rPr>
              <a:t>offert </a:t>
            </a:r>
            <a:r>
              <a:rPr lang="fr-FR" sz="1400" dirty="0" smtClean="0">
                <a:solidFill>
                  <a:schemeClr val="tx1"/>
                </a:solidFill>
              </a:rPr>
              <a:t>pour </a:t>
            </a:r>
            <a:r>
              <a:rPr lang="fr-FR" sz="1400" dirty="0">
                <a:solidFill>
                  <a:schemeClr val="tx1"/>
                </a:solidFill>
              </a:rPr>
              <a:t>les assurés qui renouvellent leur contrat lors d’un changement de véhicule.</a:t>
            </a:r>
          </a:p>
        </p:txBody>
      </p:sp>
      <p:sp>
        <p:nvSpPr>
          <p:cNvPr id="25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60496" y="4430174"/>
            <a:ext cx="4036669" cy="535671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Bonus à vie </a:t>
            </a:r>
            <a:r>
              <a:rPr lang="fr-FR" sz="1400" dirty="0">
                <a:solidFill>
                  <a:schemeClr val="tx1"/>
                </a:solidFill>
              </a:rPr>
              <a:t>(tarif équivalent à un bonus </a:t>
            </a:r>
            <a:r>
              <a:rPr lang="fr-FR" sz="1400" dirty="0" smtClean="0">
                <a:solidFill>
                  <a:schemeClr val="tx1"/>
                </a:solidFill>
              </a:rPr>
              <a:t>50) pour </a:t>
            </a:r>
            <a:r>
              <a:rPr lang="fr-FR" sz="1400" dirty="0">
                <a:solidFill>
                  <a:schemeClr val="tx1"/>
                </a:solidFill>
              </a:rPr>
              <a:t>les bons conducteurs.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1169" y="2132642"/>
            <a:ext cx="2986444" cy="584406"/>
          </a:xfrm>
          <a:prstGeom prst="wedgeRectCallout">
            <a:avLst>
              <a:gd name="adj1" fmla="val -4505"/>
              <a:gd name="adj2" fmla="val 48150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Avantage kilomètre responsable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1169" y="2884571"/>
            <a:ext cx="2986444" cy="678080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 véhicule électrique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1169" y="3712916"/>
            <a:ext cx="2986444" cy="580975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65">
              <a:lnSpc>
                <a:spcPct val="100000"/>
              </a:lnSpc>
              <a:spcBef>
                <a:spcPts val="150"/>
              </a:spcBef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Avantage bonus 50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1169" y="5119696"/>
            <a:ext cx="2986444" cy="592010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65">
              <a:spcBef>
                <a:spcPts val="150"/>
              </a:spcBef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changement                de véhicule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2465" y="4409307"/>
            <a:ext cx="2986444" cy="568751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Bonus  bon conducteur</a:t>
            </a:r>
          </a:p>
        </p:txBody>
      </p:sp>
      <p:pic>
        <p:nvPicPr>
          <p:cNvPr id="9218" name="Picture 2" descr="L&amp;#39;Aston Martin DB5 : la voiture de rêve de James Bond 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29" y="3720516"/>
            <a:ext cx="3351498" cy="199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6145313" cy="449096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remises pour les jeunes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remise commerciales :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87610" y="2158033"/>
            <a:ext cx="5236469" cy="1587733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8900">
              <a:tabLst>
                <a:tab pos="88900" algn="l"/>
              </a:tabLst>
              <a:defRPr/>
            </a:pPr>
            <a:r>
              <a:rPr lang="fr-FR" sz="1400" b="1" dirty="0">
                <a:solidFill>
                  <a:schemeClr val="tx1"/>
                </a:solidFill>
              </a:rPr>
              <a:t>Jusqu’à 20 % de remise </a:t>
            </a:r>
            <a:r>
              <a:rPr lang="fr-FR" sz="1400" dirty="0" smtClean="0">
                <a:solidFill>
                  <a:schemeClr val="tx1"/>
                </a:solidFill>
              </a:rPr>
              <a:t>pour </a:t>
            </a:r>
            <a:r>
              <a:rPr lang="fr-FR" sz="1400" dirty="0">
                <a:solidFill>
                  <a:schemeClr val="tx1"/>
                </a:solidFill>
              </a:rPr>
              <a:t>les conducteurs novices de18 à 25 ans, sans sinistre responsable sur les 3 dernières années, dont un des parents est assuré en Auto (avec un bonus 50) à la Caisse d’Epargne.</a:t>
            </a:r>
          </a:p>
        </p:txBody>
      </p: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687611" y="4066034"/>
            <a:ext cx="5236470" cy="182836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-20% de remise la 1ère année </a:t>
            </a:r>
            <a:r>
              <a:rPr lang="fr-FR" sz="1400" dirty="0" smtClean="0">
                <a:solidFill>
                  <a:schemeClr val="tx1"/>
                </a:solidFill>
              </a:rPr>
              <a:t>pour </a:t>
            </a:r>
            <a:r>
              <a:rPr lang="fr-FR" sz="1400" dirty="0">
                <a:solidFill>
                  <a:schemeClr val="tx1"/>
                </a:solidFill>
              </a:rPr>
              <a:t>les conducteurs novices de18 à 25 ans obtenant leur permis dans le cadre de la conduite accompagnée (sans antécédent d’assurance).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1167" y="2158033"/>
            <a:ext cx="2986444" cy="1587733"/>
          </a:xfrm>
          <a:prstGeom prst="wedgeRectCallout">
            <a:avLst>
              <a:gd name="adj1" fmla="val -4505"/>
              <a:gd name="adj2" fmla="val 48150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jeunes                            Bonus parents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1167" y="4066034"/>
            <a:ext cx="2986444" cy="1828362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jeunes</a:t>
            </a:r>
          </a:p>
          <a:p>
            <a:pPr marL="17780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Avantage conduite accompagnée</a:t>
            </a:r>
          </a:p>
        </p:txBody>
      </p:sp>
      <p:pic>
        <p:nvPicPr>
          <p:cNvPr id="3074" name="Picture 2" descr="N°12, Cars : 462 millions de dollars de recet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6640" y="4229898"/>
            <a:ext cx="2506445" cy="200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65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6145313" cy="449096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remises pour récompenser le multi-équipement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remise commerciales :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537355" y="2031525"/>
            <a:ext cx="7690303" cy="700643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8900">
              <a:tabLst>
                <a:tab pos="88900" algn="l"/>
              </a:tabLst>
              <a:defRPr/>
            </a:pPr>
            <a:r>
              <a:rPr lang="fr-FR" sz="1400" b="1" dirty="0">
                <a:solidFill>
                  <a:schemeClr val="tx1"/>
                </a:solidFill>
              </a:rPr>
              <a:t>5 % de remise </a:t>
            </a:r>
            <a:r>
              <a:rPr lang="fr-FR" sz="1400" dirty="0">
                <a:solidFill>
                  <a:schemeClr val="tx1"/>
                </a:solidFill>
              </a:rPr>
              <a:t>pour les clients qui souscrivent 2 contrats Habitation / Auto / GAV ou plus.</a:t>
            </a:r>
          </a:p>
        </p:txBody>
      </p:sp>
      <p:sp>
        <p:nvSpPr>
          <p:cNvPr id="22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542201" y="5229531"/>
            <a:ext cx="5011489" cy="81311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7313" lvl="1">
              <a:lnSpc>
                <a:spcPct val="87000"/>
              </a:lnSpc>
            </a:pPr>
            <a:r>
              <a:rPr lang="fr-FR" sz="1400" b="1" dirty="0">
                <a:solidFill>
                  <a:schemeClr val="tx1"/>
                </a:solidFill>
              </a:rPr>
              <a:t>15 % de remise </a:t>
            </a:r>
            <a:r>
              <a:rPr lang="fr-FR" sz="1400" dirty="0">
                <a:solidFill>
                  <a:schemeClr val="tx1"/>
                </a:solidFill>
              </a:rPr>
              <a:t>sur le contrat 2 Roues des clients détenteurs d’un contrat Auto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0912" y="2031525"/>
            <a:ext cx="2986444" cy="700643"/>
          </a:xfrm>
          <a:prstGeom prst="wedgeRectCallout">
            <a:avLst>
              <a:gd name="adj1" fmla="val -4505"/>
              <a:gd name="adj2" fmla="val 48150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multi-équipement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5758" y="5229531"/>
            <a:ext cx="2986444" cy="813110"/>
          </a:xfrm>
          <a:prstGeom prst="wedgeRectCallout">
            <a:avLst>
              <a:gd name="adj1" fmla="val 9849"/>
              <a:gd name="adj2" fmla="val 36429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AUTO / 2 ROUES</a:t>
            </a:r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FEAE6B1A-BF46-4B07-A977-959690ED455A}"/>
              </a:ext>
            </a:extLst>
          </p:cNvPr>
          <p:cNvSpPr/>
          <p:nvPr/>
        </p:nvSpPr>
        <p:spPr>
          <a:xfrm>
            <a:off x="695325" y="3082247"/>
            <a:ext cx="2121268" cy="1682698"/>
          </a:xfrm>
          <a:custGeom>
            <a:avLst/>
            <a:gdLst/>
            <a:ahLst/>
            <a:cxnLst/>
            <a:rect l="l" t="t" r="r" b="b"/>
            <a:pathLst>
              <a:path w="2352675" h="1866264">
                <a:moveTo>
                  <a:pt x="1131534" y="1446083"/>
                </a:moveTo>
                <a:lnTo>
                  <a:pt x="980535" y="1446083"/>
                </a:lnTo>
                <a:lnTo>
                  <a:pt x="990715" y="1447056"/>
                </a:lnTo>
                <a:lnTo>
                  <a:pt x="999727" y="1451891"/>
                </a:lnTo>
                <a:lnTo>
                  <a:pt x="1006322" y="1460210"/>
                </a:lnTo>
                <a:lnTo>
                  <a:pt x="1011250" y="1470090"/>
                </a:lnTo>
                <a:lnTo>
                  <a:pt x="1194257" y="1851344"/>
                </a:lnTo>
                <a:lnTo>
                  <a:pt x="1204046" y="1862249"/>
                </a:lnTo>
                <a:lnTo>
                  <a:pt x="1217266" y="1865986"/>
                </a:lnTo>
                <a:lnTo>
                  <a:pt x="1230558" y="1862519"/>
                </a:lnTo>
                <a:lnTo>
                  <a:pt x="1240561" y="1851814"/>
                </a:lnTo>
                <a:lnTo>
                  <a:pt x="1367460" y="1600560"/>
                </a:lnTo>
                <a:lnTo>
                  <a:pt x="1221614" y="1600560"/>
                </a:lnTo>
                <a:lnTo>
                  <a:pt x="1208425" y="1596812"/>
                </a:lnTo>
                <a:lnTo>
                  <a:pt x="1198664" y="1585927"/>
                </a:lnTo>
                <a:lnTo>
                  <a:pt x="1131534" y="1446083"/>
                </a:lnTo>
                <a:close/>
              </a:path>
              <a:path w="2352675" h="1866264">
                <a:moveTo>
                  <a:pt x="355650" y="146039"/>
                </a:moveTo>
                <a:lnTo>
                  <a:pt x="599897" y="668809"/>
                </a:lnTo>
                <a:lnTo>
                  <a:pt x="0" y="853061"/>
                </a:lnTo>
                <a:lnTo>
                  <a:pt x="587044" y="1105867"/>
                </a:lnTo>
                <a:lnTo>
                  <a:pt x="608469" y="1114439"/>
                </a:lnTo>
                <a:lnTo>
                  <a:pt x="578472" y="1183007"/>
                </a:lnTo>
                <a:lnTo>
                  <a:pt x="287096" y="1821461"/>
                </a:lnTo>
                <a:lnTo>
                  <a:pt x="793390" y="1547217"/>
                </a:lnTo>
                <a:lnTo>
                  <a:pt x="539915" y="1547217"/>
                </a:lnTo>
                <a:lnTo>
                  <a:pt x="685596" y="1225856"/>
                </a:lnTo>
                <a:lnTo>
                  <a:pt x="756056" y="1073812"/>
                </a:lnTo>
                <a:lnTo>
                  <a:pt x="758442" y="1063781"/>
                </a:lnTo>
                <a:lnTo>
                  <a:pt x="634174" y="990183"/>
                </a:lnTo>
                <a:lnTo>
                  <a:pt x="342798" y="861633"/>
                </a:lnTo>
                <a:lnTo>
                  <a:pt x="647039" y="767361"/>
                </a:lnTo>
                <a:lnTo>
                  <a:pt x="739343" y="737694"/>
                </a:lnTo>
                <a:lnTo>
                  <a:pt x="748889" y="732152"/>
                </a:lnTo>
                <a:lnTo>
                  <a:pt x="755056" y="723525"/>
                </a:lnTo>
                <a:lnTo>
                  <a:pt x="757256" y="713153"/>
                </a:lnTo>
                <a:lnTo>
                  <a:pt x="754900" y="702375"/>
                </a:lnTo>
                <a:lnTo>
                  <a:pt x="719874" y="625959"/>
                </a:lnTo>
                <a:lnTo>
                  <a:pt x="591324" y="351715"/>
                </a:lnTo>
                <a:lnTo>
                  <a:pt x="860145" y="351715"/>
                </a:lnTo>
                <a:lnTo>
                  <a:pt x="355650" y="146039"/>
                </a:lnTo>
                <a:close/>
              </a:path>
              <a:path w="2352675" h="1866264">
                <a:moveTo>
                  <a:pt x="1396304" y="1317857"/>
                </a:moveTo>
                <a:lnTo>
                  <a:pt x="1387290" y="1319689"/>
                </a:lnTo>
                <a:lnTo>
                  <a:pt x="1379486" y="1324557"/>
                </a:lnTo>
                <a:lnTo>
                  <a:pt x="1373759" y="1332117"/>
                </a:lnTo>
                <a:lnTo>
                  <a:pt x="1328343" y="1422960"/>
                </a:lnTo>
                <a:lnTo>
                  <a:pt x="1244917" y="1586486"/>
                </a:lnTo>
                <a:lnTo>
                  <a:pt x="1234891" y="1597132"/>
                </a:lnTo>
                <a:lnTo>
                  <a:pt x="1221614" y="1600560"/>
                </a:lnTo>
                <a:lnTo>
                  <a:pt x="1367460" y="1600560"/>
                </a:lnTo>
                <a:lnTo>
                  <a:pt x="1431188" y="1474383"/>
                </a:lnTo>
                <a:lnTo>
                  <a:pt x="1439748" y="1457238"/>
                </a:lnTo>
                <a:lnTo>
                  <a:pt x="1835434" y="1457238"/>
                </a:lnTo>
                <a:lnTo>
                  <a:pt x="1818031" y="1403491"/>
                </a:lnTo>
                <a:lnTo>
                  <a:pt x="1667555" y="1403491"/>
                </a:lnTo>
                <a:lnTo>
                  <a:pt x="1653108" y="1402971"/>
                </a:lnTo>
                <a:lnTo>
                  <a:pt x="1478318" y="1345833"/>
                </a:lnTo>
                <a:lnTo>
                  <a:pt x="1405661" y="1319405"/>
                </a:lnTo>
                <a:lnTo>
                  <a:pt x="1396304" y="1317857"/>
                </a:lnTo>
                <a:close/>
              </a:path>
              <a:path w="2352675" h="1866264">
                <a:moveTo>
                  <a:pt x="1835434" y="1457238"/>
                </a:moveTo>
                <a:lnTo>
                  <a:pt x="1439748" y="1457238"/>
                </a:lnTo>
                <a:lnTo>
                  <a:pt x="1836445" y="1594550"/>
                </a:lnTo>
                <a:lnTo>
                  <a:pt x="1851008" y="1595290"/>
                </a:lnTo>
                <a:lnTo>
                  <a:pt x="1862942" y="1588599"/>
                </a:lnTo>
                <a:lnTo>
                  <a:pt x="1869872" y="1576800"/>
                </a:lnTo>
                <a:lnTo>
                  <a:pt x="1869427" y="1562216"/>
                </a:lnTo>
                <a:lnTo>
                  <a:pt x="1835434" y="1457238"/>
                </a:lnTo>
                <a:close/>
              </a:path>
              <a:path w="2352675" h="1866264">
                <a:moveTo>
                  <a:pt x="1036043" y="1282758"/>
                </a:moveTo>
                <a:lnTo>
                  <a:pt x="1025893" y="1285712"/>
                </a:lnTo>
                <a:lnTo>
                  <a:pt x="539915" y="1547217"/>
                </a:lnTo>
                <a:lnTo>
                  <a:pt x="793390" y="1547217"/>
                </a:lnTo>
                <a:lnTo>
                  <a:pt x="904125" y="1487235"/>
                </a:lnTo>
                <a:lnTo>
                  <a:pt x="970432" y="1449351"/>
                </a:lnTo>
                <a:lnTo>
                  <a:pt x="980535" y="1446083"/>
                </a:lnTo>
                <a:lnTo>
                  <a:pt x="1131534" y="1446083"/>
                </a:lnTo>
                <a:lnTo>
                  <a:pt x="1118374" y="1418668"/>
                </a:lnTo>
                <a:lnTo>
                  <a:pt x="1061364" y="1297510"/>
                </a:lnTo>
                <a:lnTo>
                  <a:pt x="1055000" y="1289062"/>
                </a:lnTo>
                <a:lnTo>
                  <a:pt x="1046152" y="1284010"/>
                </a:lnTo>
                <a:lnTo>
                  <a:pt x="1036043" y="1282758"/>
                </a:lnTo>
                <a:close/>
              </a:path>
              <a:path w="2352675" h="1866264">
                <a:moveTo>
                  <a:pt x="1836362" y="261378"/>
                </a:moveTo>
                <a:lnTo>
                  <a:pt x="1676519" y="261378"/>
                </a:lnTo>
                <a:lnTo>
                  <a:pt x="1690555" y="266259"/>
                </a:lnTo>
                <a:lnTo>
                  <a:pt x="1699727" y="277952"/>
                </a:lnTo>
                <a:lnTo>
                  <a:pt x="1700491" y="293930"/>
                </a:lnTo>
                <a:lnTo>
                  <a:pt x="1636864" y="531687"/>
                </a:lnTo>
                <a:lnTo>
                  <a:pt x="1596859" y="680772"/>
                </a:lnTo>
                <a:lnTo>
                  <a:pt x="1596279" y="691436"/>
                </a:lnTo>
                <a:lnTo>
                  <a:pt x="1599861" y="701073"/>
                </a:lnTo>
                <a:lnTo>
                  <a:pt x="1606909" y="708558"/>
                </a:lnTo>
                <a:lnTo>
                  <a:pt x="1616722" y="712764"/>
                </a:lnTo>
                <a:lnTo>
                  <a:pt x="2002650" y="788608"/>
                </a:lnTo>
                <a:lnTo>
                  <a:pt x="2016654" y="796269"/>
                </a:lnTo>
                <a:lnTo>
                  <a:pt x="2023167" y="809592"/>
                </a:lnTo>
                <a:lnTo>
                  <a:pt x="2021459" y="824320"/>
                </a:lnTo>
                <a:lnTo>
                  <a:pt x="2010803" y="836195"/>
                </a:lnTo>
                <a:lnTo>
                  <a:pt x="1799691" y="960185"/>
                </a:lnTo>
                <a:lnTo>
                  <a:pt x="1608315" y="1069545"/>
                </a:lnTo>
                <a:lnTo>
                  <a:pt x="1601385" y="1075313"/>
                </a:lnTo>
                <a:lnTo>
                  <a:pt x="1596956" y="1082878"/>
                </a:lnTo>
                <a:lnTo>
                  <a:pt x="1595311" y="1091489"/>
                </a:lnTo>
                <a:lnTo>
                  <a:pt x="1596732" y="1100393"/>
                </a:lnTo>
                <a:lnTo>
                  <a:pt x="1628292" y="1191566"/>
                </a:lnTo>
                <a:lnTo>
                  <a:pt x="1685709" y="1370560"/>
                </a:lnTo>
                <a:lnTo>
                  <a:pt x="1686142" y="1385006"/>
                </a:lnTo>
                <a:lnTo>
                  <a:pt x="1679328" y="1396743"/>
                </a:lnTo>
                <a:lnTo>
                  <a:pt x="1667555" y="1403491"/>
                </a:lnTo>
                <a:lnTo>
                  <a:pt x="1818031" y="1403491"/>
                </a:lnTo>
                <a:lnTo>
                  <a:pt x="1739785" y="1161848"/>
                </a:lnTo>
                <a:lnTo>
                  <a:pt x="1739595" y="1161302"/>
                </a:lnTo>
                <a:lnTo>
                  <a:pt x="1739379" y="1160769"/>
                </a:lnTo>
                <a:lnTo>
                  <a:pt x="1737537" y="1151702"/>
                </a:lnTo>
                <a:lnTo>
                  <a:pt x="1855393" y="1067310"/>
                </a:lnTo>
                <a:lnTo>
                  <a:pt x="2339695" y="788926"/>
                </a:lnTo>
                <a:lnTo>
                  <a:pt x="2350489" y="777099"/>
                </a:lnTo>
                <a:lnTo>
                  <a:pt x="2331796" y="741224"/>
                </a:lnTo>
                <a:lnTo>
                  <a:pt x="1786839" y="634532"/>
                </a:lnTo>
                <a:lnTo>
                  <a:pt x="1766798" y="630887"/>
                </a:lnTo>
                <a:lnTo>
                  <a:pt x="1756912" y="626846"/>
                </a:lnTo>
                <a:lnTo>
                  <a:pt x="1749734" y="619482"/>
                </a:lnTo>
                <a:lnTo>
                  <a:pt x="1745983" y="609909"/>
                </a:lnTo>
                <a:lnTo>
                  <a:pt x="1746377" y="599238"/>
                </a:lnTo>
                <a:lnTo>
                  <a:pt x="1752561" y="574537"/>
                </a:lnTo>
                <a:lnTo>
                  <a:pt x="1836362" y="261378"/>
                </a:lnTo>
                <a:close/>
              </a:path>
              <a:path w="2352675" h="1866264">
                <a:moveTo>
                  <a:pt x="860145" y="351715"/>
                </a:moveTo>
                <a:lnTo>
                  <a:pt x="591324" y="351715"/>
                </a:lnTo>
                <a:lnTo>
                  <a:pt x="1011059" y="526874"/>
                </a:lnTo>
                <a:lnTo>
                  <a:pt x="1020465" y="528890"/>
                </a:lnTo>
                <a:lnTo>
                  <a:pt x="1029668" y="527420"/>
                </a:lnTo>
                <a:lnTo>
                  <a:pt x="1037752" y="522788"/>
                </a:lnTo>
                <a:lnTo>
                  <a:pt x="1043800" y="515317"/>
                </a:lnTo>
                <a:lnTo>
                  <a:pt x="1092669" y="424563"/>
                </a:lnTo>
                <a:lnTo>
                  <a:pt x="1106380" y="398858"/>
                </a:lnTo>
                <a:lnTo>
                  <a:pt x="976972" y="398858"/>
                </a:lnTo>
                <a:lnTo>
                  <a:pt x="860145" y="351715"/>
                </a:lnTo>
                <a:close/>
              </a:path>
              <a:path w="2352675" h="1866264">
                <a:moveTo>
                  <a:pt x="1337632" y="260768"/>
                </a:moveTo>
                <a:lnTo>
                  <a:pt x="1195514" y="260768"/>
                </a:lnTo>
                <a:lnTo>
                  <a:pt x="1208437" y="264185"/>
                </a:lnTo>
                <a:lnTo>
                  <a:pt x="1218285" y="274436"/>
                </a:lnTo>
                <a:lnTo>
                  <a:pt x="1319022" y="463310"/>
                </a:lnTo>
                <a:lnTo>
                  <a:pt x="1326143" y="471702"/>
                </a:lnTo>
                <a:lnTo>
                  <a:pt x="1335690" y="476245"/>
                </a:lnTo>
                <a:lnTo>
                  <a:pt x="1346257" y="476598"/>
                </a:lnTo>
                <a:lnTo>
                  <a:pt x="1356436" y="472416"/>
                </a:lnTo>
                <a:lnTo>
                  <a:pt x="1456893" y="403138"/>
                </a:lnTo>
                <a:lnTo>
                  <a:pt x="1565271" y="330291"/>
                </a:lnTo>
                <a:lnTo>
                  <a:pt x="1375473" y="330291"/>
                </a:lnTo>
                <a:lnTo>
                  <a:pt x="1337632" y="260768"/>
                </a:lnTo>
                <a:close/>
              </a:path>
              <a:path w="2352675" h="1866264">
                <a:moveTo>
                  <a:pt x="1191348" y="20379"/>
                </a:moveTo>
                <a:lnTo>
                  <a:pt x="986205" y="376176"/>
                </a:lnTo>
                <a:lnTo>
                  <a:pt x="976972" y="398858"/>
                </a:lnTo>
                <a:lnTo>
                  <a:pt x="1106380" y="398858"/>
                </a:lnTo>
                <a:lnTo>
                  <a:pt x="1172743" y="274436"/>
                </a:lnTo>
                <a:lnTo>
                  <a:pt x="1182591" y="264185"/>
                </a:lnTo>
                <a:lnTo>
                  <a:pt x="1195514" y="260768"/>
                </a:lnTo>
                <a:lnTo>
                  <a:pt x="1337632" y="260768"/>
                </a:lnTo>
                <a:lnTo>
                  <a:pt x="1214120" y="33847"/>
                </a:lnTo>
                <a:lnTo>
                  <a:pt x="1204239" y="23715"/>
                </a:lnTo>
                <a:lnTo>
                  <a:pt x="1191348" y="20379"/>
                </a:lnTo>
                <a:close/>
              </a:path>
              <a:path w="2352675" h="1866264">
                <a:moveTo>
                  <a:pt x="1873633" y="0"/>
                </a:moveTo>
                <a:lnTo>
                  <a:pt x="1858276" y="4459"/>
                </a:lnTo>
                <a:lnTo>
                  <a:pt x="1392618" y="317438"/>
                </a:lnTo>
                <a:lnTo>
                  <a:pt x="1375473" y="330291"/>
                </a:lnTo>
                <a:lnTo>
                  <a:pt x="1565271" y="330291"/>
                </a:lnTo>
                <a:lnTo>
                  <a:pt x="1661160" y="265838"/>
                </a:lnTo>
                <a:lnTo>
                  <a:pt x="1676519" y="261378"/>
                </a:lnTo>
                <a:lnTo>
                  <a:pt x="1836362" y="261378"/>
                </a:lnTo>
                <a:lnTo>
                  <a:pt x="1897595" y="32552"/>
                </a:lnTo>
                <a:lnTo>
                  <a:pt x="1896833" y="16573"/>
                </a:lnTo>
                <a:lnTo>
                  <a:pt x="1887666" y="4880"/>
                </a:lnTo>
                <a:lnTo>
                  <a:pt x="1873633" y="0"/>
                </a:lnTo>
                <a:close/>
              </a:path>
            </a:pathLst>
          </a:custGeom>
          <a:solidFill>
            <a:srgbClr val="FFD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E973BB-F283-4987-B5D7-160E87C6467D}"/>
              </a:ext>
            </a:extLst>
          </p:cNvPr>
          <p:cNvSpPr/>
          <p:nvPr/>
        </p:nvSpPr>
        <p:spPr>
          <a:xfrm>
            <a:off x="7346569" y="3089774"/>
            <a:ext cx="13589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Gill Sans MT" panose="020B0502020104020203" pitchFamily="34" charset="0"/>
              </a:rPr>
              <a:t>5%</a:t>
            </a:r>
            <a:endParaRPr lang="fr-FR" b="1" cap="all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1" name="Plus 30"/>
          <p:cNvSpPr/>
          <p:nvPr/>
        </p:nvSpPr>
        <p:spPr>
          <a:xfrm>
            <a:off x="2936088" y="3478663"/>
            <a:ext cx="750777" cy="659821"/>
          </a:xfrm>
          <a:prstGeom prst="mathPlu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object 40">
            <a:extLst>
              <a:ext uri="{FF2B5EF4-FFF2-40B4-BE49-F238E27FC236}">
                <a16:creationId xmlns:a16="http://schemas.microsoft.com/office/drawing/2014/main" id="{FEAE6B1A-BF46-4B07-A977-959690ED455A}"/>
              </a:ext>
            </a:extLst>
          </p:cNvPr>
          <p:cNvSpPr/>
          <p:nvPr/>
        </p:nvSpPr>
        <p:spPr>
          <a:xfrm>
            <a:off x="3687839" y="3082247"/>
            <a:ext cx="2121268" cy="1682698"/>
          </a:xfrm>
          <a:custGeom>
            <a:avLst/>
            <a:gdLst/>
            <a:ahLst/>
            <a:cxnLst/>
            <a:rect l="l" t="t" r="r" b="b"/>
            <a:pathLst>
              <a:path w="2352675" h="1866264">
                <a:moveTo>
                  <a:pt x="1131534" y="1446083"/>
                </a:moveTo>
                <a:lnTo>
                  <a:pt x="980535" y="1446083"/>
                </a:lnTo>
                <a:lnTo>
                  <a:pt x="990715" y="1447056"/>
                </a:lnTo>
                <a:lnTo>
                  <a:pt x="999727" y="1451891"/>
                </a:lnTo>
                <a:lnTo>
                  <a:pt x="1006322" y="1460210"/>
                </a:lnTo>
                <a:lnTo>
                  <a:pt x="1011250" y="1470090"/>
                </a:lnTo>
                <a:lnTo>
                  <a:pt x="1194257" y="1851344"/>
                </a:lnTo>
                <a:lnTo>
                  <a:pt x="1204046" y="1862249"/>
                </a:lnTo>
                <a:lnTo>
                  <a:pt x="1217266" y="1865986"/>
                </a:lnTo>
                <a:lnTo>
                  <a:pt x="1230558" y="1862519"/>
                </a:lnTo>
                <a:lnTo>
                  <a:pt x="1240561" y="1851814"/>
                </a:lnTo>
                <a:lnTo>
                  <a:pt x="1367460" y="1600560"/>
                </a:lnTo>
                <a:lnTo>
                  <a:pt x="1221614" y="1600560"/>
                </a:lnTo>
                <a:lnTo>
                  <a:pt x="1208425" y="1596812"/>
                </a:lnTo>
                <a:lnTo>
                  <a:pt x="1198664" y="1585927"/>
                </a:lnTo>
                <a:lnTo>
                  <a:pt x="1131534" y="1446083"/>
                </a:lnTo>
                <a:close/>
              </a:path>
              <a:path w="2352675" h="1866264">
                <a:moveTo>
                  <a:pt x="355650" y="146039"/>
                </a:moveTo>
                <a:lnTo>
                  <a:pt x="599897" y="668809"/>
                </a:lnTo>
                <a:lnTo>
                  <a:pt x="0" y="853061"/>
                </a:lnTo>
                <a:lnTo>
                  <a:pt x="587044" y="1105867"/>
                </a:lnTo>
                <a:lnTo>
                  <a:pt x="608469" y="1114439"/>
                </a:lnTo>
                <a:lnTo>
                  <a:pt x="578472" y="1183007"/>
                </a:lnTo>
                <a:lnTo>
                  <a:pt x="287096" y="1821461"/>
                </a:lnTo>
                <a:lnTo>
                  <a:pt x="793390" y="1547217"/>
                </a:lnTo>
                <a:lnTo>
                  <a:pt x="539915" y="1547217"/>
                </a:lnTo>
                <a:lnTo>
                  <a:pt x="685596" y="1225856"/>
                </a:lnTo>
                <a:lnTo>
                  <a:pt x="756056" y="1073812"/>
                </a:lnTo>
                <a:lnTo>
                  <a:pt x="758442" y="1063781"/>
                </a:lnTo>
                <a:lnTo>
                  <a:pt x="634174" y="990183"/>
                </a:lnTo>
                <a:lnTo>
                  <a:pt x="342798" y="861633"/>
                </a:lnTo>
                <a:lnTo>
                  <a:pt x="647039" y="767361"/>
                </a:lnTo>
                <a:lnTo>
                  <a:pt x="739343" y="737694"/>
                </a:lnTo>
                <a:lnTo>
                  <a:pt x="748889" y="732152"/>
                </a:lnTo>
                <a:lnTo>
                  <a:pt x="755056" y="723525"/>
                </a:lnTo>
                <a:lnTo>
                  <a:pt x="757256" y="713153"/>
                </a:lnTo>
                <a:lnTo>
                  <a:pt x="754900" y="702375"/>
                </a:lnTo>
                <a:lnTo>
                  <a:pt x="719874" y="625959"/>
                </a:lnTo>
                <a:lnTo>
                  <a:pt x="591324" y="351715"/>
                </a:lnTo>
                <a:lnTo>
                  <a:pt x="860145" y="351715"/>
                </a:lnTo>
                <a:lnTo>
                  <a:pt x="355650" y="146039"/>
                </a:lnTo>
                <a:close/>
              </a:path>
              <a:path w="2352675" h="1866264">
                <a:moveTo>
                  <a:pt x="1396304" y="1317857"/>
                </a:moveTo>
                <a:lnTo>
                  <a:pt x="1387290" y="1319689"/>
                </a:lnTo>
                <a:lnTo>
                  <a:pt x="1379486" y="1324557"/>
                </a:lnTo>
                <a:lnTo>
                  <a:pt x="1373759" y="1332117"/>
                </a:lnTo>
                <a:lnTo>
                  <a:pt x="1328343" y="1422960"/>
                </a:lnTo>
                <a:lnTo>
                  <a:pt x="1244917" y="1586486"/>
                </a:lnTo>
                <a:lnTo>
                  <a:pt x="1234891" y="1597132"/>
                </a:lnTo>
                <a:lnTo>
                  <a:pt x="1221614" y="1600560"/>
                </a:lnTo>
                <a:lnTo>
                  <a:pt x="1367460" y="1600560"/>
                </a:lnTo>
                <a:lnTo>
                  <a:pt x="1431188" y="1474383"/>
                </a:lnTo>
                <a:lnTo>
                  <a:pt x="1439748" y="1457238"/>
                </a:lnTo>
                <a:lnTo>
                  <a:pt x="1835434" y="1457238"/>
                </a:lnTo>
                <a:lnTo>
                  <a:pt x="1818031" y="1403491"/>
                </a:lnTo>
                <a:lnTo>
                  <a:pt x="1667555" y="1403491"/>
                </a:lnTo>
                <a:lnTo>
                  <a:pt x="1653108" y="1402971"/>
                </a:lnTo>
                <a:lnTo>
                  <a:pt x="1478318" y="1345833"/>
                </a:lnTo>
                <a:lnTo>
                  <a:pt x="1405661" y="1319405"/>
                </a:lnTo>
                <a:lnTo>
                  <a:pt x="1396304" y="1317857"/>
                </a:lnTo>
                <a:close/>
              </a:path>
              <a:path w="2352675" h="1866264">
                <a:moveTo>
                  <a:pt x="1835434" y="1457238"/>
                </a:moveTo>
                <a:lnTo>
                  <a:pt x="1439748" y="1457238"/>
                </a:lnTo>
                <a:lnTo>
                  <a:pt x="1836445" y="1594550"/>
                </a:lnTo>
                <a:lnTo>
                  <a:pt x="1851008" y="1595290"/>
                </a:lnTo>
                <a:lnTo>
                  <a:pt x="1862942" y="1588599"/>
                </a:lnTo>
                <a:lnTo>
                  <a:pt x="1869872" y="1576800"/>
                </a:lnTo>
                <a:lnTo>
                  <a:pt x="1869427" y="1562216"/>
                </a:lnTo>
                <a:lnTo>
                  <a:pt x="1835434" y="1457238"/>
                </a:lnTo>
                <a:close/>
              </a:path>
              <a:path w="2352675" h="1866264">
                <a:moveTo>
                  <a:pt x="1036043" y="1282758"/>
                </a:moveTo>
                <a:lnTo>
                  <a:pt x="1025893" y="1285712"/>
                </a:lnTo>
                <a:lnTo>
                  <a:pt x="539915" y="1547217"/>
                </a:lnTo>
                <a:lnTo>
                  <a:pt x="793390" y="1547217"/>
                </a:lnTo>
                <a:lnTo>
                  <a:pt x="904125" y="1487235"/>
                </a:lnTo>
                <a:lnTo>
                  <a:pt x="970432" y="1449351"/>
                </a:lnTo>
                <a:lnTo>
                  <a:pt x="980535" y="1446083"/>
                </a:lnTo>
                <a:lnTo>
                  <a:pt x="1131534" y="1446083"/>
                </a:lnTo>
                <a:lnTo>
                  <a:pt x="1118374" y="1418668"/>
                </a:lnTo>
                <a:lnTo>
                  <a:pt x="1061364" y="1297510"/>
                </a:lnTo>
                <a:lnTo>
                  <a:pt x="1055000" y="1289062"/>
                </a:lnTo>
                <a:lnTo>
                  <a:pt x="1046152" y="1284010"/>
                </a:lnTo>
                <a:lnTo>
                  <a:pt x="1036043" y="1282758"/>
                </a:lnTo>
                <a:close/>
              </a:path>
              <a:path w="2352675" h="1866264">
                <a:moveTo>
                  <a:pt x="1836362" y="261378"/>
                </a:moveTo>
                <a:lnTo>
                  <a:pt x="1676519" y="261378"/>
                </a:lnTo>
                <a:lnTo>
                  <a:pt x="1690555" y="266259"/>
                </a:lnTo>
                <a:lnTo>
                  <a:pt x="1699727" y="277952"/>
                </a:lnTo>
                <a:lnTo>
                  <a:pt x="1700491" y="293930"/>
                </a:lnTo>
                <a:lnTo>
                  <a:pt x="1636864" y="531687"/>
                </a:lnTo>
                <a:lnTo>
                  <a:pt x="1596859" y="680772"/>
                </a:lnTo>
                <a:lnTo>
                  <a:pt x="1596279" y="691436"/>
                </a:lnTo>
                <a:lnTo>
                  <a:pt x="1599861" y="701073"/>
                </a:lnTo>
                <a:lnTo>
                  <a:pt x="1606909" y="708558"/>
                </a:lnTo>
                <a:lnTo>
                  <a:pt x="1616722" y="712764"/>
                </a:lnTo>
                <a:lnTo>
                  <a:pt x="2002650" y="788608"/>
                </a:lnTo>
                <a:lnTo>
                  <a:pt x="2016654" y="796269"/>
                </a:lnTo>
                <a:lnTo>
                  <a:pt x="2023167" y="809592"/>
                </a:lnTo>
                <a:lnTo>
                  <a:pt x="2021459" y="824320"/>
                </a:lnTo>
                <a:lnTo>
                  <a:pt x="2010803" y="836195"/>
                </a:lnTo>
                <a:lnTo>
                  <a:pt x="1799691" y="960185"/>
                </a:lnTo>
                <a:lnTo>
                  <a:pt x="1608315" y="1069545"/>
                </a:lnTo>
                <a:lnTo>
                  <a:pt x="1601385" y="1075313"/>
                </a:lnTo>
                <a:lnTo>
                  <a:pt x="1596956" y="1082878"/>
                </a:lnTo>
                <a:lnTo>
                  <a:pt x="1595311" y="1091489"/>
                </a:lnTo>
                <a:lnTo>
                  <a:pt x="1596732" y="1100393"/>
                </a:lnTo>
                <a:lnTo>
                  <a:pt x="1628292" y="1191566"/>
                </a:lnTo>
                <a:lnTo>
                  <a:pt x="1685709" y="1370560"/>
                </a:lnTo>
                <a:lnTo>
                  <a:pt x="1686142" y="1385006"/>
                </a:lnTo>
                <a:lnTo>
                  <a:pt x="1679328" y="1396743"/>
                </a:lnTo>
                <a:lnTo>
                  <a:pt x="1667555" y="1403491"/>
                </a:lnTo>
                <a:lnTo>
                  <a:pt x="1818031" y="1403491"/>
                </a:lnTo>
                <a:lnTo>
                  <a:pt x="1739785" y="1161848"/>
                </a:lnTo>
                <a:lnTo>
                  <a:pt x="1739595" y="1161302"/>
                </a:lnTo>
                <a:lnTo>
                  <a:pt x="1739379" y="1160769"/>
                </a:lnTo>
                <a:lnTo>
                  <a:pt x="1737537" y="1151702"/>
                </a:lnTo>
                <a:lnTo>
                  <a:pt x="1855393" y="1067310"/>
                </a:lnTo>
                <a:lnTo>
                  <a:pt x="2339695" y="788926"/>
                </a:lnTo>
                <a:lnTo>
                  <a:pt x="2350489" y="777099"/>
                </a:lnTo>
                <a:lnTo>
                  <a:pt x="2331796" y="741224"/>
                </a:lnTo>
                <a:lnTo>
                  <a:pt x="1786839" y="634532"/>
                </a:lnTo>
                <a:lnTo>
                  <a:pt x="1766798" y="630887"/>
                </a:lnTo>
                <a:lnTo>
                  <a:pt x="1756912" y="626846"/>
                </a:lnTo>
                <a:lnTo>
                  <a:pt x="1749734" y="619482"/>
                </a:lnTo>
                <a:lnTo>
                  <a:pt x="1745983" y="609909"/>
                </a:lnTo>
                <a:lnTo>
                  <a:pt x="1746377" y="599238"/>
                </a:lnTo>
                <a:lnTo>
                  <a:pt x="1752561" y="574537"/>
                </a:lnTo>
                <a:lnTo>
                  <a:pt x="1836362" y="261378"/>
                </a:lnTo>
                <a:close/>
              </a:path>
              <a:path w="2352675" h="1866264">
                <a:moveTo>
                  <a:pt x="860145" y="351715"/>
                </a:moveTo>
                <a:lnTo>
                  <a:pt x="591324" y="351715"/>
                </a:lnTo>
                <a:lnTo>
                  <a:pt x="1011059" y="526874"/>
                </a:lnTo>
                <a:lnTo>
                  <a:pt x="1020465" y="528890"/>
                </a:lnTo>
                <a:lnTo>
                  <a:pt x="1029668" y="527420"/>
                </a:lnTo>
                <a:lnTo>
                  <a:pt x="1037752" y="522788"/>
                </a:lnTo>
                <a:lnTo>
                  <a:pt x="1043800" y="515317"/>
                </a:lnTo>
                <a:lnTo>
                  <a:pt x="1092669" y="424563"/>
                </a:lnTo>
                <a:lnTo>
                  <a:pt x="1106380" y="398858"/>
                </a:lnTo>
                <a:lnTo>
                  <a:pt x="976972" y="398858"/>
                </a:lnTo>
                <a:lnTo>
                  <a:pt x="860145" y="351715"/>
                </a:lnTo>
                <a:close/>
              </a:path>
              <a:path w="2352675" h="1866264">
                <a:moveTo>
                  <a:pt x="1337632" y="260768"/>
                </a:moveTo>
                <a:lnTo>
                  <a:pt x="1195514" y="260768"/>
                </a:lnTo>
                <a:lnTo>
                  <a:pt x="1208437" y="264185"/>
                </a:lnTo>
                <a:lnTo>
                  <a:pt x="1218285" y="274436"/>
                </a:lnTo>
                <a:lnTo>
                  <a:pt x="1319022" y="463310"/>
                </a:lnTo>
                <a:lnTo>
                  <a:pt x="1326143" y="471702"/>
                </a:lnTo>
                <a:lnTo>
                  <a:pt x="1335690" y="476245"/>
                </a:lnTo>
                <a:lnTo>
                  <a:pt x="1346257" y="476598"/>
                </a:lnTo>
                <a:lnTo>
                  <a:pt x="1356436" y="472416"/>
                </a:lnTo>
                <a:lnTo>
                  <a:pt x="1456893" y="403138"/>
                </a:lnTo>
                <a:lnTo>
                  <a:pt x="1565271" y="330291"/>
                </a:lnTo>
                <a:lnTo>
                  <a:pt x="1375473" y="330291"/>
                </a:lnTo>
                <a:lnTo>
                  <a:pt x="1337632" y="260768"/>
                </a:lnTo>
                <a:close/>
              </a:path>
              <a:path w="2352675" h="1866264">
                <a:moveTo>
                  <a:pt x="1191348" y="20379"/>
                </a:moveTo>
                <a:lnTo>
                  <a:pt x="986205" y="376176"/>
                </a:lnTo>
                <a:lnTo>
                  <a:pt x="976972" y="398858"/>
                </a:lnTo>
                <a:lnTo>
                  <a:pt x="1106380" y="398858"/>
                </a:lnTo>
                <a:lnTo>
                  <a:pt x="1172743" y="274436"/>
                </a:lnTo>
                <a:lnTo>
                  <a:pt x="1182591" y="264185"/>
                </a:lnTo>
                <a:lnTo>
                  <a:pt x="1195514" y="260768"/>
                </a:lnTo>
                <a:lnTo>
                  <a:pt x="1337632" y="260768"/>
                </a:lnTo>
                <a:lnTo>
                  <a:pt x="1214120" y="33847"/>
                </a:lnTo>
                <a:lnTo>
                  <a:pt x="1204239" y="23715"/>
                </a:lnTo>
                <a:lnTo>
                  <a:pt x="1191348" y="20379"/>
                </a:lnTo>
                <a:close/>
              </a:path>
              <a:path w="2352675" h="1866264">
                <a:moveTo>
                  <a:pt x="1873633" y="0"/>
                </a:moveTo>
                <a:lnTo>
                  <a:pt x="1858276" y="4459"/>
                </a:lnTo>
                <a:lnTo>
                  <a:pt x="1392618" y="317438"/>
                </a:lnTo>
                <a:lnTo>
                  <a:pt x="1375473" y="330291"/>
                </a:lnTo>
                <a:lnTo>
                  <a:pt x="1565271" y="330291"/>
                </a:lnTo>
                <a:lnTo>
                  <a:pt x="1661160" y="265838"/>
                </a:lnTo>
                <a:lnTo>
                  <a:pt x="1676519" y="261378"/>
                </a:lnTo>
                <a:lnTo>
                  <a:pt x="1836362" y="261378"/>
                </a:lnTo>
                <a:lnTo>
                  <a:pt x="1897595" y="32552"/>
                </a:lnTo>
                <a:lnTo>
                  <a:pt x="1896833" y="16573"/>
                </a:lnTo>
                <a:lnTo>
                  <a:pt x="1887666" y="4880"/>
                </a:lnTo>
                <a:lnTo>
                  <a:pt x="1873633" y="0"/>
                </a:lnTo>
                <a:close/>
              </a:path>
            </a:pathLst>
          </a:custGeom>
          <a:solidFill>
            <a:srgbClr val="FFD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Égal 32"/>
          <p:cNvSpPr/>
          <p:nvPr/>
        </p:nvSpPr>
        <p:spPr>
          <a:xfrm>
            <a:off x="6024725" y="3436220"/>
            <a:ext cx="993228" cy="725502"/>
          </a:xfrm>
          <a:prstGeom prst="mathEqua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C08941-6B63-4666-AB6A-87B241CA35A7}"/>
              </a:ext>
            </a:extLst>
          </p:cNvPr>
          <p:cNvSpPr/>
          <p:nvPr/>
        </p:nvSpPr>
        <p:spPr>
          <a:xfrm>
            <a:off x="7176407" y="3715747"/>
            <a:ext cx="1600121" cy="1203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algn="ctr">
              <a:lnSpc>
                <a:spcPts val="1245"/>
              </a:lnSpc>
              <a:tabLst>
                <a:tab pos="88900" algn="l"/>
              </a:tabLst>
              <a:defRPr/>
            </a:pPr>
            <a:r>
              <a:rPr lang="fr-FR" sz="1400" dirty="0">
                <a:solidFill>
                  <a:srgbClr val="C00000"/>
                </a:solidFill>
                <a:latin typeface="Gill Sans MT" panose="020B0502020104020203" pitchFamily="34" charset="0"/>
              </a:rPr>
              <a:t>de remise </a:t>
            </a:r>
            <a:endParaRPr lang="fr-FR" sz="1400" dirty="0" smtClean="0">
              <a:solidFill>
                <a:srgbClr val="C00000"/>
              </a:solidFill>
              <a:latin typeface="Gill Sans MT" panose="020B0502020104020203" pitchFamily="34" charset="0"/>
            </a:endParaRPr>
          </a:p>
          <a:p>
            <a:pPr marL="88900" algn="ctr">
              <a:lnSpc>
                <a:spcPts val="1245"/>
              </a:lnSpc>
              <a:tabLst>
                <a:tab pos="88900" algn="l"/>
              </a:tabLst>
              <a:defRPr/>
            </a:pPr>
            <a:r>
              <a:rPr lang="fr-FR" sz="1400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                               </a:t>
            </a:r>
            <a:r>
              <a:rPr lang="fr-FR" sz="1200" dirty="0"/>
              <a:t>à partir du 2</a:t>
            </a:r>
            <a:r>
              <a:rPr lang="fr-FR" sz="1200" baseline="30000" dirty="0"/>
              <a:t>ème</a:t>
            </a:r>
            <a:r>
              <a:rPr lang="fr-FR" sz="1200" dirty="0"/>
              <a:t> contrat souscrit sur toute la durée</a:t>
            </a:r>
          </a:p>
          <a:p>
            <a:pPr marL="88900" algn="ctr">
              <a:lnSpc>
                <a:spcPts val="1245"/>
              </a:lnSpc>
              <a:tabLst>
                <a:tab pos="88900" algn="l"/>
              </a:tabLst>
              <a:defRPr/>
            </a:pPr>
            <a:r>
              <a:rPr lang="fr-FR" sz="1200" dirty="0"/>
              <a:t>de vie du contrat</a:t>
            </a:r>
          </a:p>
          <a:p>
            <a:pPr algn="ctr">
              <a:lnSpc>
                <a:spcPct val="87000"/>
              </a:lnSpc>
            </a:pPr>
            <a:endParaRPr lang="fr-FR" sz="1400" dirty="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C08941-6B63-4666-AB6A-87B241CA35A7}"/>
              </a:ext>
            </a:extLst>
          </p:cNvPr>
          <p:cNvSpPr/>
          <p:nvPr/>
        </p:nvSpPr>
        <p:spPr>
          <a:xfrm>
            <a:off x="1234224" y="3470196"/>
            <a:ext cx="1036216" cy="866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45"/>
              </a:lnSpc>
              <a:defRPr/>
            </a:pPr>
            <a:r>
              <a:rPr lang="fr-FR" sz="2000" b="1" dirty="0">
                <a:latin typeface="Arial Black" panose="020B0A04020102020204" pitchFamily="34" charset="0"/>
              </a:rPr>
              <a:t>1</a:t>
            </a:r>
            <a:r>
              <a:rPr lang="fr-FR" sz="1400" b="1" dirty="0">
                <a:latin typeface="Gill Sans MT" panose="020B0502020104020203" pitchFamily="34" charset="0"/>
              </a:rPr>
              <a:t>                ancien ou nouveau contrat détenu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C08941-6B63-4666-AB6A-87B241CA35A7}"/>
              </a:ext>
            </a:extLst>
          </p:cNvPr>
          <p:cNvSpPr/>
          <p:nvPr/>
        </p:nvSpPr>
        <p:spPr>
          <a:xfrm>
            <a:off x="4297563" y="3554033"/>
            <a:ext cx="931940" cy="895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45"/>
              </a:lnSpc>
              <a:defRPr/>
            </a:pPr>
            <a:r>
              <a:rPr lang="fr-FR" sz="2000" b="1" dirty="0">
                <a:latin typeface="Arial Black" panose="020B0A04020102020204" pitchFamily="34" charset="0"/>
              </a:rPr>
              <a:t>1</a:t>
            </a:r>
            <a:r>
              <a:rPr lang="fr-FR" sz="1400" b="1" dirty="0">
                <a:latin typeface="Gill Sans MT" panose="020B0502020104020203" pitchFamily="34" charset="0"/>
              </a:rPr>
              <a:t> nouveau contrat souscrit</a:t>
            </a:r>
          </a:p>
          <a:p>
            <a:pPr algn="ctr">
              <a:lnSpc>
                <a:spcPct val="87000"/>
              </a:lnSpc>
            </a:pPr>
            <a:endParaRPr lang="fr-FR" sz="1400" dirty="0">
              <a:solidFill>
                <a:schemeClr val="tx2"/>
              </a:solidFill>
              <a:latin typeface="Gill Sans MT" panose="020B0502020104020203" pitchFamily="34" charset="0"/>
            </a:endParaRPr>
          </a:p>
        </p:txBody>
      </p:sp>
      <p:pic>
        <p:nvPicPr>
          <p:cNvPr id="11266" name="Picture 2" descr="Les meilleur films sur la moto - Blog moto &amp;amp; voyages de Ride in Tou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668" y="4586776"/>
            <a:ext cx="3136043" cy="170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5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6145313" cy="449096"/>
          </a:xfrm>
        </p:spPr>
        <p:txBody>
          <a:bodyPr/>
          <a:lstStyle/>
          <a:p>
            <a:r>
              <a:rPr lang="fr-FR" dirty="0"/>
              <a:t>La possibilité d’accorder un geste commercial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remise commerciales :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3456117" y="2366378"/>
            <a:ext cx="5235674" cy="2295017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2540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88900">
              <a:tabLst>
                <a:tab pos="88900" algn="l"/>
              </a:tabLst>
              <a:defRPr/>
            </a:pPr>
            <a:r>
              <a:rPr lang="fr-FR" sz="1400" b="1" dirty="0">
                <a:solidFill>
                  <a:schemeClr val="tx1"/>
                </a:solidFill>
              </a:rPr>
              <a:t>Possibilité d’appliquer une remise exceptionnelle </a:t>
            </a:r>
            <a:r>
              <a:rPr lang="fr-FR" sz="1400" dirty="0">
                <a:solidFill>
                  <a:schemeClr val="tx1"/>
                </a:solidFill>
              </a:rPr>
              <a:t>(remise non pérenne)                     en guise de geste commercial, pour toute nouvelle souscription d’un contrat Habitation ou Auto</a:t>
            </a:r>
            <a:r>
              <a:rPr lang="fr-FR" sz="1400" dirty="0" smtClean="0">
                <a:solidFill>
                  <a:schemeClr val="tx1"/>
                </a:solidFill>
              </a:rPr>
              <a:t>.</a:t>
            </a:r>
          </a:p>
          <a:p>
            <a:pPr marL="88900">
              <a:tabLst>
                <a:tab pos="88900" algn="l"/>
              </a:tabLst>
              <a:defRPr/>
            </a:pPr>
            <a:endParaRPr lang="fr-FR" sz="1400" dirty="0">
              <a:solidFill>
                <a:schemeClr val="tx1"/>
              </a:solidFill>
            </a:endParaRPr>
          </a:p>
          <a:p>
            <a:pPr marL="88900">
              <a:tabLst>
                <a:tab pos="88900" algn="l"/>
              </a:tabLst>
              <a:defRPr/>
            </a:pPr>
            <a:r>
              <a:rPr lang="fr-FR" sz="1400" dirty="0">
                <a:solidFill>
                  <a:schemeClr val="tx1"/>
                </a:solidFill>
              </a:rPr>
              <a:t>Des montants de remises sont proposés automatiquement </a:t>
            </a:r>
            <a:r>
              <a:rPr lang="fr-FR" sz="1400" dirty="0" smtClean="0">
                <a:solidFill>
                  <a:schemeClr val="tx1"/>
                </a:solidFill>
              </a:rPr>
              <a:t>en </a:t>
            </a:r>
            <a:r>
              <a:rPr lang="fr-FR" sz="1400" dirty="0">
                <a:solidFill>
                  <a:schemeClr val="tx1"/>
                </a:solidFill>
              </a:rPr>
              <a:t>fonction du montant de la prime du contrat (maximum 80 € pour les primes ≥ 500 €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9673" y="2366378"/>
            <a:ext cx="2986444" cy="2295017"/>
          </a:xfrm>
          <a:prstGeom prst="wedgeRectCallout">
            <a:avLst>
              <a:gd name="adj1" fmla="val -4505"/>
              <a:gd name="adj2" fmla="val 48150"/>
            </a:avLst>
          </a:prstGeom>
          <a:solidFill>
            <a:srgbClr val="C00000"/>
          </a:solidFill>
          <a:ln>
            <a:solidFill>
              <a:srgbClr val="F78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0">
              <a:lnSpc>
                <a:spcPct val="87000"/>
              </a:lnSpc>
              <a:spcAft>
                <a:spcPts val="600"/>
              </a:spcAft>
            </a:pPr>
            <a:r>
              <a:rPr lang="fr-FR" sz="1400" b="1" cap="all" dirty="0">
                <a:solidFill>
                  <a:schemeClr val="bg1"/>
                </a:solidFill>
                <a:cs typeface="Gill Sans MT"/>
              </a:rPr>
              <a:t>Remise à la main du réseau</a:t>
            </a:r>
          </a:p>
        </p:txBody>
      </p:sp>
      <p:pic>
        <p:nvPicPr>
          <p:cNvPr id="12290" name="Picture 2" descr="https://sf1am.autojournal.fr/wp-content/uploads/sites/9/2016/02/ford-mustang-fastback-gt390-bullitt-19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285" y="4453050"/>
            <a:ext cx="3187084" cy="174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7337" y="3718633"/>
            <a:ext cx="2969287" cy="2423895"/>
          </a:xfrm>
          <a:prstGeom prst="wedgeRectCallout">
            <a:avLst>
              <a:gd name="adj1" fmla="val 61418"/>
              <a:gd name="adj2" fmla="val -3109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7000"/>
              </a:lnSpc>
              <a:spcAft>
                <a:spcPts val="1200"/>
              </a:spcAft>
            </a:pPr>
            <a:r>
              <a:rPr lang="fr-FR" dirty="0"/>
              <a:t>Une </a:t>
            </a:r>
            <a:r>
              <a:rPr lang="fr-FR" b="1" dirty="0">
                <a:solidFill>
                  <a:srgbClr val="C00000"/>
                </a:solidFill>
              </a:rPr>
              <a:t>remise de 25% </a:t>
            </a:r>
            <a:r>
              <a:rPr lang="fr-FR" dirty="0" smtClean="0"/>
              <a:t>pour les </a:t>
            </a:r>
            <a:r>
              <a:rPr lang="fr-FR" dirty="0"/>
              <a:t>collaborateurs détenteurs de contrats :</a:t>
            </a:r>
          </a:p>
          <a:p>
            <a:pPr marL="285750" indent="-2857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/>
              <a:t>Habitation</a:t>
            </a:r>
          </a:p>
          <a:p>
            <a:pPr marL="285750" indent="-2857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/>
              <a:t>Auto </a:t>
            </a:r>
          </a:p>
          <a:p>
            <a:pPr marL="285750" indent="-2857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/>
              <a:t>2 Roues</a:t>
            </a:r>
          </a:p>
          <a:p>
            <a:pPr marL="285750" indent="-285750">
              <a:lnSpc>
                <a:spcPct val="8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/>
              <a:t>GAV</a:t>
            </a:r>
            <a:r>
              <a:rPr lang="fr-FR" b="1" dirty="0">
                <a:solidFill>
                  <a:schemeClr val="accent1"/>
                </a:solidFill>
              </a:rPr>
              <a:t>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F189F28-B632-4BA4-A363-E886C7220EF3}"/>
              </a:ext>
            </a:extLst>
          </p:cNvPr>
          <p:cNvGrpSpPr/>
          <p:nvPr/>
        </p:nvGrpSpPr>
        <p:grpSpPr>
          <a:xfrm flipH="1">
            <a:off x="5055737" y="800591"/>
            <a:ext cx="3304023" cy="5341937"/>
            <a:chOff x="12192300" y="490537"/>
            <a:chExt cx="3629025" cy="5867400"/>
          </a:xfrm>
        </p:grpSpPr>
        <p:sp>
          <p:nvSpPr>
            <p:cNvPr id="35" name="Forme libre : forme 4">
              <a:extLst>
                <a:ext uri="{FF2B5EF4-FFF2-40B4-BE49-F238E27FC236}">
                  <a16:creationId xmlns:a16="http://schemas.microsoft.com/office/drawing/2014/main" id="{54F3E903-20F9-465E-AF4A-41A0FBEFA7E3}"/>
                </a:ext>
              </a:extLst>
            </p:cNvPr>
            <p:cNvSpPr/>
            <p:nvPr/>
          </p:nvSpPr>
          <p:spPr>
            <a:xfrm>
              <a:off x="12192300" y="490537"/>
              <a:ext cx="3629025" cy="5867400"/>
            </a:xfrm>
            <a:custGeom>
              <a:avLst/>
              <a:gdLst>
                <a:gd name="connsiteX0" fmla="*/ 1918797 w 3629025"/>
                <a:gd name="connsiteY0" fmla="*/ 0 h 5867400"/>
                <a:gd name="connsiteX1" fmla="*/ 1836597 w 3629025"/>
                <a:gd name="connsiteY1" fmla="*/ 26194 h 5867400"/>
                <a:gd name="connsiteX2" fmla="*/ 1524843 w 3629025"/>
                <a:gd name="connsiteY2" fmla="*/ 242506 h 5867400"/>
                <a:gd name="connsiteX3" fmla="*/ 1526844 w 3629025"/>
                <a:gd name="connsiteY3" fmla="*/ 536924 h 5867400"/>
                <a:gd name="connsiteX4" fmla="*/ 1482648 w 3629025"/>
                <a:gd name="connsiteY4" fmla="*/ 510826 h 5867400"/>
                <a:gd name="connsiteX5" fmla="*/ 1458645 w 3629025"/>
                <a:gd name="connsiteY5" fmla="*/ 529971 h 5867400"/>
                <a:gd name="connsiteX6" fmla="*/ 1505698 w 3629025"/>
                <a:gd name="connsiteY6" fmla="*/ 654272 h 5867400"/>
                <a:gd name="connsiteX7" fmla="*/ 1558467 w 3629025"/>
                <a:gd name="connsiteY7" fmla="*/ 678085 h 5867400"/>
                <a:gd name="connsiteX8" fmla="*/ 1521129 w 3629025"/>
                <a:gd name="connsiteY8" fmla="*/ 985647 h 5867400"/>
                <a:gd name="connsiteX9" fmla="*/ 1268050 w 3629025"/>
                <a:gd name="connsiteY9" fmla="*/ 1119854 h 5867400"/>
                <a:gd name="connsiteX10" fmla="*/ 922959 w 3629025"/>
                <a:gd name="connsiteY10" fmla="*/ 1108329 h 5867400"/>
                <a:gd name="connsiteX11" fmla="*/ 815612 w 3629025"/>
                <a:gd name="connsiteY11" fmla="*/ 1123664 h 5867400"/>
                <a:gd name="connsiteX12" fmla="*/ 217347 w 3629025"/>
                <a:gd name="connsiteY12" fmla="*/ 1461135 h 5867400"/>
                <a:gd name="connsiteX13" fmla="*/ 2653 w 3629025"/>
                <a:gd name="connsiteY13" fmla="*/ 1783271 h 5867400"/>
                <a:gd name="connsiteX14" fmla="*/ 117715 w 3629025"/>
                <a:gd name="connsiteY14" fmla="*/ 2021014 h 5867400"/>
                <a:gd name="connsiteX15" fmla="*/ 186771 w 3629025"/>
                <a:gd name="connsiteY15" fmla="*/ 2059400 h 5867400"/>
                <a:gd name="connsiteX16" fmla="*/ 945723 w 3629025"/>
                <a:gd name="connsiteY16" fmla="*/ 2045970 h 5867400"/>
                <a:gd name="connsiteX17" fmla="*/ 1054975 w 3629025"/>
                <a:gd name="connsiteY17" fmla="*/ 2051399 h 5867400"/>
                <a:gd name="connsiteX18" fmla="*/ 1114697 w 3629025"/>
                <a:gd name="connsiteY18" fmla="*/ 2228469 h 5867400"/>
                <a:gd name="connsiteX19" fmla="*/ 1153083 w 3629025"/>
                <a:gd name="connsiteY19" fmla="*/ 2458117 h 5867400"/>
                <a:gd name="connsiteX20" fmla="*/ 1199088 w 3629025"/>
                <a:gd name="connsiteY20" fmla="*/ 2887599 h 5867400"/>
                <a:gd name="connsiteX21" fmla="*/ 1298815 w 3629025"/>
                <a:gd name="connsiteY21" fmla="*/ 4459796 h 5867400"/>
                <a:gd name="connsiteX22" fmla="*/ 1329486 w 3629025"/>
                <a:gd name="connsiteY22" fmla="*/ 4659249 h 5867400"/>
                <a:gd name="connsiteX23" fmla="*/ 1275765 w 3629025"/>
                <a:gd name="connsiteY23" fmla="*/ 5514594 h 5867400"/>
                <a:gd name="connsiteX24" fmla="*/ 1061071 w 3629025"/>
                <a:gd name="connsiteY24" fmla="*/ 5736336 h 5867400"/>
                <a:gd name="connsiteX25" fmla="*/ 861713 w 3629025"/>
                <a:gd name="connsiteY25" fmla="*/ 5863019 h 5867400"/>
                <a:gd name="connsiteX26" fmla="*/ 1521224 w 3629025"/>
                <a:gd name="connsiteY26" fmla="*/ 5863019 h 5867400"/>
                <a:gd name="connsiteX27" fmla="*/ 1505889 w 3629025"/>
                <a:gd name="connsiteY27" fmla="*/ 5562124 h 5867400"/>
                <a:gd name="connsiteX28" fmla="*/ 1528939 w 3629025"/>
                <a:gd name="connsiteY28" fmla="*/ 5538407 h 5867400"/>
                <a:gd name="connsiteX29" fmla="*/ 1574945 w 3629025"/>
                <a:gd name="connsiteY29" fmla="*/ 5173123 h 5867400"/>
                <a:gd name="connsiteX30" fmla="*/ 1620951 w 3629025"/>
                <a:gd name="connsiteY30" fmla="*/ 4873276 h 5867400"/>
                <a:gd name="connsiteX31" fmla="*/ 1603044 w 3629025"/>
                <a:gd name="connsiteY31" fmla="*/ 4575048 h 5867400"/>
                <a:gd name="connsiteX32" fmla="*/ 1720582 w 3629025"/>
                <a:gd name="connsiteY32" fmla="*/ 3393948 h 5867400"/>
                <a:gd name="connsiteX33" fmla="*/ 2019667 w 3629025"/>
                <a:gd name="connsiteY33" fmla="*/ 4517041 h 5867400"/>
                <a:gd name="connsiteX34" fmla="*/ 2057958 w 3629025"/>
                <a:gd name="connsiteY34" fmla="*/ 4810030 h 5867400"/>
                <a:gd name="connsiteX35" fmla="*/ 2157685 w 3629025"/>
                <a:gd name="connsiteY35" fmla="*/ 5127212 h 5867400"/>
                <a:gd name="connsiteX36" fmla="*/ 2265031 w 3629025"/>
                <a:gd name="connsiteY36" fmla="*/ 5562219 h 5867400"/>
                <a:gd name="connsiteX37" fmla="*/ 2298274 w 3629025"/>
                <a:gd name="connsiteY37" fmla="*/ 5567458 h 5867400"/>
                <a:gd name="connsiteX38" fmla="*/ 2277795 w 3629025"/>
                <a:gd name="connsiteY38" fmla="*/ 5863019 h 5867400"/>
                <a:gd name="connsiteX39" fmla="*/ 2840246 w 3629025"/>
                <a:gd name="connsiteY39" fmla="*/ 5873592 h 5867400"/>
                <a:gd name="connsiteX40" fmla="*/ 2809576 w 3629025"/>
                <a:gd name="connsiteY40" fmla="*/ 5831301 h 5867400"/>
                <a:gd name="connsiteX41" fmla="*/ 2717564 w 3629025"/>
                <a:gd name="connsiteY41" fmla="*/ 5778532 h 5867400"/>
                <a:gd name="connsiteX42" fmla="*/ 2502775 w 3629025"/>
                <a:gd name="connsiteY42" fmla="*/ 5522500 h 5867400"/>
                <a:gd name="connsiteX43" fmla="*/ 2349423 w 3629025"/>
                <a:gd name="connsiteY43" fmla="*/ 4720590 h 5867400"/>
                <a:gd name="connsiteX44" fmla="*/ 2334088 w 3629025"/>
                <a:gd name="connsiteY44" fmla="*/ 4467511 h 5867400"/>
                <a:gd name="connsiteX45" fmla="*/ 2213977 w 3629025"/>
                <a:gd name="connsiteY45" fmla="*/ 2819972 h 5867400"/>
                <a:gd name="connsiteX46" fmla="*/ 2211406 w 3629025"/>
                <a:gd name="connsiteY46" fmla="*/ 2488787 h 5867400"/>
                <a:gd name="connsiteX47" fmla="*/ 2492584 w 3629025"/>
                <a:gd name="connsiteY47" fmla="*/ 2030444 h 5867400"/>
                <a:gd name="connsiteX48" fmla="*/ 2541161 w 3629025"/>
                <a:gd name="connsiteY48" fmla="*/ 1982629 h 5867400"/>
                <a:gd name="connsiteX49" fmla="*/ 2610217 w 3629025"/>
                <a:gd name="connsiteY49" fmla="*/ 1951958 h 5867400"/>
                <a:gd name="connsiteX50" fmla="*/ 2835579 w 3629025"/>
                <a:gd name="connsiteY50" fmla="*/ 1938433 h 5867400"/>
                <a:gd name="connsiteX51" fmla="*/ 3102660 w 3629025"/>
                <a:gd name="connsiteY51" fmla="*/ 1941386 h 5867400"/>
                <a:gd name="connsiteX52" fmla="*/ 3298684 w 3629025"/>
                <a:gd name="connsiteY52" fmla="*/ 1952149 h 5867400"/>
                <a:gd name="connsiteX53" fmla="*/ 3375265 w 3629025"/>
                <a:gd name="connsiteY53" fmla="*/ 1949196 h 5867400"/>
                <a:gd name="connsiteX54" fmla="*/ 3379933 w 3629025"/>
                <a:gd name="connsiteY54" fmla="*/ 1949482 h 5867400"/>
                <a:gd name="connsiteX55" fmla="*/ 3393839 w 3629025"/>
                <a:gd name="connsiteY55" fmla="*/ 1947291 h 5867400"/>
                <a:gd name="connsiteX56" fmla="*/ 3484517 w 3629025"/>
                <a:gd name="connsiteY56" fmla="*/ 1913573 h 5867400"/>
                <a:gd name="connsiteX57" fmla="*/ 3622534 w 3629025"/>
                <a:gd name="connsiteY57" fmla="*/ 1737170 h 5867400"/>
                <a:gd name="connsiteX58" fmla="*/ 3423176 w 3629025"/>
                <a:gd name="connsiteY58" fmla="*/ 1353693 h 5867400"/>
                <a:gd name="connsiteX59" fmla="*/ 2686893 w 3629025"/>
                <a:gd name="connsiteY59" fmla="*/ 1016222 h 5867400"/>
                <a:gd name="connsiteX60" fmla="*/ 2272747 w 3629025"/>
                <a:gd name="connsiteY60" fmla="*/ 1046893 h 5867400"/>
                <a:gd name="connsiteX61" fmla="*/ 2153875 w 3629025"/>
                <a:gd name="connsiteY61" fmla="*/ 981742 h 5867400"/>
                <a:gd name="connsiteX62" fmla="*/ 2073388 w 3629025"/>
                <a:gd name="connsiteY62" fmla="*/ 878205 h 5867400"/>
                <a:gd name="connsiteX63" fmla="*/ 2044718 w 3629025"/>
                <a:gd name="connsiteY63" fmla="*/ 778383 h 5867400"/>
                <a:gd name="connsiteX64" fmla="*/ 2102154 w 3629025"/>
                <a:gd name="connsiteY64" fmla="*/ 756666 h 5867400"/>
                <a:gd name="connsiteX65" fmla="*/ 2070150 w 3629025"/>
                <a:gd name="connsiteY65" fmla="*/ 440817 h 5867400"/>
                <a:gd name="connsiteX66" fmla="*/ 2038908 w 3629025"/>
                <a:gd name="connsiteY66" fmla="*/ 387001 h 5867400"/>
                <a:gd name="connsiteX67" fmla="*/ 2054148 w 3629025"/>
                <a:gd name="connsiteY67" fmla="*/ 282893 h 5867400"/>
                <a:gd name="connsiteX68" fmla="*/ 2010714 w 3629025"/>
                <a:gd name="connsiteY68" fmla="*/ 168116 h 5867400"/>
                <a:gd name="connsiteX69" fmla="*/ 2005570 w 3629025"/>
                <a:gd name="connsiteY69" fmla="*/ 38862 h 5867400"/>
                <a:gd name="connsiteX70" fmla="*/ 1918797 w 3629025"/>
                <a:gd name="connsiteY70" fmla="*/ 0 h 5867400"/>
                <a:gd name="connsiteX71" fmla="*/ 1582184 w 3629025"/>
                <a:gd name="connsiteY71" fmla="*/ 1073753 h 5867400"/>
                <a:gd name="connsiteX72" fmla="*/ 1681911 w 3629025"/>
                <a:gd name="connsiteY72" fmla="*/ 1012412 h 5867400"/>
                <a:gd name="connsiteX73" fmla="*/ 1796973 w 3629025"/>
                <a:gd name="connsiteY73" fmla="*/ 1016222 h 5867400"/>
                <a:gd name="connsiteX74" fmla="*/ 1892889 w 3629025"/>
                <a:gd name="connsiteY74" fmla="*/ 1077563 h 5867400"/>
                <a:gd name="connsiteX75" fmla="*/ 1946610 w 3629025"/>
                <a:gd name="connsiteY75" fmla="*/ 1050703 h 5867400"/>
                <a:gd name="connsiteX76" fmla="*/ 2304465 w 3629025"/>
                <a:gd name="connsiteY76" fmla="*/ 1445705 h 5867400"/>
                <a:gd name="connsiteX77" fmla="*/ 2241885 w 3629025"/>
                <a:gd name="connsiteY77" fmla="*/ 1445705 h 5867400"/>
                <a:gd name="connsiteX78" fmla="*/ 2241885 w 3629025"/>
                <a:gd name="connsiteY78" fmla="*/ 1522381 h 5867400"/>
                <a:gd name="connsiteX79" fmla="*/ 2149874 w 3629025"/>
                <a:gd name="connsiteY79" fmla="*/ 1583722 h 5867400"/>
                <a:gd name="connsiteX80" fmla="*/ 2165209 w 3629025"/>
                <a:gd name="connsiteY80" fmla="*/ 1660398 h 5867400"/>
                <a:gd name="connsiteX81" fmla="*/ 2180545 w 3629025"/>
                <a:gd name="connsiteY81" fmla="*/ 1737074 h 5867400"/>
                <a:gd name="connsiteX82" fmla="*/ 2211215 w 3629025"/>
                <a:gd name="connsiteY82" fmla="*/ 1798415 h 5867400"/>
                <a:gd name="connsiteX83" fmla="*/ 2226550 w 3629025"/>
                <a:gd name="connsiteY83" fmla="*/ 1890427 h 5867400"/>
                <a:gd name="connsiteX84" fmla="*/ 2287891 w 3629025"/>
                <a:gd name="connsiteY84" fmla="*/ 1951768 h 5867400"/>
                <a:gd name="connsiteX85" fmla="*/ 2303226 w 3629025"/>
                <a:gd name="connsiteY85" fmla="*/ 1982438 h 5867400"/>
                <a:gd name="connsiteX86" fmla="*/ 2311704 w 3629025"/>
                <a:gd name="connsiteY86" fmla="*/ 1981581 h 5867400"/>
                <a:gd name="connsiteX87" fmla="*/ 1616855 w 3629025"/>
                <a:gd name="connsiteY87" fmla="*/ 2438781 h 5867400"/>
                <a:gd name="connsiteX88" fmla="*/ 1220329 w 3629025"/>
                <a:gd name="connsiteY88" fmla="*/ 2053018 h 5867400"/>
                <a:gd name="connsiteX89" fmla="*/ 1229568 w 3629025"/>
                <a:gd name="connsiteY89" fmla="*/ 2043779 h 5867400"/>
                <a:gd name="connsiteX90" fmla="*/ 1290909 w 3629025"/>
                <a:gd name="connsiteY90" fmla="*/ 1982438 h 5867400"/>
                <a:gd name="connsiteX91" fmla="*/ 1306245 w 3629025"/>
                <a:gd name="connsiteY91" fmla="*/ 1890427 h 5867400"/>
                <a:gd name="connsiteX92" fmla="*/ 1336915 w 3629025"/>
                <a:gd name="connsiteY92" fmla="*/ 1829086 h 5867400"/>
                <a:gd name="connsiteX93" fmla="*/ 1352250 w 3629025"/>
                <a:gd name="connsiteY93" fmla="*/ 1752410 h 5867400"/>
                <a:gd name="connsiteX94" fmla="*/ 1367586 w 3629025"/>
                <a:gd name="connsiteY94" fmla="*/ 1675733 h 5867400"/>
                <a:gd name="connsiteX95" fmla="*/ 1275574 w 3629025"/>
                <a:gd name="connsiteY95" fmla="*/ 1614392 h 5867400"/>
                <a:gd name="connsiteX96" fmla="*/ 1275574 w 3629025"/>
                <a:gd name="connsiteY96" fmla="*/ 1537716 h 5867400"/>
                <a:gd name="connsiteX97" fmla="*/ 1215471 w 3629025"/>
                <a:gd name="connsiteY97" fmla="*/ 1537716 h 5867400"/>
                <a:gd name="connsiteX98" fmla="*/ 1555514 w 3629025"/>
                <a:gd name="connsiteY98" fmla="*/ 1046893 h 5867400"/>
                <a:gd name="connsiteX99" fmla="*/ 1582184 w 3629025"/>
                <a:gd name="connsiteY99" fmla="*/ 1073753 h 586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629025" h="5867400">
                  <a:moveTo>
                    <a:pt x="1918797" y="0"/>
                  </a:moveTo>
                  <a:cubicBezTo>
                    <a:pt x="1896985" y="0"/>
                    <a:pt x="1871934" y="8096"/>
                    <a:pt x="1836597" y="26194"/>
                  </a:cubicBezTo>
                  <a:cubicBezTo>
                    <a:pt x="1754110" y="68294"/>
                    <a:pt x="1529225" y="109633"/>
                    <a:pt x="1524843" y="242506"/>
                  </a:cubicBezTo>
                  <a:cubicBezTo>
                    <a:pt x="1520367" y="375380"/>
                    <a:pt x="1526844" y="536924"/>
                    <a:pt x="1526844" y="536924"/>
                  </a:cubicBezTo>
                  <a:cubicBezTo>
                    <a:pt x="1526844" y="536924"/>
                    <a:pt x="1503603" y="510826"/>
                    <a:pt x="1482648" y="510826"/>
                  </a:cubicBezTo>
                  <a:cubicBezTo>
                    <a:pt x="1473504" y="510826"/>
                    <a:pt x="1464836" y="515779"/>
                    <a:pt x="1458645" y="529971"/>
                  </a:cubicBezTo>
                  <a:cubicBezTo>
                    <a:pt x="1437213" y="579120"/>
                    <a:pt x="1505698" y="654272"/>
                    <a:pt x="1505698" y="654272"/>
                  </a:cubicBezTo>
                  <a:lnTo>
                    <a:pt x="1558467" y="678085"/>
                  </a:lnTo>
                  <a:lnTo>
                    <a:pt x="1521129" y="985647"/>
                  </a:lnTo>
                  <a:lnTo>
                    <a:pt x="1268050" y="1119854"/>
                  </a:lnTo>
                  <a:lnTo>
                    <a:pt x="922959" y="1108329"/>
                  </a:lnTo>
                  <a:lnTo>
                    <a:pt x="815612" y="1123664"/>
                  </a:lnTo>
                  <a:lnTo>
                    <a:pt x="217347" y="1461135"/>
                  </a:lnTo>
                  <a:cubicBezTo>
                    <a:pt x="217347" y="1461135"/>
                    <a:pt x="-28017" y="1507141"/>
                    <a:pt x="2653" y="1783271"/>
                  </a:cubicBezTo>
                  <a:cubicBezTo>
                    <a:pt x="16655" y="1909001"/>
                    <a:pt x="117715" y="2021014"/>
                    <a:pt x="117715" y="2021014"/>
                  </a:cubicBezTo>
                  <a:lnTo>
                    <a:pt x="186771" y="2059400"/>
                  </a:lnTo>
                  <a:lnTo>
                    <a:pt x="945723" y="2045970"/>
                  </a:lnTo>
                  <a:lnTo>
                    <a:pt x="1054975" y="2051399"/>
                  </a:lnTo>
                  <a:cubicBezTo>
                    <a:pt x="1092694" y="2224754"/>
                    <a:pt x="1114697" y="2228469"/>
                    <a:pt x="1114697" y="2228469"/>
                  </a:cubicBezTo>
                  <a:lnTo>
                    <a:pt x="1153083" y="2458117"/>
                  </a:lnTo>
                  <a:lnTo>
                    <a:pt x="1199088" y="2887599"/>
                  </a:lnTo>
                  <a:lnTo>
                    <a:pt x="1298815" y="4459796"/>
                  </a:lnTo>
                  <a:cubicBezTo>
                    <a:pt x="1298815" y="4459796"/>
                    <a:pt x="1331010" y="4586669"/>
                    <a:pt x="1329486" y="4659249"/>
                  </a:cubicBezTo>
                  <a:cubicBezTo>
                    <a:pt x="1323961" y="4917853"/>
                    <a:pt x="1291767" y="5473351"/>
                    <a:pt x="1275765" y="5514594"/>
                  </a:cubicBezTo>
                  <a:cubicBezTo>
                    <a:pt x="1255286" y="5567363"/>
                    <a:pt x="1061071" y="5736336"/>
                    <a:pt x="1061071" y="5736336"/>
                  </a:cubicBezTo>
                  <a:lnTo>
                    <a:pt x="861713" y="5863019"/>
                  </a:lnTo>
                  <a:lnTo>
                    <a:pt x="1521224" y="5863019"/>
                  </a:lnTo>
                  <a:lnTo>
                    <a:pt x="1505889" y="5562124"/>
                  </a:lnTo>
                  <a:lnTo>
                    <a:pt x="1528939" y="5538407"/>
                  </a:lnTo>
                  <a:lnTo>
                    <a:pt x="1574945" y="5173123"/>
                  </a:lnTo>
                  <a:lnTo>
                    <a:pt x="1620951" y="4873276"/>
                  </a:lnTo>
                  <a:lnTo>
                    <a:pt x="1603044" y="4575048"/>
                  </a:lnTo>
                  <a:lnTo>
                    <a:pt x="1720582" y="3393948"/>
                  </a:lnTo>
                  <a:lnTo>
                    <a:pt x="2019667" y="4517041"/>
                  </a:lnTo>
                  <a:lnTo>
                    <a:pt x="2057958" y="4810030"/>
                  </a:lnTo>
                  <a:lnTo>
                    <a:pt x="2157685" y="5127212"/>
                  </a:lnTo>
                  <a:lnTo>
                    <a:pt x="2265031" y="5562219"/>
                  </a:lnTo>
                  <a:lnTo>
                    <a:pt x="2298274" y="5567458"/>
                  </a:lnTo>
                  <a:lnTo>
                    <a:pt x="2277795" y="5863019"/>
                  </a:lnTo>
                  <a:lnTo>
                    <a:pt x="2840246" y="5873592"/>
                  </a:lnTo>
                  <a:lnTo>
                    <a:pt x="2809576" y="5831301"/>
                  </a:lnTo>
                  <a:cubicBezTo>
                    <a:pt x="2809576" y="5831301"/>
                    <a:pt x="2758426" y="5799678"/>
                    <a:pt x="2717564" y="5778532"/>
                  </a:cubicBezTo>
                  <a:cubicBezTo>
                    <a:pt x="2676607" y="5757387"/>
                    <a:pt x="2502775" y="5522500"/>
                    <a:pt x="2502775" y="5522500"/>
                  </a:cubicBezTo>
                  <a:lnTo>
                    <a:pt x="2349423" y="4720590"/>
                  </a:lnTo>
                  <a:lnTo>
                    <a:pt x="2334088" y="4467511"/>
                  </a:lnTo>
                  <a:lnTo>
                    <a:pt x="2213977" y="2819972"/>
                  </a:lnTo>
                  <a:cubicBezTo>
                    <a:pt x="2213977" y="2819972"/>
                    <a:pt x="2211406" y="2531078"/>
                    <a:pt x="2211406" y="2488787"/>
                  </a:cubicBezTo>
                  <a:cubicBezTo>
                    <a:pt x="2211406" y="2446591"/>
                    <a:pt x="2492584" y="2030444"/>
                    <a:pt x="2492584" y="2030444"/>
                  </a:cubicBezTo>
                  <a:lnTo>
                    <a:pt x="2541161" y="1982629"/>
                  </a:lnTo>
                  <a:lnTo>
                    <a:pt x="2610217" y="1951958"/>
                  </a:lnTo>
                  <a:lnTo>
                    <a:pt x="2835579" y="1938433"/>
                  </a:lnTo>
                  <a:lnTo>
                    <a:pt x="3102660" y="1941386"/>
                  </a:lnTo>
                  <a:cubicBezTo>
                    <a:pt x="3160191" y="1946910"/>
                    <a:pt x="3232295" y="1952149"/>
                    <a:pt x="3298684" y="1952149"/>
                  </a:cubicBezTo>
                  <a:cubicBezTo>
                    <a:pt x="3325545" y="1952149"/>
                    <a:pt x="3351548" y="1951292"/>
                    <a:pt x="3375265" y="1949196"/>
                  </a:cubicBezTo>
                  <a:cubicBezTo>
                    <a:pt x="3376694" y="1949387"/>
                    <a:pt x="3378313" y="1949482"/>
                    <a:pt x="3379933" y="1949482"/>
                  </a:cubicBezTo>
                  <a:cubicBezTo>
                    <a:pt x="3383933" y="1949482"/>
                    <a:pt x="3388600" y="1948910"/>
                    <a:pt x="3393839" y="1947291"/>
                  </a:cubicBezTo>
                  <a:cubicBezTo>
                    <a:pt x="3438035" y="1941862"/>
                    <a:pt x="3471944" y="1931575"/>
                    <a:pt x="3484517" y="1913573"/>
                  </a:cubicBezTo>
                  <a:cubicBezTo>
                    <a:pt x="3484517" y="1913573"/>
                    <a:pt x="3590340" y="1859471"/>
                    <a:pt x="3622534" y="1737170"/>
                  </a:cubicBezTo>
                  <a:cubicBezTo>
                    <a:pt x="3699210" y="1445705"/>
                    <a:pt x="3423176" y="1353693"/>
                    <a:pt x="3423176" y="1353693"/>
                  </a:cubicBezTo>
                  <a:lnTo>
                    <a:pt x="2686893" y="1016222"/>
                  </a:lnTo>
                  <a:lnTo>
                    <a:pt x="2272747" y="1046893"/>
                  </a:lnTo>
                  <a:cubicBezTo>
                    <a:pt x="2272747" y="1046893"/>
                    <a:pt x="2194832" y="1012412"/>
                    <a:pt x="2153875" y="981742"/>
                  </a:cubicBezTo>
                  <a:lnTo>
                    <a:pt x="2073388" y="878205"/>
                  </a:lnTo>
                  <a:lnTo>
                    <a:pt x="2044718" y="778383"/>
                  </a:lnTo>
                  <a:lnTo>
                    <a:pt x="2102154" y="756666"/>
                  </a:lnTo>
                  <a:lnTo>
                    <a:pt x="2070150" y="440817"/>
                  </a:lnTo>
                  <a:lnTo>
                    <a:pt x="2038908" y="387001"/>
                  </a:lnTo>
                  <a:lnTo>
                    <a:pt x="2054148" y="282893"/>
                  </a:lnTo>
                  <a:lnTo>
                    <a:pt x="2010714" y="168116"/>
                  </a:lnTo>
                  <a:cubicBezTo>
                    <a:pt x="2010714" y="168116"/>
                    <a:pt x="2065483" y="81820"/>
                    <a:pt x="2005570" y="38862"/>
                  </a:cubicBezTo>
                  <a:cubicBezTo>
                    <a:pt x="1971090" y="14383"/>
                    <a:pt x="1947754" y="0"/>
                    <a:pt x="1918797" y="0"/>
                  </a:cubicBezTo>
                  <a:moveTo>
                    <a:pt x="1582184" y="1073753"/>
                  </a:moveTo>
                  <a:lnTo>
                    <a:pt x="1681911" y="1012412"/>
                  </a:lnTo>
                  <a:lnTo>
                    <a:pt x="1796973" y="1016222"/>
                  </a:lnTo>
                  <a:lnTo>
                    <a:pt x="1892889" y="1077563"/>
                  </a:lnTo>
                  <a:lnTo>
                    <a:pt x="1946610" y="1050703"/>
                  </a:lnTo>
                  <a:lnTo>
                    <a:pt x="2304465" y="1445705"/>
                  </a:lnTo>
                  <a:lnTo>
                    <a:pt x="2241885" y="1445705"/>
                  </a:lnTo>
                  <a:lnTo>
                    <a:pt x="2241885" y="1522381"/>
                  </a:lnTo>
                  <a:lnTo>
                    <a:pt x="2149874" y="1583722"/>
                  </a:lnTo>
                  <a:lnTo>
                    <a:pt x="2165209" y="1660398"/>
                  </a:lnTo>
                  <a:lnTo>
                    <a:pt x="2180545" y="1737074"/>
                  </a:lnTo>
                  <a:lnTo>
                    <a:pt x="2211215" y="1798415"/>
                  </a:lnTo>
                  <a:lnTo>
                    <a:pt x="2226550" y="1890427"/>
                  </a:lnTo>
                  <a:lnTo>
                    <a:pt x="2287891" y="1951768"/>
                  </a:lnTo>
                  <a:lnTo>
                    <a:pt x="2303226" y="1982438"/>
                  </a:lnTo>
                  <a:lnTo>
                    <a:pt x="2311704" y="1981581"/>
                  </a:lnTo>
                  <a:lnTo>
                    <a:pt x="1616855" y="2438781"/>
                  </a:lnTo>
                  <a:lnTo>
                    <a:pt x="1220329" y="2053018"/>
                  </a:lnTo>
                  <a:lnTo>
                    <a:pt x="1229568" y="2043779"/>
                  </a:lnTo>
                  <a:lnTo>
                    <a:pt x="1290909" y="1982438"/>
                  </a:lnTo>
                  <a:lnTo>
                    <a:pt x="1306245" y="1890427"/>
                  </a:lnTo>
                  <a:lnTo>
                    <a:pt x="1336915" y="1829086"/>
                  </a:lnTo>
                  <a:lnTo>
                    <a:pt x="1352250" y="1752410"/>
                  </a:lnTo>
                  <a:lnTo>
                    <a:pt x="1367586" y="1675733"/>
                  </a:lnTo>
                  <a:lnTo>
                    <a:pt x="1275574" y="1614392"/>
                  </a:lnTo>
                  <a:lnTo>
                    <a:pt x="1275574" y="1537716"/>
                  </a:lnTo>
                  <a:lnTo>
                    <a:pt x="1215471" y="1537716"/>
                  </a:lnTo>
                  <a:lnTo>
                    <a:pt x="1555514" y="1046893"/>
                  </a:lnTo>
                  <a:lnTo>
                    <a:pt x="1582184" y="1073753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 : forme 5">
              <a:extLst>
                <a:ext uri="{FF2B5EF4-FFF2-40B4-BE49-F238E27FC236}">
                  <a16:creationId xmlns:a16="http://schemas.microsoft.com/office/drawing/2014/main" id="{4E691504-F70D-4B25-A186-0AEAF7AAA9EC}"/>
                </a:ext>
              </a:extLst>
            </p:cNvPr>
            <p:cNvSpPr/>
            <p:nvPr/>
          </p:nvSpPr>
          <p:spPr>
            <a:xfrm>
              <a:off x="13407581" y="1502949"/>
              <a:ext cx="1095375" cy="1419225"/>
            </a:xfrm>
            <a:custGeom>
              <a:avLst/>
              <a:gdLst>
                <a:gd name="connsiteX0" fmla="*/ 466630 w 1095375"/>
                <a:gd name="connsiteY0" fmla="*/ 0 h 1419225"/>
                <a:gd name="connsiteX1" fmla="*/ 366903 w 1095375"/>
                <a:gd name="connsiteY1" fmla="*/ 61341 h 1419225"/>
                <a:gd name="connsiteX2" fmla="*/ 340138 w 1095375"/>
                <a:gd name="connsiteY2" fmla="*/ 34576 h 1419225"/>
                <a:gd name="connsiteX3" fmla="*/ 0 w 1095375"/>
                <a:gd name="connsiteY3" fmla="*/ 525399 h 1419225"/>
                <a:gd name="connsiteX4" fmla="*/ 60198 w 1095375"/>
                <a:gd name="connsiteY4" fmla="*/ 525399 h 1419225"/>
                <a:gd name="connsiteX5" fmla="*/ 60198 w 1095375"/>
                <a:gd name="connsiteY5" fmla="*/ 602075 h 1419225"/>
                <a:gd name="connsiteX6" fmla="*/ 152210 w 1095375"/>
                <a:gd name="connsiteY6" fmla="*/ 663416 h 1419225"/>
                <a:gd name="connsiteX7" fmla="*/ 136874 w 1095375"/>
                <a:gd name="connsiteY7" fmla="*/ 740093 h 1419225"/>
                <a:gd name="connsiteX8" fmla="*/ 121539 w 1095375"/>
                <a:gd name="connsiteY8" fmla="*/ 816769 h 1419225"/>
                <a:gd name="connsiteX9" fmla="*/ 90869 w 1095375"/>
                <a:gd name="connsiteY9" fmla="*/ 878110 h 1419225"/>
                <a:gd name="connsiteX10" fmla="*/ 75533 w 1095375"/>
                <a:gd name="connsiteY10" fmla="*/ 970216 h 1419225"/>
                <a:gd name="connsiteX11" fmla="*/ 14192 w 1095375"/>
                <a:gd name="connsiteY11" fmla="*/ 1031557 h 1419225"/>
                <a:gd name="connsiteX12" fmla="*/ 4953 w 1095375"/>
                <a:gd name="connsiteY12" fmla="*/ 1040702 h 1419225"/>
                <a:gd name="connsiteX13" fmla="*/ 401479 w 1095375"/>
                <a:gd name="connsiteY13" fmla="*/ 1426464 h 1419225"/>
                <a:gd name="connsiteX14" fmla="*/ 1096328 w 1095375"/>
                <a:gd name="connsiteY14" fmla="*/ 969359 h 1419225"/>
                <a:gd name="connsiteX15" fmla="*/ 1087850 w 1095375"/>
                <a:gd name="connsiteY15" fmla="*/ 970216 h 1419225"/>
                <a:gd name="connsiteX16" fmla="*/ 1072515 w 1095375"/>
                <a:gd name="connsiteY16" fmla="*/ 939546 h 1419225"/>
                <a:gd name="connsiteX17" fmla="*/ 1011174 w 1095375"/>
                <a:gd name="connsiteY17" fmla="*/ 878110 h 1419225"/>
                <a:gd name="connsiteX18" fmla="*/ 995839 w 1095375"/>
                <a:gd name="connsiteY18" fmla="*/ 786098 h 1419225"/>
                <a:gd name="connsiteX19" fmla="*/ 965168 w 1095375"/>
                <a:gd name="connsiteY19" fmla="*/ 724757 h 1419225"/>
                <a:gd name="connsiteX20" fmla="*/ 949833 w 1095375"/>
                <a:gd name="connsiteY20" fmla="*/ 648081 h 1419225"/>
                <a:gd name="connsiteX21" fmla="*/ 934498 w 1095375"/>
                <a:gd name="connsiteY21" fmla="*/ 571405 h 1419225"/>
                <a:gd name="connsiteX22" fmla="*/ 1026509 w 1095375"/>
                <a:gd name="connsiteY22" fmla="*/ 510064 h 1419225"/>
                <a:gd name="connsiteX23" fmla="*/ 1026509 w 1095375"/>
                <a:gd name="connsiteY23" fmla="*/ 433387 h 1419225"/>
                <a:gd name="connsiteX24" fmla="*/ 1089089 w 1095375"/>
                <a:gd name="connsiteY24" fmla="*/ 433387 h 1419225"/>
                <a:gd name="connsiteX25" fmla="*/ 731234 w 1095375"/>
                <a:gd name="connsiteY25" fmla="*/ 38386 h 1419225"/>
                <a:gd name="connsiteX26" fmla="*/ 677513 w 1095375"/>
                <a:gd name="connsiteY26" fmla="*/ 65246 h 1419225"/>
                <a:gd name="connsiteX27" fmla="*/ 581692 w 1095375"/>
                <a:gd name="connsiteY27" fmla="*/ 3905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95375" h="1419225">
                  <a:moveTo>
                    <a:pt x="466630" y="0"/>
                  </a:moveTo>
                  <a:lnTo>
                    <a:pt x="366903" y="61341"/>
                  </a:lnTo>
                  <a:lnTo>
                    <a:pt x="340138" y="34576"/>
                  </a:lnTo>
                  <a:lnTo>
                    <a:pt x="0" y="525399"/>
                  </a:lnTo>
                  <a:lnTo>
                    <a:pt x="60198" y="525399"/>
                  </a:lnTo>
                  <a:lnTo>
                    <a:pt x="60198" y="602075"/>
                  </a:lnTo>
                  <a:lnTo>
                    <a:pt x="152210" y="663416"/>
                  </a:lnTo>
                  <a:lnTo>
                    <a:pt x="136874" y="740093"/>
                  </a:lnTo>
                  <a:lnTo>
                    <a:pt x="121539" y="816769"/>
                  </a:lnTo>
                  <a:lnTo>
                    <a:pt x="90869" y="878110"/>
                  </a:lnTo>
                  <a:lnTo>
                    <a:pt x="75533" y="970216"/>
                  </a:lnTo>
                  <a:lnTo>
                    <a:pt x="14192" y="1031557"/>
                  </a:lnTo>
                  <a:lnTo>
                    <a:pt x="4953" y="1040702"/>
                  </a:lnTo>
                  <a:lnTo>
                    <a:pt x="401479" y="1426464"/>
                  </a:lnTo>
                  <a:lnTo>
                    <a:pt x="1096328" y="969359"/>
                  </a:lnTo>
                  <a:lnTo>
                    <a:pt x="1087850" y="970216"/>
                  </a:lnTo>
                  <a:lnTo>
                    <a:pt x="1072515" y="939546"/>
                  </a:lnTo>
                  <a:lnTo>
                    <a:pt x="1011174" y="878110"/>
                  </a:lnTo>
                  <a:lnTo>
                    <a:pt x="995839" y="786098"/>
                  </a:lnTo>
                  <a:lnTo>
                    <a:pt x="965168" y="724757"/>
                  </a:lnTo>
                  <a:lnTo>
                    <a:pt x="949833" y="648081"/>
                  </a:lnTo>
                  <a:lnTo>
                    <a:pt x="934498" y="571405"/>
                  </a:lnTo>
                  <a:lnTo>
                    <a:pt x="1026509" y="510064"/>
                  </a:lnTo>
                  <a:lnTo>
                    <a:pt x="1026509" y="433387"/>
                  </a:lnTo>
                  <a:lnTo>
                    <a:pt x="1089089" y="433387"/>
                  </a:lnTo>
                  <a:lnTo>
                    <a:pt x="731234" y="38386"/>
                  </a:lnTo>
                  <a:lnTo>
                    <a:pt x="677513" y="65246"/>
                  </a:lnTo>
                  <a:lnTo>
                    <a:pt x="581692" y="3905"/>
                  </a:lnTo>
                  <a:close/>
                </a:path>
              </a:pathLst>
            </a:custGeom>
            <a:solidFill>
              <a:srgbClr val="FFFDF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6145313" cy="449096"/>
          </a:xfrm>
        </p:spPr>
        <p:txBody>
          <a:bodyPr/>
          <a:lstStyle/>
          <a:p>
            <a:r>
              <a:rPr lang="fr-FR" dirty="0"/>
              <a:t>Et toujours un avantage pour les collaborateurs !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remise commerciales :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312200" y="968630"/>
            <a:ext cx="2663456" cy="226661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AA81686-20B5-4932-A90C-90F7CD2C0E03}"/>
              </a:ext>
            </a:extLst>
          </p:cNvPr>
          <p:cNvGrpSpPr/>
          <p:nvPr/>
        </p:nvGrpSpPr>
        <p:grpSpPr>
          <a:xfrm>
            <a:off x="6109910" y="1784470"/>
            <a:ext cx="1358982" cy="730402"/>
            <a:chOff x="7381135" y="2102266"/>
            <a:chExt cx="1368089" cy="73529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7C08941-6B63-4666-AB6A-87B241CA35A7}"/>
                </a:ext>
              </a:extLst>
            </p:cNvPr>
            <p:cNvSpPr/>
            <p:nvPr/>
          </p:nvSpPr>
          <p:spPr>
            <a:xfrm>
              <a:off x="7519849" y="2582332"/>
              <a:ext cx="1001329" cy="255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7000"/>
                </a:lnSpc>
              </a:pPr>
              <a:r>
                <a:rPr lang="fr-FR" sz="1200" dirty="0">
                  <a:solidFill>
                    <a:schemeClr val="tx2"/>
                  </a:solidFill>
                </a:rPr>
                <a:t>de remise*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BE973BB-F283-4987-B5D7-160E87C6467D}"/>
                </a:ext>
              </a:extLst>
            </p:cNvPr>
            <p:cNvSpPr/>
            <p:nvPr/>
          </p:nvSpPr>
          <p:spPr>
            <a:xfrm>
              <a:off x="7381135" y="2102266"/>
              <a:ext cx="1368089" cy="588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25%</a:t>
              </a:r>
              <a:endParaRPr lang="fr-FR" sz="1200" b="1" cap="all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2230889" y="6459333"/>
            <a:ext cx="73258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/>
              <a:t>* Remise applicable sur toute la durée de vie du contrat et ce tant que vous restez collaborateurs de la Caisse d’Epargne et non cumulable avec d’autres remises ou offres promotionnelles. 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132BA2A-5DCB-438A-A18A-61CEADE5CD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892" y="4583959"/>
            <a:ext cx="1196035" cy="96347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A387353-6B15-4801-9036-BE3CCDB85F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05" y="2101571"/>
            <a:ext cx="3065807" cy="94259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47809A-CB4B-460A-9739-C991C9B08D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31" y="2512234"/>
            <a:ext cx="641257" cy="51656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B3AF5FE-1DA9-43EE-92EC-A0C395FFD4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29" y="994072"/>
            <a:ext cx="641257" cy="516568"/>
          </a:xfrm>
          <a:prstGeom prst="rect">
            <a:avLst/>
          </a:prstGeom>
        </p:spPr>
      </p:pic>
      <p:pic>
        <p:nvPicPr>
          <p:cNvPr id="14340" name="Picture 4" descr="La Ford Gran Torino de Starsky et Hutch : vraie légende mais fausse  sportive !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036" y="3798831"/>
            <a:ext cx="3300479" cy="247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60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3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297473" y="2271813"/>
            <a:ext cx="2612876" cy="3111960"/>
          </a:xfrm>
          <a:prstGeom prst="wedgeRectCallout">
            <a:avLst>
              <a:gd name="adj1" fmla="val 57283"/>
              <a:gd name="adj2" fmla="val -18073"/>
            </a:avLst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442912" y="1432322"/>
            <a:ext cx="9579159" cy="467783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ciblage </a:t>
            </a:r>
            <a:r>
              <a:rPr lang="fr-FR" dirty="0" smtClean="0">
                <a:solidFill>
                  <a:srgbClr val="C00000"/>
                </a:solidFill>
              </a:rPr>
              <a:t>CLIENTS</a:t>
            </a:r>
            <a:r>
              <a:rPr lang="fr-FR" dirty="0" smtClean="0"/>
              <a:t> dans votre GERC :</a:t>
            </a:r>
          </a:p>
          <a:p>
            <a:pPr lvl="1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dispositif </a:t>
            </a:r>
            <a:r>
              <a:rPr lang="fr-FR" dirty="0"/>
              <a:t>de lancement : Un </a:t>
            </a:r>
            <a:r>
              <a:rPr lang="fr-FR" dirty="0">
                <a:solidFill>
                  <a:srgbClr val="C00000"/>
                </a:solidFill>
              </a:rPr>
              <a:t>SUPER dispositif </a:t>
            </a:r>
            <a:r>
              <a:rPr lang="fr-FR" dirty="0"/>
              <a:t>qui valorise </a:t>
            </a:r>
            <a:r>
              <a:rPr lang="fr-FR" dirty="0">
                <a:solidFill>
                  <a:srgbClr val="C00000"/>
                </a:solidFill>
              </a:rPr>
              <a:t>l’activité d’assurance </a:t>
            </a:r>
            <a:r>
              <a:rPr lang="fr-FR" dirty="0"/>
              <a:t>de la Caisse d’Epargne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21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6233725" y="2283386"/>
            <a:ext cx="2898702" cy="3100387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i="1" dirty="0" smtClean="0">
                <a:solidFill>
                  <a:schemeClr val="tx1"/>
                </a:solidFill>
              </a:rPr>
              <a:t>« Je </a:t>
            </a:r>
            <a:r>
              <a:rPr lang="fr-FR" sz="1200" i="1" dirty="0">
                <a:solidFill>
                  <a:schemeClr val="tx1"/>
                </a:solidFill>
              </a:rPr>
              <a:t>vous appelle car je souhaite vous présenter notre nouvelle assurance AUTO. </a:t>
            </a:r>
            <a:r>
              <a:rPr lang="fr-FR" sz="1200" i="1" dirty="0" smtClean="0">
                <a:solidFill>
                  <a:schemeClr val="tx1"/>
                </a:solidFill>
              </a:rPr>
              <a:t>Ceci nous </a:t>
            </a:r>
            <a:r>
              <a:rPr lang="fr-FR" sz="1200" i="1" dirty="0">
                <a:solidFill>
                  <a:schemeClr val="tx1"/>
                </a:solidFill>
              </a:rPr>
              <a:t>permettra de comparer notre offre AUTO à celle de votre assureur, en termes </a:t>
            </a:r>
            <a:r>
              <a:rPr lang="fr-FR" sz="1200" i="1" dirty="0" smtClean="0">
                <a:solidFill>
                  <a:schemeClr val="tx1"/>
                </a:solidFill>
              </a:rPr>
              <a:t>de garanties </a:t>
            </a:r>
            <a:r>
              <a:rPr lang="fr-FR" sz="1200" i="1" dirty="0">
                <a:solidFill>
                  <a:schemeClr val="tx1"/>
                </a:solidFill>
              </a:rPr>
              <a:t>et de tarifs. C’est sans engagement de votre part et c’est peut-être </a:t>
            </a:r>
            <a:r>
              <a:rPr lang="fr-FR" sz="1200" i="1" dirty="0" smtClean="0">
                <a:solidFill>
                  <a:schemeClr val="tx1"/>
                </a:solidFill>
              </a:rPr>
              <a:t>l’occasion de </a:t>
            </a:r>
            <a:r>
              <a:rPr lang="fr-FR" sz="1200" i="1" dirty="0">
                <a:solidFill>
                  <a:schemeClr val="tx1"/>
                </a:solidFill>
              </a:rPr>
              <a:t>vous faire réaliser des économies </a:t>
            </a:r>
            <a:r>
              <a:rPr lang="fr-FR" sz="1200" i="1" dirty="0" smtClean="0">
                <a:solidFill>
                  <a:schemeClr val="tx1"/>
                </a:solidFill>
              </a:rPr>
              <a:t>! »</a:t>
            </a:r>
          </a:p>
          <a:p>
            <a:pPr marL="180975" lvl="1">
              <a:spcAft>
                <a:spcPts val="600"/>
              </a:spcAft>
            </a:pPr>
            <a:endParaRPr lang="fr-FR" sz="1200" i="1" dirty="0">
              <a:solidFill>
                <a:schemeClr val="tx1"/>
              </a:solidFill>
            </a:endParaRPr>
          </a:p>
          <a:p>
            <a:pPr marL="180975" lvl="1">
              <a:spcAft>
                <a:spcPts val="600"/>
              </a:spcAft>
            </a:pPr>
            <a:r>
              <a:rPr lang="fr-FR" sz="1200" i="1" dirty="0" smtClean="0">
                <a:solidFill>
                  <a:schemeClr val="tx1"/>
                </a:solidFill>
              </a:rPr>
              <a:t>« Votre </a:t>
            </a:r>
            <a:r>
              <a:rPr lang="fr-FR" sz="1200" i="1" dirty="0">
                <a:solidFill>
                  <a:schemeClr val="tx1"/>
                </a:solidFill>
              </a:rPr>
              <a:t>voiture est assurée en Tous Risques ? Bénéficiez-vous d’une assistance à </a:t>
            </a:r>
            <a:r>
              <a:rPr lang="fr-FR" sz="1200" i="1" dirty="0" smtClean="0">
                <a:solidFill>
                  <a:schemeClr val="tx1"/>
                </a:solidFill>
              </a:rPr>
              <a:t>votre domicile </a:t>
            </a:r>
            <a:r>
              <a:rPr lang="fr-FR" sz="1200" i="1" dirty="0">
                <a:solidFill>
                  <a:schemeClr val="tx1"/>
                </a:solidFill>
              </a:rPr>
              <a:t>? En cas de </a:t>
            </a:r>
            <a:r>
              <a:rPr lang="fr-FR" sz="1200" i="1" dirty="0" smtClean="0">
                <a:solidFill>
                  <a:schemeClr val="tx1"/>
                </a:solidFill>
              </a:rPr>
              <a:t>panne mécanique</a:t>
            </a:r>
            <a:r>
              <a:rPr lang="fr-FR" sz="1200" i="1" dirty="0">
                <a:solidFill>
                  <a:schemeClr val="tx1"/>
                </a:solidFill>
              </a:rPr>
              <a:t>, êtes-vous couvert </a:t>
            </a:r>
            <a:r>
              <a:rPr lang="fr-FR" sz="1200" i="1" dirty="0" smtClean="0">
                <a:solidFill>
                  <a:schemeClr val="tx1"/>
                </a:solidFill>
              </a:rPr>
              <a:t>? »</a:t>
            </a:r>
            <a:endParaRPr lang="fr-FR" sz="1200" i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9044" y="3683759"/>
            <a:ext cx="1622906" cy="1688440"/>
          </a:xfrm>
          <a:prstGeom prst="wedgeRectCallout">
            <a:avLst>
              <a:gd name="adj1" fmla="val -59065"/>
              <a:gd name="adj2" fmla="val -3720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IARD CONQUETE AUTO</a:t>
            </a:r>
            <a:endParaRPr lang="fr-FR" sz="1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1851951" y="3683759"/>
            <a:ext cx="4311803" cy="168844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Ces clients ne détiennent pas d’assurance AUTO </a:t>
            </a:r>
            <a:r>
              <a:rPr lang="fr-FR" sz="1200" dirty="0" smtClean="0">
                <a:solidFill>
                  <a:srgbClr val="C00000"/>
                </a:solidFill>
              </a:rPr>
              <a:t>et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:</a:t>
            </a:r>
          </a:p>
          <a:p>
            <a:pPr marL="352425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Soit ont réalisé un devis auto,</a:t>
            </a:r>
          </a:p>
          <a:p>
            <a:pPr marL="352425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Soit détiennent un crédit auto,</a:t>
            </a:r>
          </a:p>
          <a:p>
            <a:pPr marL="352425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Soit possèdent un </a:t>
            </a: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véhicule cible</a:t>
            </a: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marL="352425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Soit détiennent un autre contrat IARD à la CE.</a:t>
            </a:r>
          </a:p>
          <a:p>
            <a:pPr marL="180975" lvl="1">
              <a:spcAft>
                <a:spcPts val="600"/>
              </a:spcAft>
            </a:pP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Ces clients sont destinataires d’un e-mailing : </a:t>
            </a: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clic ici </a:t>
            </a:r>
            <a:r>
              <a:rPr lang="fr-FR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le visualiser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9045" y="2271813"/>
            <a:ext cx="1622906" cy="1163770"/>
          </a:xfrm>
          <a:prstGeom prst="wedgeRectCallout">
            <a:avLst>
              <a:gd name="adj1" fmla="val -59894"/>
              <a:gd name="adj2" fmla="val -3676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IARD </a:t>
            </a:r>
            <a:r>
              <a:rPr lang="fr-FR" sz="1200" b="1" cap="all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appetence</a:t>
            </a:r>
            <a:r>
              <a:rPr lang="fr-FR" sz="1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 auto</a:t>
            </a:r>
            <a:endParaRPr lang="fr-FR" sz="1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32346" y="6053433"/>
            <a:ext cx="3400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Pour tout savoir sur les cibles, </a:t>
            </a:r>
            <a:r>
              <a:rPr lang="fr-FR" sz="1400" dirty="0" smtClean="0">
                <a:hlinkClick r:id="rId4"/>
              </a:rPr>
              <a:t>cliquez ici</a:t>
            </a:r>
            <a:endParaRPr lang="fr-FR" sz="1400" dirty="0"/>
          </a:p>
        </p:txBody>
      </p:sp>
      <p:sp>
        <p:nvSpPr>
          <p:cNvPr id="25" name="Rectangle : avec coins rognés en diagonale 20">
            <a:extLst>
              <a:ext uri="{FF2B5EF4-FFF2-40B4-BE49-F238E27FC236}">
                <a16:creationId xmlns:a16="http://schemas.microsoft.com/office/drawing/2014/main" id="{458C7F07-D637-4E6D-9CCB-DF2F4829F3A9}"/>
              </a:ext>
            </a:extLst>
          </p:cNvPr>
          <p:cNvSpPr/>
          <p:nvPr/>
        </p:nvSpPr>
        <p:spPr>
          <a:xfrm>
            <a:off x="1851950" y="2284904"/>
            <a:ext cx="4311803" cy="115068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lumMod val="85000"/>
            </a:schemeClr>
          </a:solidFill>
          <a:ln w="254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975" lvl="1">
              <a:spcAft>
                <a:spcPts val="600"/>
              </a:spcAft>
            </a:pPr>
            <a:r>
              <a:rPr lang="fr-FR" sz="1200" b="1" dirty="0">
                <a:solidFill>
                  <a:srgbClr val="C00000"/>
                </a:solidFill>
              </a:rPr>
              <a:t>Cette cible est innovante et sur mesure. Elle est issue </a:t>
            </a:r>
            <a:r>
              <a:rPr lang="fr-FR" sz="1200" b="1" dirty="0" smtClean="0">
                <a:solidFill>
                  <a:srgbClr val="C00000"/>
                </a:solidFill>
              </a:rPr>
              <a:t>du nouveau </a:t>
            </a:r>
            <a:r>
              <a:rPr lang="fr-FR" sz="1200" b="1" dirty="0">
                <a:solidFill>
                  <a:srgbClr val="C00000"/>
                </a:solidFill>
              </a:rPr>
              <a:t>moteur de recommandation</a:t>
            </a:r>
            <a:r>
              <a:rPr lang="fr-FR" sz="1200" b="1" dirty="0" smtClean="0">
                <a:solidFill>
                  <a:srgbClr val="C00000"/>
                </a:solidFill>
              </a:rPr>
              <a:t>.</a:t>
            </a:r>
          </a:p>
          <a:p>
            <a:pPr marL="180975" lvl="1">
              <a:spcAft>
                <a:spcPts val="600"/>
              </a:spcAft>
            </a:pP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Ces clients, après l’analyse de plus de 200 variables, sont </a:t>
            </a:r>
            <a:r>
              <a:rPr lang="fr-F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appétents</a:t>
            </a:r>
            <a:r>
              <a:rPr lang="fr-F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AUTO et ne détiennent pas de contrat AUTO à la CEGEE.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image nouveau - AL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67" y="1828256"/>
            <a:ext cx="645289" cy="64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375" y="4108204"/>
            <a:ext cx="384137" cy="758383"/>
          </a:xfrm>
          <a:prstGeom prst="rect">
            <a:avLst/>
          </a:prstGeom>
        </p:spPr>
      </p:pic>
      <p:pic>
        <p:nvPicPr>
          <p:cNvPr id="15" name="Image 1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2631" y="4174248"/>
            <a:ext cx="1064527" cy="1021515"/>
          </a:xfrm>
          <a:prstGeom prst="rect">
            <a:avLst/>
          </a:prstGeom>
        </p:spPr>
      </p:pic>
      <p:pic>
        <p:nvPicPr>
          <p:cNvPr id="16" name="Image 1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78530">
            <a:off x="9601499" y="4308297"/>
            <a:ext cx="1074895" cy="92685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512040" y="2506758"/>
            <a:ext cx="21466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GAGNER 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AVEC LA 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SED ET SAG !</a:t>
            </a:r>
          </a:p>
          <a:p>
            <a:pPr algn="ctr"/>
            <a:endParaRPr lang="fr-FR" sz="16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1400" dirty="0" smtClean="0">
                <a:solidFill>
                  <a:srgbClr val="C00000"/>
                </a:solidFill>
              </a:rPr>
              <a:t>Cliquez pour tout savoir</a:t>
            </a:r>
            <a:endParaRPr lang="fr-FR" sz="14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Icônes Grises De Flèche De Curseur De Clic De Souris D&amp;#39;ordinateur Réglées  Et Icônes De Chargement Icône De Curseur Illustration D Illustration de  Vecteur - Illustration du image, main: 130763219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4" t="9811" r="25312" b="19664"/>
          <a:stretch/>
        </p:blipFill>
        <p:spPr bwMode="auto">
          <a:xfrm>
            <a:off x="10246160" y="4887086"/>
            <a:ext cx="290941" cy="42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cônes Grises De Flèche De Curseur De Clic De Souris D&amp;#39;ordinateur Réglées  Et Icônes De Chargement Icône De Curseur Illustration D Illustration de  Vecteur - Illustration du image, main: 130763219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4" t="9811" r="25312" b="19664"/>
          <a:stretch/>
        </p:blipFill>
        <p:spPr bwMode="auto">
          <a:xfrm>
            <a:off x="11294885" y="4876756"/>
            <a:ext cx="290941" cy="42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89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333536" y="1298373"/>
            <a:ext cx="11657836" cy="409397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La communication client : </a:t>
            </a:r>
            <a:r>
              <a:rPr lang="fr-FR" dirty="0" smtClean="0"/>
              <a:t>Une </a:t>
            </a:r>
            <a:r>
              <a:rPr lang="fr-FR" dirty="0"/>
              <a:t>communication pertinente </a:t>
            </a:r>
            <a:r>
              <a:rPr lang="fr-FR" dirty="0" smtClean="0"/>
              <a:t>pour </a:t>
            </a:r>
            <a:r>
              <a:rPr lang="fr-FR" dirty="0"/>
              <a:t>promouvoir la nouvelle offre et susciter l’intérêt des </a:t>
            </a:r>
            <a:r>
              <a:rPr lang="fr-FR" dirty="0" smtClean="0"/>
              <a:t>clients</a:t>
            </a:r>
          </a:p>
          <a:p>
            <a:pPr marL="0" indent="0">
              <a:buNone/>
            </a:pPr>
            <a:endParaRPr lang="fr-FR" dirty="0" smtClean="0"/>
          </a:p>
          <a:p>
            <a:pPr lvl="1"/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dispositif </a:t>
            </a:r>
            <a:r>
              <a:rPr lang="fr-FR" dirty="0"/>
              <a:t>de lancement : Un </a:t>
            </a:r>
            <a:r>
              <a:rPr lang="fr-FR" dirty="0">
                <a:solidFill>
                  <a:srgbClr val="C00000"/>
                </a:solidFill>
              </a:rPr>
              <a:t>SUPER dispositif </a:t>
            </a:r>
            <a:r>
              <a:rPr lang="fr-FR" dirty="0"/>
              <a:t>qui valorise </a:t>
            </a:r>
            <a:r>
              <a:rPr lang="fr-FR" dirty="0">
                <a:solidFill>
                  <a:srgbClr val="C00000"/>
                </a:solidFill>
              </a:rPr>
              <a:t>l’activité d’assurance </a:t>
            </a:r>
            <a:r>
              <a:rPr lang="fr-FR" dirty="0"/>
              <a:t>de la Caisse d’Epargne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4716" y="1835576"/>
            <a:ext cx="2077284" cy="2912480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5508525" y="1890556"/>
            <a:ext cx="4286250" cy="2857500"/>
            <a:chOff x="5508525" y="1334974"/>
            <a:chExt cx="4286250" cy="2857500"/>
          </a:xfrm>
        </p:grpSpPr>
        <p:pic>
          <p:nvPicPr>
            <p:cNvPr id="2050" name="Picture 2" descr="PC portable Asus F515MA-BR609T - 90NB0TH2-M12750 | Dart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525" y="1334974"/>
              <a:ext cx="428625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7260" y="1435068"/>
              <a:ext cx="3287211" cy="1909567"/>
            </a:xfrm>
            <a:prstGeom prst="rect">
              <a:avLst/>
            </a:prstGeom>
          </p:spPr>
        </p:pic>
      </p:grpSp>
      <p:sp>
        <p:nvSpPr>
          <p:cNvPr id="18" name="Espace réservé du contenu 8"/>
          <p:cNvSpPr txBox="1">
            <a:spLocks/>
          </p:cNvSpPr>
          <p:nvPr/>
        </p:nvSpPr>
        <p:spPr>
          <a:xfrm>
            <a:off x="333536" y="2375412"/>
            <a:ext cx="4855048" cy="137639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 smtClean="0"/>
          </a:p>
          <a:p>
            <a:pPr lvl="1"/>
            <a:r>
              <a:rPr lang="fr-FR" dirty="0" smtClean="0"/>
              <a:t> </a:t>
            </a:r>
            <a:r>
              <a:rPr lang="fr-FR" b="1" dirty="0" smtClean="0"/>
              <a:t>Une campagne digitale CEGEE </a:t>
            </a:r>
            <a:r>
              <a:rPr lang="fr-FR" dirty="0" smtClean="0"/>
              <a:t>ambitieuse avec </a:t>
            </a:r>
            <a:r>
              <a:rPr lang="fr-FR" dirty="0" smtClean="0">
                <a:solidFill>
                  <a:srgbClr val="C00000"/>
                </a:solidFill>
              </a:rPr>
              <a:t>Le Bon Coin</a:t>
            </a:r>
            <a:r>
              <a:rPr lang="fr-FR" dirty="0" smtClean="0"/>
              <a:t>, un site ancré dans le quotidien des Français et l’</a:t>
            </a:r>
            <a:r>
              <a:rPr lang="fr-FR" dirty="0" smtClean="0">
                <a:solidFill>
                  <a:srgbClr val="C00000"/>
                </a:solidFill>
              </a:rPr>
              <a:t>Argus.fr</a:t>
            </a:r>
            <a:r>
              <a:rPr lang="fr-FR" dirty="0" smtClean="0"/>
              <a:t>, site français numéro 1 pour estimer la cote de son véhicule, </a:t>
            </a:r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9" name="Espace réservé du contenu 8"/>
          <p:cNvSpPr txBox="1">
            <a:spLocks/>
          </p:cNvSpPr>
          <p:nvPr/>
        </p:nvSpPr>
        <p:spPr>
          <a:xfrm>
            <a:off x="333536" y="4575783"/>
            <a:ext cx="9273451" cy="181344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 smtClean="0"/>
          </a:p>
          <a:p>
            <a:pPr lvl="1"/>
            <a:r>
              <a:rPr lang="fr-FR" dirty="0" smtClean="0"/>
              <a:t> </a:t>
            </a:r>
            <a:r>
              <a:rPr lang="fr-FR" b="1" dirty="0" smtClean="0"/>
              <a:t>Une campagne radio </a:t>
            </a:r>
            <a:r>
              <a:rPr lang="fr-FR" dirty="0" smtClean="0"/>
              <a:t>du 11 au 24 octobre sur les stations généralistes (Europe 1, RTL, RMC, France Inter et Radio Classique) et les stations musicales adultes (RTL2, RFM, Nostalgie et Rire &amp; Chansons…).</a:t>
            </a:r>
          </a:p>
          <a:p>
            <a:pPr lvl="1"/>
            <a:endParaRPr lang="fr-FR" dirty="0" smtClean="0"/>
          </a:p>
          <a:p>
            <a:pPr lvl="1"/>
            <a:r>
              <a:rPr lang="fr-FR" b="1" dirty="0"/>
              <a:t>Facebook, Instagram et LinkedIn</a:t>
            </a:r>
            <a:r>
              <a:rPr lang="fr-FR" dirty="0"/>
              <a:t> seront utilisés </a:t>
            </a:r>
            <a:r>
              <a:rPr lang="fr-FR" dirty="0" smtClean="0"/>
              <a:t>pour faire </a:t>
            </a:r>
            <a:r>
              <a:rPr lang="fr-FR" dirty="0"/>
              <a:t>connaitre notre nouvelle offre assurance auto, </a:t>
            </a:r>
            <a:br>
              <a:rPr lang="fr-FR" dirty="0"/>
            </a:br>
            <a:r>
              <a:rPr lang="fr-FR" dirty="0"/>
              <a:t>avec notre beau booster de 2 mois offerts.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28" name="Picture 4" descr="Doigt qui clique PNG transparents - Stick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08" y="6251314"/>
            <a:ext cx="438552" cy="43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adio en ligne : Guide pour l&amp;#39;avoir dans votre voitur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947" y="4955998"/>
            <a:ext cx="1940178" cy="13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CE - Radio 30s Assurance Auto - Premix V2 - 100921">
            <a:hlinkClick r:id="" action="ppaction://media"/>
            <a:extLst>
              <a:ext uri="{FF2B5EF4-FFF2-40B4-BE49-F238E27FC236}">
                <a16:creationId xmlns:a16="http://schemas.microsoft.com/office/drawing/2014/main" id="{9DA39EAD-5101-4E83-81A3-F49A4376CA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46958" y="540612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5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333536" y="1298373"/>
            <a:ext cx="11657836" cy="611450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La communication en agence </a:t>
            </a:r>
            <a:r>
              <a:rPr lang="fr-FR" dirty="0">
                <a:solidFill>
                  <a:srgbClr val="C00000"/>
                </a:solidFill>
              </a:rPr>
              <a:t>: </a:t>
            </a:r>
            <a:r>
              <a:rPr lang="fr-FR" dirty="0"/>
              <a:t>Des supports livrés en agence </a:t>
            </a:r>
            <a:r>
              <a:rPr lang="fr-FR" dirty="0" smtClean="0"/>
              <a:t>pour les SUPER CONSEILLERS</a:t>
            </a:r>
          </a:p>
          <a:p>
            <a:pPr lvl="1"/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dispositif </a:t>
            </a:r>
            <a:r>
              <a:rPr lang="fr-FR" dirty="0"/>
              <a:t>de lancement : Un </a:t>
            </a:r>
            <a:r>
              <a:rPr lang="fr-FR" dirty="0">
                <a:solidFill>
                  <a:srgbClr val="C00000"/>
                </a:solidFill>
              </a:rPr>
              <a:t>SUPER dispositif </a:t>
            </a:r>
            <a:r>
              <a:rPr lang="fr-FR" dirty="0"/>
              <a:t>qui valorise </a:t>
            </a:r>
            <a:r>
              <a:rPr lang="fr-FR" dirty="0">
                <a:solidFill>
                  <a:srgbClr val="C00000"/>
                </a:solidFill>
              </a:rPr>
              <a:t>l’activité d’assurance </a:t>
            </a:r>
            <a:r>
              <a:rPr lang="fr-FR" dirty="0"/>
              <a:t>de la Caisse d’Epargne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16" name="Espace réservé du contenu 8"/>
          <p:cNvSpPr txBox="1">
            <a:spLocks/>
          </p:cNvSpPr>
          <p:nvPr/>
        </p:nvSpPr>
        <p:spPr>
          <a:xfrm>
            <a:off x="1359543" y="1772832"/>
            <a:ext cx="4855048" cy="88715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 smtClean="0"/>
          </a:p>
          <a:p>
            <a:pPr lvl="1"/>
            <a:r>
              <a:rPr lang="fr-FR" dirty="0" smtClean="0"/>
              <a:t> Les affiches</a:t>
            </a:r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7" name="Espace réservé du contenu 8"/>
          <p:cNvSpPr txBox="1">
            <a:spLocks/>
          </p:cNvSpPr>
          <p:nvPr/>
        </p:nvSpPr>
        <p:spPr>
          <a:xfrm>
            <a:off x="550912" y="3546155"/>
            <a:ext cx="4855048" cy="88715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 smtClean="0"/>
          </a:p>
          <a:p>
            <a:pPr lvl="1"/>
            <a:r>
              <a:rPr lang="fr-FR" dirty="0" smtClean="0"/>
              <a:t> Les dépliants</a:t>
            </a:r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20" name="Espace réservé du contenu 8"/>
          <p:cNvSpPr txBox="1">
            <a:spLocks/>
          </p:cNvSpPr>
          <p:nvPr/>
        </p:nvSpPr>
        <p:spPr>
          <a:xfrm>
            <a:off x="5880667" y="2463112"/>
            <a:ext cx="2423967" cy="88715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 smtClean="0"/>
          </a:p>
          <a:p>
            <a:pPr lvl="1"/>
            <a:r>
              <a:rPr lang="fr-FR" dirty="0" smtClean="0"/>
              <a:t> Les goodies et sous-mains</a:t>
            </a:r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11726">
            <a:off x="6825420" y="3891037"/>
            <a:ext cx="910160" cy="1638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 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463" y="1957776"/>
            <a:ext cx="2212699" cy="2946786"/>
          </a:xfrm>
          <a:prstGeom prst="rect">
            <a:avLst/>
          </a:prstGeom>
        </p:spPr>
      </p:pic>
      <p:pic>
        <p:nvPicPr>
          <p:cNvPr id="11" name="Image 10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912" y="4433307"/>
            <a:ext cx="2482811" cy="132224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3" name="Picture 4" descr="Doigt qui clique PNG transparents - Stick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09" y="3770455"/>
            <a:ext cx="438552" cy="43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oigt qui clique PNG transparents - Stick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04" y="5180396"/>
            <a:ext cx="438552" cy="43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31814">
            <a:off x="8072343" y="2011840"/>
            <a:ext cx="3090199" cy="215725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316" name="Picture 4" descr="Columbo&amp;#39;s Peugeot = 0 ) | 403 cabriolet, Film cars, Voiture peugeo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869" y="4585885"/>
            <a:ext cx="3191076" cy="178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45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333536" y="1298373"/>
            <a:ext cx="11657836" cy="611450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La communication en agence </a:t>
            </a:r>
            <a:r>
              <a:rPr lang="fr-FR" dirty="0">
                <a:solidFill>
                  <a:srgbClr val="C00000"/>
                </a:solidFill>
              </a:rPr>
              <a:t>: </a:t>
            </a:r>
            <a:r>
              <a:rPr lang="fr-FR" dirty="0" smtClean="0"/>
              <a:t>un jeu concours pour les SUPER CONSEILLERS</a:t>
            </a:r>
          </a:p>
          <a:p>
            <a:pPr lvl="1"/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dispositif </a:t>
            </a:r>
            <a:r>
              <a:rPr lang="fr-FR" dirty="0"/>
              <a:t>de lancement : Un </a:t>
            </a:r>
            <a:r>
              <a:rPr lang="fr-FR" dirty="0">
                <a:solidFill>
                  <a:srgbClr val="C00000"/>
                </a:solidFill>
              </a:rPr>
              <a:t>SUPER dispositif </a:t>
            </a:r>
            <a:r>
              <a:rPr lang="fr-FR" dirty="0"/>
              <a:t>qui valorise </a:t>
            </a:r>
            <a:r>
              <a:rPr lang="fr-FR" dirty="0">
                <a:solidFill>
                  <a:srgbClr val="C00000"/>
                </a:solidFill>
              </a:rPr>
              <a:t>l’activité d’assurance </a:t>
            </a:r>
            <a:r>
              <a:rPr lang="fr-FR" dirty="0"/>
              <a:t>de la Caisse d’Epargne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89" y="1909823"/>
            <a:ext cx="3575687" cy="42461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Espace réservé du contenu 8"/>
          <p:cNvSpPr txBox="1">
            <a:spLocks/>
          </p:cNvSpPr>
          <p:nvPr/>
        </p:nvSpPr>
        <p:spPr>
          <a:xfrm>
            <a:off x="4627834" y="1837219"/>
            <a:ext cx="5789382" cy="285561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</a:rPr>
              <a:t>Pour participer au jeu concours, </a:t>
            </a:r>
          </a:p>
          <a:p>
            <a:pPr marL="0" indent="0" algn="ctr">
              <a:buNone/>
            </a:pPr>
            <a:r>
              <a:rPr lang="fr-FR" b="1" dirty="0" smtClean="0">
                <a:solidFill>
                  <a:schemeClr val="bg1"/>
                </a:solidFill>
              </a:rPr>
              <a:t>inscrivez-vous dès maintenant à la page </a:t>
            </a:r>
            <a:r>
              <a:rPr lang="fr-FR" b="1" dirty="0" err="1" smtClean="0">
                <a:solidFill>
                  <a:schemeClr val="bg1"/>
                </a:solidFill>
              </a:rPr>
              <a:t>Yammer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fr-FR" b="1" dirty="0" smtClean="0">
                <a:solidFill>
                  <a:srgbClr val="C00000"/>
                </a:solidFill>
              </a:rPr>
              <a:t>« Les super héros de la nouvelle Assurance Auto » :</a:t>
            </a:r>
          </a:p>
          <a:p>
            <a:pPr marL="0" indent="0">
              <a:buNone/>
            </a:pPr>
            <a:endParaRPr lang="fr-FR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  </a:t>
            </a:r>
            <a:r>
              <a:rPr lang="fr-FR" b="1" dirty="0" smtClean="0">
                <a:solidFill>
                  <a:schemeClr val="bg1"/>
                </a:solidFill>
                <a:hlinkClick r:id="rId3"/>
              </a:rPr>
              <a:t>cliquez ici</a:t>
            </a:r>
            <a:endParaRPr lang="fr-FR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fr-FR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chemeClr val="bg1"/>
                </a:solidFill>
              </a:rPr>
              <a:t>Sur </a:t>
            </a:r>
            <a:r>
              <a:rPr lang="fr-FR" dirty="0" err="1" smtClean="0">
                <a:solidFill>
                  <a:schemeClr val="bg1"/>
                </a:solidFill>
              </a:rPr>
              <a:t>Yammer</a:t>
            </a:r>
            <a:r>
              <a:rPr lang="fr-FR" dirty="0" smtClean="0">
                <a:solidFill>
                  <a:schemeClr val="bg1"/>
                </a:solidFill>
              </a:rPr>
              <a:t>, pour </a:t>
            </a:r>
            <a:r>
              <a:rPr lang="fr-FR" dirty="0">
                <a:solidFill>
                  <a:schemeClr val="bg1"/>
                </a:solidFill>
              </a:rPr>
              <a:t>rejoindre la ligue, il suffit de cliquer sur </a:t>
            </a:r>
            <a:endParaRPr lang="fr-FR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chemeClr val="bg1"/>
                </a:solidFill>
              </a:rPr>
              <a:t>« </a:t>
            </a:r>
            <a:r>
              <a:rPr lang="fr-FR" dirty="0">
                <a:solidFill>
                  <a:schemeClr val="bg1"/>
                </a:solidFill>
              </a:rPr>
              <a:t>Rejoindre », en bas à droite du visuel en haut de page.</a:t>
            </a:r>
            <a:endParaRPr lang="fr-FR" dirty="0" smtClean="0">
              <a:solidFill>
                <a:schemeClr val="bg1"/>
              </a:solidFill>
            </a:endParaRPr>
          </a:p>
          <a:p>
            <a:pPr lvl="1"/>
            <a:endParaRPr lang="fr-FR" b="1" dirty="0" smtClean="0">
              <a:solidFill>
                <a:schemeClr val="bg1"/>
              </a:solidFill>
            </a:endParaRPr>
          </a:p>
          <a:p>
            <a:pPr marL="468000" lvl="1" indent="0">
              <a:buFont typeface="Arial" panose="020B0604020202020204" pitchFamily="34" charset="0"/>
              <a:buNone/>
            </a:pP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9" name="Espace réservé du contenu 8"/>
          <p:cNvSpPr txBox="1">
            <a:spLocks/>
          </p:cNvSpPr>
          <p:nvPr/>
        </p:nvSpPr>
        <p:spPr>
          <a:xfrm>
            <a:off x="4627834" y="5418506"/>
            <a:ext cx="6923699" cy="90434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Pour consulter le support explicatif : </a:t>
            </a:r>
            <a:r>
              <a:rPr lang="fr-FR" dirty="0" smtClean="0">
                <a:hlinkClick r:id="rId4"/>
              </a:rPr>
              <a:t>cliquez ici</a:t>
            </a:r>
            <a:endParaRPr lang="fr-FR" dirty="0" smtClean="0"/>
          </a:p>
          <a:p>
            <a:r>
              <a:rPr lang="fr-FR" dirty="0" smtClean="0"/>
              <a:t>Pour consulter le règlement : </a:t>
            </a:r>
            <a:r>
              <a:rPr lang="fr-FR" dirty="0" smtClean="0">
                <a:hlinkClick r:id="rId5"/>
              </a:rPr>
              <a:t>cliquez ici</a:t>
            </a:r>
            <a:endParaRPr lang="fr-FR" dirty="0" smtClean="0"/>
          </a:p>
          <a:p>
            <a:pPr lvl="1"/>
            <a:endParaRPr lang="fr-FR" dirty="0" smtClean="0"/>
          </a:p>
          <a:p>
            <a:pPr marL="4680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5362" name="Picture 2" descr="Fast &amp;amp; Furious 8: mais comment la Dodge Charger en est arrivé là?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960" y="5024996"/>
            <a:ext cx="2302412" cy="129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36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b="1" dirty="0">
                <a:solidFill>
                  <a:srgbClr val="C00000"/>
                </a:solidFill>
              </a:rPr>
              <a:t>Quoi de neuf dans le digital ? Les actualités et les nouveautés AUTO</a:t>
            </a:r>
          </a:p>
          <a:p>
            <a:r>
              <a:rPr lang="fr-FR" dirty="0" smtClean="0"/>
              <a:t>Des </a:t>
            </a:r>
            <a:r>
              <a:rPr lang="fr-FR" dirty="0"/>
              <a:t>outils de perfectionnement simples et dynamiques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0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550913" y="1270148"/>
            <a:ext cx="9576936" cy="910825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De nombreuses possibilités sont données à nos assurés pour une relation plus digitale et une </a:t>
            </a:r>
            <a:r>
              <a:rPr lang="fr-FR" dirty="0">
                <a:solidFill>
                  <a:srgbClr val="C00000"/>
                </a:solidFill>
              </a:rPr>
              <a:t>plus </a:t>
            </a:r>
            <a:r>
              <a:rPr lang="fr-FR" dirty="0" smtClean="0">
                <a:solidFill>
                  <a:srgbClr val="C00000"/>
                </a:solidFill>
              </a:rPr>
              <a:t>grande autonomie.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smtClean="0"/>
              <a:t>Découvrez en image </a:t>
            </a:r>
            <a:r>
              <a:rPr lang="fr-FR" dirty="0"/>
              <a:t>les parcours de souscription et de réalisation d’actes de gestion </a:t>
            </a:r>
            <a:r>
              <a:rPr lang="fr-FR" dirty="0" smtClean="0"/>
              <a:t>proposés en </a:t>
            </a:r>
            <a:r>
              <a:rPr lang="fr-FR" dirty="0" err="1" smtClean="0"/>
              <a:t>selfcare</a:t>
            </a:r>
            <a:r>
              <a:rPr lang="fr-FR" dirty="0" smtClean="0"/>
              <a:t> à nos assurés :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Quoi de neuf dans </a:t>
            </a:r>
            <a:r>
              <a:rPr lang="fr-FR" dirty="0" smtClean="0">
                <a:solidFill>
                  <a:srgbClr val="C00000"/>
                </a:solidFill>
              </a:rPr>
              <a:t>le digital ? </a:t>
            </a:r>
            <a:r>
              <a:rPr lang="fr-FR" dirty="0" smtClean="0"/>
              <a:t>Les actualités et les nouveautés AUTO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8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9782600" y="824147"/>
            <a:ext cx="2456453" cy="2094197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1028" name="Picture 4" descr="the 5th element | Voiture volante, Voiture autonome, Le cinquième élém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055" y="4427337"/>
            <a:ext cx="2201918" cy="156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e 45"/>
          <p:cNvGrpSpPr/>
          <p:nvPr/>
        </p:nvGrpSpPr>
        <p:grpSpPr>
          <a:xfrm>
            <a:off x="1312571" y="2240611"/>
            <a:ext cx="6126972" cy="4097462"/>
            <a:chOff x="334912" y="2266974"/>
            <a:chExt cx="6126972" cy="4097462"/>
          </a:xfrm>
        </p:grpSpPr>
        <p:pic>
          <p:nvPicPr>
            <p:cNvPr id="4" name="Picture 2" descr="Ordinateur Portable Windows 10 Netbook 14.1 Pouces Quad Core 2.4 GHz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7" t="17854" r="1731" b="17376"/>
            <a:stretch/>
          </p:blipFill>
          <p:spPr bwMode="auto">
            <a:xfrm>
              <a:off x="334912" y="2266974"/>
              <a:ext cx="6126972" cy="4097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7890" y="2442260"/>
              <a:ext cx="4441722" cy="2721816"/>
            </a:xfrm>
            <a:prstGeom prst="rect">
              <a:avLst/>
            </a:prstGeom>
            <a:effectLst>
              <a:glow>
                <a:schemeClr val="accent1">
                  <a:alpha val="40000"/>
                </a:schemeClr>
              </a:glow>
            </a:effectLst>
          </p:spPr>
        </p:pic>
        <p:sp>
          <p:nvSpPr>
            <p:cNvPr id="5" name="ZoneTexte 4"/>
            <p:cNvSpPr txBox="1"/>
            <p:nvPr/>
          </p:nvSpPr>
          <p:spPr>
            <a:xfrm>
              <a:off x="1222694" y="2850277"/>
              <a:ext cx="4436918" cy="21236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C00000"/>
                  </a:solidFill>
                </a:rPr>
                <a:t>Cliquez sur l’acte de gestion que vous souhaitez découvrir :</a:t>
              </a:r>
            </a:p>
            <a:p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6"/>
                </a:rPr>
                <a:t>Demander une carte verte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7"/>
                </a:rPr>
                <a:t>Déclarer un sinistre AUTO ou 2 Roues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8"/>
                </a:rPr>
                <a:t>Consulter un sinistre AUTO ou 2 Roues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9"/>
                </a:rPr>
                <a:t>Modifier les conducteurs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10"/>
                </a:rPr>
                <a:t>Modifier son contrat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11"/>
                </a:rPr>
                <a:t>Choisir sa date de prélèvement </a:t>
              </a:r>
              <a:endPara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Ces fonctionnalités sont disponibles sur tous les supports </a:t>
              </a:r>
            </a:p>
            <a:p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(PC, mobile et tablette)</a:t>
              </a:r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81306" y="4719641"/>
              <a:ext cx="986295" cy="444435"/>
            </a:xfrm>
            <a:prstGeom prst="rect">
              <a:avLst/>
            </a:prstGeom>
          </p:spPr>
        </p:pic>
      </p:grpSp>
      <p:pic>
        <p:nvPicPr>
          <p:cNvPr id="1032" name="Picture 8" descr="Minicute Nano: La Souris Voiture de Sport - MaxiGadget.co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342" y="4176141"/>
            <a:ext cx="1431519" cy="103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PPUIE,clique ici...&amp;#39; Tablier | Spreadshir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3099">
            <a:off x="5283657" y="3900833"/>
            <a:ext cx="550616" cy="55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7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322624" y="841501"/>
            <a:ext cx="6573731" cy="4899542"/>
          </a:xfrm>
        </p:spPr>
        <p:txBody>
          <a:bodyPr/>
          <a:lstStyle/>
          <a:p>
            <a:r>
              <a:rPr lang="fr-FR" dirty="0"/>
              <a:t>La CEGEE est 1ère caisse du réseau des CE en IARD AUTO depuis le début de l’année</a:t>
            </a:r>
            <a:r>
              <a:rPr lang="fr-FR" dirty="0" smtClean="0"/>
              <a:t>.</a:t>
            </a:r>
          </a:p>
          <a:p>
            <a:r>
              <a:rPr lang="fr-FR" dirty="0"/>
              <a:t>A compter du 12 octobre prochain, la CEGEE met en marché la nouvelle ASSURANCE AUTO 5</a:t>
            </a:r>
          </a:p>
          <a:p>
            <a:r>
              <a:rPr lang="fr-FR" dirty="0" smtClean="0"/>
              <a:t>Paroles </a:t>
            </a:r>
            <a:r>
              <a:rPr lang="fr-FR" dirty="0"/>
              <a:t>de Super Conseillers </a:t>
            </a:r>
            <a:endParaRPr lang="fr-FR" dirty="0" smtClean="0"/>
          </a:p>
          <a:p>
            <a:r>
              <a:rPr lang="fr-FR" dirty="0" smtClean="0"/>
              <a:t>La synthèse de l’offre et les grandes nouveautés</a:t>
            </a:r>
          </a:p>
          <a:p>
            <a:r>
              <a:rPr lang="fr-FR" dirty="0" smtClean="0"/>
              <a:t>Les points forts de l’offre</a:t>
            </a:r>
          </a:p>
          <a:p>
            <a:r>
              <a:rPr lang="fr-FR" dirty="0" smtClean="0"/>
              <a:t>Les remises commerciales</a:t>
            </a:r>
          </a:p>
          <a:p>
            <a:r>
              <a:rPr lang="fr-FR" dirty="0" smtClean="0"/>
              <a:t>Le dispositif de lancement</a:t>
            </a:r>
          </a:p>
          <a:p>
            <a:r>
              <a:rPr lang="fr-FR" dirty="0"/>
              <a:t>Quoi de neuf dans le digital ? Les actualités et les nouveautés AUTO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Des </a:t>
            </a:r>
            <a:r>
              <a:rPr lang="fr-FR" b="1" dirty="0">
                <a:solidFill>
                  <a:srgbClr val="C00000"/>
                </a:solidFill>
              </a:rPr>
              <a:t>outils de perfectionnement simples et dynamiques </a:t>
            </a:r>
            <a:endParaRPr lang="fr-FR" b="1" dirty="0" smtClean="0">
              <a:solidFill>
                <a:srgbClr val="C00000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987" y="3849190"/>
            <a:ext cx="2413157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4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mble-mobilier-pour-garage - DECOGARAGE - SWISSTRAX Eur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12" y="1715517"/>
            <a:ext cx="11072092" cy="458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00488" y="1327858"/>
            <a:ext cx="8955351" cy="449096"/>
          </a:xfrm>
        </p:spPr>
        <p:txBody>
          <a:bodyPr/>
          <a:lstStyle/>
          <a:p>
            <a:r>
              <a:rPr lang="fr-FR" dirty="0"/>
              <a:t>Et pour vous perfectionner et avoir encore plus de SUPER </a:t>
            </a:r>
            <a:r>
              <a:rPr lang="fr-FR" dirty="0" smtClean="0"/>
              <a:t>POUVOIRS en AUTO 5 :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</a:t>
            </a:r>
            <a:r>
              <a:rPr lang="fr-FR" dirty="0">
                <a:solidFill>
                  <a:srgbClr val="C00000"/>
                </a:solidFill>
              </a:rPr>
              <a:t>outils</a:t>
            </a:r>
            <a:r>
              <a:rPr lang="fr-FR" dirty="0"/>
              <a:t> de perfectionnement </a:t>
            </a:r>
            <a:r>
              <a:rPr lang="fr-FR" dirty="0">
                <a:solidFill>
                  <a:srgbClr val="C00000"/>
                </a:solidFill>
              </a:rPr>
              <a:t>simples et dynamiques </a:t>
            </a:r>
            <a:r>
              <a:rPr lang="fr-FR" dirty="0"/>
              <a:t>sont à votre disposition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9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173770" y="930713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550912" y="6065134"/>
            <a:ext cx="7979630" cy="394927"/>
          </a:xfrm>
          <a:prstGeom prst="wedgeRectCallout">
            <a:avLst>
              <a:gd name="adj1" fmla="val -51637"/>
              <a:gd name="adj2" fmla="val -409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 CLIENT : Les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parcours AUTO 5 sur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DEI, devis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ligne et tarifs express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seront 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disponibles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janvier 2022.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" t="9356" r="5272" b="18561"/>
          <a:stretch/>
        </p:blipFill>
        <p:spPr>
          <a:xfrm>
            <a:off x="75641" y="6065134"/>
            <a:ext cx="367271" cy="367271"/>
          </a:xfrm>
          <a:prstGeom prst="ellipse">
            <a:avLst/>
          </a:prstGeom>
        </p:spPr>
      </p:pic>
      <p:sp>
        <p:nvSpPr>
          <p:cNvPr id="2" name="Rectangle 1">
            <a:hlinkClick r:id="rId5"/>
          </p:cNvPr>
          <p:cNvSpPr/>
          <p:nvPr/>
        </p:nvSpPr>
        <p:spPr>
          <a:xfrm>
            <a:off x="4876620" y="4186147"/>
            <a:ext cx="366712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DICI</a:t>
            </a:r>
            <a:endParaRPr lang="fr-FR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EE0AC54-F803-4289-A72B-CC41AC49480C}"/>
              </a:ext>
            </a:extLst>
          </p:cNvPr>
          <p:cNvGrpSpPr/>
          <p:nvPr/>
        </p:nvGrpSpPr>
        <p:grpSpPr>
          <a:xfrm>
            <a:off x="986888" y="1947408"/>
            <a:ext cx="3562599" cy="3900521"/>
            <a:chOff x="13982179" y="2849111"/>
            <a:chExt cx="2144040" cy="2800283"/>
          </a:xfrm>
        </p:grpSpPr>
        <p:sp>
          <p:nvSpPr>
            <p:cNvPr id="25" name="object 60">
              <a:extLst>
                <a:ext uri="{FF2B5EF4-FFF2-40B4-BE49-F238E27FC236}">
                  <a16:creationId xmlns:a16="http://schemas.microsoft.com/office/drawing/2014/main" id="{BEC3303B-B182-4E51-AD8A-FED7D1B5237A}"/>
                </a:ext>
              </a:extLst>
            </p:cNvPr>
            <p:cNvSpPr/>
            <p:nvPr/>
          </p:nvSpPr>
          <p:spPr>
            <a:xfrm>
              <a:off x="14051337" y="3336485"/>
              <a:ext cx="723445" cy="311143"/>
            </a:xfrm>
            <a:custGeom>
              <a:avLst/>
              <a:gdLst/>
              <a:ahLst/>
              <a:cxnLst/>
              <a:rect l="l" t="t" r="r" b="b"/>
              <a:pathLst>
                <a:path w="299720" h="128905">
                  <a:moveTo>
                    <a:pt x="118728" y="70331"/>
                  </a:moveTo>
                  <a:lnTo>
                    <a:pt x="27055" y="70331"/>
                  </a:lnTo>
                  <a:lnTo>
                    <a:pt x="35356" y="73750"/>
                  </a:lnTo>
                  <a:lnTo>
                    <a:pt x="45910" y="84008"/>
                  </a:lnTo>
                  <a:lnTo>
                    <a:pt x="64057" y="100088"/>
                  </a:lnTo>
                  <a:lnTo>
                    <a:pt x="87736" y="116900"/>
                  </a:lnTo>
                  <a:lnTo>
                    <a:pt x="110184" y="128337"/>
                  </a:lnTo>
                  <a:lnTo>
                    <a:pt x="124637" y="128293"/>
                  </a:lnTo>
                  <a:lnTo>
                    <a:pt x="144523" y="113927"/>
                  </a:lnTo>
                  <a:lnTo>
                    <a:pt x="210131" y="70991"/>
                  </a:lnTo>
                  <a:lnTo>
                    <a:pt x="120269" y="70991"/>
                  </a:lnTo>
                  <a:lnTo>
                    <a:pt x="118728" y="70331"/>
                  </a:lnTo>
                  <a:close/>
                </a:path>
                <a:path w="299720" h="128905">
                  <a:moveTo>
                    <a:pt x="50292" y="55357"/>
                  </a:moveTo>
                  <a:lnTo>
                    <a:pt x="30443" y="59834"/>
                  </a:lnTo>
                  <a:lnTo>
                    <a:pt x="14487" y="69683"/>
                  </a:lnTo>
                  <a:lnTo>
                    <a:pt x="3861" y="79532"/>
                  </a:lnTo>
                  <a:lnTo>
                    <a:pt x="0" y="84008"/>
                  </a:lnTo>
                  <a:lnTo>
                    <a:pt x="16705" y="73750"/>
                  </a:lnTo>
                  <a:lnTo>
                    <a:pt x="27055" y="70331"/>
                  </a:lnTo>
                  <a:lnTo>
                    <a:pt x="118728" y="70331"/>
                  </a:lnTo>
                  <a:lnTo>
                    <a:pt x="106875" y="65248"/>
                  </a:lnTo>
                  <a:lnTo>
                    <a:pt x="90200" y="60240"/>
                  </a:lnTo>
                  <a:lnTo>
                    <a:pt x="71064" y="56700"/>
                  </a:lnTo>
                  <a:lnTo>
                    <a:pt x="50292" y="55357"/>
                  </a:lnTo>
                  <a:close/>
                </a:path>
                <a:path w="299720" h="128905">
                  <a:moveTo>
                    <a:pt x="232602" y="0"/>
                  </a:moveTo>
                  <a:lnTo>
                    <a:pt x="219927" y="1140"/>
                  </a:lnTo>
                  <a:lnTo>
                    <a:pt x="191601" y="29227"/>
                  </a:lnTo>
                  <a:lnTo>
                    <a:pt x="165088" y="50800"/>
                  </a:lnTo>
                  <a:lnTo>
                    <a:pt x="138579" y="67488"/>
                  </a:lnTo>
                  <a:lnTo>
                    <a:pt x="120269" y="70991"/>
                  </a:lnTo>
                  <a:lnTo>
                    <a:pt x="210131" y="70991"/>
                  </a:lnTo>
                  <a:lnTo>
                    <a:pt x="213813" y="68584"/>
                  </a:lnTo>
                  <a:lnTo>
                    <a:pt x="236156" y="52754"/>
                  </a:lnTo>
                  <a:lnTo>
                    <a:pt x="252520" y="44000"/>
                  </a:lnTo>
                  <a:lnTo>
                    <a:pt x="273600" y="37447"/>
                  </a:lnTo>
                  <a:lnTo>
                    <a:pt x="291811" y="33337"/>
                  </a:lnTo>
                  <a:lnTo>
                    <a:pt x="299567" y="31913"/>
                  </a:lnTo>
                  <a:lnTo>
                    <a:pt x="256347" y="9606"/>
                  </a:lnTo>
                  <a:lnTo>
                    <a:pt x="232602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1">
              <a:extLst>
                <a:ext uri="{FF2B5EF4-FFF2-40B4-BE49-F238E27FC236}">
                  <a16:creationId xmlns:a16="http://schemas.microsoft.com/office/drawing/2014/main" id="{426D3857-A89D-43C9-954F-0CD343970437}"/>
                </a:ext>
              </a:extLst>
            </p:cNvPr>
            <p:cNvSpPr/>
            <p:nvPr/>
          </p:nvSpPr>
          <p:spPr>
            <a:xfrm>
              <a:off x="15038490" y="3325498"/>
              <a:ext cx="869054" cy="346395"/>
            </a:xfrm>
            <a:custGeom>
              <a:avLst/>
              <a:gdLst/>
              <a:ahLst/>
              <a:cxnLst/>
              <a:rect l="l" t="t" r="r" b="b"/>
              <a:pathLst>
                <a:path w="360045" h="143510">
                  <a:moveTo>
                    <a:pt x="153695" y="0"/>
                  </a:moveTo>
                  <a:lnTo>
                    <a:pt x="110391" y="7812"/>
                  </a:lnTo>
                  <a:lnTo>
                    <a:pt x="65125" y="23444"/>
                  </a:lnTo>
                  <a:lnTo>
                    <a:pt x="47993" y="32110"/>
                  </a:lnTo>
                  <a:lnTo>
                    <a:pt x="23775" y="43953"/>
                  </a:lnTo>
                  <a:lnTo>
                    <a:pt x="3951" y="55307"/>
                  </a:lnTo>
                  <a:lnTo>
                    <a:pt x="0" y="62509"/>
                  </a:lnTo>
                  <a:lnTo>
                    <a:pt x="16161" y="69474"/>
                  </a:lnTo>
                  <a:lnTo>
                    <a:pt x="81688" y="95117"/>
                  </a:lnTo>
                  <a:lnTo>
                    <a:pt x="179420" y="131219"/>
                  </a:lnTo>
                  <a:lnTo>
                    <a:pt x="221424" y="143268"/>
                  </a:lnTo>
                  <a:lnTo>
                    <a:pt x="249285" y="141775"/>
                  </a:lnTo>
                  <a:lnTo>
                    <a:pt x="267317" y="127180"/>
                  </a:lnTo>
                  <a:lnTo>
                    <a:pt x="280637" y="104999"/>
                  </a:lnTo>
                  <a:lnTo>
                    <a:pt x="294360" y="80746"/>
                  </a:lnTo>
                  <a:lnTo>
                    <a:pt x="307101" y="62026"/>
                  </a:lnTo>
                  <a:lnTo>
                    <a:pt x="316314" y="50468"/>
                  </a:lnTo>
                  <a:lnTo>
                    <a:pt x="251053" y="50468"/>
                  </a:lnTo>
                  <a:lnTo>
                    <a:pt x="232371" y="49451"/>
                  </a:lnTo>
                  <a:lnTo>
                    <a:pt x="218821" y="44284"/>
                  </a:lnTo>
                  <a:lnTo>
                    <a:pt x="204612" y="33332"/>
                  </a:lnTo>
                  <a:lnTo>
                    <a:pt x="185277" y="19208"/>
                  </a:lnTo>
                  <a:lnTo>
                    <a:pt x="166432" y="6551"/>
                  </a:lnTo>
                  <a:lnTo>
                    <a:pt x="153695" y="0"/>
                  </a:lnTo>
                  <a:close/>
                </a:path>
                <a:path w="360045" h="143510">
                  <a:moveTo>
                    <a:pt x="359486" y="7810"/>
                  </a:moveTo>
                  <a:lnTo>
                    <a:pt x="308935" y="39684"/>
                  </a:lnTo>
                  <a:lnTo>
                    <a:pt x="271202" y="49044"/>
                  </a:lnTo>
                  <a:lnTo>
                    <a:pt x="251053" y="50468"/>
                  </a:lnTo>
                  <a:lnTo>
                    <a:pt x="316314" y="50468"/>
                  </a:lnTo>
                  <a:lnTo>
                    <a:pt x="318131" y="48188"/>
                  </a:lnTo>
                  <a:lnTo>
                    <a:pt x="333558" y="32395"/>
                  </a:lnTo>
                  <a:lnTo>
                    <a:pt x="359486" y="781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2">
              <a:extLst>
                <a:ext uri="{FF2B5EF4-FFF2-40B4-BE49-F238E27FC236}">
                  <a16:creationId xmlns:a16="http://schemas.microsoft.com/office/drawing/2014/main" id="{D2694317-64B2-4845-9002-2DA39FAE2743}"/>
                </a:ext>
              </a:extLst>
            </p:cNvPr>
            <p:cNvSpPr/>
            <p:nvPr/>
          </p:nvSpPr>
          <p:spPr>
            <a:xfrm>
              <a:off x="14277688" y="3397796"/>
              <a:ext cx="1258363" cy="514995"/>
            </a:xfrm>
            <a:custGeom>
              <a:avLst/>
              <a:gdLst/>
              <a:ahLst/>
              <a:cxnLst/>
              <a:rect l="l" t="t" r="r" b="b"/>
              <a:pathLst>
                <a:path w="521334" h="213360">
                  <a:moveTo>
                    <a:pt x="243887" y="0"/>
                  </a:moveTo>
                  <a:lnTo>
                    <a:pt x="213159" y="653"/>
                  </a:lnTo>
                  <a:lnTo>
                    <a:pt x="195376" y="1306"/>
                  </a:lnTo>
                  <a:lnTo>
                    <a:pt x="178399" y="5376"/>
                  </a:lnTo>
                  <a:lnTo>
                    <a:pt x="149458" y="14330"/>
                  </a:lnTo>
                  <a:lnTo>
                    <a:pt x="118076" y="23284"/>
                  </a:lnTo>
                  <a:lnTo>
                    <a:pt x="67769" y="35494"/>
                  </a:lnTo>
                  <a:lnTo>
                    <a:pt x="6962" y="71309"/>
                  </a:lnTo>
                  <a:lnTo>
                    <a:pt x="0" y="79449"/>
                  </a:lnTo>
                  <a:lnTo>
                    <a:pt x="8346" y="82950"/>
                  </a:lnTo>
                  <a:lnTo>
                    <a:pt x="17911" y="91824"/>
                  </a:lnTo>
                  <a:lnTo>
                    <a:pt x="58979" y="123938"/>
                  </a:lnTo>
                  <a:lnTo>
                    <a:pt x="110179" y="130207"/>
                  </a:lnTo>
                  <a:lnTo>
                    <a:pt x="140665" y="136764"/>
                  </a:lnTo>
                  <a:lnTo>
                    <a:pt x="165292" y="147221"/>
                  </a:lnTo>
                  <a:lnTo>
                    <a:pt x="187232" y="159878"/>
                  </a:lnTo>
                  <a:lnTo>
                    <a:pt x="222361" y="175955"/>
                  </a:lnTo>
                  <a:lnTo>
                    <a:pt x="286550" y="196670"/>
                  </a:lnTo>
                  <a:lnTo>
                    <a:pt x="353221" y="212752"/>
                  </a:lnTo>
                  <a:lnTo>
                    <a:pt x="399865" y="208073"/>
                  </a:lnTo>
                  <a:lnTo>
                    <a:pt x="448463" y="173598"/>
                  </a:lnTo>
                  <a:lnTo>
                    <a:pt x="520992" y="100290"/>
                  </a:lnTo>
                  <a:lnTo>
                    <a:pt x="489483" y="83534"/>
                  </a:lnTo>
                  <a:lnTo>
                    <a:pt x="438341" y="61276"/>
                  </a:lnTo>
                  <a:lnTo>
                    <a:pt x="381072" y="38019"/>
                  </a:lnTo>
                  <a:lnTo>
                    <a:pt x="302171" y="6513"/>
                  </a:lnTo>
                  <a:lnTo>
                    <a:pt x="277058" y="1301"/>
                  </a:lnTo>
                  <a:lnTo>
                    <a:pt x="243887" y="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3">
              <a:extLst>
                <a:ext uri="{FF2B5EF4-FFF2-40B4-BE49-F238E27FC236}">
                  <a16:creationId xmlns:a16="http://schemas.microsoft.com/office/drawing/2014/main" id="{90871D30-8247-4FE6-AD5C-D3C0205C899A}"/>
                </a:ext>
              </a:extLst>
            </p:cNvPr>
            <p:cNvSpPr/>
            <p:nvPr/>
          </p:nvSpPr>
          <p:spPr>
            <a:xfrm>
              <a:off x="14335789" y="2849111"/>
              <a:ext cx="1180196" cy="2800283"/>
            </a:xfrm>
            <a:custGeom>
              <a:avLst/>
              <a:gdLst/>
              <a:ahLst/>
              <a:cxnLst/>
              <a:rect l="l" t="t" r="r" b="b"/>
              <a:pathLst>
                <a:path w="488950" h="1160145">
                  <a:moveTo>
                    <a:pt x="343000" y="935651"/>
                  </a:moveTo>
                  <a:lnTo>
                    <a:pt x="297343" y="935651"/>
                  </a:lnTo>
                  <a:lnTo>
                    <a:pt x="303159" y="960594"/>
                  </a:lnTo>
                  <a:lnTo>
                    <a:pt x="318120" y="1041239"/>
                  </a:lnTo>
                  <a:lnTo>
                    <a:pt x="320571" y="1138508"/>
                  </a:lnTo>
                  <a:lnTo>
                    <a:pt x="346517" y="1160124"/>
                  </a:lnTo>
                  <a:lnTo>
                    <a:pt x="368145" y="1155806"/>
                  </a:lnTo>
                  <a:lnTo>
                    <a:pt x="376794" y="1125529"/>
                  </a:lnTo>
                  <a:lnTo>
                    <a:pt x="349565" y="1046446"/>
                  </a:lnTo>
                  <a:lnTo>
                    <a:pt x="343000" y="935651"/>
                  </a:lnTo>
                  <a:close/>
                </a:path>
                <a:path w="488950" h="1160145">
                  <a:moveTo>
                    <a:pt x="413073" y="423283"/>
                  </a:moveTo>
                  <a:lnTo>
                    <a:pt x="122172" y="423283"/>
                  </a:lnTo>
                  <a:lnTo>
                    <a:pt x="131532" y="444923"/>
                  </a:lnTo>
                  <a:lnTo>
                    <a:pt x="140434" y="505934"/>
                  </a:lnTo>
                  <a:lnTo>
                    <a:pt x="145946" y="541672"/>
                  </a:lnTo>
                  <a:lnTo>
                    <a:pt x="150036" y="561687"/>
                  </a:lnTo>
                  <a:lnTo>
                    <a:pt x="157732" y="600130"/>
                  </a:lnTo>
                  <a:lnTo>
                    <a:pt x="167181" y="640237"/>
                  </a:lnTo>
                  <a:lnTo>
                    <a:pt x="206690" y="795405"/>
                  </a:lnTo>
                  <a:lnTo>
                    <a:pt x="211341" y="809233"/>
                  </a:lnTo>
                  <a:lnTo>
                    <a:pt x="221771" y="840673"/>
                  </a:lnTo>
                  <a:lnTo>
                    <a:pt x="232697" y="874663"/>
                  </a:lnTo>
                  <a:lnTo>
                    <a:pt x="238834" y="896142"/>
                  </a:lnTo>
                  <a:lnTo>
                    <a:pt x="247792" y="939343"/>
                  </a:lnTo>
                  <a:lnTo>
                    <a:pt x="258203" y="987759"/>
                  </a:lnTo>
                  <a:lnTo>
                    <a:pt x="266607" y="1028651"/>
                  </a:lnTo>
                  <a:lnTo>
                    <a:pt x="269543" y="1049278"/>
                  </a:lnTo>
                  <a:lnTo>
                    <a:pt x="255700" y="1134178"/>
                  </a:lnTo>
                  <a:lnTo>
                    <a:pt x="268679" y="1155806"/>
                  </a:lnTo>
                  <a:lnTo>
                    <a:pt x="300937" y="1142687"/>
                  </a:lnTo>
                  <a:lnTo>
                    <a:pt x="309586" y="1055704"/>
                  </a:lnTo>
                  <a:lnTo>
                    <a:pt x="303871" y="1041988"/>
                  </a:lnTo>
                  <a:lnTo>
                    <a:pt x="301737" y="1034432"/>
                  </a:lnTo>
                  <a:lnTo>
                    <a:pt x="300226" y="963947"/>
                  </a:lnTo>
                  <a:lnTo>
                    <a:pt x="297343" y="935651"/>
                  </a:lnTo>
                  <a:lnTo>
                    <a:pt x="343000" y="935651"/>
                  </a:lnTo>
                  <a:lnTo>
                    <a:pt x="339481" y="876279"/>
                  </a:lnTo>
                  <a:lnTo>
                    <a:pt x="342644" y="768608"/>
                  </a:lnTo>
                  <a:lnTo>
                    <a:pt x="335532" y="576102"/>
                  </a:lnTo>
                  <a:lnTo>
                    <a:pt x="333373" y="545838"/>
                  </a:lnTo>
                  <a:lnTo>
                    <a:pt x="335061" y="519410"/>
                  </a:lnTo>
                  <a:lnTo>
                    <a:pt x="336956" y="494765"/>
                  </a:lnTo>
                  <a:lnTo>
                    <a:pt x="338500" y="475472"/>
                  </a:lnTo>
                  <a:lnTo>
                    <a:pt x="339139" y="465104"/>
                  </a:lnTo>
                  <a:lnTo>
                    <a:pt x="339139" y="462818"/>
                  </a:lnTo>
                  <a:lnTo>
                    <a:pt x="338338" y="454372"/>
                  </a:lnTo>
                  <a:lnTo>
                    <a:pt x="344180" y="443463"/>
                  </a:lnTo>
                  <a:lnTo>
                    <a:pt x="344180" y="434814"/>
                  </a:lnTo>
                  <a:lnTo>
                    <a:pt x="392521" y="434814"/>
                  </a:lnTo>
                  <a:lnTo>
                    <a:pt x="413073" y="423283"/>
                  </a:lnTo>
                  <a:close/>
                </a:path>
                <a:path w="488950" h="1160145">
                  <a:moveTo>
                    <a:pt x="392521" y="434814"/>
                  </a:moveTo>
                  <a:lnTo>
                    <a:pt x="344180" y="434814"/>
                  </a:lnTo>
                  <a:lnTo>
                    <a:pt x="367256" y="443463"/>
                  </a:lnTo>
                  <a:lnTo>
                    <a:pt x="373648" y="442026"/>
                  </a:lnTo>
                  <a:lnTo>
                    <a:pt x="390789" y="435786"/>
                  </a:lnTo>
                  <a:lnTo>
                    <a:pt x="392521" y="434814"/>
                  </a:lnTo>
                  <a:close/>
                </a:path>
                <a:path w="488950" h="1160145">
                  <a:moveTo>
                    <a:pt x="232420" y="0"/>
                  </a:moveTo>
                  <a:lnTo>
                    <a:pt x="225801" y="2630"/>
                  </a:lnTo>
                  <a:lnTo>
                    <a:pt x="218527" y="7891"/>
                  </a:lnTo>
                  <a:lnTo>
                    <a:pt x="212422" y="13114"/>
                  </a:lnTo>
                  <a:lnTo>
                    <a:pt x="210411" y="17387"/>
                  </a:lnTo>
                  <a:lnTo>
                    <a:pt x="212515" y="22989"/>
                  </a:lnTo>
                  <a:lnTo>
                    <a:pt x="218755" y="32199"/>
                  </a:lnTo>
                  <a:lnTo>
                    <a:pt x="211694" y="54157"/>
                  </a:lnTo>
                  <a:lnTo>
                    <a:pt x="215529" y="73563"/>
                  </a:lnTo>
                  <a:lnTo>
                    <a:pt x="210157" y="83951"/>
                  </a:lnTo>
                  <a:lnTo>
                    <a:pt x="207109" y="143565"/>
                  </a:lnTo>
                  <a:lnTo>
                    <a:pt x="196594" y="184916"/>
                  </a:lnTo>
                  <a:lnTo>
                    <a:pt x="157960" y="207014"/>
                  </a:lnTo>
                  <a:lnTo>
                    <a:pt x="111008" y="219536"/>
                  </a:lnTo>
                  <a:lnTo>
                    <a:pt x="89141" y="223330"/>
                  </a:lnTo>
                  <a:lnTo>
                    <a:pt x="69768" y="231108"/>
                  </a:lnTo>
                  <a:lnTo>
                    <a:pt x="54344" y="246070"/>
                  </a:lnTo>
                  <a:lnTo>
                    <a:pt x="44321" y="271416"/>
                  </a:lnTo>
                  <a:lnTo>
                    <a:pt x="36625" y="292561"/>
                  </a:lnTo>
                  <a:lnTo>
                    <a:pt x="30350" y="303272"/>
                  </a:lnTo>
                  <a:lnTo>
                    <a:pt x="3513" y="359539"/>
                  </a:lnTo>
                  <a:lnTo>
                    <a:pt x="0" y="381405"/>
                  </a:lnTo>
                  <a:lnTo>
                    <a:pt x="1065" y="388675"/>
                  </a:lnTo>
                  <a:lnTo>
                    <a:pt x="38542" y="429048"/>
                  </a:lnTo>
                  <a:lnTo>
                    <a:pt x="57714" y="432668"/>
                  </a:lnTo>
                  <a:lnTo>
                    <a:pt x="71845" y="430813"/>
                  </a:lnTo>
                  <a:lnTo>
                    <a:pt x="96213" y="426153"/>
                  </a:lnTo>
                  <a:lnTo>
                    <a:pt x="122172" y="423283"/>
                  </a:lnTo>
                  <a:lnTo>
                    <a:pt x="413073" y="423283"/>
                  </a:lnTo>
                  <a:lnTo>
                    <a:pt x="415627" y="421849"/>
                  </a:lnTo>
                  <a:lnTo>
                    <a:pt x="445107" y="397324"/>
                  </a:lnTo>
                  <a:lnTo>
                    <a:pt x="456009" y="384260"/>
                  </a:lnTo>
                  <a:lnTo>
                    <a:pt x="463849" y="371376"/>
                  </a:lnTo>
                  <a:lnTo>
                    <a:pt x="470246" y="359214"/>
                  </a:lnTo>
                  <a:lnTo>
                    <a:pt x="476819" y="348314"/>
                  </a:lnTo>
                  <a:lnTo>
                    <a:pt x="482104" y="334842"/>
                  </a:lnTo>
                  <a:lnTo>
                    <a:pt x="484663" y="317679"/>
                  </a:lnTo>
                  <a:lnTo>
                    <a:pt x="486186" y="301416"/>
                  </a:lnTo>
                  <a:lnTo>
                    <a:pt x="488364" y="290644"/>
                  </a:lnTo>
                  <a:lnTo>
                    <a:pt x="482215" y="245933"/>
                  </a:lnTo>
                  <a:lnTo>
                    <a:pt x="443358" y="216220"/>
                  </a:lnTo>
                  <a:lnTo>
                    <a:pt x="400162" y="211345"/>
                  </a:lnTo>
                  <a:lnTo>
                    <a:pt x="374458" y="206963"/>
                  </a:lnTo>
                  <a:lnTo>
                    <a:pt x="352499" y="199513"/>
                  </a:lnTo>
                  <a:lnTo>
                    <a:pt x="336350" y="191851"/>
                  </a:lnTo>
                  <a:lnTo>
                    <a:pt x="328077" y="186834"/>
                  </a:lnTo>
                  <a:lnTo>
                    <a:pt x="325194" y="183951"/>
                  </a:lnTo>
                  <a:lnTo>
                    <a:pt x="313662" y="173385"/>
                  </a:lnTo>
                  <a:lnTo>
                    <a:pt x="308430" y="123702"/>
                  </a:lnTo>
                  <a:lnTo>
                    <a:pt x="318107" y="118749"/>
                  </a:lnTo>
                  <a:lnTo>
                    <a:pt x="319745" y="116311"/>
                  </a:lnTo>
                  <a:lnTo>
                    <a:pt x="323114" y="110266"/>
                  </a:lnTo>
                  <a:lnTo>
                    <a:pt x="325898" y="102515"/>
                  </a:lnTo>
                  <a:lnTo>
                    <a:pt x="325778" y="94962"/>
                  </a:lnTo>
                  <a:lnTo>
                    <a:pt x="325033" y="92803"/>
                  </a:lnTo>
                  <a:lnTo>
                    <a:pt x="312837" y="92803"/>
                  </a:lnTo>
                  <a:lnTo>
                    <a:pt x="312688" y="83951"/>
                  </a:lnTo>
                  <a:lnTo>
                    <a:pt x="310652" y="41622"/>
                  </a:lnTo>
                  <a:lnTo>
                    <a:pt x="250086" y="3929"/>
                  </a:lnTo>
                  <a:lnTo>
                    <a:pt x="239983" y="324"/>
                  </a:lnTo>
                  <a:lnTo>
                    <a:pt x="232420" y="0"/>
                  </a:lnTo>
                  <a:close/>
                </a:path>
                <a:path w="488950" h="1160145">
                  <a:moveTo>
                    <a:pt x="322641" y="85869"/>
                  </a:moveTo>
                  <a:lnTo>
                    <a:pt x="312837" y="92803"/>
                  </a:lnTo>
                  <a:lnTo>
                    <a:pt x="325033" y="92803"/>
                  </a:lnTo>
                  <a:lnTo>
                    <a:pt x="322641" y="85869"/>
                  </a:lnTo>
                  <a:close/>
                </a:path>
              </a:pathLst>
            </a:custGeom>
            <a:solidFill>
              <a:srgbClr val="D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64">
              <a:extLst>
                <a:ext uri="{FF2B5EF4-FFF2-40B4-BE49-F238E27FC236}">
                  <a16:creationId xmlns:a16="http://schemas.microsoft.com/office/drawing/2014/main" id="{DB0843A0-9CC9-46EA-931B-B03469E60558}"/>
                </a:ext>
              </a:extLst>
            </p:cNvPr>
            <p:cNvSpPr/>
            <p:nvPr/>
          </p:nvSpPr>
          <p:spPr>
            <a:xfrm>
              <a:off x="15180529" y="3266069"/>
              <a:ext cx="945690" cy="282018"/>
            </a:xfrm>
            <a:custGeom>
              <a:avLst/>
              <a:gdLst/>
              <a:ahLst/>
              <a:cxnLst/>
              <a:rect l="l" t="t" r="r" b="b"/>
              <a:pathLst>
                <a:path w="391795" h="116839">
                  <a:moveTo>
                    <a:pt x="340952" y="38505"/>
                  </a:moveTo>
                  <a:lnTo>
                    <a:pt x="320623" y="38505"/>
                  </a:lnTo>
                  <a:lnTo>
                    <a:pt x="338415" y="41281"/>
                  </a:lnTo>
                  <a:lnTo>
                    <a:pt x="359034" y="65143"/>
                  </a:lnTo>
                  <a:lnTo>
                    <a:pt x="391344" y="116238"/>
                  </a:lnTo>
                  <a:lnTo>
                    <a:pt x="353456" y="51595"/>
                  </a:lnTo>
                  <a:lnTo>
                    <a:pt x="340952" y="38505"/>
                  </a:lnTo>
                  <a:close/>
                </a:path>
                <a:path w="391795" h="116839">
                  <a:moveTo>
                    <a:pt x="123217" y="34061"/>
                  </a:moveTo>
                  <a:lnTo>
                    <a:pt x="92527" y="34061"/>
                  </a:lnTo>
                  <a:lnTo>
                    <a:pt x="103017" y="38823"/>
                  </a:lnTo>
                  <a:lnTo>
                    <a:pt x="113506" y="50668"/>
                  </a:lnTo>
                  <a:lnTo>
                    <a:pt x="144558" y="79975"/>
                  </a:lnTo>
                  <a:lnTo>
                    <a:pt x="198973" y="95723"/>
                  </a:lnTo>
                  <a:lnTo>
                    <a:pt x="232476" y="86158"/>
                  </a:lnTo>
                  <a:lnTo>
                    <a:pt x="265565" y="69268"/>
                  </a:lnTo>
                  <a:lnTo>
                    <a:pt x="285745" y="57248"/>
                  </a:lnTo>
                  <a:lnTo>
                    <a:pt x="190767" y="57248"/>
                  </a:lnTo>
                  <a:lnTo>
                    <a:pt x="156646" y="56102"/>
                  </a:lnTo>
                  <a:lnTo>
                    <a:pt x="131220" y="43238"/>
                  </a:lnTo>
                  <a:lnTo>
                    <a:pt x="123217" y="34061"/>
                  </a:lnTo>
                  <a:close/>
                </a:path>
                <a:path w="391795" h="116839">
                  <a:moveTo>
                    <a:pt x="297634" y="14677"/>
                  </a:moveTo>
                  <a:lnTo>
                    <a:pt x="269662" y="24984"/>
                  </a:lnTo>
                  <a:lnTo>
                    <a:pt x="234956" y="42857"/>
                  </a:lnTo>
                  <a:lnTo>
                    <a:pt x="190767" y="57248"/>
                  </a:lnTo>
                  <a:lnTo>
                    <a:pt x="285745" y="57248"/>
                  </a:lnTo>
                  <a:lnTo>
                    <a:pt x="296792" y="50668"/>
                  </a:lnTo>
                  <a:lnTo>
                    <a:pt x="320623" y="38505"/>
                  </a:lnTo>
                  <a:lnTo>
                    <a:pt x="340952" y="38505"/>
                  </a:lnTo>
                  <a:lnTo>
                    <a:pt x="323892" y="20645"/>
                  </a:lnTo>
                  <a:lnTo>
                    <a:pt x="297634" y="14677"/>
                  </a:lnTo>
                  <a:close/>
                </a:path>
                <a:path w="391795" h="116839">
                  <a:moveTo>
                    <a:pt x="84958" y="0"/>
                  </a:moveTo>
                  <a:lnTo>
                    <a:pt x="7131" y="30284"/>
                  </a:lnTo>
                  <a:lnTo>
                    <a:pt x="0" y="43089"/>
                  </a:lnTo>
                  <a:lnTo>
                    <a:pt x="5302" y="48064"/>
                  </a:lnTo>
                  <a:lnTo>
                    <a:pt x="14513" y="51278"/>
                  </a:lnTo>
                  <a:lnTo>
                    <a:pt x="24347" y="52295"/>
                  </a:lnTo>
                  <a:lnTo>
                    <a:pt x="37908" y="49895"/>
                  </a:lnTo>
                  <a:lnTo>
                    <a:pt x="78725" y="35650"/>
                  </a:lnTo>
                  <a:lnTo>
                    <a:pt x="92527" y="34061"/>
                  </a:lnTo>
                  <a:lnTo>
                    <a:pt x="123217" y="34061"/>
                  </a:lnTo>
                  <a:lnTo>
                    <a:pt x="113112" y="22474"/>
                  </a:lnTo>
                  <a:lnTo>
                    <a:pt x="100276" y="5008"/>
                  </a:lnTo>
                  <a:lnTo>
                    <a:pt x="84958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65">
              <a:extLst>
                <a:ext uri="{FF2B5EF4-FFF2-40B4-BE49-F238E27FC236}">
                  <a16:creationId xmlns:a16="http://schemas.microsoft.com/office/drawing/2014/main" id="{78B932DA-0C97-4AF8-8D2B-29477D4ADEAE}"/>
                </a:ext>
              </a:extLst>
            </p:cNvPr>
            <p:cNvSpPr/>
            <p:nvPr/>
          </p:nvSpPr>
          <p:spPr>
            <a:xfrm>
              <a:off x="13982179" y="3310320"/>
              <a:ext cx="816941" cy="400040"/>
            </a:xfrm>
            <a:custGeom>
              <a:avLst/>
              <a:gdLst/>
              <a:ahLst/>
              <a:cxnLst/>
              <a:rect l="l" t="t" r="r" b="b"/>
              <a:pathLst>
                <a:path w="338454" h="165735">
                  <a:moveTo>
                    <a:pt x="37377" y="79464"/>
                  </a:moveTo>
                  <a:lnTo>
                    <a:pt x="21962" y="101922"/>
                  </a:lnTo>
                  <a:lnTo>
                    <a:pt x="0" y="165190"/>
                  </a:lnTo>
                  <a:lnTo>
                    <a:pt x="25917" y="99212"/>
                  </a:lnTo>
                  <a:lnTo>
                    <a:pt x="37377" y="79464"/>
                  </a:lnTo>
                  <a:close/>
                </a:path>
                <a:path w="338454" h="165735">
                  <a:moveTo>
                    <a:pt x="206838" y="60052"/>
                  </a:moveTo>
                  <a:lnTo>
                    <a:pt x="64725" y="60052"/>
                  </a:lnTo>
                  <a:lnTo>
                    <a:pt x="95529" y="68797"/>
                  </a:lnTo>
                  <a:lnTo>
                    <a:pt x="148462" y="89315"/>
                  </a:lnTo>
                  <a:lnTo>
                    <a:pt x="164237" y="91148"/>
                  </a:lnTo>
                  <a:lnTo>
                    <a:pt x="180212" y="84431"/>
                  </a:lnTo>
                  <a:lnTo>
                    <a:pt x="197484" y="69695"/>
                  </a:lnTo>
                  <a:lnTo>
                    <a:pt x="206838" y="60052"/>
                  </a:lnTo>
                  <a:close/>
                </a:path>
                <a:path w="338454" h="165735">
                  <a:moveTo>
                    <a:pt x="46225" y="66572"/>
                  </a:moveTo>
                  <a:lnTo>
                    <a:pt x="44507" y="67178"/>
                  </a:lnTo>
                  <a:lnTo>
                    <a:pt x="37377" y="79464"/>
                  </a:lnTo>
                  <a:lnTo>
                    <a:pt x="46225" y="66572"/>
                  </a:lnTo>
                  <a:close/>
                </a:path>
                <a:path w="338454" h="165735">
                  <a:moveTo>
                    <a:pt x="102938" y="44392"/>
                  </a:moveTo>
                  <a:lnTo>
                    <a:pt x="75182" y="47312"/>
                  </a:lnTo>
                  <a:lnTo>
                    <a:pt x="47607" y="64559"/>
                  </a:lnTo>
                  <a:lnTo>
                    <a:pt x="46225" y="66572"/>
                  </a:lnTo>
                  <a:lnTo>
                    <a:pt x="64725" y="60052"/>
                  </a:lnTo>
                  <a:lnTo>
                    <a:pt x="206838" y="60052"/>
                  </a:lnTo>
                  <a:lnTo>
                    <a:pt x="207785" y="59076"/>
                  </a:lnTo>
                  <a:lnTo>
                    <a:pt x="179946" y="59076"/>
                  </a:lnTo>
                  <a:lnTo>
                    <a:pt x="151993" y="58383"/>
                  </a:lnTo>
                  <a:lnTo>
                    <a:pt x="129125" y="50012"/>
                  </a:lnTo>
                  <a:lnTo>
                    <a:pt x="102938" y="44392"/>
                  </a:lnTo>
                  <a:close/>
                </a:path>
                <a:path w="338454" h="165735">
                  <a:moveTo>
                    <a:pt x="267579" y="0"/>
                  </a:moveTo>
                  <a:lnTo>
                    <a:pt x="255532" y="1672"/>
                  </a:lnTo>
                  <a:lnTo>
                    <a:pt x="241020" y="8891"/>
                  </a:lnTo>
                  <a:lnTo>
                    <a:pt x="222832" y="24314"/>
                  </a:lnTo>
                  <a:lnTo>
                    <a:pt x="203000" y="44392"/>
                  </a:lnTo>
                  <a:lnTo>
                    <a:pt x="179946" y="59076"/>
                  </a:lnTo>
                  <a:lnTo>
                    <a:pt x="207785" y="59076"/>
                  </a:lnTo>
                  <a:lnTo>
                    <a:pt x="214144" y="52520"/>
                  </a:lnTo>
                  <a:lnTo>
                    <a:pt x="231208" y="38277"/>
                  </a:lnTo>
                  <a:lnTo>
                    <a:pt x="249694" y="32335"/>
                  </a:lnTo>
                  <a:lnTo>
                    <a:pt x="332549" y="32335"/>
                  </a:lnTo>
                  <a:lnTo>
                    <a:pt x="310235" y="15940"/>
                  </a:lnTo>
                  <a:lnTo>
                    <a:pt x="283650" y="4535"/>
                  </a:lnTo>
                  <a:lnTo>
                    <a:pt x="267579" y="0"/>
                  </a:lnTo>
                  <a:close/>
                </a:path>
                <a:path w="338454" h="165735">
                  <a:moveTo>
                    <a:pt x="332549" y="32335"/>
                  </a:moveTo>
                  <a:lnTo>
                    <a:pt x="249694" y="32335"/>
                  </a:lnTo>
                  <a:lnTo>
                    <a:pt x="273893" y="35308"/>
                  </a:lnTo>
                  <a:lnTo>
                    <a:pt x="305949" y="40598"/>
                  </a:lnTo>
                  <a:lnTo>
                    <a:pt x="331960" y="42762"/>
                  </a:lnTo>
                  <a:lnTo>
                    <a:pt x="338023" y="36357"/>
                  </a:lnTo>
                  <a:lnTo>
                    <a:pt x="332549" y="32335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66">
              <a:extLst>
                <a:ext uri="{FF2B5EF4-FFF2-40B4-BE49-F238E27FC236}">
                  <a16:creationId xmlns:a16="http://schemas.microsoft.com/office/drawing/2014/main" id="{642C4A6C-7DDC-47DF-BCA1-5E351005B9E0}"/>
                </a:ext>
              </a:extLst>
            </p:cNvPr>
            <p:cNvSpPr/>
            <p:nvPr/>
          </p:nvSpPr>
          <p:spPr>
            <a:xfrm>
              <a:off x="15095073" y="3306618"/>
              <a:ext cx="301946" cy="113421"/>
            </a:xfrm>
            <a:custGeom>
              <a:avLst/>
              <a:gdLst/>
              <a:ahLst/>
              <a:cxnLst/>
              <a:rect l="l" t="t" r="r" b="b"/>
              <a:pathLst>
                <a:path w="125095" h="46989">
                  <a:moveTo>
                    <a:pt x="80759" y="0"/>
                  </a:moveTo>
                  <a:lnTo>
                    <a:pt x="67774" y="3580"/>
                  </a:lnTo>
                  <a:lnTo>
                    <a:pt x="55033" y="9115"/>
                  </a:lnTo>
                  <a:lnTo>
                    <a:pt x="34966" y="20513"/>
                  </a:lnTo>
                  <a:lnTo>
                    <a:pt x="0" y="41681"/>
                  </a:lnTo>
                  <a:lnTo>
                    <a:pt x="75552" y="46888"/>
                  </a:lnTo>
                  <a:lnTo>
                    <a:pt x="80719" y="39118"/>
                  </a:lnTo>
                  <a:lnTo>
                    <a:pt x="87596" y="33543"/>
                  </a:lnTo>
                  <a:lnTo>
                    <a:pt x="100825" y="27478"/>
                  </a:lnTo>
                  <a:lnTo>
                    <a:pt x="125044" y="18237"/>
                  </a:lnTo>
                  <a:lnTo>
                    <a:pt x="121055" y="14655"/>
                  </a:lnTo>
                  <a:lnTo>
                    <a:pt x="110717" y="7165"/>
                  </a:lnTo>
                  <a:lnTo>
                    <a:pt x="96470" y="652"/>
                  </a:lnTo>
                  <a:lnTo>
                    <a:pt x="80759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67">
              <a:extLst>
                <a:ext uri="{FF2B5EF4-FFF2-40B4-BE49-F238E27FC236}">
                  <a16:creationId xmlns:a16="http://schemas.microsoft.com/office/drawing/2014/main" id="{458536BE-736C-42C7-8B10-425C363B1C2B}"/>
                </a:ext>
              </a:extLst>
            </p:cNvPr>
            <p:cNvSpPr/>
            <p:nvPr/>
          </p:nvSpPr>
          <p:spPr>
            <a:xfrm>
              <a:off x="14522911" y="3325483"/>
              <a:ext cx="295815" cy="113421"/>
            </a:xfrm>
            <a:custGeom>
              <a:avLst/>
              <a:gdLst/>
              <a:ahLst/>
              <a:cxnLst/>
              <a:rect l="l" t="t" r="r" b="b"/>
              <a:pathLst>
                <a:path w="122554" h="46989">
                  <a:moveTo>
                    <a:pt x="44284" y="0"/>
                  </a:moveTo>
                  <a:lnTo>
                    <a:pt x="28573" y="652"/>
                  </a:lnTo>
                  <a:lnTo>
                    <a:pt x="14327" y="7165"/>
                  </a:lnTo>
                  <a:lnTo>
                    <a:pt x="3988" y="14655"/>
                  </a:lnTo>
                  <a:lnTo>
                    <a:pt x="0" y="18237"/>
                  </a:lnTo>
                  <a:lnTo>
                    <a:pt x="28734" y="27478"/>
                  </a:lnTo>
                  <a:lnTo>
                    <a:pt x="44283" y="33543"/>
                  </a:lnTo>
                  <a:lnTo>
                    <a:pt x="52019" y="39118"/>
                  </a:lnTo>
                  <a:lnTo>
                    <a:pt x="57315" y="46888"/>
                  </a:lnTo>
                  <a:lnTo>
                    <a:pt x="122428" y="41681"/>
                  </a:lnTo>
                  <a:lnTo>
                    <a:pt x="88974" y="20513"/>
                  </a:lnTo>
                  <a:lnTo>
                    <a:pt x="69683" y="9115"/>
                  </a:lnTo>
                  <a:lnTo>
                    <a:pt x="57228" y="3580"/>
                  </a:lnTo>
                  <a:lnTo>
                    <a:pt x="44284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Rectangle 32">
            <a:hlinkClick r:id="rId6"/>
          </p:cNvPr>
          <p:cNvSpPr/>
          <p:nvPr/>
        </p:nvSpPr>
        <p:spPr>
          <a:xfrm>
            <a:off x="5444915" y="3840574"/>
            <a:ext cx="740779" cy="55481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Conditions générales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07051" y="2529105"/>
            <a:ext cx="554791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Fiche produit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Rectangle 34">
            <a:hlinkClick r:id="rId7"/>
          </p:cNvPr>
          <p:cNvSpPr/>
          <p:nvPr/>
        </p:nvSpPr>
        <p:spPr>
          <a:xfrm>
            <a:off x="6730702" y="4198852"/>
            <a:ext cx="740779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OAV interactif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Rectangle 35">
            <a:hlinkClick r:id="rId8"/>
          </p:cNvPr>
          <p:cNvSpPr/>
          <p:nvPr/>
        </p:nvSpPr>
        <p:spPr>
          <a:xfrm>
            <a:off x="7620946" y="2529105"/>
            <a:ext cx="573931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Fiche BOOK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Rectangle 36">
            <a:hlinkClick r:id="rId9"/>
          </p:cNvPr>
          <p:cNvSpPr/>
          <p:nvPr/>
        </p:nvSpPr>
        <p:spPr>
          <a:xfrm>
            <a:off x="6765622" y="2529105"/>
            <a:ext cx="643380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BOOK Digital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hlinkClick r:id="rId10"/>
          </p:cNvPr>
          <p:cNvSpPr/>
          <p:nvPr/>
        </p:nvSpPr>
        <p:spPr>
          <a:xfrm>
            <a:off x="9288710" y="2529105"/>
            <a:ext cx="643380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BOOK IARD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38">
            <a:hlinkClick r:id="rId11"/>
          </p:cNvPr>
          <p:cNvSpPr/>
          <p:nvPr/>
        </p:nvSpPr>
        <p:spPr>
          <a:xfrm>
            <a:off x="8568302" y="4211815"/>
            <a:ext cx="740779" cy="54537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OAV </a:t>
            </a:r>
          </a:p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Vente à distance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tangle 39">
            <a:hlinkClick r:id="rId12"/>
          </p:cNvPr>
          <p:cNvSpPr/>
          <p:nvPr/>
        </p:nvSpPr>
        <p:spPr>
          <a:xfrm>
            <a:off x="10347768" y="3287547"/>
            <a:ext cx="835291" cy="54537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Comparateur Assurance AUTO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40">
            <a:hlinkClick r:id="rId13"/>
          </p:cNvPr>
          <p:cNvSpPr/>
          <p:nvPr/>
        </p:nvSpPr>
        <p:spPr>
          <a:xfrm>
            <a:off x="10347600" y="3889915"/>
            <a:ext cx="835460" cy="4051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Fiche Produit client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hlinkClick r:id="rId14"/>
          </p:cNvPr>
          <p:cNvSpPr/>
          <p:nvPr/>
        </p:nvSpPr>
        <p:spPr>
          <a:xfrm>
            <a:off x="6653464" y="3277772"/>
            <a:ext cx="835291" cy="6377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Vidéo client bris de glace renforcé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ectangle 42">
            <a:hlinkClick r:id="rId15"/>
          </p:cNvPr>
          <p:cNvSpPr/>
          <p:nvPr/>
        </p:nvSpPr>
        <p:spPr>
          <a:xfrm>
            <a:off x="10352044" y="4364297"/>
            <a:ext cx="831016" cy="3928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Dépliant Client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>
            <a:hlinkClick r:id="rId14"/>
          </p:cNvPr>
          <p:cNvSpPr/>
          <p:nvPr/>
        </p:nvSpPr>
        <p:spPr>
          <a:xfrm>
            <a:off x="7568285" y="3288888"/>
            <a:ext cx="897677" cy="6377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Vidéo client Indemnisation Plus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44">
            <a:hlinkClick r:id="rId16"/>
          </p:cNvPr>
          <p:cNvSpPr/>
          <p:nvPr/>
        </p:nvSpPr>
        <p:spPr>
          <a:xfrm>
            <a:off x="8524171" y="3288888"/>
            <a:ext cx="897677" cy="63771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Comparatif assurance garanties phare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>
            <a:hlinkClick r:id="rId17"/>
          </p:cNvPr>
          <p:cNvSpPr/>
          <p:nvPr/>
        </p:nvSpPr>
        <p:spPr>
          <a:xfrm>
            <a:off x="5425339" y="3010667"/>
            <a:ext cx="760356" cy="45382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Liste véhicules types</a:t>
            </a:r>
            <a:endParaRPr lang="fr-FR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643505" y="5277309"/>
            <a:ext cx="6545160" cy="468399"/>
          </a:xfrm>
          <a:prstGeom prst="wedgeRectCallout">
            <a:avLst>
              <a:gd name="adj1" fmla="val -42748"/>
              <a:gd name="adj2" fmla="val -105985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7000"/>
              </a:lnSpc>
              <a:spcAft>
                <a:spcPts val="1200"/>
              </a:spcAft>
            </a:pPr>
            <a:r>
              <a:rPr lang="fr-FR" sz="1400" b="1" dirty="0" smtClean="0">
                <a:solidFill>
                  <a:srgbClr val="C00000"/>
                </a:solidFill>
              </a:rPr>
              <a:t>Cliquez sur les armoires de rangement de votre Super Garage !</a:t>
            </a:r>
            <a:endParaRPr lang="fr-FR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24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00871" y="1259238"/>
            <a:ext cx="8955351" cy="449096"/>
          </a:xfrm>
        </p:spPr>
        <p:txBody>
          <a:bodyPr/>
          <a:lstStyle/>
          <a:p>
            <a:r>
              <a:rPr lang="fr-FR" dirty="0"/>
              <a:t>Et pour vous </a:t>
            </a:r>
            <a:r>
              <a:rPr lang="fr-FR" b="1" dirty="0" smtClean="0">
                <a:solidFill>
                  <a:srgbClr val="C00000"/>
                </a:solidFill>
              </a:rPr>
              <a:t>ASSISTER</a:t>
            </a:r>
            <a:r>
              <a:rPr lang="fr-FR" dirty="0" smtClean="0"/>
              <a:t>, d’autres Super Héros sont à votre disposition :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</a:t>
            </a:r>
            <a:r>
              <a:rPr lang="fr-FR" dirty="0">
                <a:solidFill>
                  <a:srgbClr val="C00000"/>
                </a:solidFill>
              </a:rPr>
              <a:t>outils</a:t>
            </a:r>
            <a:r>
              <a:rPr lang="fr-FR" dirty="0"/>
              <a:t> de perfectionnement </a:t>
            </a:r>
            <a:r>
              <a:rPr lang="fr-FR" dirty="0">
                <a:solidFill>
                  <a:srgbClr val="C00000"/>
                </a:solidFill>
              </a:rPr>
              <a:t>simples et dynamiques </a:t>
            </a:r>
            <a:r>
              <a:rPr lang="fr-FR" dirty="0"/>
              <a:t>sont à votre disposition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9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638313" y="637601"/>
            <a:ext cx="1450694" cy="1081802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646846" y="2294193"/>
            <a:ext cx="1176423" cy="9590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BPCE</a:t>
            </a:r>
          </a:p>
          <a:p>
            <a:pPr algn="ctr"/>
            <a:r>
              <a:rPr lang="fr-FR" sz="1100" b="1" dirty="0" smtClean="0"/>
              <a:t>APS</a:t>
            </a:r>
            <a:endParaRPr lang="fr-FR" sz="1100" b="1" dirty="0"/>
          </a:p>
        </p:txBody>
      </p:sp>
      <p:sp>
        <p:nvSpPr>
          <p:cNvPr id="59" name="Rectangle 58"/>
          <p:cNvSpPr/>
          <p:nvPr/>
        </p:nvSpPr>
        <p:spPr>
          <a:xfrm>
            <a:off x="646847" y="3328459"/>
            <a:ext cx="1176423" cy="10849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Responsables Régionaux BPCEA</a:t>
            </a:r>
            <a:endParaRPr lang="fr-FR" sz="1100" b="1" dirty="0"/>
          </a:p>
        </p:txBody>
      </p:sp>
      <p:sp>
        <p:nvSpPr>
          <p:cNvPr id="61" name="Rectangle 60"/>
          <p:cNvSpPr/>
          <p:nvPr/>
        </p:nvSpPr>
        <p:spPr>
          <a:xfrm>
            <a:off x="3846988" y="2271089"/>
            <a:ext cx="7544579" cy="9618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b="1" dirty="0" smtClean="0">
                <a:solidFill>
                  <a:srgbClr val="C00000"/>
                </a:solidFill>
              </a:rPr>
              <a:t>1 </a:t>
            </a:r>
            <a:r>
              <a:rPr lang="fr-FR" sz="1200" b="1" dirty="0">
                <a:solidFill>
                  <a:srgbClr val="C00000"/>
                </a:solidFill>
              </a:rPr>
              <a:t>nouveau numéro de téléphone </a:t>
            </a:r>
            <a:r>
              <a:rPr lang="fr-FR" sz="1600" b="1" u="sng" dirty="0">
                <a:solidFill>
                  <a:srgbClr val="C00000"/>
                </a:solidFill>
              </a:rPr>
              <a:t>09 69 39 38 </a:t>
            </a:r>
            <a:r>
              <a:rPr lang="fr-FR" sz="1600" b="1" u="sng" dirty="0" smtClean="0">
                <a:solidFill>
                  <a:srgbClr val="C00000"/>
                </a:solidFill>
              </a:rPr>
              <a:t>88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bg1"/>
                </a:solidFill>
              </a:rPr>
              <a:t>2 adresses mails uniques </a:t>
            </a:r>
            <a:r>
              <a:rPr lang="fr-FR" sz="1200" dirty="0"/>
              <a:t>à utiliser pour l’ensemble des demandes :</a:t>
            </a:r>
          </a:p>
          <a:p>
            <a:pPr lvl="2"/>
            <a:r>
              <a:rPr lang="fr-FR" sz="1100" dirty="0"/>
              <a:t>PARTICULIER : </a:t>
            </a:r>
            <a:r>
              <a:rPr lang="fr-FR" sz="1100" dirty="0">
                <a:hlinkClick r:id="rId3"/>
              </a:rPr>
              <a:t>iard-particulier@natixis.com</a:t>
            </a:r>
            <a:r>
              <a:rPr lang="fr-FR" sz="1100" dirty="0"/>
              <a:t> </a:t>
            </a:r>
            <a:endParaRPr lang="fr-FR" sz="1100" dirty="0" smtClean="0"/>
          </a:p>
          <a:p>
            <a:pPr lvl="2"/>
            <a:r>
              <a:rPr lang="fr-FR" sz="1100" dirty="0" smtClean="0"/>
              <a:t>PROFESSIONNEL </a:t>
            </a:r>
            <a:r>
              <a:rPr lang="fr-FR" sz="1100" dirty="0"/>
              <a:t>:</a:t>
            </a:r>
            <a:r>
              <a:rPr lang="fr-FR" sz="1100" i="1" dirty="0"/>
              <a:t> </a:t>
            </a:r>
            <a:r>
              <a:rPr lang="fr-FR" sz="1100" dirty="0" smtClean="0">
                <a:hlinkClick r:id="rId4"/>
              </a:rPr>
              <a:t>iard-pro@natixis.com</a:t>
            </a:r>
            <a:endParaRPr lang="fr-FR" sz="1100" dirty="0"/>
          </a:p>
        </p:txBody>
      </p:sp>
      <p:sp>
        <p:nvSpPr>
          <p:cNvPr id="66" name="Rectangle 65"/>
          <p:cNvSpPr/>
          <p:nvPr/>
        </p:nvSpPr>
        <p:spPr>
          <a:xfrm>
            <a:off x="646846" y="1753034"/>
            <a:ext cx="1176423" cy="4549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err="1" smtClean="0"/>
              <a:t>My</a:t>
            </a:r>
            <a:r>
              <a:rPr lang="fr-FR" sz="1100" b="1" dirty="0" smtClean="0"/>
              <a:t> Assistance</a:t>
            </a:r>
            <a:endParaRPr lang="fr-FR" sz="1100" b="1" dirty="0"/>
          </a:p>
        </p:txBody>
      </p:sp>
      <p:sp>
        <p:nvSpPr>
          <p:cNvPr id="67" name="Rectangle 66"/>
          <p:cNvSpPr/>
          <p:nvPr/>
        </p:nvSpPr>
        <p:spPr>
          <a:xfrm>
            <a:off x="3846989" y="1737546"/>
            <a:ext cx="7544579" cy="4611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 smtClean="0">
                <a:solidFill>
                  <a:schemeClr val="bg1"/>
                </a:solidFill>
              </a:rPr>
              <a:t>03.26.86.85.85 </a:t>
            </a:r>
            <a:r>
              <a:rPr lang="fr-FR" sz="1200" dirty="0">
                <a:solidFill>
                  <a:schemeClr val="bg1"/>
                </a:solidFill>
              </a:rPr>
              <a:t>(suivi de 2 puis 6)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846988" y="3299628"/>
            <a:ext cx="7544579" cy="10831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bg1"/>
                </a:solidFill>
              </a:rPr>
              <a:t>Véronique </a:t>
            </a:r>
            <a:r>
              <a:rPr lang="fr-FR" sz="1200" dirty="0" smtClean="0">
                <a:solidFill>
                  <a:schemeClr val="bg1"/>
                </a:solidFill>
              </a:rPr>
              <a:t>SOMMER : </a:t>
            </a:r>
            <a:r>
              <a:rPr lang="fr-FR" sz="1200" dirty="0" smtClean="0">
                <a:solidFill>
                  <a:schemeClr val="bg1"/>
                </a:solidFill>
                <a:hlinkClick r:id="rId5"/>
              </a:rPr>
              <a:t>veronique.sommer@natixis.com</a:t>
            </a:r>
            <a:r>
              <a:rPr lang="fr-FR" sz="1200" dirty="0" smtClean="0">
                <a:solidFill>
                  <a:schemeClr val="bg1"/>
                </a:solidFill>
              </a:rPr>
              <a:t> (Régions Bas-Rhin, Haut-Rhin, Aube Haute marne et Banque Digitale)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200" dirty="0" smtClean="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 smtClean="0">
                <a:solidFill>
                  <a:schemeClr val="bg1"/>
                </a:solidFill>
              </a:rPr>
              <a:t>Philippe </a:t>
            </a:r>
            <a:r>
              <a:rPr lang="fr-FR" sz="1200" dirty="0">
                <a:solidFill>
                  <a:schemeClr val="bg1"/>
                </a:solidFill>
              </a:rPr>
              <a:t>POULAIN : </a:t>
            </a:r>
            <a:r>
              <a:rPr lang="fr-FR" sz="1200" dirty="0" smtClean="0">
                <a:solidFill>
                  <a:schemeClr val="bg1"/>
                </a:solidFill>
                <a:hlinkClick r:id="rId6"/>
              </a:rPr>
              <a:t>philippe.poulain@natixis.com</a:t>
            </a:r>
            <a:r>
              <a:rPr lang="fr-FR" sz="1200" dirty="0">
                <a:solidFill>
                  <a:schemeClr val="bg1"/>
                </a:solidFill>
              </a:rPr>
              <a:t> </a:t>
            </a:r>
            <a:r>
              <a:rPr lang="fr-FR" sz="1200" dirty="0" smtClean="0">
                <a:solidFill>
                  <a:schemeClr val="bg1"/>
                </a:solidFill>
              </a:rPr>
              <a:t>(Régions Marne Ardennes, 3M, Moselle et Vosges)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46847" y="4475296"/>
            <a:ext cx="1176423" cy="9149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Direction du Marketing</a:t>
            </a:r>
            <a:endParaRPr lang="fr-FR" sz="1100" b="1" dirty="0"/>
          </a:p>
        </p:txBody>
      </p:sp>
      <p:sp>
        <p:nvSpPr>
          <p:cNvPr id="70" name="Rectangle 69"/>
          <p:cNvSpPr/>
          <p:nvPr/>
        </p:nvSpPr>
        <p:spPr>
          <a:xfrm>
            <a:off x="3846988" y="4447898"/>
            <a:ext cx="7544579" cy="9423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 smtClean="0">
                <a:solidFill>
                  <a:schemeClr val="bg1"/>
                </a:solidFill>
              </a:rPr>
              <a:t>Michel WEISS, IARD et Prévoyance </a:t>
            </a:r>
            <a:r>
              <a:rPr lang="fr-FR" sz="1200" dirty="0">
                <a:solidFill>
                  <a:schemeClr val="bg1"/>
                </a:solidFill>
              </a:rPr>
              <a:t>: </a:t>
            </a:r>
            <a:r>
              <a:rPr lang="fr-FR" sz="1200" dirty="0" smtClean="0">
                <a:solidFill>
                  <a:schemeClr val="bg1"/>
                </a:solidFill>
                <a:hlinkClick r:id="rId7"/>
              </a:rPr>
              <a:t>michel.weiss@cegee.caisse-epargne.fr</a:t>
            </a:r>
            <a:r>
              <a:rPr lang="fr-FR" sz="1200" dirty="0">
                <a:solidFill>
                  <a:schemeClr val="bg1"/>
                </a:solidFill>
              </a:rPr>
              <a:t> ou </a:t>
            </a:r>
            <a:r>
              <a:rPr lang="fr-FR" sz="1200" dirty="0" smtClean="0">
                <a:solidFill>
                  <a:schemeClr val="bg1"/>
                </a:solidFill>
                <a:hlinkClick r:id="rId8"/>
              </a:rPr>
              <a:t>cegee-l-bdd-marketing@cegee.caisse-epargne.fr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46847" y="5452060"/>
            <a:ext cx="1176423" cy="9567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smtClean="0"/>
              <a:t>Centre de gestion des sinistres</a:t>
            </a:r>
            <a:endParaRPr lang="fr-FR" sz="1100" b="1" dirty="0"/>
          </a:p>
        </p:txBody>
      </p:sp>
      <p:sp>
        <p:nvSpPr>
          <p:cNvPr id="72" name="Rectangle 71"/>
          <p:cNvSpPr/>
          <p:nvPr/>
        </p:nvSpPr>
        <p:spPr>
          <a:xfrm>
            <a:off x="3846987" y="5452061"/>
            <a:ext cx="7544579" cy="9336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 smtClean="0"/>
              <a:t>Pour </a:t>
            </a:r>
            <a:r>
              <a:rPr lang="fr-FR" sz="1200" dirty="0"/>
              <a:t>toute demande nécessitant un traitement urgent et/ou </a:t>
            </a:r>
            <a:r>
              <a:rPr lang="fr-FR" sz="1200" dirty="0" smtClean="0"/>
              <a:t>personnalisé </a:t>
            </a:r>
            <a:r>
              <a:rPr lang="fr-FR" sz="1200" dirty="0"/>
              <a:t>de la demande d’un client : </a:t>
            </a:r>
            <a:r>
              <a:rPr lang="fr-FR" sz="1200" dirty="0" smtClean="0">
                <a:hlinkClick r:id="rId9"/>
              </a:rPr>
              <a:t>urgences.ce@natixis.com</a:t>
            </a:r>
            <a:r>
              <a:rPr lang="fr-FR" sz="1200" dirty="0" smtClean="0"/>
              <a:t>. </a:t>
            </a:r>
            <a:r>
              <a:rPr lang="fr-FR" sz="1050" dirty="0" smtClean="0"/>
              <a:t>Préciser </a:t>
            </a:r>
            <a:r>
              <a:rPr lang="fr-FR" sz="1050" dirty="0"/>
              <a:t>dans l’objet du mail 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sz="1050" dirty="0"/>
              <a:t>    Le nom de l’assuré, le numéro de contrat et le produit concerné.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fr-FR" sz="1050" dirty="0"/>
              <a:t>    Utiliser la Fiche demande de traitement disponible : </a:t>
            </a:r>
            <a:r>
              <a:rPr lang="fr-FR" sz="1050" dirty="0">
                <a:hlinkClick r:id="rId10"/>
              </a:rPr>
              <a:t>clic </a:t>
            </a:r>
            <a:r>
              <a:rPr lang="fr-FR" sz="1050" dirty="0" smtClean="0">
                <a:hlinkClick r:id="rId10"/>
              </a:rPr>
              <a:t>ici</a:t>
            </a:r>
            <a:endParaRPr lang="fr-FR" sz="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994,088 IMAGES, PHOTOS ET ILLUSTRATIONS VECTORIELLES STOCK APPROPRIÉES SUR  LE THÈME Rappel | Adobe Stock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5905">
            <a:off x="71192" y="5853715"/>
            <a:ext cx="743439" cy="35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envenue sur le nouveau site de l&amp;#39;AMAM - AMAMAMAM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42" y="2383580"/>
            <a:ext cx="1032931" cy="69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 saisir : la Cadillac Ambulance Ghostbusters - Leblogauto.com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27" y="1753035"/>
            <a:ext cx="1877403" cy="150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CINEMA. Les Visiteurs en dix scènes cultes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5" b="9126"/>
          <a:stretch/>
        </p:blipFill>
        <p:spPr bwMode="auto">
          <a:xfrm>
            <a:off x="1896427" y="4482914"/>
            <a:ext cx="1877403" cy="90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 7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96427" y="3322734"/>
            <a:ext cx="1877403" cy="1090721"/>
          </a:xfrm>
          <a:prstGeom prst="rect">
            <a:avLst/>
          </a:prstGeom>
        </p:spPr>
      </p:pic>
      <p:pic>
        <p:nvPicPr>
          <p:cNvPr id="1044" name="Picture 20" descr="Je vais faire le kéké » : un habitant de Saint-Malo s&amp;#39;offre la voiture du  Gendarme de - Draguignan.maville.com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26" y="5444798"/>
            <a:ext cx="1877403" cy="94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1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C’est parti pour le lancement de la nouvelle offre AUTO !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9957426" y="603904"/>
            <a:ext cx="2018230" cy="1365008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306" y="1408504"/>
            <a:ext cx="6412374" cy="479150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C91FB288-BC1F-3D4B-AB1B-2A60EC954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7225" y="2421197"/>
            <a:ext cx="1676821" cy="3053171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EE0AC54-F803-4289-A72B-CC41AC49480C}"/>
              </a:ext>
            </a:extLst>
          </p:cNvPr>
          <p:cNvGrpSpPr/>
          <p:nvPr/>
        </p:nvGrpSpPr>
        <p:grpSpPr>
          <a:xfrm>
            <a:off x="8090765" y="2063426"/>
            <a:ext cx="2980075" cy="3032567"/>
            <a:chOff x="13982179" y="2849111"/>
            <a:chExt cx="2144040" cy="2800283"/>
          </a:xfrm>
        </p:grpSpPr>
        <p:sp>
          <p:nvSpPr>
            <p:cNvPr id="23" name="object 60">
              <a:extLst>
                <a:ext uri="{FF2B5EF4-FFF2-40B4-BE49-F238E27FC236}">
                  <a16:creationId xmlns:a16="http://schemas.microsoft.com/office/drawing/2014/main" id="{BEC3303B-B182-4E51-AD8A-FED7D1B5237A}"/>
                </a:ext>
              </a:extLst>
            </p:cNvPr>
            <p:cNvSpPr/>
            <p:nvPr/>
          </p:nvSpPr>
          <p:spPr>
            <a:xfrm>
              <a:off x="14051337" y="3336485"/>
              <a:ext cx="723445" cy="311143"/>
            </a:xfrm>
            <a:custGeom>
              <a:avLst/>
              <a:gdLst/>
              <a:ahLst/>
              <a:cxnLst/>
              <a:rect l="l" t="t" r="r" b="b"/>
              <a:pathLst>
                <a:path w="299720" h="128905">
                  <a:moveTo>
                    <a:pt x="118728" y="70331"/>
                  </a:moveTo>
                  <a:lnTo>
                    <a:pt x="27055" y="70331"/>
                  </a:lnTo>
                  <a:lnTo>
                    <a:pt x="35356" y="73750"/>
                  </a:lnTo>
                  <a:lnTo>
                    <a:pt x="45910" y="84008"/>
                  </a:lnTo>
                  <a:lnTo>
                    <a:pt x="64057" y="100088"/>
                  </a:lnTo>
                  <a:lnTo>
                    <a:pt x="87736" y="116900"/>
                  </a:lnTo>
                  <a:lnTo>
                    <a:pt x="110184" y="128337"/>
                  </a:lnTo>
                  <a:lnTo>
                    <a:pt x="124637" y="128293"/>
                  </a:lnTo>
                  <a:lnTo>
                    <a:pt x="144523" y="113927"/>
                  </a:lnTo>
                  <a:lnTo>
                    <a:pt x="210131" y="70991"/>
                  </a:lnTo>
                  <a:lnTo>
                    <a:pt x="120269" y="70991"/>
                  </a:lnTo>
                  <a:lnTo>
                    <a:pt x="118728" y="70331"/>
                  </a:lnTo>
                  <a:close/>
                </a:path>
                <a:path w="299720" h="128905">
                  <a:moveTo>
                    <a:pt x="50292" y="55357"/>
                  </a:moveTo>
                  <a:lnTo>
                    <a:pt x="30443" y="59834"/>
                  </a:lnTo>
                  <a:lnTo>
                    <a:pt x="14487" y="69683"/>
                  </a:lnTo>
                  <a:lnTo>
                    <a:pt x="3861" y="79532"/>
                  </a:lnTo>
                  <a:lnTo>
                    <a:pt x="0" y="84008"/>
                  </a:lnTo>
                  <a:lnTo>
                    <a:pt x="16705" y="73750"/>
                  </a:lnTo>
                  <a:lnTo>
                    <a:pt x="27055" y="70331"/>
                  </a:lnTo>
                  <a:lnTo>
                    <a:pt x="118728" y="70331"/>
                  </a:lnTo>
                  <a:lnTo>
                    <a:pt x="106875" y="65248"/>
                  </a:lnTo>
                  <a:lnTo>
                    <a:pt x="90200" y="60240"/>
                  </a:lnTo>
                  <a:lnTo>
                    <a:pt x="71064" y="56700"/>
                  </a:lnTo>
                  <a:lnTo>
                    <a:pt x="50292" y="55357"/>
                  </a:lnTo>
                  <a:close/>
                </a:path>
                <a:path w="299720" h="128905">
                  <a:moveTo>
                    <a:pt x="232602" y="0"/>
                  </a:moveTo>
                  <a:lnTo>
                    <a:pt x="219927" y="1140"/>
                  </a:lnTo>
                  <a:lnTo>
                    <a:pt x="191601" y="29227"/>
                  </a:lnTo>
                  <a:lnTo>
                    <a:pt x="165088" y="50800"/>
                  </a:lnTo>
                  <a:lnTo>
                    <a:pt x="138579" y="67488"/>
                  </a:lnTo>
                  <a:lnTo>
                    <a:pt x="120269" y="70991"/>
                  </a:lnTo>
                  <a:lnTo>
                    <a:pt x="210131" y="70991"/>
                  </a:lnTo>
                  <a:lnTo>
                    <a:pt x="213813" y="68584"/>
                  </a:lnTo>
                  <a:lnTo>
                    <a:pt x="236156" y="52754"/>
                  </a:lnTo>
                  <a:lnTo>
                    <a:pt x="252520" y="44000"/>
                  </a:lnTo>
                  <a:lnTo>
                    <a:pt x="273600" y="37447"/>
                  </a:lnTo>
                  <a:lnTo>
                    <a:pt x="291811" y="33337"/>
                  </a:lnTo>
                  <a:lnTo>
                    <a:pt x="299567" y="31913"/>
                  </a:lnTo>
                  <a:lnTo>
                    <a:pt x="256347" y="9606"/>
                  </a:lnTo>
                  <a:lnTo>
                    <a:pt x="232602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1">
              <a:extLst>
                <a:ext uri="{FF2B5EF4-FFF2-40B4-BE49-F238E27FC236}">
                  <a16:creationId xmlns:a16="http://schemas.microsoft.com/office/drawing/2014/main" id="{426D3857-A89D-43C9-954F-0CD343970437}"/>
                </a:ext>
              </a:extLst>
            </p:cNvPr>
            <p:cNvSpPr/>
            <p:nvPr/>
          </p:nvSpPr>
          <p:spPr>
            <a:xfrm>
              <a:off x="15038490" y="3325498"/>
              <a:ext cx="869054" cy="346395"/>
            </a:xfrm>
            <a:custGeom>
              <a:avLst/>
              <a:gdLst/>
              <a:ahLst/>
              <a:cxnLst/>
              <a:rect l="l" t="t" r="r" b="b"/>
              <a:pathLst>
                <a:path w="360045" h="143510">
                  <a:moveTo>
                    <a:pt x="153695" y="0"/>
                  </a:moveTo>
                  <a:lnTo>
                    <a:pt x="110391" y="7812"/>
                  </a:lnTo>
                  <a:lnTo>
                    <a:pt x="65125" y="23444"/>
                  </a:lnTo>
                  <a:lnTo>
                    <a:pt x="47993" y="32110"/>
                  </a:lnTo>
                  <a:lnTo>
                    <a:pt x="23775" y="43953"/>
                  </a:lnTo>
                  <a:lnTo>
                    <a:pt x="3951" y="55307"/>
                  </a:lnTo>
                  <a:lnTo>
                    <a:pt x="0" y="62509"/>
                  </a:lnTo>
                  <a:lnTo>
                    <a:pt x="16161" y="69474"/>
                  </a:lnTo>
                  <a:lnTo>
                    <a:pt x="81688" y="95117"/>
                  </a:lnTo>
                  <a:lnTo>
                    <a:pt x="179420" y="131219"/>
                  </a:lnTo>
                  <a:lnTo>
                    <a:pt x="221424" y="143268"/>
                  </a:lnTo>
                  <a:lnTo>
                    <a:pt x="249285" y="141775"/>
                  </a:lnTo>
                  <a:lnTo>
                    <a:pt x="267317" y="127180"/>
                  </a:lnTo>
                  <a:lnTo>
                    <a:pt x="280637" y="104999"/>
                  </a:lnTo>
                  <a:lnTo>
                    <a:pt x="294360" y="80746"/>
                  </a:lnTo>
                  <a:lnTo>
                    <a:pt x="307101" y="62026"/>
                  </a:lnTo>
                  <a:lnTo>
                    <a:pt x="316314" y="50468"/>
                  </a:lnTo>
                  <a:lnTo>
                    <a:pt x="251053" y="50468"/>
                  </a:lnTo>
                  <a:lnTo>
                    <a:pt x="232371" y="49451"/>
                  </a:lnTo>
                  <a:lnTo>
                    <a:pt x="218821" y="44284"/>
                  </a:lnTo>
                  <a:lnTo>
                    <a:pt x="204612" y="33332"/>
                  </a:lnTo>
                  <a:lnTo>
                    <a:pt x="185277" y="19208"/>
                  </a:lnTo>
                  <a:lnTo>
                    <a:pt x="166432" y="6551"/>
                  </a:lnTo>
                  <a:lnTo>
                    <a:pt x="153695" y="0"/>
                  </a:lnTo>
                  <a:close/>
                </a:path>
                <a:path w="360045" h="143510">
                  <a:moveTo>
                    <a:pt x="359486" y="7810"/>
                  </a:moveTo>
                  <a:lnTo>
                    <a:pt x="308935" y="39684"/>
                  </a:lnTo>
                  <a:lnTo>
                    <a:pt x="271202" y="49044"/>
                  </a:lnTo>
                  <a:lnTo>
                    <a:pt x="251053" y="50468"/>
                  </a:lnTo>
                  <a:lnTo>
                    <a:pt x="316314" y="50468"/>
                  </a:lnTo>
                  <a:lnTo>
                    <a:pt x="318131" y="48188"/>
                  </a:lnTo>
                  <a:lnTo>
                    <a:pt x="333558" y="32395"/>
                  </a:lnTo>
                  <a:lnTo>
                    <a:pt x="359486" y="781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2">
              <a:extLst>
                <a:ext uri="{FF2B5EF4-FFF2-40B4-BE49-F238E27FC236}">
                  <a16:creationId xmlns:a16="http://schemas.microsoft.com/office/drawing/2014/main" id="{D2694317-64B2-4845-9002-2DA39FAE2743}"/>
                </a:ext>
              </a:extLst>
            </p:cNvPr>
            <p:cNvSpPr/>
            <p:nvPr/>
          </p:nvSpPr>
          <p:spPr>
            <a:xfrm>
              <a:off x="14277688" y="3397796"/>
              <a:ext cx="1258363" cy="514995"/>
            </a:xfrm>
            <a:custGeom>
              <a:avLst/>
              <a:gdLst/>
              <a:ahLst/>
              <a:cxnLst/>
              <a:rect l="l" t="t" r="r" b="b"/>
              <a:pathLst>
                <a:path w="521334" h="213360">
                  <a:moveTo>
                    <a:pt x="243887" y="0"/>
                  </a:moveTo>
                  <a:lnTo>
                    <a:pt x="213159" y="653"/>
                  </a:lnTo>
                  <a:lnTo>
                    <a:pt x="195376" y="1306"/>
                  </a:lnTo>
                  <a:lnTo>
                    <a:pt x="178399" y="5376"/>
                  </a:lnTo>
                  <a:lnTo>
                    <a:pt x="149458" y="14330"/>
                  </a:lnTo>
                  <a:lnTo>
                    <a:pt x="118076" y="23284"/>
                  </a:lnTo>
                  <a:lnTo>
                    <a:pt x="67769" y="35494"/>
                  </a:lnTo>
                  <a:lnTo>
                    <a:pt x="6962" y="71309"/>
                  </a:lnTo>
                  <a:lnTo>
                    <a:pt x="0" y="79449"/>
                  </a:lnTo>
                  <a:lnTo>
                    <a:pt x="8346" y="82950"/>
                  </a:lnTo>
                  <a:lnTo>
                    <a:pt x="17911" y="91824"/>
                  </a:lnTo>
                  <a:lnTo>
                    <a:pt x="58979" y="123938"/>
                  </a:lnTo>
                  <a:lnTo>
                    <a:pt x="110179" y="130207"/>
                  </a:lnTo>
                  <a:lnTo>
                    <a:pt x="140665" y="136764"/>
                  </a:lnTo>
                  <a:lnTo>
                    <a:pt x="165292" y="147221"/>
                  </a:lnTo>
                  <a:lnTo>
                    <a:pt x="187232" y="159878"/>
                  </a:lnTo>
                  <a:lnTo>
                    <a:pt x="222361" y="175955"/>
                  </a:lnTo>
                  <a:lnTo>
                    <a:pt x="286550" y="196670"/>
                  </a:lnTo>
                  <a:lnTo>
                    <a:pt x="353221" y="212752"/>
                  </a:lnTo>
                  <a:lnTo>
                    <a:pt x="399865" y="208073"/>
                  </a:lnTo>
                  <a:lnTo>
                    <a:pt x="448463" y="173598"/>
                  </a:lnTo>
                  <a:lnTo>
                    <a:pt x="520992" y="100290"/>
                  </a:lnTo>
                  <a:lnTo>
                    <a:pt x="489483" y="83534"/>
                  </a:lnTo>
                  <a:lnTo>
                    <a:pt x="438341" y="61276"/>
                  </a:lnTo>
                  <a:lnTo>
                    <a:pt x="381072" y="38019"/>
                  </a:lnTo>
                  <a:lnTo>
                    <a:pt x="302171" y="6513"/>
                  </a:lnTo>
                  <a:lnTo>
                    <a:pt x="277058" y="1301"/>
                  </a:lnTo>
                  <a:lnTo>
                    <a:pt x="243887" y="0"/>
                  </a:lnTo>
                  <a:close/>
                </a:path>
              </a:pathLst>
            </a:custGeom>
            <a:solidFill>
              <a:srgbClr val="76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3">
              <a:extLst>
                <a:ext uri="{FF2B5EF4-FFF2-40B4-BE49-F238E27FC236}">
                  <a16:creationId xmlns:a16="http://schemas.microsoft.com/office/drawing/2014/main" id="{90871D30-8247-4FE6-AD5C-D3C0205C899A}"/>
                </a:ext>
              </a:extLst>
            </p:cNvPr>
            <p:cNvSpPr/>
            <p:nvPr/>
          </p:nvSpPr>
          <p:spPr>
            <a:xfrm>
              <a:off x="14335789" y="2849111"/>
              <a:ext cx="1180196" cy="2800283"/>
            </a:xfrm>
            <a:custGeom>
              <a:avLst/>
              <a:gdLst/>
              <a:ahLst/>
              <a:cxnLst/>
              <a:rect l="l" t="t" r="r" b="b"/>
              <a:pathLst>
                <a:path w="488950" h="1160145">
                  <a:moveTo>
                    <a:pt x="343000" y="935651"/>
                  </a:moveTo>
                  <a:lnTo>
                    <a:pt x="297343" y="935651"/>
                  </a:lnTo>
                  <a:lnTo>
                    <a:pt x="303159" y="960594"/>
                  </a:lnTo>
                  <a:lnTo>
                    <a:pt x="318120" y="1041239"/>
                  </a:lnTo>
                  <a:lnTo>
                    <a:pt x="320571" y="1138508"/>
                  </a:lnTo>
                  <a:lnTo>
                    <a:pt x="346517" y="1160124"/>
                  </a:lnTo>
                  <a:lnTo>
                    <a:pt x="368145" y="1155806"/>
                  </a:lnTo>
                  <a:lnTo>
                    <a:pt x="376794" y="1125529"/>
                  </a:lnTo>
                  <a:lnTo>
                    <a:pt x="349565" y="1046446"/>
                  </a:lnTo>
                  <a:lnTo>
                    <a:pt x="343000" y="935651"/>
                  </a:lnTo>
                  <a:close/>
                </a:path>
                <a:path w="488950" h="1160145">
                  <a:moveTo>
                    <a:pt x="413073" y="423283"/>
                  </a:moveTo>
                  <a:lnTo>
                    <a:pt x="122172" y="423283"/>
                  </a:lnTo>
                  <a:lnTo>
                    <a:pt x="131532" y="444923"/>
                  </a:lnTo>
                  <a:lnTo>
                    <a:pt x="140434" y="505934"/>
                  </a:lnTo>
                  <a:lnTo>
                    <a:pt x="145946" y="541672"/>
                  </a:lnTo>
                  <a:lnTo>
                    <a:pt x="150036" y="561687"/>
                  </a:lnTo>
                  <a:lnTo>
                    <a:pt x="157732" y="600130"/>
                  </a:lnTo>
                  <a:lnTo>
                    <a:pt x="167181" y="640237"/>
                  </a:lnTo>
                  <a:lnTo>
                    <a:pt x="206690" y="795405"/>
                  </a:lnTo>
                  <a:lnTo>
                    <a:pt x="211341" y="809233"/>
                  </a:lnTo>
                  <a:lnTo>
                    <a:pt x="221771" y="840673"/>
                  </a:lnTo>
                  <a:lnTo>
                    <a:pt x="232697" y="874663"/>
                  </a:lnTo>
                  <a:lnTo>
                    <a:pt x="238834" y="896142"/>
                  </a:lnTo>
                  <a:lnTo>
                    <a:pt x="247792" y="939343"/>
                  </a:lnTo>
                  <a:lnTo>
                    <a:pt x="258203" y="987759"/>
                  </a:lnTo>
                  <a:lnTo>
                    <a:pt x="266607" y="1028651"/>
                  </a:lnTo>
                  <a:lnTo>
                    <a:pt x="269543" y="1049278"/>
                  </a:lnTo>
                  <a:lnTo>
                    <a:pt x="255700" y="1134178"/>
                  </a:lnTo>
                  <a:lnTo>
                    <a:pt x="268679" y="1155806"/>
                  </a:lnTo>
                  <a:lnTo>
                    <a:pt x="300937" y="1142687"/>
                  </a:lnTo>
                  <a:lnTo>
                    <a:pt x="309586" y="1055704"/>
                  </a:lnTo>
                  <a:lnTo>
                    <a:pt x="303871" y="1041988"/>
                  </a:lnTo>
                  <a:lnTo>
                    <a:pt x="301737" y="1034432"/>
                  </a:lnTo>
                  <a:lnTo>
                    <a:pt x="300226" y="963947"/>
                  </a:lnTo>
                  <a:lnTo>
                    <a:pt x="297343" y="935651"/>
                  </a:lnTo>
                  <a:lnTo>
                    <a:pt x="343000" y="935651"/>
                  </a:lnTo>
                  <a:lnTo>
                    <a:pt x="339481" y="876279"/>
                  </a:lnTo>
                  <a:lnTo>
                    <a:pt x="342644" y="768608"/>
                  </a:lnTo>
                  <a:lnTo>
                    <a:pt x="335532" y="576102"/>
                  </a:lnTo>
                  <a:lnTo>
                    <a:pt x="333373" y="545838"/>
                  </a:lnTo>
                  <a:lnTo>
                    <a:pt x="335061" y="519410"/>
                  </a:lnTo>
                  <a:lnTo>
                    <a:pt x="336956" y="494765"/>
                  </a:lnTo>
                  <a:lnTo>
                    <a:pt x="338500" y="475472"/>
                  </a:lnTo>
                  <a:lnTo>
                    <a:pt x="339139" y="465104"/>
                  </a:lnTo>
                  <a:lnTo>
                    <a:pt x="339139" y="462818"/>
                  </a:lnTo>
                  <a:lnTo>
                    <a:pt x="338338" y="454372"/>
                  </a:lnTo>
                  <a:lnTo>
                    <a:pt x="344180" y="443463"/>
                  </a:lnTo>
                  <a:lnTo>
                    <a:pt x="344180" y="434814"/>
                  </a:lnTo>
                  <a:lnTo>
                    <a:pt x="392521" y="434814"/>
                  </a:lnTo>
                  <a:lnTo>
                    <a:pt x="413073" y="423283"/>
                  </a:lnTo>
                  <a:close/>
                </a:path>
                <a:path w="488950" h="1160145">
                  <a:moveTo>
                    <a:pt x="392521" y="434814"/>
                  </a:moveTo>
                  <a:lnTo>
                    <a:pt x="344180" y="434814"/>
                  </a:lnTo>
                  <a:lnTo>
                    <a:pt x="367256" y="443463"/>
                  </a:lnTo>
                  <a:lnTo>
                    <a:pt x="373648" y="442026"/>
                  </a:lnTo>
                  <a:lnTo>
                    <a:pt x="390789" y="435786"/>
                  </a:lnTo>
                  <a:lnTo>
                    <a:pt x="392521" y="434814"/>
                  </a:lnTo>
                  <a:close/>
                </a:path>
                <a:path w="488950" h="1160145">
                  <a:moveTo>
                    <a:pt x="232420" y="0"/>
                  </a:moveTo>
                  <a:lnTo>
                    <a:pt x="225801" y="2630"/>
                  </a:lnTo>
                  <a:lnTo>
                    <a:pt x="218527" y="7891"/>
                  </a:lnTo>
                  <a:lnTo>
                    <a:pt x="212422" y="13114"/>
                  </a:lnTo>
                  <a:lnTo>
                    <a:pt x="210411" y="17387"/>
                  </a:lnTo>
                  <a:lnTo>
                    <a:pt x="212515" y="22989"/>
                  </a:lnTo>
                  <a:lnTo>
                    <a:pt x="218755" y="32199"/>
                  </a:lnTo>
                  <a:lnTo>
                    <a:pt x="211694" y="54157"/>
                  </a:lnTo>
                  <a:lnTo>
                    <a:pt x="215529" y="73563"/>
                  </a:lnTo>
                  <a:lnTo>
                    <a:pt x="210157" y="83951"/>
                  </a:lnTo>
                  <a:lnTo>
                    <a:pt x="207109" y="143565"/>
                  </a:lnTo>
                  <a:lnTo>
                    <a:pt x="196594" y="184916"/>
                  </a:lnTo>
                  <a:lnTo>
                    <a:pt x="157960" y="207014"/>
                  </a:lnTo>
                  <a:lnTo>
                    <a:pt x="111008" y="219536"/>
                  </a:lnTo>
                  <a:lnTo>
                    <a:pt x="89141" y="223330"/>
                  </a:lnTo>
                  <a:lnTo>
                    <a:pt x="69768" y="231108"/>
                  </a:lnTo>
                  <a:lnTo>
                    <a:pt x="54344" y="246070"/>
                  </a:lnTo>
                  <a:lnTo>
                    <a:pt x="44321" y="271416"/>
                  </a:lnTo>
                  <a:lnTo>
                    <a:pt x="36625" y="292561"/>
                  </a:lnTo>
                  <a:lnTo>
                    <a:pt x="30350" y="303272"/>
                  </a:lnTo>
                  <a:lnTo>
                    <a:pt x="3513" y="359539"/>
                  </a:lnTo>
                  <a:lnTo>
                    <a:pt x="0" y="381405"/>
                  </a:lnTo>
                  <a:lnTo>
                    <a:pt x="1065" y="388675"/>
                  </a:lnTo>
                  <a:lnTo>
                    <a:pt x="38542" y="429048"/>
                  </a:lnTo>
                  <a:lnTo>
                    <a:pt x="57714" y="432668"/>
                  </a:lnTo>
                  <a:lnTo>
                    <a:pt x="71845" y="430813"/>
                  </a:lnTo>
                  <a:lnTo>
                    <a:pt x="96213" y="426153"/>
                  </a:lnTo>
                  <a:lnTo>
                    <a:pt x="122172" y="423283"/>
                  </a:lnTo>
                  <a:lnTo>
                    <a:pt x="413073" y="423283"/>
                  </a:lnTo>
                  <a:lnTo>
                    <a:pt x="415627" y="421849"/>
                  </a:lnTo>
                  <a:lnTo>
                    <a:pt x="445107" y="397324"/>
                  </a:lnTo>
                  <a:lnTo>
                    <a:pt x="456009" y="384260"/>
                  </a:lnTo>
                  <a:lnTo>
                    <a:pt x="463849" y="371376"/>
                  </a:lnTo>
                  <a:lnTo>
                    <a:pt x="470246" y="359214"/>
                  </a:lnTo>
                  <a:lnTo>
                    <a:pt x="476819" y="348314"/>
                  </a:lnTo>
                  <a:lnTo>
                    <a:pt x="482104" y="334842"/>
                  </a:lnTo>
                  <a:lnTo>
                    <a:pt x="484663" y="317679"/>
                  </a:lnTo>
                  <a:lnTo>
                    <a:pt x="486186" y="301416"/>
                  </a:lnTo>
                  <a:lnTo>
                    <a:pt x="488364" y="290644"/>
                  </a:lnTo>
                  <a:lnTo>
                    <a:pt x="482215" y="245933"/>
                  </a:lnTo>
                  <a:lnTo>
                    <a:pt x="443358" y="216220"/>
                  </a:lnTo>
                  <a:lnTo>
                    <a:pt x="400162" y="211345"/>
                  </a:lnTo>
                  <a:lnTo>
                    <a:pt x="374458" y="206963"/>
                  </a:lnTo>
                  <a:lnTo>
                    <a:pt x="352499" y="199513"/>
                  </a:lnTo>
                  <a:lnTo>
                    <a:pt x="336350" y="191851"/>
                  </a:lnTo>
                  <a:lnTo>
                    <a:pt x="328077" y="186834"/>
                  </a:lnTo>
                  <a:lnTo>
                    <a:pt x="325194" y="183951"/>
                  </a:lnTo>
                  <a:lnTo>
                    <a:pt x="313662" y="173385"/>
                  </a:lnTo>
                  <a:lnTo>
                    <a:pt x="308430" y="123702"/>
                  </a:lnTo>
                  <a:lnTo>
                    <a:pt x="318107" y="118749"/>
                  </a:lnTo>
                  <a:lnTo>
                    <a:pt x="319745" y="116311"/>
                  </a:lnTo>
                  <a:lnTo>
                    <a:pt x="323114" y="110266"/>
                  </a:lnTo>
                  <a:lnTo>
                    <a:pt x="325898" y="102515"/>
                  </a:lnTo>
                  <a:lnTo>
                    <a:pt x="325778" y="94962"/>
                  </a:lnTo>
                  <a:lnTo>
                    <a:pt x="325033" y="92803"/>
                  </a:lnTo>
                  <a:lnTo>
                    <a:pt x="312837" y="92803"/>
                  </a:lnTo>
                  <a:lnTo>
                    <a:pt x="312688" y="83951"/>
                  </a:lnTo>
                  <a:lnTo>
                    <a:pt x="310652" y="41622"/>
                  </a:lnTo>
                  <a:lnTo>
                    <a:pt x="250086" y="3929"/>
                  </a:lnTo>
                  <a:lnTo>
                    <a:pt x="239983" y="324"/>
                  </a:lnTo>
                  <a:lnTo>
                    <a:pt x="232420" y="0"/>
                  </a:lnTo>
                  <a:close/>
                </a:path>
                <a:path w="488950" h="1160145">
                  <a:moveTo>
                    <a:pt x="322641" y="85869"/>
                  </a:moveTo>
                  <a:lnTo>
                    <a:pt x="312837" y="92803"/>
                  </a:lnTo>
                  <a:lnTo>
                    <a:pt x="325033" y="92803"/>
                  </a:lnTo>
                  <a:lnTo>
                    <a:pt x="322641" y="85869"/>
                  </a:lnTo>
                  <a:close/>
                </a:path>
              </a:pathLst>
            </a:custGeom>
            <a:solidFill>
              <a:srgbClr val="D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4">
              <a:extLst>
                <a:ext uri="{FF2B5EF4-FFF2-40B4-BE49-F238E27FC236}">
                  <a16:creationId xmlns:a16="http://schemas.microsoft.com/office/drawing/2014/main" id="{DB0843A0-9CC9-46EA-931B-B03469E60558}"/>
                </a:ext>
              </a:extLst>
            </p:cNvPr>
            <p:cNvSpPr/>
            <p:nvPr/>
          </p:nvSpPr>
          <p:spPr>
            <a:xfrm>
              <a:off x="15180529" y="3266069"/>
              <a:ext cx="945690" cy="282018"/>
            </a:xfrm>
            <a:custGeom>
              <a:avLst/>
              <a:gdLst/>
              <a:ahLst/>
              <a:cxnLst/>
              <a:rect l="l" t="t" r="r" b="b"/>
              <a:pathLst>
                <a:path w="391795" h="116839">
                  <a:moveTo>
                    <a:pt x="340952" y="38505"/>
                  </a:moveTo>
                  <a:lnTo>
                    <a:pt x="320623" y="38505"/>
                  </a:lnTo>
                  <a:lnTo>
                    <a:pt x="338415" y="41281"/>
                  </a:lnTo>
                  <a:lnTo>
                    <a:pt x="359034" y="65143"/>
                  </a:lnTo>
                  <a:lnTo>
                    <a:pt x="391344" y="116238"/>
                  </a:lnTo>
                  <a:lnTo>
                    <a:pt x="353456" y="51595"/>
                  </a:lnTo>
                  <a:lnTo>
                    <a:pt x="340952" y="38505"/>
                  </a:lnTo>
                  <a:close/>
                </a:path>
                <a:path w="391795" h="116839">
                  <a:moveTo>
                    <a:pt x="123217" y="34061"/>
                  </a:moveTo>
                  <a:lnTo>
                    <a:pt x="92527" y="34061"/>
                  </a:lnTo>
                  <a:lnTo>
                    <a:pt x="103017" y="38823"/>
                  </a:lnTo>
                  <a:lnTo>
                    <a:pt x="113506" y="50668"/>
                  </a:lnTo>
                  <a:lnTo>
                    <a:pt x="144558" y="79975"/>
                  </a:lnTo>
                  <a:lnTo>
                    <a:pt x="198973" y="95723"/>
                  </a:lnTo>
                  <a:lnTo>
                    <a:pt x="232476" y="86158"/>
                  </a:lnTo>
                  <a:lnTo>
                    <a:pt x="265565" y="69268"/>
                  </a:lnTo>
                  <a:lnTo>
                    <a:pt x="285745" y="57248"/>
                  </a:lnTo>
                  <a:lnTo>
                    <a:pt x="190767" y="57248"/>
                  </a:lnTo>
                  <a:lnTo>
                    <a:pt x="156646" y="56102"/>
                  </a:lnTo>
                  <a:lnTo>
                    <a:pt x="131220" y="43238"/>
                  </a:lnTo>
                  <a:lnTo>
                    <a:pt x="123217" y="34061"/>
                  </a:lnTo>
                  <a:close/>
                </a:path>
                <a:path w="391795" h="116839">
                  <a:moveTo>
                    <a:pt x="297634" y="14677"/>
                  </a:moveTo>
                  <a:lnTo>
                    <a:pt x="269662" y="24984"/>
                  </a:lnTo>
                  <a:lnTo>
                    <a:pt x="234956" y="42857"/>
                  </a:lnTo>
                  <a:lnTo>
                    <a:pt x="190767" y="57248"/>
                  </a:lnTo>
                  <a:lnTo>
                    <a:pt x="285745" y="57248"/>
                  </a:lnTo>
                  <a:lnTo>
                    <a:pt x="296792" y="50668"/>
                  </a:lnTo>
                  <a:lnTo>
                    <a:pt x="320623" y="38505"/>
                  </a:lnTo>
                  <a:lnTo>
                    <a:pt x="340952" y="38505"/>
                  </a:lnTo>
                  <a:lnTo>
                    <a:pt x="323892" y="20645"/>
                  </a:lnTo>
                  <a:lnTo>
                    <a:pt x="297634" y="14677"/>
                  </a:lnTo>
                  <a:close/>
                </a:path>
                <a:path w="391795" h="116839">
                  <a:moveTo>
                    <a:pt x="84958" y="0"/>
                  </a:moveTo>
                  <a:lnTo>
                    <a:pt x="7131" y="30284"/>
                  </a:lnTo>
                  <a:lnTo>
                    <a:pt x="0" y="43089"/>
                  </a:lnTo>
                  <a:lnTo>
                    <a:pt x="5302" y="48064"/>
                  </a:lnTo>
                  <a:lnTo>
                    <a:pt x="14513" y="51278"/>
                  </a:lnTo>
                  <a:lnTo>
                    <a:pt x="24347" y="52295"/>
                  </a:lnTo>
                  <a:lnTo>
                    <a:pt x="37908" y="49895"/>
                  </a:lnTo>
                  <a:lnTo>
                    <a:pt x="78725" y="35650"/>
                  </a:lnTo>
                  <a:lnTo>
                    <a:pt x="92527" y="34061"/>
                  </a:lnTo>
                  <a:lnTo>
                    <a:pt x="123217" y="34061"/>
                  </a:lnTo>
                  <a:lnTo>
                    <a:pt x="113112" y="22474"/>
                  </a:lnTo>
                  <a:lnTo>
                    <a:pt x="100276" y="5008"/>
                  </a:lnTo>
                  <a:lnTo>
                    <a:pt x="84958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5">
              <a:extLst>
                <a:ext uri="{FF2B5EF4-FFF2-40B4-BE49-F238E27FC236}">
                  <a16:creationId xmlns:a16="http://schemas.microsoft.com/office/drawing/2014/main" id="{78B932DA-0C97-4AF8-8D2B-29477D4ADEAE}"/>
                </a:ext>
              </a:extLst>
            </p:cNvPr>
            <p:cNvSpPr/>
            <p:nvPr/>
          </p:nvSpPr>
          <p:spPr>
            <a:xfrm>
              <a:off x="13982179" y="3310320"/>
              <a:ext cx="816941" cy="400040"/>
            </a:xfrm>
            <a:custGeom>
              <a:avLst/>
              <a:gdLst/>
              <a:ahLst/>
              <a:cxnLst/>
              <a:rect l="l" t="t" r="r" b="b"/>
              <a:pathLst>
                <a:path w="338454" h="165735">
                  <a:moveTo>
                    <a:pt x="37377" y="79464"/>
                  </a:moveTo>
                  <a:lnTo>
                    <a:pt x="21962" y="101922"/>
                  </a:lnTo>
                  <a:lnTo>
                    <a:pt x="0" y="165190"/>
                  </a:lnTo>
                  <a:lnTo>
                    <a:pt x="25917" y="99212"/>
                  </a:lnTo>
                  <a:lnTo>
                    <a:pt x="37377" y="79464"/>
                  </a:lnTo>
                  <a:close/>
                </a:path>
                <a:path w="338454" h="165735">
                  <a:moveTo>
                    <a:pt x="206838" y="60052"/>
                  </a:moveTo>
                  <a:lnTo>
                    <a:pt x="64725" y="60052"/>
                  </a:lnTo>
                  <a:lnTo>
                    <a:pt x="95529" y="68797"/>
                  </a:lnTo>
                  <a:lnTo>
                    <a:pt x="148462" y="89315"/>
                  </a:lnTo>
                  <a:lnTo>
                    <a:pt x="164237" y="91148"/>
                  </a:lnTo>
                  <a:lnTo>
                    <a:pt x="180212" y="84431"/>
                  </a:lnTo>
                  <a:lnTo>
                    <a:pt x="197484" y="69695"/>
                  </a:lnTo>
                  <a:lnTo>
                    <a:pt x="206838" y="60052"/>
                  </a:lnTo>
                  <a:close/>
                </a:path>
                <a:path w="338454" h="165735">
                  <a:moveTo>
                    <a:pt x="46225" y="66572"/>
                  </a:moveTo>
                  <a:lnTo>
                    <a:pt x="44507" y="67178"/>
                  </a:lnTo>
                  <a:lnTo>
                    <a:pt x="37377" y="79464"/>
                  </a:lnTo>
                  <a:lnTo>
                    <a:pt x="46225" y="66572"/>
                  </a:lnTo>
                  <a:close/>
                </a:path>
                <a:path w="338454" h="165735">
                  <a:moveTo>
                    <a:pt x="102938" y="44392"/>
                  </a:moveTo>
                  <a:lnTo>
                    <a:pt x="75182" y="47312"/>
                  </a:lnTo>
                  <a:lnTo>
                    <a:pt x="47607" y="64559"/>
                  </a:lnTo>
                  <a:lnTo>
                    <a:pt x="46225" y="66572"/>
                  </a:lnTo>
                  <a:lnTo>
                    <a:pt x="64725" y="60052"/>
                  </a:lnTo>
                  <a:lnTo>
                    <a:pt x="206838" y="60052"/>
                  </a:lnTo>
                  <a:lnTo>
                    <a:pt x="207785" y="59076"/>
                  </a:lnTo>
                  <a:lnTo>
                    <a:pt x="179946" y="59076"/>
                  </a:lnTo>
                  <a:lnTo>
                    <a:pt x="151993" y="58383"/>
                  </a:lnTo>
                  <a:lnTo>
                    <a:pt x="129125" y="50012"/>
                  </a:lnTo>
                  <a:lnTo>
                    <a:pt x="102938" y="44392"/>
                  </a:lnTo>
                  <a:close/>
                </a:path>
                <a:path w="338454" h="165735">
                  <a:moveTo>
                    <a:pt x="267579" y="0"/>
                  </a:moveTo>
                  <a:lnTo>
                    <a:pt x="255532" y="1672"/>
                  </a:lnTo>
                  <a:lnTo>
                    <a:pt x="241020" y="8891"/>
                  </a:lnTo>
                  <a:lnTo>
                    <a:pt x="222832" y="24314"/>
                  </a:lnTo>
                  <a:lnTo>
                    <a:pt x="203000" y="44392"/>
                  </a:lnTo>
                  <a:lnTo>
                    <a:pt x="179946" y="59076"/>
                  </a:lnTo>
                  <a:lnTo>
                    <a:pt x="207785" y="59076"/>
                  </a:lnTo>
                  <a:lnTo>
                    <a:pt x="214144" y="52520"/>
                  </a:lnTo>
                  <a:lnTo>
                    <a:pt x="231208" y="38277"/>
                  </a:lnTo>
                  <a:lnTo>
                    <a:pt x="249694" y="32335"/>
                  </a:lnTo>
                  <a:lnTo>
                    <a:pt x="332549" y="32335"/>
                  </a:lnTo>
                  <a:lnTo>
                    <a:pt x="310235" y="15940"/>
                  </a:lnTo>
                  <a:lnTo>
                    <a:pt x="283650" y="4535"/>
                  </a:lnTo>
                  <a:lnTo>
                    <a:pt x="267579" y="0"/>
                  </a:lnTo>
                  <a:close/>
                </a:path>
                <a:path w="338454" h="165735">
                  <a:moveTo>
                    <a:pt x="332549" y="32335"/>
                  </a:moveTo>
                  <a:lnTo>
                    <a:pt x="249694" y="32335"/>
                  </a:lnTo>
                  <a:lnTo>
                    <a:pt x="273893" y="35308"/>
                  </a:lnTo>
                  <a:lnTo>
                    <a:pt x="305949" y="40598"/>
                  </a:lnTo>
                  <a:lnTo>
                    <a:pt x="331960" y="42762"/>
                  </a:lnTo>
                  <a:lnTo>
                    <a:pt x="338023" y="36357"/>
                  </a:lnTo>
                  <a:lnTo>
                    <a:pt x="332549" y="32335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66">
              <a:extLst>
                <a:ext uri="{FF2B5EF4-FFF2-40B4-BE49-F238E27FC236}">
                  <a16:creationId xmlns:a16="http://schemas.microsoft.com/office/drawing/2014/main" id="{642C4A6C-7DDC-47DF-BCA1-5E351005B9E0}"/>
                </a:ext>
              </a:extLst>
            </p:cNvPr>
            <p:cNvSpPr/>
            <p:nvPr/>
          </p:nvSpPr>
          <p:spPr>
            <a:xfrm>
              <a:off x="15095073" y="3306618"/>
              <a:ext cx="301946" cy="113421"/>
            </a:xfrm>
            <a:custGeom>
              <a:avLst/>
              <a:gdLst/>
              <a:ahLst/>
              <a:cxnLst/>
              <a:rect l="l" t="t" r="r" b="b"/>
              <a:pathLst>
                <a:path w="125095" h="46989">
                  <a:moveTo>
                    <a:pt x="80759" y="0"/>
                  </a:moveTo>
                  <a:lnTo>
                    <a:pt x="67774" y="3580"/>
                  </a:lnTo>
                  <a:lnTo>
                    <a:pt x="55033" y="9115"/>
                  </a:lnTo>
                  <a:lnTo>
                    <a:pt x="34966" y="20513"/>
                  </a:lnTo>
                  <a:lnTo>
                    <a:pt x="0" y="41681"/>
                  </a:lnTo>
                  <a:lnTo>
                    <a:pt x="75552" y="46888"/>
                  </a:lnTo>
                  <a:lnTo>
                    <a:pt x="80719" y="39118"/>
                  </a:lnTo>
                  <a:lnTo>
                    <a:pt x="87596" y="33543"/>
                  </a:lnTo>
                  <a:lnTo>
                    <a:pt x="100825" y="27478"/>
                  </a:lnTo>
                  <a:lnTo>
                    <a:pt x="125044" y="18237"/>
                  </a:lnTo>
                  <a:lnTo>
                    <a:pt x="121055" y="14655"/>
                  </a:lnTo>
                  <a:lnTo>
                    <a:pt x="110717" y="7165"/>
                  </a:lnTo>
                  <a:lnTo>
                    <a:pt x="96470" y="652"/>
                  </a:lnTo>
                  <a:lnTo>
                    <a:pt x="80759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67">
              <a:extLst>
                <a:ext uri="{FF2B5EF4-FFF2-40B4-BE49-F238E27FC236}">
                  <a16:creationId xmlns:a16="http://schemas.microsoft.com/office/drawing/2014/main" id="{458536BE-736C-42C7-8B10-425C363B1C2B}"/>
                </a:ext>
              </a:extLst>
            </p:cNvPr>
            <p:cNvSpPr/>
            <p:nvPr/>
          </p:nvSpPr>
          <p:spPr>
            <a:xfrm>
              <a:off x="14522911" y="3325483"/>
              <a:ext cx="295815" cy="113421"/>
            </a:xfrm>
            <a:custGeom>
              <a:avLst/>
              <a:gdLst/>
              <a:ahLst/>
              <a:cxnLst/>
              <a:rect l="l" t="t" r="r" b="b"/>
              <a:pathLst>
                <a:path w="122554" h="46989">
                  <a:moveTo>
                    <a:pt x="44284" y="0"/>
                  </a:moveTo>
                  <a:lnTo>
                    <a:pt x="28573" y="652"/>
                  </a:lnTo>
                  <a:lnTo>
                    <a:pt x="14327" y="7165"/>
                  </a:lnTo>
                  <a:lnTo>
                    <a:pt x="3988" y="14655"/>
                  </a:lnTo>
                  <a:lnTo>
                    <a:pt x="0" y="18237"/>
                  </a:lnTo>
                  <a:lnTo>
                    <a:pt x="28734" y="27478"/>
                  </a:lnTo>
                  <a:lnTo>
                    <a:pt x="44283" y="33543"/>
                  </a:lnTo>
                  <a:lnTo>
                    <a:pt x="52019" y="39118"/>
                  </a:lnTo>
                  <a:lnTo>
                    <a:pt x="57315" y="46888"/>
                  </a:lnTo>
                  <a:lnTo>
                    <a:pt x="122428" y="41681"/>
                  </a:lnTo>
                  <a:lnTo>
                    <a:pt x="88974" y="20513"/>
                  </a:lnTo>
                  <a:lnTo>
                    <a:pt x="69683" y="9115"/>
                  </a:lnTo>
                  <a:lnTo>
                    <a:pt x="57228" y="3580"/>
                  </a:lnTo>
                  <a:lnTo>
                    <a:pt x="44284" y="0"/>
                  </a:lnTo>
                  <a:close/>
                </a:path>
              </a:pathLst>
            </a:custGeom>
            <a:solidFill>
              <a:srgbClr val="FF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901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</a:t>
            </a:r>
            <a:r>
              <a:rPr lang="fr-FR" dirty="0" smtClean="0">
                <a:solidFill>
                  <a:srgbClr val="C00000"/>
                </a:solidFill>
                <a:cs typeface="Calibri" panose="020F0502020204030204" pitchFamily="34" charset="0"/>
              </a:rPr>
              <a:t>SED </a:t>
            </a:r>
            <a:r>
              <a:rPr lang="fr-FR" dirty="0" smtClean="0">
                <a:cs typeface="Calibri" panose="020F0502020204030204" pitchFamily="34" charset="0"/>
              </a:rPr>
              <a:t>(Signature électronique à distance)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6156919" y="1829470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automatisée et pas besoin de se déplacer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0942863" y="624068"/>
            <a:ext cx="1385951" cy="970387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8"/>
            <a:ext cx="7335266" cy="449096"/>
          </a:xfrm>
        </p:spPr>
        <p:txBody>
          <a:bodyPr/>
          <a:lstStyle/>
          <a:p>
            <a:r>
              <a:rPr lang="fr-FR" dirty="0" smtClean="0"/>
              <a:t>Retrouvez les avantages de la SED qui </a:t>
            </a:r>
            <a:r>
              <a:rPr lang="fr-FR" dirty="0"/>
              <a:t>font la </a:t>
            </a:r>
            <a:r>
              <a:rPr lang="fr-FR" dirty="0" smtClean="0"/>
              <a:t>différence pour : </a:t>
            </a:r>
            <a:endParaRPr lang="fr-FR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5470" y="437937"/>
            <a:ext cx="1472410" cy="14129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10852" y="1829470"/>
            <a:ext cx="1643605" cy="30774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Simple</a:t>
            </a:r>
            <a:endParaRPr lang="fr-FR" sz="1400" dirty="0"/>
          </a:p>
        </p:txBody>
      </p:sp>
      <p:sp>
        <p:nvSpPr>
          <p:cNvPr id="39" name="Rectangle 38"/>
          <p:cNvSpPr/>
          <p:nvPr/>
        </p:nvSpPr>
        <p:spPr>
          <a:xfrm>
            <a:off x="269792" y="1809554"/>
            <a:ext cx="1176423" cy="18283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LE CLIENT</a:t>
            </a:r>
            <a:endParaRPr lang="fr-FR" sz="1200" b="1" dirty="0"/>
          </a:p>
        </p:txBody>
      </p:sp>
      <p:sp>
        <p:nvSpPr>
          <p:cNvPr id="40" name="Rectangle 39"/>
          <p:cNvSpPr/>
          <p:nvPr/>
        </p:nvSpPr>
        <p:spPr>
          <a:xfrm>
            <a:off x="4310852" y="2238710"/>
            <a:ext cx="1643605" cy="307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Rapide</a:t>
            </a:r>
            <a:endParaRPr lang="fr-FR" sz="1400" dirty="0"/>
          </a:p>
        </p:txBody>
      </p:sp>
      <p:sp>
        <p:nvSpPr>
          <p:cNvPr id="41" name="Rectangle 40"/>
          <p:cNvSpPr/>
          <p:nvPr/>
        </p:nvSpPr>
        <p:spPr>
          <a:xfrm>
            <a:off x="6156919" y="2238710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réalisée en quelques clics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310852" y="2653292"/>
            <a:ext cx="1643605" cy="307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Instantané</a:t>
            </a:r>
            <a:endParaRPr lang="fr-FR" sz="1400" dirty="0"/>
          </a:p>
        </p:txBody>
      </p:sp>
      <p:sp>
        <p:nvSpPr>
          <p:cNvPr id="43" name="Rectangle 42"/>
          <p:cNvSpPr/>
          <p:nvPr/>
        </p:nvSpPr>
        <p:spPr>
          <a:xfrm>
            <a:off x="6156919" y="2647950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immédiate et il est possible de télécharger l’attestation d’assurance de suite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310852" y="3057544"/>
            <a:ext cx="1643605" cy="58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Sécurisé</a:t>
            </a:r>
            <a:endParaRPr lang="fr-FR" sz="1400" dirty="0"/>
          </a:p>
        </p:txBody>
      </p:sp>
      <p:sp>
        <p:nvSpPr>
          <p:cNvPr id="45" name="Rectangle 44"/>
          <p:cNvSpPr/>
          <p:nvPr/>
        </p:nvSpPr>
        <p:spPr>
          <a:xfrm>
            <a:off x="6156919" y="3057190"/>
            <a:ext cx="5862604" cy="580704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fiabilisée via le téléphone portable ou </a:t>
            </a:r>
            <a:r>
              <a:rPr lang="fr-FR" sz="11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Sécurpass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Les échanges sont réalisés via la MSI (Messagerie sécurisée Internet).</a:t>
            </a:r>
          </a:p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client classe son contrat numérisé qui est ainsi protégé.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156919" y="4029849"/>
            <a:ext cx="5862604" cy="3972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sélectionnant le canal téléphone, le parcours de saisie est simple et fluide. Les écrans s’enchaînent du début de la saisie jusqu’au choix de la signature électronique ou papier.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310851" y="4029848"/>
            <a:ext cx="1643605" cy="3972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Simple</a:t>
            </a:r>
            <a:endParaRPr lang="fr-FR" sz="1400" dirty="0"/>
          </a:p>
        </p:txBody>
      </p:sp>
      <p:sp>
        <p:nvSpPr>
          <p:cNvPr id="48" name="Rectangle 47"/>
          <p:cNvSpPr/>
          <p:nvPr/>
        </p:nvSpPr>
        <p:spPr>
          <a:xfrm>
            <a:off x="4304346" y="4565559"/>
            <a:ext cx="1643605" cy="307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Infaillible</a:t>
            </a:r>
            <a:endParaRPr lang="fr-FR" sz="1400" dirty="0"/>
          </a:p>
        </p:txBody>
      </p:sp>
      <p:sp>
        <p:nvSpPr>
          <p:cNvPr id="49" name="Rectangle 48"/>
          <p:cNvSpPr/>
          <p:nvPr/>
        </p:nvSpPr>
        <p:spPr>
          <a:xfrm>
            <a:off x="6156919" y="4570031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Aucun risque d’erreur sur la signature et les dates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304345" y="5021324"/>
            <a:ext cx="1643605" cy="307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Rapide</a:t>
            </a:r>
            <a:endParaRPr lang="fr-FR" sz="1400" dirty="0"/>
          </a:p>
        </p:txBody>
      </p:sp>
      <p:sp>
        <p:nvSpPr>
          <p:cNvPr id="51" name="Rectangle 50"/>
          <p:cNvSpPr/>
          <p:nvPr/>
        </p:nvSpPr>
        <p:spPr>
          <a:xfrm>
            <a:off x="6156919" y="5020713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classement et l’archivage des éléments du contrat sont enregistrés automatiquement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304344" y="5473240"/>
            <a:ext cx="1643605" cy="40609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Réactif</a:t>
            </a:r>
            <a:endParaRPr lang="fr-FR" sz="1400" dirty="0"/>
          </a:p>
        </p:txBody>
      </p:sp>
      <p:sp>
        <p:nvSpPr>
          <p:cNvPr id="53" name="Rectangle 52"/>
          <p:cNvSpPr/>
          <p:nvPr/>
        </p:nvSpPr>
        <p:spPr>
          <a:xfrm>
            <a:off x="6156919" y="5471395"/>
            <a:ext cx="5862604" cy="407940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clients sont assurés immédiatement et sans avoir à se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déplacer pour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signer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l’agence.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69791" y="4029847"/>
            <a:ext cx="1176423" cy="23932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LE CONSEILLER</a:t>
            </a:r>
            <a:endParaRPr lang="fr-FR" sz="1200" b="1" dirty="0"/>
          </a:p>
        </p:txBody>
      </p:sp>
      <p:sp>
        <p:nvSpPr>
          <p:cNvPr id="55" name="Rectangle 54"/>
          <p:cNvSpPr/>
          <p:nvPr/>
        </p:nvSpPr>
        <p:spPr>
          <a:xfrm>
            <a:off x="4310851" y="6016673"/>
            <a:ext cx="1643605" cy="40640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Contrôlé et suivi</a:t>
            </a:r>
            <a:endParaRPr lang="fr-FR" sz="1400" dirty="0"/>
          </a:p>
        </p:txBody>
      </p:sp>
      <p:sp>
        <p:nvSpPr>
          <p:cNvPr id="56" name="Rectangle 55"/>
          <p:cNvSpPr/>
          <p:nvPr/>
        </p:nvSpPr>
        <p:spPr>
          <a:xfrm>
            <a:off x="6156919" y="6022271"/>
            <a:ext cx="5862604" cy="407940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conseiller accompagne son client jusqu’à la signature et peut suivre la commercialisation grâce aux infos présentes dans la Rubrique des Commerciaux.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Quelles compétences doit avoir un conseiller client ?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1" r="5360"/>
          <a:stretch/>
        </p:blipFill>
        <p:spPr bwMode="auto">
          <a:xfrm>
            <a:off x="1512044" y="4029846"/>
            <a:ext cx="2711280" cy="239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ientèle Heureuse Satisfaite Faisant Comme Un Geste | Photo Gratuit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0"/>
          <a:stretch/>
        </p:blipFill>
        <p:spPr bwMode="auto">
          <a:xfrm>
            <a:off x="1512044" y="1808410"/>
            <a:ext cx="2711281" cy="182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6214" y="1821389"/>
            <a:ext cx="731429" cy="701876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7630" y="4040245"/>
            <a:ext cx="731429" cy="70187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935470" y="658100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Retour à votre HDJ : </a:t>
            </a:r>
            <a:r>
              <a:rPr lang="fr-FR" sz="1200" b="1" dirty="0" smtClean="0">
                <a:hlinkClick r:id="rId6" action="ppaction://hlinksldjump"/>
              </a:rPr>
              <a:t>clic ici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32510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  <a:cs typeface="Calibri" panose="020F0502020204030204" pitchFamily="34" charset="0"/>
              </a:rPr>
              <a:t>Les points forts </a:t>
            </a:r>
            <a:r>
              <a:rPr lang="fr-FR" dirty="0">
                <a:cs typeface="Calibri" panose="020F0502020204030204" pitchFamily="34" charset="0"/>
              </a:rPr>
              <a:t>de </a:t>
            </a:r>
            <a:r>
              <a:rPr lang="fr-FR" dirty="0" smtClean="0">
                <a:cs typeface="Calibri" panose="020F0502020204030204" pitchFamily="34" charset="0"/>
              </a:rPr>
              <a:t>la </a:t>
            </a:r>
            <a:r>
              <a:rPr lang="fr-FR" dirty="0" smtClean="0">
                <a:solidFill>
                  <a:srgbClr val="C00000"/>
                </a:solidFill>
                <a:cs typeface="Calibri" panose="020F0502020204030204" pitchFamily="34" charset="0"/>
              </a:rPr>
              <a:t>SAG </a:t>
            </a:r>
            <a:r>
              <a:rPr lang="fr-FR" dirty="0" smtClean="0">
                <a:cs typeface="Calibri" panose="020F0502020204030204" pitchFamily="34" charset="0"/>
              </a:rPr>
              <a:t>(Signature en agence)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nouvelle offre IARD </a:t>
            </a:r>
            <a:r>
              <a:rPr lang="fr-FR" dirty="0">
                <a:solidFill>
                  <a:srgbClr val="C00000"/>
                </a:solidFill>
              </a:rPr>
              <a:t>AUTO 5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6156919" y="2188290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totalement automatisée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0942863" y="624068"/>
            <a:ext cx="1385951" cy="970387"/>
            <a:chOff x="3312319" y="1545713"/>
            <a:chExt cx="4653629" cy="369088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A578DDA-005E-49A0-96F1-170DF0B24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2319" y="1545713"/>
              <a:ext cx="4653629" cy="3690889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EE0AC54-F803-4289-A72B-CC41AC49480C}"/>
                </a:ext>
              </a:extLst>
            </p:cNvPr>
            <p:cNvGrpSpPr/>
            <p:nvPr/>
          </p:nvGrpSpPr>
          <p:grpSpPr>
            <a:xfrm>
              <a:off x="4615758" y="2143192"/>
              <a:ext cx="2144040" cy="2800283"/>
              <a:chOff x="13982179" y="2849111"/>
              <a:chExt cx="2144040" cy="2800283"/>
            </a:xfrm>
          </p:grpSpPr>
          <p:sp>
            <p:nvSpPr>
              <p:cNvPr id="13" name="object 60">
                <a:extLst>
                  <a:ext uri="{FF2B5EF4-FFF2-40B4-BE49-F238E27FC236}">
                    <a16:creationId xmlns:a16="http://schemas.microsoft.com/office/drawing/2014/main" id="{BEC3303B-B182-4E51-AD8A-FED7D1B5237A}"/>
                  </a:ext>
                </a:extLst>
              </p:cNvPr>
              <p:cNvSpPr/>
              <p:nvPr/>
            </p:nvSpPr>
            <p:spPr>
              <a:xfrm>
                <a:off x="14051337" y="3336485"/>
                <a:ext cx="723445" cy="311143"/>
              </a:xfrm>
              <a:custGeom>
                <a:avLst/>
                <a:gdLst/>
                <a:ahLst/>
                <a:cxnLst/>
                <a:rect l="l" t="t" r="r" b="b"/>
                <a:pathLst>
                  <a:path w="299720" h="128905">
                    <a:moveTo>
                      <a:pt x="118728" y="70331"/>
                    </a:moveTo>
                    <a:lnTo>
                      <a:pt x="27055" y="70331"/>
                    </a:lnTo>
                    <a:lnTo>
                      <a:pt x="35356" y="73750"/>
                    </a:lnTo>
                    <a:lnTo>
                      <a:pt x="45910" y="84008"/>
                    </a:lnTo>
                    <a:lnTo>
                      <a:pt x="64057" y="100088"/>
                    </a:lnTo>
                    <a:lnTo>
                      <a:pt x="87736" y="116900"/>
                    </a:lnTo>
                    <a:lnTo>
                      <a:pt x="110184" y="128337"/>
                    </a:lnTo>
                    <a:lnTo>
                      <a:pt x="124637" y="128293"/>
                    </a:lnTo>
                    <a:lnTo>
                      <a:pt x="144523" y="113927"/>
                    </a:lnTo>
                    <a:lnTo>
                      <a:pt x="210131" y="70991"/>
                    </a:lnTo>
                    <a:lnTo>
                      <a:pt x="120269" y="70991"/>
                    </a:lnTo>
                    <a:lnTo>
                      <a:pt x="118728" y="70331"/>
                    </a:lnTo>
                    <a:close/>
                  </a:path>
                  <a:path w="299720" h="128905">
                    <a:moveTo>
                      <a:pt x="50292" y="55357"/>
                    </a:moveTo>
                    <a:lnTo>
                      <a:pt x="30443" y="59834"/>
                    </a:lnTo>
                    <a:lnTo>
                      <a:pt x="14487" y="69683"/>
                    </a:lnTo>
                    <a:lnTo>
                      <a:pt x="3861" y="79532"/>
                    </a:lnTo>
                    <a:lnTo>
                      <a:pt x="0" y="84008"/>
                    </a:lnTo>
                    <a:lnTo>
                      <a:pt x="16705" y="73750"/>
                    </a:lnTo>
                    <a:lnTo>
                      <a:pt x="27055" y="70331"/>
                    </a:lnTo>
                    <a:lnTo>
                      <a:pt x="118728" y="70331"/>
                    </a:lnTo>
                    <a:lnTo>
                      <a:pt x="106875" y="65248"/>
                    </a:lnTo>
                    <a:lnTo>
                      <a:pt x="90200" y="60240"/>
                    </a:lnTo>
                    <a:lnTo>
                      <a:pt x="71064" y="56700"/>
                    </a:lnTo>
                    <a:lnTo>
                      <a:pt x="50292" y="55357"/>
                    </a:lnTo>
                    <a:close/>
                  </a:path>
                  <a:path w="299720" h="128905">
                    <a:moveTo>
                      <a:pt x="232602" y="0"/>
                    </a:moveTo>
                    <a:lnTo>
                      <a:pt x="219927" y="1140"/>
                    </a:lnTo>
                    <a:lnTo>
                      <a:pt x="191601" y="29227"/>
                    </a:lnTo>
                    <a:lnTo>
                      <a:pt x="165088" y="50800"/>
                    </a:lnTo>
                    <a:lnTo>
                      <a:pt x="138579" y="67488"/>
                    </a:lnTo>
                    <a:lnTo>
                      <a:pt x="120269" y="70991"/>
                    </a:lnTo>
                    <a:lnTo>
                      <a:pt x="210131" y="70991"/>
                    </a:lnTo>
                    <a:lnTo>
                      <a:pt x="213813" y="68584"/>
                    </a:lnTo>
                    <a:lnTo>
                      <a:pt x="236156" y="52754"/>
                    </a:lnTo>
                    <a:lnTo>
                      <a:pt x="252520" y="44000"/>
                    </a:lnTo>
                    <a:lnTo>
                      <a:pt x="273600" y="37447"/>
                    </a:lnTo>
                    <a:lnTo>
                      <a:pt x="291811" y="33337"/>
                    </a:lnTo>
                    <a:lnTo>
                      <a:pt x="299567" y="31913"/>
                    </a:lnTo>
                    <a:lnTo>
                      <a:pt x="256347" y="9606"/>
                    </a:lnTo>
                    <a:lnTo>
                      <a:pt x="232602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1">
                <a:extLst>
                  <a:ext uri="{FF2B5EF4-FFF2-40B4-BE49-F238E27FC236}">
                    <a16:creationId xmlns:a16="http://schemas.microsoft.com/office/drawing/2014/main" id="{426D3857-A89D-43C9-954F-0CD343970437}"/>
                  </a:ext>
                </a:extLst>
              </p:cNvPr>
              <p:cNvSpPr/>
              <p:nvPr/>
            </p:nvSpPr>
            <p:spPr>
              <a:xfrm>
                <a:off x="15038490" y="3325498"/>
                <a:ext cx="869054" cy="346395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143510">
                    <a:moveTo>
                      <a:pt x="153695" y="0"/>
                    </a:moveTo>
                    <a:lnTo>
                      <a:pt x="110391" y="7812"/>
                    </a:lnTo>
                    <a:lnTo>
                      <a:pt x="65125" y="23444"/>
                    </a:lnTo>
                    <a:lnTo>
                      <a:pt x="47993" y="32110"/>
                    </a:lnTo>
                    <a:lnTo>
                      <a:pt x="23775" y="43953"/>
                    </a:lnTo>
                    <a:lnTo>
                      <a:pt x="3951" y="55307"/>
                    </a:lnTo>
                    <a:lnTo>
                      <a:pt x="0" y="62509"/>
                    </a:lnTo>
                    <a:lnTo>
                      <a:pt x="16161" y="69474"/>
                    </a:lnTo>
                    <a:lnTo>
                      <a:pt x="81688" y="95117"/>
                    </a:lnTo>
                    <a:lnTo>
                      <a:pt x="179420" y="131219"/>
                    </a:lnTo>
                    <a:lnTo>
                      <a:pt x="221424" y="143268"/>
                    </a:lnTo>
                    <a:lnTo>
                      <a:pt x="249285" y="141775"/>
                    </a:lnTo>
                    <a:lnTo>
                      <a:pt x="267317" y="127180"/>
                    </a:lnTo>
                    <a:lnTo>
                      <a:pt x="280637" y="104999"/>
                    </a:lnTo>
                    <a:lnTo>
                      <a:pt x="294360" y="80746"/>
                    </a:lnTo>
                    <a:lnTo>
                      <a:pt x="307101" y="62026"/>
                    </a:lnTo>
                    <a:lnTo>
                      <a:pt x="316314" y="50468"/>
                    </a:lnTo>
                    <a:lnTo>
                      <a:pt x="251053" y="50468"/>
                    </a:lnTo>
                    <a:lnTo>
                      <a:pt x="232371" y="49451"/>
                    </a:lnTo>
                    <a:lnTo>
                      <a:pt x="218821" y="44284"/>
                    </a:lnTo>
                    <a:lnTo>
                      <a:pt x="204612" y="33332"/>
                    </a:lnTo>
                    <a:lnTo>
                      <a:pt x="185277" y="19208"/>
                    </a:lnTo>
                    <a:lnTo>
                      <a:pt x="166432" y="6551"/>
                    </a:lnTo>
                    <a:lnTo>
                      <a:pt x="153695" y="0"/>
                    </a:lnTo>
                    <a:close/>
                  </a:path>
                  <a:path w="360045" h="143510">
                    <a:moveTo>
                      <a:pt x="359486" y="7810"/>
                    </a:moveTo>
                    <a:lnTo>
                      <a:pt x="308935" y="39684"/>
                    </a:lnTo>
                    <a:lnTo>
                      <a:pt x="271202" y="49044"/>
                    </a:lnTo>
                    <a:lnTo>
                      <a:pt x="251053" y="50468"/>
                    </a:lnTo>
                    <a:lnTo>
                      <a:pt x="316314" y="50468"/>
                    </a:lnTo>
                    <a:lnTo>
                      <a:pt x="318131" y="48188"/>
                    </a:lnTo>
                    <a:lnTo>
                      <a:pt x="333558" y="32395"/>
                    </a:lnTo>
                    <a:lnTo>
                      <a:pt x="359486" y="781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62">
                <a:extLst>
                  <a:ext uri="{FF2B5EF4-FFF2-40B4-BE49-F238E27FC236}">
                    <a16:creationId xmlns:a16="http://schemas.microsoft.com/office/drawing/2014/main" id="{D2694317-64B2-4845-9002-2DA39FAE2743}"/>
                  </a:ext>
                </a:extLst>
              </p:cNvPr>
              <p:cNvSpPr/>
              <p:nvPr/>
            </p:nvSpPr>
            <p:spPr>
              <a:xfrm>
                <a:off x="14277688" y="3397796"/>
                <a:ext cx="1258363" cy="514995"/>
              </a:xfrm>
              <a:custGeom>
                <a:avLst/>
                <a:gdLst/>
                <a:ahLst/>
                <a:cxnLst/>
                <a:rect l="l" t="t" r="r" b="b"/>
                <a:pathLst>
                  <a:path w="521334" h="213360">
                    <a:moveTo>
                      <a:pt x="243887" y="0"/>
                    </a:moveTo>
                    <a:lnTo>
                      <a:pt x="213159" y="653"/>
                    </a:lnTo>
                    <a:lnTo>
                      <a:pt x="195376" y="1306"/>
                    </a:lnTo>
                    <a:lnTo>
                      <a:pt x="178399" y="5376"/>
                    </a:lnTo>
                    <a:lnTo>
                      <a:pt x="149458" y="14330"/>
                    </a:lnTo>
                    <a:lnTo>
                      <a:pt x="118076" y="23284"/>
                    </a:lnTo>
                    <a:lnTo>
                      <a:pt x="67769" y="35494"/>
                    </a:lnTo>
                    <a:lnTo>
                      <a:pt x="6962" y="71309"/>
                    </a:lnTo>
                    <a:lnTo>
                      <a:pt x="0" y="79449"/>
                    </a:lnTo>
                    <a:lnTo>
                      <a:pt x="8346" y="82950"/>
                    </a:lnTo>
                    <a:lnTo>
                      <a:pt x="17911" y="91824"/>
                    </a:lnTo>
                    <a:lnTo>
                      <a:pt x="58979" y="123938"/>
                    </a:lnTo>
                    <a:lnTo>
                      <a:pt x="110179" y="130207"/>
                    </a:lnTo>
                    <a:lnTo>
                      <a:pt x="140665" y="136764"/>
                    </a:lnTo>
                    <a:lnTo>
                      <a:pt x="165292" y="147221"/>
                    </a:lnTo>
                    <a:lnTo>
                      <a:pt x="187232" y="159878"/>
                    </a:lnTo>
                    <a:lnTo>
                      <a:pt x="222361" y="175955"/>
                    </a:lnTo>
                    <a:lnTo>
                      <a:pt x="286550" y="196670"/>
                    </a:lnTo>
                    <a:lnTo>
                      <a:pt x="353221" y="212752"/>
                    </a:lnTo>
                    <a:lnTo>
                      <a:pt x="399865" y="208073"/>
                    </a:lnTo>
                    <a:lnTo>
                      <a:pt x="448463" y="173598"/>
                    </a:lnTo>
                    <a:lnTo>
                      <a:pt x="520992" y="100290"/>
                    </a:lnTo>
                    <a:lnTo>
                      <a:pt x="489483" y="83534"/>
                    </a:lnTo>
                    <a:lnTo>
                      <a:pt x="438341" y="61276"/>
                    </a:lnTo>
                    <a:lnTo>
                      <a:pt x="381072" y="38019"/>
                    </a:lnTo>
                    <a:lnTo>
                      <a:pt x="302171" y="6513"/>
                    </a:lnTo>
                    <a:lnTo>
                      <a:pt x="277058" y="1301"/>
                    </a:lnTo>
                    <a:lnTo>
                      <a:pt x="243887" y="0"/>
                    </a:lnTo>
                    <a:close/>
                  </a:path>
                </a:pathLst>
              </a:custGeom>
              <a:solidFill>
                <a:srgbClr val="76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63">
                <a:extLst>
                  <a:ext uri="{FF2B5EF4-FFF2-40B4-BE49-F238E27FC236}">
                    <a16:creationId xmlns:a16="http://schemas.microsoft.com/office/drawing/2014/main" id="{90871D30-8247-4FE6-AD5C-D3C0205C899A}"/>
                  </a:ext>
                </a:extLst>
              </p:cNvPr>
              <p:cNvSpPr/>
              <p:nvPr/>
            </p:nvSpPr>
            <p:spPr>
              <a:xfrm>
                <a:off x="14335789" y="2849111"/>
                <a:ext cx="1180196" cy="2800283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160145">
                    <a:moveTo>
                      <a:pt x="343000" y="935651"/>
                    </a:moveTo>
                    <a:lnTo>
                      <a:pt x="297343" y="935651"/>
                    </a:lnTo>
                    <a:lnTo>
                      <a:pt x="303159" y="960594"/>
                    </a:lnTo>
                    <a:lnTo>
                      <a:pt x="318120" y="1041239"/>
                    </a:lnTo>
                    <a:lnTo>
                      <a:pt x="320571" y="1138508"/>
                    </a:lnTo>
                    <a:lnTo>
                      <a:pt x="346517" y="1160124"/>
                    </a:lnTo>
                    <a:lnTo>
                      <a:pt x="368145" y="1155806"/>
                    </a:lnTo>
                    <a:lnTo>
                      <a:pt x="376794" y="1125529"/>
                    </a:lnTo>
                    <a:lnTo>
                      <a:pt x="349565" y="1046446"/>
                    </a:lnTo>
                    <a:lnTo>
                      <a:pt x="343000" y="935651"/>
                    </a:lnTo>
                    <a:close/>
                  </a:path>
                  <a:path w="488950" h="1160145">
                    <a:moveTo>
                      <a:pt x="413073" y="423283"/>
                    </a:moveTo>
                    <a:lnTo>
                      <a:pt x="122172" y="423283"/>
                    </a:lnTo>
                    <a:lnTo>
                      <a:pt x="131532" y="444923"/>
                    </a:lnTo>
                    <a:lnTo>
                      <a:pt x="140434" y="505934"/>
                    </a:lnTo>
                    <a:lnTo>
                      <a:pt x="145946" y="541672"/>
                    </a:lnTo>
                    <a:lnTo>
                      <a:pt x="150036" y="561687"/>
                    </a:lnTo>
                    <a:lnTo>
                      <a:pt x="157732" y="600130"/>
                    </a:lnTo>
                    <a:lnTo>
                      <a:pt x="167181" y="640237"/>
                    </a:lnTo>
                    <a:lnTo>
                      <a:pt x="206690" y="795405"/>
                    </a:lnTo>
                    <a:lnTo>
                      <a:pt x="211341" y="809233"/>
                    </a:lnTo>
                    <a:lnTo>
                      <a:pt x="221771" y="840673"/>
                    </a:lnTo>
                    <a:lnTo>
                      <a:pt x="232697" y="874663"/>
                    </a:lnTo>
                    <a:lnTo>
                      <a:pt x="238834" y="896142"/>
                    </a:lnTo>
                    <a:lnTo>
                      <a:pt x="247792" y="939343"/>
                    </a:lnTo>
                    <a:lnTo>
                      <a:pt x="258203" y="987759"/>
                    </a:lnTo>
                    <a:lnTo>
                      <a:pt x="266607" y="1028651"/>
                    </a:lnTo>
                    <a:lnTo>
                      <a:pt x="269543" y="1049278"/>
                    </a:lnTo>
                    <a:lnTo>
                      <a:pt x="255700" y="1134178"/>
                    </a:lnTo>
                    <a:lnTo>
                      <a:pt x="268679" y="1155806"/>
                    </a:lnTo>
                    <a:lnTo>
                      <a:pt x="300937" y="1142687"/>
                    </a:lnTo>
                    <a:lnTo>
                      <a:pt x="309586" y="1055704"/>
                    </a:lnTo>
                    <a:lnTo>
                      <a:pt x="303871" y="1041988"/>
                    </a:lnTo>
                    <a:lnTo>
                      <a:pt x="301737" y="1034432"/>
                    </a:lnTo>
                    <a:lnTo>
                      <a:pt x="300226" y="963947"/>
                    </a:lnTo>
                    <a:lnTo>
                      <a:pt x="297343" y="935651"/>
                    </a:lnTo>
                    <a:lnTo>
                      <a:pt x="343000" y="935651"/>
                    </a:lnTo>
                    <a:lnTo>
                      <a:pt x="339481" y="876279"/>
                    </a:lnTo>
                    <a:lnTo>
                      <a:pt x="342644" y="768608"/>
                    </a:lnTo>
                    <a:lnTo>
                      <a:pt x="335532" y="576102"/>
                    </a:lnTo>
                    <a:lnTo>
                      <a:pt x="333373" y="545838"/>
                    </a:lnTo>
                    <a:lnTo>
                      <a:pt x="335061" y="519410"/>
                    </a:lnTo>
                    <a:lnTo>
                      <a:pt x="336956" y="494765"/>
                    </a:lnTo>
                    <a:lnTo>
                      <a:pt x="338500" y="475472"/>
                    </a:lnTo>
                    <a:lnTo>
                      <a:pt x="339139" y="465104"/>
                    </a:lnTo>
                    <a:lnTo>
                      <a:pt x="339139" y="462818"/>
                    </a:lnTo>
                    <a:lnTo>
                      <a:pt x="338338" y="454372"/>
                    </a:lnTo>
                    <a:lnTo>
                      <a:pt x="344180" y="443463"/>
                    </a:lnTo>
                    <a:lnTo>
                      <a:pt x="344180" y="434814"/>
                    </a:lnTo>
                    <a:lnTo>
                      <a:pt x="392521" y="434814"/>
                    </a:lnTo>
                    <a:lnTo>
                      <a:pt x="413073" y="423283"/>
                    </a:lnTo>
                    <a:close/>
                  </a:path>
                  <a:path w="488950" h="1160145">
                    <a:moveTo>
                      <a:pt x="392521" y="434814"/>
                    </a:moveTo>
                    <a:lnTo>
                      <a:pt x="344180" y="434814"/>
                    </a:lnTo>
                    <a:lnTo>
                      <a:pt x="367256" y="443463"/>
                    </a:lnTo>
                    <a:lnTo>
                      <a:pt x="373648" y="442026"/>
                    </a:lnTo>
                    <a:lnTo>
                      <a:pt x="390789" y="435786"/>
                    </a:lnTo>
                    <a:lnTo>
                      <a:pt x="392521" y="434814"/>
                    </a:lnTo>
                    <a:close/>
                  </a:path>
                  <a:path w="488950" h="1160145">
                    <a:moveTo>
                      <a:pt x="232420" y="0"/>
                    </a:moveTo>
                    <a:lnTo>
                      <a:pt x="225801" y="2630"/>
                    </a:lnTo>
                    <a:lnTo>
                      <a:pt x="218527" y="7891"/>
                    </a:lnTo>
                    <a:lnTo>
                      <a:pt x="212422" y="13114"/>
                    </a:lnTo>
                    <a:lnTo>
                      <a:pt x="210411" y="17387"/>
                    </a:lnTo>
                    <a:lnTo>
                      <a:pt x="212515" y="22989"/>
                    </a:lnTo>
                    <a:lnTo>
                      <a:pt x="218755" y="32199"/>
                    </a:lnTo>
                    <a:lnTo>
                      <a:pt x="211694" y="54157"/>
                    </a:lnTo>
                    <a:lnTo>
                      <a:pt x="215529" y="73563"/>
                    </a:lnTo>
                    <a:lnTo>
                      <a:pt x="210157" y="83951"/>
                    </a:lnTo>
                    <a:lnTo>
                      <a:pt x="207109" y="143565"/>
                    </a:lnTo>
                    <a:lnTo>
                      <a:pt x="196594" y="184916"/>
                    </a:lnTo>
                    <a:lnTo>
                      <a:pt x="157960" y="207014"/>
                    </a:lnTo>
                    <a:lnTo>
                      <a:pt x="111008" y="219536"/>
                    </a:lnTo>
                    <a:lnTo>
                      <a:pt x="89141" y="223330"/>
                    </a:lnTo>
                    <a:lnTo>
                      <a:pt x="69768" y="231108"/>
                    </a:lnTo>
                    <a:lnTo>
                      <a:pt x="54344" y="246070"/>
                    </a:lnTo>
                    <a:lnTo>
                      <a:pt x="44321" y="271416"/>
                    </a:lnTo>
                    <a:lnTo>
                      <a:pt x="36625" y="292561"/>
                    </a:lnTo>
                    <a:lnTo>
                      <a:pt x="30350" y="303272"/>
                    </a:lnTo>
                    <a:lnTo>
                      <a:pt x="3513" y="359539"/>
                    </a:lnTo>
                    <a:lnTo>
                      <a:pt x="0" y="381405"/>
                    </a:lnTo>
                    <a:lnTo>
                      <a:pt x="1065" y="388675"/>
                    </a:lnTo>
                    <a:lnTo>
                      <a:pt x="38542" y="429048"/>
                    </a:lnTo>
                    <a:lnTo>
                      <a:pt x="57714" y="432668"/>
                    </a:lnTo>
                    <a:lnTo>
                      <a:pt x="71845" y="430813"/>
                    </a:lnTo>
                    <a:lnTo>
                      <a:pt x="96213" y="426153"/>
                    </a:lnTo>
                    <a:lnTo>
                      <a:pt x="122172" y="423283"/>
                    </a:lnTo>
                    <a:lnTo>
                      <a:pt x="413073" y="423283"/>
                    </a:lnTo>
                    <a:lnTo>
                      <a:pt x="415627" y="421849"/>
                    </a:lnTo>
                    <a:lnTo>
                      <a:pt x="445107" y="397324"/>
                    </a:lnTo>
                    <a:lnTo>
                      <a:pt x="456009" y="384260"/>
                    </a:lnTo>
                    <a:lnTo>
                      <a:pt x="463849" y="371376"/>
                    </a:lnTo>
                    <a:lnTo>
                      <a:pt x="470246" y="359214"/>
                    </a:lnTo>
                    <a:lnTo>
                      <a:pt x="476819" y="348314"/>
                    </a:lnTo>
                    <a:lnTo>
                      <a:pt x="482104" y="334842"/>
                    </a:lnTo>
                    <a:lnTo>
                      <a:pt x="484663" y="317679"/>
                    </a:lnTo>
                    <a:lnTo>
                      <a:pt x="486186" y="301416"/>
                    </a:lnTo>
                    <a:lnTo>
                      <a:pt x="488364" y="290644"/>
                    </a:lnTo>
                    <a:lnTo>
                      <a:pt x="482215" y="245933"/>
                    </a:lnTo>
                    <a:lnTo>
                      <a:pt x="443358" y="216220"/>
                    </a:lnTo>
                    <a:lnTo>
                      <a:pt x="400162" y="211345"/>
                    </a:lnTo>
                    <a:lnTo>
                      <a:pt x="374458" y="206963"/>
                    </a:lnTo>
                    <a:lnTo>
                      <a:pt x="352499" y="199513"/>
                    </a:lnTo>
                    <a:lnTo>
                      <a:pt x="336350" y="191851"/>
                    </a:lnTo>
                    <a:lnTo>
                      <a:pt x="328077" y="186834"/>
                    </a:lnTo>
                    <a:lnTo>
                      <a:pt x="325194" y="183951"/>
                    </a:lnTo>
                    <a:lnTo>
                      <a:pt x="313662" y="173385"/>
                    </a:lnTo>
                    <a:lnTo>
                      <a:pt x="308430" y="123702"/>
                    </a:lnTo>
                    <a:lnTo>
                      <a:pt x="318107" y="118749"/>
                    </a:lnTo>
                    <a:lnTo>
                      <a:pt x="319745" y="116311"/>
                    </a:lnTo>
                    <a:lnTo>
                      <a:pt x="323114" y="110266"/>
                    </a:lnTo>
                    <a:lnTo>
                      <a:pt x="325898" y="102515"/>
                    </a:lnTo>
                    <a:lnTo>
                      <a:pt x="325778" y="94962"/>
                    </a:lnTo>
                    <a:lnTo>
                      <a:pt x="325033" y="92803"/>
                    </a:lnTo>
                    <a:lnTo>
                      <a:pt x="312837" y="92803"/>
                    </a:lnTo>
                    <a:lnTo>
                      <a:pt x="312688" y="83951"/>
                    </a:lnTo>
                    <a:lnTo>
                      <a:pt x="310652" y="41622"/>
                    </a:lnTo>
                    <a:lnTo>
                      <a:pt x="250086" y="3929"/>
                    </a:lnTo>
                    <a:lnTo>
                      <a:pt x="239983" y="324"/>
                    </a:lnTo>
                    <a:lnTo>
                      <a:pt x="232420" y="0"/>
                    </a:lnTo>
                    <a:close/>
                  </a:path>
                  <a:path w="488950" h="1160145">
                    <a:moveTo>
                      <a:pt x="322641" y="85869"/>
                    </a:moveTo>
                    <a:lnTo>
                      <a:pt x="312837" y="92803"/>
                    </a:lnTo>
                    <a:lnTo>
                      <a:pt x="325033" y="92803"/>
                    </a:lnTo>
                    <a:lnTo>
                      <a:pt x="322641" y="85869"/>
                    </a:lnTo>
                    <a:close/>
                  </a:path>
                </a:pathLst>
              </a:custGeom>
              <a:solidFill>
                <a:srgbClr val="DA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64">
                <a:extLst>
                  <a:ext uri="{FF2B5EF4-FFF2-40B4-BE49-F238E27FC236}">
                    <a16:creationId xmlns:a16="http://schemas.microsoft.com/office/drawing/2014/main" id="{DB0843A0-9CC9-46EA-931B-B03469E60558}"/>
                  </a:ext>
                </a:extLst>
              </p:cNvPr>
              <p:cNvSpPr/>
              <p:nvPr/>
            </p:nvSpPr>
            <p:spPr>
              <a:xfrm>
                <a:off x="15180529" y="3266069"/>
                <a:ext cx="945690" cy="282018"/>
              </a:xfrm>
              <a:custGeom>
                <a:avLst/>
                <a:gdLst/>
                <a:ahLst/>
                <a:cxnLst/>
                <a:rect l="l" t="t" r="r" b="b"/>
                <a:pathLst>
                  <a:path w="391795" h="116839">
                    <a:moveTo>
                      <a:pt x="340952" y="38505"/>
                    </a:moveTo>
                    <a:lnTo>
                      <a:pt x="320623" y="38505"/>
                    </a:lnTo>
                    <a:lnTo>
                      <a:pt x="338415" y="41281"/>
                    </a:lnTo>
                    <a:lnTo>
                      <a:pt x="359034" y="65143"/>
                    </a:lnTo>
                    <a:lnTo>
                      <a:pt x="391344" y="116238"/>
                    </a:lnTo>
                    <a:lnTo>
                      <a:pt x="353456" y="51595"/>
                    </a:lnTo>
                    <a:lnTo>
                      <a:pt x="340952" y="38505"/>
                    </a:lnTo>
                    <a:close/>
                  </a:path>
                  <a:path w="391795" h="116839">
                    <a:moveTo>
                      <a:pt x="123217" y="34061"/>
                    </a:moveTo>
                    <a:lnTo>
                      <a:pt x="92527" y="34061"/>
                    </a:lnTo>
                    <a:lnTo>
                      <a:pt x="103017" y="38823"/>
                    </a:lnTo>
                    <a:lnTo>
                      <a:pt x="113506" y="50668"/>
                    </a:lnTo>
                    <a:lnTo>
                      <a:pt x="144558" y="79975"/>
                    </a:lnTo>
                    <a:lnTo>
                      <a:pt x="198973" y="95723"/>
                    </a:lnTo>
                    <a:lnTo>
                      <a:pt x="232476" y="86158"/>
                    </a:lnTo>
                    <a:lnTo>
                      <a:pt x="265565" y="69268"/>
                    </a:lnTo>
                    <a:lnTo>
                      <a:pt x="285745" y="57248"/>
                    </a:lnTo>
                    <a:lnTo>
                      <a:pt x="190767" y="57248"/>
                    </a:lnTo>
                    <a:lnTo>
                      <a:pt x="156646" y="56102"/>
                    </a:lnTo>
                    <a:lnTo>
                      <a:pt x="131220" y="43238"/>
                    </a:lnTo>
                    <a:lnTo>
                      <a:pt x="123217" y="34061"/>
                    </a:lnTo>
                    <a:close/>
                  </a:path>
                  <a:path w="391795" h="116839">
                    <a:moveTo>
                      <a:pt x="297634" y="14677"/>
                    </a:moveTo>
                    <a:lnTo>
                      <a:pt x="269662" y="24984"/>
                    </a:lnTo>
                    <a:lnTo>
                      <a:pt x="234956" y="42857"/>
                    </a:lnTo>
                    <a:lnTo>
                      <a:pt x="190767" y="57248"/>
                    </a:lnTo>
                    <a:lnTo>
                      <a:pt x="285745" y="57248"/>
                    </a:lnTo>
                    <a:lnTo>
                      <a:pt x="296792" y="50668"/>
                    </a:lnTo>
                    <a:lnTo>
                      <a:pt x="320623" y="38505"/>
                    </a:lnTo>
                    <a:lnTo>
                      <a:pt x="340952" y="38505"/>
                    </a:lnTo>
                    <a:lnTo>
                      <a:pt x="323892" y="20645"/>
                    </a:lnTo>
                    <a:lnTo>
                      <a:pt x="297634" y="14677"/>
                    </a:lnTo>
                    <a:close/>
                  </a:path>
                  <a:path w="391795" h="116839">
                    <a:moveTo>
                      <a:pt x="84958" y="0"/>
                    </a:moveTo>
                    <a:lnTo>
                      <a:pt x="7131" y="30284"/>
                    </a:lnTo>
                    <a:lnTo>
                      <a:pt x="0" y="43089"/>
                    </a:lnTo>
                    <a:lnTo>
                      <a:pt x="5302" y="48064"/>
                    </a:lnTo>
                    <a:lnTo>
                      <a:pt x="14513" y="51278"/>
                    </a:lnTo>
                    <a:lnTo>
                      <a:pt x="24347" y="52295"/>
                    </a:lnTo>
                    <a:lnTo>
                      <a:pt x="37908" y="49895"/>
                    </a:lnTo>
                    <a:lnTo>
                      <a:pt x="78725" y="35650"/>
                    </a:lnTo>
                    <a:lnTo>
                      <a:pt x="92527" y="34061"/>
                    </a:lnTo>
                    <a:lnTo>
                      <a:pt x="123217" y="34061"/>
                    </a:lnTo>
                    <a:lnTo>
                      <a:pt x="113112" y="22474"/>
                    </a:lnTo>
                    <a:lnTo>
                      <a:pt x="100276" y="5008"/>
                    </a:lnTo>
                    <a:lnTo>
                      <a:pt x="84958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65">
                <a:extLst>
                  <a:ext uri="{FF2B5EF4-FFF2-40B4-BE49-F238E27FC236}">
                    <a16:creationId xmlns:a16="http://schemas.microsoft.com/office/drawing/2014/main" id="{78B932DA-0C97-4AF8-8D2B-29477D4ADEAE}"/>
                  </a:ext>
                </a:extLst>
              </p:cNvPr>
              <p:cNvSpPr/>
              <p:nvPr/>
            </p:nvSpPr>
            <p:spPr>
              <a:xfrm>
                <a:off x="13982179" y="3310320"/>
                <a:ext cx="816941" cy="400040"/>
              </a:xfrm>
              <a:custGeom>
                <a:avLst/>
                <a:gdLst/>
                <a:ahLst/>
                <a:cxnLst/>
                <a:rect l="l" t="t" r="r" b="b"/>
                <a:pathLst>
                  <a:path w="338454" h="165735">
                    <a:moveTo>
                      <a:pt x="37377" y="79464"/>
                    </a:moveTo>
                    <a:lnTo>
                      <a:pt x="21962" y="101922"/>
                    </a:lnTo>
                    <a:lnTo>
                      <a:pt x="0" y="165190"/>
                    </a:lnTo>
                    <a:lnTo>
                      <a:pt x="25917" y="99212"/>
                    </a:lnTo>
                    <a:lnTo>
                      <a:pt x="37377" y="79464"/>
                    </a:lnTo>
                    <a:close/>
                  </a:path>
                  <a:path w="338454" h="165735">
                    <a:moveTo>
                      <a:pt x="206838" y="60052"/>
                    </a:moveTo>
                    <a:lnTo>
                      <a:pt x="64725" y="60052"/>
                    </a:lnTo>
                    <a:lnTo>
                      <a:pt x="95529" y="68797"/>
                    </a:lnTo>
                    <a:lnTo>
                      <a:pt x="148462" y="89315"/>
                    </a:lnTo>
                    <a:lnTo>
                      <a:pt x="164237" y="91148"/>
                    </a:lnTo>
                    <a:lnTo>
                      <a:pt x="180212" y="84431"/>
                    </a:lnTo>
                    <a:lnTo>
                      <a:pt x="197484" y="69695"/>
                    </a:lnTo>
                    <a:lnTo>
                      <a:pt x="206838" y="60052"/>
                    </a:lnTo>
                    <a:close/>
                  </a:path>
                  <a:path w="338454" h="165735">
                    <a:moveTo>
                      <a:pt x="46225" y="66572"/>
                    </a:moveTo>
                    <a:lnTo>
                      <a:pt x="44507" y="67178"/>
                    </a:lnTo>
                    <a:lnTo>
                      <a:pt x="37377" y="79464"/>
                    </a:lnTo>
                    <a:lnTo>
                      <a:pt x="46225" y="66572"/>
                    </a:lnTo>
                    <a:close/>
                  </a:path>
                  <a:path w="338454" h="165735">
                    <a:moveTo>
                      <a:pt x="102938" y="44392"/>
                    </a:moveTo>
                    <a:lnTo>
                      <a:pt x="75182" y="47312"/>
                    </a:lnTo>
                    <a:lnTo>
                      <a:pt x="47607" y="64559"/>
                    </a:lnTo>
                    <a:lnTo>
                      <a:pt x="46225" y="66572"/>
                    </a:lnTo>
                    <a:lnTo>
                      <a:pt x="64725" y="60052"/>
                    </a:lnTo>
                    <a:lnTo>
                      <a:pt x="206838" y="60052"/>
                    </a:lnTo>
                    <a:lnTo>
                      <a:pt x="207785" y="59076"/>
                    </a:lnTo>
                    <a:lnTo>
                      <a:pt x="179946" y="59076"/>
                    </a:lnTo>
                    <a:lnTo>
                      <a:pt x="151993" y="58383"/>
                    </a:lnTo>
                    <a:lnTo>
                      <a:pt x="129125" y="50012"/>
                    </a:lnTo>
                    <a:lnTo>
                      <a:pt x="102938" y="44392"/>
                    </a:lnTo>
                    <a:close/>
                  </a:path>
                  <a:path w="338454" h="165735">
                    <a:moveTo>
                      <a:pt x="267579" y="0"/>
                    </a:moveTo>
                    <a:lnTo>
                      <a:pt x="255532" y="1672"/>
                    </a:lnTo>
                    <a:lnTo>
                      <a:pt x="241020" y="8891"/>
                    </a:lnTo>
                    <a:lnTo>
                      <a:pt x="222832" y="24314"/>
                    </a:lnTo>
                    <a:lnTo>
                      <a:pt x="203000" y="44392"/>
                    </a:lnTo>
                    <a:lnTo>
                      <a:pt x="179946" y="59076"/>
                    </a:lnTo>
                    <a:lnTo>
                      <a:pt x="207785" y="59076"/>
                    </a:lnTo>
                    <a:lnTo>
                      <a:pt x="214144" y="52520"/>
                    </a:lnTo>
                    <a:lnTo>
                      <a:pt x="231208" y="38277"/>
                    </a:lnTo>
                    <a:lnTo>
                      <a:pt x="249694" y="32335"/>
                    </a:lnTo>
                    <a:lnTo>
                      <a:pt x="332549" y="32335"/>
                    </a:lnTo>
                    <a:lnTo>
                      <a:pt x="310235" y="15940"/>
                    </a:lnTo>
                    <a:lnTo>
                      <a:pt x="283650" y="4535"/>
                    </a:lnTo>
                    <a:lnTo>
                      <a:pt x="267579" y="0"/>
                    </a:lnTo>
                    <a:close/>
                  </a:path>
                  <a:path w="338454" h="165735">
                    <a:moveTo>
                      <a:pt x="332549" y="32335"/>
                    </a:moveTo>
                    <a:lnTo>
                      <a:pt x="249694" y="32335"/>
                    </a:lnTo>
                    <a:lnTo>
                      <a:pt x="273893" y="35308"/>
                    </a:lnTo>
                    <a:lnTo>
                      <a:pt x="305949" y="40598"/>
                    </a:lnTo>
                    <a:lnTo>
                      <a:pt x="331960" y="42762"/>
                    </a:lnTo>
                    <a:lnTo>
                      <a:pt x="338023" y="36357"/>
                    </a:lnTo>
                    <a:lnTo>
                      <a:pt x="332549" y="32335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6">
                <a:extLst>
                  <a:ext uri="{FF2B5EF4-FFF2-40B4-BE49-F238E27FC236}">
                    <a16:creationId xmlns:a16="http://schemas.microsoft.com/office/drawing/2014/main" id="{642C4A6C-7DDC-47DF-BCA1-5E351005B9E0}"/>
                  </a:ext>
                </a:extLst>
              </p:cNvPr>
              <p:cNvSpPr/>
              <p:nvPr/>
            </p:nvSpPr>
            <p:spPr>
              <a:xfrm>
                <a:off x="15095073" y="3306618"/>
                <a:ext cx="301946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46989">
                    <a:moveTo>
                      <a:pt x="80759" y="0"/>
                    </a:moveTo>
                    <a:lnTo>
                      <a:pt x="67774" y="3580"/>
                    </a:lnTo>
                    <a:lnTo>
                      <a:pt x="55033" y="9115"/>
                    </a:lnTo>
                    <a:lnTo>
                      <a:pt x="34966" y="20513"/>
                    </a:lnTo>
                    <a:lnTo>
                      <a:pt x="0" y="41681"/>
                    </a:lnTo>
                    <a:lnTo>
                      <a:pt x="75552" y="46888"/>
                    </a:lnTo>
                    <a:lnTo>
                      <a:pt x="80719" y="39118"/>
                    </a:lnTo>
                    <a:lnTo>
                      <a:pt x="87596" y="33543"/>
                    </a:lnTo>
                    <a:lnTo>
                      <a:pt x="100825" y="27478"/>
                    </a:lnTo>
                    <a:lnTo>
                      <a:pt x="125044" y="18237"/>
                    </a:lnTo>
                    <a:lnTo>
                      <a:pt x="121055" y="14655"/>
                    </a:lnTo>
                    <a:lnTo>
                      <a:pt x="110717" y="7165"/>
                    </a:lnTo>
                    <a:lnTo>
                      <a:pt x="96470" y="652"/>
                    </a:lnTo>
                    <a:lnTo>
                      <a:pt x="80759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7">
                <a:extLst>
                  <a:ext uri="{FF2B5EF4-FFF2-40B4-BE49-F238E27FC236}">
                    <a16:creationId xmlns:a16="http://schemas.microsoft.com/office/drawing/2014/main" id="{458536BE-736C-42C7-8B10-425C363B1C2B}"/>
                  </a:ext>
                </a:extLst>
              </p:cNvPr>
              <p:cNvSpPr/>
              <p:nvPr/>
            </p:nvSpPr>
            <p:spPr>
              <a:xfrm>
                <a:off x="14522911" y="3325483"/>
                <a:ext cx="295815" cy="113421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46989">
                    <a:moveTo>
                      <a:pt x="44284" y="0"/>
                    </a:moveTo>
                    <a:lnTo>
                      <a:pt x="28573" y="652"/>
                    </a:lnTo>
                    <a:lnTo>
                      <a:pt x="14327" y="7165"/>
                    </a:lnTo>
                    <a:lnTo>
                      <a:pt x="3988" y="14655"/>
                    </a:lnTo>
                    <a:lnTo>
                      <a:pt x="0" y="18237"/>
                    </a:lnTo>
                    <a:lnTo>
                      <a:pt x="28734" y="27478"/>
                    </a:lnTo>
                    <a:lnTo>
                      <a:pt x="44283" y="33543"/>
                    </a:lnTo>
                    <a:lnTo>
                      <a:pt x="52019" y="39118"/>
                    </a:lnTo>
                    <a:lnTo>
                      <a:pt x="57315" y="46888"/>
                    </a:lnTo>
                    <a:lnTo>
                      <a:pt x="122428" y="41681"/>
                    </a:lnTo>
                    <a:lnTo>
                      <a:pt x="88974" y="20513"/>
                    </a:lnTo>
                    <a:lnTo>
                      <a:pt x="69683" y="9115"/>
                    </a:lnTo>
                    <a:lnTo>
                      <a:pt x="57228" y="3580"/>
                    </a:lnTo>
                    <a:lnTo>
                      <a:pt x="44284" y="0"/>
                    </a:lnTo>
                    <a:close/>
                  </a:path>
                </a:pathLst>
              </a:custGeom>
              <a:solidFill>
                <a:srgbClr val="FF5D5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7" name="Espace réservé du contenu 8"/>
          <p:cNvSpPr>
            <a:spLocks noGrp="1"/>
          </p:cNvSpPr>
          <p:nvPr>
            <p:ph idx="17"/>
          </p:nvPr>
        </p:nvSpPr>
        <p:spPr>
          <a:xfrm>
            <a:off x="690794" y="1331278"/>
            <a:ext cx="7335266" cy="449096"/>
          </a:xfrm>
        </p:spPr>
        <p:txBody>
          <a:bodyPr/>
          <a:lstStyle/>
          <a:p>
            <a:r>
              <a:rPr lang="fr-FR" dirty="0" smtClean="0"/>
              <a:t>Retrouvez les avantages de la SAG qui </a:t>
            </a:r>
            <a:r>
              <a:rPr lang="fr-FR" dirty="0"/>
              <a:t>font la </a:t>
            </a:r>
            <a:r>
              <a:rPr lang="fr-FR" dirty="0" smtClean="0"/>
              <a:t>différence pour :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310852" y="2188290"/>
            <a:ext cx="1643605" cy="30774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Simple</a:t>
            </a:r>
            <a:endParaRPr lang="fr-FR" sz="1400" dirty="0"/>
          </a:p>
        </p:txBody>
      </p:sp>
      <p:sp>
        <p:nvSpPr>
          <p:cNvPr id="39" name="Rectangle 38"/>
          <p:cNvSpPr/>
          <p:nvPr/>
        </p:nvSpPr>
        <p:spPr>
          <a:xfrm>
            <a:off x="269792" y="2168374"/>
            <a:ext cx="1176423" cy="18283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LE CLIENT</a:t>
            </a:r>
            <a:endParaRPr lang="fr-FR" sz="1200" b="1" dirty="0"/>
          </a:p>
        </p:txBody>
      </p:sp>
      <p:sp>
        <p:nvSpPr>
          <p:cNvPr id="40" name="Rectangle 39"/>
          <p:cNvSpPr/>
          <p:nvPr/>
        </p:nvSpPr>
        <p:spPr>
          <a:xfrm>
            <a:off x="4310852" y="2597530"/>
            <a:ext cx="1643605" cy="3077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Rapide</a:t>
            </a:r>
            <a:endParaRPr lang="fr-FR" sz="1400" dirty="0"/>
          </a:p>
        </p:txBody>
      </p:sp>
      <p:sp>
        <p:nvSpPr>
          <p:cNvPr id="41" name="Rectangle 40"/>
          <p:cNvSpPr/>
          <p:nvPr/>
        </p:nvSpPr>
        <p:spPr>
          <a:xfrm>
            <a:off x="6156919" y="2597530"/>
            <a:ext cx="5862604" cy="307747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signature est réalisée en quelques clics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310852" y="3022814"/>
            <a:ext cx="1643605" cy="58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Sécurisé</a:t>
            </a:r>
            <a:endParaRPr lang="fr-FR" sz="1400" dirty="0"/>
          </a:p>
        </p:txBody>
      </p:sp>
      <p:sp>
        <p:nvSpPr>
          <p:cNvPr id="45" name="Rectangle 44"/>
          <p:cNvSpPr/>
          <p:nvPr/>
        </p:nvSpPr>
        <p:spPr>
          <a:xfrm>
            <a:off x="6156919" y="3022460"/>
            <a:ext cx="5862604" cy="580704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client peut classer informatiquement son contrat numérisé. Le document est consultable à tout moment et sera protégé des sinistres éventuels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156919" y="4427980"/>
            <a:ext cx="5862604" cy="817781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Aucun risque </a:t>
            </a:r>
            <a:r>
              <a:rPr lang="fr-FR" sz="11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d’erreur sur les signatures ou les dates </a:t>
            </a: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renseignées manuellement.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310850" y="4427980"/>
            <a:ext cx="1643605" cy="78363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Efficace</a:t>
            </a:r>
            <a:endParaRPr lang="fr-FR" sz="1400" dirty="0"/>
          </a:p>
        </p:txBody>
      </p:sp>
      <p:sp>
        <p:nvSpPr>
          <p:cNvPr id="50" name="Rectangle 49"/>
          <p:cNvSpPr/>
          <p:nvPr/>
        </p:nvSpPr>
        <p:spPr>
          <a:xfrm>
            <a:off x="4310849" y="5335930"/>
            <a:ext cx="1643605" cy="6890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Rapide</a:t>
            </a:r>
            <a:endParaRPr lang="fr-FR" sz="1400" dirty="0"/>
          </a:p>
        </p:txBody>
      </p:sp>
      <p:sp>
        <p:nvSpPr>
          <p:cNvPr id="51" name="Rectangle 50"/>
          <p:cNvSpPr/>
          <p:nvPr/>
        </p:nvSpPr>
        <p:spPr>
          <a:xfrm>
            <a:off x="6156919" y="5394804"/>
            <a:ext cx="5862604" cy="630139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classement et l’archivage des éléments du contrat sont enregistrés automatiquement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69791" y="4427980"/>
            <a:ext cx="1176423" cy="15969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LE CONSEILLER</a:t>
            </a:r>
            <a:endParaRPr lang="fr-FR" sz="12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68">
            <a:off x="8393468" y="585078"/>
            <a:ext cx="1389505" cy="1198136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6156919" y="3708184"/>
            <a:ext cx="5862604" cy="288530"/>
          </a:xfrm>
          <a:prstGeom prst="wedgeRectCallout">
            <a:avLst>
              <a:gd name="adj1" fmla="val -54233"/>
              <a:gd name="adj2" fmla="val 159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1">
              <a:lnSpc>
                <a:spcPct val="87000"/>
              </a:lnSpc>
            </a:pPr>
            <a:r>
              <a:rPr lang="fr-FR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protéger l’environnement en évitant l’impression papier !</a:t>
            </a:r>
            <a:endParaRPr lang="fr-FR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310851" y="3708182"/>
            <a:ext cx="1643605" cy="2885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Ecologique</a:t>
            </a:r>
            <a:endParaRPr lang="fr-FR" sz="1400" dirty="0"/>
          </a:p>
        </p:txBody>
      </p:sp>
      <p:pic>
        <p:nvPicPr>
          <p:cNvPr id="2050" name="Picture 2" descr="Photos Client Heureux, 41 000+ photos de haute qualité gratui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27" y="2149593"/>
            <a:ext cx="2561113" cy="182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78530">
            <a:off x="3185345" y="2279002"/>
            <a:ext cx="832595" cy="717926"/>
          </a:xfrm>
          <a:prstGeom prst="rect">
            <a:avLst/>
          </a:prstGeom>
        </p:spPr>
      </p:pic>
      <p:pic>
        <p:nvPicPr>
          <p:cNvPr id="2052" name="Picture 4" descr="Chargé(e) de clientèle de professionnels - ladepeche.f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231" y="4427980"/>
            <a:ext cx="2542603" cy="15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78530">
            <a:off x="2272873" y="4545735"/>
            <a:ext cx="832595" cy="717926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8935470" y="658100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Retour à votre HDJ : </a:t>
            </a:r>
            <a:r>
              <a:rPr lang="fr-FR" sz="1200" b="1" dirty="0" smtClean="0">
                <a:hlinkClick r:id="rId6" action="ppaction://hlinksldjump"/>
              </a:rPr>
              <a:t>clic ici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55923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402bd0e2-1d78-4f7d-9dde-91cd55d66e87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5619</TotalTime>
  <Words>4512</Words>
  <Application>Microsoft Office PowerPoint</Application>
  <PresentationFormat>Grand écran</PresentationFormat>
  <Paragraphs>613</Paragraphs>
  <Slides>40</Slides>
  <Notes>0</Notes>
  <HiddenSlides>2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1" baseType="lpstr">
      <vt:lpstr>Arial</vt:lpstr>
      <vt:lpstr>Arial Black</vt:lpstr>
      <vt:lpstr>Calibri</vt:lpstr>
      <vt:lpstr>Gill Sans MT</vt:lpstr>
      <vt:lpstr>Gill Sans MT Condensed</vt:lpstr>
      <vt:lpstr>Helvetica Neue Medium</vt:lpstr>
      <vt:lpstr>Montserrat Black</vt:lpstr>
      <vt:lpstr>Tahoma</vt:lpstr>
      <vt:lpstr>Times New Roman</vt:lpstr>
      <vt:lpstr>Wingdings</vt:lpstr>
      <vt:lpstr>Thème Office</vt:lpstr>
      <vt:lpstr>La nouvelle super offre IARD AUTO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WEISS Michel [CEGEE]</cp:lastModifiedBy>
  <cp:revision>382</cp:revision>
  <dcterms:created xsi:type="dcterms:W3CDTF">2020-06-24T09:20:11Z</dcterms:created>
  <dcterms:modified xsi:type="dcterms:W3CDTF">2021-10-05T13:28:34Z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