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9" r:id="rId6"/>
    <p:sldId id="280" r:id="rId7"/>
    <p:sldId id="278" r:id="rId8"/>
    <p:sldId id="295" r:id="rId9"/>
    <p:sldId id="283" r:id="rId10"/>
    <p:sldId id="296" r:id="rId11"/>
    <p:sldId id="297" r:id="rId12"/>
    <p:sldId id="286" r:id="rId13"/>
    <p:sldId id="298" r:id="rId14"/>
    <p:sldId id="299" r:id="rId15"/>
    <p:sldId id="289" r:id="rId16"/>
    <p:sldId id="300" r:id="rId17"/>
    <p:sldId id="301" r:id="rId18"/>
    <p:sldId id="292" r:id="rId19"/>
    <p:sldId id="302" r:id="rId20"/>
    <p:sldId id="303"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CDD"/>
    <a:srgbClr val="000000"/>
    <a:srgbClr val="C31632"/>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00" autoAdjust="0"/>
    <p:restoredTop sz="96265" autoAdjust="0"/>
  </p:normalViewPr>
  <p:slideViewPr>
    <p:cSldViewPr snapToGrid="0">
      <p:cViewPr varScale="1">
        <p:scale>
          <a:sx n="82" d="100"/>
          <a:sy n="82" d="100"/>
        </p:scale>
        <p:origin x="96"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E38032-4E4D-495A-9D6D-157C6E060B5D}" type="doc">
      <dgm:prSet loTypeId="urn:microsoft.com/office/officeart/2005/8/layout/hierarchy2" loCatId="hierarchy" qsTypeId="urn:microsoft.com/office/officeart/2005/8/quickstyle/simple3" qsCatId="simple" csTypeId="urn:microsoft.com/office/officeart/2005/8/colors/colorful1" csCatId="colorful" phldr="1"/>
      <dgm:spPr/>
      <dgm:t>
        <a:bodyPr/>
        <a:lstStyle/>
        <a:p>
          <a:endParaRPr lang="fr-FR"/>
        </a:p>
      </dgm:t>
    </dgm:pt>
    <dgm:pt modelId="{D473C124-EFED-4DD5-AA32-CEA9435ACCE5}">
      <dgm:prSet phldrT="[Texte]" custT="1"/>
      <dgm:spPr>
        <a:solidFill>
          <a:schemeClr val="accent6">
            <a:lumMod val="75000"/>
          </a:schemeClr>
        </a:solidFill>
      </dgm:spPr>
      <dgm:t>
        <a:bodyPr/>
        <a:lstStyle/>
        <a:p>
          <a:r>
            <a:rPr lang="fr-FR" sz="1200" b="1" dirty="0" smtClean="0">
              <a:solidFill>
                <a:schemeClr val="bg1"/>
              </a:solidFill>
            </a:rPr>
            <a:t>Financement de </a:t>
          </a:r>
        </a:p>
        <a:p>
          <a:r>
            <a:rPr lang="fr-FR" sz="1200" b="1" dirty="0" smtClean="0">
              <a:solidFill>
                <a:schemeClr val="bg1"/>
              </a:solidFill>
            </a:rPr>
            <a:t>Résidences Principales</a:t>
          </a:r>
        </a:p>
      </dgm:t>
    </dgm:pt>
    <dgm:pt modelId="{0CD1004F-AB07-414E-B792-F381C0A98125}" type="parTrans" cxnId="{869F8935-AB0E-4967-9739-EFA4B04F6A97}">
      <dgm:prSet/>
      <dgm:spPr/>
      <dgm:t>
        <a:bodyPr/>
        <a:lstStyle/>
        <a:p>
          <a:endParaRPr lang="fr-FR" sz="1200"/>
        </a:p>
      </dgm:t>
    </dgm:pt>
    <dgm:pt modelId="{3E38779D-DCB0-40F0-A995-0448840C7F04}" type="sibTrans" cxnId="{869F8935-AB0E-4967-9739-EFA4B04F6A97}">
      <dgm:prSet/>
      <dgm:spPr/>
      <dgm:t>
        <a:bodyPr/>
        <a:lstStyle/>
        <a:p>
          <a:endParaRPr lang="fr-FR" sz="1200"/>
        </a:p>
      </dgm:t>
    </dgm:pt>
    <dgm:pt modelId="{85680C23-1D31-4A1F-945B-578B55BA9217}">
      <dgm:prSet phldrT="[Texte]" custT="1"/>
      <dgm:spPr/>
      <dgm:t>
        <a:bodyPr/>
        <a:lstStyle/>
        <a:p>
          <a:r>
            <a:rPr lang="fr-FR" sz="1200" dirty="0" smtClean="0"/>
            <a:t>Achat en PSLA</a:t>
          </a:r>
        </a:p>
        <a:p>
          <a:r>
            <a:rPr lang="fr-FR" sz="1200" dirty="0" smtClean="0"/>
            <a:t>Prêt Social Location Accession</a:t>
          </a:r>
          <a:endParaRPr lang="fr-FR" sz="1200" dirty="0"/>
        </a:p>
      </dgm:t>
    </dgm:pt>
    <dgm:pt modelId="{5B8DED23-363F-45D3-B769-E4C5E34C91DC}" type="parTrans" cxnId="{E5059C3C-6613-4D18-9C2F-989DED40857F}">
      <dgm:prSet custT="1"/>
      <dgm:spPr/>
      <dgm:t>
        <a:bodyPr/>
        <a:lstStyle/>
        <a:p>
          <a:endParaRPr lang="fr-FR" sz="200"/>
        </a:p>
      </dgm:t>
    </dgm:pt>
    <dgm:pt modelId="{4FB5C8A6-CFE9-463F-BE58-6B0CA1A92E97}" type="sibTrans" cxnId="{E5059C3C-6613-4D18-9C2F-989DED40857F}">
      <dgm:prSet/>
      <dgm:spPr/>
      <dgm:t>
        <a:bodyPr/>
        <a:lstStyle/>
        <a:p>
          <a:endParaRPr lang="fr-FR" sz="1200"/>
        </a:p>
      </dgm:t>
    </dgm:pt>
    <dgm:pt modelId="{E53AA5F6-9C44-4C61-B614-2DD4C8319A62}">
      <dgm:prSet phldrT="[Texte]" custT="1"/>
      <dgm:spPr/>
      <dgm:t>
        <a:bodyPr/>
        <a:lstStyle/>
        <a:p>
          <a:r>
            <a:rPr lang="fr-FR" sz="1200" dirty="0" smtClean="0"/>
            <a:t>Achat de Logement existant HLM</a:t>
          </a:r>
          <a:endParaRPr lang="fr-FR" sz="1200" dirty="0"/>
        </a:p>
      </dgm:t>
    </dgm:pt>
    <dgm:pt modelId="{DC69E320-AC36-4782-8984-2ABD30DE834A}" type="parTrans" cxnId="{29B61B46-DAEF-4C60-9E1C-FBC38FA0E8B8}">
      <dgm:prSet custT="1"/>
      <dgm:spPr/>
      <dgm:t>
        <a:bodyPr/>
        <a:lstStyle/>
        <a:p>
          <a:endParaRPr lang="fr-FR" sz="200"/>
        </a:p>
      </dgm:t>
    </dgm:pt>
    <dgm:pt modelId="{DB1884A6-B24E-43C7-8901-86563F7CAD28}" type="sibTrans" cxnId="{29B61B46-DAEF-4C60-9E1C-FBC38FA0E8B8}">
      <dgm:prSet/>
      <dgm:spPr/>
      <dgm:t>
        <a:bodyPr/>
        <a:lstStyle/>
        <a:p>
          <a:endParaRPr lang="fr-FR" sz="1200"/>
        </a:p>
      </dgm:t>
    </dgm:pt>
    <dgm:pt modelId="{AD05466A-B78A-46BA-8D32-BB8695E44038}">
      <dgm:prSet phldrT="[Texte]" custT="1"/>
      <dgm:spPr/>
      <dgm:t>
        <a:bodyPr/>
        <a:lstStyle/>
        <a:p>
          <a:r>
            <a:rPr lang="fr-FR" sz="1200" dirty="0" smtClean="0"/>
            <a:t>Logements neufs en VEFA ou CCMI</a:t>
          </a:r>
          <a:endParaRPr lang="fr-FR" sz="1200" dirty="0"/>
        </a:p>
      </dgm:t>
    </dgm:pt>
    <dgm:pt modelId="{4FD8D322-5C0C-4ACB-AF0C-B93F77779341}" type="sibTrans" cxnId="{F45E8EEA-A789-42C2-ADC3-25D7544E04BF}">
      <dgm:prSet/>
      <dgm:spPr/>
      <dgm:t>
        <a:bodyPr/>
        <a:lstStyle/>
        <a:p>
          <a:endParaRPr lang="fr-FR"/>
        </a:p>
      </dgm:t>
    </dgm:pt>
    <dgm:pt modelId="{B00F09DF-A829-4E59-BCE9-3D7FE31EEE73}" type="parTrans" cxnId="{F45E8EEA-A789-42C2-ADC3-25D7544E04BF}">
      <dgm:prSet/>
      <dgm:spPr/>
      <dgm:t>
        <a:bodyPr/>
        <a:lstStyle/>
        <a:p>
          <a:endParaRPr lang="fr-FR"/>
        </a:p>
      </dgm:t>
    </dgm:pt>
    <dgm:pt modelId="{E563769C-FB2F-40F8-81F5-0397294B53D4}">
      <dgm:prSet phldrT="[Texte]" custT="1"/>
      <dgm:spPr/>
      <dgm:t>
        <a:bodyPr/>
        <a:lstStyle/>
        <a:p>
          <a:r>
            <a:rPr lang="fr-FR" sz="1200" dirty="0" smtClean="0"/>
            <a:t>Logements anciens / travaux</a:t>
          </a:r>
          <a:endParaRPr lang="fr-FR" sz="1200" dirty="0"/>
        </a:p>
      </dgm:t>
    </dgm:pt>
    <dgm:pt modelId="{2D7B0ED9-D57B-4E66-9559-E88CE923595C}" type="parTrans" cxnId="{99958427-3C80-4094-A611-70A8231F309B}">
      <dgm:prSet/>
      <dgm:spPr/>
      <dgm:t>
        <a:bodyPr/>
        <a:lstStyle/>
        <a:p>
          <a:endParaRPr lang="fr-FR"/>
        </a:p>
      </dgm:t>
    </dgm:pt>
    <dgm:pt modelId="{57A10199-BB05-4C97-A416-0E38F96FD1DE}" type="sibTrans" cxnId="{99958427-3C80-4094-A611-70A8231F309B}">
      <dgm:prSet/>
      <dgm:spPr/>
      <dgm:t>
        <a:bodyPr/>
        <a:lstStyle/>
        <a:p>
          <a:endParaRPr lang="fr-FR"/>
        </a:p>
      </dgm:t>
    </dgm:pt>
    <dgm:pt modelId="{ED153375-DE83-4D15-92F4-83B27187CE89}" type="pres">
      <dgm:prSet presAssocID="{B0E38032-4E4D-495A-9D6D-157C6E060B5D}" presName="diagram" presStyleCnt="0">
        <dgm:presLayoutVars>
          <dgm:chPref val="1"/>
          <dgm:dir/>
          <dgm:animOne val="branch"/>
          <dgm:animLvl val="lvl"/>
          <dgm:resizeHandles val="exact"/>
        </dgm:presLayoutVars>
      </dgm:prSet>
      <dgm:spPr/>
      <dgm:t>
        <a:bodyPr/>
        <a:lstStyle/>
        <a:p>
          <a:endParaRPr lang="fr-FR"/>
        </a:p>
      </dgm:t>
    </dgm:pt>
    <dgm:pt modelId="{0E272BC5-C6A5-4BBC-A1E2-8C38AF9B6B8B}" type="pres">
      <dgm:prSet presAssocID="{D473C124-EFED-4DD5-AA32-CEA9435ACCE5}" presName="root1" presStyleCnt="0"/>
      <dgm:spPr/>
    </dgm:pt>
    <dgm:pt modelId="{C3D7559E-7755-4E54-9849-BBBCEDD5C836}" type="pres">
      <dgm:prSet presAssocID="{D473C124-EFED-4DD5-AA32-CEA9435ACCE5}" presName="LevelOneTextNode" presStyleLbl="node0" presStyleIdx="0" presStyleCnt="1" custScaleX="45893" custScaleY="21704" custLinFactNeighborX="-3715" custLinFactNeighborY="-9074">
        <dgm:presLayoutVars>
          <dgm:chPref val="3"/>
        </dgm:presLayoutVars>
      </dgm:prSet>
      <dgm:spPr/>
      <dgm:t>
        <a:bodyPr/>
        <a:lstStyle/>
        <a:p>
          <a:endParaRPr lang="fr-FR"/>
        </a:p>
      </dgm:t>
    </dgm:pt>
    <dgm:pt modelId="{C5589053-A6C3-4354-8176-F31E763C0B7F}" type="pres">
      <dgm:prSet presAssocID="{D473C124-EFED-4DD5-AA32-CEA9435ACCE5}" presName="level2hierChild" presStyleCnt="0"/>
      <dgm:spPr/>
    </dgm:pt>
    <dgm:pt modelId="{B57E68F9-D66C-4E7A-8A97-2C83B3548022}" type="pres">
      <dgm:prSet presAssocID="{5B8DED23-363F-45D3-B769-E4C5E34C91DC}" presName="conn2-1" presStyleLbl="parChTrans1D2" presStyleIdx="0" presStyleCnt="4"/>
      <dgm:spPr/>
      <dgm:t>
        <a:bodyPr/>
        <a:lstStyle/>
        <a:p>
          <a:endParaRPr lang="fr-FR"/>
        </a:p>
      </dgm:t>
    </dgm:pt>
    <dgm:pt modelId="{474EB40E-B4B8-4CAA-97BF-22AE5C6BB4E1}" type="pres">
      <dgm:prSet presAssocID="{5B8DED23-363F-45D3-B769-E4C5E34C91DC}" presName="connTx" presStyleLbl="parChTrans1D2" presStyleIdx="0" presStyleCnt="4"/>
      <dgm:spPr/>
      <dgm:t>
        <a:bodyPr/>
        <a:lstStyle/>
        <a:p>
          <a:endParaRPr lang="fr-FR"/>
        </a:p>
      </dgm:t>
    </dgm:pt>
    <dgm:pt modelId="{4B235502-0ED4-440D-8F26-FFBB5541E3F7}" type="pres">
      <dgm:prSet presAssocID="{85680C23-1D31-4A1F-945B-578B55BA9217}" presName="root2" presStyleCnt="0"/>
      <dgm:spPr/>
    </dgm:pt>
    <dgm:pt modelId="{E42DCA45-CCD9-4CBF-A481-3D6C405D1AE8}" type="pres">
      <dgm:prSet presAssocID="{85680C23-1D31-4A1F-945B-578B55BA9217}" presName="LevelTwoTextNode" presStyleLbl="node2" presStyleIdx="0" presStyleCnt="4" custScaleX="52808" custScaleY="19919" custLinFactNeighborX="-6932" custLinFactNeighborY="-9">
        <dgm:presLayoutVars>
          <dgm:chPref val="3"/>
        </dgm:presLayoutVars>
      </dgm:prSet>
      <dgm:spPr/>
      <dgm:t>
        <a:bodyPr/>
        <a:lstStyle/>
        <a:p>
          <a:endParaRPr lang="fr-FR"/>
        </a:p>
      </dgm:t>
    </dgm:pt>
    <dgm:pt modelId="{F2F43C2A-D687-40B8-BDFA-4A72B35FF0EF}" type="pres">
      <dgm:prSet presAssocID="{85680C23-1D31-4A1F-945B-578B55BA9217}" presName="level3hierChild" presStyleCnt="0"/>
      <dgm:spPr/>
    </dgm:pt>
    <dgm:pt modelId="{CE90309B-B858-4B72-BB74-493D04FCAAB1}" type="pres">
      <dgm:prSet presAssocID="{DC69E320-AC36-4782-8984-2ABD30DE834A}" presName="conn2-1" presStyleLbl="parChTrans1D2" presStyleIdx="1" presStyleCnt="4"/>
      <dgm:spPr/>
      <dgm:t>
        <a:bodyPr/>
        <a:lstStyle/>
        <a:p>
          <a:endParaRPr lang="fr-FR"/>
        </a:p>
      </dgm:t>
    </dgm:pt>
    <dgm:pt modelId="{A40F18C3-7789-4392-AA09-3F536CF62D0E}" type="pres">
      <dgm:prSet presAssocID="{DC69E320-AC36-4782-8984-2ABD30DE834A}" presName="connTx" presStyleLbl="parChTrans1D2" presStyleIdx="1" presStyleCnt="4"/>
      <dgm:spPr/>
      <dgm:t>
        <a:bodyPr/>
        <a:lstStyle/>
        <a:p>
          <a:endParaRPr lang="fr-FR"/>
        </a:p>
      </dgm:t>
    </dgm:pt>
    <dgm:pt modelId="{7FFF0A44-1A6F-4A65-AB44-CCB6AC764F8C}" type="pres">
      <dgm:prSet presAssocID="{E53AA5F6-9C44-4C61-B614-2DD4C8319A62}" presName="root2" presStyleCnt="0"/>
      <dgm:spPr/>
    </dgm:pt>
    <dgm:pt modelId="{63CCE023-7F41-4BEE-A221-EA8F35B8EF2F}" type="pres">
      <dgm:prSet presAssocID="{E53AA5F6-9C44-4C61-B614-2DD4C8319A62}" presName="LevelTwoTextNode" presStyleLbl="node2" presStyleIdx="1" presStyleCnt="4" custAng="10800000" custFlipVert="1" custScaleX="54029" custScaleY="19223" custLinFactNeighborX="-7308" custLinFactNeighborY="-7279">
        <dgm:presLayoutVars>
          <dgm:chPref val="3"/>
        </dgm:presLayoutVars>
      </dgm:prSet>
      <dgm:spPr/>
      <dgm:t>
        <a:bodyPr/>
        <a:lstStyle/>
        <a:p>
          <a:endParaRPr lang="fr-FR"/>
        </a:p>
      </dgm:t>
    </dgm:pt>
    <dgm:pt modelId="{4C438CDD-598A-4C27-9832-6C7D6A7B5BE3}" type="pres">
      <dgm:prSet presAssocID="{E53AA5F6-9C44-4C61-B614-2DD4C8319A62}" presName="level3hierChild" presStyleCnt="0"/>
      <dgm:spPr/>
    </dgm:pt>
    <dgm:pt modelId="{CC9FB74A-3A96-4528-96B9-F59E033A7930}" type="pres">
      <dgm:prSet presAssocID="{B00F09DF-A829-4E59-BCE9-3D7FE31EEE73}" presName="conn2-1" presStyleLbl="parChTrans1D2" presStyleIdx="2" presStyleCnt="4"/>
      <dgm:spPr/>
      <dgm:t>
        <a:bodyPr/>
        <a:lstStyle/>
        <a:p>
          <a:endParaRPr lang="fr-FR"/>
        </a:p>
      </dgm:t>
    </dgm:pt>
    <dgm:pt modelId="{5E56D492-EA08-4B1F-8A29-51A39BC4AF74}" type="pres">
      <dgm:prSet presAssocID="{B00F09DF-A829-4E59-BCE9-3D7FE31EEE73}" presName="connTx" presStyleLbl="parChTrans1D2" presStyleIdx="2" presStyleCnt="4"/>
      <dgm:spPr/>
      <dgm:t>
        <a:bodyPr/>
        <a:lstStyle/>
        <a:p>
          <a:endParaRPr lang="fr-FR"/>
        </a:p>
      </dgm:t>
    </dgm:pt>
    <dgm:pt modelId="{B94B4F94-C76F-48EE-9E86-C0EC7C1966DA}" type="pres">
      <dgm:prSet presAssocID="{AD05466A-B78A-46BA-8D32-BB8695E44038}" presName="root2" presStyleCnt="0"/>
      <dgm:spPr/>
    </dgm:pt>
    <dgm:pt modelId="{C46879E4-5B63-4912-8ABC-9AC210BEE34F}" type="pres">
      <dgm:prSet presAssocID="{AD05466A-B78A-46BA-8D32-BB8695E44038}" presName="LevelTwoTextNode" presStyleLbl="node2" presStyleIdx="2" presStyleCnt="4" custAng="10800000" custFlipVert="1" custFlipHor="1" custScaleX="54130" custScaleY="18338" custLinFactNeighborX="-7530" custLinFactNeighborY="-9842">
        <dgm:presLayoutVars>
          <dgm:chPref val="3"/>
        </dgm:presLayoutVars>
      </dgm:prSet>
      <dgm:spPr/>
      <dgm:t>
        <a:bodyPr/>
        <a:lstStyle/>
        <a:p>
          <a:endParaRPr lang="fr-FR"/>
        </a:p>
      </dgm:t>
    </dgm:pt>
    <dgm:pt modelId="{12F614DC-1750-4D26-8A39-D249F6CC872A}" type="pres">
      <dgm:prSet presAssocID="{AD05466A-B78A-46BA-8D32-BB8695E44038}" presName="level3hierChild" presStyleCnt="0"/>
      <dgm:spPr/>
    </dgm:pt>
    <dgm:pt modelId="{5C11C133-4A78-4269-9B1C-2E6A003465A5}" type="pres">
      <dgm:prSet presAssocID="{2D7B0ED9-D57B-4E66-9559-E88CE923595C}" presName="conn2-1" presStyleLbl="parChTrans1D2" presStyleIdx="3" presStyleCnt="4"/>
      <dgm:spPr/>
      <dgm:t>
        <a:bodyPr/>
        <a:lstStyle/>
        <a:p>
          <a:endParaRPr lang="fr-FR"/>
        </a:p>
      </dgm:t>
    </dgm:pt>
    <dgm:pt modelId="{450E538A-3D18-4AD7-AD59-EA9EA6B93E30}" type="pres">
      <dgm:prSet presAssocID="{2D7B0ED9-D57B-4E66-9559-E88CE923595C}" presName="connTx" presStyleLbl="parChTrans1D2" presStyleIdx="3" presStyleCnt="4"/>
      <dgm:spPr/>
      <dgm:t>
        <a:bodyPr/>
        <a:lstStyle/>
        <a:p>
          <a:endParaRPr lang="fr-FR"/>
        </a:p>
      </dgm:t>
    </dgm:pt>
    <dgm:pt modelId="{33AF5C3C-81BE-4368-BD5A-C19C3C29F3F2}" type="pres">
      <dgm:prSet presAssocID="{E563769C-FB2F-40F8-81F5-0397294B53D4}" presName="root2" presStyleCnt="0"/>
      <dgm:spPr/>
    </dgm:pt>
    <dgm:pt modelId="{0A44A133-0B74-414A-9465-D80C1351D868}" type="pres">
      <dgm:prSet presAssocID="{E563769C-FB2F-40F8-81F5-0397294B53D4}" presName="LevelTwoTextNode" presStyleLbl="node2" presStyleIdx="3" presStyleCnt="4" custScaleX="54225" custScaleY="17832" custLinFactNeighborX="-7406" custLinFactNeighborY="-16717">
        <dgm:presLayoutVars>
          <dgm:chPref val="3"/>
        </dgm:presLayoutVars>
      </dgm:prSet>
      <dgm:spPr/>
      <dgm:t>
        <a:bodyPr/>
        <a:lstStyle/>
        <a:p>
          <a:endParaRPr lang="fr-FR"/>
        </a:p>
      </dgm:t>
    </dgm:pt>
    <dgm:pt modelId="{7260C390-35B9-47ED-982A-6F476E933307}" type="pres">
      <dgm:prSet presAssocID="{E563769C-FB2F-40F8-81F5-0397294B53D4}" presName="level3hierChild" presStyleCnt="0"/>
      <dgm:spPr/>
    </dgm:pt>
  </dgm:ptLst>
  <dgm:cxnLst>
    <dgm:cxn modelId="{E5059C3C-6613-4D18-9C2F-989DED40857F}" srcId="{D473C124-EFED-4DD5-AA32-CEA9435ACCE5}" destId="{85680C23-1D31-4A1F-945B-578B55BA9217}" srcOrd="0" destOrd="0" parTransId="{5B8DED23-363F-45D3-B769-E4C5E34C91DC}" sibTransId="{4FB5C8A6-CFE9-463F-BE58-6B0CA1A92E97}"/>
    <dgm:cxn modelId="{0CDA6EB0-225A-4822-99D8-5A026EEFA039}" type="presOf" srcId="{B00F09DF-A829-4E59-BCE9-3D7FE31EEE73}" destId="{CC9FB74A-3A96-4528-96B9-F59E033A7930}" srcOrd="0" destOrd="0" presId="urn:microsoft.com/office/officeart/2005/8/layout/hierarchy2"/>
    <dgm:cxn modelId="{81737D5C-83A0-4477-A78C-ED47F174556A}" type="presOf" srcId="{D473C124-EFED-4DD5-AA32-CEA9435ACCE5}" destId="{C3D7559E-7755-4E54-9849-BBBCEDD5C836}" srcOrd="0" destOrd="0" presId="urn:microsoft.com/office/officeart/2005/8/layout/hierarchy2"/>
    <dgm:cxn modelId="{A81F07CB-905D-4EC7-9721-E0972BB2413A}" type="presOf" srcId="{E563769C-FB2F-40F8-81F5-0397294B53D4}" destId="{0A44A133-0B74-414A-9465-D80C1351D868}" srcOrd="0" destOrd="0" presId="urn:microsoft.com/office/officeart/2005/8/layout/hierarchy2"/>
    <dgm:cxn modelId="{45166F84-529D-420B-8AF2-792213269CF5}" type="presOf" srcId="{85680C23-1D31-4A1F-945B-578B55BA9217}" destId="{E42DCA45-CCD9-4CBF-A481-3D6C405D1AE8}" srcOrd="0" destOrd="0" presId="urn:microsoft.com/office/officeart/2005/8/layout/hierarchy2"/>
    <dgm:cxn modelId="{A79F0D2C-2E53-45D2-8233-454538101701}" type="presOf" srcId="{DC69E320-AC36-4782-8984-2ABD30DE834A}" destId="{CE90309B-B858-4B72-BB74-493D04FCAAB1}" srcOrd="0" destOrd="0" presId="urn:microsoft.com/office/officeart/2005/8/layout/hierarchy2"/>
    <dgm:cxn modelId="{99958427-3C80-4094-A611-70A8231F309B}" srcId="{D473C124-EFED-4DD5-AA32-CEA9435ACCE5}" destId="{E563769C-FB2F-40F8-81F5-0397294B53D4}" srcOrd="3" destOrd="0" parTransId="{2D7B0ED9-D57B-4E66-9559-E88CE923595C}" sibTransId="{57A10199-BB05-4C97-A416-0E38F96FD1DE}"/>
    <dgm:cxn modelId="{F45E8EEA-A789-42C2-ADC3-25D7544E04BF}" srcId="{D473C124-EFED-4DD5-AA32-CEA9435ACCE5}" destId="{AD05466A-B78A-46BA-8D32-BB8695E44038}" srcOrd="2" destOrd="0" parTransId="{B00F09DF-A829-4E59-BCE9-3D7FE31EEE73}" sibTransId="{4FD8D322-5C0C-4ACB-AF0C-B93F77779341}"/>
    <dgm:cxn modelId="{51CD7AFE-4358-4C29-98DE-60786964F070}" type="presOf" srcId="{AD05466A-B78A-46BA-8D32-BB8695E44038}" destId="{C46879E4-5B63-4912-8ABC-9AC210BEE34F}" srcOrd="0" destOrd="0" presId="urn:microsoft.com/office/officeart/2005/8/layout/hierarchy2"/>
    <dgm:cxn modelId="{39637532-92B3-4780-930B-CBF163BA3489}" type="presOf" srcId="{E53AA5F6-9C44-4C61-B614-2DD4C8319A62}" destId="{63CCE023-7F41-4BEE-A221-EA8F35B8EF2F}" srcOrd="0" destOrd="0" presId="urn:microsoft.com/office/officeart/2005/8/layout/hierarchy2"/>
    <dgm:cxn modelId="{B58C9888-BF1A-4C2D-8523-724D7A9ED387}" type="presOf" srcId="{2D7B0ED9-D57B-4E66-9559-E88CE923595C}" destId="{450E538A-3D18-4AD7-AD59-EA9EA6B93E30}" srcOrd="1" destOrd="0" presId="urn:microsoft.com/office/officeart/2005/8/layout/hierarchy2"/>
    <dgm:cxn modelId="{77FEDC08-5295-428E-8B17-18672D843101}" type="presOf" srcId="{2D7B0ED9-D57B-4E66-9559-E88CE923595C}" destId="{5C11C133-4A78-4269-9B1C-2E6A003465A5}" srcOrd="0" destOrd="0" presId="urn:microsoft.com/office/officeart/2005/8/layout/hierarchy2"/>
    <dgm:cxn modelId="{C47F8F4F-020C-43E3-B122-D6711BB46B68}" type="presOf" srcId="{DC69E320-AC36-4782-8984-2ABD30DE834A}" destId="{A40F18C3-7789-4392-AA09-3F536CF62D0E}" srcOrd="1" destOrd="0" presId="urn:microsoft.com/office/officeart/2005/8/layout/hierarchy2"/>
    <dgm:cxn modelId="{29B61B46-DAEF-4C60-9E1C-FBC38FA0E8B8}" srcId="{D473C124-EFED-4DD5-AA32-CEA9435ACCE5}" destId="{E53AA5F6-9C44-4C61-B614-2DD4C8319A62}" srcOrd="1" destOrd="0" parTransId="{DC69E320-AC36-4782-8984-2ABD30DE834A}" sibTransId="{DB1884A6-B24E-43C7-8901-86563F7CAD28}"/>
    <dgm:cxn modelId="{C9FD3E13-6D6E-4812-AFA9-976DCFE39EE6}" type="presOf" srcId="{5B8DED23-363F-45D3-B769-E4C5E34C91DC}" destId="{474EB40E-B4B8-4CAA-97BF-22AE5C6BB4E1}" srcOrd="1" destOrd="0" presId="urn:microsoft.com/office/officeart/2005/8/layout/hierarchy2"/>
    <dgm:cxn modelId="{869F8935-AB0E-4967-9739-EFA4B04F6A97}" srcId="{B0E38032-4E4D-495A-9D6D-157C6E060B5D}" destId="{D473C124-EFED-4DD5-AA32-CEA9435ACCE5}" srcOrd="0" destOrd="0" parTransId="{0CD1004F-AB07-414E-B792-F381C0A98125}" sibTransId="{3E38779D-DCB0-40F0-A995-0448840C7F04}"/>
    <dgm:cxn modelId="{F27548E1-E26F-4040-8837-616A02517D9D}" type="presOf" srcId="{B00F09DF-A829-4E59-BCE9-3D7FE31EEE73}" destId="{5E56D492-EA08-4B1F-8A29-51A39BC4AF74}" srcOrd="1" destOrd="0" presId="urn:microsoft.com/office/officeart/2005/8/layout/hierarchy2"/>
    <dgm:cxn modelId="{2FA26A66-F35E-4FD2-BBD7-B552F761CA16}" type="presOf" srcId="{B0E38032-4E4D-495A-9D6D-157C6E060B5D}" destId="{ED153375-DE83-4D15-92F4-83B27187CE89}" srcOrd="0" destOrd="0" presId="urn:microsoft.com/office/officeart/2005/8/layout/hierarchy2"/>
    <dgm:cxn modelId="{D0D0F674-AD3F-454A-B57F-059D76E40C40}" type="presOf" srcId="{5B8DED23-363F-45D3-B769-E4C5E34C91DC}" destId="{B57E68F9-D66C-4E7A-8A97-2C83B3548022}" srcOrd="0" destOrd="0" presId="urn:microsoft.com/office/officeart/2005/8/layout/hierarchy2"/>
    <dgm:cxn modelId="{1D7D1BBC-5FF0-4026-AF75-9218BB6DA1F1}" type="presParOf" srcId="{ED153375-DE83-4D15-92F4-83B27187CE89}" destId="{0E272BC5-C6A5-4BBC-A1E2-8C38AF9B6B8B}" srcOrd="0" destOrd="0" presId="urn:microsoft.com/office/officeart/2005/8/layout/hierarchy2"/>
    <dgm:cxn modelId="{0B4686FA-DF6E-413E-A6F6-0A33848BDD6C}" type="presParOf" srcId="{0E272BC5-C6A5-4BBC-A1E2-8C38AF9B6B8B}" destId="{C3D7559E-7755-4E54-9849-BBBCEDD5C836}" srcOrd="0" destOrd="0" presId="urn:microsoft.com/office/officeart/2005/8/layout/hierarchy2"/>
    <dgm:cxn modelId="{4B9B117E-B96F-4428-ADDF-4F51C05737CB}" type="presParOf" srcId="{0E272BC5-C6A5-4BBC-A1E2-8C38AF9B6B8B}" destId="{C5589053-A6C3-4354-8176-F31E763C0B7F}" srcOrd="1" destOrd="0" presId="urn:microsoft.com/office/officeart/2005/8/layout/hierarchy2"/>
    <dgm:cxn modelId="{5CDA864D-390E-46B2-9176-59ED3155A79E}" type="presParOf" srcId="{C5589053-A6C3-4354-8176-F31E763C0B7F}" destId="{B57E68F9-D66C-4E7A-8A97-2C83B3548022}" srcOrd="0" destOrd="0" presId="urn:microsoft.com/office/officeart/2005/8/layout/hierarchy2"/>
    <dgm:cxn modelId="{79FF44D4-24A3-4DA3-B269-CA8C153B0F4F}" type="presParOf" srcId="{B57E68F9-D66C-4E7A-8A97-2C83B3548022}" destId="{474EB40E-B4B8-4CAA-97BF-22AE5C6BB4E1}" srcOrd="0" destOrd="0" presId="urn:microsoft.com/office/officeart/2005/8/layout/hierarchy2"/>
    <dgm:cxn modelId="{1F484CB4-1C6C-4389-B54F-1EC8C879ED04}" type="presParOf" srcId="{C5589053-A6C3-4354-8176-F31E763C0B7F}" destId="{4B235502-0ED4-440D-8F26-FFBB5541E3F7}" srcOrd="1" destOrd="0" presId="urn:microsoft.com/office/officeart/2005/8/layout/hierarchy2"/>
    <dgm:cxn modelId="{2CF7F607-4DBE-4702-B1CD-F3D54F94C0E1}" type="presParOf" srcId="{4B235502-0ED4-440D-8F26-FFBB5541E3F7}" destId="{E42DCA45-CCD9-4CBF-A481-3D6C405D1AE8}" srcOrd="0" destOrd="0" presId="urn:microsoft.com/office/officeart/2005/8/layout/hierarchy2"/>
    <dgm:cxn modelId="{AB34ACC3-97C3-4AD5-973D-1B3B5818379F}" type="presParOf" srcId="{4B235502-0ED4-440D-8F26-FFBB5541E3F7}" destId="{F2F43C2A-D687-40B8-BDFA-4A72B35FF0EF}" srcOrd="1" destOrd="0" presId="urn:microsoft.com/office/officeart/2005/8/layout/hierarchy2"/>
    <dgm:cxn modelId="{22470258-BE6F-4725-8B6A-74FCC5940B24}" type="presParOf" srcId="{C5589053-A6C3-4354-8176-F31E763C0B7F}" destId="{CE90309B-B858-4B72-BB74-493D04FCAAB1}" srcOrd="2" destOrd="0" presId="urn:microsoft.com/office/officeart/2005/8/layout/hierarchy2"/>
    <dgm:cxn modelId="{78349E46-FB10-47DF-87BE-ECA4A7CB2165}" type="presParOf" srcId="{CE90309B-B858-4B72-BB74-493D04FCAAB1}" destId="{A40F18C3-7789-4392-AA09-3F536CF62D0E}" srcOrd="0" destOrd="0" presId="urn:microsoft.com/office/officeart/2005/8/layout/hierarchy2"/>
    <dgm:cxn modelId="{35C2A5BB-9B2D-49FF-8B20-D29973F50E98}" type="presParOf" srcId="{C5589053-A6C3-4354-8176-F31E763C0B7F}" destId="{7FFF0A44-1A6F-4A65-AB44-CCB6AC764F8C}" srcOrd="3" destOrd="0" presId="urn:microsoft.com/office/officeart/2005/8/layout/hierarchy2"/>
    <dgm:cxn modelId="{C12AC6C3-EF4B-40A7-83B2-89B5EC876EA2}" type="presParOf" srcId="{7FFF0A44-1A6F-4A65-AB44-CCB6AC764F8C}" destId="{63CCE023-7F41-4BEE-A221-EA8F35B8EF2F}" srcOrd="0" destOrd="0" presId="urn:microsoft.com/office/officeart/2005/8/layout/hierarchy2"/>
    <dgm:cxn modelId="{8A4ECDE0-2F1E-42C5-867B-DCBDB5C841A9}" type="presParOf" srcId="{7FFF0A44-1A6F-4A65-AB44-CCB6AC764F8C}" destId="{4C438CDD-598A-4C27-9832-6C7D6A7B5BE3}" srcOrd="1" destOrd="0" presId="urn:microsoft.com/office/officeart/2005/8/layout/hierarchy2"/>
    <dgm:cxn modelId="{0A6D7DBF-F698-446E-BABE-1E11DA7CB7E5}" type="presParOf" srcId="{C5589053-A6C3-4354-8176-F31E763C0B7F}" destId="{CC9FB74A-3A96-4528-96B9-F59E033A7930}" srcOrd="4" destOrd="0" presId="urn:microsoft.com/office/officeart/2005/8/layout/hierarchy2"/>
    <dgm:cxn modelId="{DC393D7C-0EA0-4DFA-AF8E-3E621CEF59AC}" type="presParOf" srcId="{CC9FB74A-3A96-4528-96B9-F59E033A7930}" destId="{5E56D492-EA08-4B1F-8A29-51A39BC4AF74}" srcOrd="0" destOrd="0" presId="urn:microsoft.com/office/officeart/2005/8/layout/hierarchy2"/>
    <dgm:cxn modelId="{B246F6B8-1925-43F9-BF95-4A6DA0374207}" type="presParOf" srcId="{C5589053-A6C3-4354-8176-F31E763C0B7F}" destId="{B94B4F94-C76F-48EE-9E86-C0EC7C1966DA}" srcOrd="5" destOrd="0" presId="urn:microsoft.com/office/officeart/2005/8/layout/hierarchy2"/>
    <dgm:cxn modelId="{C8F7E9B3-5DC9-4973-A140-75DCD7556AD6}" type="presParOf" srcId="{B94B4F94-C76F-48EE-9E86-C0EC7C1966DA}" destId="{C46879E4-5B63-4912-8ABC-9AC210BEE34F}" srcOrd="0" destOrd="0" presId="urn:microsoft.com/office/officeart/2005/8/layout/hierarchy2"/>
    <dgm:cxn modelId="{F9BEF65D-96D8-43C9-AF24-D37D6D31BA45}" type="presParOf" srcId="{B94B4F94-C76F-48EE-9E86-C0EC7C1966DA}" destId="{12F614DC-1750-4D26-8A39-D249F6CC872A}" srcOrd="1" destOrd="0" presId="urn:microsoft.com/office/officeart/2005/8/layout/hierarchy2"/>
    <dgm:cxn modelId="{7602016F-CEC4-4317-A16B-7D46940F7642}" type="presParOf" srcId="{C5589053-A6C3-4354-8176-F31E763C0B7F}" destId="{5C11C133-4A78-4269-9B1C-2E6A003465A5}" srcOrd="6" destOrd="0" presId="urn:microsoft.com/office/officeart/2005/8/layout/hierarchy2"/>
    <dgm:cxn modelId="{63324D59-6FE1-4BE2-ABA9-8FF9C4445333}" type="presParOf" srcId="{5C11C133-4A78-4269-9B1C-2E6A003465A5}" destId="{450E538A-3D18-4AD7-AD59-EA9EA6B93E30}" srcOrd="0" destOrd="0" presId="urn:microsoft.com/office/officeart/2005/8/layout/hierarchy2"/>
    <dgm:cxn modelId="{7C29810C-65F8-4EA4-A556-B8C1793669C8}" type="presParOf" srcId="{C5589053-A6C3-4354-8176-F31E763C0B7F}" destId="{33AF5C3C-81BE-4368-BD5A-C19C3C29F3F2}" srcOrd="7" destOrd="0" presId="urn:microsoft.com/office/officeart/2005/8/layout/hierarchy2"/>
    <dgm:cxn modelId="{82F62EA8-3211-4A47-9A6F-439C9D6DF161}" type="presParOf" srcId="{33AF5C3C-81BE-4368-BD5A-C19C3C29F3F2}" destId="{0A44A133-0B74-414A-9465-D80C1351D868}" srcOrd="0" destOrd="0" presId="urn:microsoft.com/office/officeart/2005/8/layout/hierarchy2"/>
    <dgm:cxn modelId="{F4D85E87-D9A4-40B7-AF99-1CAB4012B946}" type="presParOf" srcId="{33AF5C3C-81BE-4368-BD5A-C19C3C29F3F2}" destId="{7260C390-35B9-47ED-982A-6F476E93330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E38032-4E4D-495A-9D6D-157C6E060B5D}" type="doc">
      <dgm:prSet loTypeId="urn:microsoft.com/office/officeart/2005/8/layout/hierarchy2" loCatId="hierarchy" qsTypeId="urn:microsoft.com/office/officeart/2005/8/quickstyle/simple3" qsCatId="simple" csTypeId="urn:microsoft.com/office/officeart/2005/8/colors/colorful1" csCatId="colorful" phldr="1"/>
      <dgm:spPr/>
      <dgm:t>
        <a:bodyPr/>
        <a:lstStyle/>
        <a:p>
          <a:endParaRPr lang="fr-FR"/>
        </a:p>
      </dgm:t>
    </dgm:pt>
    <dgm:pt modelId="{D473C124-EFED-4DD5-AA32-CEA9435ACCE5}">
      <dgm:prSet phldrT="[Texte]" custT="1"/>
      <dgm:spPr>
        <a:solidFill>
          <a:schemeClr val="accent6">
            <a:lumMod val="75000"/>
          </a:schemeClr>
        </a:solidFill>
      </dgm:spPr>
      <dgm:t>
        <a:bodyPr/>
        <a:lstStyle/>
        <a:p>
          <a:r>
            <a:rPr lang="fr-FR" sz="1200" b="1" dirty="0" smtClean="0">
              <a:solidFill>
                <a:schemeClr val="bg1"/>
              </a:solidFill>
            </a:rPr>
            <a:t>Demande de financement</a:t>
          </a:r>
        </a:p>
        <a:p>
          <a:r>
            <a:rPr lang="fr-FR" sz="1200" b="1" dirty="0" smtClean="0">
              <a:solidFill>
                <a:schemeClr val="bg1"/>
              </a:solidFill>
            </a:rPr>
            <a:t>PSLA</a:t>
          </a:r>
        </a:p>
      </dgm:t>
    </dgm:pt>
    <dgm:pt modelId="{0CD1004F-AB07-414E-B792-F381C0A98125}" type="parTrans" cxnId="{869F8935-AB0E-4967-9739-EFA4B04F6A97}">
      <dgm:prSet/>
      <dgm:spPr/>
      <dgm:t>
        <a:bodyPr/>
        <a:lstStyle/>
        <a:p>
          <a:endParaRPr lang="fr-FR" sz="1200"/>
        </a:p>
      </dgm:t>
    </dgm:pt>
    <dgm:pt modelId="{3E38779D-DCB0-40F0-A995-0448840C7F04}" type="sibTrans" cxnId="{869F8935-AB0E-4967-9739-EFA4B04F6A97}">
      <dgm:prSet/>
      <dgm:spPr/>
      <dgm:t>
        <a:bodyPr/>
        <a:lstStyle/>
        <a:p>
          <a:endParaRPr lang="fr-FR" sz="1200"/>
        </a:p>
      </dgm:t>
    </dgm:pt>
    <dgm:pt modelId="{85680C23-1D31-4A1F-945B-578B55BA9217}">
      <dgm:prSet phldrT="[Texte]" custT="1"/>
      <dgm:spPr/>
      <dgm:t>
        <a:bodyPr/>
        <a:lstStyle/>
        <a:p>
          <a:r>
            <a:rPr lang="fr-FR" sz="900" dirty="0" smtClean="0"/>
            <a:t>Phase   LOCATIVE ?</a:t>
          </a:r>
          <a:endParaRPr lang="fr-FR" sz="900" dirty="0"/>
        </a:p>
      </dgm:t>
    </dgm:pt>
    <dgm:pt modelId="{5B8DED23-363F-45D3-B769-E4C5E34C91DC}" type="parTrans" cxnId="{E5059C3C-6613-4D18-9C2F-989DED40857F}">
      <dgm:prSet custT="1"/>
      <dgm:spPr/>
      <dgm:t>
        <a:bodyPr/>
        <a:lstStyle/>
        <a:p>
          <a:endParaRPr lang="fr-FR" sz="200"/>
        </a:p>
      </dgm:t>
    </dgm:pt>
    <dgm:pt modelId="{4FB5C8A6-CFE9-463F-BE58-6B0CA1A92E97}" type="sibTrans" cxnId="{E5059C3C-6613-4D18-9C2F-989DED40857F}">
      <dgm:prSet/>
      <dgm:spPr/>
      <dgm:t>
        <a:bodyPr/>
        <a:lstStyle/>
        <a:p>
          <a:endParaRPr lang="fr-FR" sz="1200"/>
        </a:p>
      </dgm:t>
    </dgm:pt>
    <dgm:pt modelId="{E53AA5F6-9C44-4C61-B614-2DD4C8319A62}">
      <dgm:prSet phldrT="[Texte]" custT="1"/>
      <dgm:spPr/>
      <dgm:t>
        <a:bodyPr/>
        <a:lstStyle/>
        <a:p>
          <a:r>
            <a:rPr lang="fr-FR" sz="900" dirty="0" smtClean="0"/>
            <a:t>Phase ACQUISITIVE ?</a:t>
          </a:r>
          <a:endParaRPr lang="fr-FR" sz="900" dirty="0"/>
        </a:p>
      </dgm:t>
    </dgm:pt>
    <dgm:pt modelId="{DC69E320-AC36-4782-8984-2ABD30DE834A}" type="parTrans" cxnId="{29B61B46-DAEF-4C60-9E1C-FBC38FA0E8B8}">
      <dgm:prSet custT="1"/>
      <dgm:spPr/>
      <dgm:t>
        <a:bodyPr/>
        <a:lstStyle/>
        <a:p>
          <a:endParaRPr lang="fr-FR" sz="200"/>
        </a:p>
      </dgm:t>
    </dgm:pt>
    <dgm:pt modelId="{DB1884A6-B24E-43C7-8901-86563F7CAD28}" type="sibTrans" cxnId="{29B61B46-DAEF-4C60-9E1C-FBC38FA0E8B8}">
      <dgm:prSet/>
      <dgm:spPr/>
      <dgm:t>
        <a:bodyPr/>
        <a:lstStyle/>
        <a:p>
          <a:endParaRPr lang="fr-FR" sz="1200"/>
        </a:p>
      </dgm:t>
    </dgm:pt>
    <dgm:pt modelId="{2A4F22EA-490C-4552-8EB5-4A4DE6DD67F8}">
      <dgm:prSet custT="1"/>
      <dgm:spPr/>
      <dgm:t>
        <a:bodyPr/>
        <a:lstStyle/>
        <a:p>
          <a:r>
            <a:rPr lang="fr-FR" sz="900" dirty="0" smtClean="0"/>
            <a:t>Le GC collecte informations et documents :</a:t>
          </a:r>
        </a:p>
        <a:p>
          <a:r>
            <a:rPr lang="fr-FR" sz="900" dirty="0" smtClean="0"/>
            <a:t>Nom du bailleur social et du programme immobilier, adresse, type de logement, prix</a:t>
          </a:r>
          <a:endParaRPr lang="fr-FR" sz="900" dirty="0"/>
        </a:p>
      </dgm:t>
    </dgm:pt>
    <dgm:pt modelId="{A578357B-F842-4CF1-AA9E-DBADC5C1EA0F}" type="parTrans" cxnId="{B6BF13FC-AE00-4464-9997-26F151C3695E}">
      <dgm:prSet/>
      <dgm:spPr/>
      <dgm:t>
        <a:bodyPr/>
        <a:lstStyle/>
        <a:p>
          <a:endParaRPr lang="fr-FR"/>
        </a:p>
      </dgm:t>
    </dgm:pt>
    <dgm:pt modelId="{BBA82344-45D2-41CB-9114-B32E49FE56BD}" type="sibTrans" cxnId="{B6BF13FC-AE00-4464-9997-26F151C3695E}">
      <dgm:prSet/>
      <dgm:spPr/>
      <dgm:t>
        <a:bodyPr/>
        <a:lstStyle/>
        <a:p>
          <a:endParaRPr lang="fr-FR"/>
        </a:p>
      </dgm:t>
    </dgm:pt>
    <dgm:pt modelId="{8680D5E7-F861-48B4-AD15-F5C2DF8FAFF4}">
      <dgm:prSet custT="1"/>
      <dgm:spPr/>
      <dgm:t>
        <a:bodyPr/>
        <a:lstStyle/>
        <a:p>
          <a:r>
            <a:rPr lang="fr-FR" sz="900" dirty="0" smtClean="0"/>
            <a:t>Le GC collecte informations et documents :</a:t>
          </a:r>
        </a:p>
        <a:p>
          <a:r>
            <a:rPr lang="fr-FR" sz="900" dirty="0" smtClean="0"/>
            <a:t>contrat PSLA signé, attestation du bailleur social pour l’option d’achat</a:t>
          </a:r>
          <a:endParaRPr lang="fr-FR" sz="900" dirty="0"/>
        </a:p>
      </dgm:t>
    </dgm:pt>
    <dgm:pt modelId="{87113DC0-F10C-4468-8EC4-7A632DC0DBCD}" type="parTrans" cxnId="{355664C1-E0D7-4E96-B3CA-E985D718E96B}">
      <dgm:prSet/>
      <dgm:spPr/>
      <dgm:t>
        <a:bodyPr/>
        <a:lstStyle/>
        <a:p>
          <a:endParaRPr lang="fr-FR"/>
        </a:p>
      </dgm:t>
    </dgm:pt>
    <dgm:pt modelId="{264CDA79-813A-405E-81F7-7AAF2AA6E78F}" type="sibTrans" cxnId="{355664C1-E0D7-4E96-B3CA-E985D718E96B}">
      <dgm:prSet/>
      <dgm:spPr/>
      <dgm:t>
        <a:bodyPr/>
        <a:lstStyle/>
        <a:p>
          <a:endParaRPr lang="fr-FR"/>
        </a:p>
      </dgm:t>
    </dgm:pt>
    <dgm:pt modelId="{CF64C3DA-0E62-45C1-B7E1-E1378BE22B08}">
      <dgm:prSet custT="1"/>
      <dgm:spPr>
        <a:solidFill>
          <a:schemeClr val="accent2">
            <a:lumMod val="40000"/>
            <a:lumOff val="60000"/>
          </a:schemeClr>
        </a:solidFill>
      </dgm:spPr>
      <dgm:t>
        <a:bodyPr/>
        <a:lstStyle/>
        <a:p>
          <a:r>
            <a:rPr lang="fr-FR" sz="900" dirty="0" smtClean="0"/>
            <a:t>Envoi par email @ l’ASP</a:t>
          </a:r>
        </a:p>
        <a:p>
          <a:endParaRPr lang="fr-FR" sz="900" dirty="0"/>
        </a:p>
      </dgm:t>
    </dgm:pt>
    <dgm:pt modelId="{C9CF6D6C-10EB-497E-AC08-FAA37C7CD0C8}" type="parTrans" cxnId="{5E043506-E117-45AC-ADC3-BC189870EBF2}">
      <dgm:prSet/>
      <dgm:spPr/>
      <dgm:t>
        <a:bodyPr/>
        <a:lstStyle/>
        <a:p>
          <a:endParaRPr lang="fr-FR"/>
        </a:p>
      </dgm:t>
    </dgm:pt>
    <dgm:pt modelId="{801D4250-B360-4D38-BC78-595573826B98}" type="sibTrans" cxnId="{5E043506-E117-45AC-ADC3-BC189870EBF2}">
      <dgm:prSet/>
      <dgm:spPr/>
      <dgm:t>
        <a:bodyPr/>
        <a:lstStyle/>
        <a:p>
          <a:endParaRPr lang="fr-FR"/>
        </a:p>
      </dgm:t>
    </dgm:pt>
    <dgm:pt modelId="{BD50F3A9-91D7-4690-8CAB-CFFCF186D726}">
      <dgm:prSet custT="1"/>
      <dgm:spPr>
        <a:solidFill>
          <a:schemeClr val="accent2">
            <a:lumMod val="40000"/>
            <a:lumOff val="60000"/>
          </a:schemeClr>
        </a:solidFill>
      </dgm:spPr>
      <dgm:t>
        <a:bodyPr/>
        <a:lstStyle/>
        <a:p>
          <a:r>
            <a:rPr lang="fr-FR" sz="900" dirty="0" smtClean="0"/>
            <a:t>Envoi par email @ l’ASP</a:t>
          </a:r>
        </a:p>
        <a:p>
          <a:endParaRPr lang="fr-FR" sz="900" dirty="0"/>
        </a:p>
      </dgm:t>
    </dgm:pt>
    <dgm:pt modelId="{50794FF3-2914-4B4D-94F4-C8AD04B2C9D2}" type="sibTrans" cxnId="{D60612E2-9891-488F-9AA9-6184FC616986}">
      <dgm:prSet/>
      <dgm:spPr/>
      <dgm:t>
        <a:bodyPr/>
        <a:lstStyle/>
        <a:p>
          <a:endParaRPr lang="fr-FR"/>
        </a:p>
      </dgm:t>
    </dgm:pt>
    <dgm:pt modelId="{084A294B-0AA5-4BCE-BBBA-D69FFAD04190}" type="parTrans" cxnId="{D60612E2-9891-488F-9AA9-6184FC616986}">
      <dgm:prSet/>
      <dgm:spPr/>
      <dgm:t>
        <a:bodyPr/>
        <a:lstStyle/>
        <a:p>
          <a:endParaRPr lang="fr-FR"/>
        </a:p>
      </dgm:t>
    </dgm:pt>
    <dgm:pt modelId="{8BA3FCEA-BAC2-4F96-98B6-CB19725799EC}">
      <dgm:prSet custT="1"/>
      <dgm:spPr>
        <a:solidFill>
          <a:schemeClr val="accent6">
            <a:lumMod val="75000"/>
          </a:schemeClr>
        </a:solidFill>
      </dgm:spPr>
      <dgm:t>
        <a:bodyPr/>
        <a:lstStyle/>
        <a:p>
          <a:endParaRPr lang="fr-FR" sz="900" dirty="0" smtClean="0">
            <a:solidFill>
              <a:schemeClr val="bg1"/>
            </a:solidFill>
          </a:endParaRPr>
        </a:p>
        <a:p>
          <a:r>
            <a:rPr lang="fr-FR" sz="900" dirty="0" smtClean="0">
              <a:solidFill>
                <a:schemeClr val="bg1"/>
              </a:solidFill>
            </a:rPr>
            <a:t>Le GC reçoit le </a:t>
          </a:r>
          <a:r>
            <a:rPr lang="fr-FR" sz="900" b="1" dirty="0" smtClean="0">
              <a:solidFill>
                <a:schemeClr val="bg1"/>
              </a:solidFill>
            </a:rPr>
            <a:t>PRE ACCORD PSLA </a:t>
          </a:r>
          <a:r>
            <a:rPr lang="fr-FR" sz="900" dirty="0" smtClean="0">
              <a:solidFill>
                <a:schemeClr val="bg1"/>
              </a:solidFill>
            </a:rPr>
            <a:t>et le remet au client.</a:t>
          </a:r>
        </a:p>
        <a:p>
          <a:r>
            <a:rPr lang="fr-FR" sz="900" dirty="0" smtClean="0">
              <a:solidFill>
                <a:schemeClr val="bg1"/>
              </a:solidFill>
            </a:rPr>
            <a:t>Si c’est un prospect, il propose la bancarisation CEGEE.</a:t>
          </a:r>
        </a:p>
        <a:p>
          <a:endParaRPr lang="fr-FR" sz="900" dirty="0">
            <a:solidFill>
              <a:schemeClr val="bg1"/>
            </a:solidFill>
          </a:endParaRPr>
        </a:p>
      </dgm:t>
    </dgm:pt>
    <dgm:pt modelId="{5D759EFC-C60E-47FF-BF46-DCAAE4D623FC}" type="parTrans" cxnId="{F293A0DF-42DC-4C3F-B51D-3953F20472AE}">
      <dgm:prSet/>
      <dgm:spPr/>
      <dgm:t>
        <a:bodyPr/>
        <a:lstStyle/>
        <a:p>
          <a:endParaRPr lang="fr-FR"/>
        </a:p>
      </dgm:t>
    </dgm:pt>
    <dgm:pt modelId="{0F14706B-2CF0-49A7-99C3-F2CF237C1681}" type="sibTrans" cxnId="{F293A0DF-42DC-4C3F-B51D-3953F20472AE}">
      <dgm:prSet/>
      <dgm:spPr/>
      <dgm:t>
        <a:bodyPr/>
        <a:lstStyle/>
        <a:p>
          <a:endParaRPr lang="fr-FR"/>
        </a:p>
      </dgm:t>
    </dgm:pt>
    <dgm:pt modelId="{9770D037-1EA7-4097-B0F0-E57D59E2C051}">
      <dgm:prSet custT="1"/>
      <dgm:spPr>
        <a:solidFill>
          <a:schemeClr val="accent6">
            <a:lumMod val="75000"/>
          </a:schemeClr>
        </a:solidFill>
      </dgm:spPr>
      <dgm:t>
        <a:bodyPr/>
        <a:lstStyle/>
        <a:p>
          <a:r>
            <a:rPr lang="fr-FR" sz="900" dirty="0" smtClean="0">
              <a:solidFill>
                <a:schemeClr val="bg1"/>
              </a:solidFill>
            </a:rPr>
            <a:t>L’ASP instruit le </a:t>
          </a:r>
          <a:r>
            <a:rPr lang="fr-FR" sz="900" b="1" dirty="0" smtClean="0">
              <a:solidFill>
                <a:schemeClr val="bg1"/>
              </a:solidFill>
            </a:rPr>
            <a:t>crédit immobilier </a:t>
          </a:r>
          <a:r>
            <a:rPr lang="fr-FR" sz="900" dirty="0" smtClean="0">
              <a:solidFill>
                <a:schemeClr val="bg1"/>
              </a:solidFill>
            </a:rPr>
            <a:t>et informe la GC à chaque étape.</a:t>
          </a:r>
        </a:p>
        <a:p>
          <a:r>
            <a:rPr lang="fr-FR" sz="900" dirty="0" smtClean="0">
              <a:solidFill>
                <a:schemeClr val="bg1"/>
              </a:solidFill>
            </a:rPr>
            <a:t>Le client reçoit l’Offre de prêt en SED puis passe chez le notaire.</a:t>
          </a:r>
          <a:endParaRPr lang="fr-FR" sz="900" dirty="0">
            <a:solidFill>
              <a:schemeClr val="bg1"/>
            </a:solidFill>
          </a:endParaRPr>
        </a:p>
      </dgm:t>
    </dgm:pt>
    <dgm:pt modelId="{7E3770A8-77AD-44BF-A82D-26F92432847B}" type="parTrans" cxnId="{89863D4A-4B8E-4ADE-ABB0-364398CE7877}">
      <dgm:prSet/>
      <dgm:spPr/>
      <dgm:t>
        <a:bodyPr/>
        <a:lstStyle/>
        <a:p>
          <a:endParaRPr lang="fr-FR"/>
        </a:p>
      </dgm:t>
    </dgm:pt>
    <dgm:pt modelId="{18B151BB-9464-492F-B7FB-E27DEDF4E5BA}" type="sibTrans" cxnId="{89863D4A-4B8E-4ADE-ABB0-364398CE7877}">
      <dgm:prSet/>
      <dgm:spPr/>
      <dgm:t>
        <a:bodyPr/>
        <a:lstStyle/>
        <a:p>
          <a:endParaRPr lang="fr-FR"/>
        </a:p>
      </dgm:t>
    </dgm:pt>
    <dgm:pt modelId="{ED153375-DE83-4D15-92F4-83B27187CE89}" type="pres">
      <dgm:prSet presAssocID="{B0E38032-4E4D-495A-9D6D-157C6E060B5D}" presName="diagram" presStyleCnt="0">
        <dgm:presLayoutVars>
          <dgm:chPref val="1"/>
          <dgm:dir/>
          <dgm:animOne val="branch"/>
          <dgm:animLvl val="lvl"/>
          <dgm:resizeHandles val="exact"/>
        </dgm:presLayoutVars>
      </dgm:prSet>
      <dgm:spPr/>
      <dgm:t>
        <a:bodyPr/>
        <a:lstStyle/>
        <a:p>
          <a:endParaRPr lang="fr-FR"/>
        </a:p>
      </dgm:t>
    </dgm:pt>
    <dgm:pt modelId="{0E272BC5-C6A5-4BBC-A1E2-8C38AF9B6B8B}" type="pres">
      <dgm:prSet presAssocID="{D473C124-EFED-4DD5-AA32-CEA9435ACCE5}" presName="root1" presStyleCnt="0"/>
      <dgm:spPr/>
    </dgm:pt>
    <dgm:pt modelId="{C3D7559E-7755-4E54-9849-BBBCEDD5C836}" type="pres">
      <dgm:prSet presAssocID="{D473C124-EFED-4DD5-AA32-CEA9435ACCE5}" presName="LevelOneTextNode" presStyleLbl="node0" presStyleIdx="0" presStyleCnt="1" custScaleX="88067" custScaleY="77684" custLinFactNeighborX="238" custLinFactNeighborY="-4950">
        <dgm:presLayoutVars>
          <dgm:chPref val="3"/>
        </dgm:presLayoutVars>
      </dgm:prSet>
      <dgm:spPr/>
      <dgm:t>
        <a:bodyPr/>
        <a:lstStyle/>
        <a:p>
          <a:endParaRPr lang="fr-FR"/>
        </a:p>
      </dgm:t>
    </dgm:pt>
    <dgm:pt modelId="{C5589053-A6C3-4354-8176-F31E763C0B7F}" type="pres">
      <dgm:prSet presAssocID="{D473C124-EFED-4DD5-AA32-CEA9435ACCE5}" presName="level2hierChild" presStyleCnt="0"/>
      <dgm:spPr/>
    </dgm:pt>
    <dgm:pt modelId="{B57E68F9-D66C-4E7A-8A97-2C83B3548022}" type="pres">
      <dgm:prSet presAssocID="{5B8DED23-363F-45D3-B769-E4C5E34C91DC}" presName="conn2-1" presStyleLbl="parChTrans1D2" presStyleIdx="0" presStyleCnt="2"/>
      <dgm:spPr/>
      <dgm:t>
        <a:bodyPr/>
        <a:lstStyle/>
        <a:p>
          <a:endParaRPr lang="fr-FR"/>
        </a:p>
      </dgm:t>
    </dgm:pt>
    <dgm:pt modelId="{474EB40E-B4B8-4CAA-97BF-22AE5C6BB4E1}" type="pres">
      <dgm:prSet presAssocID="{5B8DED23-363F-45D3-B769-E4C5E34C91DC}" presName="connTx" presStyleLbl="parChTrans1D2" presStyleIdx="0" presStyleCnt="2"/>
      <dgm:spPr/>
      <dgm:t>
        <a:bodyPr/>
        <a:lstStyle/>
        <a:p>
          <a:endParaRPr lang="fr-FR"/>
        </a:p>
      </dgm:t>
    </dgm:pt>
    <dgm:pt modelId="{4B235502-0ED4-440D-8F26-FFBB5541E3F7}" type="pres">
      <dgm:prSet presAssocID="{85680C23-1D31-4A1F-945B-578B55BA9217}" presName="root2" presStyleCnt="0"/>
      <dgm:spPr/>
    </dgm:pt>
    <dgm:pt modelId="{E42DCA45-CCD9-4CBF-A481-3D6C405D1AE8}" type="pres">
      <dgm:prSet presAssocID="{85680C23-1D31-4A1F-945B-578B55BA9217}" presName="LevelTwoTextNode" presStyleLbl="node2" presStyleIdx="0" presStyleCnt="2" custScaleX="58132" custScaleY="41570" custLinFactNeighborX="-19680" custLinFactNeighborY="-30440">
        <dgm:presLayoutVars>
          <dgm:chPref val="3"/>
        </dgm:presLayoutVars>
      </dgm:prSet>
      <dgm:spPr/>
      <dgm:t>
        <a:bodyPr/>
        <a:lstStyle/>
        <a:p>
          <a:endParaRPr lang="fr-FR"/>
        </a:p>
      </dgm:t>
    </dgm:pt>
    <dgm:pt modelId="{F2F43C2A-D687-40B8-BDFA-4A72B35FF0EF}" type="pres">
      <dgm:prSet presAssocID="{85680C23-1D31-4A1F-945B-578B55BA9217}" presName="level3hierChild" presStyleCnt="0"/>
      <dgm:spPr/>
    </dgm:pt>
    <dgm:pt modelId="{E0557E28-E28C-4E53-A0AC-721FC42CE63C}" type="pres">
      <dgm:prSet presAssocID="{A578357B-F842-4CF1-AA9E-DBADC5C1EA0F}" presName="conn2-1" presStyleLbl="parChTrans1D3" presStyleIdx="0" presStyleCnt="2"/>
      <dgm:spPr/>
      <dgm:t>
        <a:bodyPr/>
        <a:lstStyle/>
        <a:p>
          <a:endParaRPr lang="fr-FR"/>
        </a:p>
      </dgm:t>
    </dgm:pt>
    <dgm:pt modelId="{C9059AC3-AFED-4431-9D20-50B9DAE2BB03}" type="pres">
      <dgm:prSet presAssocID="{A578357B-F842-4CF1-AA9E-DBADC5C1EA0F}" presName="connTx" presStyleLbl="parChTrans1D3" presStyleIdx="0" presStyleCnt="2"/>
      <dgm:spPr/>
      <dgm:t>
        <a:bodyPr/>
        <a:lstStyle/>
        <a:p>
          <a:endParaRPr lang="fr-FR"/>
        </a:p>
      </dgm:t>
    </dgm:pt>
    <dgm:pt modelId="{6D5DC434-AD64-4605-9B8B-8DF92A1165C7}" type="pres">
      <dgm:prSet presAssocID="{2A4F22EA-490C-4552-8EB5-4A4DE6DD67F8}" presName="root2" presStyleCnt="0"/>
      <dgm:spPr/>
    </dgm:pt>
    <dgm:pt modelId="{FD137D93-8005-4A6F-A82B-A08D00D628F2}" type="pres">
      <dgm:prSet presAssocID="{2A4F22EA-490C-4552-8EB5-4A4DE6DD67F8}" presName="LevelTwoTextNode" presStyleLbl="node3" presStyleIdx="0" presStyleCnt="2" custFlipHor="1" custScaleX="119943" custScaleY="99268" custLinFactNeighborX="-34977" custLinFactNeighborY="-30806">
        <dgm:presLayoutVars>
          <dgm:chPref val="3"/>
        </dgm:presLayoutVars>
      </dgm:prSet>
      <dgm:spPr/>
      <dgm:t>
        <a:bodyPr/>
        <a:lstStyle/>
        <a:p>
          <a:endParaRPr lang="fr-FR"/>
        </a:p>
      </dgm:t>
    </dgm:pt>
    <dgm:pt modelId="{1EC0ED5F-5F1E-41B4-9BC0-6BD4DC17AC2D}" type="pres">
      <dgm:prSet presAssocID="{2A4F22EA-490C-4552-8EB5-4A4DE6DD67F8}" presName="level3hierChild" presStyleCnt="0"/>
      <dgm:spPr/>
    </dgm:pt>
    <dgm:pt modelId="{BF956E43-E7EB-43D4-97C7-FA2298C9B1B5}" type="pres">
      <dgm:prSet presAssocID="{C9CF6D6C-10EB-497E-AC08-FAA37C7CD0C8}" presName="conn2-1" presStyleLbl="parChTrans1D4" presStyleIdx="0" presStyleCnt="4"/>
      <dgm:spPr/>
      <dgm:t>
        <a:bodyPr/>
        <a:lstStyle/>
        <a:p>
          <a:endParaRPr lang="fr-FR"/>
        </a:p>
      </dgm:t>
    </dgm:pt>
    <dgm:pt modelId="{4209BC7B-D7DE-453D-816D-FB55BCE78AC6}" type="pres">
      <dgm:prSet presAssocID="{C9CF6D6C-10EB-497E-AC08-FAA37C7CD0C8}" presName="connTx" presStyleLbl="parChTrans1D4" presStyleIdx="0" presStyleCnt="4"/>
      <dgm:spPr/>
      <dgm:t>
        <a:bodyPr/>
        <a:lstStyle/>
        <a:p>
          <a:endParaRPr lang="fr-FR"/>
        </a:p>
      </dgm:t>
    </dgm:pt>
    <dgm:pt modelId="{A2A25C43-3027-4851-9400-5F3EBEEFBDB9}" type="pres">
      <dgm:prSet presAssocID="{CF64C3DA-0E62-45C1-B7E1-E1378BE22B08}" presName="root2" presStyleCnt="0"/>
      <dgm:spPr/>
    </dgm:pt>
    <dgm:pt modelId="{39B0A7F0-A5F2-43FE-B37D-D73F4F031788}" type="pres">
      <dgm:prSet presAssocID="{CF64C3DA-0E62-45C1-B7E1-E1378BE22B08}" presName="LevelTwoTextNode" presStyleLbl="node4" presStyleIdx="0" presStyleCnt="4" custScaleX="40892" custScaleY="85828" custLinFactNeighborX="-26796" custLinFactNeighborY="-30978">
        <dgm:presLayoutVars>
          <dgm:chPref val="3"/>
        </dgm:presLayoutVars>
      </dgm:prSet>
      <dgm:spPr/>
      <dgm:t>
        <a:bodyPr/>
        <a:lstStyle/>
        <a:p>
          <a:endParaRPr lang="fr-FR"/>
        </a:p>
      </dgm:t>
    </dgm:pt>
    <dgm:pt modelId="{83C239B9-2A7C-4CDA-AED9-DE23EF2A9BCB}" type="pres">
      <dgm:prSet presAssocID="{CF64C3DA-0E62-45C1-B7E1-E1378BE22B08}" presName="level3hierChild" presStyleCnt="0"/>
      <dgm:spPr/>
    </dgm:pt>
    <dgm:pt modelId="{9C5FEBC5-804A-4F0B-905A-BF418E1F4E10}" type="pres">
      <dgm:prSet presAssocID="{5D759EFC-C60E-47FF-BF46-DCAAE4D623FC}" presName="conn2-1" presStyleLbl="parChTrans1D4" presStyleIdx="1" presStyleCnt="4"/>
      <dgm:spPr/>
      <dgm:t>
        <a:bodyPr/>
        <a:lstStyle/>
        <a:p>
          <a:endParaRPr lang="fr-FR"/>
        </a:p>
      </dgm:t>
    </dgm:pt>
    <dgm:pt modelId="{0FEAA75B-12B3-49AC-912D-C2675B390D6B}" type="pres">
      <dgm:prSet presAssocID="{5D759EFC-C60E-47FF-BF46-DCAAE4D623FC}" presName="connTx" presStyleLbl="parChTrans1D4" presStyleIdx="1" presStyleCnt="4"/>
      <dgm:spPr/>
      <dgm:t>
        <a:bodyPr/>
        <a:lstStyle/>
        <a:p>
          <a:endParaRPr lang="fr-FR"/>
        </a:p>
      </dgm:t>
    </dgm:pt>
    <dgm:pt modelId="{86407E17-8930-466D-8F4F-D8066F895949}" type="pres">
      <dgm:prSet presAssocID="{8BA3FCEA-BAC2-4F96-98B6-CB19725799EC}" presName="root2" presStyleCnt="0"/>
      <dgm:spPr/>
    </dgm:pt>
    <dgm:pt modelId="{68840642-A231-48FB-B6FE-6E2F060BC8F8}" type="pres">
      <dgm:prSet presAssocID="{8BA3FCEA-BAC2-4F96-98B6-CB19725799EC}" presName="LevelTwoTextNode" presStyleLbl="node4" presStyleIdx="1" presStyleCnt="4" custScaleX="140267" custScaleY="105662" custLinFactNeighborX="-10011" custLinFactNeighborY="-31602">
        <dgm:presLayoutVars>
          <dgm:chPref val="3"/>
        </dgm:presLayoutVars>
      </dgm:prSet>
      <dgm:spPr/>
      <dgm:t>
        <a:bodyPr/>
        <a:lstStyle/>
        <a:p>
          <a:endParaRPr lang="fr-FR"/>
        </a:p>
      </dgm:t>
    </dgm:pt>
    <dgm:pt modelId="{4EB9D4DB-766B-46E7-81F8-5E60B0D02B51}" type="pres">
      <dgm:prSet presAssocID="{8BA3FCEA-BAC2-4F96-98B6-CB19725799EC}" presName="level3hierChild" presStyleCnt="0"/>
      <dgm:spPr/>
    </dgm:pt>
    <dgm:pt modelId="{CE90309B-B858-4B72-BB74-493D04FCAAB1}" type="pres">
      <dgm:prSet presAssocID="{DC69E320-AC36-4782-8984-2ABD30DE834A}" presName="conn2-1" presStyleLbl="parChTrans1D2" presStyleIdx="1" presStyleCnt="2"/>
      <dgm:spPr/>
      <dgm:t>
        <a:bodyPr/>
        <a:lstStyle/>
        <a:p>
          <a:endParaRPr lang="fr-FR"/>
        </a:p>
      </dgm:t>
    </dgm:pt>
    <dgm:pt modelId="{A40F18C3-7789-4392-AA09-3F536CF62D0E}" type="pres">
      <dgm:prSet presAssocID="{DC69E320-AC36-4782-8984-2ABD30DE834A}" presName="connTx" presStyleLbl="parChTrans1D2" presStyleIdx="1" presStyleCnt="2"/>
      <dgm:spPr/>
      <dgm:t>
        <a:bodyPr/>
        <a:lstStyle/>
        <a:p>
          <a:endParaRPr lang="fr-FR"/>
        </a:p>
      </dgm:t>
    </dgm:pt>
    <dgm:pt modelId="{7FFF0A44-1A6F-4A65-AB44-CCB6AC764F8C}" type="pres">
      <dgm:prSet presAssocID="{E53AA5F6-9C44-4C61-B614-2DD4C8319A62}" presName="root2" presStyleCnt="0"/>
      <dgm:spPr/>
    </dgm:pt>
    <dgm:pt modelId="{63CCE023-7F41-4BEE-A221-EA8F35B8EF2F}" type="pres">
      <dgm:prSet presAssocID="{E53AA5F6-9C44-4C61-B614-2DD4C8319A62}" presName="LevelTwoTextNode" presStyleLbl="node2" presStyleIdx="1" presStyleCnt="2" custAng="10800000" custFlipVert="1" custScaleX="61296" custScaleY="39195" custLinFactNeighborX="-20178" custLinFactNeighborY="17023">
        <dgm:presLayoutVars>
          <dgm:chPref val="3"/>
        </dgm:presLayoutVars>
      </dgm:prSet>
      <dgm:spPr/>
      <dgm:t>
        <a:bodyPr/>
        <a:lstStyle/>
        <a:p>
          <a:endParaRPr lang="fr-FR"/>
        </a:p>
      </dgm:t>
    </dgm:pt>
    <dgm:pt modelId="{4C438CDD-598A-4C27-9832-6C7D6A7B5BE3}" type="pres">
      <dgm:prSet presAssocID="{E53AA5F6-9C44-4C61-B614-2DD4C8319A62}" presName="level3hierChild" presStyleCnt="0"/>
      <dgm:spPr/>
    </dgm:pt>
    <dgm:pt modelId="{90C9FF9C-37E7-4B6C-8770-4A0D9578D8B7}" type="pres">
      <dgm:prSet presAssocID="{87113DC0-F10C-4468-8EC4-7A632DC0DBCD}" presName="conn2-1" presStyleLbl="parChTrans1D3" presStyleIdx="1" presStyleCnt="2"/>
      <dgm:spPr/>
      <dgm:t>
        <a:bodyPr/>
        <a:lstStyle/>
        <a:p>
          <a:endParaRPr lang="fr-FR"/>
        </a:p>
      </dgm:t>
    </dgm:pt>
    <dgm:pt modelId="{FD03E6D6-4D5C-48E2-91A9-DFFC4C0680CE}" type="pres">
      <dgm:prSet presAssocID="{87113DC0-F10C-4468-8EC4-7A632DC0DBCD}" presName="connTx" presStyleLbl="parChTrans1D3" presStyleIdx="1" presStyleCnt="2"/>
      <dgm:spPr/>
      <dgm:t>
        <a:bodyPr/>
        <a:lstStyle/>
        <a:p>
          <a:endParaRPr lang="fr-FR"/>
        </a:p>
      </dgm:t>
    </dgm:pt>
    <dgm:pt modelId="{7E27BEC2-DF35-4E3C-AB72-F899D10B01EE}" type="pres">
      <dgm:prSet presAssocID="{8680D5E7-F861-48B4-AD15-F5C2DF8FAFF4}" presName="root2" presStyleCnt="0"/>
      <dgm:spPr/>
    </dgm:pt>
    <dgm:pt modelId="{995A73C2-0FFC-481C-ADBB-E9D324780B39}" type="pres">
      <dgm:prSet presAssocID="{8680D5E7-F861-48B4-AD15-F5C2DF8FAFF4}" presName="LevelTwoTextNode" presStyleLbl="node3" presStyleIdx="1" presStyleCnt="2" custScaleX="121999" custScaleY="101527" custLinFactNeighborX="-34949" custLinFactNeighborY="16986">
        <dgm:presLayoutVars>
          <dgm:chPref val="3"/>
        </dgm:presLayoutVars>
      </dgm:prSet>
      <dgm:spPr/>
      <dgm:t>
        <a:bodyPr/>
        <a:lstStyle/>
        <a:p>
          <a:endParaRPr lang="fr-FR"/>
        </a:p>
      </dgm:t>
    </dgm:pt>
    <dgm:pt modelId="{FF8E686D-B786-41E6-A051-A4964A14C240}" type="pres">
      <dgm:prSet presAssocID="{8680D5E7-F861-48B4-AD15-F5C2DF8FAFF4}" presName="level3hierChild" presStyleCnt="0"/>
      <dgm:spPr/>
    </dgm:pt>
    <dgm:pt modelId="{86DA53B0-2E2E-4380-897F-176931AFAFD3}" type="pres">
      <dgm:prSet presAssocID="{084A294B-0AA5-4BCE-BBBA-D69FFAD04190}" presName="conn2-1" presStyleLbl="parChTrans1D4" presStyleIdx="2" presStyleCnt="4"/>
      <dgm:spPr/>
      <dgm:t>
        <a:bodyPr/>
        <a:lstStyle/>
        <a:p>
          <a:endParaRPr lang="fr-FR"/>
        </a:p>
      </dgm:t>
    </dgm:pt>
    <dgm:pt modelId="{DC48EB1D-5B89-4FF0-B877-791DAB0477CA}" type="pres">
      <dgm:prSet presAssocID="{084A294B-0AA5-4BCE-BBBA-D69FFAD04190}" presName="connTx" presStyleLbl="parChTrans1D4" presStyleIdx="2" presStyleCnt="4"/>
      <dgm:spPr/>
      <dgm:t>
        <a:bodyPr/>
        <a:lstStyle/>
        <a:p>
          <a:endParaRPr lang="fr-FR"/>
        </a:p>
      </dgm:t>
    </dgm:pt>
    <dgm:pt modelId="{BF1FDB11-1DE4-487D-9157-ED9C5CCF8882}" type="pres">
      <dgm:prSet presAssocID="{BD50F3A9-91D7-4690-8CAB-CFFCF186D726}" presName="root2" presStyleCnt="0"/>
      <dgm:spPr/>
    </dgm:pt>
    <dgm:pt modelId="{57BF02FD-CD62-47CD-A369-8180EDBC79E7}" type="pres">
      <dgm:prSet presAssocID="{BD50F3A9-91D7-4690-8CAB-CFFCF186D726}" presName="LevelTwoTextNode" presStyleLbl="node4" presStyleIdx="2" presStyleCnt="4" custScaleX="40163" custScaleY="88777" custLinFactNeighborX="-29295" custLinFactNeighborY="17548">
        <dgm:presLayoutVars>
          <dgm:chPref val="3"/>
        </dgm:presLayoutVars>
      </dgm:prSet>
      <dgm:spPr/>
      <dgm:t>
        <a:bodyPr/>
        <a:lstStyle/>
        <a:p>
          <a:endParaRPr lang="fr-FR"/>
        </a:p>
      </dgm:t>
    </dgm:pt>
    <dgm:pt modelId="{E06A77DB-CC1C-408D-A9B4-96B9735E9672}" type="pres">
      <dgm:prSet presAssocID="{BD50F3A9-91D7-4690-8CAB-CFFCF186D726}" presName="level3hierChild" presStyleCnt="0"/>
      <dgm:spPr/>
    </dgm:pt>
    <dgm:pt modelId="{91F2F1A8-5387-4F39-8939-B8FF163737AE}" type="pres">
      <dgm:prSet presAssocID="{7E3770A8-77AD-44BF-A82D-26F92432847B}" presName="conn2-1" presStyleLbl="parChTrans1D4" presStyleIdx="3" presStyleCnt="4"/>
      <dgm:spPr/>
      <dgm:t>
        <a:bodyPr/>
        <a:lstStyle/>
        <a:p>
          <a:endParaRPr lang="fr-FR"/>
        </a:p>
      </dgm:t>
    </dgm:pt>
    <dgm:pt modelId="{E1264A26-38A2-4B57-84D3-0AC290AD4C32}" type="pres">
      <dgm:prSet presAssocID="{7E3770A8-77AD-44BF-A82D-26F92432847B}" presName="connTx" presStyleLbl="parChTrans1D4" presStyleIdx="3" presStyleCnt="4"/>
      <dgm:spPr/>
      <dgm:t>
        <a:bodyPr/>
        <a:lstStyle/>
        <a:p>
          <a:endParaRPr lang="fr-FR"/>
        </a:p>
      </dgm:t>
    </dgm:pt>
    <dgm:pt modelId="{019D8E7D-7DEF-4D64-9970-D92FACFBF1B5}" type="pres">
      <dgm:prSet presAssocID="{9770D037-1EA7-4097-B0F0-E57D59E2C051}" presName="root2" presStyleCnt="0"/>
      <dgm:spPr/>
    </dgm:pt>
    <dgm:pt modelId="{6503E4DB-A08A-4EA7-B286-C3A307543C54}" type="pres">
      <dgm:prSet presAssocID="{9770D037-1EA7-4097-B0F0-E57D59E2C051}" presName="LevelTwoTextNode" presStyleLbl="node4" presStyleIdx="3" presStyleCnt="4" custScaleX="139702" custScaleY="104655" custLinFactNeighborX="-12242" custLinFactNeighborY="17935">
        <dgm:presLayoutVars>
          <dgm:chPref val="3"/>
        </dgm:presLayoutVars>
      </dgm:prSet>
      <dgm:spPr/>
      <dgm:t>
        <a:bodyPr/>
        <a:lstStyle/>
        <a:p>
          <a:endParaRPr lang="fr-FR"/>
        </a:p>
      </dgm:t>
    </dgm:pt>
    <dgm:pt modelId="{722F575B-94A9-4B8D-BDBD-9EE92072993D}" type="pres">
      <dgm:prSet presAssocID="{9770D037-1EA7-4097-B0F0-E57D59E2C051}" presName="level3hierChild" presStyleCnt="0"/>
      <dgm:spPr/>
    </dgm:pt>
  </dgm:ptLst>
  <dgm:cxnLst>
    <dgm:cxn modelId="{C47F8F4F-020C-43E3-B122-D6711BB46B68}" type="presOf" srcId="{DC69E320-AC36-4782-8984-2ABD30DE834A}" destId="{A40F18C3-7789-4392-AA09-3F536CF62D0E}" srcOrd="1" destOrd="0" presId="urn:microsoft.com/office/officeart/2005/8/layout/hierarchy2"/>
    <dgm:cxn modelId="{D0D0F674-AD3F-454A-B57F-059D76E40C40}" type="presOf" srcId="{5B8DED23-363F-45D3-B769-E4C5E34C91DC}" destId="{B57E68F9-D66C-4E7A-8A97-2C83B3548022}" srcOrd="0" destOrd="0" presId="urn:microsoft.com/office/officeart/2005/8/layout/hierarchy2"/>
    <dgm:cxn modelId="{91FCC6A4-9489-4382-8992-8366C7DFD9DE}" type="presOf" srcId="{BD50F3A9-91D7-4690-8CAB-CFFCF186D726}" destId="{57BF02FD-CD62-47CD-A369-8180EDBC79E7}" srcOrd="0" destOrd="0" presId="urn:microsoft.com/office/officeart/2005/8/layout/hierarchy2"/>
    <dgm:cxn modelId="{8F9E9D66-7023-405D-89BB-B39C4E7E5751}" type="presOf" srcId="{87113DC0-F10C-4468-8EC4-7A632DC0DBCD}" destId="{FD03E6D6-4D5C-48E2-91A9-DFFC4C0680CE}" srcOrd="1" destOrd="0" presId="urn:microsoft.com/office/officeart/2005/8/layout/hierarchy2"/>
    <dgm:cxn modelId="{5E043506-E117-45AC-ADC3-BC189870EBF2}" srcId="{2A4F22EA-490C-4552-8EB5-4A4DE6DD67F8}" destId="{CF64C3DA-0E62-45C1-B7E1-E1378BE22B08}" srcOrd="0" destOrd="0" parTransId="{C9CF6D6C-10EB-497E-AC08-FAA37C7CD0C8}" sibTransId="{801D4250-B360-4D38-BC78-595573826B98}"/>
    <dgm:cxn modelId="{440A3A98-6CAC-4D78-A79C-36171E04688D}" type="presOf" srcId="{5D759EFC-C60E-47FF-BF46-DCAAE4D623FC}" destId="{0FEAA75B-12B3-49AC-912D-C2675B390D6B}" srcOrd="1" destOrd="0" presId="urn:microsoft.com/office/officeart/2005/8/layout/hierarchy2"/>
    <dgm:cxn modelId="{C9FD3E13-6D6E-4812-AFA9-976DCFE39EE6}" type="presOf" srcId="{5B8DED23-363F-45D3-B769-E4C5E34C91DC}" destId="{474EB40E-B4B8-4CAA-97BF-22AE5C6BB4E1}" srcOrd="1" destOrd="0" presId="urn:microsoft.com/office/officeart/2005/8/layout/hierarchy2"/>
    <dgm:cxn modelId="{B6BF13FC-AE00-4464-9997-26F151C3695E}" srcId="{85680C23-1D31-4A1F-945B-578B55BA9217}" destId="{2A4F22EA-490C-4552-8EB5-4A4DE6DD67F8}" srcOrd="0" destOrd="0" parTransId="{A578357B-F842-4CF1-AA9E-DBADC5C1EA0F}" sibTransId="{BBA82344-45D2-41CB-9114-B32E49FE56BD}"/>
    <dgm:cxn modelId="{F293A0DF-42DC-4C3F-B51D-3953F20472AE}" srcId="{CF64C3DA-0E62-45C1-B7E1-E1378BE22B08}" destId="{8BA3FCEA-BAC2-4F96-98B6-CB19725799EC}" srcOrd="0" destOrd="0" parTransId="{5D759EFC-C60E-47FF-BF46-DCAAE4D623FC}" sibTransId="{0F14706B-2CF0-49A7-99C3-F2CF237C1681}"/>
    <dgm:cxn modelId="{D60612E2-9891-488F-9AA9-6184FC616986}" srcId="{8680D5E7-F861-48B4-AD15-F5C2DF8FAFF4}" destId="{BD50F3A9-91D7-4690-8CAB-CFFCF186D726}" srcOrd="0" destOrd="0" parTransId="{084A294B-0AA5-4BCE-BBBA-D69FFAD04190}" sibTransId="{50794FF3-2914-4B4D-94F4-C8AD04B2C9D2}"/>
    <dgm:cxn modelId="{DD99FA05-8AEC-4CC9-A843-D80E1B3824F5}" type="presOf" srcId="{C9CF6D6C-10EB-497E-AC08-FAA37C7CD0C8}" destId="{BF956E43-E7EB-43D4-97C7-FA2298C9B1B5}" srcOrd="0" destOrd="0" presId="urn:microsoft.com/office/officeart/2005/8/layout/hierarchy2"/>
    <dgm:cxn modelId="{9E5DC117-B796-40B1-A673-D9EDBBF5B4C9}" type="presOf" srcId="{8BA3FCEA-BAC2-4F96-98B6-CB19725799EC}" destId="{68840642-A231-48FB-B6FE-6E2F060BC8F8}" srcOrd="0" destOrd="0" presId="urn:microsoft.com/office/officeart/2005/8/layout/hierarchy2"/>
    <dgm:cxn modelId="{368E9587-7A12-4271-9F42-7A90BB20288D}" type="presOf" srcId="{87113DC0-F10C-4468-8EC4-7A632DC0DBCD}" destId="{90C9FF9C-37E7-4B6C-8770-4A0D9578D8B7}" srcOrd="0" destOrd="0" presId="urn:microsoft.com/office/officeart/2005/8/layout/hierarchy2"/>
    <dgm:cxn modelId="{A592B15A-D60E-4968-9C65-87FC54149736}" type="presOf" srcId="{084A294B-0AA5-4BCE-BBBA-D69FFAD04190}" destId="{DC48EB1D-5B89-4FF0-B877-791DAB0477CA}" srcOrd="1" destOrd="0" presId="urn:microsoft.com/office/officeart/2005/8/layout/hierarchy2"/>
    <dgm:cxn modelId="{2FA26A66-F35E-4FD2-BBD7-B552F761CA16}" type="presOf" srcId="{B0E38032-4E4D-495A-9D6D-157C6E060B5D}" destId="{ED153375-DE83-4D15-92F4-83B27187CE89}" srcOrd="0" destOrd="0" presId="urn:microsoft.com/office/officeart/2005/8/layout/hierarchy2"/>
    <dgm:cxn modelId="{CB0505CE-870F-44F6-A8DF-F56AF0B3C975}" type="presOf" srcId="{8680D5E7-F861-48B4-AD15-F5C2DF8FAFF4}" destId="{995A73C2-0FFC-481C-ADBB-E9D324780B39}" srcOrd="0" destOrd="0" presId="urn:microsoft.com/office/officeart/2005/8/layout/hierarchy2"/>
    <dgm:cxn modelId="{39637532-92B3-4780-930B-CBF163BA3489}" type="presOf" srcId="{E53AA5F6-9C44-4C61-B614-2DD4C8319A62}" destId="{63CCE023-7F41-4BEE-A221-EA8F35B8EF2F}" srcOrd="0" destOrd="0" presId="urn:microsoft.com/office/officeart/2005/8/layout/hierarchy2"/>
    <dgm:cxn modelId="{C84A92C2-556F-4427-BB5A-CC2F25B51C63}" type="presOf" srcId="{9770D037-1EA7-4097-B0F0-E57D59E2C051}" destId="{6503E4DB-A08A-4EA7-B286-C3A307543C54}" srcOrd="0" destOrd="0" presId="urn:microsoft.com/office/officeart/2005/8/layout/hierarchy2"/>
    <dgm:cxn modelId="{13DAF7D1-9248-417B-B901-B684D7CA32F9}" type="presOf" srcId="{C9CF6D6C-10EB-497E-AC08-FAA37C7CD0C8}" destId="{4209BC7B-D7DE-453D-816D-FB55BCE78AC6}" srcOrd="1" destOrd="0" presId="urn:microsoft.com/office/officeart/2005/8/layout/hierarchy2"/>
    <dgm:cxn modelId="{98852EA5-E7FC-4CCA-833C-C2BB6A41CD13}" type="presOf" srcId="{7E3770A8-77AD-44BF-A82D-26F92432847B}" destId="{91F2F1A8-5387-4F39-8939-B8FF163737AE}" srcOrd="0" destOrd="0" presId="urn:microsoft.com/office/officeart/2005/8/layout/hierarchy2"/>
    <dgm:cxn modelId="{32A543C1-FAEA-4D63-B3D1-2ED6F1A0A842}" type="presOf" srcId="{A578357B-F842-4CF1-AA9E-DBADC5C1EA0F}" destId="{E0557E28-E28C-4E53-A0AC-721FC42CE63C}" srcOrd="0" destOrd="0" presId="urn:microsoft.com/office/officeart/2005/8/layout/hierarchy2"/>
    <dgm:cxn modelId="{E5059C3C-6613-4D18-9C2F-989DED40857F}" srcId="{D473C124-EFED-4DD5-AA32-CEA9435ACCE5}" destId="{85680C23-1D31-4A1F-945B-578B55BA9217}" srcOrd="0" destOrd="0" parTransId="{5B8DED23-363F-45D3-B769-E4C5E34C91DC}" sibTransId="{4FB5C8A6-CFE9-463F-BE58-6B0CA1A92E97}"/>
    <dgm:cxn modelId="{45166F84-529D-420B-8AF2-792213269CF5}" type="presOf" srcId="{85680C23-1D31-4A1F-945B-578B55BA9217}" destId="{E42DCA45-CCD9-4CBF-A481-3D6C405D1AE8}" srcOrd="0" destOrd="0" presId="urn:microsoft.com/office/officeart/2005/8/layout/hierarchy2"/>
    <dgm:cxn modelId="{89863D4A-4B8E-4ADE-ABB0-364398CE7877}" srcId="{BD50F3A9-91D7-4690-8CAB-CFFCF186D726}" destId="{9770D037-1EA7-4097-B0F0-E57D59E2C051}" srcOrd="0" destOrd="0" parTransId="{7E3770A8-77AD-44BF-A82D-26F92432847B}" sibTransId="{18B151BB-9464-492F-B7FB-E27DEDF4E5BA}"/>
    <dgm:cxn modelId="{7572EF36-2C5A-4EF6-946A-E385D35D20D9}" type="presOf" srcId="{084A294B-0AA5-4BCE-BBBA-D69FFAD04190}" destId="{86DA53B0-2E2E-4380-897F-176931AFAFD3}" srcOrd="0" destOrd="0" presId="urn:microsoft.com/office/officeart/2005/8/layout/hierarchy2"/>
    <dgm:cxn modelId="{89F6535E-B796-436B-9F14-34E68B16DE07}" type="presOf" srcId="{CF64C3DA-0E62-45C1-B7E1-E1378BE22B08}" destId="{39B0A7F0-A5F2-43FE-B37D-D73F4F031788}" srcOrd="0" destOrd="0" presId="urn:microsoft.com/office/officeart/2005/8/layout/hierarchy2"/>
    <dgm:cxn modelId="{71D6FC34-A34D-45C2-A0DC-130030A2090F}" type="presOf" srcId="{7E3770A8-77AD-44BF-A82D-26F92432847B}" destId="{E1264A26-38A2-4B57-84D3-0AC290AD4C32}" srcOrd="1" destOrd="0" presId="urn:microsoft.com/office/officeart/2005/8/layout/hierarchy2"/>
    <dgm:cxn modelId="{29B61B46-DAEF-4C60-9E1C-FBC38FA0E8B8}" srcId="{D473C124-EFED-4DD5-AA32-CEA9435ACCE5}" destId="{E53AA5F6-9C44-4C61-B614-2DD4C8319A62}" srcOrd="1" destOrd="0" parTransId="{DC69E320-AC36-4782-8984-2ABD30DE834A}" sibTransId="{DB1884A6-B24E-43C7-8901-86563F7CAD28}"/>
    <dgm:cxn modelId="{947D36E9-05A8-480F-8D0D-4424F5BD54C8}" type="presOf" srcId="{5D759EFC-C60E-47FF-BF46-DCAAE4D623FC}" destId="{9C5FEBC5-804A-4F0B-905A-BF418E1F4E10}" srcOrd="0" destOrd="0" presId="urn:microsoft.com/office/officeart/2005/8/layout/hierarchy2"/>
    <dgm:cxn modelId="{172D6262-786B-4E23-98B7-AABFC3EA0E02}" type="presOf" srcId="{A578357B-F842-4CF1-AA9E-DBADC5C1EA0F}" destId="{C9059AC3-AFED-4431-9D20-50B9DAE2BB03}" srcOrd="1" destOrd="0" presId="urn:microsoft.com/office/officeart/2005/8/layout/hierarchy2"/>
    <dgm:cxn modelId="{A79F0D2C-2E53-45D2-8233-454538101701}" type="presOf" srcId="{DC69E320-AC36-4782-8984-2ABD30DE834A}" destId="{CE90309B-B858-4B72-BB74-493D04FCAAB1}" srcOrd="0" destOrd="0" presId="urn:microsoft.com/office/officeart/2005/8/layout/hierarchy2"/>
    <dgm:cxn modelId="{869F8935-AB0E-4967-9739-EFA4B04F6A97}" srcId="{B0E38032-4E4D-495A-9D6D-157C6E060B5D}" destId="{D473C124-EFED-4DD5-AA32-CEA9435ACCE5}" srcOrd="0" destOrd="0" parTransId="{0CD1004F-AB07-414E-B792-F381C0A98125}" sibTransId="{3E38779D-DCB0-40F0-A995-0448840C7F04}"/>
    <dgm:cxn modelId="{355664C1-E0D7-4E96-B3CA-E985D718E96B}" srcId="{E53AA5F6-9C44-4C61-B614-2DD4C8319A62}" destId="{8680D5E7-F861-48B4-AD15-F5C2DF8FAFF4}" srcOrd="0" destOrd="0" parTransId="{87113DC0-F10C-4468-8EC4-7A632DC0DBCD}" sibTransId="{264CDA79-813A-405E-81F7-7AAF2AA6E78F}"/>
    <dgm:cxn modelId="{81737D5C-83A0-4477-A78C-ED47F174556A}" type="presOf" srcId="{D473C124-EFED-4DD5-AA32-CEA9435ACCE5}" destId="{C3D7559E-7755-4E54-9849-BBBCEDD5C836}" srcOrd="0" destOrd="0" presId="urn:microsoft.com/office/officeart/2005/8/layout/hierarchy2"/>
    <dgm:cxn modelId="{8CC700BE-66C9-4B07-A0FE-8CB4A2419F46}" type="presOf" srcId="{2A4F22EA-490C-4552-8EB5-4A4DE6DD67F8}" destId="{FD137D93-8005-4A6F-A82B-A08D00D628F2}" srcOrd="0" destOrd="0" presId="urn:microsoft.com/office/officeart/2005/8/layout/hierarchy2"/>
    <dgm:cxn modelId="{1D7D1BBC-5FF0-4026-AF75-9218BB6DA1F1}" type="presParOf" srcId="{ED153375-DE83-4D15-92F4-83B27187CE89}" destId="{0E272BC5-C6A5-4BBC-A1E2-8C38AF9B6B8B}" srcOrd="0" destOrd="0" presId="urn:microsoft.com/office/officeart/2005/8/layout/hierarchy2"/>
    <dgm:cxn modelId="{0B4686FA-DF6E-413E-A6F6-0A33848BDD6C}" type="presParOf" srcId="{0E272BC5-C6A5-4BBC-A1E2-8C38AF9B6B8B}" destId="{C3D7559E-7755-4E54-9849-BBBCEDD5C836}" srcOrd="0" destOrd="0" presId="urn:microsoft.com/office/officeart/2005/8/layout/hierarchy2"/>
    <dgm:cxn modelId="{4B9B117E-B96F-4428-ADDF-4F51C05737CB}" type="presParOf" srcId="{0E272BC5-C6A5-4BBC-A1E2-8C38AF9B6B8B}" destId="{C5589053-A6C3-4354-8176-F31E763C0B7F}" srcOrd="1" destOrd="0" presId="urn:microsoft.com/office/officeart/2005/8/layout/hierarchy2"/>
    <dgm:cxn modelId="{5CDA864D-390E-46B2-9176-59ED3155A79E}" type="presParOf" srcId="{C5589053-A6C3-4354-8176-F31E763C0B7F}" destId="{B57E68F9-D66C-4E7A-8A97-2C83B3548022}" srcOrd="0" destOrd="0" presId="urn:microsoft.com/office/officeart/2005/8/layout/hierarchy2"/>
    <dgm:cxn modelId="{79FF44D4-24A3-4DA3-B269-CA8C153B0F4F}" type="presParOf" srcId="{B57E68F9-D66C-4E7A-8A97-2C83B3548022}" destId="{474EB40E-B4B8-4CAA-97BF-22AE5C6BB4E1}" srcOrd="0" destOrd="0" presId="urn:microsoft.com/office/officeart/2005/8/layout/hierarchy2"/>
    <dgm:cxn modelId="{1F484CB4-1C6C-4389-B54F-1EC8C879ED04}" type="presParOf" srcId="{C5589053-A6C3-4354-8176-F31E763C0B7F}" destId="{4B235502-0ED4-440D-8F26-FFBB5541E3F7}" srcOrd="1" destOrd="0" presId="urn:microsoft.com/office/officeart/2005/8/layout/hierarchy2"/>
    <dgm:cxn modelId="{2CF7F607-4DBE-4702-B1CD-F3D54F94C0E1}" type="presParOf" srcId="{4B235502-0ED4-440D-8F26-FFBB5541E3F7}" destId="{E42DCA45-CCD9-4CBF-A481-3D6C405D1AE8}" srcOrd="0" destOrd="0" presId="urn:microsoft.com/office/officeart/2005/8/layout/hierarchy2"/>
    <dgm:cxn modelId="{AB34ACC3-97C3-4AD5-973D-1B3B5818379F}" type="presParOf" srcId="{4B235502-0ED4-440D-8F26-FFBB5541E3F7}" destId="{F2F43C2A-D687-40B8-BDFA-4A72B35FF0EF}" srcOrd="1" destOrd="0" presId="urn:microsoft.com/office/officeart/2005/8/layout/hierarchy2"/>
    <dgm:cxn modelId="{8224F426-36D3-4ADD-ABC0-FA2F264FB591}" type="presParOf" srcId="{F2F43C2A-D687-40B8-BDFA-4A72B35FF0EF}" destId="{E0557E28-E28C-4E53-A0AC-721FC42CE63C}" srcOrd="0" destOrd="0" presId="urn:microsoft.com/office/officeart/2005/8/layout/hierarchy2"/>
    <dgm:cxn modelId="{28B8FB51-F7CD-4C42-AF97-64998B0B9B7A}" type="presParOf" srcId="{E0557E28-E28C-4E53-A0AC-721FC42CE63C}" destId="{C9059AC3-AFED-4431-9D20-50B9DAE2BB03}" srcOrd="0" destOrd="0" presId="urn:microsoft.com/office/officeart/2005/8/layout/hierarchy2"/>
    <dgm:cxn modelId="{1ACBF273-0B92-4933-92AE-CD02895565ED}" type="presParOf" srcId="{F2F43C2A-D687-40B8-BDFA-4A72B35FF0EF}" destId="{6D5DC434-AD64-4605-9B8B-8DF92A1165C7}" srcOrd="1" destOrd="0" presId="urn:microsoft.com/office/officeart/2005/8/layout/hierarchy2"/>
    <dgm:cxn modelId="{4A4DC68E-D731-4C8B-A93D-2A9806C3498C}" type="presParOf" srcId="{6D5DC434-AD64-4605-9B8B-8DF92A1165C7}" destId="{FD137D93-8005-4A6F-A82B-A08D00D628F2}" srcOrd="0" destOrd="0" presId="urn:microsoft.com/office/officeart/2005/8/layout/hierarchy2"/>
    <dgm:cxn modelId="{52BBECC1-F60A-4901-9AC7-A19020A5117E}" type="presParOf" srcId="{6D5DC434-AD64-4605-9B8B-8DF92A1165C7}" destId="{1EC0ED5F-5F1E-41B4-9BC0-6BD4DC17AC2D}" srcOrd="1" destOrd="0" presId="urn:microsoft.com/office/officeart/2005/8/layout/hierarchy2"/>
    <dgm:cxn modelId="{6D480FBB-A0D5-49CF-B986-881F8711D3F5}" type="presParOf" srcId="{1EC0ED5F-5F1E-41B4-9BC0-6BD4DC17AC2D}" destId="{BF956E43-E7EB-43D4-97C7-FA2298C9B1B5}" srcOrd="0" destOrd="0" presId="urn:microsoft.com/office/officeart/2005/8/layout/hierarchy2"/>
    <dgm:cxn modelId="{ED128363-BF8F-4440-AD55-0FA241A48285}" type="presParOf" srcId="{BF956E43-E7EB-43D4-97C7-FA2298C9B1B5}" destId="{4209BC7B-D7DE-453D-816D-FB55BCE78AC6}" srcOrd="0" destOrd="0" presId="urn:microsoft.com/office/officeart/2005/8/layout/hierarchy2"/>
    <dgm:cxn modelId="{B2EBB94C-E6AE-4BFB-B967-723E4FF09F70}" type="presParOf" srcId="{1EC0ED5F-5F1E-41B4-9BC0-6BD4DC17AC2D}" destId="{A2A25C43-3027-4851-9400-5F3EBEEFBDB9}" srcOrd="1" destOrd="0" presId="urn:microsoft.com/office/officeart/2005/8/layout/hierarchy2"/>
    <dgm:cxn modelId="{E2DE43B5-D126-401D-8F9D-722CE6BE9DEF}" type="presParOf" srcId="{A2A25C43-3027-4851-9400-5F3EBEEFBDB9}" destId="{39B0A7F0-A5F2-43FE-B37D-D73F4F031788}" srcOrd="0" destOrd="0" presId="urn:microsoft.com/office/officeart/2005/8/layout/hierarchy2"/>
    <dgm:cxn modelId="{88E6FA70-58BA-497C-A75C-EC5272DD6F60}" type="presParOf" srcId="{A2A25C43-3027-4851-9400-5F3EBEEFBDB9}" destId="{83C239B9-2A7C-4CDA-AED9-DE23EF2A9BCB}" srcOrd="1" destOrd="0" presId="urn:microsoft.com/office/officeart/2005/8/layout/hierarchy2"/>
    <dgm:cxn modelId="{86AFD902-D167-4582-B6FA-C66FBBBF354E}" type="presParOf" srcId="{83C239B9-2A7C-4CDA-AED9-DE23EF2A9BCB}" destId="{9C5FEBC5-804A-4F0B-905A-BF418E1F4E10}" srcOrd="0" destOrd="0" presId="urn:microsoft.com/office/officeart/2005/8/layout/hierarchy2"/>
    <dgm:cxn modelId="{50F9EA65-05CB-4CB0-A97F-C94C1097CF36}" type="presParOf" srcId="{9C5FEBC5-804A-4F0B-905A-BF418E1F4E10}" destId="{0FEAA75B-12B3-49AC-912D-C2675B390D6B}" srcOrd="0" destOrd="0" presId="urn:microsoft.com/office/officeart/2005/8/layout/hierarchy2"/>
    <dgm:cxn modelId="{3114BFE1-7A89-4815-B8C9-59D67E4A1A60}" type="presParOf" srcId="{83C239B9-2A7C-4CDA-AED9-DE23EF2A9BCB}" destId="{86407E17-8930-466D-8F4F-D8066F895949}" srcOrd="1" destOrd="0" presId="urn:microsoft.com/office/officeart/2005/8/layout/hierarchy2"/>
    <dgm:cxn modelId="{6D01641C-7AC4-4BF5-B7CF-6638F5993277}" type="presParOf" srcId="{86407E17-8930-466D-8F4F-D8066F895949}" destId="{68840642-A231-48FB-B6FE-6E2F060BC8F8}" srcOrd="0" destOrd="0" presId="urn:microsoft.com/office/officeart/2005/8/layout/hierarchy2"/>
    <dgm:cxn modelId="{9AB04636-B4C2-4A89-9412-0C247CE153EC}" type="presParOf" srcId="{86407E17-8930-466D-8F4F-D8066F895949}" destId="{4EB9D4DB-766B-46E7-81F8-5E60B0D02B51}" srcOrd="1" destOrd="0" presId="urn:microsoft.com/office/officeart/2005/8/layout/hierarchy2"/>
    <dgm:cxn modelId="{22470258-BE6F-4725-8B6A-74FCC5940B24}" type="presParOf" srcId="{C5589053-A6C3-4354-8176-F31E763C0B7F}" destId="{CE90309B-B858-4B72-BB74-493D04FCAAB1}" srcOrd="2" destOrd="0" presId="urn:microsoft.com/office/officeart/2005/8/layout/hierarchy2"/>
    <dgm:cxn modelId="{78349E46-FB10-47DF-87BE-ECA4A7CB2165}" type="presParOf" srcId="{CE90309B-B858-4B72-BB74-493D04FCAAB1}" destId="{A40F18C3-7789-4392-AA09-3F536CF62D0E}" srcOrd="0" destOrd="0" presId="urn:microsoft.com/office/officeart/2005/8/layout/hierarchy2"/>
    <dgm:cxn modelId="{35C2A5BB-9B2D-49FF-8B20-D29973F50E98}" type="presParOf" srcId="{C5589053-A6C3-4354-8176-F31E763C0B7F}" destId="{7FFF0A44-1A6F-4A65-AB44-CCB6AC764F8C}" srcOrd="3" destOrd="0" presId="urn:microsoft.com/office/officeart/2005/8/layout/hierarchy2"/>
    <dgm:cxn modelId="{C12AC6C3-EF4B-40A7-83B2-89B5EC876EA2}" type="presParOf" srcId="{7FFF0A44-1A6F-4A65-AB44-CCB6AC764F8C}" destId="{63CCE023-7F41-4BEE-A221-EA8F35B8EF2F}" srcOrd="0" destOrd="0" presId="urn:microsoft.com/office/officeart/2005/8/layout/hierarchy2"/>
    <dgm:cxn modelId="{8A4ECDE0-2F1E-42C5-867B-DCBDB5C841A9}" type="presParOf" srcId="{7FFF0A44-1A6F-4A65-AB44-CCB6AC764F8C}" destId="{4C438CDD-598A-4C27-9832-6C7D6A7B5BE3}" srcOrd="1" destOrd="0" presId="urn:microsoft.com/office/officeart/2005/8/layout/hierarchy2"/>
    <dgm:cxn modelId="{62AD8005-DFC1-45EA-BCE3-8F2DF880E229}" type="presParOf" srcId="{4C438CDD-598A-4C27-9832-6C7D6A7B5BE3}" destId="{90C9FF9C-37E7-4B6C-8770-4A0D9578D8B7}" srcOrd="0" destOrd="0" presId="urn:microsoft.com/office/officeart/2005/8/layout/hierarchy2"/>
    <dgm:cxn modelId="{4B62E663-02A9-4D80-A5B7-5FFAEB13A985}" type="presParOf" srcId="{90C9FF9C-37E7-4B6C-8770-4A0D9578D8B7}" destId="{FD03E6D6-4D5C-48E2-91A9-DFFC4C0680CE}" srcOrd="0" destOrd="0" presId="urn:microsoft.com/office/officeart/2005/8/layout/hierarchy2"/>
    <dgm:cxn modelId="{1FE65245-6589-44A1-99A0-2EC7FF447A7C}" type="presParOf" srcId="{4C438CDD-598A-4C27-9832-6C7D6A7B5BE3}" destId="{7E27BEC2-DF35-4E3C-AB72-F899D10B01EE}" srcOrd="1" destOrd="0" presId="urn:microsoft.com/office/officeart/2005/8/layout/hierarchy2"/>
    <dgm:cxn modelId="{39F8358B-EF95-402F-98E9-2E9A8D4110D4}" type="presParOf" srcId="{7E27BEC2-DF35-4E3C-AB72-F899D10B01EE}" destId="{995A73C2-0FFC-481C-ADBB-E9D324780B39}" srcOrd="0" destOrd="0" presId="urn:microsoft.com/office/officeart/2005/8/layout/hierarchy2"/>
    <dgm:cxn modelId="{AFF91B41-2CCE-478A-B4BB-B6D59EA76CFA}" type="presParOf" srcId="{7E27BEC2-DF35-4E3C-AB72-F899D10B01EE}" destId="{FF8E686D-B786-41E6-A051-A4964A14C240}" srcOrd="1" destOrd="0" presId="urn:microsoft.com/office/officeart/2005/8/layout/hierarchy2"/>
    <dgm:cxn modelId="{91F1C71C-CAD4-40B0-A1EA-01A1EB60EF85}" type="presParOf" srcId="{FF8E686D-B786-41E6-A051-A4964A14C240}" destId="{86DA53B0-2E2E-4380-897F-176931AFAFD3}" srcOrd="0" destOrd="0" presId="urn:microsoft.com/office/officeart/2005/8/layout/hierarchy2"/>
    <dgm:cxn modelId="{63CB5FED-F147-4B80-BAD0-49E4F2018FE0}" type="presParOf" srcId="{86DA53B0-2E2E-4380-897F-176931AFAFD3}" destId="{DC48EB1D-5B89-4FF0-B877-791DAB0477CA}" srcOrd="0" destOrd="0" presId="urn:microsoft.com/office/officeart/2005/8/layout/hierarchy2"/>
    <dgm:cxn modelId="{D1260D0E-3214-4048-A987-47EAA8B37E73}" type="presParOf" srcId="{FF8E686D-B786-41E6-A051-A4964A14C240}" destId="{BF1FDB11-1DE4-487D-9157-ED9C5CCF8882}" srcOrd="1" destOrd="0" presId="urn:microsoft.com/office/officeart/2005/8/layout/hierarchy2"/>
    <dgm:cxn modelId="{38004D44-DD6E-4016-BE99-02936F76E0D9}" type="presParOf" srcId="{BF1FDB11-1DE4-487D-9157-ED9C5CCF8882}" destId="{57BF02FD-CD62-47CD-A369-8180EDBC79E7}" srcOrd="0" destOrd="0" presId="urn:microsoft.com/office/officeart/2005/8/layout/hierarchy2"/>
    <dgm:cxn modelId="{0B124D42-EE0A-4954-B817-E0C2F524F3D0}" type="presParOf" srcId="{BF1FDB11-1DE4-487D-9157-ED9C5CCF8882}" destId="{E06A77DB-CC1C-408D-A9B4-96B9735E9672}" srcOrd="1" destOrd="0" presId="urn:microsoft.com/office/officeart/2005/8/layout/hierarchy2"/>
    <dgm:cxn modelId="{99DA38EE-4E2D-448F-8BED-EDE56C026179}" type="presParOf" srcId="{E06A77DB-CC1C-408D-A9B4-96B9735E9672}" destId="{91F2F1A8-5387-4F39-8939-B8FF163737AE}" srcOrd="0" destOrd="0" presId="urn:microsoft.com/office/officeart/2005/8/layout/hierarchy2"/>
    <dgm:cxn modelId="{BEABF313-E0FA-4C77-8AE6-8921F1AE2E2B}" type="presParOf" srcId="{91F2F1A8-5387-4F39-8939-B8FF163737AE}" destId="{E1264A26-38A2-4B57-84D3-0AC290AD4C32}" srcOrd="0" destOrd="0" presId="urn:microsoft.com/office/officeart/2005/8/layout/hierarchy2"/>
    <dgm:cxn modelId="{41A72762-92EC-45BB-B60B-A860157EBA5F}" type="presParOf" srcId="{E06A77DB-CC1C-408D-A9B4-96B9735E9672}" destId="{019D8E7D-7DEF-4D64-9970-D92FACFBF1B5}" srcOrd="1" destOrd="0" presId="urn:microsoft.com/office/officeart/2005/8/layout/hierarchy2"/>
    <dgm:cxn modelId="{29D0C999-ABD8-4EE4-9E12-14B615B18F4F}" type="presParOf" srcId="{019D8E7D-7DEF-4D64-9970-D92FACFBF1B5}" destId="{6503E4DB-A08A-4EA7-B286-C3A307543C54}" srcOrd="0" destOrd="0" presId="urn:microsoft.com/office/officeart/2005/8/layout/hierarchy2"/>
    <dgm:cxn modelId="{E5918932-E941-4B2B-A6B9-2FF702AB63C3}" type="presParOf" srcId="{019D8E7D-7DEF-4D64-9970-D92FACFBF1B5}" destId="{722F575B-94A9-4B8D-BDBD-9EE92072993D}"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D7559E-7755-4E54-9849-BBBCEDD5C836}">
      <dsp:nvSpPr>
        <dsp:cNvPr id="0" name=""/>
        <dsp:cNvSpPr/>
      </dsp:nvSpPr>
      <dsp:spPr>
        <a:xfrm>
          <a:off x="423078" y="1183047"/>
          <a:ext cx="2698589" cy="638116"/>
        </a:xfrm>
        <a:prstGeom prst="roundRect">
          <a:avLst>
            <a:gd name="adj" fmla="val 10000"/>
          </a:avLst>
        </a:prstGeom>
        <a:solidFill>
          <a:schemeClr val="accent6">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b="1" kern="1200" dirty="0" smtClean="0">
              <a:solidFill>
                <a:schemeClr val="bg1"/>
              </a:solidFill>
            </a:rPr>
            <a:t>Financement de </a:t>
          </a:r>
        </a:p>
        <a:p>
          <a:pPr lvl="0" algn="ctr" defTabSz="533400">
            <a:lnSpc>
              <a:spcPct val="90000"/>
            </a:lnSpc>
            <a:spcBef>
              <a:spcPct val="0"/>
            </a:spcBef>
            <a:spcAft>
              <a:spcPct val="35000"/>
            </a:spcAft>
          </a:pPr>
          <a:r>
            <a:rPr lang="fr-FR" sz="1200" b="1" kern="1200" dirty="0" smtClean="0">
              <a:solidFill>
                <a:schemeClr val="bg1"/>
              </a:solidFill>
            </a:rPr>
            <a:t>Résidences Principales</a:t>
          </a:r>
        </a:p>
      </dsp:txBody>
      <dsp:txXfrm>
        <a:off x="441768" y="1201737"/>
        <a:ext cx="2661209" cy="600736"/>
      </dsp:txXfrm>
    </dsp:sp>
    <dsp:sp modelId="{B57E68F9-D66C-4E7A-8A97-2C83B3548022}">
      <dsp:nvSpPr>
        <dsp:cNvPr id="0" name=""/>
        <dsp:cNvSpPr/>
      </dsp:nvSpPr>
      <dsp:spPr>
        <a:xfrm rot="19847417">
          <a:off x="2964114" y="822667"/>
          <a:ext cx="2478010" cy="149589"/>
        </a:xfrm>
        <a:custGeom>
          <a:avLst/>
          <a:gdLst/>
          <a:ahLst/>
          <a:cxnLst/>
          <a:rect l="0" t="0" r="0" b="0"/>
          <a:pathLst>
            <a:path>
              <a:moveTo>
                <a:pt x="0" y="74794"/>
              </a:moveTo>
              <a:lnTo>
                <a:pt x="2478010" y="7479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fr-FR" sz="200" kern="1200"/>
        </a:p>
      </dsp:txBody>
      <dsp:txXfrm>
        <a:off x="4141169" y="835511"/>
        <a:ext cx="123900" cy="123900"/>
      </dsp:txXfrm>
    </dsp:sp>
    <dsp:sp modelId="{E42DCA45-CCD9-4CBF-A481-3D6C405D1AE8}">
      <dsp:nvSpPr>
        <dsp:cNvPr id="0" name=""/>
        <dsp:cNvSpPr/>
      </dsp:nvSpPr>
      <dsp:spPr>
        <a:xfrm>
          <a:off x="5284572" y="0"/>
          <a:ext cx="3105203" cy="585636"/>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t>Achat en PSLA</a:t>
          </a:r>
        </a:p>
        <a:p>
          <a:pPr lvl="0" algn="ctr" defTabSz="533400">
            <a:lnSpc>
              <a:spcPct val="90000"/>
            </a:lnSpc>
            <a:spcBef>
              <a:spcPct val="0"/>
            </a:spcBef>
            <a:spcAft>
              <a:spcPct val="35000"/>
            </a:spcAft>
          </a:pPr>
          <a:r>
            <a:rPr lang="fr-FR" sz="1200" kern="1200" dirty="0" smtClean="0"/>
            <a:t>Prêt Social Location Accession</a:t>
          </a:r>
          <a:endParaRPr lang="fr-FR" sz="1200" kern="1200" dirty="0"/>
        </a:p>
      </dsp:txBody>
      <dsp:txXfrm>
        <a:off x="5301725" y="17153"/>
        <a:ext cx="3070897" cy="551330"/>
      </dsp:txXfrm>
    </dsp:sp>
    <dsp:sp modelId="{CE90309B-B858-4B72-BB74-493D04FCAAB1}">
      <dsp:nvSpPr>
        <dsp:cNvPr id="0" name=""/>
        <dsp:cNvSpPr/>
      </dsp:nvSpPr>
      <dsp:spPr>
        <a:xfrm rot="20954712">
          <a:off x="3102529" y="1223996"/>
          <a:ext cx="2179071" cy="149589"/>
        </a:xfrm>
        <a:custGeom>
          <a:avLst/>
          <a:gdLst/>
          <a:ahLst/>
          <a:cxnLst/>
          <a:rect l="0" t="0" r="0" b="0"/>
          <a:pathLst>
            <a:path>
              <a:moveTo>
                <a:pt x="0" y="74794"/>
              </a:moveTo>
              <a:lnTo>
                <a:pt x="2179071" y="7479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fr-FR" sz="200" kern="1200"/>
        </a:p>
      </dsp:txBody>
      <dsp:txXfrm>
        <a:off x="4137588" y="1244314"/>
        <a:ext cx="108953" cy="108953"/>
      </dsp:txXfrm>
    </dsp:sp>
    <dsp:sp modelId="{63CCE023-7F41-4BEE-A221-EA8F35B8EF2F}">
      <dsp:nvSpPr>
        <dsp:cNvPr id="0" name=""/>
        <dsp:cNvSpPr/>
      </dsp:nvSpPr>
      <dsp:spPr>
        <a:xfrm rot="10800000" flipV="1">
          <a:off x="5262462" y="812890"/>
          <a:ext cx="3177000" cy="565173"/>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t>Achat de Logement existant HLM</a:t>
          </a:r>
          <a:endParaRPr lang="fr-FR" sz="1200" kern="1200" dirty="0"/>
        </a:p>
      </dsp:txBody>
      <dsp:txXfrm rot="-10800000">
        <a:off x="5279015" y="829443"/>
        <a:ext cx="3143894" cy="532067"/>
      </dsp:txXfrm>
    </dsp:sp>
    <dsp:sp modelId="{CC9FB74A-3A96-4528-96B9-F59E033A7930}">
      <dsp:nvSpPr>
        <dsp:cNvPr id="0" name=""/>
        <dsp:cNvSpPr/>
      </dsp:nvSpPr>
      <dsp:spPr>
        <a:xfrm rot="810561">
          <a:off x="3091394" y="1682907"/>
          <a:ext cx="2188287" cy="149589"/>
        </a:xfrm>
        <a:custGeom>
          <a:avLst/>
          <a:gdLst/>
          <a:ahLst/>
          <a:cxnLst/>
          <a:rect l="0" t="0" r="0" b="0"/>
          <a:pathLst>
            <a:path>
              <a:moveTo>
                <a:pt x="0" y="74794"/>
              </a:moveTo>
              <a:lnTo>
                <a:pt x="2188287" y="7479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fr-FR" sz="800" kern="1200"/>
        </a:p>
      </dsp:txBody>
      <dsp:txXfrm>
        <a:off x="4130830" y="1702995"/>
        <a:ext cx="109414" cy="109414"/>
      </dsp:txXfrm>
    </dsp:sp>
    <dsp:sp modelId="{C46879E4-5B63-4912-8ABC-9AC210BEE34F}">
      <dsp:nvSpPr>
        <dsp:cNvPr id="0" name=""/>
        <dsp:cNvSpPr/>
      </dsp:nvSpPr>
      <dsp:spPr>
        <a:xfrm rot="10800000" flipH="1" flipV="1">
          <a:off x="5249408" y="1743722"/>
          <a:ext cx="3182939" cy="539153"/>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t>Logements neufs en VEFA ou CCMI</a:t>
          </a:r>
          <a:endParaRPr lang="fr-FR" sz="1200" kern="1200" dirty="0"/>
        </a:p>
      </dsp:txBody>
      <dsp:txXfrm rot="-10800000">
        <a:off x="5265199" y="1759513"/>
        <a:ext cx="3151357" cy="507571"/>
      </dsp:txXfrm>
    </dsp:sp>
    <dsp:sp modelId="{5C11C133-4A78-4269-9B1C-2E6A003465A5}">
      <dsp:nvSpPr>
        <dsp:cNvPr id="0" name=""/>
        <dsp:cNvSpPr/>
      </dsp:nvSpPr>
      <dsp:spPr>
        <a:xfrm rot="1858737">
          <a:off x="2944058" y="2068206"/>
          <a:ext cx="2490251" cy="149589"/>
        </a:xfrm>
        <a:custGeom>
          <a:avLst/>
          <a:gdLst/>
          <a:ahLst/>
          <a:cxnLst/>
          <a:rect l="0" t="0" r="0" b="0"/>
          <a:pathLst>
            <a:path>
              <a:moveTo>
                <a:pt x="0" y="74794"/>
              </a:moveTo>
              <a:lnTo>
                <a:pt x="2490251" y="7479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fr-FR" sz="900" kern="1200"/>
        </a:p>
      </dsp:txBody>
      <dsp:txXfrm>
        <a:off x="4126927" y="2080744"/>
        <a:ext cx="124512" cy="124512"/>
      </dsp:txXfrm>
    </dsp:sp>
    <dsp:sp modelId="{0A44A133-0B74-414A-9465-D80C1351D868}">
      <dsp:nvSpPr>
        <dsp:cNvPr id="0" name=""/>
        <dsp:cNvSpPr/>
      </dsp:nvSpPr>
      <dsp:spPr>
        <a:xfrm>
          <a:off x="5256700" y="2521757"/>
          <a:ext cx="3188525" cy="524276"/>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t>Logements anciens / travaux</a:t>
          </a:r>
          <a:endParaRPr lang="fr-FR" sz="1200" kern="1200" dirty="0"/>
        </a:p>
      </dsp:txBody>
      <dsp:txXfrm>
        <a:off x="5272056" y="2537113"/>
        <a:ext cx="3157813" cy="4935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D7559E-7755-4E54-9849-BBBCEDD5C836}">
      <dsp:nvSpPr>
        <dsp:cNvPr id="0" name=""/>
        <dsp:cNvSpPr/>
      </dsp:nvSpPr>
      <dsp:spPr>
        <a:xfrm>
          <a:off x="12276" y="1317712"/>
          <a:ext cx="1373630" cy="605840"/>
        </a:xfrm>
        <a:prstGeom prst="roundRect">
          <a:avLst>
            <a:gd name="adj" fmla="val 10000"/>
          </a:avLst>
        </a:prstGeom>
        <a:solidFill>
          <a:schemeClr val="accent6">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b="1" kern="1200" dirty="0" smtClean="0">
              <a:solidFill>
                <a:schemeClr val="bg1"/>
              </a:solidFill>
            </a:rPr>
            <a:t>Demande de financement</a:t>
          </a:r>
        </a:p>
        <a:p>
          <a:pPr lvl="0" algn="ctr" defTabSz="533400">
            <a:lnSpc>
              <a:spcPct val="90000"/>
            </a:lnSpc>
            <a:spcBef>
              <a:spcPct val="0"/>
            </a:spcBef>
            <a:spcAft>
              <a:spcPct val="35000"/>
            </a:spcAft>
          </a:pPr>
          <a:r>
            <a:rPr lang="fr-FR" sz="1200" b="1" kern="1200" dirty="0" smtClean="0">
              <a:solidFill>
                <a:schemeClr val="bg1"/>
              </a:solidFill>
            </a:rPr>
            <a:t>PSLA</a:t>
          </a:r>
        </a:p>
      </dsp:txBody>
      <dsp:txXfrm>
        <a:off x="30020" y="1335456"/>
        <a:ext cx="1338142" cy="570352"/>
      </dsp:txXfrm>
    </dsp:sp>
    <dsp:sp modelId="{B57E68F9-D66C-4E7A-8A97-2C83B3548022}">
      <dsp:nvSpPr>
        <dsp:cNvPr id="0" name=""/>
        <dsp:cNvSpPr/>
      </dsp:nvSpPr>
      <dsp:spPr>
        <a:xfrm rot="17717876">
          <a:off x="1176021" y="1268163"/>
          <a:ext cx="733001" cy="42234"/>
        </a:xfrm>
        <a:custGeom>
          <a:avLst/>
          <a:gdLst/>
          <a:ahLst/>
          <a:cxnLst/>
          <a:rect l="0" t="0" r="0" b="0"/>
          <a:pathLst>
            <a:path>
              <a:moveTo>
                <a:pt x="0" y="21117"/>
              </a:moveTo>
              <a:lnTo>
                <a:pt x="733001" y="2111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fr-FR" sz="200" kern="1200"/>
        </a:p>
      </dsp:txBody>
      <dsp:txXfrm>
        <a:off x="1524197" y="1270955"/>
        <a:ext cx="36650" cy="36650"/>
      </dsp:txXfrm>
    </dsp:sp>
    <dsp:sp modelId="{E42DCA45-CCD9-4CBF-A481-3D6C405D1AE8}">
      <dsp:nvSpPr>
        <dsp:cNvPr id="0" name=""/>
        <dsp:cNvSpPr/>
      </dsp:nvSpPr>
      <dsp:spPr>
        <a:xfrm>
          <a:off x="1699137" y="795830"/>
          <a:ext cx="906717" cy="324195"/>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Phase   LOCATIVE ?</a:t>
          </a:r>
          <a:endParaRPr lang="fr-FR" sz="900" kern="1200" dirty="0"/>
        </a:p>
      </dsp:txBody>
      <dsp:txXfrm>
        <a:off x="1708632" y="805325"/>
        <a:ext cx="887727" cy="305205"/>
      </dsp:txXfrm>
    </dsp:sp>
    <dsp:sp modelId="{E0557E28-E28C-4E53-A0AC-721FC42CE63C}">
      <dsp:nvSpPr>
        <dsp:cNvPr id="0" name=""/>
        <dsp:cNvSpPr/>
      </dsp:nvSpPr>
      <dsp:spPr>
        <a:xfrm rot="21574534">
          <a:off x="2605849" y="935383"/>
          <a:ext cx="385317" cy="42234"/>
        </a:xfrm>
        <a:custGeom>
          <a:avLst/>
          <a:gdLst/>
          <a:ahLst/>
          <a:cxnLst/>
          <a:rect l="0" t="0" r="0" b="0"/>
          <a:pathLst>
            <a:path>
              <a:moveTo>
                <a:pt x="0" y="21117"/>
              </a:moveTo>
              <a:lnTo>
                <a:pt x="385317" y="2111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2788875" y="946867"/>
        <a:ext cx="19265" cy="19265"/>
      </dsp:txXfrm>
    </dsp:sp>
    <dsp:sp modelId="{FD137D93-8005-4A6F-A82B-A08D00D628F2}">
      <dsp:nvSpPr>
        <dsp:cNvPr id="0" name=""/>
        <dsp:cNvSpPr/>
      </dsp:nvSpPr>
      <dsp:spPr>
        <a:xfrm flipH="1">
          <a:off x="2991161" y="567988"/>
          <a:ext cx="1870818" cy="774169"/>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Le GC collecte informations et documents :</a:t>
          </a:r>
        </a:p>
        <a:p>
          <a:pPr lvl="0" algn="ctr" defTabSz="400050">
            <a:lnSpc>
              <a:spcPct val="90000"/>
            </a:lnSpc>
            <a:spcBef>
              <a:spcPct val="0"/>
            </a:spcBef>
            <a:spcAft>
              <a:spcPct val="35000"/>
            </a:spcAft>
          </a:pPr>
          <a:r>
            <a:rPr lang="fr-FR" sz="900" kern="1200" dirty="0" smtClean="0"/>
            <a:t>Nom du bailleur social et du programme immobilier, adresse, type de logement, prix</a:t>
          </a:r>
          <a:endParaRPr lang="fr-FR" sz="900" kern="1200" dirty="0"/>
        </a:p>
      </dsp:txBody>
      <dsp:txXfrm>
        <a:off x="3013836" y="590663"/>
        <a:ext cx="1825468" cy="728819"/>
      </dsp:txXfrm>
    </dsp:sp>
    <dsp:sp modelId="{BF956E43-E7EB-43D4-97C7-FA2298C9B1B5}">
      <dsp:nvSpPr>
        <dsp:cNvPr id="0" name=""/>
        <dsp:cNvSpPr/>
      </dsp:nvSpPr>
      <dsp:spPr>
        <a:xfrm rot="21593864">
          <a:off x="4861980" y="933285"/>
          <a:ext cx="751507" cy="42234"/>
        </a:xfrm>
        <a:custGeom>
          <a:avLst/>
          <a:gdLst/>
          <a:ahLst/>
          <a:cxnLst/>
          <a:rect l="0" t="0" r="0" b="0"/>
          <a:pathLst>
            <a:path>
              <a:moveTo>
                <a:pt x="0" y="21117"/>
              </a:moveTo>
              <a:lnTo>
                <a:pt x="751507" y="211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5218946" y="935615"/>
        <a:ext cx="37575" cy="37575"/>
      </dsp:txXfrm>
    </dsp:sp>
    <dsp:sp modelId="{39B0A7F0-A5F2-43FE-B37D-D73F4F031788}">
      <dsp:nvSpPr>
        <dsp:cNvPr id="0" name=""/>
        <dsp:cNvSpPr/>
      </dsp:nvSpPr>
      <dsp:spPr>
        <a:xfrm>
          <a:off x="5613487" y="619055"/>
          <a:ext cx="637815" cy="669353"/>
        </a:xfrm>
        <a:prstGeom prst="roundRect">
          <a:avLst>
            <a:gd name="adj" fmla="val 10000"/>
          </a:avLst>
        </a:prstGeom>
        <a:solidFill>
          <a:schemeClr val="accent2">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Envoi par email @ l’ASP</a:t>
          </a:r>
        </a:p>
        <a:p>
          <a:pPr lvl="0" algn="ctr" defTabSz="400050">
            <a:lnSpc>
              <a:spcPct val="90000"/>
            </a:lnSpc>
            <a:spcBef>
              <a:spcPct val="0"/>
            </a:spcBef>
            <a:spcAft>
              <a:spcPct val="35000"/>
            </a:spcAft>
          </a:pPr>
          <a:endParaRPr lang="fr-FR" sz="900" kern="1200" dirty="0"/>
        </a:p>
      </dsp:txBody>
      <dsp:txXfrm>
        <a:off x="5632168" y="637736"/>
        <a:ext cx="600453" cy="631991"/>
      </dsp:txXfrm>
    </dsp:sp>
    <dsp:sp modelId="{9C5FEBC5-804A-4F0B-905A-BF418E1F4E10}">
      <dsp:nvSpPr>
        <dsp:cNvPr id="0" name=""/>
        <dsp:cNvSpPr/>
      </dsp:nvSpPr>
      <dsp:spPr>
        <a:xfrm rot="21581112">
          <a:off x="6251296" y="930181"/>
          <a:ext cx="885721" cy="42234"/>
        </a:xfrm>
        <a:custGeom>
          <a:avLst/>
          <a:gdLst/>
          <a:ahLst/>
          <a:cxnLst/>
          <a:rect l="0" t="0" r="0" b="0"/>
          <a:pathLst>
            <a:path>
              <a:moveTo>
                <a:pt x="0" y="21117"/>
              </a:moveTo>
              <a:lnTo>
                <a:pt x="885721" y="211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6672013" y="929155"/>
        <a:ext cx="44286" cy="44286"/>
      </dsp:txXfrm>
    </dsp:sp>
    <dsp:sp modelId="{68840642-A231-48FB-B6FE-6E2F060BC8F8}">
      <dsp:nvSpPr>
        <dsp:cNvPr id="0" name=""/>
        <dsp:cNvSpPr/>
      </dsp:nvSpPr>
      <dsp:spPr>
        <a:xfrm>
          <a:off x="7137010" y="536848"/>
          <a:ext cx="2187823" cy="824035"/>
        </a:xfrm>
        <a:prstGeom prst="roundRect">
          <a:avLst>
            <a:gd name="adj" fmla="val 10000"/>
          </a:avLst>
        </a:prstGeom>
        <a:solidFill>
          <a:schemeClr val="accent6">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endParaRPr lang="fr-FR" sz="900" kern="1200" dirty="0" smtClean="0">
            <a:solidFill>
              <a:schemeClr val="bg1"/>
            </a:solidFill>
          </a:endParaRPr>
        </a:p>
        <a:p>
          <a:pPr lvl="0" algn="ctr" defTabSz="400050">
            <a:lnSpc>
              <a:spcPct val="90000"/>
            </a:lnSpc>
            <a:spcBef>
              <a:spcPct val="0"/>
            </a:spcBef>
            <a:spcAft>
              <a:spcPct val="35000"/>
            </a:spcAft>
          </a:pPr>
          <a:r>
            <a:rPr lang="fr-FR" sz="900" kern="1200" dirty="0" smtClean="0">
              <a:solidFill>
                <a:schemeClr val="bg1"/>
              </a:solidFill>
            </a:rPr>
            <a:t>Le GC reçoit le </a:t>
          </a:r>
          <a:r>
            <a:rPr lang="fr-FR" sz="900" b="1" kern="1200" dirty="0" smtClean="0">
              <a:solidFill>
                <a:schemeClr val="bg1"/>
              </a:solidFill>
            </a:rPr>
            <a:t>PRE ACCORD PSLA </a:t>
          </a:r>
          <a:r>
            <a:rPr lang="fr-FR" sz="900" kern="1200" dirty="0" smtClean="0">
              <a:solidFill>
                <a:schemeClr val="bg1"/>
              </a:solidFill>
            </a:rPr>
            <a:t>et le remet au client.</a:t>
          </a:r>
        </a:p>
        <a:p>
          <a:pPr lvl="0" algn="ctr" defTabSz="400050">
            <a:lnSpc>
              <a:spcPct val="90000"/>
            </a:lnSpc>
            <a:spcBef>
              <a:spcPct val="0"/>
            </a:spcBef>
            <a:spcAft>
              <a:spcPct val="35000"/>
            </a:spcAft>
          </a:pPr>
          <a:r>
            <a:rPr lang="fr-FR" sz="900" kern="1200" dirty="0" smtClean="0">
              <a:solidFill>
                <a:schemeClr val="bg1"/>
              </a:solidFill>
            </a:rPr>
            <a:t>Si c’est un prospect, il propose la bancarisation CEGEE.</a:t>
          </a:r>
        </a:p>
        <a:p>
          <a:pPr lvl="0" algn="ctr" defTabSz="400050">
            <a:lnSpc>
              <a:spcPct val="90000"/>
            </a:lnSpc>
            <a:spcBef>
              <a:spcPct val="0"/>
            </a:spcBef>
            <a:spcAft>
              <a:spcPct val="35000"/>
            </a:spcAft>
          </a:pPr>
          <a:endParaRPr lang="fr-FR" sz="900" kern="1200" dirty="0">
            <a:solidFill>
              <a:schemeClr val="bg1"/>
            </a:solidFill>
          </a:endParaRPr>
        </a:p>
      </dsp:txBody>
      <dsp:txXfrm>
        <a:off x="7161145" y="560983"/>
        <a:ext cx="2139553" cy="775765"/>
      </dsp:txXfrm>
    </dsp:sp>
    <dsp:sp modelId="{CE90309B-B858-4B72-BB74-493D04FCAAB1}">
      <dsp:nvSpPr>
        <dsp:cNvPr id="0" name=""/>
        <dsp:cNvSpPr/>
      </dsp:nvSpPr>
      <dsp:spPr>
        <a:xfrm rot="3878554">
          <a:off x="1182009" y="1921785"/>
          <a:ext cx="713258" cy="42234"/>
        </a:xfrm>
        <a:custGeom>
          <a:avLst/>
          <a:gdLst/>
          <a:ahLst/>
          <a:cxnLst/>
          <a:rect l="0" t="0" r="0" b="0"/>
          <a:pathLst>
            <a:path>
              <a:moveTo>
                <a:pt x="0" y="21117"/>
              </a:moveTo>
              <a:lnTo>
                <a:pt x="713258" y="2111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fr-FR" sz="200" kern="1200"/>
        </a:p>
      </dsp:txBody>
      <dsp:txXfrm>
        <a:off x="1520807" y="1925071"/>
        <a:ext cx="35662" cy="35662"/>
      </dsp:txXfrm>
    </dsp:sp>
    <dsp:sp modelId="{63CCE023-7F41-4BEE-A221-EA8F35B8EF2F}">
      <dsp:nvSpPr>
        <dsp:cNvPr id="0" name=""/>
        <dsp:cNvSpPr/>
      </dsp:nvSpPr>
      <dsp:spPr>
        <a:xfrm rot="10800000" flipV="1">
          <a:off x="1691369" y="2112334"/>
          <a:ext cx="956068" cy="305673"/>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Phase ACQUISITIVE ?</a:t>
          </a:r>
          <a:endParaRPr lang="fr-FR" sz="900" kern="1200" dirty="0"/>
        </a:p>
      </dsp:txBody>
      <dsp:txXfrm rot="-10800000">
        <a:off x="1700322" y="2121287"/>
        <a:ext cx="938162" cy="287767"/>
      </dsp:txXfrm>
    </dsp:sp>
    <dsp:sp modelId="{90C9FF9C-37E7-4B6C-8770-4A0D9578D8B7}">
      <dsp:nvSpPr>
        <dsp:cNvPr id="0" name=""/>
        <dsp:cNvSpPr/>
      </dsp:nvSpPr>
      <dsp:spPr>
        <a:xfrm rot="21597479">
          <a:off x="2647438" y="2243910"/>
          <a:ext cx="393511" cy="42234"/>
        </a:xfrm>
        <a:custGeom>
          <a:avLst/>
          <a:gdLst/>
          <a:ahLst/>
          <a:cxnLst/>
          <a:rect l="0" t="0" r="0" b="0"/>
          <a:pathLst>
            <a:path>
              <a:moveTo>
                <a:pt x="0" y="21117"/>
              </a:moveTo>
              <a:lnTo>
                <a:pt x="393511" y="2111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2834356" y="2255189"/>
        <a:ext cx="19675" cy="19675"/>
      </dsp:txXfrm>
    </dsp:sp>
    <dsp:sp modelId="{995A73C2-0FFC-481C-ADBB-E9D324780B39}">
      <dsp:nvSpPr>
        <dsp:cNvPr id="0" name=""/>
        <dsp:cNvSpPr/>
      </dsp:nvSpPr>
      <dsp:spPr>
        <a:xfrm>
          <a:off x="3040949" y="1868989"/>
          <a:ext cx="1902887" cy="79178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Le GC collecte informations et documents :</a:t>
          </a:r>
        </a:p>
        <a:p>
          <a:pPr lvl="0" algn="ctr" defTabSz="400050">
            <a:lnSpc>
              <a:spcPct val="90000"/>
            </a:lnSpc>
            <a:spcBef>
              <a:spcPct val="0"/>
            </a:spcBef>
            <a:spcAft>
              <a:spcPct val="35000"/>
            </a:spcAft>
          </a:pPr>
          <a:r>
            <a:rPr lang="fr-FR" sz="900" kern="1200" dirty="0" smtClean="0"/>
            <a:t>contrat PSLA signé, attestation du bailleur social pour l’option d’achat</a:t>
          </a:r>
          <a:endParaRPr lang="fr-FR" sz="900" kern="1200" dirty="0"/>
        </a:p>
      </dsp:txBody>
      <dsp:txXfrm>
        <a:off x="3064140" y="1892180"/>
        <a:ext cx="1856505" cy="745405"/>
      </dsp:txXfrm>
    </dsp:sp>
    <dsp:sp modelId="{86DA53B0-2E2E-4380-897F-176931AFAFD3}">
      <dsp:nvSpPr>
        <dsp:cNvPr id="0" name=""/>
        <dsp:cNvSpPr/>
      </dsp:nvSpPr>
      <dsp:spPr>
        <a:xfrm rot="21159">
          <a:off x="4943830" y="2245957"/>
          <a:ext cx="712104" cy="42234"/>
        </a:xfrm>
        <a:custGeom>
          <a:avLst/>
          <a:gdLst/>
          <a:ahLst/>
          <a:cxnLst/>
          <a:rect l="0" t="0" r="0" b="0"/>
          <a:pathLst>
            <a:path>
              <a:moveTo>
                <a:pt x="0" y="21117"/>
              </a:moveTo>
              <a:lnTo>
                <a:pt x="712104" y="211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5282079" y="2249271"/>
        <a:ext cx="35605" cy="35605"/>
      </dsp:txXfrm>
    </dsp:sp>
    <dsp:sp modelId="{57BF02FD-CD62-47CD-A369-8180EDBC79E7}">
      <dsp:nvSpPr>
        <dsp:cNvPr id="0" name=""/>
        <dsp:cNvSpPr/>
      </dsp:nvSpPr>
      <dsp:spPr>
        <a:xfrm>
          <a:off x="5655928" y="1923089"/>
          <a:ext cx="626445" cy="692352"/>
        </a:xfrm>
        <a:prstGeom prst="roundRect">
          <a:avLst>
            <a:gd name="adj" fmla="val 10000"/>
          </a:avLst>
        </a:prstGeom>
        <a:solidFill>
          <a:schemeClr val="accent2">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t>Envoi par email @ l’ASP</a:t>
          </a:r>
        </a:p>
        <a:p>
          <a:pPr lvl="0" algn="ctr" defTabSz="400050">
            <a:lnSpc>
              <a:spcPct val="90000"/>
            </a:lnSpc>
            <a:spcBef>
              <a:spcPct val="0"/>
            </a:spcBef>
            <a:spcAft>
              <a:spcPct val="35000"/>
            </a:spcAft>
          </a:pPr>
          <a:endParaRPr lang="fr-FR" sz="900" kern="1200" dirty="0"/>
        </a:p>
      </dsp:txBody>
      <dsp:txXfrm>
        <a:off x="5674276" y="1941437"/>
        <a:ext cx="589749" cy="655656"/>
      </dsp:txXfrm>
    </dsp:sp>
    <dsp:sp modelId="{91F2F1A8-5387-4F39-8939-B8FF163737AE}">
      <dsp:nvSpPr>
        <dsp:cNvPr id="0" name=""/>
        <dsp:cNvSpPr/>
      </dsp:nvSpPr>
      <dsp:spPr>
        <a:xfrm rot="11659">
          <a:off x="6282370" y="2249657"/>
          <a:ext cx="889893" cy="42234"/>
        </a:xfrm>
        <a:custGeom>
          <a:avLst/>
          <a:gdLst/>
          <a:ahLst/>
          <a:cxnLst/>
          <a:rect l="0" t="0" r="0" b="0"/>
          <a:pathLst>
            <a:path>
              <a:moveTo>
                <a:pt x="0" y="21117"/>
              </a:moveTo>
              <a:lnTo>
                <a:pt x="889893" y="211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6705069" y="2248527"/>
        <a:ext cx="44494" cy="44494"/>
      </dsp:txXfrm>
    </dsp:sp>
    <dsp:sp modelId="{6503E4DB-A08A-4EA7-B286-C3A307543C54}">
      <dsp:nvSpPr>
        <dsp:cNvPr id="0" name=""/>
        <dsp:cNvSpPr/>
      </dsp:nvSpPr>
      <dsp:spPr>
        <a:xfrm>
          <a:off x="7172261" y="1864193"/>
          <a:ext cx="2179011" cy="816181"/>
        </a:xfrm>
        <a:prstGeom prst="roundRect">
          <a:avLst>
            <a:gd name="adj" fmla="val 10000"/>
          </a:avLst>
        </a:prstGeom>
        <a:solidFill>
          <a:schemeClr val="accent6">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r-FR" sz="900" kern="1200" dirty="0" smtClean="0">
              <a:solidFill>
                <a:schemeClr val="bg1"/>
              </a:solidFill>
            </a:rPr>
            <a:t>L’ASP instruit le </a:t>
          </a:r>
          <a:r>
            <a:rPr lang="fr-FR" sz="900" b="1" kern="1200" dirty="0" smtClean="0">
              <a:solidFill>
                <a:schemeClr val="bg1"/>
              </a:solidFill>
            </a:rPr>
            <a:t>crédit immobilier </a:t>
          </a:r>
          <a:r>
            <a:rPr lang="fr-FR" sz="900" kern="1200" dirty="0" smtClean="0">
              <a:solidFill>
                <a:schemeClr val="bg1"/>
              </a:solidFill>
            </a:rPr>
            <a:t>et informe la GC à chaque étape.</a:t>
          </a:r>
        </a:p>
        <a:p>
          <a:pPr lvl="0" algn="ctr" defTabSz="400050">
            <a:lnSpc>
              <a:spcPct val="90000"/>
            </a:lnSpc>
            <a:spcBef>
              <a:spcPct val="0"/>
            </a:spcBef>
            <a:spcAft>
              <a:spcPct val="35000"/>
            </a:spcAft>
          </a:pPr>
          <a:r>
            <a:rPr lang="fr-FR" sz="900" kern="1200" dirty="0" smtClean="0">
              <a:solidFill>
                <a:schemeClr val="bg1"/>
              </a:solidFill>
            </a:rPr>
            <a:t>Le client reçoit l’Offre de prêt en SED puis passe chez le notaire.</a:t>
          </a:r>
          <a:endParaRPr lang="fr-FR" sz="900" kern="1200" dirty="0">
            <a:solidFill>
              <a:schemeClr val="bg1"/>
            </a:solidFill>
          </a:endParaRPr>
        </a:p>
      </dsp:txBody>
      <dsp:txXfrm>
        <a:off x="7196166" y="1888098"/>
        <a:ext cx="2131201" cy="7683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5276887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5"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hyperlink" Target="mailto:cegee-b-accession-soc-propriete@cegee.caisse-epargne.fr"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mailto:cegee-b-accession-soc-propriete@cegee.caisse-epargne.fr" TargetMode="Externa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hyperlink" Target="mailto:cegee-b-accession-soc-propriete@cegee.caisse-epargne.fr" TargetMode="Externa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le-nid.fr/" TargetMode="External"/><Relationship Id="rId3" Type="http://schemas.openxmlformats.org/officeDocument/2006/relationships/image" Target="../media/image16.png"/><Relationship Id="rId7" Type="http://schemas.openxmlformats.org/officeDocument/2006/relationships/hyperlink" Target="https://www.batigere-maison-familiale.fr/" TargetMode="External"/><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19.png"/><Relationship Id="rId5" Type="http://schemas.openxmlformats.org/officeDocument/2006/relationships/hyperlink" Target="https://habitatdelill.com/appartements-a-vendre/" TargetMode="External"/><Relationship Id="rId10" Type="http://schemas.openxmlformats.org/officeDocument/2006/relationships/hyperlink" Target="https://www.quadral.fr/reussissez-votre-achat/" TargetMode="External"/><Relationship Id="rId4" Type="http://schemas.openxmlformats.org/officeDocument/2006/relationships/image" Target="../media/image17.png"/><Relationship Id="rId9" Type="http://schemas.openxmlformats.org/officeDocument/2006/relationships/hyperlink" Target="https://www.immocoop.f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cegee-b-accession-soc-propriete@cegee.caisse-epargne.fr"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14 octobre 2021</a:t>
            </a:r>
            <a:endParaRPr lang="fr-FR" dirty="0"/>
          </a:p>
        </p:txBody>
      </p:sp>
      <p:sp>
        <p:nvSpPr>
          <p:cNvPr id="4" name="Titre 3"/>
          <p:cNvSpPr>
            <a:spLocks noGrp="1"/>
          </p:cNvSpPr>
          <p:nvPr>
            <p:ph type="ctrTitle"/>
          </p:nvPr>
        </p:nvSpPr>
        <p:spPr>
          <a:xfrm>
            <a:off x="1846054" y="1882370"/>
            <a:ext cx="10058400" cy="1817320"/>
          </a:xfrm>
        </p:spPr>
        <p:txBody>
          <a:bodyPr>
            <a:normAutofit fontScale="90000"/>
          </a:bodyPr>
          <a:lstStyle/>
          <a:p>
            <a:r>
              <a:rPr lang="fr-FR" dirty="0" smtClean="0"/>
              <a:t>Synergies avec</a:t>
            </a:r>
            <a:br>
              <a:rPr lang="fr-FR" dirty="0" smtClean="0"/>
            </a:br>
            <a:r>
              <a:rPr lang="fr-FR" dirty="0" smtClean="0"/>
              <a:t>l’Accession Sociale à la Propriété</a:t>
            </a:r>
            <a:endParaRPr lang="fr-FR" dirty="0"/>
          </a:p>
        </p:txBody>
      </p:sp>
      <p:sp>
        <p:nvSpPr>
          <p:cNvPr id="5" name="Espace réservé du texte 4"/>
          <p:cNvSpPr>
            <a:spLocks noGrp="1"/>
          </p:cNvSpPr>
          <p:nvPr>
            <p:ph type="body" sz="quarter" idx="11"/>
          </p:nvPr>
        </p:nvSpPr>
        <p:spPr/>
        <p:txBody>
          <a:bodyPr/>
          <a:lstStyle/>
          <a:p>
            <a:r>
              <a:rPr lang="fr-FR" dirty="0"/>
              <a:t>Direction du Développement BDD et du Marché Grand </a:t>
            </a:r>
            <a:r>
              <a:rPr lang="fr-FR" dirty="0" smtClean="0"/>
              <a:t>Public</a:t>
            </a:r>
            <a:endParaRPr lang="fr-FR" dirty="0"/>
          </a:p>
        </p:txBody>
      </p:sp>
    </p:spTree>
    <p:extLst>
      <p:ext uri="{BB962C8B-B14F-4D97-AF65-F5344CB8AC3E}">
        <p14:creationId xmlns:p14="http://schemas.microsoft.com/office/powerpoint/2010/main" val="1838929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smtClean="0">
                <a:solidFill>
                  <a:schemeClr val="accent4">
                    <a:lumMod val="75000"/>
                  </a:schemeClr>
                </a:solidFill>
              </a:rPr>
              <a:t>Les missions de l’Accession Sociale à la Propriété</a:t>
            </a:r>
            <a:endParaRPr lang="fr-FR" sz="2000" b="1" dirty="0">
              <a:solidFill>
                <a:schemeClr val="accent4">
                  <a:lumMod val="75000"/>
                </a:schemeClr>
              </a:solidFill>
            </a:endParaRPr>
          </a:p>
          <a:p>
            <a:r>
              <a:rPr lang="fr-FR" sz="2000" dirty="0" smtClean="0"/>
              <a:t>Périmètre d’intervention et organisation</a:t>
            </a:r>
          </a:p>
          <a:p>
            <a:r>
              <a:rPr lang="fr-FR" sz="2000" dirty="0" smtClean="0"/>
              <a:t>Les caractéristiques des financements PAS et PSLA</a:t>
            </a:r>
          </a:p>
          <a:p>
            <a:r>
              <a:rPr lang="fr-FR" sz="2000" dirty="0" smtClean="0"/>
              <a:t>Synergies avec les agences : qualifier puis envoyer</a:t>
            </a:r>
          </a:p>
          <a:p>
            <a:r>
              <a:rPr lang="fr-FR" sz="2000" dirty="0" smtClean="0"/>
              <a:t>Les partenariats Bailleurs sociaux</a:t>
            </a:r>
            <a:endParaRPr lang="fr-FR" sz="2000" dirty="0"/>
          </a:p>
        </p:txBody>
      </p:sp>
    </p:spTree>
    <p:extLst>
      <p:ext uri="{BB962C8B-B14F-4D97-AF65-F5344CB8AC3E}">
        <p14:creationId xmlns:p14="http://schemas.microsoft.com/office/powerpoint/2010/main" val="934821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 instruit des dossiers de crédits immobiliers réglementés 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13" name="Rectangle 12"/>
          <p:cNvSpPr/>
          <p:nvPr/>
        </p:nvSpPr>
        <p:spPr>
          <a:xfrm>
            <a:off x="257278" y="2021098"/>
            <a:ext cx="10931182" cy="2169825"/>
          </a:xfrm>
          <a:prstGeom prst="rect">
            <a:avLst/>
          </a:prstGeom>
        </p:spPr>
        <p:txBody>
          <a:bodyPr wrap="square">
            <a:spAutoFit/>
          </a:bodyPr>
          <a:lstStyle/>
          <a:p>
            <a:pPr marL="540000" lvl="1"/>
            <a:r>
              <a:rPr lang="da-DK" sz="1500" b="1" dirty="0">
                <a:solidFill>
                  <a:srgbClr val="C00000"/>
                </a:solidFill>
                <a:latin typeface="Arial" panose="020B0604020202020204" pitchFamily="34" charset="0"/>
              </a:rPr>
              <a:t>Les missions de la filière Accession Sociale à la Propriété </a:t>
            </a:r>
            <a:r>
              <a:rPr lang="da-DK" sz="1500" b="1" dirty="0" smtClean="0">
                <a:solidFill>
                  <a:srgbClr val="C00000"/>
                </a:solidFill>
                <a:latin typeface="Arial" panose="020B0604020202020204" pitchFamily="34" charset="0"/>
              </a:rPr>
              <a:t>:</a:t>
            </a:r>
          </a:p>
          <a:p>
            <a:pPr marL="540000" lvl="1"/>
            <a:endParaRPr lang="da-DK" sz="1500" dirty="0">
              <a:solidFill>
                <a:srgbClr val="C00000"/>
              </a:solidFill>
              <a:latin typeface="Arial" panose="020B0604020202020204" pitchFamily="34" charset="0"/>
            </a:endParaRPr>
          </a:p>
          <a:p>
            <a:pPr marL="882900" lvl="2" indent="-342900">
              <a:buClr>
                <a:srgbClr val="FF0000"/>
              </a:buClr>
              <a:buSzPct val="100000"/>
              <a:buFont typeface="Wingdings" panose="05000000000000000000" pitchFamily="2" charset="2"/>
              <a:buChar char="§"/>
            </a:pPr>
            <a:endParaRPr lang="da-DK" sz="1400" dirty="0" smtClean="0"/>
          </a:p>
          <a:p>
            <a:pPr marL="882900" lvl="2" indent="-342900">
              <a:buClr>
                <a:schemeClr val="accent4">
                  <a:lumMod val="75000"/>
                </a:schemeClr>
              </a:buClr>
              <a:buSzPct val="100000"/>
              <a:buFont typeface="Wingdings" panose="05000000000000000000" pitchFamily="2" charset="2"/>
              <a:buChar char="§"/>
            </a:pPr>
            <a:r>
              <a:rPr lang="da-DK" sz="1300" dirty="0" smtClean="0"/>
              <a:t>Développer de nouveaux partenariats et répondre aux demandes de financement des bailleurs sociaux, promoteurs, courtiers</a:t>
            </a:r>
          </a:p>
          <a:p>
            <a:pPr marL="882900" lvl="2" indent="-342900">
              <a:buClr>
                <a:schemeClr val="accent4">
                  <a:lumMod val="75000"/>
                </a:schemeClr>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smtClean="0"/>
              <a:t>Proposer les prêts </a:t>
            </a:r>
            <a:r>
              <a:rPr lang="da-DK" sz="1300" dirty="0"/>
              <a:t>immobiliers </a:t>
            </a:r>
            <a:r>
              <a:rPr lang="da-DK" sz="1300" dirty="0" smtClean="0"/>
              <a:t>réglementés : PAS</a:t>
            </a:r>
            <a:r>
              <a:rPr lang="da-DK" sz="1300" dirty="0"/>
              <a:t>, PTZ HLM, </a:t>
            </a:r>
            <a:r>
              <a:rPr lang="da-DK" sz="1300" dirty="0" smtClean="0"/>
              <a:t>PSLA, OFS-BRS...</a:t>
            </a:r>
          </a:p>
          <a:p>
            <a:pPr marL="882900" lvl="2" indent="-342900">
              <a:buClr>
                <a:schemeClr val="accent4">
                  <a:lumMod val="75000"/>
                </a:schemeClr>
              </a:buClr>
              <a:buSzPct val="100000"/>
              <a:buFont typeface="Wingdings" panose="05000000000000000000" pitchFamily="2" charset="2"/>
              <a:buChar char="§"/>
            </a:pPr>
            <a:endParaRPr lang="da-DK" sz="1300" dirty="0"/>
          </a:p>
          <a:p>
            <a:pPr marL="882900" lvl="2" indent="-342900">
              <a:buClr>
                <a:schemeClr val="accent4">
                  <a:lumMod val="75000"/>
                </a:schemeClr>
              </a:buClr>
              <a:buSzPct val="100000"/>
              <a:buFont typeface="Wingdings" panose="05000000000000000000" pitchFamily="2" charset="2"/>
              <a:buChar char="§"/>
            </a:pPr>
            <a:r>
              <a:rPr lang="da-DK" sz="1300" dirty="0" smtClean="0"/>
              <a:t>Négocier, instruire, autoriser et finaliser à distance les financements immobiliers des prospects </a:t>
            </a:r>
            <a:r>
              <a:rPr lang="da-DK" sz="1300" dirty="0"/>
              <a:t>ou clients </a:t>
            </a:r>
            <a:r>
              <a:rPr lang="da-DK" sz="1300" dirty="0" smtClean="0"/>
              <a:t>du territoire CEGEE</a:t>
            </a:r>
          </a:p>
          <a:p>
            <a:pPr marL="882900" lvl="2" indent="-342900">
              <a:buClr>
                <a:schemeClr val="accent4">
                  <a:lumMod val="75000"/>
                </a:schemeClr>
              </a:buClr>
              <a:buSzPct val="100000"/>
              <a:buFont typeface="Wingdings" panose="05000000000000000000" pitchFamily="2" charset="2"/>
              <a:buChar char="§"/>
            </a:pPr>
            <a:endParaRPr lang="da-DK" sz="1300" dirty="0"/>
          </a:p>
          <a:p>
            <a:pPr marL="882900" lvl="2" indent="-342900">
              <a:buClr>
                <a:schemeClr val="accent4">
                  <a:lumMod val="75000"/>
                </a:schemeClr>
              </a:buClr>
              <a:buSzPct val="100000"/>
              <a:buFont typeface="Wingdings" panose="05000000000000000000" pitchFamily="2" charset="2"/>
              <a:buChar char="§"/>
            </a:pPr>
            <a:r>
              <a:rPr lang="da-DK" sz="1300" dirty="0" smtClean="0"/>
              <a:t>Initier le rendez-vous en agence </a:t>
            </a:r>
            <a:r>
              <a:rPr lang="da-DK" sz="1300" dirty="0"/>
              <a:t>Caisse </a:t>
            </a:r>
            <a:r>
              <a:rPr lang="da-DK" sz="1300" dirty="0" smtClean="0"/>
              <a:t>d’Epargne pour la bancarisation et l’équipement</a:t>
            </a:r>
          </a:p>
        </p:txBody>
      </p:sp>
      <p:pic>
        <p:nvPicPr>
          <p:cNvPr id="14" name="Image 13"/>
          <p:cNvPicPr>
            <a:picLocks noChangeAspect="1"/>
          </p:cNvPicPr>
          <p:nvPr/>
        </p:nvPicPr>
        <p:blipFill>
          <a:blip r:embed="rId2"/>
          <a:stretch>
            <a:fillRect/>
          </a:stretch>
        </p:blipFill>
        <p:spPr>
          <a:xfrm>
            <a:off x="821771" y="5027874"/>
            <a:ext cx="4109023" cy="757383"/>
          </a:xfrm>
          <a:prstGeom prst="rect">
            <a:avLst/>
          </a:prstGeom>
        </p:spPr>
      </p:pic>
    </p:spTree>
    <p:extLst>
      <p:ext uri="{BB962C8B-B14F-4D97-AF65-F5344CB8AC3E}">
        <p14:creationId xmlns:p14="http://schemas.microsoft.com/office/powerpoint/2010/main" val="1579549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smtClean="0"/>
              <a:t>La filière Accession Sociale à la Propriété (ASP) instruit des dossiers de crédits immobiliers réglementés pour le compte des agences. </a:t>
            </a:r>
            <a:endParaRPr lang="fr-FR" dirty="0"/>
          </a:p>
        </p:txBody>
      </p:sp>
      <p:sp>
        <p:nvSpPr>
          <p:cNvPr id="11" name="Espace réservé du texte 10"/>
          <p:cNvSpPr>
            <a:spLocks noGrp="1"/>
          </p:cNvSpPr>
          <p:nvPr>
            <p:ph type="body" sz="quarter" idx="16"/>
          </p:nvPr>
        </p:nvSpPr>
        <p:spPr/>
        <p:txBody>
          <a:bodyPr/>
          <a:lstStyle/>
          <a:p>
            <a:endParaRPr lang="fr-FR"/>
          </a:p>
        </p:txBody>
      </p:sp>
      <p:sp>
        <p:nvSpPr>
          <p:cNvPr id="101" name="Rectangle 100"/>
          <p:cNvSpPr/>
          <p:nvPr/>
        </p:nvSpPr>
        <p:spPr>
          <a:xfrm>
            <a:off x="334912" y="2069486"/>
            <a:ext cx="10489731" cy="1323439"/>
          </a:xfrm>
          <a:prstGeom prst="rect">
            <a:avLst/>
          </a:prstGeom>
        </p:spPr>
        <p:txBody>
          <a:bodyPr wrap="square">
            <a:spAutoFit/>
          </a:bodyPr>
          <a:lstStyle/>
          <a:p>
            <a:pPr marL="540000" lvl="1"/>
            <a:r>
              <a:rPr lang="da-DK" sz="1500" b="1" dirty="0" smtClean="0">
                <a:solidFill>
                  <a:schemeClr val="accent4">
                    <a:lumMod val="75000"/>
                  </a:schemeClr>
                </a:solidFill>
                <a:latin typeface="Arial" panose="020B0604020202020204" pitchFamily="34" charset="0"/>
              </a:rPr>
              <a:t>Prescription immobilière : l’ASP répond en direct aux partenaires</a:t>
            </a:r>
          </a:p>
          <a:p>
            <a:pPr marL="882900" lvl="2" indent="-342900">
              <a:buClr>
                <a:srgbClr val="FF0000"/>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a:solidFill>
                  <a:schemeClr val="tx1">
                    <a:lumMod val="75000"/>
                    <a:lumOff val="25000"/>
                  </a:schemeClr>
                </a:solidFill>
              </a:rPr>
              <a:t>L’ASP </a:t>
            </a:r>
            <a:r>
              <a:rPr lang="da-DK" sz="1300" dirty="0" smtClean="0">
                <a:solidFill>
                  <a:schemeClr val="tx1">
                    <a:lumMod val="75000"/>
                    <a:lumOff val="25000"/>
                  </a:schemeClr>
                </a:solidFill>
              </a:rPr>
              <a:t>négocie, instruit, autorise </a:t>
            </a:r>
            <a:r>
              <a:rPr lang="da-DK" sz="1300" dirty="0">
                <a:solidFill>
                  <a:schemeClr val="tx1">
                    <a:lumMod val="75000"/>
                    <a:lumOff val="25000"/>
                  </a:schemeClr>
                </a:solidFill>
              </a:rPr>
              <a:t>et </a:t>
            </a:r>
            <a:r>
              <a:rPr lang="da-DK" sz="1300" dirty="0" smtClean="0">
                <a:solidFill>
                  <a:schemeClr val="tx1">
                    <a:lumMod val="75000"/>
                    <a:lumOff val="25000"/>
                  </a:schemeClr>
                </a:solidFill>
              </a:rPr>
              <a:t>finalise </a:t>
            </a:r>
            <a:r>
              <a:rPr lang="da-DK" sz="1300" dirty="0">
                <a:solidFill>
                  <a:schemeClr val="tx1">
                    <a:lumMod val="75000"/>
                    <a:lumOff val="25000"/>
                  </a:schemeClr>
                </a:solidFill>
              </a:rPr>
              <a:t>à distance </a:t>
            </a:r>
            <a:r>
              <a:rPr lang="da-DK" sz="1300" dirty="0" smtClean="0">
                <a:solidFill>
                  <a:schemeClr val="tx1">
                    <a:lumMod val="75000"/>
                    <a:lumOff val="25000"/>
                  </a:schemeClr>
                </a:solidFill>
              </a:rPr>
              <a:t>les financements immobiliers </a:t>
            </a:r>
            <a:r>
              <a:rPr lang="da-DK" sz="1300" dirty="0">
                <a:solidFill>
                  <a:schemeClr val="tx1">
                    <a:lumMod val="75000"/>
                    <a:lumOff val="25000"/>
                  </a:schemeClr>
                </a:solidFill>
              </a:rPr>
              <a:t>des prospects ou clients </a:t>
            </a:r>
            <a:endParaRPr lang="da-DK" sz="1300" dirty="0" smtClean="0">
              <a:solidFill>
                <a:schemeClr val="tx1">
                  <a:lumMod val="75000"/>
                  <a:lumOff val="25000"/>
                </a:schemeClr>
              </a:solidFill>
            </a:endParaRPr>
          </a:p>
          <a:p>
            <a:pPr marL="882900" lvl="2" indent="-342900">
              <a:buClr>
                <a:schemeClr val="accent4">
                  <a:lumMod val="75000"/>
                </a:schemeClr>
              </a:buClr>
              <a:buSzPct val="100000"/>
              <a:buFont typeface="Wingdings" panose="05000000000000000000" pitchFamily="2" charset="2"/>
              <a:buChar char="§"/>
            </a:pPr>
            <a:endParaRPr lang="da-DK" sz="1300" dirty="0" smtClean="0">
              <a:solidFill>
                <a:schemeClr val="tx1">
                  <a:lumMod val="75000"/>
                  <a:lumOff val="25000"/>
                </a:schemeClr>
              </a:solidFill>
            </a:endParaRPr>
          </a:p>
          <a:p>
            <a:pPr marL="882900" lvl="2" indent="-342900">
              <a:buClr>
                <a:schemeClr val="accent4">
                  <a:lumMod val="75000"/>
                </a:schemeClr>
              </a:buClr>
              <a:buSzPct val="100000"/>
              <a:buFont typeface="Wingdings" panose="05000000000000000000" pitchFamily="2" charset="2"/>
              <a:buChar char="§"/>
            </a:pPr>
            <a:r>
              <a:rPr lang="da-DK" sz="1300" dirty="0" smtClean="0">
                <a:solidFill>
                  <a:schemeClr val="tx1">
                    <a:lumMod val="75000"/>
                    <a:lumOff val="25000"/>
                  </a:schemeClr>
                </a:solidFill>
              </a:rPr>
              <a:t>L’agence reçoit le client pour la bancarisation</a:t>
            </a:r>
          </a:p>
          <a:p>
            <a:pPr marL="882900" lvl="2" indent="-342900">
              <a:buClr>
                <a:srgbClr val="FF0000"/>
              </a:buClr>
              <a:buSzPct val="100000"/>
              <a:buFont typeface="Wingdings" panose="05000000000000000000" pitchFamily="2" charset="2"/>
              <a:buChar char="§"/>
            </a:pPr>
            <a:endParaRPr lang="da-DK" sz="1300" dirty="0"/>
          </a:p>
        </p:txBody>
      </p:sp>
      <p:sp>
        <p:nvSpPr>
          <p:cNvPr id="102" name="Rectangle 101"/>
          <p:cNvSpPr/>
          <p:nvPr/>
        </p:nvSpPr>
        <p:spPr>
          <a:xfrm>
            <a:off x="683021" y="4239327"/>
            <a:ext cx="1155705" cy="99852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Prescription</a:t>
            </a:r>
          </a:p>
          <a:p>
            <a:pPr algn="ctr">
              <a:defRPr/>
            </a:pPr>
            <a:endParaRPr lang="fr-FR" sz="1200" dirty="0" smtClean="0"/>
          </a:p>
          <a:p>
            <a:pPr algn="ctr">
              <a:defRPr/>
            </a:pPr>
            <a:r>
              <a:rPr lang="fr-FR" sz="1200" dirty="0" smtClean="0"/>
              <a:t>Projet immobilier</a:t>
            </a:r>
            <a:endParaRPr lang="fr-FR" sz="1200" dirty="0"/>
          </a:p>
        </p:txBody>
      </p:sp>
      <p:sp>
        <p:nvSpPr>
          <p:cNvPr id="103" name="Rectangle 102"/>
          <p:cNvSpPr/>
          <p:nvPr/>
        </p:nvSpPr>
        <p:spPr>
          <a:xfrm>
            <a:off x="2218775" y="4238343"/>
            <a:ext cx="1138670" cy="98978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Financement</a:t>
            </a:r>
            <a:r>
              <a:rPr lang="fr-FR" sz="1200" dirty="0" smtClean="0"/>
              <a:t> </a:t>
            </a:r>
          </a:p>
          <a:p>
            <a:pPr algn="ctr">
              <a:defRPr/>
            </a:pPr>
            <a:endParaRPr lang="fr-FR" sz="1200" dirty="0" smtClean="0"/>
          </a:p>
          <a:p>
            <a:pPr algn="ctr">
              <a:defRPr/>
            </a:pPr>
            <a:r>
              <a:rPr lang="fr-FR" sz="1200" dirty="0" smtClean="0"/>
              <a:t>proposition</a:t>
            </a:r>
          </a:p>
          <a:p>
            <a:pPr algn="ctr">
              <a:defRPr/>
            </a:pPr>
            <a:r>
              <a:rPr lang="fr-FR" sz="1200" dirty="0" err="1"/>
              <a:t>n</a:t>
            </a:r>
            <a:r>
              <a:rPr lang="fr-FR" sz="1200" dirty="0" err="1" smtClean="0"/>
              <a:t>égocation</a:t>
            </a:r>
            <a:endParaRPr lang="fr-FR" sz="1200" dirty="0" smtClean="0"/>
          </a:p>
          <a:p>
            <a:pPr algn="ctr">
              <a:defRPr/>
            </a:pPr>
            <a:r>
              <a:rPr lang="fr-FR" sz="1200" dirty="0"/>
              <a:t>v</a:t>
            </a:r>
            <a:r>
              <a:rPr lang="fr-FR" sz="1200" dirty="0" smtClean="0"/>
              <a:t>alidation</a:t>
            </a:r>
          </a:p>
        </p:txBody>
      </p:sp>
      <p:sp>
        <p:nvSpPr>
          <p:cNvPr id="104" name="Rectangle 103"/>
          <p:cNvSpPr/>
          <p:nvPr/>
        </p:nvSpPr>
        <p:spPr>
          <a:xfrm>
            <a:off x="3702646" y="4267826"/>
            <a:ext cx="1317642" cy="96498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Instruction</a:t>
            </a:r>
          </a:p>
          <a:p>
            <a:pPr algn="ctr">
              <a:defRPr/>
            </a:pPr>
            <a:endParaRPr lang="fr-FR" sz="1200" b="1" dirty="0" smtClean="0"/>
          </a:p>
          <a:p>
            <a:pPr algn="ctr">
              <a:defRPr/>
            </a:pPr>
            <a:r>
              <a:rPr lang="fr-FR" sz="1200" dirty="0" smtClean="0"/>
              <a:t>Souscription ADE</a:t>
            </a:r>
          </a:p>
          <a:p>
            <a:pPr algn="ctr">
              <a:defRPr/>
            </a:pPr>
            <a:r>
              <a:rPr lang="fr-FR" sz="1200" dirty="0" smtClean="0"/>
              <a:t>Accord risque</a:t>
            </a:r>
          </a:p>
        </p:txBody>
      </p:sp>
      <p:sp>
        <p:nvSpPr>
          <p:cNvPr id="105" name="Rectangle 104"/>
          <p:cNvSpPr/>
          <p:nvPr/>
        </p:nvSpPr>
        <p:spPr>
          <a:xfrm>
            <a:off x="5283146" y="4280105"/>
            <a:ext cx="1188007" cy="96498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Transmission</a:t>
            </a:r>
          </a:p>
          <a:p>
            <a:pPr algn="ctr">
              <a:defRPr/>
            </a:pPr>
            <a:endParaRPr lang="fr-FR" sz="1200" dirty="0" smtClean="0"/>
          </a:p>
          <a:p>
            <a:pPr algn="ctr">
              <a:defRPr/>
            </a:pPr>
            <a:r>
              <a:rPr lang="fr-FR" sz="1200" dirty="0" smtClean="0"/>
              <a:t>Email au DA</a:t>
            </a:r>
          </a:p>
          <a:p>
            <a:pPr algn="ctr">
              <a:defRPr/>
            </a:pPr>
            <a:r>
              <a:rPr lang="fr-FR" sz="1200" dirty="0" smtClean="0"/>
              <a:t>avec contreparties</a:t>
            </a:r>
            <a:endParaRPr lang="fr-FR" sz="1200" dirty="0"/>
          </a:p>
        </p:txBody>
      </p:sp>
      <p:sp>
        <p:nvSpPr>
          <p:cNvPr id="106" name="Rectangle 105"/>
          <p:cNvSpPr/>
          <p:nvPr/>
        </p:nvSpPr>
        <p:spPr>
          <a:xfrm>
            <a:off x="6792195" y="4290194"/>
            <a:ext cx="1767919" cy="96498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Bancarisation</a:t>
            </a:r>
          </a:p>
          <a:p>
            <a:pPr algn="ctr">
              <a:defRPr/>
            </a:pPr>
            <a:endParaRPr lang="fr-FR" sz="1200" dirty="0"/>
          </a:p>
          <a:p>
            <a:pPr algn="ctr">
              <a:defRPr/>
            </a:pPr>
            <a:r>
              <a:rPr lang="fr-FR" sz="1200" dirty="0" smtClean="0"/>
              <a:t>Le GC prend RDV</a:t>
            </a:r>
          </a:p>
          <a:p>
            <a:pPr algn="ctr">
              <a:defRPr/>
            </a:pPr>
            <a:r>
              <a:rPr lang="fr-FR" sz="1200" dirty="0" smtClean="0"/>
              <a:t>fait le RDV EER</a:t>
            </a:r>
          </a:p>
          <a:p>
            <a:pPr algn="ctr">
              <a:defRPr/>
            </a:pPr>
            <a:r>
              <a:rPr lang="fr-FR" sz="1200" dirty="0" smtClean="0"/>
              <a:t>Mails de confirmation</a:t>
            </a:r>
          </a:p>
        </p:txBody>
      </p:sp>
      <p:sp>
        <p:nvSpPr>
          <p:cNvPr id="107" name="Flèche droite 106"/>
          <p:cNvSpPr/>
          <p:nvPr/>
        </p:nvSpPr>
        <p:spPr>
          <a:xfrm>
            <a:off x="1792715" y="4488012"/>
            <a:ext cx="554038" cy="484188"/>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8" name="Flèche droite 107"/>
          <p:cNvSpPr/>
          <p:nvPr/>
        </p:nvSpPr>
        <p:spPr>
          <a:xfrm>
            <a:off x="6379998" y="4534454"/>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9" name="Flèche droite 108"/>
          <p:cNvSpPr/>
          <p:nvPr/>
        </p:nvSpPr>
        <p:spPr>
          <a:xfrm>
            <a:off x="4850478" y="4534454"/>
            <a:ext cx="554037" cy="485775"/>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0" name="Flèche droite 109"/>
          <p:cNvSpPr/>
          <p:nvPr/>
        </p:nvSpPr>
        <p:spPr>
          <a:xfrm>
            <a:off x="3257012" y="4517168"/>
            <a:ext cx="554037" cy="484188"/>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111" name="Graphique 1793">
            <a:extLst>
              <a:ext uri="{FF2B5EF4-FFF2-40B4-BE49-F238E27FC236}">
                <a16:creationId xmlns:a16="http://schemas.microsoft.com/office/drawing/2014/main" id="{9CC7A843-D5E9-48EC-A6B5-B858712B062C}"/>
              </a:ext>
            </a:extLst>
          </p:cNvPr>
          <p:cNvGrpSpPr/>
          <p:nvPr/>
        </p:nvGrpSpPr>
        <p:grpSpPr>
          <a:xfrm>
            <a:off x="7459828" y="3981646"/>
            <a:ext cx="459963" cy="257917"/>
            <a:chOff x="2831780" y="2226945"/>
            <a:chExt cx="459962" cy="257917"/>
          </a:xfrm>
          <a:noFill/>
        </p:grpSpPr>
        <p:grpSp>
          <p:nvGrpSpPr>
            <p:cNvPr id="112" name="Graphique 1793">
              <a:extLst>
                <a:ext uri="{FF2B5EF4-FFF2-40B4-BE49-F238E27FC236}">
                  <a16:creationId xmlns:a16="http://schemas.microsoft.com/office/drawing/2014/main" id="{9CC7A843-D5E9-48EC-A6B5-B858712B062C}"/>
                </a:ext>
              </a:extLst>
            </p:cNvPr>
            <p:cNvGrpSpPr/>
            <p:nvPr/>
          </p:nvGrpSpPr>
          <p:grpSpPr>
            <a:xfrm>
              <a:off x="2831780" y="2226945"/>
              <a:ext cx="459962" cy="257917"/>
              <a:chOff x="2831780" y="2226945"/>
              <a:chExt cx="459962" cy="257917"/>
            </a:xfrm>
            <a:grpFill/>
          </p:grpSpPr>
          <p:sp>
            <p:nvSpPr>
              <p:cNvPr id="115" name="Forme libre : forme 3529">
                <a:extLst>
                  <a:ext uri="{FF2B5EF4-FFF2-40B4-BE49-F238E27FC236}">
                    <a16:creationId xmlns:a16="http://schemas.microsoft.com/office/drawing/2014/main" id="{CA655E51-7330-4FC1-8FF9-8C50DD6458E7}"/>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anchor="ctr"/>
              <a:lstStyle/>
              <a:p>
                <a:pPr>
                  <a:defRPr/>
                </a:pPr>
                <a:endParaRPr lang="fr-FR" sz="1400"/>
              </a:p>
            </p:txBody>
          </p:sp>
          <p:sp>
            <p:nvSpPr>
              <p:cNvPr id="116" name="Forme libre : forme 3530">
                <a:extLst>
                  <a:ext uri="{FF2B5EF4-FFF2-40B4-BE49-F238E27FC236}">
                    <a16:creationId xmlns:a16="http://schemas.microsoft.com/office/drawing/2014/main" id="{12BAD0EB-1984-4266-BBA4-7605CFD6A794}"/>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anchor="ctr"/>
              <a:lstStyle/>
              <a:p>
                <a:pPr>
                  <a:defRPr/>
                </a:pPr>
                <a:endParaRPr lang="fr-FR" sz="1400"/>
              </a:p>
            </p:txBody>
          </p:sp>
          <p:sp>
            <p:nvSpPr>
              <p:cNvPr id="117" name="Forme libre : forme 3531">
                <a:extLst>
                  <a:ext uri="{FF2B5EF4-FFF2-40B4-BE49-F238E27FC236}">
                    <a16:creationId xmlns:a16="http://schemas.microsoft.com/office/drawing/2014/main" id="{30679784-C040-48D1-A4F2-07A4429DB01C}"/>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anchor="ctr"/>
              <a:lstStyle/>
              <a:p>
                <a:pPr>
                  <a:defRPr/>
                </a:pPr>
                <a:endParaRPr lang="fr-FR" sz="1400"/>
              </a:p>
            </p:txBody>
          </p:sp>
          <p:sp>
            <p:nvSpPr>
              <p:cNvPr id="118" name="Forme libre : forme 3532">
                <a:extLst>
                  <a:ext uri="{FF2B5EF4-FFF2-40B4-BE49-F238E27FC236}">
                    <a16:creationId xmlns:a16="http://schemas.microsoft.com/office/drawing/2014/main" id="{04351350-9023-419D-9858-56FD8C4EB63C}"/>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19" name="Forme libre : forme 3533">
                <a:extLst>
                  <a:ext uri="{FF2B5EF4-FFF2-40B4-BE49-F238E27FC236}">
                    <a16:creationId xmlns:a16="http://schemas.microsoft.com/office/drawing/2014/main" id="{AE9C3B84-ED08-4176-9C1C-2295A1AB156A}"/>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anchor="ctr"/>
              <a:lstStyle/>
              <a:p>
                <a:pPr>
                  <a:defRPr/>
                </a:pPr>
                <a:endParaRPr lang="fr-FR" sz="1400"/>
              </a:p>
            </p:txBody>
          </p:sp>
          <p:sp>
            <p:nvSpPr>
              <p:cNvPr id="120" name="Forme libre : forme 3534">
                <a:extLst>
                  <a:ext uri="{FF2B5EF4-FFF2-40B4-BE49-F238E27FC236}">
                    <a16:creationId xmlns:a16="http://schemas.microsoft.com/office/drawing/2014/main" id="{F9F8CF03-CA80-4748-80C5-22CA5A80F6BF}"/>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anchor="ctr"/>
              <a:lstStyle/>
              <a:p>
                <a:pPr>
                  <a:defRPr/>
                </a:pPr>
                <a:endParaRPr lang="fr-FR" sz="1400"/>
              </a:p>
            </p:txBody>
          </p:sp>
          <p:sp>
            <p:nvSpPr>
              <p:cNvPr id="121" name="Forme libre : forme 3535">
                <a:extLst>
                  <a:ext uri="{FF2B5EF4-FFF2-40B4-BE49-F238E27FC236}">
                    <a16:creationId xmlns:a16="http://schemas.microsoft.com/office/drawing/2014/main" id="{14D598C6-4C8A-4E54-973C-FFDD5744338E}"/>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anchor="ctr"/>
              <a:lstStyle/>
              <a:p>
                <a:pPr>
                  <a:defRPr/>
                </a:pPr>
                <a:endParaRPr lang="fr-FR" sz="1400"/>
              </a:p>
            </p:txBody>
          </p:sp>
          <p:sp>
            <p:nvSpPr>
              <p:cNvPr id="122" name="Forme libre : forme 3536">
                <a:extLst>
                  <a:ext uri="{FF2B5EF4-FFF2-40B4-BE49-F238E27FC236}">
                    <a16:creationId xmlns:a16="http://schemas.microsoft.com/office/drawing/2014/main" id="{C0300140-C910-491A-89A7-1755308E3A4F}"/>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anchor="ctr"/>
              <a:lstStyle/>
              <a:p>
                <a:pPr>
                  <a:defRPr/>
                </a:pPr>
                <a:endParaRPr lang="fr-FR" sz="1400"/>
              </a:p>
            </p:txBody>
          </p:sp>
          <p:sp>
            <p:nvSpPr>
              <p:cNvPr id="123" name="Forme libre : forme 3537">
                <a:extLst>
                  <a:ext uri="{FF2B5EF4-FFF2-40B4-BE49-F238E27FC236}">
                    <a16:creationId xmlns:a16="http://schemas.microsoft.com/office/drawing/2014/main" id="{FB8D13EF-C4BB-4768-B3B7-39E4C6E4504F}"/>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anchor="ctr"/>
              <a:lstStyle/>
              <a:p>
                <a:pPr>
                  <a:defRPr/>
                </a:pPr>
                <a:endParaRPr lang="fr-FR" sz="1400"/>
              </a:p>
            </p:txBody>
          </p:sp>
          <p:sp>
            <p:nvSpPr>
              <p:cNvPr id="124" name="Forme libre : forme 3538">
                <a:extLst>
                  <a:ext uri="{FF2B5EF4-FFF2-40B4-BE49-F238E27FC236}">
                    <a16:creationId xmlns:a16="http://schemas.microsoft.com/office/drawing/2014/main" id="{EDA770FE-A934-4D62-BAA1-2B0551997974}"/>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anchor="ctr"/>
              <a:lstStyle/>
              <a:p>
                <a:pPr>
                  <a:defRPr/>
                </a:pPr>
                <a:endParaRPr lang="fr-FR" sz="1400"/>
              </a:p>
            </p:txBody>
          </p:sp>
          <p:sp>
            <p:nvSpPr>
              <p:cNvPr id="125" name="Forme libre : forme 3539">
                <a:extLst>
                  <a:ext uri="{FF2B5EF4-FFF2-40B4-BE49-F238E27FC236}">
                    <a16:creationId xmlns:a16="http://schemas.microsoft.com/office/drawing/2014/main" id="{29629197-E978-4F23-A70D-C80B8AF849D6}"/>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anchor="ctr"/>
              <a:lstStyle/>
              <a:p>
                <a:pPr>
                  <a:defRPr/>
                </a:pPr>
                <a:endParaRPr lang="fr-FR" sz="1400"/>
              </a:p>
            </p:txBody>
          </p:sp>
          <p:sp>
            <p:nvSpPr>
              <p:cNvPr id="126" name="Forme libre : forme 3540">
                <a:extLst>
                  <a:ext uri="{FF2B5EF4-FFF2-40B4-BE49-F238E27FC236}">
                    <a16:creationId xmlns:a16="http://schemas.microsoft.com/office/drawing/2014/main" id="{FA3B5D36-B75F-4159-B21F-02C698C673C0}"/>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anchor="ctr"/>
              <a:lstStyle/>
              <a:p>
                <a:pPr>
                  <a:defRPr/>
                </a:pPr>
                <a:endParaRPr lang="fr-FR" sz="1400"/>
              </a:p>
            </p:txBody>
          </p:sp>
          <p:sp>
            <p:nvSpPr>
              <p:cNvPr id="127" name="Forme libre : forme 3541">
                <a:extLst>
                  <a:ext uri="{FF2B5EF4-FFF2-40B4-BE49-F238E27FC236}">
                    <a16:creationId xmlns:a16="http://schemas.microsoft.com/office/drawing/2014/main" id="{8A01ECEB-B408-4F57-90AD-BCBA1D4DD3A7}"/>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anchor="ctr"/>
              <a:lstStyle/>
              <a:p>
                <a:pPr>
                  <a:defRPr/>
                </a:pPr>
                <a:endParaRPr lang="fr-FR" sz="1400"/>
              </a:p>
            </p:txBody>
          </p:sp>
          <p:sp>
            <p:nvSpPr>
              <p:cNvPr id="128" name="Forme libre : forme 3542">
                <a:extLst>
                  <a:ext uri="{FF2B5EF4-FFF2-40B4-BE49-F238E27FC236}">
                    <a16:creationId xmlns:a16="http://schemas.microsoft.com/office/drawing/2014/main" id="{FB24CA6E-95FE-43EC-ABE5-2A271CB6AD7A}"/>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anchor="ctr"/>
              <a:lstStyle/>
              <a:p>
                <a:pPr>
                  <a:defRPr/>
                </a:pPr>
                <a:endParaRPr lang="fr-FR" sz="1400"/>
              </a:p>
            </p:txBody>
          </p:sp>
          <p:sp>
            <p:nvSpPr>
              <p:cNvPr id="129" name="Forme libre : forme 3543">
                <a:extLst>
                  <a:ext uri="{FF2B5EF4-FFF2-40B4-BE49-F238E27FC236}">
                    <a16:creationId xmlns:a16="http://schemas.microsoft.com/office/drawing/2014/main" id="{DDD56386-4446-4334-9E5F-0B894310A9CB}"/>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anchor="ctr"/>
              <a:lstStyle/>
              <a:p>
                <a:pPr>
                  <a:defRPr/>
                </a:pPr>
                <a:endParaRPr lang="fr-FR" sz="1400"/>
              </a:p>
            </p:txBody>
          </p:sp>
          <p:sp>
            <p:nvSpPr>
              <p:cNvPr id="130" name="Forme libre : forme 3544">
                <a:extLst>
                  <a:ext uri="{FF2B5EF4-FFF2-40B4-BE49-F238E27FC236}">
                    <a16:creationId xmlns:a16="http://schemas.microsoft.com/office/drawing/2014/main" id="{39CAC503-DE88-46DD-9CC6-40661255B255}"/>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anchor="ctr"/>
              <a:lstStyle/>
              <a:p>
                <a:pPr>
                  <a:defRPr/>
                </a:pPr>
                <a:endParaRPr lang="fr-FR" sz="1400"/>
              </a:p>
            </p:txBody>
          </p:sp>
          <p:sp>
            <p:nvSpPr>
              <p:cNvPr id="131" name="Forme libre : forme 3545">
                <a:extLst>
                  <a:ext uri="{FF2B5EF4-FFF2-40B4-BE49-F238E27FC236}">
                    <a16:creationId xmlns:a16="http://schemas.microsoft.com/office/drawing/2014/main" id="{5875F472-E386-4C16-B4B7-0F4524B96659}"/>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32" name="Forme libre : forme 3546">
                <a:extLst>
                  <a:ext uri="{FF2B5EF4-FFF2-40B4-BE49-F238E27FC236}">
                    <a16:creationId xmlns:a16="http://schemas.microsoft.com/office/drawing/2014/main" id="{3E2DECF7-90D7-46E0-A22F-75DB4F222201}"/>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anchor="ctr"/>
              <a:lstStyle/>
              <a:p>
                <a:pPr>
                  <a:defRPr/>
                </a:pPr>
                <a:endParaRPr lang="fr-FR" sz="1400"/>
              </a:p>
            </p:txBody>
          </p:sp>
          <p:sp>
            <p:nvSpPr>
              <p:cNvPr id="133" name="Forme libre : forme 3547">
                <a:extLst>
                  <a:ext uri="{FF2B5EF4-FFF2-40B4-BE49-F238E27FC236}">
                    <a16:creationId xmlns:a16="http://schemas.microsoft.com/office/drawing/2014/main" id="{41DEE496-0D14-475C-8C29-D2013F77429C}"/>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34" name="Forme libre : forme 3548">
                <a:extLst>
                  <a:ext uri="{FF2B5EF4-FFF2-40B4-BE49-F238E27FC236}">
                    <a16:creationId xmlns:a16="http://schemas.microsoft.com/office/drawing/2014/main" id="{36FB8F3A-6CC6-4108-9FCE-3970057759B4}"/>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35" name="Forme libre : forme 3549">
                <a:extLst>
                  <a:ext uri="{FF2B5EF4-FFF2-40B4-BE49-F238E27FC236}">
                    <a16:creationId xmlns:a16="http://schemas.microsoft.com/office/drawing/2014/main" id="{0EFBE7BB-1EC9-427C-BFB8-AA51AE594456}"/>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36" name="Forme libre : forme 3550">
                <a:extLst>
                  <a:ext uri="{FF2B5EF4-FFF2-40B4-BE49-F238E27FC236}">
                    <a16:creationId xmlns:a16="http://schemas.microsoft.com/office/drawing/2014/main" id="{DECADA6A-6B14-4BC7-9D54-31D38D2BC800}"/>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anchor="ctr"/>
              <a:lstStyle/>
              <a:p>
                <a:pPr>
                  <a:defRPr/>
                </a:pPr>
                <a:endParaRPr lang="fr-FR" sz="1400"/>
              </a:p>
            </p:txBody>
          </p:sp>
          <p:sp>
            <p:nvSpPr>
              <p:cNvPr id="137" name="Forme libre : forme 3551">
                <a:extLst>
                  <a:ext uri="{FF2B5EF4-FFF2-40B4-BE49-F238E27FC236}">
                    <a16:creationId xmlns:a16="http://schemas.microsoft.com/office/drawing/2014/main" id="{EB55F986-AB49-4599-A094-35E998A173E1}"/>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anchor="ctr"/>
              <a:lstStyle/>
              <a:p>
                <a:pPr>
                  <a:defRPr/>
                </a:pPr>
                <a:endParaRPr lang="fr-FR" sz="1400"/>
              </a:p>
            </p:txBody>
          </p:sp>
        </p:grpSp>
        <p:sp>
          <p:nvSpPr>
            <p:cNvPr id="113" name="Forme libre : forme 3552">
              <a:extLst>
                <a:ext uri="{FF2B5EF4-FFF2-40B4-BE49-F238E27FC236}">
                  <a16:creationId xmlns:a16="http://schemas.microsoft.com/office/drawing/2014/main" id="{19EBF282-44B6-4029-9F9D-13C15FF67F37}"/>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anchor="ctr"/>
            <a:lstStyle/>
            <a:p>
              <a:pPr>
                <a:defRPr/>
              </a:pPr>
              <a:endParaRPr lang="fr-FR" sz="1400"/>
            </a:p>
          </p:txBody>
        </p:sp>
        <p:sp>
          <p:nvSpPr>
            <p:cNvPr id="114" name="Forme libre : forme 3553">
              <a:extLst>
                <a:ext uri="{FF2B5EF4-FFF2-40B4-BE49-F238E27FC236}">
                  <a16:creationId xmlns:a16="http://schemas.microsoft.com/office/drawing/2014/main" id="{36D6C3FB-FFC9-4936-A051-74A2DE05A8B3}"/>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anchor="ctr"/>
            <a:lstStyle/>
            <a:p>
              <a:pPr>
                <a:defRPr/>
              </a:pPr>
              <a:endParaRPr lang="fr-FR" sz="1400"/>
            </a:p>
          </p:txBody>
        </p:sp>
      </p:grpSp>
      <p:sp>
        <p:nvSpPr>
          <p:cNvPr id="138" name="Rectangle 137"/>
          <p:cNvSpPr/>
          <p:nvPr/>
        </p:nvSpPr>
        <p:spPr>
          <a:xfrm>
            <a:off x="8861702" y="4307446"/>
            <a:ext cx="1052513" cy="96498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Edition</a:t>
            </a:r>
          </a:p>
          <a:p>
            <a:pPr algn="ctr">
              <a:defRPr/>
            </a:pPr>
            <a:r>
              <a:rPr lang="fr-FR" sz="1200" dirty="0" smtClean="0"/>
              <a:t> </a:t>
            </a:r>
          </a:p>
          <a:p>
            <a:pPr algn="ctr">
              <a:defRPr/>
            </a:pPr>
            <a:r>
              <a:rPr lang="fr-FR" sz="1200" dirty="0" smtClean="0"/>
              <a:t>offres de prêt SED</a:t>
            </a:r>
            <a:endParaRPr lang="fr-FR" sz="1200" dirty="0"/>
          </a:p>
        </p:txBody>
      </p:sp>
      <p:sp>
        <p:nvSpPr>
          <p:cNvPr id="139" name="Flèche droite 138"/>
          <p:cNvSpPr/>
          <p:nvPr/>
        </p:nvSpPr>
        <p:spPr>
          <a:xfrm>
            <a:off x="8400206" y="4565096"/>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0" name="Rectangle 139"/>
          <p:cNvSpPr/>
          <p:nvPr/>
        </p:nvSpPr>
        <p:spPr>
          <a:xfrm>
            <a:off x="10211485" y="4283661"/>
            <a:ext cx="1087710" cy="96498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Signature notaire</a:t>
            </a:r>
          </a:p>
          <a:p>
            <a:pPr algn="ctr">
              <a:defRPr/>
            </a:pPr>
            <a:endParaRPr lang="fr-FR" sz="1200" b="1" dirty="0"/>
          </a:p>
          <a:p>
            <a:pPr algn="ctr">
              <a:defRPr/>
            </a:pPr>
            <a:r>
              <a:rPr lang="fr-FR" sz="1200" dirty="0" smtClean="0"/>
              <a:t>Déblocage de fonds</a:t>
            </a:r>
            <a:endParaRPr lang="fr-FR" sz="1200" dirty="0"/>
          </a:p>
        </p:txBody>
      </p:sp>
      <p:sp>
        <p:nvSpPr>
          <p:cNvPr id="141" name="Flèche droite 140"/>
          <p:cNvSpPr/>
          <p:nvPr/>
        </p:nvSpPr>
        <p:spPr>
          <a:xfrm>
            <a:off x="9803430" y="4575903"/>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142" name="Graphique 1768">
            <a:extLst>
              <a:ext uri="{FF2B5EF4-FFF2-40B4-BE49-F238E27FC236}">
                <a16:creationId xmlns:a16="http://schemas.microsoft.com/office/drawing/2014/main" id="{E4E7B9EB-A438-429A-88EF-F72D5705F3EF}"/>
              </a:ext>
            </a:extLst>
          </p:cNvPr>
          <p:cNvGrpSpPr/>
          <p:nvPr/>
        </p:nvGrpSpPr>
        <p:grpSpPr>
          <a:xfrm>
            <a:off x="9264414" y="3959488"/>
            <a:ext cx="348995" cy="313165"/>
            <a:chOff x="11280424" y="617204"/>
            <a:chExt cx="553498" cy="405223"/>
          </a:xfrm>
          <a:noFill/>
        </p:grpSpPr>
        <p:grpSp>
          <p:nvGrpSpPr>
            <p:cNvPr id="143" name="Graphique 1768">
              <a:extLst>
                <a:ext uri="{FF2B5EF4-FFF2-40B4-BE49-F238E27FC236}">
                  <a16:creationId xmlns:a16="http://schemas.microsoft.com/office/drawing/2014/main" id="{E4E7B9EB-A438-429A-88EF-F72D5705F3EF}"/>
                </a:ext>
              </a:extLst>
            </p:cNvPr>
            <p:cNvGrpSpPr/>
            <p:nvPr/>
          </p:nvGrpSpPr>
          <p:grpSpPr>
            <a:xfrm>
              <a:off x="11280424" y="617204"/>
              <a:ext cx="470374" cy="405223"/>
              <a:chOff x="11280424" y="617204"/>
              <a:chExt cx="470374" cy="405223"/>
            </a:xfrm>
            <a:grpFill/>
          </p:grpSpPr>
          <p:sp>
            <p:nvSpPr>
              <p:cNvPr id="151" name="Forme libre : forme 2278">
                <a:extLst>
                  <a:ext uri="{FF2B5EF4-FFF2-40B4-BE49-F238E27FC236}">
                    <a16:creationId xmlns:a16="http://schemas.microsoft.com/office/drawing/2014/main" id="{371864BD-FD6F-48A0-8398-651CCCB4FDC9}"/>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52" name="Forme libre : forme 2279">
                <a:extLst>
                  <a:ext uri="{FF2B5EF4-FFF2-40B4-BE49-F238E27FC236}">
                    <a16:creationId xmlns:a16="http://schemas.microsoft.com/office/drawing/2014/main" id="{A945041F-671A-469C-8C24-53185B21BFED}"/>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53" name="Forme libre : forme 2280">
                <a:extLst>
                  <a:ext uri="{FF2B5EF4-FFF2-40B4-BE49-F238E27FC236}">
                    <a16:creationId xmlns:a16="http://schemas.microsoft.com/office/drawing/2014/main" id="{81EBCE5D-E782-43AF-BC34-718826342388}"/>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54" name="Forme libre : forme 2281">
                <a:extLst>
                  <a:ext uri="{FF2B5EF4-FFF2-40B4-BE49-F238E27FC236}">
                    <a16:creationId xmlns:a16="http://schemas.microsoft.com/office/drawing/2014/main" id="{3379CB02-4258-4ECD-967A-43DD05A41687}"/>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55" name="Forme libre : forme 2282">
                <a:extLst>
                  <a:ext uri="{FF2B5EF4-FFF2-40B4-BE49-F238E27FC236}">
                    <a16:creationId xmlns:a16="http://schemas.microsoft.com/office/drawing/2014/main" id="{19BB40E8-27B8-4D87-B673-15C576A6203C}"/>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nvGrpSpPr>
            <p:cNvPr id="144" name="Graphique 1768">
              <a:extLst>
                <a:ext uri="{FF2B5EF4-FFF2-40B4-BE49-F238E27FC236}">
                  <a16:creationId xmlns:a16="http://schemas.microsoft.com/office/drawing/2014/main" id="{E4E7B9EB-A438-429A-88EF-F72D5705F3EF}"/>
                </a:ext>
              </a:extLst>
            </p:cNvPr>
            <p:cNvGrpSpPr/>
            <p:nvPr/>
          </p:nvGrpSpPr>
          <p:grpSpPr>
            <a:xfrm>
              <a:off x="11397882" y="619743"/>
              <a:ext cx="436040" cy="261222"/>
              <a:chOff x="11397882" y="619743"/>
              <a:chExt cx="436040" cy="261222"/>
            </a:xfrm>
            <a:grpFill/>
          </p:grpSpPr>
          <p:grpSp>
            <p:nvGrpSpPr>
              <p:cNvPr id="145" name="Graphique 1768">
                <a:extLst>
                  <a:ext uri="{FF2B5EF4-FFF2-40B4-BE49-F238E27FC236}">
                    <a16:creationId xmlns:a16="http://schemas.microsoft.com/office/drawing/2014/main" id="{E4E7B9EB-A438-429A-88EF-F72D5705F3EF}"/>
                  </a:ext>
                </a:extLst>
              </p:cNvPr>
              <p:cNvGrpSpPr/>
              <p:nvPr/>
            </p:nvGrpSpPr>
            <p:grpSpPr>
              <a:xfrm>
                <a:off x="11644675" y="619743"/>
                <a:ext cx="189247" cy="184928"/>
                <a:chOff x="11644675" y="619743"/>
                <a:chExt cx="189247" cy="184928"/>
              </a:xfrm>
              <a:grpFill/>
            </p:grpSpPr>
            <p:sp>
              <p:nvSpPr>
                <p:cNvPr id="149" name="Forme libre : forme 2285">
                  <a:extLst>
                    <a:ext uri="{FF2B5EF4-FFF2-40B4-BE49-F238E27FC236}">
                      <a16:creationId xmlns:a16="http://schemas.microsoft.com/office/drawing/2014/main" id="{6D47A751-F5A0-4621-BC19-5D12CD8537D0}"/>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50" name="Forme libre : forme 2286">
                  <a:extLst>
                    <a:ext uri="{FF2B5EF4-FFF2-40B4-BE49-F238E27FC236}">
                      <a16:creationId xmlns:a16="http://schemas.microsoft.com/office/drawing/2014/main" id="{22D7FE2C-520D-4603-90DA-6D4C5172CEB8}"/>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nvGrpSpPr>
              <p:cNvPr id="146" name="Graphique 1768">
                <a:extLst>
                  <a:ext uri="{FF2B5EF4-FFF2-40B4-BE49-F238E27FC236}">
                    <a16:creationId xmlns:a16="http://schemas.microsoft.com/office/drawing/2014/main" id="{E4E7B9EB-A438-429A-88EF-F72D5705F3EF}"/>
                  </a:ext>
                </a:extLst>
              </p:cNvPr>
              <p:cNvGrpSpPr/>
              <p:nvPr/>
            </p:nvGrpSpPr>
            <p:grpSpPr>
              <a:xfrm>
                <a:off x="11397882" y="735828"/>
                <a:ext cx="248698" cy="145137"/>
                <a:chOff x="11397882" y="735828"/>
                <a:chExt cx="248698" cy="145137"/>
              </a:xfrm>
              <a:grpFill/>
            </p:grpSpPr>
            <p:sp>
              <p:nvSpPr>
                <p:cNvPr id="147" name="Forme libre : forme 2288">
                  <a:extLst>
                    <a:ext uri="{FF2B5EF4-FFF2-40B4-BE49-F238E27FC236}">
                      <a16:creationId xmlns:a16="http://schemas.microsoft.com/office/drawing/2014/main" id="{63A58468-ECCE-49C8-AE7F-AC337392AFE4}"/>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148" name="Forme libre : forme 2289">
                  <a:extLst>
                    <a:ext uri="{FF2B5EF4-FFF2-40B4-BE49-F238E27FC236}">
                      <a16:creationId xmlns:a16="http://schemas.microsoft.com/office/drawing/2014/main" id="{757799CC-76C3-4430-9BC4-92175B09125F}"/>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grpSp>
      <p:grpSp>
        <p:nvGrpSpPr>
          <p:cNvPr id="156" name="Graphique 1755">
            <a:extLst>
              <a:ext uri="{FF2B5EF4-FFF2-40B4-BE49-F238E27FC236}">
                <a16:creationId xmlns:a16="http://schemas.microsoft.com/office/drawing/2014/main" id="{22978B66-D02C-497E-8B96-2A0B2D2999DB}"/>
              </a:ext>
            </a:extLst>
          </p:cNvPr>
          <p:cNvGrpSpPr/>
          <p:nvPr/>
        </p:nvGrpSpPr>
        <p:grpSpPr>
          <a:xfrm>
            <a:off x="4126072" y="3959488"/>
            <a:ext cx="450131" cy="280866"/>
            <a:chOff x="4133845" y="614362"/>
            <a:chExt cx="513016" cy="376809"/>
          </a:xfrm>
          <a:noFill/>
        </p:grpSpPr>
        <p:grpSp>
          <p:nvGrpSpPr>
            <p:cNvPr id="157" name="Graphique 1755">
              <a:extLst>
                <a:ext uri="{FF2B5EF4-FFF2-40B4-BE49-F238E27FC236}">
                  <a16:creationId xmlns:a16="http://schemas.microsoft.com/office/drawing/2014/main" id="{22978B66-D02C-497E-8B96-2A0B2D2999DB}"/>
                </a:ext>
              </a:extLst>
            </p:cNvPr>
            <p:cNvGrpSpPr/>
            <p:nvPr/>
          </p:nvGrpSpPr>
          <p:grpSpPr>
            <a:xfrm>
              <a:off x="4133845" y="614362"/>
              <a:ext cx="513016" cy="376809"/>
              <a:chOff x="4133845" y="614362"/>
              <a:chExt cx="513016" cy="376809"/>
            </a:xfrm>
            <a:grpFill/>
          </p:grpSpPr>
          <p:sp>
            <p:nvSpPr>
              <p:cNvPr id="163" name="Forme libre : forme 1947">
                <a:extLst>
                  <a:ext uri="{FF2B5EF4-FFF2-40B4-BE49-F238E27FC236}">
                    <a16:creationId xmlns:a16="http://schemas.microsoft.com/office/drawing/2014/main" id="{BFFA63D3-74B8-4CEF-9011-AFA52709F964}"/>
                  </a:ext>
                </a:extLst>
              </p:cNvPr>
              <p:cNvSpPr/>
              <p:nvPr/>
            </p:nvSpPr>
            <p:spPr>
              <a:xfrm>
                <a:off x="4233190" y="991171"/>
                <a:ext cx="349186" cy="9525"/>
              </a:xfrm>
              <a:custGeom>
                <a:avLst/>
                <a:gdLst>
                  <a:gd name="connsiteX0" fmla="*/ 349187 w 349186"/>
                  <a:gd name="connsiteY0" fmla="*/ 0 h 9525"/>
                  <a:gd name="connsiteX1" fmla="*/ 0 w 349186"/>
                  <a:gd name="connsiteY1" fmla="*/ 0 h 9525"/>
                </a:gdLst>
                <a:ahLst/>
                <a:cxnLst>
                  <a:cxn ang="0">
                    <a:pos x="connsiteX0" y="connsiteY0"/>
                  </a:cxn>
                  <a:cxn ang="0">
                    <a:pos x="connsiteX1" y="connsiteY1"/>
                  </a:cxn>
                </a:cxnLst>
                <a:rect l="l" t="t" r="r" b="b"/>
                <a:pathLst>
                  <a:path w="349186" h="9525">
                    <a:moveTo>
                      <a:pt x="349187" y="0"/>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164" name="Forme libre : forme 1948">
                <a:extLst>
                  <a:ext uri="{FF2B5EF4-FFF2-40B4-BE49-F238E27FC236}">
                    <a16:creationId xmlns:a16="http://schemas.microsoft.com/office/drawing/2014/main" id="{F5D9B1D9-515C-4C8D-835F-886564F549DF}"/>
                  </a:ext>
                </a:extLst>
              </p:cNvPr>
              <p:cNvSpPr/>
              <p:nvPr/>
            </p:nvSpPr>
            <p:spPr>
              <a:xfrm>
                <a:off x="4623430" y="991171"/>
                <a:ext cx="23431" cy="9525"/>
              </a:xfrm>
              <a:custGeom>
                <a:avLst/>
                <a:gdLst>
                  <a:gd name="connsiteX0" fmla="*/ 23432 w 23431"/>
                  <a:gd name="connsiteY0" fmla="*/ 0 h 9525"/>
                  <a:gd name="connsiteX1" fmla="*/ 0 w 23431"/>
                  <a:gd name="connsiteY1" fmla="*/ 0 h 9525"/>
                </a:gdLst>
                <a:ahLst/>
                <a:cxnLst>
                  <a:cxn ang="0">
                    <a:pos x="connsiteX0" y="connsiteY0"/>
                  </a:cxn>
                  <a:cxn ang="0">
                    <a:pos x="connsiteX1" y="connsiteY1"/>
                  </a:cxn>
                </a:cxnLst>
                <a:rect l="l" t="t" r="r" b="b"/>
                <a:pathLst>
                  <a:path w="23431" h="9525">
                    <a:moveTo>
                      <a:pt x="23432" y="0"/>
                    </a:moveTo>
                    <a:lnTo>
                      <a:pt x="0" y="0"/>
                    </a:lnTo>
                  </a:path>
                </a:pathLst>
              </a:custGeom>
              <a:grpFill/>
              <a:ln w="5715" cap="rnd">
                <a:solidFill>
                  <a:srgbClr val="E52A29"/>
                </a:solidFill>
                <a:prstDash val="solid"/>
                <a:round/>
              </a:ln>
            </p:spPr>
            <p:txBody>
              <a:bodyPr anchor="ctr"/>
              <a:lstStyle/>
              <a:p>
                <a:pPr>
                  <a:defRPr/>
                </a:pPr>
                <a:endParaRPr lang="fr-FR" sz="1400"/>
              </a:p>
            </p:txBody>
          </p:sp>
          <p:grpSp>
            <p:nvGrpSpPr>
              <p:cNvPr id="165" name="Graphique 1755">
                <a:extLst>
                  <a:ext uri="{FF2B5EF4-FFF2-40B4-BE49-F238E27FC236}">
                    <a16:creationId xmlns:a16="http://schemas.microsoft.com/office/drawing/2014/main" id="{22978B66-D02C-497E-8B96-2A0B2D2999DB}"/>
                  </a:ext>
                </a:extLst>
              </p:cNvPr>
              <p:cNvGrpSpPr/>
              <p:nvPr/>
            </p:nvGrpSpPr>
            <p:grpSpPr>
              <a:xfrm>
                <a:off x="4133845" y="614362"/>
                <a:ext cx="356568" cy="190118"/>
                <a:chOff x="4133845" y="614362"/>
                <a:chExt cx="356568" cy="190118"/>
              </a:xfrm>
              <a:grpFill/>
            </p:grpSpPr>
            <p:sp>
              <p:nvSpPr>
                <p:cNvPr id="173" name="Forme libre : forme 1950">
                  <a:extLst>
                    <a:ext uri="{FF2B5EF4-FFF2-40B4-BE49-F238E27FC236}">
                      <a16:creationId xmlns:a16="http://schemas.microsoft.com/office/drawing/2014/main" id="{2B25A634-831B-4A90-95D9-E6FBB0DE0F51}"/>
                    </a:ext>
                  </a:extLst>
                </p:cNvPr>
                <p:cNvSpPr/>
                <p:nvPr/>
              </p:nvSpPr>
              <p:spPr>
                <a:xfrm>
                  <a:off x="4388448" y="698467"/>
                  <a:ext cx="1047" cy="7238"/>
                </a:xfrm>
                <a:custGeom>
                  <a:avLst/>
                  <a:gdLst>
                    <a:gd name="connsiteX0" fmla="*/ 0 w 1047"/>
                    <a:gd name="connsiteY0" fmla="*/ 0 h 7238"/>
                    <a:gd name="connsiteX1" fmla="*/ 1048 w 1047"/>
                    <a:gd name="connsiteY1" fmla="*/ 7239 h 7238"/>
                  </a:gdLst>
                  <a:ahLst/>
                  <a:cxnLst>
                    <a:cxn ang="0">
                      <a:pos x="connsiteX0" y="connsiteY0"/>
                    </a:cxn>
                    <a:cxn ang="0">
                      <a:pos x="connsiteX1" y="connsiteY1"/>
                    </a:cxn>
                  </a:cxnLst>
                  <a:rect l="l" t="t" r="r" b="b"/>
                  <a:pathLst>
                    <a:path w="1047" h="7238">
                      <a:moveTo>
                        <a:pt x="0" y="0"/>
                      </a:moveTo>
                      <a:lnTo>
                        <a:pt x="1048" y="7239"/>
                      </a:lnTo>
                    </a:path>
                  </a:pathLst>
                </a:custGeom>
                <a:grpFill/>
                <a:ln w="5715" cap="rnd">
                  <a:solidFill>
                    <a:srgbClr val="E52A29"/>
                  </a:solidFill>
                  <a:prstDash val="solid"/>
                  <a:round/>
                </a:ln>
              </p:spPr>
              <p:txBody>
                <a:bodyPr anchor="ctr"/>
                <a:lstStyle/>
                <a:p>
                  <a:pPr>
                    <a:defRPr/>
                  </a:pPr>
                  <a:endParaRPr lang="fr-FR" sz="1400"/>
                </a:p>
              </p:txBody>
            </p:sp>
            <p:sp>
              <p:nvSpPr>
                <p:cNvPr id="174" name="Forme libre : forme 1951">
                  <a:extLst>
                    <a:ext uri="{FF2B5EF4-FFF2-40B4-BE49-F238E27FC236}">
                      <a16:creationId xmlns:a16="http://schemas.microsoft.com/office/drawing/2014/main" id="{B0E6976C-D15B-407B-863C-D86CB4444A87}"/>
                    </a:ext>
                  </a:extLst>
                </p:cNvPr>
                <p:cNvSpPr/>
                <p:nvPr/>
              </p:nvSpPr>
              <p:spPr>
                <a:xfrm>
                  <a:off x="4383304" y="739710"/>
                  <a:ext cx="16668" cy="6582"/>
                </a:xfrm>
                <a:custGeom>
                  <a:avLst/>
                  <a:gdLst>
                    <a:gd name="connsiteX0" fmla="*/ 0 w 16668"/>
                    <a:gd name="connsiteY0" fmla="*/ 2286 h 6582"/>
                    <a:gd name="connsiteX1" fmla="*/ 9144 w 16668"/>
                    <a:gd name="connsiteY1" fmla="*/ 6477 h 6582"/>
                    <a:gd name="connsiteX2" fmla="*/ 16669 w 16668"/>
                    <a:gd name="connsiteY2" fmla="*/ 0 h 6582"/>
                  </a:gdLst>
                  <a:ahLst/>
                  <a:cxnLst>
                    <a:cxn ang="0">
                      <a:pos x="connsiteX0" y="connsiteY0"/>
                    </a:cxn>
                    <a:cxn ang="0">
                      <a:pos x="connsiteX1" y="connsiteY1"/>
                    </a:cxn>
                    <a:cxn ang="0">
                      <a:pos x="connsiteX2" y="connsiteY2"/>
                    </a:cxn>
                  </a:cxnLst>
                  <a:rect l="l" t="t" r="r" b="b"/>
                  <a:pathLst>
                    <a:path w="16668" h="6582">
                      <a:moveTo>
                        <a:pt x="0" y="2286"/>
                      </a:moveTo>
                      <a:cubicBezTo>
                        <a:pt x="1715" y="5239"/>
                        <a:pt x="5334" y="7048"/>
                        <a:pt x="9144" y="6477"/>
                      </a:cubicBezTo>
                      <a:cubicBezTo>
                        <a:pt x="12954" y="5905"/>
                        <a:pt x="15907" y="3239"/>
                        <a:pt x="16669" y="0"/>
                      </a:cubicBezTo>
                    </a:path>
                  </a:pathLst>
                </a:custGeom>
                <a:grpFill/>
                <a:ln w="5715" cap="rnd">
                  <a:solidFill>
                    <a:srgbClr val="E52A29"/>
                  </a:solidFill>
                  <a:prstDash val="solid"/>
                  <a:round/>
                </a:ln>
              </p:spPr>
              <p:txBody>
                <a:bodyPr anchor="ctr"/>
                <a:lstStyle/>
                <a:p>
                  <a:pPr>
                    <a:defRPr/>
                  </a:pPr>
                  <a:endParaRPr lang="fr-FR" sz="1400"/>
                </a:p>
              </p:txBody>
            </p:sp>
            <p:sp>
              <p:nvSpPr>
                <p:cNvPr id="175" name="Forme libre : forme 1952">
                  <a:extLst>
                    <a:ext uri="{FF2B5EF4-FFF2-40B4-BE49-F238E27FC236}">
                      <a16:creationId xmlns:a16="http://schemas.microsoft.com/office/drawing/2014/main" id="{315B8832-F320-4175-8A58-CECAB8334F4B}"/>
                    </a:ext>
                  </a:extLst>
                </p:cNvPr>
                <p:cNvSpPr/>
                <p:nvPr/>
              </p:nvSpPr>
              <p:spPr>
                <a:xfrm>
                  <a:off x="4341464" y="662939"/>
                  <a:ext cx="12217" cy="23812"/>
                </a:xfrm>
                <a:custGeom>
                  <a:avLst/>
                  <a:gdLst>
                    <a:gd name="connsiteX0" fmla="*/ 12217 w 12217"/>
                    <a:gd name="connsiteY0" fmla="*/ 23813 h 23812"/>
                    <a:gd name="connsiteX1" fmla="*/ 25 w 12217"/>
                    <a:gd name="connsiteY1" fmla="*/ 0 h 23812"/>
                  </a:gdLst>
                  <a:ahLst/>
                  <a:cxnLst>
                    <a:cxn ang="0">
                      <a:pos x="connsiteX0" y="connsiteY0"/>
                    </a:cxn>
                    <a:cxn ang="0">
                      <a:pos x="connsiteX1" y="connsiteY1"/>
                    </a:cxn>
                  </a:cxnLst>
                  <a:rect l="l" t="t" r="r" b="b"/>
                  <a:pathLst>
                    <a:path w="12217" h="23812">
                      <a:moveTo>
                        <a:pt x="12217" y="23813"/>
                      </a:moveTo>
                      <a:cubicBezTo>
                        <a:pt x="12217" y="23813"/>
                        <a:pt x="-642" y="17240"/>
                        <a:pt x="25" y="0"/>
                      </a:cubicBezTo>
                    </a:path>
                  </a:pathLst>
                </a:custGeom>
                <a:grpFill/>
                <a:ln w="5715" cap="rnd">
                  <a:solidFill>
                    <a:srgbClr val="E52A29"/>
                  </a:solidFill>
                  <a:prstDash val="solid"/>
                  <a:round/>
                </a:ln>
              </p:spPr>
              <p:txBody>
                <a:bodyPr anchor="ctr"/>
                <a:lstStyle/>
                <a:p>
                  <a:pPr>
                    <a:defRPr/>
                  </a:pPr>
                  <a:endParaRPr lang="fr-FR" sz="1400"/>
                </a:p>
              </p:txBody>
            </p:sp>
            <p:sp>
              <p:nvSpPr>
                <p:cNvPr id="176" name="Forme libre : forme 1953">
                  <a:extLst>
                    <a:ext uri="{FF2B5EF4-FFF2-40B4-BE49-F238E27FC236}">
                      <a16:creationId xmlns:a16="http://schemas.microsoft.com/office/drawing/2014/main" id="{915A269F-F3DD-4D6D-98BD-CA1A7858544D}"/>
                    </a:ext>
                  </a:extLst>
                </p:cNvPr>
                <p:cNvSpPr/>
                <p:nvPr/>
              </p:nvSpPr>
              <p:spPr>
                <a:xfrm>
                  <a:off x="4133845" y="614362"/>
                  <a:ext cx="9525" cy="9525"/>
                </a:xfrm>
                <a:custGeom>
                  <a:avLst/>
                  <a:gdLst/>
                  <a:ahLst/>
                  <a:cxnLst/>
                  <a:rect l="l" t="t" r="r" b="b"/>
                  <a:pathLst>
                    <a:path w="9525" h="9525"/>
                  </a:pathLst>
                </a:custGeom>
                <a:grpFill/>
                <a:ln w="5715" cap="rnd">
                  <a:solidFill>
                    <a:srgbClr val="E52A29"/>
                  </a:solidFill>
                  <a:prstDash val="solid"/>
                  <a:round/>
                </a:ln>
              </p:spPr>
              <p:txBody>
                <a:bodyPr anchor="ctr"/>
                <a:lstStyle/>
                <a:p>
                  <a:pPr>
                    <a:defRPr/>
                  </a:pPr>
                  <a:endParaRPr lang="fr-FR" sz="1400"/>
                </a:p>
              </p:txBody>
            </p:sp>
            <p:sp>
              <p:nvSpPr>
                <p:cNvPr id="177" name="Forme libre : forme 1954">
                  <a:extLst>
                    <a:ext uri="{FF2B5EF4-FFF2-40B4-BE49-F238E27FC236}">
                      <a16:creationId xmlns:a16="http://schemas.microsoft.com/office/drawing/2014/main" id="{C3B4242D-5581-4D8D-8C4A-8A3F52493B50}"/>
                    </a:ext>
                  </a:extLst>
                </p:cNvPr>
                <p:cNvSpPr/>
                <p:nvPr/>
              </p:nvSpPr>
              <p:spPr>
                <a:xfrm>
                  <a:off x="4353301" y="617210"/>
                  <a:ext cx="137112" cy="187270"/>
                </a:xfrm>
                <a:custGeom>
                  <a:avLst/>
                  <a:gdLst>
                    <a:gd name="connsiteX0" fmla="*/ 0 w 137112"/>
                    <a:gd name="connsiteY0" fmla="*/ 21155 h 187270"/>
                    <a:gd name="connsiteX1" fmla="*/ 110966 w 137112"/>
                    <a:gd name="connsiteY1" fmla="*/ 24774 h 187270"/>
                    <a:gd name="connsiteX2" fmla="*/ 130397 w 137112"/>
                    <a:gd name="connsiteY2" fmla="*/ 100403 h 187270"/>
                    <a:gd name="connsiteX3" fmla="*/ 103537 w 137112"/>
                    <a:gd name="connsiteY3" fmla="*/ 187271 h 187270"/>
                  </a:gdLst>
                  <a:ahLst/>
                  <a:cxnLst>
                    <a:cxn ang="0">
                      <a:pos x="connsiteX0" y="connsiteY0"/>
                    </a:cxn>
                    <a:cxn ang="0">
                      <a:pos x="connsiteX1" y="connsiteY1"/>
                    </a:cxn>
                    <a:cxn ang="0">
                      <a:pos x="connsiteX2" y="connsiteY2"/>
                    </a:cxn>
                    <a:cxn ang="0">
                      <a:pos x="connsiteX3" y="connsiteY3"/>
                    </a:cxn>
                  </a:cxnLst>
                  <a:rect l="l" t="t" r="r" b="b"/>
                  <a:pathLst>
                    <a:path w="137112" h="187270">
                      <a:moveTo>
                        <a:pt x="0" y="21155"/>
                      </a:moveTo>
                      <a:cubicBezTo>
                        <a:pt x="100298" y="-28470"/>
                        <a:pt x="110966" y="24774"/>
                        <a:pt x="110966" y="24774"/>
                      </a:cubicBezTo>
                      <a:cubicBezTo>
                        <a:pt x="147447" y="39824"/>
                        <a:pt x="130397" y="100403"/>
                        <a:pt x="130397" y="100403"/>
                      </a:cubicBezTo>
                      <a:cubicBezTo>
                        <a:pt x="130397" y="100403"/>
                        <a:pt x="157258" y="170697"/>
                        <a:pt x="103537" y="187271"/>
                      </a:cubicBezTo>
                    </a:path>
                  </a:pathLst>
                </a:custGeom>
                <a:grpFill/>
                <a:ln w="5715" cap="rnd">
                  <a:solidFill>
                    <a:srgbClr val="E52A29"/>
                  </a:solidFill>
                  <a:prstDash val="solid"/>
                  <a:round/>
                </a:ln>
              </p:spPr>
              <p:txBody>
                <a:bodyPr anchor="ctr"/>
                <a:lstStyle/>
                <a:p>
                  <a:pPr>
                    <a:defRPr/>
                  </a:pPr>
                  <a:endParaRPr lang="fr-FR" sz="1400"/>
                </a:p>
              </p:txBody>
            </p:sp>
            <p:sp>
              <p:nvSpPr>
                <p:cNvPr id="178" name="Forme libre : forme 1955">
                  <a:extLst>
                    <a:ext uri="{FF2B5EF4-FFF2-40B4-BE49-F238E27FC236}">
                      <a16:creationId xmlns:a16="http://schemas.microsoft.com/office/drawing/2014/main" id="{69CFA7AD-03BB-43A2-9E3D-9AA3CD9E8FF6}"/>
                    </a:ext>
                  </a:extLst>
                </p:cNvPr>
                <p:cNvSpPr/>
                <p:nvPr/>
              </p:nvSpPr>
              <p:spPr>
                <a:xfrm>
                  <a:off x="4351501" y="687037"/>
                  <a:ext cx="67522" cy="80879"/>
                </a:xfrm>
                <a:custGeom>
                  <a:avLst/>
                  <a:gdLst>
                    <a:gd name="connsiteX0" fmla="*/ 1895 w 67522"/>
                    <a:gd name="connsiteY0" fmla="*/ 0 h 80879"/>
                    <a:gd name="connsiteX1" fmla="*/ 752 w 67522"/>
                    <a:gd name="connsiteY1" fmla="*/ 25527 h 80879"/>
                    <a:gd name="connsiteX2" fmla="*/ 67522 w 67522"/>
                    <a:gd name="connsiteY2" fmla="*/ 80677 h 80879"/>
                  </a:gdLst>
                  <a:ahLst/>
                  <a:cxnLst>
                    <a:cxn ang="0">
                      <a:pos x="connsiteX0" y="connsiteY0"/>
                    </a:cxn>
                    <a:cxn ang="0">
                      <a:pos x="connsiteX1" y="connsiteY1"/>
                    </a:cxn>
                    <a:cxn ang="0">
                      <a:pos x="connsiteX2" y="connsiteY2"/>
                    </a:cxn>
                  </a:cxnLst>
                  <a:rect l="l" t="t" r="r" b="b"/>
                  <a:pathLst>
                    <a:path w="67522" h="80879">
                      <a:moveTo>
                        <a:pt x="1895" y="0"/>
                      </a:moveTo>
                      <a:cubicBezTo>
                        <a:pt x="-105" y="8096"/>
                        <a:pt x="-582" y="16764"/>
                        <a:pt x="752" y="25527"/>
                      </a:cubicBezTo>
                      <a:cubicBezTo>
                        <a:pt x="5800" y="59436"/>
                        <a:pt x="35232" y="83344"/>
                        <a:pt x="67522" y="80677"/>
                      </a:cubicBezTo>
                    </a:path>
                  </a:pathLst>
                </a:custGeom>
                <a:grpFill/>
                <a:ln w="5715" cap="rnd">
                  <a:solidFill>
                    <a:srgbClr val="E52A29"/>
                  </a:solidFill>
                  <a:prstDash val="solid"/>
                  <a:round/>
                </a:ln>
              </p:spPr>
              <p:txBody>
                <a:bodyPr anchor="ctr"/>
                <a:lstStyle/>
                <a:p>
                  <a:pPr>
                    <a:defRPr/>
                  </a:pPr>
                  <a:endParaRPr lang="fr-FR" sz="1400"/>
                </a:p>
              </p:txBody>
            </p:sp>
          </p:grpSp>
          <p:grpSp>
            <p:nvGrpSpPr>
              <p:cNvPr id="166" name="Graphique 1755">
                <a:extLst>
                  <a:ext uri="{FF2B5EF4-FFF2-40B4-BE49-F238E27FC236}">
                    <a16:creationId xmlns:a16="http://schemas.microsoft.com/office/drawing/2014/main" id="{22978B66-D02C-497E-8B96-2A0B2D2999DB}"/>
                  </a:ext>
                </a:extLst>
              </p:cNvPr>
              <p:cNvGrpSpPr/>
              <p:nvPr/>
            </p:nvGrpSpPr>
            <p:grpSpPr>
              <a:xfrm>
                <a:off x="4351890" y="750664"/>
                <a:ext cx="210103" cy="239744"/>
                <a:chOff x="4351890" y="750664"/>
                <a:chExt cx="210103" cy="239744"/>
              </a:xfrm>
              <a:grpFill/>
            </p:grpSpPr>
            <p:sp>
              <p:nvSpPr>
                <p:cNvPr id="167" name="Forme libre : forme 1957">
                  <a:extLst>
                    <a:ext uri="{FF2B5EF4-FFF2-40B4-BE49-F238E27FC236}">
                      <a16:creationId xmlns:a16="http://schemas.microsoft.com/office/drawing/2014/main" id="{83AF650A-34A2-4250-A402-08129F4F2204}"/>
                    </a:ext>
                  </a:extLst>
                </p:cNvPr>
                <p:cNvSpPr/>
                <p:nvPr/>
              </p:nvSpPr>
              <p:spPr>
                <a:xfrm>
                  <a:off x="4473506" y="932497"/>
                  <a:ext cx="18478" cy="39909"/>
                </a:xfrm>
                <a:custGeom>
                  <a:avLst/>
                  <a:gdLst>
                    <a:gd name="connsiteX0" fmla="*/ 18478 w 18478"/>
                    <a:gd name="connsiteY0" fmla="*/ 0 h 39909"/>
                    <a:gd name="connsiteX1" fmla="*/ 0 w 18478"/>
                    <a:gd name="connsiteY1" fmla="*/ 39910 h 39909"/>
                  </a:gdLst>
                  <a:ahLst/>
                  <a:cxnLst>
                    <a:cxn ang="0">
                      <a:pos x="connsiteX0" y="connsiteY0"/>
                    </a:cxn>
                    <a:cxn ang="0">
                      <a:pos x="connsiteX1" y="connsiteY1"/>
                    </a:cxn>
                  </a:cxnLst>
                  <a:rect l="l" t="t" r="r" b="b"/>
                  <a:pathLst>
                    <a:path w="18478" h="39909">
                      <a:moveTo>
                        <a:pt x="18478" y="0"/>
                      </a:moveTo>
                      <a:cubicBezTo>
                        <a:pt x="12954" y="16097"/>
                        <a:pt x="5810" y="30004"/>
                        <a:pt x="0" y="39910"/>
                      </a:cubicBezTo>
                    </a:path>
                  </a:pathLst>
                </a:custGeom>
                <a:grpFill/>
                <a:ln w="5715" cap="rnd">
                  <a:solidFill>
                    <a:srgbClr val="E52A29"/>
                  </a:solidFill>
                  <a:prstDash val="solid"/>
                  <a:round/>
                </a:ln>
              </p:spPr>
              <p:txBody>
                <a:bodyPr anchor="ctr"/>
                <a:lstStyle/>
                <a:p>
                  <a:pPr>
                    <a:defRPr/>
                  </a:pPr>
                  <a:endParaRPr lang="fr-FR" sz="1400"/>
                </a:p>
              </p:txBody>
            </p:sp>
            <p:sp>
              <p:nvSpPr>
                <p:cNvPr id="168" name="Forme libre : forme 1958">
                  <a:extLst>
                    <a:ext uri="{FF2B5EF4-FFF2-40B4-BE49-F238E27FC236}">
                      <a16:creationId xmlns:a16="http://schemas.microsoft.com/office/drawing/2014/main" id="{7736D050-CBA3-4B9D-A8E4-087B48F3FA6D}"/>
                    </a:ext>
                  </a:extLst>
                </p:cNvPr>
                <p:cNvSpPr/>
                <p:nvPr/>
              </p:nvSpPr>
              <p:spPr>
                <a:xfrm>
                  <a:off x="4448646" y="804279"/>
                  <a:ext cx="51149" cy="66590"/>
                </a:xfrm>
                <a:custGeom>
                  <a:avLst/>
                  <a:gdLst>
                    <a:gd name="connsiteX0" fmla="*/ 0 w 51149"/>
                    <a:gd name="connsiteY0" fmla="*/ 11 h 66590"/>
                    <a:gd name="connsiteX1" fmla="*/ 49911 w 51149"/>
                    <a:gd name="connsiteY1" fmla="*/ 58971 h 66590"/>
                    <a:gd name="connsiteX2" fmla="*/ 51149 w 51149"/>
                    <a:gd name="connsiteY2" fmla="*/ 66591 h 66590"/>
                  </a:gdLst>
                  <a:ahLst/>
                  <a:cxnLst>
                    <a:cxn ang="0">
                      <a:pos x="connsiteX0" y="connsiteY0"/>
                    </a:cxn>
                    <a:cxn ang="0">
                      <a:pos x="connsiteX1" y="connsiteY1"/>
                    </a:cxn>
                    <a:cxn ang="0">
                      <a:pos x="connsiteX2" y="connsiteY2"/>
                    </a:cxn>
                  </a:cxnLst>
                  <a:rect l="l" t="t" r="r" b="b"/>
                  <a:pathLst>
                    <a:path w="51149" h="66590">
                      <a:moveTo>
                        <a:pt x="0" y="11"/>
                      </a:moveTo>
                      <a:cubicBezTo>
                        <a:pt x="0" y="11"/>
                        <a:pt x="37433" y="-2275"/>
                        <a:pt x="49911" y="58971"/>
                      </a:cubicBezTo>
                      <a:cubicBezTo>
                        <a:pt x="50387" y="61543"/>
                        <a:pt x="50864" y="64019"/>
                        <a:pt x="51149" y="66591"/>
                      </a:cubicBezTo>
                    </a:path>
                  </a:pathLst>
                </a:custGeom>
                <a:grpFill/>
                <a:ln w="5715" cap="rnd">
                  <a:solidFill>
                    <a:srgbClr val="E52A29"/>
                  </a:solidFill>
                  <a:prstDash val="solid"/>
                  <a:round/>
                </a:ln>
              </p:spPr>
              <p:txBody>
                <a:bodyPr anchor="ctr"/>
                <a:lstStyle/>
                <a:p>
                  <a:pPr>
                    <a:defRPr/>
                  </a:pPr>
                  <a:endParaRPr lang="fr-FR" sz="1400"/>
                </a:p>
              </p:txBody>
            </p:sp>
            <p:sp>
              <p:nvSpPr>
                <p:cNvPr id="169" name="Forme libre : forme 1959">
                  <a:extLst>
                    <a:ext uri="{FF2B5EF4-FFF2-40B4-BE49-F238E27FC236}">
                      <a16:creationId xmlns:a16="http://schemas.microsoft.com/office/drawing/2014/main" id="{ECC56897-094A-4670-856C-F94FE69933BF}"/>
                    </a:ext>
                  </a:extLst>
                </p:cNvPr>
                <p:cNvSpPr/>
                <p:nvPr/>
              </p:nvSpPr>
              <p:spPr>
                <a:xfrm>
                  <a:off x="4351890" y="811053"/>
                  <a:ext cx="63799" cy="179355"/>
                </a:xfrm>
                <a:custGeom>
                  <a:avLst/>
                  <a:gdLst>
                    <a:gd name="connsiteX0" fmla="*/ 24175 w 63799"/>
                    <a:gd name="connsiteY0" fmla="*/ 179356 h 179355"/>
                    <a:gd name="connsiteX1" fmla="*/ 27509 w 63799"/>
                    <a:gd name="connsiteY1" fmla="*/ 144113 h 179355"/>
                    <a:gd name="connsiteX2" fmla="*/ 267 w 63799"/>
                    <a:gd name="connsiteY2" fmla="*/ 107823 h 179355"/>
                    <a:gd name="connsiteX3" fmla="*/ 63799 w 63799"/>
                    <a:gd name="connsiteY3" fmla="*/ 0 h 179355"/>
                  </a:gdLst>
                  <a:ahLst/>
                  <a:cxnLst>
                    <a:cxn ang="0">
                      <a:pos x="connsiteX0" y="connsiteY0"/>
                    </a:cxn>
                    <a:cxn ang="0">
                      <a:pos x="connsiteX1" y="connsiteY1"/>
                    </a:cxn>
                    <a:cxn ang="0">
                      <a:pos x="connsiteX2" y="connsiteY2"/>
                    </a:cxn>
                    <a:cxn ang="0">
                      <a:pos x="connsiteX3" y="connsiteY3"/>
                    </a:cxn>
                  </a:cxnLst>
                  <a:rect l="l" t="t" r="r" b="b"/>
                  <a:pathLst>
                    <a:path w="63799" h="179355">
                      <a:moveTo>
                        <a:pt x="24175" y="179356"/>
                      </a:moveTo>
                      <a:lnTo>
                        <a:pt x="27509" y="144113"/>
                      </a:lnTo>
                      <a:cubicBezTo>
                        <a:pt x="27509" y="144113"/>
                        <a:pt x="-3162" y="136208"/>
                        <a:pt x="267" y="107823"/>
                      </a:cubicBezTo>
                      <a:lnTo>
                        <a:pt x="63799" y="0"/>
                      </a:lnTo>
                    </a:path>
                  </a:pathLst>
                </a:custGeom>
                <a:grpFill/>
                <a:ln w="5715" cap="rnd">
                  <a:solidFill>
                    <a:srgbClr val="E52A29"/>
                  </a:solidFill>
                  <a:prstDash val="solid"/>
                  <a:round/>
                </a:ln>
              </p:spPr>
              <p:txBody>
                <a:bodyPr anchor="ctr"/>
                <a:lstStyle/>
                <a:p>
                  <a:pPr>
                    <a:defRPr/>
                  </a:pPr>
                  <a:endParaRPr lang="fr-FR" sz="1400"/>
                </a:p>
              </p:txBody>
            </p:sp>
            <p:sp>
              <p:nvSpPr>
                <p:cNvPr id="170" name="Forme libre : forme 1960">
                  <a:extLst>
                    <a:ext uri="{FF2B5EF4-FFF2-40B4-BE49-F238E27FC236}">
                      <a16:creationId xmlns:a16="http://schemas.microsoft.com/office/drawing/2014/main" id="{9FF99307-679A-46AE-8518-A59E3D27542A}"/>
                    </a:ext>
                  </a:extLst>
                </p:cNvPr>
                <p:cNvSpPr/>
                <p:nvPr/>
              </p:nvSpPr>
              <p:spPr>
                <a:xfrm>
                  <a:off x="4421500" y="870298"/>
                  <a:ext cx="140493" cy="120110"/>
                </a:xfrm>
                <a:custGeom>
                  <a:avLst/>
                  <a:gdLst>
                    <a:gd name="connsiteX0" fmla="*/ 78200 w 140493"/>
                    <a:gd name="connsiteY0" fmla="*/ 381 h 120110"/>
                    <a:gd name="connsiteX1" fmla="*/ 140494 w 140493"/>
                    <a:gd name="connsiteY1" fmla="*/ 120110 h 120110"/>
                    <a:gd name="connsiteX2" fmla="*/ 0 w 140493"/>
                    <a:gd name="connsiteY2" fmla="*/ 120110 h 120110"/>
                    <a:gd name="connsiteX3" fmla="*/ 90106 w 140493"/>
                    <a:gd name="connsiteY3" fmla="*/ 92869 h 120110"/>
                    <a:gd name="connsiteX4" fmla="*/ 43624 w 140493"/>
                    <a:gd name="connsiteY4" fmla="*/ 19717 h 120110"/>
                    <a:gd name="connsiteX5" fmla="*/ 61627 w 140493"/>
                    <a:gd name="connsiteY5" fmla="*/ 0 h 12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3" h="120110">
                      <a:moveTo>
                        <a:pt x="78200" y="381"/>
                      </a:moveTo>
                      <a:lnTo>
                        <a:pt x="140494" y="120110"/>
                      </a:lnTo>
                      <a:lnTo>
                        <a:pt x="0" y="120110"/>
                      </a:lnTo>
                      <a:lnTo>
                        <a:pt x="90106" y="92869"/>
                      </a:lnTo>
                      <a:lnTo>
                        <a:pt x="43624" y="19717"/>
                      </a:lnTo>
                      <a:cubicBezTo>
                        <a:pt x="43624" y="19717"/>
                        <a:pt x="40291" y="8287"/>
                        <a:pt x="61627" y="0"/>
                      </a:cubicBezTo>
                    </a:path>
                  </a:pathLst>
                </a:custGeom>
                <a:grpFill/>
                <a:ln w="5715" cap="rnd">
                  <a:solidFill>
                    <a:srgbClr val="E52A29"/>
                  </a:solidFill>
                  <a:prstDash val="solid"/>
                  <a:round/>
                </a:ln>
              </p:spPr>
              <p:txBody>
                <a:bodyPr anchor="ctr"/>
                <a:lstStyle/>
                <a:p>
                  <a:pPr>
                    <a:defRPr/>
                  </a:pPr>
                  <a:endParaRPr lang="fr-FR" sz="1400"/>
                </a:p>
              </p:txBody>
            </p:sp>
            <p:sp>
              <p:nvSpPr>
                <p:cNvPr id="171" name="Forme libre : forme 1961">
                  <a:extLst>
                    <a:ext uri="{FF2B5EF4-FFF2-40B4-BE49-F238E27FC236}">
                      <a16:creationId xmlns:a16="http://schemas.microsoft.com/office/drawing/2014/main" id="{AA924B84-A713-4DE9-B995-3FF2BFD1C8A7}"/>
                    </a:ext>
                  </a:extLst>
                </p:cNvPr>
                <p:cNvSpPr/>
                <p:nvPr/>
              </p:nvSpPr>
              <p:spPr>
                <a:xfrm>
                  <a:off x="4409498" y="767714"/>
                  <a:ext cx="6191" cy="43433"/>
                </a:xfrm>
                <a:custGeom>
                  <a:avLst/>
                  <a:gdLst>
                    <a:gd name="connsiteX0" fmla="*/ 0 w 6191"/>
                    <a:gd name="connsiteY0" fmla="*/ 0 h 43433"/>
                    <a:gd name="connsiteX1" fmla="*/ 6191 w 6191"/>
                    <a:gd name="connsiteY1" fmla="*/ 43434 h 43433"/>
                  </a:gdLst>
                  <a:ahLst/>
                  <a:cxnLst>
                    <a:cxn ang="0">
                      <a:pos x="connsiteX0" y="connsiteY0"/>
                    </a:cxn>
                    <a:cxn ang="0">
                      <a:pos x="connsiteX1" y="connsiteY1"/>
                    </a:cxn>
                  </a:cxnLst>
                  <a:rect l="l" t="t" r="r" b="b"/>
                  <a:pathLst>
                    <a:path w="6191" h="43433">
                      <a:moveTo>
                        <a:pt x="0" y="0"/>
                      </a:moveTo>
                      <a:lnTo>
                        <a:pt x="6191" y="43434"/>
                      </a:lnTo>
                    </a:path>
                  </a:pathLst>
                </a:custGeom>
                <a:grpFill/>
                <a:ln w="5715" cap="rnd">
                  <a:solidFill>
                    <a:srgbClr val="E52A29"/>
                  </a:solidFill>
                  <a:prstDash val="solid"/>
                  <a:round/>
                </a:ln>
              </p:spPr>
              <p:txBody>
                <a:bodyPr anchor="ctr"/>
                <a:lstStyle/>
                <a:p>
                  <a:pPr>
                    <a:defRPr/>
                  </a:pPr>
                  <a:endParaRPr lang="fr-FR" sz="1400"/>
                </a:p>
              </p:txBody>
            </p:sp>
            <p:sp>
              <p:nvSpPr>
                <p:cNvPr id="172" name="Forme libre : forme 1962">
                  <a:extLst>
                    <a:ext uri="{FF2B5EF4-FFF2-40B4-BE49-F238E27FC236}">
                      <a16:creationId xmlns:a16="http://schemas.microsoft.com/office/drawing/2014/main" id="{9BCFD4E1-0298-4264-B5B8-499F34AEC6FD}"/>
                    </a:ext>
                  </a:extLst>
                </p:cNvPr>
                <p:cNvSpPr/>
                <p:nvPr/>
              </p:nvSpPr>
              <p:spPr>
                <a:xfrm>
                  <a:off x="4396163" y="750664"/>
                  <a:ext cx="52482" cy="119443"/>
                </a:xfrm>
                <a:custGeom>
                  <a:avLst/>
                  <a:gdLst>
                    <a:gd name="connsiteX0" fmla="*/ 0 w 52482"/>
                    <a:gd name="connsiteY0" fmla="*/ 119444 h 119443"/>
                    <a:gd name="connsiteX1" fmla="*/ 52483 w 52482"/>
                    <a:gd name="connsiteY1" fmla="*/ 53626 h 119443"/>
                    <a:gd name="connsiteX2" fmla="*/ 44005 w 52482"/>
                    <a:gd name="connsiteY2" fmla="*/ 0 h 119443"/>
                  </a:gdLst>
                  <a:ahLst/>
                  <a:cxnLst>
                    <a:cxn ang="0">
                      <a:pos x="connsiteX0" y="connsiteY0"/>
                    </a:cxn>
                    <a:cxn ang="0">
                      <a:pos x="connsiteX1" y="connsiteY1"/>
                    </a:cxn>
                    <a:cxn ang="0">
                      <a:pos x="connsiteX2" y="connsiteY2"/>
                    </a:cxn>
                  </a:cxnLst>
                  <a:rect l="l" t="t" r="r" b="b"/>
                  <a:pathLst>
                    <a:path w="52482" h="119443">
                      <a:moveTo>
                        <a:pt x="0" y="119444"/>
                      </a:moveTo>
                      <a:lnTo>
                        <a:pt x="52483" y="53626"/>
                      </a:lnTo>
                      <a:lnTo>
                        <a:pt x="44005" y="0"/>
                      </a:lnTo>
                    </a:path>
                  </a:pathLst>
                </a:custGeom>
                <a:grpFill/>
                <a:ln w="5715" cap="rnd">
                  <a:solidFill>
                    <a:srgbClr val="E52A29"/>
                  </a:solidFill>
                  <a:prstDash val="solid"/>
                  <a:round/>
                </a:ln>
              </p:spPr>
              <p:txBody>
                <a:bodyPr anchor="ctr"/>
                <a:lstStyle/>
                <a:p>
                  <a:pPr>
                    <a:defRPr/>
                  </a:pPr>
                  <a:endParaRPr lang="fr-FR" sz="1400"/>
                </a:p>
              </p:txBody>
            </p:sp>
          </p:grpSp>
        </p:grpSp>
        <p:sp>
          <p:nvSpPr>
            <p:cNvPr id="158" name="Forme libre : forme 1963">
              <a:extLst>
                <a:ext uri="{FF2B5EF4-FFF2-40B4-BE49-F238E27FC236}">
                  <a16:creationId xmlns:a16="http://schemas.microsoft.com/office/drawing/2014/main" id="{D6F3F747-A57D-47DF-A734-EAE59B56FE01}"/>
                </a:ext>
              </a:extLst>
            </p:cNvPr>
            <p:cNvSpPr/>
            <p:nvPr/>
          </p:nvSpPr>
          <p:spPr>
            <a:xfrm>
              <a:off x="4370788" y="777525"/>
              <a:ext cx="39376" cy="95154"/>
            </a:xfrm>
            <a:custGeom>
              <a:avLst/>
              <a:gdLst>
                <a:gd name="connsiteX0" fmla="*/ 39376 w 39376"/>
                <a:gd name="connsiteY0" fmla="*/ 0 h 95154"/>
                <a:gd name="connsiteX1" fmla="*/ 7849 w 39376"/>
                <a:gd name="connsiteY1" fmla="*/ 95155 h 95154"/>
              </a:gdLst>
              <a:ahLst/>
              <a:cxnLst>
                <a:cxn ang="0">
                  <a:pos x="connsiteX0" y="connsiteY0"/>
                </a:cxn>
                <a:cxn ang="0">
                  <a:pos x="connsiteX1" y="connsiteY1"/>
                </a:cxn>
              </a:cxnLst>
              <a:rect l="l" t="t" r="r" b="b"/>
              <a:pathLst>
                <a:path w="39376" h="95154">
                  <a:moveTo>
                    <a:pt x="39376" y="0"/>
                  </a:moveTo>
                  <a:cubicBezTo>
                    <a:pt x="39376" y="0"/>
                    <a:pt x="-21107" y="36767"/>
                    <a:pt x="7849" y="95155"/>
                  </a:cubicBezTo>
                </a:path>
              </a:pathLst>
            </a:custGeom>
            <a:grpFill/>
            <a:ln w="5715" cap="rnd">
              <a:solidFill>
                <a:srgbClr val="E52A29"/>
              </a:solidFill>
              <a:prstDash val="solid"/>
              <a:round/>
            </a:ln>
          </p:spPr>
          <p:txBody>
            <a:bodyPr anchor="ctr"/>
            <a:lstStyle/>
            <a:p>
              <a:pPr>
                <a:defRPr/>
              </a:pPr>
              <a:endParaRPr lang="fr-FR" sz="1400"/>
            </a:p>
          </p:txBody>
        </p:sp>
        <p:sp>
          <p:nvSpPr>
            <p:cNvPr id="159" name="Forme libre : forme 1964">
              <a:extLst>
                <a:ext uri="{FF2B5EF4-FFF2-40B4-BE49-F238E27FC236}">
                  <a16:creationId xmlns:a16="http://schemas.microsoft.com/office/drawing/2014/main" id="{3BF08BEF-818F-4D74-88A0-1C954525A874}"/>
                </a:ext>
              </a:extLst>
            </p:cNvPr>
            <p:cNvSpPr/>
            <p:nvPr/>
          </p:nvSpPr>
          <p:spPr>
            <a:xfrm>
              <a:off x="4362540" y="669416"/>
              <a:ext cx="97250" cy="62579"/>
            </a:xfrm>
            <a:custGeom>
              <a:avLst/>
              <a:gdLst>
                <a:gd name="connsiteX0" fmla="*/ 0 w 97250"/>
                <a:gd name="connsiteY0" fmla="*/ 0 h 62579"/>
                <a:gd name="connsiteX1" fmla="*/ 97250 w 97250"/>
                <a:gd name="connsiteY1" fmla="*/ 62579 h 62579"/>
              </a:gdLst>
              <a:ahLst/>
              <a:cxnLst>
                <a:cxn ang="0">
                  <a:pos x="connsiteX0" y="connsiteY0"/>
                </a:cxn>
                <a:cxn ang="0">
                  <a:pos x="connsiteX1" y="connsiteY1"/>
                </a:cxn>
              </a:cxnLst>
              <a:rect l="l" t="t" r="r" b="b"/>
              <a:pathLst>
                <a:path w="97250" h="62579">
                  <a:moveTo>
                    <a:pt x="0" y="0"/>
                  </a:moveTo>
                  <a:cubicBezTo>
                    <a:pt x="0" y="0"/>
                    <a:pt x="57912" y="14954"/>
                    <a:pt x="97250" y="62579"/>
                  </a:cubicBezTo>
                </a:path>
              </a:pathLst>
            </a:custGeom>
            <a:grpFill/>
            <a:ln w="5715" cap="rnd">
              <a:solidFill>
                <a:srgbClr val="E52A29"/>
              </a:solidFill>
              <a:prstDash val="solid"/>
              <a:round/>
            </a:ln>
          </p:spPr>
          <p:txBody>
            <a:bodyPr anchor="ctr"/>
            <a:lstStyle/>
            <a:p>
              <a:pPr>
                <a:defRPr/>
              </a:pPr>
              <a:endParaRPr lang="fr-FR" sz="1400"/>
            </a:p>
          </p:txBody>
        </p:sp>
        <p:sp>
          <p:nvSpPr>
            <p:cNvPr id="160" name="Forme libre : forme 1965">
              <a:extLst>
                <a:ext uri="{FF2B5EF4-FFF2-40B4-BE49-F238E27FC236}">
                  <a16:creationId xmlns:a16="http://schemas.microsoft.com/office/drawing/2014/main" id="{1C116D8F-1FE5-4929-A5C9-80BCA8F4D21C}"/>
                </a:ext>
              </a:extLst>
            </p:cNvPr>
            <p:cNvSpPr/>
            <p:nvPr/>
          </p:nvSpPr>
          <p:spPr>
            <a:xfrm>
              <a:off x="4437121" y="724756"/>
              <a:ext cx="16002" cy="17621"/>
            </a:xfrm>
            <a:custGeom>
              <a:avLst/>
              <a:gdLst>
                <a:gd name="connsiteX0" fmla="*/ 16002 w 16002"/>
                <a:gd name="connsiteY0" fmla="*/ 0 h 17621"/>
                <a:gd name="connsiteX1" fmla="*/ 0 w 16002"/>
                <a:gd name="connsiteY1" fmla="*/ 17621 h 17621"/>
              </a:gdLst>
              <a:ahLst/>
              <a:cxnLst>
                <a:cxn ang="0">
                  <a:pos x="connsiteX0" y="connsiteY0"/>
                </a:cxn>
                <a:cxn ang="0">
                  <a:pos x="connsiteX1" y="connsiteY1"/>
                </a:cxn>
              </a:cxnLst>
              <a:rect l="l" t="t" r="r" b="b"/>
              <a:pathLst>
                <a:path w="16002" h="17621">
                  <a:moveTo>
                    <a:pt x="16002" y="0"/>
                  </a:moveTo>
                  <a:cubicBezTo>
                    <a:pt x="16002" y="0"/>
                    <a:pt x="16002" y="15526"/>
                    <a:pt x="0" y="17621"/>
                  </a:cubicBezTo>
                </a:path>
              </a:pathLst>
            </a:custGeom>
            <a:grpFill/>
            <a:ln w="5715" cap="rnd">
              <a:solidFill>
                <a:srgbClr val="E52A29"/>
              </a:solidFill>
              <a:prstDash val="solid"/>
              <a:round/>
            </a:ln>
          </p:spPr>
          <p:txBody>
            <a:bodyPr anchor="ctr"/>
            <a:lstStyle/>
            <a:p>
              <a:pPr>
                <a:defRPr/>
              </a:pPr>
              <a:endParaRPr lang="fr-FR" sz="1400"/>
            </a:p>
          </p:txBody>
        </p:sp>
        <p:sp>
          <p:nvSpPr>
            <p:cNvPr id="161" name="Forme libre : forme 1966">
              <a:extLst>
                <a:ext uri="{FF2B5EF4-FFF2-40B4-BE49-F238E27FC236}">
                  <a16:creationId xmlns:a16="http://schemas.microsoft.com/office/drawing/2014/main" id="{0B79C2CE-0482-4F0E-8CB4-FBBBDEBDBB31}"/>
                </a:ext>
              </a:extLst>
            </p:cNvPr>
            <p:cNvSpPr/>
            <p:nvPr/>
          </p:nvSpPr>
          <p:spPr>
            <a:xfrm>
              <a:off x="4136702" y="855344"/>
              <a:ext cx="201358" cy="134969"/>
            </a:xfrm>
            <a:custGeom>
              <a:avLst/>
              <a:gdLst>
                <a:gd name="connsiteX0" fmla="*/ 201359 w 201358"/>
                <a:gd name="connsiteY0" fmla="*/ 134969 h 134969"/>
                <a:gd name="connsiteX1" fmla="*/ 201359 w 201358"/>
                <a:gd name="connsiteY1" fmla="*/ 124111 h 134969"/>
                <a:gd name="connsiteX2" fmla="*/ 69437 w 201358"/>
                <a:gd name="connsiteY2" fmla="*/ 124111 h 134969"/>
                <a:gd name="connsiteX3" fmla="*/ 12001 w 201358"/>
                <a:gd name="connsiteY3" fmla="*/ 0 h 134969"/>
                <a:gd name="connsiteX4" fmla="*/ 0 w 201358"/>
                <a:gd name="connsiteY4" fmla="*/ 0 h 134969"/>
                <a:gd name="connsiteX5" fmla="*/ 29909 w 201358"/>
                <a:gd name="connsiteY5" fmla="*/ 67532 h 13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358" h="134969">
                  <a:moveTo>
                    <a:pt x="201359" y="134969"/>
                  </a:moveTo>
                  <a:lnTo>
                    <a:pt x="201359" y="124111"/>
                  </a:lnTo>
                  <a:lnTo>
                    <a:pt x="69437" y="124111"/>
                  </a:lnTo>
                  <a:lnTo>
                    <a:pt x="12001" y="0"/>
                  </a:lnTo>
                  <a:lnTo>
                    <a:pt x="0" y="0"/>
                  </a:lnTo>
                  <a:lnTo>
                    <a:pt x="29909" y="67532"/>
                  </a:lnTo>
                </a:path>
              </a:pathLst>
            </a:custGeom>
            <a:grpFill/>
            <a:ln w="5715" cap="rnd">
              <a:solidFill>
                <a:srgbClr val="E52A29"/>
              </a:solidFill>
              <a:prstDash val="solid"/>
              <a:round/>
            </a:ln>
          </p:spPr>
          <p:txBody>
            <a:bodyPr anchor="ctr"/>
            <a:lstStyle/>
            <a:p>
              <a:pPr>
                <a:defRPr/>
              </a:pPr>
              <a:endParaRPr lang="fr-FR" sz="1400"/>
            </a:p>
          </p:txBody>
        </p:sp>
        <p:sp>
          <p:nvSpPr>
            <p:cNvPr id="162" name="Forme libre : forme 1967">
              <a:extLst>
                <a:ext uri="{FF2B5EF4-FFF2-40B4-BE49-F238E27FC236}">
                  <a16:creationId xmlns:a16="http://schemas.microsoft.com/office/drawing/2014/main" id="{E2B52705-7CB3-48A6-8B63-0AE8557969ED}"/>
                </a:ext>
              </a:extLst>
            </p:cNvPr>
            <p:cNvSpPr/>
            <p:nvPr/>
          </p:nvSpPr>
          <p:spPr>
            <a:xfrm>
              <a:off x="4234892" y="950784"/>
              <a:ext cx="143459" cy="27908"/>
            </a:xfrm>
            <a:custGeom>
              <a:avLst/>
              <a:gdLst>
                <a:gd name="connsiteX0" fmla="*/ 143459 w 143459"/>
                <a:gd name="connsiteY0" fmla="*/ 23241 h 27908"/>
                <a:gd name="connsiteX1" fmla="*/ 67450 w 143459"/>
                <a:gd name="connsiteY1" fmla="*/ 17050 h 27908"/>
                <a:gd name="connsiteX2" fmla="*/ 33350 w 143459"/>
                <a:gd name="connsiteY2" fmla="*/ 0 h 27908"/>
                <a:gd name="connsiteX3" fmla="*/ 13 w 143459"/>
                <a:gd name="connsiteY3" fmla="*/ 27908 h 27908"/>
              </a:gdLst>
              <a:ahLst/>
              <a:cxnLst>
                <a:cxn ang="0">
                  <a:pos x="connsiteX0" y="connsiteY0"/>
                </a:cxn>
                <a:cxn ang="0">
                  <a:pos x="connsiteX1" y="connsiteY1"/>
                </a:cxn>
                <a:cxn ang="0">
                  <a:pos x="connsiteX2" y="connsiteY2"/>
                </a:cxn>
                <a:cxn ang="0">
                  <a:pos x="connsiteX3" y="connsiteY3"/>
                </a:cxn>
              </a:cxnLst>
              <a:rect l="l" t="t" r="r" b="b"/>
              <a:pathLst>
                <a:path w="143459" h="27908">
                  <a:moveTo>
                    <a:pt x="143459" y="23241"/>
                  </a:moveTo>
                  <a:lnTo>
                    <a:pt x="67450" y="17050"/>
                  </a:lnTo>
                  <a:lnTo>
                    <a:pt x="33350" y="0"/>
                  </a:lnTo>
                  <a:cubicBezTo>
                    <a:pt x="33350" y="0"/>
                    <a:pt x="-749" y="0"/>
                    <a:pt x="13" y="27908"/>
                  </a:cubicBezTo>
                </a:path>
              </a:pathLst>
            </a:custGeom>
            <a:grpFill/>
            <a:ln w="5715" cap="rnd">
              <a:solidFill>
                <a:srgbClr val="E52A29"/>
              </a:solidFill>
              <a:prstDash val="solid"/>
              <a:round/>
            </a:ln>
          </p:spPr>
          <p:txBody>
            <a:bodyPr anchor="ctr"/>
            <a:lstStyle/>
            <a:p>
              <a:pPr>
                <a:defRPr/>
              </a:pPr>
              <a:endParaRPr lang="fr-FR" sz="1400"/>
            </a:p>
          </p:txBody>
        </p:sp>
      </p:grpSp>
      <p:grpSp>
        <p:nvGrpSpPr>
          <p:cNvPr id="179" name="Groupe 178">
            <a:extLst/>
          </p:cNvPr>
          <p:cNvGrpSpPr/>
          <p:nvPr/>
        </p:nvGrpSpPr>
        <p:grpSpPr>
          <a:xfrm>
            <a:off x="2633008" y="3937519"/>
            <a:ext cx="330551" cy="244168"/>
            <a:chOff x="2411413" y="2817813"/>
            <a:chExt cx="896938" cy="654051"/>
          </a:xfrm>
          <a:solidFill>
            <a:srgbClr val="333333"/>
          </a:solidFill>
        </p:grpSpPr>
        <p:sp>
          <p:nvSpPr>
            <p:cNvPr id="180" name="Freeform 83">
              <a:extLst/>
            </p:cNvPr>
            <p:cNvSpPr>
              <a:spLocks noEditPoints="1"/>
            </p:cNvSpPr>
            <p:nvPr/>
          </p:nvSpPr>
          <p:spPr bwMode="auto">
            <a:xfrm>
              <a:off x="2411413" y="3124201"/>
              <a:ext cx="896938" cy="347663"/>
            </a:xfrm>
            <a:custGeom>
              <a:avLst/>
              <a:gdLst>
                <a:gd name="T0" fmla="*/ 115 w 222"/>
                <a:gd name="T1" fmla="*/ 86 h 86"/>
                <a:gd name="T2" fmla="*/ 112 w 222"/>
                <a:gd name="T3" fmla="*/ 83 h 86"/>
                <a:gd name="T4" fmla="*/ 59 w 222"/>
                <a:gd name="T5" fmla="*/ 55 h 86"/>
                <a:gd name="T6" fmla="*/ 6 w 222"/>
                <a:gd name="T7" fmla="*/ 83 h 86"/>
                <a:gd name="T8" fmla="*/ 3 w 222"/>
                <a:gd name="T9" fmla="*/ 86 h 86"/>
                <a:gd name="T10" fmla="*/ 0 w 222"/>
                <a:gd name="T11" fmla="*/ 83 h 86"/>
                <a:gd name="T12" fmla="*/ 59 w 222"/>
                <a:gd name="T13" fmla="*/ 48 h 86"/>
                <a:gd name="T14" fmla="*/ 118 w 222"/>
                <a:gd name="T15" fmla="*/ 83 h 86"/>
                <a:gd name="T16" fmla="*/ 115 w 222"/>
                <a:gd name="T17" fmla="*/ 86 h 86"/>
                <a:gd name="T18" fmla="*/ 219 w 222"/>
                <a:gd name="T19" fmla="*/ 38 h 86"/>
                <a:gd name="T20" fmla="*/ 216 w 222"/>
                <a:gd name="T21" fmla="*/ 35 h 86"/>
                <a:gd name="T22" fmla="*/ 163 w 222"/>
                <a:gd name="T23" fmla="*/ 7 h 86"/>
                <a:gd name="T24" fmla="*/ 110 w 222"/>
                <a:gd name="T25" fmla="*/ 35 h 86"/>
                <a:gd name="T26" fmla="*/ 107 w 222"/>
                <a:gd name="T27" fmla="*/ 38 h 86"/>
                <a:gd name="T28" fmla="*/ 104 w 222"/>
                <a:gd name="T29" fmla="*/ 35 h 86"/>
                <a:gd name="T30" fmla="*/ 163 w 222"/>
                <a:gd name="T31" fmla="*/ 0 h 86"/>
                <a:gd name="T32" fmla="*/ 222 w 222"/>
                <a:gd name="T33" fmla="*/ 35 h 86"/>
                <a:gd name="T34" fmla="*/ 219 w 222"/>
                <a:gd name="T35" fmla="*/ 3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86">
                  <a:moveTo>
                    <a:pt x="115" y="86"/>
                  </a:moveTo>
                  <a:cubicBezTo>
                    <a:pt x="113" y="86"/>
                    <a:pt x="112" y="85"/>
                    <a:pt x="112" y="83"/>
                  </a:cubicBezTo>
                  <a:cubicBezTo>
                    <a:pt x="112" y="68"/>
                    <a:pt x="88" y="55"/>
                    <a:pt x="59" y="55"/>
                  </a:cubicBezTo>
                  <a:cubicBezTo>
                    <a:pt x="30" y="55"/>
                    <a:pt x="6" y="68"/>
                    <a:pt x="6" y="83"/>
                  </a:cubicBezTo>
                  <a:cubicBezTo>
                    <a:pt x="6" y="85"/>
                    <a:pt x="5" y="86"/>
                    <a:pt x="3" y="86"/>
                  </a:cubicBezTo>
                  <a:cubicBezTo>
                    <a:pt x="1" y="86"/>
                    <a:pt x="0" y="85"/>
                    <a:pt x="0" y="83"/>
                  </a:cubicBezTo>
                  <a:cubicBezTo>
                    <a:pt x="0" y="64"/>
                    <a:pt x="26" y="48"/>
                    <a:pt x="59" y="48"/>
                  </a:cubicBezTo>
                  <a:cubicBezTo>
                    <a:pt x="92" y="48"/>
                    <a:pt x="118" y="64"/>
                    <a:pt x="118" y="83"/>
                  </a:cubicBezTo>
                  <a:cubicBezTo>
                    <a:pt x="118" y="85"/>
                    <a:pt x="117" y="86"/>
                    <a:pt x="115" y="86"/>
                  </a:cubicBezTo>
                  <a:close/>
                  <a:moveTo>
                    <a:pt x="219" y="38"/>
                  </a:moveTo>
                  <a:cubicBezTo>
                    <a:pt x="217" y="38"/>
                    <a:pt x="216" y="37"/>
                    <a:pt x="216" y="35"/>
                  </a:cubicBezTo>
                  <a:cubicBezTo>
                    <a:pt x="216" y="20"/>
                    <a:pt x="192" y="7"/>
                    <a:pt x="163" y="7"/>
                  </a:cubicBezTo>
                  <a:cubicBezTo>
                    <a:pt x="134" y="7"/>
                    <a:pt x="110" y="20"/>
                    <a:pt x="110" y="35"/>
                  </a:cubicBezTo>
                  <a:cubicBezTo>
                    <a:pt x="110" y="37"/>
                    <a:pt x="109" y="38"/>
                    <a:pt x="107" y="38"/>
                  </a:cubicBezTo>
                  <a:cubicBezTo>
                    <a:pt x="105" y="38"/>
                    <a:pt x="104" y="37"/>
                    <a:pt x="104" y="35"/>
                  </a:cubicBezTo>
                  <a:cubicBezTo>
                    <a:pt x="104" y="16"/>
                    <a:pt x="130" y="0"/>
                    <a:pt x="163" y="0"/>
                  </a:cubicBezTo>
                  <a:cubicBezTo>
                    <a:pt x="196" y="0"/>
                    <a:pt x="222" y="16"/>
                    <a:pt x="222" y="35"/>
                  </a:cubicBezTo>
                  <a:cubicBezTo>
                    <a:pt x="222" y="37"/>
                    <a:pt x="221" y="38"/>
                    <a:pt x="219" y="3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81" name="Freeform 84">
              <a:extLst/>
            </p:cNvPr>
            <p:cNvSpPr>
              <a:spLocks noEditPoints="1"/>
            </p:cNvSpPr>
            <p:nvPr/>
          </p:nvSpPr>
          <p:spPr bwMode="auto">
            <a:xfrm>
              <a:off x="2525713" y="3011488"/>
              <a:ext cx="249238" cy="255588"/>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82" name="Freeform 85">
              <a:extLst/>
            </p:cNvPr>
            <p:cNvSpPr>
              <a:spLocks noEditPoints="1"/>
            </p:cNvSpPr>
            <p:nvPr/>
          </p:nvSpPr>
          <p:spPr bwMode="auto">
            <a:xfrm>
              <a:off x="2944813" y="2817813"/>
              <a:ext cx="250825" cy="254000"/>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183" name="Picture 2" descr="Mail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48500">
            <a:off x="1169480" y="3946087"/>
            <a:ext cx="218356" cy="21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 name="Flèche droite 183"/>
          <p:cNvSpPr/>
          <p:nvPr/>
        </p:nvSpPr>
        <p:spPr>
          <a:xfrm>
            <a:off x="986670" y="5371527"/>
            <a:ext cx="5392279" cy="417094"/>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ASP</a:t>
            </a:r>
            <a:endParaRPr lang="fr-FR" sz="1300" dirty="0"/>
          </a:p>
        </p:txBody>
      </p:sp>
      <p:sp>
        <p:nvSpPr>
          <p:cNvPr id="185" name="Flèche droite 184"/>
          <p:cNvSpPr/>
          <p:nvPr/>
        </p:nvSpPr>
        <p:spPr>
          <a:xfrm>
            <a:off x="6580454" y="5358748"/>
            <a:ext cx="2161835" cy="4170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AGENCE</a:t>
            </a:r>
            <a:endParaRPr lang="fr-FR" sz="1300" dirty="0"/>
          </a:p>
        </p:txBody>
      </p:sp>
      <p:sp>
        <p:nvSpPr>
          <p:cNvPr id="186" name="Flèche droite 185"/>
          <p:cNvSpPr/>
          <p:nvPr/>
        </p:nvSpPr>
        <p:spPr>
          <a:xfrm>
            <a:off x="8943793" y="5352332"/>
            <a:ext cx="1603164" cy="417094"/>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ASP</a:t>
            </a:r>
            <a:endParaRPr lang="fr-FR" sz="1300" dirty="0"/>
          </a:p>
        </p:txBody>
      </p:sp>
      <p:sp>
        <p:nvSpPr>
          <p:cNvPr id="187" name="Flèche droite 186"/>
          <p:cNvSpPr/>
          <p:nvPr/>
        </p:nvSpPr>
        <p:spPr>
          <a:xfrm>
            <a:off x="10609766" y="5358748"/>
            <a:ext cx="741187" cy="4170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AG.</a:t>
            </a:r>
            <a:endParaRPr lang="fr-FR" sz="1300" dirty="0"/>
          </a:p>
        </p:txBody>
      </p:sp>
      <p:pic>
        <p:nvPicPr>
          <p:cNvPr id="188" name="Image 187"/>
          <p:cNvPicPr>
            <a:picLocks noChangeAspect="1"/>
          </p:cNvPicPr>
          <p:nvPr/>
        </p:nvPicPr>
        <p:blipFill rotWithShape="1">
          <a:blip r:embed="rId3"/>
          <a:srcRect r="-980" b="12461"/>
          <a:stretch/>
        </p:blipFill>
        <p:spPr>
          <a:xfrm>
            <a:off x="10573613" y="3888436"/>
            <a:ext cx="406312" cy="363602"/>
          </a:xfrm>
          <a:prstGeom prst="rect">
            <a:avLst/>
          </a:prstGeom>
        </p:spPr>
      </p:pic>
      <p:pic>
        <p:nvPicPr>
          <p:cNvPr id="189" name="Picture 2" descr="Mail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48500">
            <a:off x="5781486" y="4003716"/>
            <a:ext cx="218356" cy="21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 name="Image 189"/>
          <p:cNvPicPr>
            <a:picLocks noChangeAspect="1"/>
          </p:cNvPicPr>
          <p:nvPr/>
        </p:nvPicPr>
        <p:blipFill>
          <a:blip r:embed="rId4"/>
          <a:stretch>
            <a:fillRect/>
          </a:stretch>
        </p:blipFill>
        <p:spPr>
          <a:xfrm>
            <a:off x="8404947" y="1339173"/>
            <a:ext cx="3161230" cy="582684"/>
          </a:xfrm>
          <a:prstGeom prst="rect">
            <a:avLst/>
          </a:prstGeom>
        </p:spPr>
      </p:pic>
    </p:spTree>
    <p:extLst>
      <p:ext uri="{BB962C8B-B14F-4D97-AF65-F5344CB8AC3E}">
        <p14:creationId xmlns:p14="http://schemas.microsoft.com/office/powerpoint/2010/main" val="4226080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smtClean="0"/>
              <a:t>Les missions de la filière ASP</a:t>
            </a:r>
            <a:endParaRPr lang="fr-FR" sz="2000" b="1" dirty="0"/>
          </a:p>
          <a:p>
            <a:r>
              <a:rPr lang="fr-FR" sz="2000" b="1" dirty="0">
                <a:solidFill>
                  <a:schemeClr val="accent4">
                    <a:lumMod val="75000"/>
                  </a:schemeClr>
                </a:solidFill>
              </a:rPr>
              <a:t>Périmètre d’intervention et organisation</a:t>
            </a:r>
          </a:p>
          <a:p>
            <a:r>
              <a:rPr lang="fr-FR" sz="2000" b="1" dirty="0" smtClean="0"/>
              <a:t>Les caractéristiques des financements PAS et PSLA</a:t>
            </a:r>
          </a:p>
          <a:p>
            <a:r>
              <a:rPr lang="fr-FR" sz="2000" b="1" dirty="0" smtClean="0"/>
              <a:t>Synergies avec les agences : qualifier puis envoyer</a:t>
            </a:r>
          </a:p>
          <a:p>
            <a:r>
              <a:rPr lang="fr-FR" sz="2000" b="1" dirty="0" smtClean="0"/>
              <a:t>Les partenariats avec les Bailleurs sociaux</a:t>
            </a:r>
            <a:endParaRPr lang="fr-FR" sz="2000" b="1" dirty="0"/>
          </a:p>
        </p:txBody>
      </p:sp>
    </p:spTree>
    <p:extLst>
      <p:ext uri="{BB962C8B-B14F-4D97-AF65-F5344CB8AC3E}">
        <p14:creationId xmlns:p14="http://schemas.microsoft.com/office/powerpoint/2010/main" val="267340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 instruit des dossiers de crédit immobiliers réglementés 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95" name="Rectangle 94"/>
          <p:cNvSpPr/>
          <p:nvPr/>
        </p:nvSpPr>
        <p:spPr>
          <a:xfrm>
            <a:off x="695325" y="4238516"/>
            <a:ext cx="8954328" cy="1954381"/>
          </a:xfrm>
          <a:prstGeom prst="rect">
            <a:avLst/>
          </a:prstGeom>
        </p:spPr>
        <p:txBody>
          <a:bodyPr wrap="square">
            <a:spAutoFit/>
          </a:bodyPr>
          <a:lstStyle/>
          <a:p>
            <a:pPr marL="540000" lvl="1"/>
            <a:r>
              <a:rPr lang="da-DK" sz="1500" b="1" dirty="0">
                <a:solidFill>
                  <a:srgbClr val="C00000"/>
                </a:solidFill>
                <a:latin typeface="Arial" panose="020B0604020202020204" pitchFamily="34" charset="0"/>
              </a:rPr>
              <a:t>Quels avantages pour les </a:t>
            </a:r>
            <a:r>
              <a:rPr lang="da-DK" sz="1500" b="1" dirty="0" smtClean="0">
                <a:solidFill>
                  <a:srgbClr val="C00000"/>
                </a:solidFill>
                <a:latin typeface="Arial" panose="020B0604020202020204" pitchFamily="34" charset="0"/>
              </a:rPr>
              <a:t>agences ?</a:t>
            </a:r>
            <a:endParaRPr lang="da-DK" sz="1500" b="1" dirty="0">
              <a:solidFill>
                <a:srgbClr val="C00000"/>
              </a:solidFill>
              <a:latin typeface="Arial" panose="020B0604020202020204" pitchFamily="34" charset="0"/>
            </a:endParaRPr>
          </a:p>
          <a:p>
            <a:pPr marL="882900" lvl="1" indent="-342900">
              <a:buFont typeface="Arial" panose="020B0604020202020204" pitchFamily="34" charset="0"/>
              <a:buChar char="•"/>
            </a:pPr>
            <a:endParaRPr lang="da-DK" sz="1500" dirty="0"/>
          </a:p>
          <a:p>
            <a:pPr marL="882900" lvl="2" indent="-342900">
              <a:buClr>
                <a:srgbClr val="C00000"/>
              </a:buClr>
              <a:buSzPct val="100000"/>
              <a:buFont typeface="Wingdings" panose="05000000000000000000" pitchFamily="2" charset="2"/>
              <a:buChar char="§"/>
            </a:pPr>
            <a:r>
              <a:rPr lang="da-DK" sz="1300" dirty="0" smtClean="0"/>
              <a:t>Le financement immobilier est totalement finalisé avant le RDV agence </a:t>
            </a:r>
            <a:r>
              <a:rPr lang="da-DK" sz="1300" dirty="0"/>
              <a:t>(</a:t>
            </a:r>
            <a:r>
              <a:rPr lang="da-DK" sz="1300" dirty="0" smtClean="0"/>
              <a:t>DNC, Connaissance clients, MYC, accord risque, édition)</a:t>
            </a:r>
          </a:p>
          <a:p>
            <a:pPr marL="882900" lvl="2" indent="-342900">
              <a:buClr>
                <a:srgbClr val="C00000"/>
              </a:buClr>
              <a:buSzPct val="100000"/>
              <a:buFont typeface="Wingdings" panose="05000000000000000000" pitchFamily="2" charset="2"/>
              <a:buChar char="§"/>
            </a:pPr>
            <a:endParaRPr lang="da-DK" sz="1300" dirty="0" smtClean="0"/>
          </a:p>
          <a:p>
            <a:pPr marL="882900" lvl="2" indent="-342900">
              <a:buClr>
                <a:srgbClr val="C00000"/>
              </a:buClr>
              <a:buSzPct val="100000"/>
              <a:buFont typeface="Wingdings" panose="05000000000000000000" pitchFamily="2" charset="2"/>
              <a:buChar char="§"/>
            </a:pPr>
            <a:r>
              <a:rPr lang="da-DK" sz="1300" dirty="0" smtClean="0"/>
              <a:t>Le GC se concentre sur l’entrée en relation, conseille et souscrit les produits négociés (DOMILIS, FORMULES, IARD, EPARGNE, CREDITS PROJETS,...)</a:t>
            </a:r>
          </a:p>
          <a:p>
            <a:pPr marL="882900" lvl="2" indent="-342900">
              <a:buClr>
                <a:srgbClr val="C00000"/>
              </a:buClr>
              <a:buSzPct val="100000"/>
              <a:buFont typeface="Wingdings" panose="05000000000000000000" pitchFamily="2" charset="2"/>
              <a:buChar char="§"/>
            </a:pPr>
            <a:endParaRPr lang="da-DK" sz="1300" dirty="0" smtClean="0"/>
          </a:p>
          <a:p>
            <a:pPr marL="882900" lvl="2" indent="-342900">
              <a:buClr>
                <a:srgbClr val="C00000"/>
              </a:buClr>
              <a:buSzPct val="100000"/>
              <a:buFont typeface="Wingdings" panose="05000000000000000000" pitchFamily="2" charset="2"/>
              <a:buChar char="§"/>
            </a:pPr>
            <a:r>
              <a:rPr lang="da-DK" sz="1300" dirty="0" smtClean="0"/>
              <a:t>Les </a:t>
            </a:r>
            <a:r>
              <a:rPr lang="da-DK" sz="1300" dirty="0"/>
              <a:t>ventes </a:t>
            </a:r>
            <a:r>
              <a:rPr lang="da-DK" sz="1300" dirty="0" smtClean="0"/>
              <a:t>entrent </a:t>
            </a:r>
            <a:r>
              <a:rPr lang="da-DK" sz="1300" dirty="0"/>
              <a:t>dans la production de votre </a:t>
            </a:r>
            <a:r>
              <a:rPr lang="da-DK" sz="1300" dirty="0" smtClean="0"/>
              <a:t>agence</a:t>
            </a:r>
            <a:endParaRPr lang="da-DK" sz="1300" dirty="0"/>
          </a:p>
        </p:txBody>
      </p:sp>
      <p:pic>
        <p:nvPicPr>
          <p:cNvPr id="96" name="Picture 2" descr="Le saviez-vous? Google pénalise les sites Web qui ne son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60720"/>
            <a:ext cx="2295526"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96"/>
          <p:cNvSpPr/>
          <p:nvPr/>
        </p:nvSpPr>
        <p:spPr>
          <a:xfrm>
            <a:off x="695325" y="1560614"/>
            <a:ext cx="9307897" cy="323165"/>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Périmètre d’intervention de l’ASP :</a:t>
            </a:r>
            <a:endParaRPr lang="da-DK" sz="1500" b="1" dirty="0">
              <a:solidFill>
                <a:srgbClr val="C00000"/>
              </a:solidFill>
              <a:latin typeface="Arial" panose="020B0604020202020204" pitchFamily="34" charset="0"/>
            </a:endParaRPr>
          </a:p>
        </p:txBody>
      </p:sp>
      <p:graphicFrame>
        <p:nvGraphicFramePr>
          <p:cNvPr id="98" name="Diagramme 97"/>
          <p:cNvGraphicFramePr/>
          <p:nvPr>
            <p:extLst>
              <p:ext uri="{D42A27DB-BD31-4B8C-83A1-F6EECF244321}">
                <p14:modId xmlns:p14="http://schemas.microsoft.com/office/powerpoint/2010/main" val="4197527680"/>
              </p:ext>
            </p:extLst>
          </p:nvPr>
        </p:nvGraphicFramePr>
        <p:xfrm>
          <a:off x="2093021" y="1414732"/>
          <a:ext cx="9522238" cy="3537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87453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 instruit des dossiers de crédit immobiliers réglementés 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9" name="Rectangle 8"/>
          <p:cNvSpPr/>
          <p:nvPr/>
        </p:nvSpPr>
        <p:spPr>
          <a:xfrm>
            <a:off x="1345299" y="1693747"/>
            <a:ext cx="9033613" cy="1954381"/>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L’organisation de la filière Accession Sociale à la Propriété</a:t>
            </a:r>
            <a:endParaRPr lang="da-DK" sz="1500" b="1" dirty="0">
              <a:solidFill>
                <a:srgbClr val="C00000"/>
              </a:solidFill>
              <a:latin typeface="Arial" panose="020B0604020202020204" pitchFamily="34" charset="0"/>
            </a:endParaRPr>
          </a:p>
          <a:p>
            <a:pPr marL="882900" lvl="1" indent="-342900">
              <a:buFont typeface="Arial" panose="020B0604020202020204" pitchFamily="34" charset="0"/>
              <a:buChar char="•"/>
            </a:pPr>
            <a:endParaRPr lang="da-DK" sz="1500" dirty="0"/>
          </a:p>
          <a:p>
            <a:pPr marL="882900" lvl="2" indent="-342900">
              <a:buClr>
                <a:schemeClr val="accent4">
                  <a:lumMod val="75000"/>
                </a:schemeClr>
              </a:buClr>
              <a:buSzPct val="100000"/>
              <a:buFont typeface="Wingdings" panose="05000000000000000000" pitchFamily="2" charset="2"/>
              <a:buChar char="§"/>
            </a:pPr>
            <a:r>
              <a:rPr lang="da-DK" sz="1300" dirty="0" smtClean="0"/>
              <a:t>La filière ASP est composée de Chargés d’affaires experts dans les dispositifs d’accession sociale</a:t>
            </a:r>
          </a:p>
          <a:p>
            <a:pPr marL="882900" lvl="2" indent="-342900">
              <a:buClr>
                <a:schemeClr val="accent4">
                  <a:lumMod val="75000"/>
                </a:schemeClr>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smtClean="0"/>
              <a:t>Ils répondent aux demandes des partenaires pour des clients situés dans le territoire CEGEE</a:t>
            </a:r>
          </a:p>
          <a:p>
            <a:pPr marL="882900" lvl="2" indent="-342900">
              <a:buClr>
                <a:schemeClr val="accent4">
                  <a:lumMod val="75000"/>
                </a:schemeClr>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smtClean="0"/>
              <a:t>Une boite mail générique </a:t>
            </a:r>
            <a:r>
              <a:rPr lang="da-DK" sz="1300" dirty="0"/>
              <a:t>: </a:t>
            </a:r>
            <a:r>
              <a:rPr lang="da-DK" sz="1300" dirty="0" smtClean="0">
                <a:hlinkClick r:id="rId2"/>
              </a:rPr>
              <a:t>cegee-b-accession-soc-propriete@cegee.caisse-epargne.fr</a:t>
            </a:r>
            <a:endParaRPr lang="da-DK" sz="1300" dirty="0" smtClean="0"/>
          </a:p>
          <a:p>
            <a:pPr marL="882900" lvl="2" indent="-342900">
              <a:buClr>
                <a:schemeClr val="accent4">
                  <a:lumMod val="75000"/>
                </a:schemeClr>
              </a:buClr>
              <a:buSzPct val="100000"/>
              <a:buFont typeface="Wingdings" panose="05000000000000000000" pitchFamily="2" charset="2"/>
              <a:buChar char="§"/>
            </a:pPr>
            <a:endParaRPr lang="da-DK" sz="1300" dirty="0"/>
          </a:p>
          <a:p>
            <a:pPr marL="882900" lvl="2" indent="-342900">
              <a:buClr>
                <a:srgbClr val="FF0000"/>
              </a:buClr>
              <a:buSzPct val="100000"/>
              <a:buFont typeface="Wingdings" panose="05000000000000000000" pitchFamily="2" charset="2"/>
              <a:buChar char="§"/>
            </a:pPr>
            <a:endParaRPr lang="da-DK" sz="1300" dirty="0"/>
          </a:p>
        </p:txBody>
      </p:sp>
      <p:sp>
        <p:nvSpPr>
          <p:cNvPr id="10" name="_s393224"/>
          <p:cNvSpPr>
            <a:spLocks noChangeArrowheads="1"/>
          </p:cNvSpPr>
          <p:nvPr/>
        </p:nvSpPr>
        <p:spPr bwMode="auto">
          <a:xfrm>
            <a:off x="4474043" y="3880388"/>
            <a:ext cx="3240424" cy="449895"/>
          </a:xfrm>
          <a:prstGeom prst="roundRect">
            <a:avLst>
              <a:gd name="adj" fmla="val 16667"/>
            </a:avLst>
          </a:prstGeom>
          <a:solidFill>
            <a:srgbClr val="FFFFFF"/>
          </a:solidFill>
          <a:ln w="28575">
            <a:solidFill>
              <a:schemeClr val="accent5"/>
            </a:solidFill>
            <a:round/>
            <a:headEnd/>
            <a:tailEnd/>
          </a:ln>
        </p:spPr>
        <p:txBody>
          <a:bodyPr lIns="78858" tIns="39429" rIns="78858" bIns="39429" anchor="ctr"/>
          <a:lstStyle/>
          <a:p>
            <a:pPr algn="ctr"/>
            <a:r>
              <a:rPr lang="fr-FR" sz="1100" b="1" u="sng" dirty="0">
                <a:solidFill>
                  <a:srgbClr val="004749"/>
                </a:solidFill>
                <a:latin typeface="Calibri" pitchFamily="34" charset="0"/>
              </a:rPr>
              <a:t>Filière Accession Sociale à la Propriété</a:t>
            </a:r>
          </a:p>
          <a:p>
            <a:pPr algn="ctr"/>
            <a:r>
              <a:rPr lang="fr-FR" sz="1100" b="1" dirty="0">
                <a:solidFill>
                  <a:srgbClr val="333333"/>
                </a:solidFill>
                <a:latin typeface="Calibri" pitchFamily="34" charset="0"/>
              </a:rPr>
              <a:t>Jérôme </a:t>
            </a:r>
            <a:r>
              <a:rPr lang="fr-FR" sz="1100" b="1" dirty="0" smtClean="0">
                <a:solidFill>
                  <a:srgbClr val="333333"/>
                </a:solidFill>
                <a:latin typeface="Calibri" pitchFamily="34" charset="0"/>
              </a:rPr>
              <a:t>CAVELIER - Responsable ASP</a:t>
            </a:r>
            <a:endParaRPr lang="fr-FR" sz="1100" b="1" dirty="0">
              <a:solidFill>
                <a:srgbClr val="333333"/>
              </a:solidFill>
              <a:latin typeface="Calibri" pitchFamily="34" charset="0"/>
            </a:endParaRPr>
          </a:p>
        </p:txBody>
      </p:sp>
      <p:sp>
        <p:nvSpPr>
          <p:cNvPr id="12" name="_s393225"/>
          <p:cNvSpPr>
            <a:spLocks noChangeArrowheads="1"/>
          </p:cNvSpPr>
          <p:nvPr/>
        </p:nvSpPr>
        <p:spPr bwMode="auto">
          <a:xfrm>
            <a:off x="2214451" y="4751319"/>
            <a:ext cx="3514917" cy="1311024"/>
          </a:xfrm>
          <a:prstGeom prst="roundRect">
            <a:avLst>
              <a:gd name="adj" fmla="val 16667"/>
            </a:avLst>
          </a:prstGeom>
          <a:solidFill>
            <a:srgbClr val="FFFFFF"/>
          </a:solidFill>
          <a:ln w="28575">
            <a:solidFill>
              <a:schemeClr val="accent5"/>
            </a:solidFill>
            <a:round/>
            <a:headEnd/>
            <a:tailEnd/>
          </a:ln>
        </p:spPr>
        <p:txBody>
          <a:bodyPr lIns="78858" tIns="39429" rIns="78858" bIns="39429"/>
          <a:lstStyle/>
          <a:p>
            <a:pPr algn="ctr"/>
            <a:r>
              <a:rPr lang="fr-FR" sz="1100" b="1" u="sng" dirty="0">
                <a:solidFill>
                  <a:srgbClr val="004749"/>
                </a:solidFill>
                <a:latin typeface="Calibri" pitchFamily="34" charset="0"/>
              </a:rPr>
              <a:t>SECTEUR </a:t>
            </a:r>
            <a:r>
              <a:rPr lang="fr-FR" sz="1100" b="1" u="sng" dirty="0" smtClean="0">
                <a:solidFill>
                  <a:srgbClr val="004749"/>
                </a:solidFill>
                <a:latin typeface="Calibri" pitchFamily="34" charset="0"/>
              </a:rPr>
              <a:t>OUEST :</a:t>
            </a:r>
            <a:endParaRPr lang="fr-FR" sz="1100" b="1" u="sng" dirty="0">
              <a:solidFill>
                <a:srgbClr val="004749"/>
              </a:solidFill>
              <a:latin typeface="Calibri" pitchFamily="34" charset="0"/>
            </a:endParaRPr>
          </a:p>
          <a:p>
            <a:pPr algn="ctr"/>
            <a:r>
              <a:rPr lang="fr-FR" sz="1100" b="1" dirty="0">
                <a:solidFill>
                  <a:srgbClr val="000000"/>
                </a:solidFill>
                <a:latin typeface="Calibri" pitchFamily="34" charset="0"/>
              </a:rPr>
              <a:t>Marne, Ardennes, Aube, Haute Marne</a:t>
            </a:r>
          </a:p>
          <a:p>
            <a:pPr algn="ctr"/>
            <a:endParaRPr lang="fr-FR" sz="1100" b="1" u="sng" dirty="0">
              <a:solidFill>
                <a:srgbClr val="000000"/>
              </a:solidFill>
              <a:latin typeface="Calibri" pitchFamily="34" charset="0"/>
            </a:endParaRPr>
          </a:p>
          <a:p>
            <a:pPr algn="ctr"/>
            <a:r>
              <a:rPr lang="fr-FR" sz="1100" b="1" dirty="0" smtClean="0">
                <a:solidFill>
                  <a:srgbClr val="333333"/>
                </a:solidFill>
                <a:latin typeface="Calibri" pitchFamily="34" charset="0"/>
              </a:rPr>
              <a:t>Chargée </a:t>
            </a:r>
            <a:r>
              <a:rPr lang="fr-FR" sz="1100" b="1" dirty="0">
                <a:solidFill>
                  <a:srgbClr val="333333"/>
                </a:solidFill>
                <a:latin typeface="Calibri" pitchFamily="34" charset="0"/>
              </a:rPr>
              <a:t>d’Affaires </a:t>
            </a:r>
            <a:r>
              <a:rPr lang="fr-FR" sz="1100" b="1" dirty="0" smtClean="0">
                <a:solidFill>
                  <a:srgbClr val="333333"/>
                </a:solidFill>
                <a:latin typeface="Calibri" pitchFamily="34" charset="0"/>
              </a:rPr>
              <a:t>ASP à REIMS</a:t>
            </a:r>
          </a:p>
          <a:p>
            <a:pPr algn="ctr"/>
            <a:r>
              <a:rPr lang="fr-FR" sz="1100" b="1" dirty="0" smtClean="0">
                <a:solidFill>
                  <a:srgbClr val="333333"/>
                </a:solidFill>
                <a:latin typeface="Calibri" pitchFamily="34" charset="0"/>
              </a:rPr>
              <a:t>Christine BENOIT</a:t>
            </a:r>
          </a:p>
          <a:p>
            <a:pPr algn="ctr"/>
            <a:r>
              <a:rPr lang="fr-FR" sz="1100" b="1" dirty="0" err="1" smtClean="0">
                <a:solidFill>
                  <a:srgbClr val="333333"/>
                </a:solidFill>
                <a:latin typeface="Calibri" pitchFamily="34" charset="0"/>
              </a:rPr>
              <a:t>Assist</a:t>
            </a:r>
            <a:r>
              <a:rPr lang="fr-FR" sz="1100" b="1" dirty="0" smtClean="0">
                <a:solidFill>
                  <a:srgbClr val="333333"/>
                </a:solidFill>
                <a:latin typeface="Calibri" pitchFamily="34" charset="0"/>
              </a:rPr>
              <a:t>. Chargée d’affaire</a:t>
            </a:r>
          </a:p>
          <a:p>
            <a:pPr algn="ctr"/>
            <a:r>
              <a:rPr lang="fr-FR" sz="1100" b="1" dirty="0" smtClean="0">
                <a:solidFill>
                  <a:srgbClr val="333333"/>
                </a:solidFill>
                <a:latin typeface="Calibri" pitchFamily="34" charset="0"/>
              </a:rPr>
              <a:t>Malika MEHIRI</a:t>
            </a:r>
          </a:p>
          <a:p>
            <a:pPr algn="ctr"/>
            <a:endParaRPr lang="fr-FR" sz="1100" b="1" dirty="0">
              <a:solidFill>
                <a:srgbClr val="333333"/>
              </a:solidFill>
              <a:latin typeface="Calibri" pitchFamily="34" charset="0"/>
            </a:endParaRPr>
          </a:p>
        </p:txBody>
      </p:sp>
      <p:sp>
        <p:nvSpPr>
          <p:cNvPr id="13" name="_s393225"/>
          <p:cNvSpPr>
            <a:spLocks noChangeArrowheads="1"/>
          </p:cNvSpPr>
          <p:nvPr/>
        </p:nvSpPr>
        <p:spPr bwMode="auto">
          <a:xfrm>
            <a:off x="6702544" y="4751318"/>
            <a:ext cx="3515157" cy="1311025"/>
          </a:xfrm>
          <a:prstGeom prst="roundRect">
            <a:avLst>
              <a:gd name="adj" fmla="val 16667"/>
            </a:avLst>
          </a:prstGeom>
          <a:solidFill>
            <a:srgbClr val="FFFFFF"/>
          </a:solidFill>
          <a:ln w="28575">
            <a:solidFill>
              <a:schemeClr val="accent5"/>
            </a:solidFill>
            <a:round/>
            <a:headEnd/>
            <a:tailEnd/>
          </a:ln>
        </p:spPr>
        <p:txBody>
          <a:bodyPr lIns="78858" tIns="39429" rIns="78858" bIns="39429"/>
          <a:lstStyle/>
          <a:p>
            <a:pPr algn="ctr"/>
            <a:r>
              <a:rPr lang="fr-FR" sz="1100" b="1" u="sng" dirty="0">
                <a:solidFill>
                  <a:srgbClr val="004749"/>
                </a:solidFill>
                <a:latin typeface="Calibri" pitchFamily="34" charset="0"/>
              </a:rPr>
              <a:t>SECTEUR </a:t>
            </a:r>
            <a:r>
              <a:rPr lang="fr-FR" sz="1100" b="1" u="sng" dirty="0" smtClean="0">
                <a:solidFill>
                  <a:srgbClr val="004749"/>
                </a:solidFill>
                <a:latin typeface="Calibri" pitchFamily="34" charset="0"/>
              </a:rPr>
              <a:t>EST :</a:t>
            </a:r>
            <a:endParaRPr lang="fr-FR" sz="1100" b="1" u="sng" dirty="0">
              <a:solidFill>
                <a:srgbClr val="004749"/>
              </a:solidFill>
              <a:latin typeface="Calibri" pitchFamily="34" charset="0"/>
            </a:endParaRPr>
          </a:p>
          <a:p>
            <a:pPr algn="ctr"/>
            <a:r>
              <a:rPr lang="fr-FR" sz="1100" b="1" dirty="0">
                <a:solidFill>
                  <a:srgbClr val="000000"/>
                </a:solidFill>
                <a:latin typeface="Calibri" pitchFamily="34" charset="0"/>
              </a:rPr>
              <a:t>Alsace, Moselle, Meurthe et </a:t>
            </a:r>
            <a:r>
              <a:rPr lang="fr-FR" sz="1100" b="1" dirty="0" smtClean="0">
                <a:solidFill>
                  <a:srgbClr val="000000"/>
                </a:solidFill>
                <a:latin typeface="Calibri" pitchFamily="34" charset="0"/>
              </a:rPr>
              <a:t>Moselle, Meuse, </a:t>
            </a:r>
            <a:r>
              <a:rPr lang="fr-FR" sz="1100" b="1" dirty="0">
                <a:solidFill>
                  <a:srgbClr val="000000"/>
                </a:solidFill>
                <a:latin typeface="Calibri" pitchFamily="34" charset="0"/>
              </a:rPr>
              <a:t>Vosges</a:t>
            </a:r>
          </a:p>
          <a:p>
            <a:pPr algn="ctr"/>
            <a:endParaRPr lang="fr-FR" sz="1100" b="1" u="sng" dirty="0">
              <a:solidFill>
                <a:srgbClr val="000000"/>
              </a:solidFill>
              <a:latin typeface="Calibri" pitchFamily="34" charset="0"/>
            </a:endParaRPr>
          </a:p>
          <a:p>
            <a:pPr algn="ctr"/>
            <a:r>
              <a:rPr lang="fr-FR" sz="1100" b="1" dirty="0" smtClean="0">
                <a:solidFill>
                  <a:srgbClr val="333333"/>
                </a:solidFill>
                <a:latin typeface="Calibri" pitchFamily="34" charset="0"/>
              </a:rPr>
              <a:t>Chargés </a:t>
            </a:r>
            <a:r>
              <a:rPr lang="fr-FR" sz="1100" b="1" dirty="0">
                <a:solidFill>
                  <a:srgbClr val="333333"/>
                </a:solidFill>
                <a:latin typeface="Calibri" pitchFamily="34" charset="0"/>
              </a:rPr>
              <a:t>d’Affaires </a:t>
            </a:r>
            <a:r>
              <a:rPr lang="fr-FR" sz="1100" b="1" dirty="0" smtClean="0">
                <a:solidFill>
                  <a:srgbClr val="333333"/>
                </a:solidFill>
                <a:latin typeface="Calibri" pitchFamily="34" charset="0"/>
              </a:rPr>
              <a:t>ASP à STRASBOURG</a:t>
            </a:r>
            <a:endParaRPr lang="fr-FR" sz="1100" b="1" dirty="0">
              <a:solidFill>
                <a:srgbClr val="333333"/>
              </a:solidFill>
              <a:latin typeface="Calibri" pitchFamily="34" charset="0"/>
            </a:endParaRPr>
          </a:p>
          <a:p>
            <a:pPr algn="ctr"/>
            <a:r>
              <a:rPr lang="fr-FR" sz="1100" b="1" dirty="0" smtClean="0">
                <a:solidFill>
                  <a:srgbClr val="333333"/>
                </a:solidFill>
                <a:latin typeface="Calibri" pitchFamily="34" charset="0"/>
              </a:rPr>
              <a:t> Nazha CAILLE-CHIADMI</a:t>
            </a:r>
            <a:endParaRPr lang="fr-FR" sz="1100" b="1" dirty="0">
              <a:solidFill>
                <a:srgbClr val="333333"/>
              </a:solidFill>
              <a:latin typeface="Calibri" pitchFamily="34" charset="0"/>
            </a:endParaRPr>
          </a:p>
          <a:p>
            <a:pPr algn="ctr"/>
            <a:r>
              <a:rPr lang="fr-FR" sz="1100" b="1" dirty="0" smtClean="0">
                <a:solidFill>
                  <a:srgbClr val="333333"/>
                </a:solidFill>
                <a:latin typeface="Calibri" pitchFamily="34" charset="0"/>
              </a:rPr>
              <a:t>Mathieu SCHEIBEL</a:t>
            </a:r>
          </a:p>
          <a:p>
            <a:pPr algn="ctr"/>
            <a:endParaRPr lang="fr-FR" sz="1100" b="1" dirty="0">
              <a:solidFill>
                <a:srgbClr val="333333"/>
              </a:solidFill>
              <a:latin typeface="Calibri" pitchFamily="34" charset="0"/>
            </a:endParaRPr>
          </a:p>
        </p:txBody>
      </p:sp>
      <p:cxnSp>
        <p:nvCxnSpPr>
          <p:cNvPr id="14" name="_s393221"/>
          <p:cNvCxnSpPr>
            <a:cxnSpLocks noChangeShapeType="1"/>
          </p:cNvCxnSpPr>
          <p:nvPr/>
        </p:nvCxnSpPr>
        <p:spPr bwMode="auto">
          <a:xfrm rot="16200000" flipV="1">
            <a:off x="7110487" y="3468413"/>
            <a:ext cx="232170" cy="2333642"/>
          </a:xfrm>
          <a:prstGeom prst="bentConnector2">
            <a:avLst/>
          </a:prstGeom>
          <a:noFill/>
          <a:ln w="28575">
            <a:solidFill>
              <a:schemeClr val="accent5"/>
            </a:solidFill>
            <a:miter lim="800000"/>
            <a:headEnd/>
            <a:tailEnd/>
          </a:ln>
          <a:extLst>
            <a:ext uri="{909E8E84-426E-40DD-AFC4-6F175D3DCCD1}">
              <a14:hiddenFill xmlns:a14="http://schemas.microsoft.com/office/drawing/2010/main">
                <a:noFill/>
              </a14:hiddenFill>
            </a:ext>
          </a:extLst>
        </p:spPr>
      </p:cxnSp>
      <p:cxnSp>
        <p:nvCxnSpPr>
          <p:cNvPr id="15" name="_s393223"/>
          <p:cNvCxnSpPr>
            <a:cxnSpLocks noChangeShapeType="1"/>
          </p:cNvCxnSpPr>
          <p:nvPr/>
        </p:nvCxnSpPr>
        <p:spPr bwMode="auto">
          <a:xfrm rot="5400000" flipH="1" flipV="1">
            <a:off x="4866914" y="3558480"/>
            <a:ext cx="232169" cy="2153504"/>
          </a:xfrm>
          <a:prstGeom prst="bentConnector2">
            <a:avLst/>
          </a:prstGeom>
          <a:noFill/>
          <a:ln w="28575">
            <a:solidFill>
              <a:schemeClr val="accent5"/>
            </a:solidFill>
            <a:miter lim="800000"/>
            <a:headEnd/>
            <a:tailEnd/>
          </a:ln>
          <a:extLst>
            <a:ext uri="{909E8E84-426E-40DD-AFC4-6F175D3DCCD1}">
              <a14:hiddenFill xmlns:a14="http://schemas.microsoft.com/office/drawing/2010/main">
                <a:noFill/>
              </a14:hiddenFill>
            </a:ext>
          </a:extLst>
        </p:spPr>
      </p:cxnSp>
      <p:cxnSp>
        <p:nvCxnSpPr>
          <p:cNvPr id="16" name="_s393221"/>
          <p:cNvCxnSpPr>
            <a:cxnSpLocks noChangeShapeType="1"/>
          </p:cNvCxnSpPr>
          <p:nvPr/>
        </p:nvCxnSpPr>
        <p:spPr bwMode="auto">
          <a:xfrm rot="5400000" flipH="1" flipV="1">
            <a:off x="5972723" y="4423953"/>
            <a:ext cx="204627" cy="1525"/>
          </a:xfrm>
          <a:prstGeom prst="bentConnector3">
            <a:avLst>
              <a:gd name="adj1" fmla="val 3452"/>
            </a:avLst>
          </a:prstGeom>
          <a:noFill/>
          <a:ln w="28575">
            <a:solidFill>
              <a:schemeClr val="accent5"/>
            </a:solidFill>
            <a:miter lim="800000"/>
            <a:headEnd/>
            <a:tailEnd/>
          </a:ln>
          <a:extLst>
            <a:ext uri="{909E8E84-426E-40DD-AFC4-6F175D3DCCD1}">
              <a14:hiddenFill xmlns:a14="http://schemas.microsoft.com/office/drawing/2010/main">
                <a:noFill/>
              </a14:hiddenFill>
            </a:ext>
          </a:extLst>
        </p:spPr>
      </p:cxnSp>
      <p:grpSp>
        <p:nvGrpSpPr>
          <p:cNvPr id="17" name="Graphique 1869">
            <a:extLst>
              <a:ext uri="{FF2B5EF4-FFF2-40B4-BE49-F238E27FC236}">
                <a16:creationId xmlns:a16="http://schemas.microsoft.com/office/drawing/2014/main" id="{A9CB68BA-6FD1-4C2C-8470-964CDA27A82A}"/>
              </a:ext>
            </a:extLst>
          </p:cNvPr>
          <p:cNvGrpSpPr/>
          <p:nvPr/>
        </p:nvGrpSpPr>
        <p:grpSpPr>
          <a:xfrm>
            <a:off x="799969" y="1754129"/>
            <a:ext cx="660939" cy="489871"/>
            <a:chOff x="666750" y="5082373"/>
            <a:chExt cx="660939" cy="489870"/>
          </a:xfrm>
          <a:noFill/>
        </p:grpSpPr>
        <p:grpSp>
          <p:nvGrpSpPr>
            <p:cNvPr id="18" name="Graphique 1869">
              <a:extLst>
                <a:ext uri="{FF2B5EF4-FFF2-40B4-BE49-F238E27FC236}">
                  <a16:creationId xmlns:a16="http://schemas.microsoft.com/office/drawing/2014/main" id="{A9CB68BA-6FD1-4C2C-8470-964CDA27A82A}"/>
                </a:ext>
              </a:extLst>
            </p:cNvPr>
            <p:cNvGrpSpPr/>
            <p:nvPr/>
          </p:nvGrpSpPr>
          <p:grpSpPr>
            <a:xfrm>
              <a:off x="669607" y="5085679"/>
              <a:ext cx="653034" cy="486564"/>
              <a:chOff x="669607" y="5085679"/>
              <a:chExt cx="653034" cy="486564"/>
            </a:xfrm>
            <a:noFill/>
          </p:grpSpPr>
          <p:grpSp>
            <p:nvGrpSpPr>
              <p:cNvPr id="69" name="Graphique 1869">
                <a:extLst>
                  <a:ext uri="{FF2B5EF4-FFF2-40B4-BE49-F238E27FC236}">
                    <a16:creationId xmlns:a16="http://schemas.microsoft.com/office/drawing/2014/main" id="{A9CB68BA-6FD1-4C2C-8470-964CDA27A82A}"/>
                  </a:ext>
                </a:extLst>
              </p:cNvPr>
              <p:cNvGrpSpPr/>
              <p:nvPr/>
            </p:nvGrpSpPr>
            <p:grpSpPr>
              <a:xfrm>
                <a:off x="865656" y="5123896"/>
                <a:ext cx="122467" cy="116210"/>
                <a:chOff x="865656" y="5123896"/>
                <a:chExt cx="122467" cy="116210"/>
              </a:xfrm>
              <a:noFill/>
            </p:grpSpPr>
            <p:grpSp>
              <p:nvGrpSpPr>
                <p:cNvPr id="94" name="Graphique 1869">
                  <a:extLst>
                    <a:ext uri="{FF2B5EF4-FFF2-40B4-BE49-F238E27FC236}">
                      <a16:creationId xmlns:a16="http://schemas.microsoft.com/office/drawing/2014/main" id="{A9CB68BA-6FD1-4C2C-8470-964CDA27A82A}"/>
                    </a:ext>
                  </a:extLst>
                </p:cNvPr>
                <p:cNvGrpSpPr/>
                <p:nvPr/>
              </p:nvGrpSpPr>
              <p:grpSpPr>
                <a:xfrm>
                  <a:off x="911066" y="5190196"/>
                  <a:ext cx="30575" cy="28003"/>
                  <a:chOff x="911066" y="5190196"/>
                  <a:chExt cx="30575" cy="28003"/>
                </a:xfrm>
                <a:noFill/>
              </p:grpSpPr>
              <p:sp>
                <p:nvSpPr>
                  <p:cNvPr id="102" name="Forme libre : forme 4219">
                    <a:extLst>
                      <a:ext uri="{FF2B5EF4-FFF2-40B4-BE49-F238E27FC236}">
                        <a16:creationId xmlns:a16="http://schemas.microsoft.com/office/drawing/2014/main" id="{9ACAF0E6-A3CA-4499-BE29-B62D90047BFA}"/>
                      </a:ext>
                    </a:extLst>
                  </p:cNvPr>
                  <p:cNvSpPr/>
                  <p:nvPr/>
                </p:nvSpPr>
                <p:spPr>
                  <a:xfrm>
                    <a:off x="911066"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5715" cap="rnd">
                    <a:solidFill>
                      <a:srgbClr val="E52A29"/>
                    </a:solidFill>
                    <a:prstDash val="solid"/>
                    <a:round/>
                  </a:ln>
                </p:spPr>
                <p:txBody>
                  <a:bodyPr anchor="ctr"/>
                  <a:lstStyle/>
                  <a:p>
                    <a:pPr>
                      <a:defRPr/>
                    </a:pPr>
                    <a:endParaRPr lang="fr-FR" sz="1400"/>
                  </a:p>
                </p:txBody>
              </p:sp>
              <p:sp>
                <p:nvSpPr>
                  <p:cNvPr id="103" name="Forme libre : forme 4220">
                    <a:extLst>
                      <a:ext uri="{FF2B5EF4-FFF2-40B4-BE49-F238E27FC236}">
                        <a16:creationId xmlns:a16="http://schemas.microsoft.com/office/drawing/2014/main" id="{A269A06D-8125-475F-A2C3-8D9FA39C5B21}"/>
                      </a:ext>
                    </a:extLst>
                  </p:cNvPr>
                  <p:cNvSpPr/>
                  <p:nvPr/>
                </p:nvSpPr>
                <p:spPr>
                  <a:xfrm>
                    <a:off x="941641"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5715" cap="rnd">
                    <a:solidFill>
                      <a:srgbClr val="E52A29"/>
                    </a:solidFill>
                    <a:prstDash val="solid"/>
                    <a:round/>
                  </a:ln>
                </p:spPr>
                <p:txBody>
                  <a:bodyPr anchor="ctr"/>
                  <a:lstStyle/>
                  <a:p>
                    <a:pPr>
                      <a:defRPr/>
                    </a:pPr>
                    <a:endParaRPr lang="fr-FR" sz="1400"/>
                  </a:p>
                </p:txBody>
              </p:sp>
              <p:sp>
                <p:nvSpPr>
                  <p:cNvPr id="104" name="Forme libre : forme 4221">
                    <a:extLst>
                      <a:ext uri="{FF2B5EF4-FFF2-40B4-BE49-F238E27FC236}">
                        <a16:creationId xmlns:a16="http://schemas.microsoft.com/office/drawing/2014/main" id="{77613299-2A1E-4FA5-A2C1-58AF0EF7428A}"/>
                      </a:ext>
                    </a:extLst>
                  </p:cNvPr>
                  <p:cNvSpPr/>
                  <p:nvPr/>
                </p:nvSpPr>
                <p:spPr>
                  <a:xfrm>
                    <a:off x="920877"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noFill/>
                  <a:ln w="5715" cap="rnd">
                    <a:solidFill>
                      <a:srgbClr val="E52A29"/>
                    </a:solidFill>
                    <a:prstDash val="solid"/>
                    <a:round/>
                  </a:ln>
                </p:spPr>
                <p:txBody>
                  <a:bodyPr anchor="ctr"/>
                  <a:lstStyle/>
                  <a:p>
                    <a:pPr>
                      <a:defRPr/>
                    </a:pPr>
                    <a:endParaRPr lang="fr-FR" sz="1400"/>
                  </a:p>
                </p:txBody>
              </p:sp>
            </p:grpSp>
            <p:sp>
              <p:nvSpPr>
                <p:cNvPr id="99" name="Forme libre : forme 4222">
                  <a:extLst>
                    <a:ext uri="{FF2B5EF4-FFF2-40B4-BE49-F238E27FC236}">
                      <a16:creationId xmlns:a16="http://schemas.microsoft.com/office/drawing/2014/main" id="{FC5DD97E-8064-4189-A7FF-9AFF30B5CAEA}"/>
                    </a:ext>
                  </a:extLst>
                </p:cNvPr>
                <p:cNvSpPr/>
                <p:nvPr/>
              </p:nvSpPr>
              <p:spPr>
                <a:xfrm>
                  <a:off x="891920" y="5194006"/>
                  <a:ext cx="71628" cy="40385"/>
                </a:xfrm>
                <a:custGeom>
                  <a:avLst/>
                  <a:gdLst>
                    <a:gd name="connsiteX0" fmla="*/ 71628 w 71628"/>
                    <a:gd name="connsiteY0" fmla="*/ 0 h 40385"/>
                    <a:gd name="connsiteX1" fmla="*/ 35814 w 71628"/>
                    <a:gd name="connsiteY1" fmla="*/ 40386 h 40385"/>
                    <a:gd name="connsiteX2" fmla="*/ 0 w 71628"/>
                    <a:gd name="connsiteY2" fmla="*/ 0 h 40385"/>
                  </a:gdLst>
                  <a:ahLst/>
                  <a:cxnLst>
                    <a:cxn ang="0">
                      <a:pos x="connsiteX0" y="connsiteY0"/>
                    </a:cxn>
                    <a:cxn ang="0">
                      <a:pos x="connsiteX1" y="connsiteY1"/>
                    </a:cxn>
                    <a:cxn ang="0">
                      <a:pos x="connsiteX2" y="connsiteY2"/>
                    </a:cxn>
                  </a:cxnLst>
                  <a:rect l="l" t="t" r="r" b="b"/>
                  <a:pathLst>
                    <a:path w="71628" h="40385">
                      <a:moveTo>
                        <a:pt x="71628" y="0"/>
                      </a:moveTo>
                      <a:cubicBezTo>
                        <a:pt x="71628" y="22289"/>
                        <a:pt x="55626" y="40386"/>
                        <a:pt x="35814" y="40386"/>
                      </a:cubicBezTo>
                      <a:cubicBezTo>
                        <a:pt x="16002" y="40386"/>
                        <a:pt x="0" y="22289"/>
                        <a:pt x="0" y="0"/>
                      </a:cubicBezTo>
                    </a:path>
                  </a:pathLst>
                </a:custGeom>
                <a:noFill/>
                <a:ln w="5715" cap="rnd">
                  <a:solidFill>
                    <a:srgbClr val="E52A29"/>
                  </a:solidFill>
                  <a:prstDash val="solid"/>
                  <a:round/>
                </a:ln>
              </p:spPr>
              <p:txBody>
                <a:bodyPr anchor="ctr"/>
                <a:lstStyle/>
                <a:p>
                  <a:pPr>
                    <a:defRPr/>
                  </a:pPr>
                  <a:endParaRPr lang="fr-FR" sz="1400"/>
                </a:p>
              </p:txBody>
            </p:sp>
            <p:sp>
              <p:nvSpPr>
                <p:cNvPr id="100" name="Forme libre : forme 4223">
                  <a:extLst>
                    <a:ext uri="{FF2B5EF4-FFF2-40B4-BE49-F238E27FC236}">
                      <a16:creationId xmlns:a16="http://schemas.microsoft.com/office/drawing/2014/main" id="{8063827D-76C0-4F1E-B9AC-6275C26C0AD6}"/>
                    </a:ext>
                  </a:extLst>
                </p:cNvPr>
                <p:cNvSpPr/>
                <p:nvPr/>
              </p:nvSpPr>
              <p:spPr>
                <a:xfrm>
                  <a:off x="879347"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8004" y="5429"/>
                        <a:pt x="33814" y="0"/>
                        <a:pt x="33814" y="0"/>
                      </a:cubicBezTo>
                      <a:cubicBezTo>
                        <a:pt x="33814" y="0"/>
                        <a:pt x="48482" y="2095"/>
                        <a:pt x="49721" y="13811"/>
                      </a:cubicBezTo>
                      <a:cubicBezTo>
                        <a:pt x="50864" y="25527"/>
                        <a:pt x="69342" y="44577"/>
                        <a:pt x="90297" y="32480"/>
                      </a:cubicBezTo>
                    </a:path>
                  </a:pathLst>
                </a:custGeom>
                <a:noFill/>
                <a:ln w="5715" cap="rnd">
                  <a:solidFill>
                    <a:srgbClr val="E52A29"/>
                  </a:solidFill>
                  <a:prstDash val="solid"/>
                  <a:round/>
                </a:ln>
              </p:spPr>
              <p:txBody>
                <a:bodyPr anchor="ctr"/>
                <a:lstStyle/>
                <a:p>
                  <a:pPr>
                    <a:defRPr/>
                  </a:pPr>
                  <a:endParaRPr lang="fr-FR" sz="1400"/>
                </a:p>
              </p:txBody>
            </p:sp>
            <p:sp>
              <p:nvSpPr>
                <p:cNvPr id="101" name="Forme libre : forme 4224">
                  <a:extLst>
                    <a:ext uri="{FF2B5EF4-FFF2-40B4-BE49-F238E27FC236}">
                      <a16:creationId xmlns:a16="http://schemas.microsoft.com/office/drawing/2014/main" id="{A60FBD73-5DDD-415E-B1E2-4A562EDFA3FB}"/>
                    </a:ext>
                  </a:extLst>
                </p:cNvPr>
                <p:cNvSpPr/>
                <p:nvPr/>
              </p:nvSpPr>
              <p:spPr>
                <a:xfrm>
                  <a:off x="865656" y="5123896"/>
                  <a:ext cx="122467" cy="116210"/>
                </a:xfrm>
                <a:custGeom>
                  <a:avLst/>
                  <a:gdLst>
                    <a:gd name="connsiteX0" fmla="*/ 82272 w 122467"/>
                    <a:gd name="connsiteY0" fmla="*/ 114877 h 116210"/>
                    <a:gd name="connsiteX1" fmla="*/ 101417 w 122467"/>
                    <a:gd name="connsiteY1" fmla="*/ 96399 h 116210"/>
                    <a:gd name="connsiteX2" fmla="*/ 122467 w 122467"/>
                    <a:gd name="connsiteY2" fmla="*/ 68586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877"/>
                      </a:moveTo>
                      <a:cubicBezTo>
                        <a:pt x="98369" y="112496"/>
                        <a:pt x="101417" y="96399"/>
                        <a:pt x="101417" y="96399"/>
                      </a:cubicBezTo>
                      <a:cubicBezTo>
                        <a:pt x="101417" y="96399"/>
                        <a:pt x="122467" y="91255"/>
                        <a:pt x="122467" y="68586"/>
                      </a:cubicBezTo>
                      <a:cubicBezTo>
                        <a:pt x="122467" y="45916"/>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noFill/>
                <a:ln w="5715" cap="rnd">
                  <a:solidFill>
                    <a:srgbClr val="E52A29"/>
                  </a:solidFill>
                  <a:prstDash val="solid"/>
                  <a:round/>
                </a:ln>
              </p:spPr>
              <p:txBody>
                <a:bodyPr anchor="ctr"/>
                <a:lstStyle/>
                <a:p>
                  <a:pPr>
                    <a:defRPr/>
                  </a:pPr>
                  <a:endParaRPr lang="fr-FR" sz="1400"/>
                </a:p>
              </p:txBody>
            </p:sp>
          </p:grpSp>
          <p:grpSp>
            <p:nvGrpSpPr>
              <p:cNvPr id="70" name="Graphique 1869">
                <a:extLst>
                  <a:ext uri="{FF2B5EF4-FFF2-40B4-BE49-F238E27FC236}">
                    <a16:creationId xmlns:a16="http://schemas.microsoft.com/office/drawing/2014/main" id="{A9CB68BA-6FD1-4C2C-8470-964CDA27A82A}"/>
                  </a:ext>
                </a:extLst>
              </p:cNvPr>
              <p:cNvGrpSpPr/>
              <p:nvPr/>
            </p:nvGrpSpPr>
            <p:grpSpPr>
              <a:xfrm>
                <a:off x="1013644" y="5085679"/>
                <a:ext cx="96779" cy="124709"/>
                <a:chOff x="1013644" y="5085679"/>
                <a:chExt cx="96779" cy="124709"/>
              </a:xfrm>
              <a:noFill/>
            </p:grpSpPr>
            <p:sp>
              <p:nvSpPr>
                <p:cNvPr id="86" name="Forme libre : forme 4226">
                  <a:extLst>
                    <a:ext uri="{FF2B5EF4-FFF2-40B4-BE49-F238E27FC236}">
                      <a16:creationId xmlns:a16="http://schemas.microsoft.com/office/drawing/2014/main" id="{0995E378-1FDA-4CF6-8A20-E6CC496E4A58}"/>
                    </a:ext>
                  </a:extLst>
                </p:cNvPr>
                <p:cNvSpPr/>
                <p:nvPr/>
              </p:nvSpPr>
              <p:spPr>
                <a:xfrm>
                  <a:off x="1055369" y="5185814"/>
                  <a:ext cx="12382" cy="4000"/>
                </a:xfrm>
                <a:custGeom>
                  <a:avLst/>
                  <a:gdLst>
                    <a:gd name="connsiteX0" fmla="*/ 12382 w 12382"/>
                    <a:gd name="connsiteY0" fmla="*/ 0 h 4000"/>
                    <a:gd name="connsiteX1" fmla="*/ 6191 w 12382"/>
                    <a:gd name="connsiteY1" fmla="*/ 4001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2" y="0"/>
                      </a:moveTo>
                      <a:cubicBezTo>
                        <a:pt x="11430" y="2381"/>
                        <a:pt x="9049" y="4001"/>
                        <a:pt x="6191" y="4001"/>
                      </a:cubicBezTo>
                      <a:cubicBezTo>
                        <a:pt x="3334" y="4001"/>
                        <a:pt x="953" y="2381"/>
                        <a:pt x="0" y="95"/>
                      </a:cubicBezTo>
                    </a:path>
                  </a:pathLst>
                </a:custGeom>
                <a:noFill/>
                <a:ln w="5715" cap="rnd">
                  <a:solidFill>
                    <a:srgbClr val="E52A29"/>
                  </a:solidFill>
                  <a:prstDash val="solid"/>
                  <a:round/>
                </a:ln>
              </p:spPr>
              <p:txBody>
                <a:bodyPr anchor="ctr"/>
                <a:lstStyle/>
                <a:p>
                  <a:pPr>
                    <a:defRPr/>
                  </a:pPr>
                  <a:endParaRPr lang="fr-FR" sz="1400"/>
                </a:p>
              </p:txBody>
            </p:sp>
            <p:sp>
              <p:nvSpPr>
                <p:cNvPr id="87" name="Forme libre : forme 4227">
                  <a:extLst>
                    <a:ext uri="{FF2B5EF4-FFF2-40B4-BE49-F238E27FC236}">
                      <a16:creationId xmlns:a16="http://schemas.microsoft.com/office/drawing/2014/main" id="{60E4945D-FBB7-4E2F-BA16-4846C1975983}"/>
                    </a:ext>
                  </a:extLst>
                </p:cNvPr>
                <p:cNvSpPr/>
                <p:nvPr/>
              </p:nvSpPr>
              <p:spPr>
                <a:xfrm>
                  <a:off x="1021365" y="5164764"/>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8" y="45625"/>
                        <a:pt x="0" y="25146"/>
                        <a:pt x="0" y="0"/>
                      </a:cubicBezTo>
                    </a:path>
                  </a:pathLst>
                </a:custGeom>
                <a:noFill/>
                <a:ln w="5715" cap="rnd">
                  <a:solidFill>
                    <a:srgbClr val="E52A29"/>
                  </a:solidFill>
                  <a:prstDash val="solid"/>
                  <a:round/>
                </a:ln>
              </p:spPr>
              <p:txBody>
                <a:bodyPr anchor="ctr"/>
                <a:lstStyle/>
                <a:p>
                  <a:pPr>
                    <a:defRPr/>
                  </a:pPr>
                  <a:endParaRPr lang="fr-FR" sz="1400"/>
                </a:p>
              </p:txBody>
            </p:sp>
            <p:sp>
              <p:nvSpPr>
                <p:cNvPr id="88" name="Forme libre : forme 4228">
                  <a:extLst>
                    <a:ext uri="{FF2B5EF4-FFF2-40B4-BE49-F238E27FC236}">
                      <a16:creationId xmlns:a16="http://schemas.microsoft.com/office/drawing/2014/main" id="{2C144633-EA27-47A3-91B7-B68590F6D49E}"/>
                    </a:ext>
                  </a:extLst>
                </p:cNvPr>
                <p:cNvSpPr/>
                <p:nvPr/>
              </p:nvSpPr>
              <p:spPr>
                <a:xfrm>
                  <a:off x="1021080" y="511723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0"/>
                        <a:pt x="46672" y="12383"/>
                        <a:pt x="46672" y="12383"/>
                      </a:cubicBezTo>
                      <a:cubicBezTo>
                        <a:pt x="46672" y="12383"/>
                        <a:pt x="60103" y="12383"/>
                        <a:pt x="57721" y="0"/>
                      </a:cubicBezTo>
                      <a:cubicBezTo>
                        <a:pt x="57721" y="0"/>
                        <a:pt x="81153" y="3429"/>
                        <a:pt x="80677" y="40100"/>
                      </a:cubicBezTo>
                    </a:path>
                  </a:pathLst>
                </a:custGeom>
                <a:noFill/>
                <a:ln w="5715" cap="rnd">
                  <a:solidFill>
                    <a:srgbClr val="E52A29"/>
                  </a:solidFill>
                  <a:prstDash val="solid"/>
                  <a:round/>
                </a:ln>
              </p:spPr>
              <p:txBody>
                <a:bodyPr anchor="ctr"/>
                <a:lstStyle/>
                <a:p>
                  <a:pPr>
                    <a:defRPr/>
                  </a:pPr>
                  <a:endParaRPr lang="fr-FR" sz="1400"/>
                </a:p>
              </p:txBody>
            </p:sp>
            <p:sp>
              <p:nvSpPr>
                <p:cNvPr id="89" name="Forme libre : forme 4229">
                  <a:extLst>
                    <a:ext uri="{FF2B5EF4-FFF2-40B4-BE49-F238E27FC236}">
                      <a16:creationId xmlns:a16="http://schemas.microsoft.com/office/drawing/2014/main" id="{F2804801-0A39-4093-8E72-2E6C4BDCA844}"/>
                    </a:ext>
                  </a:extLst>
                </p:cNvPr>
                <p:cNvSpPr/>
                <p:nvPr/>
              </p:nvSpPr>
              <p:spPr>
                <a:xfrm>
                  <a:off x="1013644" y="508567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noFill/>
                <a:ln w="5715" cap="rnd">
                  <a:solidFill>
                    <a:srgbClr val="E52A29"/>
                  </a:solidFill>
                  <a:prstDash val="solid"/>
                  <a:round/>
                </a:ln>
              </p:spPr>
              <p:txBody>
                <a:bodyPr anchor="ctr"/>
                <a:lstStyle/>
                <a:p>
                  <a:pPr>
                    <a:defRPr/>
                  </a:pPr>
                  <a:endParaRPr lang="fr-FR" sz="1400"/>
                </a:p>
              </p:txBody>
            </p:sp>
            <p:grpSp>
              <p:nvGrpSpPr>
                <p:cNvPr id="90" name="Graphique 1869">
                  <a:extLst>
                    <a:ext uri="{FF2B5EF4-FFF2-40B4-BE49-F238E27FC236}">
                      <a16:creationId xmlns:a16="http://schemas.microsoft.com/office/drawing/2014/main" id="{A9CB68BA-6FD1-4C2C-8470-964CDA27A82A}"/>
                    </a:ext>
                  </a:extLst>
                </p:cNvPr>
                <p:cNvGrpSpPr/>
                <p:nvPr/>
              </p:nvGrpSpPr>
              <p:grpSpPr>
                <a:xfrm>
                  <a:off x="1028414" y="5155715"/>
                  <a:ext cx="64674" cy="19811"/>
                  <a:chOff x="1028414" y="5155715"/>
                  <a:chExt cx="64674" cy="19811"/>
                </a:xfrm>
                <a:noFill/>
              </p:grpSpPr>
              <p:sp>
                <p:nvSpPr>
                  <p:cNvPr id="91" name="Forme libre : forme 4231">
                    <a:extLst>
                      <a:ext uri="{FF2B5EF4-FFF2-40B4-BE49-F238E27FC236}">
                        <a16:creationId xmlns:a16="http://schemas.microsoft.com/office/drawing/2014/main" id="{A16D15C9-9CCB-4112-9131-63A197CB62BB}"/>
                      </a:ext>
                    </a:extLst>
                  </p:cNvPr>
                  <p:cNvSpPr/>
                  <p:nvPr/>
                </p:nvSpPr>
                <p:spPr>
                  <a:xfrm>
                    <a:off x="1028414" y="5156001"/>
                    <a:ext cx="25907" cy="19526"/>
                  </a:xfrm>
                  <a:custGeom>
                    <a:avLst/>
                    <a:gdLst>
                      <a:gd name="connsiteX0" fmla="*/ 22193 w 25907"/>
                      <a:gd name="connsiteY0" fmla="*/ 19526 h 19526"/>
                      <a:gd name="connsiteX1" fmla="*/ 3715 w 25907"/>
                      <a:gd name="connsiteY1" fmla="*/ 19526 h 19526"/>
                      <a:gd name="connsiteX2" fmla="*/ 0 w 25907"/>
                      <a:gd name="connsiteY2" fmla="*/ 15812 h 19526"/>
                      <a:gd name="connsiteX3" fmla="*/ 0 w 25907"/>
                      <a:gd name="connsiteY3" fmla="*/ 3715 h 19526"/>
                      <a:gd name="connsiteX4" fmla="*/ 3715 w 25907"/>
                      <a:gd name="connsiteY4" fmla="*/ 0 h 19526"/>
                      <a:gd name="connsiteX5" fmla="*/ 22193 w 25907"/>
                      <a:gd name="connsiteY5" fmla="*/ 0 h 19526"/>
                      <a:gd name="connsiteX6" fmla="*/ 25908 w 25907"/>
                      <a:gd name="connsiteY6" fmla="*/ 3715 h 19526"/>
                      <a:gd name="connsiteX7" fmla="*/ 25908 w 25907"/>
                      <a:gd name="connsiteY7" fmla="*/ 15907 h 19526"/>
                      <a:gd name="connsiteX8" fmla="*/ 22193 w 25907"/>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526">
                        <a:moveTo>
                          <a:pt x="22193" y="19526"/>
                        </a:moveTo>
                        <a:lnTo>
                          <a:pt x="3715" y="19526"/>
                        </a:lnTo>
                        <a:cubicBezTo>
                          <a:pt x="1715" y="19526"/>
                          <a:pt x="0" y="17907"/>
                          <a:pt x="0" y="15812"/>
                        </a:cubicBezTo>
                        <a:lnTo>
                          <a:pt x="0" y="3715"/>
                        </a:lnTo>
                        <a:cubicBezTo>
                          <a:pt x="0" y="1714"/>
                          <a:pt x="1619" y="0"/>
                          <a:pt x="3715" y="0"/>
                        </a:cubicBezTo>
                        <a:lnTo>
                          <a:pt x="22193" y="0"/>
                        </a:lnTo>
                        <a:cubicBezTo>
                          <a:pt x="24193" y="0"/>
                          <a:pt x="25908" y="1619"/>
                          <a:pt x="25908" y="3715"/>
                        </a:cubicBezTo>
                        <a:lnTo>
                          <a:pt x="25908" y="15907"/>
                        </a:lnTo>
                        <a:cubicBezTo>
                          <a:pt x="25908" y="17907"/>
                          <a:pt x="24193" y="19526"/>
                          <a:pt x="22193" y="19526"/>
                        </a:cubicBezTo>
                        <a:close/>
                      </a:path>
                    </a:pathLst>
                  </a:custGeom>
                  <a:noFill/>
                  <a:ln w="5715" cap="rnd">
                    <a:solidFill>
                      <a:srgbClr val="E52A29"/>
                    </a:solidFill>
                    <a:prstDash val="solid"/>
                    <a:round/>
                  </a:ln>
                </p:spPr>
                <p:txBody>
                  <a:bodyPr anchor="ctr"/>
                  <a:lstStyle/>
                  <a:p>
                    <a:pPr>
                      <a:defRPr/>
                    </a:pPr>
                    <a:endParaRPr lang="fr-FR" sz="1400"/>
                  </a:p>
                </p:txBody>
              </p:sp>
              <p:sp>
                <p:nvSpPr>
                  <p:cNvPr id="92" name="Forme libre : forme 4232">
                    <a:extLst>
                      <a:ext uri="{FF2B5EF4-FFF2-40B4-BE49-F238E27FC236}">
                        <a16:creationId xmlns:a16="http://schemas.microsoft.com/office/drawing/2014/main" id="{60260674-3C47-4958-90B8-C9DAA6B54B00}"/>
                      </a:ext>
                    </a:extLst>
                  </p:cNvPr>
                  <p:cNvSpPr/>
                  <p:nvPr/>
                </p:nvSpPr>
                <p:spPr>
                  <a:xfrm>
                    <a:off x="1067181" y="5155715"/>
                    <a:ext cx="25907" cy="19621"/>
                  </a:xfrm>
                  <a:custGeom>
                    <a:avLst/>
                    <a:gdLst>
                      <a:gd name="connsiteX0" fmla="*/ 22193 w 25907"/>
                      <a:gd name="connsiteY0" fmla="*/ 19622 h 19621"/>
                      <a:gd name="connsiteX1" fmla="*/ 3715 w 25907"/>
                      <a:gd name="connsiteY1" fmla="*/ 19622 h 19621"/>
                      <a:gd name="connsiteX2" fmla="*/ 0 w 25907"/>
                      <a:gd name="connsiteY2" fmla="*/ 15907 h 19621"/>
                      <a:gd name="connsiteX3" fmla="*/ 0 w 25907"/>
                      <a:gd name="connsiteY3" fmla="*/ 3715 h 19621"/>
                      <a:gd name="connsiteX4" fmla="*/ 3715 w 25907"/>
                      <a:gd name="connsiteY4" fmla="*/ 0 h 19621"/>
                      <a:gd name="connsiteX5" fmla="*/ 22193 w 25907"/>
                      <a:gd name="connsiteY5" fmla="*/ 0 h 19621"/>
                      <a:gd name="connsiteX6" fmla="*/ 25908 w 25907"/>
                      <a:gd name="connsiteY6" fmla="*/ 3715 h 19621"/>
                      <a:gd name="connsiteX7" fmla="*/ 25908 w 25907"/>
                      <a:gd name="connsiteY7" fmla="*/ 15907 h 19621"/>
                      <a:gd name="connsiteX8" fmla="*/ 22193 w 25907"/>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621">
                        <a:moveTo>
                          <a:pt x="22193" y="19622"/>
                        </a:moveTo>
                        <a:lnTo>
                          <a:pt x="3715" y="19622"/>
                        </a:lnTo>
                        <a:cubicBezTo>
                          <a:pt x="1715" y="19622"/>
                          <a:pt x="0" y="18002"/>
                          <a:pt x="0" y="15907"/>
                        </a:cubicBezTo>
                        <a:lnTo>
                          <a:pt x="0" y="3715"/>
                        </a:lnTo>
                        <a:cubicBezTo>
                          <a:pt x="0" y="1715"/>
                          <a:pt x="1619" y="0"/>
                          <a:pt x="3715" y="0"/>
                        </a:cubicBezTo>
                        <a:lnTo>
                          <a:pt x="22193" y="0"/>
                        </a:lnTo>
                        <a:cubicBezTo>
                          <a:pt x="24194" y="0"/>
                          <a:pt x="25908" y="1619"/>
                          <a:pt x="25908" y="3715"/>
                        </a:cubicBezTo>
                        <a:lnTo>
                          <a:pt x="25908" y="15907"/>
                        </a:lnTo>
                        <a:cubicBezTo>
                          <a:pt x="25908" y="17907"/>
                          <a:pt x="24289" y="19622"/>
                          <a:pt x="22193" y="19622"/>
                        </a:cubicBezTo>
                        <a:close/>
                      </a:path>
                    </a:pathLst>
                  </a:custGeom>
                  <a:noFill/>
                  <a:ln w="5715" cap="rnd">
                    <a:solidFill>
                      <a:srgbClr val="E52A29"/>
                    </a:solidFill>
                    <a:prstDash val="solid"/>
                    <a:round/>
                  </a:ln>
                </p:spPr>
                <p:txBody>
                  <a:bodyPr anchor="ctr"/>
                  <a:lstStyle/>
                  <a:p>
                    <a:pPr>
                      <a:defRPr/>
                    </a:pPr>
                    <a:endParaRPr lang="fr-FR" sz="1400"/>
                  </a:p>
                </p:txBody>
              </p:sp>
              <p:sp>
                <p:nvSpPr>
                  <p:cNvPr id="93" name="Forme libre : forme 4233">
                    <a:extLst>
                      <a:ext uri="{FF2B5EF4-FFF2-40B4-BE49-F238E27FC236}">
                        <a16:creationId xmlns:a16="http://schemas.microsoft.com/office/drawing/2014/main" id="{08FE0309-CB0A-4C3D-991D-7DBB302AE808}"/>
                      </a:ext>
                    </a:extLst>
                  </p:cNvPr>
                  <p:cNvSpPr/>
                  <p:nvPr/>
                </p:nvSpPr>
                <p:spPr>
                  <a:xfrm>
                    <a:off x="1054322" y="5158314"/>
                    <a:ext cx="12954" cy="1401"/>
                  </a:xfrm>
                  <a:custGeom>
                    <a:avLst/>
                    <a:gdLst>
                      <a:gd name="connsiteX0" fmla="*/ 0 w 12954"/>
                      <a:gd name="connsiteY0" fmla="*/ 1401 h 1401"/>
                      <a:gd name="connsiteX1" fmla="*/ 12954 w 12954"/>
                      <a:gd name="connsiteY1" fmla="*/ 1116 h 1401"/>
                    </a:gdLst>
                    <a:ahLst/>
                    <a:cxnLst>
                      <a:cxn ang="0">
                        <a:pos x="connsiteX0" y="connsiteY0"/>
                      </a:cxn>
                      <a:cxn ang="0">
                        <a:pos x="connsiteX1" y="connsiteY1"/>
                      </a:cxn>
                    </a:cxnLst>
                    <a:rect l="l" t="t" r="r" b="b"/>
                    <a:pathLst>
                      <a:path w="12954" h="1401">
                        <a:moveTo>
                          <a:pt x="0" y="1401"/>
                        </a:moveTo>
                        <a:cubicBezTo>
                          <a:pt x="0" y="1401"/>
                          <a:pt x="4763" y="-1551"/>
                          <a:pt x="12954" y="1116"/>
                        </a:cubicBezTo>
                      </a:path>
                    </a:pathLst>
                  </a:custGeom>
                  <a:noFill/>
                  <a:ln w="5715" cap="rnd">
                    <a:solidFill>
                      <a:srgbClr val="E52A29"/>
                    </a:solidFill>
                    <a:prstDash val="solid"/>
                    <a:round/>
                  </a:ln>
                </p:spPr>
                <p:txBody>
                  <a:bodyPr anchor="ctr"/>
                  <a:lstStyle/>
                  <a:p>
                    <a:pPr>
                      <a:defRPr/>
                    </a:pPr>
                    <a:endParaRPr lang="fr-FR" sz="1400"/>
                  </a:p>
                </p:txBody>
              </p:sp>
            </p:grpSp>
          </p:grpSp>
          <p:sp>
            <p:nvSpPr>
              <p:cNvPr id="71" name="Forme libre : forme 4234">
                <a:extLst>
                  <a:ext uri="{FF2B5EF4-FFF2-40B4-BE49-F238E27FC236}">
                    <a16:creationId xmlns:a16="http://schemas.microsoft.com/office/drawing/2014/main" id="{95015A82-C0DD-43F2-96F2-B089025DABF5}"/>
                  </a:ext>
                </a:extLst>
              </p:cNvPr>
              <p:cNvSpPr/>
              <p:nvPr/>
            </p:nvSpPr>
            <p:spPr>
              <a:xfrm>
                <a:off x="1009830" y="5267824"/>
                <a:ext cx="109356" cy="268604"/>
              </a:xfrm>
              <a:custGeom>
                <a:avLst/>
                <a:gdLst>
                  <a:gd name="connsiteX0" fmla="*/ 109357 w 109356"/>
                  <a:gd name="connsiteY0" fmla="*/ 0 h 268604"/>
                  <a:gd name="connsiteX1" fmla="*/ 98498 w 109356"/>
                  <a:gd name="connsiteY1" fmla="*/ 268605 h 268604"/>
                  <a:gd name="connsiteX2" fmla="*/ 76781 w 109356"/>
                  <a:gd name="connsiteY2" fmla="*/ 268605 h 268604"/>
                  <a:gd name="connsiteX3" fmla="*/ 52492 w 109356"/>
                  <a:gd name="connsiteY3" fmla="*/ 136874 h 268604"/>
                  <a:gd name="connsiteX4" fmla="*/ 28775 w 109356"/>
                  <a:gd name="connsiteY4" fmla="*/ 264128 h 268604"/>
                  <a:gd name="connsiteX5" fmla="*/ 7058 w 109356"/>
                  <a:gd name="connsiteY5" fmla="*/ 264128 h 268604"/>
                  <a:gd name="connsiteX6" fmla="*/ 3820 w 109356"/>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68604">
                    <a:moveTo>
                      <a:pt x="109357" y="0"/>
                    </a:moveTo>
                    <a:lnTo>
                      <a:pt x="98498" y="268605"/>
                    </a:lnTo>
                    <a:lnTo>
                      <a:pt x="76781" y="268605"/>
                    </a:lnTo>
                    <a:lnTo>
                      <a:pt x="52492" y="136874"/>
                    </a:lnTo>
                    <a:lnTo>
                      <a:pt x="28775" y="264128"/>
                    </a:lnTo>
                    <a:lnTo>
                      <a:pt x="7058" y="264128"/>
                    </a:lnTo>
                    <a:cubicBezTo>
                      <a:pt x="7058" y="264128"/>
                      <a:pt x="-6372" y="106204"/>
                      <a:pt x="3820" y="4477"/>
                    </a:cubicBezTo>
                  </a:path>
                </a:pathLst>
              </a:custGeom>
              <a:noFill/>
              <a:ln w="5715" cap="rnd">
                <a:solidFill>
                  <a:srgbClr val="E52A29"/>
                </a:solidFill>
                <a:prstDash val="solid"/>
                <a:round/>
              </a:ln>
            </p:spPr>
            <p:txBody>
              <a:bodyPr anchor="ctr"/>
              <a:lstStyle/>
              <a:p>
                <a:pPr>
                  <a:defRPr/>
                </a:pPr>
                <a:endParaRPr lang="fr-FR" sz="1400"/>
              </a:p>
            </p:txBody>
          </p:sp>
          <p:sp>
            <p:nvSpPr>
              <p:cNvPr id="72" name="Forme libre : forme 4235">
                <a:extLst>
                  <a:ext uri="{FF2B5EF4-FFF2-40B4-BE49-F238E27FC236}">
                    <a16:creationId xmlns:a16="http://schemas.microsoft.com/office/drawing/2014/main" id="{DA0C4C58-70A6-4152-95B6-F926C9D0BA15}"/>
                  </a:ext>
                </a:extLst>
              </p:cNvPr>
              <p:cNvSpPr/>
              <p:nvPr/>
            </p:nvSpPr>
            <p:spPr>
              <a:xfrm>
                <a:off x="1032510" y="5383553"/>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ln w="5715" cap="rnd">
                <a:solidFill>
                  <a:srgbClr val="E52A29"/>
                </a:solidFill>
                <a:prstDash val="solid"/>
                <a:round/>
              </a:ln>
            </p:spPr>
            <p:txBody>
              <a:bodyPr anchor="ctr"/>
              <a:lstStyle/>
              <a:p>
                <a:pPr>
                  <a:defRPr/>
                </a:pPr>
                <a:endParaRPr lang="fr-FR" sz="1400"/>
              </a:p>
            </p:txBody>
          </p:sp>
          <p:sp>
            <p:nvSpPr>
              <p:cNvPr id="73" name="Forme libre : forme 4236">
                <a:extLst>
                  <a:ext uri="{FF2B5EF4-FFF2-40B4-BE49-F238E27FC236}">
                    <a16:creationId xmlns:a16="http://schemas.microsoft.com/office/drawing/2014/main" id="{5DD140EB-77D3-4038-A985-CB85A99371BE}"/>
                  </a:ext>
                </a:extLst>
              </p:cNvPr>
              <p:cNvSpPr/>
              <p:nvPr/>
            </p:nvSpPr>
            <p:spPr>
              <a:xfrm>
                <a:off x="1028318" y="5221152"/>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3"/>
                      <a:pt x="111252" y="33242"/>
                    </a:cubicBezTo>
                    <a:cubicBezTo>
                      <a:pt x="111252" y="71628"/>
                      <a:pt x="122777" y="173927"/>
                      <a:pt x="86297" y="179642"/>
                    </a:cubicBezTo>
                  </a:path>
                </a:pathLst>
              </a:custGeom>
              <a:noFill/>
              <a:ln w="5715" cap="rnd">
                <a:solidFill>
                  <a:srgbClr val="E52A29"/>
                </a:solidFill>
                <a:prstDash val="solid"/>
                <a:round/>
              </a:ln>
            </p:spPr>
            <p:txBody>
              <a:bodyPr anchor="ctr"/>
              <a:lstStyle/>
              <a:p>
                <a:pPr>
                  <a:defRPr/>
                </a:pPr>
                <a:endParaRPr lang="fr-FR" sz="1400"/>
              </a:p>
            </p:txBody>
          </p:sp>
          <p:sp>
            <p:nvSpPr>
              <p:cNvPr id="74" name="Forme libre : forme 4237">
                <a:extLst>
                  <a:ext uri="{FF2B5EF4-FFF2-40B4-BE49-F238E27FC236}">
                    <a16:creationId xmlns:a16="http://schemas.microsoft.com/office/drawing/2014/main" id="{DA27B384-7FAE-44BB-B93E-97771539C911}"/>
                  </a:ext>
                </a:extLst>
              </p:cNvPr>
              <p:cNvSpPr/>
              <p:nvPr/>
            </p:nvSpPr>
            <p:spPr>
              <a:xfrm>
                <a:off x="1091660" y="5535762"/>
                <a:ext cx="32575" cy="35147"/>
              </a:xfrm>
              <a:custGeom>
                <a:avLst/>
                <a:gdLst>
                  <a:gd name="connsiteX0" fmla="*/ 12192 w 32575"/>
                  <a:gd name="connsiteY0" fmla="*/ 0 h 35147"/>
                  <a:gd name="connsiteX1" fmla="*/ 12192 w 32575"/>
                  <a:gd name="connsiteY1" fmla="*/ 16669 h 35147"/>
                  <a:gd name="connsiteX2" fmla="*/ 32575 w 32575"/>
                  <a:gd name="connsiteY2" fmla="*/ 35147 h 35147"/>
                  <a:gd name="connsiteX3" fmla="*/ 0 w 32575"/>
                  <a:gd name="connsiteY3" fmla="*/ 35147 h 35147"/>
                  <a:gd name="connsiteX4" fmla="*/ 0 w 32575"/>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35147">
                    <a:moveTo>
                      <a:pt x="12192" y="0"/>
                    </a:moveTo>
                    <a:lnTo>
                      <a:pt x="12192" y="16669"/>
                    </a:lnTo>
                    <a:lnTo>
                      <a:pt x="32575" y="35147"/>
                    </a:lnTo>
                    <a:lnTo>
                      <a:pt x="0" y="35147"/>
                    </a:lnTo>
                    <a:lnTo>
                      <a:pt x="0" y="1905"/>
                    </a:lnTo>
                  </a:path>
                </a:pathLst>
              </a:custGeom>
              <a:noFill/>
              <a:ln w="5715" cap="rnd">
                <a:solidFill>
                  <a:srgbClr val="E52A29"/>
                </a:solidFill>
                <a:prstDash val="solid"/>
                <a:round/>
              </a:ln>
            </p:spPr>
            <p:txBody>
              <a:bodyPr anchor="ctr"/>
              <a:lstStyle/>
              <a:p>
                <a:pPr>
                  <a:defRPr/>
                </a:pPr>
                <a:endParaRPr lang="fr-FR" sz="1400"/>
              </a:p>
            </p:txBody>
          </p:sp>
          <p:sp>
            <p:nvSpPr>
              <p:cNvPr id="75" name="Forme libre : forme 4238">
                <a:extLst>
                  <a:ext uri="{FF2B5EF4-FFF2-40B4-BE49-F238E27FC236}">
                    <a16:creationId xmlns:a16="http://schemas.microsoft.com/office/drawing/2014/main" id="{DA7B74B4-D669-420F-A4A7-3D63B1ADB910}"/>
                  </a:ext>
                </a:extLst>
              </p:cNvPr>
              <p:cNvSpPr/>
              <p:nvPr/>
            </p:nvSpPr>
            <p:spPr>
              <a:xfrm>
                <a:off x="1004696" y="5532619"/>
                <a:ext cx="30670" cy="37052"/>
              </a:xfrm>
              <a:custGeom>
                <a:avLst/>
                <a:gdLst>
                  <a:gd name="connsiteX0" fmla="*/ 30671 w 30670"/>
                  <a:gd name="connsiteY0" fmla="*/ 0 h 37052"/>
                  <a:gd name="connsiteX1" fmla="*/ 30671 w 30670"/>
                  <a:gd name="connsiteY1" fmla="*/ 37052 h 37052"/>
                  <a:gd name="connsiteX2" fmla="*/ 0 w 30670"/>
                  <a:gd name="connsiteY2" fmla="*/ 37052 h 37052"/>
                  <a:gd name="connsiteX3" fmla="*/ 16669 w 30670"/>
                  <a:gd name="connsiteY3" fmla="*/ 21717 h 37052"/>
                  <a:gd name="connsiteX4" fmla="*/ 16669 w 30670"/>
                  <a:gd name="connsiteY4" fmla="*/ 0 h 37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052">
                    <a:moveTo>
                      <a:pt x="30671" y="0"/>
                    </a:moveTo>
                    <a:lnTo>
                      <a:pt x="30671" y="37052"/>
                    </a:lnTo>
                    <a:lnTo>
                      <a:pt x="0" y="37052"/>
                    </a:lnTo>
                    <a:lnTo>
                      <a:pt x="16669" y="21717"/>
                    </a:lnTo>
                    <a:lnTo>
                      <a:pt x="16669" y="0"/>
                    </a:lnTo>
                    <a:close/>
                  </a:path>
                </a:pathLst>
              </a:custGeom>
              <a:noFill/>
              <a:ln w="5715" cap="rnd">
                <a:solidFill>
                  <a:srgbClr val="E52A29"/>
                </a:solidFill>
                <a:prstDash val="solid"/>
                <a:round/>
              </a:ln>
            </p:spPr>
            <p:txBody>
              <a:bodyPr anchor="ctr"/>
              <a:lstStyle/>
              <a:p>
                <a:pPr>
                  <a:defRPr/>
                </a:pPr>
                <a:endParaRPr lang="fr-FR" sz="1400"/>
              </a:p>
            </p:txBody>
          </p:sp>
          <p:sp>
            <p:nvSpPr>
              <p:cNvPr id="76" name="Forme libre : forme 4239">
                <a:extLst>
                  <a:ext uri="{FF2B5EF4-FFF2-40B4-BE49-F238E27FC236}">
                    <a16:creationId xmlns:a16="http://schemas.microsoft.com/office/drawing/2014/main" id="{A6F4B123-06C3-4D74-8338-312217A3E859}"/>
                  </a:ext>
                </a:extLst>
              </p:cNvPr>
              <p:cNvSpPr/>
              <p:nvPr/>
            </p:nvSpPr>
            <p:spPr>
              <a:xfrm>
                <a:off x="984027" y="5220009"/>
                <a:ext cx="52292" cy="29908"/>
              </a:xfrm>
              <a:custGeom>
                <a:avLst/>
                <a:gdLst>
                  <a:gd name="connsiteX0" fmla="*/ 52292 w 52292"/>
                  <a:gd name="connsiteY0" fmla="*/ 0 h 29908"/>
                  <a:gd name="connsiteX1" fmla="*/ 0 w 52292"/>
                  <a:gd name="connsiteY1" fmla="*/ 29909 h 29908"/>
                </a:gdLst>
                <a:ahLst/>
                <a:cxnLst>
                  <a:cxn ang="0">
                    <a:pos x="connsiteX0" y="connsiteY0"/>
                  </a:cxn>
                  <a:cxn ang="0">
                    <a:pos x="connsiteX1" y="connsiteY1"/>
                  </a:cxn>
                </a:cxnLst>
                <a:rect l="l" t="t" r="r" b="b"/>
                <a:pathLst>
                  <a:path w="52292" h="29908">
                    <a:moveTo>
                      <a:pt x="52292" y="0"/>
                    </a:moveTo>
                    <a:cubicBezTo>
                      <a:pt x="52292" y="0"/>
                      <a:pt x="7525" y="-190"/>
                      <a:pt x="0" y="29909"/>
                    </a:cubicBezTo>
                  </a:path>
                </a:pathLst>
              </a:custGeom>
              <a:noFill/>
              <a:ln w="5715" cap="rnd">
                <a:solidFill>
                  <a:srgbClr val="E52A29"/>
                </a:solidFill>
                <a:prstDash val="solid"/>
                <a:round/>
              </a:ln>
            </p:spPr>
            <p:txBody>
              <a:bodyPr anchor="ctr"/>
              <a:lstStyle/>
              <a:p>
                <a:pPr>
                  <a:defRPr/>
                </a:pPr>
                <a:endParaRPr lang="fr-FR" sz="1400"/>
              </a:p>
            </p:txBody>
          </p:sp>
          <p:sp>
            <p:nvSpPr>
              <p:cNvPr id="77" name="Forme libre : forme 4240">
                <a:extLst>
                  <a:ext uri="{FF2B5EF4-FFF2-40B4-BE49-F238E27FC236}">
                    <a16:creationId xmlns:a16="http://schemas.microsoft.com/office/drawing/2014/main" id="{B9FA2D89-39DD-4F4D-B625-ED8E17D24710}"/>
                  </a:ext>
                </a:extLst>
              </p:cNvPr>
              <p:cNvSpPr/>
              <p:nvPr/>
            </p:nvSpPr>
            <p:spPr>
              <a:xfrm>
                <a:off x="947832" y="5257627"/>
                <a:ext cx="48394" cy="145166"/>
              </a:xfrm>
              <a:custGeom>
                <a:avLst/>
                <a:gdLst>
                  <a:gd name="connsiteX0" fmla="*/ 0 w 48394"/>
                  <a:gd name="connsiteY0" fmla="*/ 5 h 145166"/>
                  <a:gd name="connsiteX1" fmla="*/ 47339 w 48394"/>
                  <a:gd name="connsiteY1" fmla="*/ 33914 h 145166"/>
                  <a:gd name="connsiteX2" fmla="*/ 28765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5" y="130498"/>
                      <a:pt x="28765" y="145166"/>
                    </a:cubicBezTo>
                  </a:path>
                </a:pathLst>
              </a:custGeom>
              <a:noFill/>
              <a:ln w="5715" cap="rnd">
                <a:solidFill>
                  <a:srgbClr val="E52A29"/>
                </a:solidFill>
                <a:prstDash val="solid"/>
                <a:round/>
              </a:ln>
            </p:spPr>
            <p:txBody>
              <a:bodyPr anchor="ctr"/>
              <a:lstStyle/>
              <a:p>
                <a:pPr>
                  <a:defRPr/>
                </a:pPr>
                <a:endParaRPr lang="fr-FR" sz="1400"/>
              </a:p>
            </p:txBody>
          </p:sp>
          <p:sp>
            <p:nvSpPr>
              <p:cNvPr id="78" name="Forme libre : forme 4241">
                <a:extLst>
                  <a:ext uri="{FF2B5EF4-FFF2-40B4-BE49-F238E27FC236}">
                    <a16:creationId xmlns:a16="http://schemas.microsoft.com/office/drawing/2014/main" id="{F4694937-C1C7-4D14-94E7-5C55F67227AD}"/>
                  </a:ext>
                </a:extLst>
              </p:cNvPr>
              <p:cNvSpPr/>
              <p:nvPr/>
            </p:nvSpPr>
            <p:spPr>
              <a:xfrm>
                <a:off x="874469" y="5260109"/>
                <a:ext cx="107859" cy="100393"/>
              </a:xfrm>
              <a:custGeom>
                <a:avLst/>
                <a:gdLst>
                  <a:gd name="connsiteX0" fmla="*/ 87365 w 107859"/>
                  <a:gd name="connsiteY0" fmla="*/ 667 h 100393"/>
                  <a:gd name="connsiteX1" fmla="*/ 87365 w 107859"/>
                  <a:gd name="connsiteY1" fmla="*/ 23051 h 100393"/>
                  <a:gd name="connsiteX2" fmla="*/ 107844 w 107859"/>
                  <a:gd name="connsiteY2" fmla="*/ 56293 h 100393"/>
                  <a:gd name="connsiteX3" fmla="*/ 95652 w 107859"/>
                  <a:gd name="connsiteY3" fmla="*/ 100394 h 100393"/>
                  <a:gd name="connsiteX4" fmla="*/ 11261 w 107859"/>
                  <a:gd name="connsiteY4" fmla="*/ 100394 h 100393"/>
                  <a:gd name="connsiteX5" fmla="*/ 15737 w 107859"/>
                  <a:gd name="connsiteY5" fmla="*/ 22384 h 100393"/>
                  <a:gd name="connsiteX6" fmla="*/ 15737 w 107859"/>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59" h="100393">
                    <a:moveTo>
                      <a:pt x="87365" y="667"/>
                    </a:moveTo>
                    <a:lnTo>
                      <a:pt x="87365" y="23051"/>
                    </a:lnTo>
                    <a:cubicBezTo>
                      <a:pt x="87365" y="23051"/>
                      <a:pt x="108511" y="27527"/>
                      <a:pt x="107844" y="56293"/>
                    </a:cubicBezTo>
                    <a:cubicBezTo>
                      <a:pt x="107177" y="85058"/>
                      <a:pt x="95652" y="100394"/>
                      <a:pt x="95652" y="100394"/>
                    </a:cubicBezTo>
                    <a:lnTo>
                      <a:pt x="11261" y="100394"/>
                    </a:lnTo>
                    <a:cubicBezTo>
                      <a:pt x="11261" y="100394"/>
                      <a:pt x="-16838" y="49244"/>
                      <a:pt x="15737" y="22384"/>
                    </a:cubicBezTo>
                    <a:lnTo>
                      <a:pt x="15737" y="0"/>
                    </a:lnTo>
                  </a:path>
                </a:pathLst>
              </a:custGeom>
              <a:noFill/>
              <a:ln w="5715" cap="rnd">
                <a:solidFill>
                  <a:srgbClr val="E52A29"/>
                </a:solidFill>
                <a:prstDash val="solid"/>
                <a:round/>
              </a:ln>
            </p:spPr>
            <p:txBody>
              <a:bodyPr anchor="ctr"/>
              <a:lstStyle/>
              <a:p>
                <a:pPr>
                  <a:defRPr/>
                </a:pPr>
                <a:endParaRPr lang="fr-FR" sz="1400"/>
              </a:p>
            </p:txBody>
          </p:sp>
          <p:sp>
            <p:nvSpPr>
              <p:cNvPr id="79" name="Forme libre : forme 4242">
                <a:extLst>
                  <a:ext uri="{FF2B5EF4-FFF2-40B4-BE49-F238E27FC236}">
                    <a16:creationId xmlns:a16="http://schemas.microsoft.com/office/drawing/2014/main" id="{BBF35A4D-CFC4-4323-90A5-4A66640C64EB}"/>
                  </a:ext>
                </a:extLst>
              </p:cNvPr>
              <p:cNvSpPr/>
              <p:nvPr/>
            </p:nvSpPr>
            <p:spPr>
              <a:xfrm>
                <a:off x="894683" y="5283160"/>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ln w="5715" cap="rnd">
                <a:solidFill>
                  <a:srgbClr val="E52A29"/>
                </a:solidFill>
                <a:prstDash val="solid"/>
                <a:round/>
              </a:ln>
            </p:spPr>
            <p:txBody>
              <a:bodyPr anchor="ctr"/>
              <a:lstStyle/>
              <a:p>
                <a:pPr>
                  <a:defRPr/>
                </a:pPr>
                <a:endParaRPr lang="fr-FR" sz="1400"/>
              </a:p>
            </p:txBody>
          </p:sp>
          <p:sp>
            <p:nvSpPr>
              <p:cNvPr id="80" name="Forme libre : forme 4243">
                <a:extLst>
                  <a:ext uri="{FF2B5EF4-FFF2-40B4-BE49-F238E27FC236}">
                    <a16:creationId xmlns:a16="http://schemas.microsoft.com/office/drawing/2014/main" id="{AD6420DE-029A-4750-805D-41C285BB3826}"/>
                  </a:ext>
                </a:extLst>
              </p:cNvPr>
              <p:cNvSpPr/>
              <p:nvPr/>
            </p:nvSpPr>
            <p:spPr>
              <a:xfrm>
                <a:off x="916495" y="5335642"/>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ln w="5715" cap="rnd">
                <a:solidFill>
                  <a:srgbClr val="E52A29"/>
                </a:solidFill>
                <a:prstDash val="solid"/>
                <a:round/>
              </a:ln>
            </p:spPr>
            <p:txBody>
              <a:bodyPr anchor="ctr"/>
              <a:lstStyle/>
              <a:p>
                <a:pPr>
                  <a:defRPr/>
                </a:pPr>
                <a:endParaRPr lang="fr-FR" sz="1400"/>
              </a:p>
            </p:txBody>
          </p:sp>
          <p:sp>
            <p:nvSpPr>
              <p:cNvPr id="81" name="Forme libre : forme 4244">
                <a:extLst>
                  <a:ext uri="{FF2B5EF4-FFF2-40B4-BE49-F238E27FC236}">
                    <a16:creationId xmlns:a16="http://schemas.microsoft.com/office/drawing/2014/main" id="{318FC5CC-F000-4EF2-8C71-276AE8099452}"/>
                  </a:ext>
                </a:extLst>
              </p:cNvPr>
              <p:cNvSpPr/>
              <p:nvPr/>
            </p:nvSpPr>
            <p:spPr>
              <a:xfrm>
                <a:off x="854678" y="5360598"/>
                <a:ext cx="123841" cy="211264"/>
              </a:xfrm>
              <a:custGeom>
                <a:avLst/>
                <a:gdLst>
                  <a:gd name="connsiteX0" fmla="*/ 115538 w 123841"/>
                  <a:gd name="connsiteY0" fmla="*/ 0 h 211264"/>
                  <a:gd name="connsiteX1" fmla="*/ 112490 w 123841"/>
                  <a:gd name="connsiteY1" fmla="*/ 197834 h 211264"/>
                  <a:gd name="connsiteX2" fmla="*/ 121444 w 123841"/>
                  <a:gd name="connsiteY2" fmla="*/ 211265 h 211264"/>
                  <a:gd name="connsiteX3" fmla="*/ 95250 w 123841"/>
                  <a:gd name="connsiteY3" fmla="*/ 211265 h 211264"/>
                  <a:gd name="connsiteX4" fmla="*/ 79439 w 123841"/>
                  <a:gd name="connsiteY4" fmla="*/ 53721 h 211264"/>
                  <a:gd name="connsiteX5" fmla="*/ 69247 w 123841"/>
                  <a:gd name="connsiteY5" fmla="*/ 53721 h 211264"/>
                  <a:gd name="connsiteX6" fmla="*/ 32004 w 123841"/>
                  <a:gd name="connsiteY6" fmla="*/ 209931 h 211264"/>
                  <a:gd name="connsiteX7" fmla="*/ 0 w 123841"/>
                  <a:gd name="connsiteY7" fmla="*/ 209931 h 211264"/>
                  <a:gd name="connsiteX8" fmla="*/ 21622 w 123841"/>
                  <a:gd name="connsiteY8" fmla="*/ 193929 h 211264"/>
                  <a:gd name="connsiteX9" fmla="*/ 31052 w 123841"/>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11264">
                    <a:moveTo>
                      <a:pt x="115538" y="0"/>
                    </a:moveTo>
                    <a:cubicBezTo>
                      <a:pt x="115538" y="0"/>
                      <a:pt x="136112" y="88487"/>
                      <a:pt x="112490" y="197834"/>
                    </a:cubicBezTo>
                    <a:lnTo>
                      <a:pt x="121444" y="211265"/>
                    </a:lnTo>
                    <a:lnTo>
                      <a:pt x="95250" y="211265"/>
                    </a:lnTo>
                    <a:lnTo>
                      <a:pt x="79439" y="53721"/>
                    </a:lnTo>
                    <a:lnTo>
                      <a:pt x="69247" y="53721"/>
                    </a:lnTo>
                    <a:lnTo>
                      <a:pt x="32004" y="209931"/>
                    </a:lnTo>
                    <a:lnTo>
                      <a:pt x="0" y="209931"/>
                    </a:lnTo>
                    <a:lnTo>
                      <a:pt x="21622" y="193929"/>
                    </a:lnTo>
                    <a:cubicBezTo>
                      <a:pt x="21622" y="193929"/>
                      <a:pt x="13811" y="54293"/>
                      <a:pt x="31052" y="0"/>
                    </a:cubicBezTo>
                  </a:path>
                </a:pathLst>
              </a:custGeom>
              <a:noFill/>
              <a:ln w="5715" cap="rnd">
                <a:solidFill>
                  <a:srgbClr val="E52A29"/>
                </a:solidFill>
                <a:prstDash val="solid"/>
                <a:round/>
              </a:ln>
            </p:spPr>
            <p:txBody>
              <a:bodyPr anchor="ctr"/>
              <a:lstStyle/>
              <a:p>
                <a:pPr>
                  <a:defRPr/>
                </a:pPr>
                <a:endParaRPr lang="fr-FR" sz="1400"/>
              </a:p>
            </p:txBody>
          </p:sp>
          <p:sp>
            <p:nvSpPr>
              <p:cNvPr id="82" name="Forme libre : forme 4245">
                <a:extLst>
                  <a:ext uri="{FF2B5EF4-FFF2-40B4-BE49-F238E27FC236}">
                    <a16:creationId xmlns:a16="http://schemas.microsoft.com/office/drawing/2014/main" id="{FF0436E5-0006-4476-825B-5D6D1D9A1F5D}"/>
                  </a:ext>
                </a:extLst>
              </p:cNvPr>
              <p:cNvSpPr/>
              <p:nvPr/>
            </p:nvSpPr>
            <p:spPr>
              <a:xfrm>
                <a:off x="946499" y="5507664"/>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ln w="5715" cap="rnd">
                <a:solidFill>
                  <a:srgbClr val="E52A29"/>
                </a:solidFill>
                <a:prstDash val="solid"/>
                <a:round/>
              </a:ln>
            </p:spPr>
            <p:txBody>
              <a:bodyPr anchor="ctr"/>
              <a:lstStyle/>
              <a:p>
                <a:pPr>
                  <a:defRPr/>
                </a:pPr>
                <a:endParaRPr lang="fr-FR" sz="1400"/>
              </a:p>
            </p:txBody>
          </p:sp>
          <p:sp>
            <p:nvSpPr>
              <p:cNvPr id="83" name="Forme libre : forme 4246">
                <a:extLst>
                  <a:ext uri="{FF2B5EF4-FFF2-40B4-BE49-F238E27FC236}">
                    <a16:creationId xmlns:a16="http://schemas.microsoft.com/office/drawing/2014/main" id="{E273E486-9C68-458C-B174-691C488E0CF9}"/>
                  </a:ext>
                </a:extLst>
              </p:cNvPr>
              <p:cNvSpPr/>
              <p:nvPr/>
            </p:nvSpPr>
            <p:spPr>
              <a:xfrm>
                <a:off x="876776" y="5506997"/>
                <a:ext cx="23717" cy="9525"/>
              </a:xfrm>
              <a:custGeom>
                <a:avLst/>
                <a:gdLst>
                  <a:gd name="connsiteX0" fmla="*/ 23717 w 23717"/>
                  <a:gd name="connsiteY0" fmla="*/ 0 h 9525"/>
                  <a:gd name="connsiteX1" fmla="*/ 0 w 23717"/>
                  <a:gd name="connsiteY1" fmla="*/ 0 h 9525"/>
                </a:gdLst>
                <a:ahLst/>
                <a:cxnLst>
                  <a:cxn ang="0">
                    <a:pos x="connsiteX0" y="connsiteY0"/>
                  </a:cxn>
                  <a:cxn ang="0">
                    <a:pos x="connsiteX1" y="connsiteY1"/>
                  </a:cxn>
                </a:cxnLst>
                <a:rect l="l" t="t" r="r" b="b"/>
                <a:pathLst>
                  <a:path w="23717" h="9525">
                    <a:moveTo>
                      <a:pt x="23717" y="0"/>
                    </a:moveTo>
                    <a:lnTo>
                      <a:pt x="0" y="0"/>
                    </a:lnTo>
                  </a:path>
                </a:pathLst>
              </a:custGeom>
              <a:ln w="5715" cap="rnd">
                <a:solidFill>
                  <a:srgbClr val="E52A29"/>
                </a:solidFill>
                <a:prstDash val="solid"/>
                <a:round/>
              </a:ln>
            </p:spPr>
            <p:txBody>
              <a:bodyPr anchor="ctr"/>
              <a:lstStyle/>
              <a:p>
                <a:pPr>
                  <a:defRPr/>
                </a:pPr>
                <a:endParaRPr lang="fr-FR" sz="1400"/>
              </a:p>
            </p:txBody>
          </p:sp>
          <p:sp>
            <p:nvSpPr>
              <p:cNvPr id="84" name="Forme libre : forme 4247">
                <a:extLst>
                  <a:ext uri="{FF2B5EF4-FFF2-40B4-BE49-F238E27FC236}">
                    <a16:creationId xmlns:a16="http://schemas.microsoft.com/office/drawing/2014/main" id="{AFDBA359-74B3-4765-B2E1-8B2703322E4F}"/>
                  </a:ext>
                </a:extLst>
              </p:cNvPr>
              <p:cNvSpPr/>
              <p:nvPr/>
            </p:nvSpPr>
            <p:spPr>
              <a:xfrm>
                <a:off x="855540"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noFill/>
              <a:ln w="5715" cap="rnd">
                <a:solidFill>
                  <a:srgbClr val="E52A29"/>
                </a:solidFill>
                <a:prstDash val="solid"/>
                <a:round/>
              </a:ln>
            </p:spPr>
            <p:txBody>
              <a:bodyPr anchor="ctr"/>
              <a:lstStyle/>
              <a:p>
                <a:pPr>
                  <a:defRPr/>
                </a:pPr>
                <a:endParaRPr lang="fr-FR" sz="1400"/>
              </a:p>
            </p:txBody>
          </p:sp>
          <p:sp>
            <p:nvSpPr>
              <p:cNvPr id="85" name="Forme libre : forme 4248">
                <a:extLst>
                  <a:ext uri="{FF2B5EF4-FFF2-40B4-BE49-F238E27FC236}">
                    <a16:creationId xmlns:a16="http://schemas.microsoft.com/office/drawing/2014/main" id="{DA65E5EC-20CB-4594-A087-D97FFAA3B0EE}"/>
                  </a:ext>
                </a:extLst>
              </p:cNvPr>
              <p:cNvSpPr/>
              <p:nvPr/>
            </p:nvSpPr>
            <p:spPr>
              <a:xfrm>
                <a:off x="669607" y="5572243"/>
                <a:ext cx="653034" cy="9525"/>
              </a:xfrm>
              <a:custGeom>
                <a:avLst/>
                <a:gdLst>
                  <a:gd name="connsiteX0" fmla="*/ 0 w 653034"/>
                  <a:gd name="connsiteY0" fmla="*/ 0 h 9525"/>
                  <a:gd name="connsiteX1" fmla="*/ 653034 w 653034"/>
                  <a:gd name="connsiteY1" fmla="*/ 0 h 9525"/>
                </a:gdLst>
                <a:ahLst/>
                <a:cxnLst>
                  <a:cxn ang="0">
                    <a:pos x="connsiteX0" y="connsiteY0"/>
                  </a:cxn>
                  <a:cxn ang="0">
                    <a:pos x="connsiteX1" y="connsiteY1"/>
                  </a:cxn>
                </a:cxnLst>
                <a:rect l="l" t="t" r="r" b="b"/>
                <a:pathLst>
                  <a:path w="653034" h="9525">
                    <a:moveTo>
                      <a:pt x="0" y="0"/>
                    </a:moveTo>
                    <a:lnTo>
                      <a:pt x="653034" y="0"/>
                    </a:lnTo>
                  </a:path>
                </a:pathLst>
              </a:custGeom>
              <a:ln w="5715" cap="rnd">
                <a:solidFill>
                  <a:srgbClr val="E52A29"/>
                </a:solidFill>
                <a:prstDash val="solid"/>
                <a:round/>
              </a:ln>
            </p:spPr>
            <p:txBody>
              <a:bodyPr anchor="ctr"/>
              <a:lstStyle/>
              <a:p>
                <a:pPr>
                  <a:defRPr/>
                </a:pPr>
                <a:endParaRPr lang="fr-FR" sz="1400"/>
              </a:p>
            </p:txBody>
          </p:sp>
        </p:grpSp>
        <p:grpSp>
          <p:nvGrpSpPr>
            <p:cNvPr id="19" name="Graphique 1869">
              <a:extLst>
                <a:ext uri="{FF2B5EF4-FFF2-40B4-BE49-F238E27FC236}">
                  <a16:creationId xmlns:a16="http://schemas.microsoft.com/office/drawing/2014/main" id="{A9CB68BA-6FD1-4C2C-8470-964CDA27A82A}"/>
                </a:ext>
              </a:extLst>
            </p:cNvPr>
            <p:cNvGrpSpPr/>
            <p:nvPr/>
          </p:nvGrpSpPr>
          <p:grpSpPr>
            <a:xfrm>
              <a:off x="1213485" y="5190196"/>
              <a:ext cx="30670" cy="28003"/>
              <a:chOff x="1213485" y="5190196"/>
              <a:chExt cx="30670" cy="28003"/>
            </a:xfrm>
            <a:noFill/>
          </p:grpSpPr>
          <p:sp>
            <p:nvSpPr>
              <p:cNvPr id="66" name="Forme libre : forme 4250">
                <a:extLst>
                  <a:ext uri="{FF2B5EF4-FFF2-40B4-BE49-F238E27FC236}">
                    <a16:creationId xmlns:a16="http://schemas.microsoft.com/office/drawing/2014/main" id="{A38909FF-47E3-4A7A-9F70-E43034010611}"/>
                  </a:ext>
                </a:extLst>
              </p:cNvPr>
              <p:cNvSpPr/>
              <p:nvPr/>
            </p:nvSpPr>
            <p:spPr>
              <a:xfrm>
                <a:off x="1213485"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5715" cap="rnd">
                <a:solidFill>
                  <a:srgbClr val="E52A29"/>
                </a:solidFill>
                <a:prstDash val="solid"/>
                <a:round/>
              </a:ln>
            </p:spPr>
            <p:txBody>
              <a:bodyPr anchor="ctr"/>
              <a:lstStyle/>
              <a:p>
                <a:pPr>
                  <a:defRPr/>
                </a:pPr>
                <a:endParaRPr lang="fr-FR" sz="1400"/>
              </a:p>
            </p:txBody>
          </p:sp>
          <p:sp>
            <p:nvSpPr>
              <p:cNvPr id="67" name="Forme libre : forme 4251">
                <a:extLst>
                  <a:ext uri="{FF2B5EF4-FFF2-40B4-BE49-F238E27FC236}">
                    <a16:creationId xmlns:a16="http://schemas.microsoft.com/office/drawing/2014/main" id="{B8603A5F-AE05-4E60-888E-D56A7081FDCC}"/>
                  </a:ext>
                </a:extLst>
              </p:cNvPr>
              <p:cNvSpPr/>
              <p:nvPr/>
            </p:nvSpPr>
            <p:spPr>
              <a:xfrm>
                <a:off x="1244155"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ln w="5715" cap="rnd">
                <a:solidFill>
                  <a:srgbClr val="E52A29"/>
                </a:solidFill>
                <a:prstDash val="solid"/>
                <a:round/>
              </a:ln>
            </p:spPr>
            <p:txBody>
              <a:bodyPr anchor="ctr"/>
              <a:lstStyle/>
              <a:p>
                <a:pPr>
                  <a:defRPr/>
                </a:pPr>
                <a:endParaRPr lang="fr-FR" sz="1400"/>
              </a:p>
            </p:txBody>
          </p:sp>
          <p:sp>
            <p:nvSpPr>
              <p:cNvPr id="68" name="Forme libre : forme 4252">
                <a:extLst>
                  <a:ext uri="{FF2B5EF4-FFF2-40B4-BE49-F238E27FC236}">
                    <a16:creationId xmlns:a16="http://schemas.microsoft.com/office/drawing/2014/main" id="{C3FD4A0D-A681-44CE-8E59-A88D57022D45}"/>
                  </a:ext>
                </a:extLst>
              </p:cNvPr>
              <p:cNvSpPr/>
              <p:nvPr/>
            </p:nvSpPr>
            <p:spPr>
              <a:xfrm>
                <a:off x="1223390"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noFill/>
              <a:ln w="5715" cap="rnd">
                <a:solidFill>
                  <a:srgbClr val="E52A29"/>
                </a:solidFill>
                <a:prstDash val="solid"/>
                <a:round/>
              </a:ln>
            </p:spPr>
            <p:txBody>
              <a:bodyPr anchor="ctr"/>
              <a:lstStyle/>
              <a:p>
                <a:pPr>
                  <a:defRPr/>
                </a:pPr>
                <a:endParaRPr lang="fr-FR" sz="1400"/>
              </a:p>
            </p:txBody>
          </p:sp>
        </p:grpSp>
        <p:grpSp>
          <p:nvGrpSpPr>
            <p:cNvPr id="20" name="Graphique 1869">
              <a:extLst>
                <a:ext uri="{FF2B5EF4-FFF2-40B4-BE49-F238E27FC236}">
                  <a16:creationId xmlns:a16="http://schemas.microsoft.com/office/drawing/2014/main" id="{A9CB68BA-6FD1-4C2C-8470-964CDA27A82A}"/>
                </a:ext>
              </a:extLst>
            </p:cNvPr>
            <p:cNvGrpSpPr/>
            <p:nvPr/>
          </p:nvGrpSpPr>
          <p:grpSpPr>
            <a:xfrm>
              <a:off x="746664" y="5164192"/>
              <a:ext cx="30670" cy="28003"/>
              <a:chOff x="746664" y="5164192"/>
              <a:chExt cx="30670" cy="28003"/>
            </a:xfrm>
            <a:noFill/>
          </p:grpSpPr>
          <p:sp>
            <p:nvSpPr>
              <p:cNvPr id="63" name="Forme libre : forme 4254">
                <a:extLst>
                  <a:ext uri="{FF2B5EF4-FFF2-40B4-BE49-F238E27FC236}">
                    <a16:creationId xmlns:a16="http://schemas.microsoft.com/office/drawing/2014/main" id="{0985B4CF-4D87-4DC8-BD5D-4D26FD987E8D}"/>
                  </a:ext>
                </a:extLst>
              </p:cNvPr>
              <p:cNvSpPr/>
              <p:nvPr/>
            </p:nvSpPr>
            <p:spPr>
              <a:xfrm>
                <a:off x="746664" y="5164192"/>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ln w="5715" cap="rnd">
                <a:solidFill>
                  <a:srgbClr val="E52A29"/>
                </a:solidFill>
                <a:prstDash val="solid"/>
                <a:round/>
              </a:ln>
            </p:spPr>
            <p:txBody>
              <a:bodyPr anchor="ctr"/>
              <a:lstStyle/>
              <a:p>
                <a:pPr>
                  <a:defRPr/>
                </a:pPr>
                <a:endParaRPr lang="fr-FR" sz="1400"/>
              </a:p>
            </p:txBody>
          </p:sp>
          <p:sp>
            <p:nvSpPr>
              <p:cNvPr id="64" name="Forme libre : forme 4255">
                <a:extLst>
                  <a:ext uri="{FF2B5EF4-FFF2-40B4-BE49-F238E27FC236}">
                    <a16:creationId xmlns:a16="http://schemas.microsoft.com/office/drawing/2014/main" id="{C9DACEF3-54BC-4C11-AF8F-98A1639150F3}"/>
                  </a:ext>
                </a:extLst>
              </p:cNvPr>
              <p:cNvSpPr/>
              <p:nvPr/>
            </p:nvSpPr>
            <p:spPr>
              <a:xfrm>
                <a:off x="777335" y="5164669"/>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ln w="5715" cap="rnd">
                <a:solidFill>
                  <a:srgbClr val="E52A29"/>
                </a:solidFill>
                <a:prstDash val="solid"/>
                <a:round/>
              </a:ln>
            </p:spPr>
            <p:txBody>
              <a:bodyPr anchor="ctr"/>
              <a:lstStyle/>
              <a:p>
                <a:pPr>
                  <a:defRPr/>
                </a:pPr>
                <a:endParaRPr lang="fr-FR" sz="1400"/>
              </a:p>
            </p:txBody>
          </p:sp>
          <p:sp>
            <p:nvSpPr>
              <p:cNvPr id="65" name="Forme libre : forme 4256">
                <a:extLst>
                  <a:ext uri="{FF2B5EF4-FFF2-40B4-BE49-F238E27FC236}">
                    <a16:creationId xmlns:a16="http://schemas.microsoft.com/office/drawing/2014/main" id="{9650BCFA-6646-48DB-8850-1BBD70E8EFBD}"/>
                  </a:ext>
                </a:extLst>
              </p:cNvPr>
              <p:cNvSpPr/>
              <p:nvPr/>
            </p:nvSpPr>
            <p:spPr>
              <a:xfrm>
                <a:off x="756475" y="5188671"/>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noFill/>
              <a:ln w="5715" cap="rnd">
                <a:solidFill>
                  <a:srgbClr val="E52A29"/>
                </a:solidFill>
                <a:prstDash val="solid"/>
                <a:round/>
              </a:ln>
            </p:spPr>
            <p:txBody>
              <a:bodyPr anchor="ctr"/>
              <a:lstStyle/>
              <a:p>
                <a:pPr>
                  <a:defRPr/>
                </a:pPr>
                <a:endParaRPr lang="fr-FR" sz="1400"/>
              </a:p>
            </p:txBody>
          </p:sp>
        </p:grpSp>
        <p:sp>
          <p:nvSpPr>
            <p:cNvPr id="21" name="Forme libre : forme 4257">
              <a:extLst>
                <a:ext uri="{FF2B5EF4-FFF2-40B4-BE49-F238E27FC236}">
                  <a16:creationId xmlns:a16="http://schemas.microsoft.com/office/drawing/2014/main" id="{BF600366-A101-4DF1-9987-802745CF9EBA}"/>
                </a:ext>
              </a:extLst>
            </p:cNvPr>
            <p:cNvSpPr/>
            <p:nvPr/>
          </p:nvSpPr>
          <p:spPr>
            <a:xfrm>
              <a:off x="1194435" y="5194006"/>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noFill/>
            <a:ln w="5715" cap="rnd">
              <a:solidFill>
                <a:srgbClr val="E52A29"/>
              </a:solidFill>
              <a:prstDash val="solid"/>
              <a:round/>
            </a:ln>
          </p:spPr>
          <p:txBody>
            <a:bodyPr anchor="ctr"/>
            <a:lstStyle/>
            <a:p>
              <a:pPr>
                <a:defRPr/>
              </a:pPr>
              <a:endParaRPr lang="fr-FR" sz="1400"/>
            </a:p>
          </p:txBody>
        </p:sp>
        <p:sp>
          <p:nvSpPr>
            <p:cNvPr id="22" name="Forme libre : forme 4258">
              <a:extLst>
                <a:ext uri="{FF2B5EF4-FFF2-40B4-BE49-F238E27FC236}">
                  <a16:creationId xmlns:a16="http://schemas.microsoft.com/office/drawing/2014/main" id="{1AF17DD1-251C-4260-90B1-A5BC747E9C16}"/>
                </a:ext>
              </a:extLst>
            </p:cNvPr>
            <p:cNvSpPr/>
            <p:nvPr/>
          </p:nvSpPr>
          <p:spPr>
            <a:xfrm>
              <a:off x="1181766"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7908" y="5429"/>
                    <a:pt x="33814" y="0"/>
                    <a:pt x="33814" y="0"/>
                  </a:cubicBezTo>
                  <a:cubicBezTo>
                    <a:pt x="33814" y="0"/>
                    <a:pt x="48482" y="2095"/>
                    <a:pt x="49721" y="13811"/>
                  </a:cubicBezTo>
                  <a:cubicBezTo>
                    <a:pt x="50864" y="25527"/>
                    <a:pt x="69342" y="44577"/>
                    <a:pt x="90297" y="32480"/>
                  </a:cubicBezTo>
                </a:path>
              </a:pathLst>
            </a:custGeom>
            <a:noFill/>
            <a:ln w="5715" cap="rnd">
              <a:solidFill>
                <a:srgbClr val="E52A29"/>
              </a:solidFill>
              <a:prstDash val="solid"/>
              <a:round/>
            </a:ln>
          </p:spPr>
          <p:txBody>
            <a:bodyPr anchor="ctr"/>
            <a:lstStyle/>
            <a:p>
              <a:pPr>
                <a:defRPr/>
              </a:pPr>
              <a:endParaRPr lang="fr-FR" sz="1400"/>
            </a:p>
          </p:txBody>
        </p:sp>
        <p:sp>
          <p:nvSpPr>
            <p:cNvPr id="23" name="Forme libre : forme 4259">
              <a:extLst>
                <a:ext uri="{FF2B5EF4-FFF2-40B4-BE49-F238E27FC236}">
                  <a16:creationId xmlns:a16="http://schemas.microsoft.com/office/drawing/2014/main" id="{5DED79A9-7515-462C-9184-E2F2659F9A4C}"/>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24" name="Forme libre : forme 4260">
              <a:extLst>
                <a:ext uri="{FF2B5EF4-FFF2-40B4-BE49-F238E27FC236}">
                  <a16:creationId xmlns:a16="http://schemas.microsoft.com/office/drawing/2014/main" id="{2E311B7A-F436-4197-A723-0DDEDED14782}"/>
                </a:ext>
              </a:extLst>
            </p:cNvPr>
            <p:cNvSpPr/>
            <p:nvPr/>
          </p:nvSpPr>
          <p:spPr>
            <a:xfrm>
              <a:off x="1180564" y="5122773"/>
              <a:ext cx="93965" cy="126858"/>
            </a:xfrm>
            <a:custGeom>
              <a:avLst/>
              <a:gdLst>
                <a:gd name="connsiteX0" fmla="*/ 60 w 93965"/>
                <a:gd name="connsiteY0" fmla="*/ 52754 h 126858"/>
                <a:gd name="connsiteX1" fmla="*/ 29492 w 93965"/>
                <a:gd name="connsiteY1" fmla="*/ 10558 h 126858"/>
                <a:gd name="connsiteX2" fmla="*/ 71878 w 93965"/>
                <a:gd name="connsiteY2" fmla="*/ 3224 h 126858"/>
                <a:gd name="connsiteX3" fmla="*/ 93881 w 93965"/>
                <a:gd name="connsiteY3" fmla="*/ 39324 h 126858"/>
                <a:gd name="connsiteX4" fmla="*/ 93881 w 93965"/>
                <a:gd name="connsiteY4" fmla="*/ 126858 h 12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65" h="126858">
                  <a:moveTo>
                    <a:pt x="60" y="52754"/>
                  </a:moveTo>
                  <a:cubicBezTo>
                    <a:pt x="-1179" y="22464"/>
                    <a:pt x="17109" y="10272"/>
                    <a:pt x="29492" y="10558"/>
                  </a:cubicBezTo>
                  <a:cubicBezTo>
                    <a:pt x="29492" y="10558"/>
                    <a:pt x="47208" y="-7063"/>
                    <a:pt x="71878" y="3224"/>
                  </a:cubicBezTo>
                  <a:cubicBezTo>
                    <a:pt x="96548" y="13511"/>
                    <a:pt x="93881" y="39324"/>
                    <a:pt x="93881" y="39324"/>
                  </a:cubicBezTo>
                  <a:lnTo>
                    <a:pt x="93881" y="126858"/>
                  </a:lnTo>
                </a:path>
              </a:pathLst>
            </a:custGeom>
            <a:noFill/>
            <a:ln w="5715" cap="rnd">
              <a:solidFill>
                <a:srgbClr val="E52A29"/>
              </a:solidFill>
              <a:prstDash val="solid"/>
              <a:round/>
            </a:ln>
          </p:spPr>
          <p:txBody>
            <a:bodyPr anchor="ctr"/>
            <a:lstStyle/>
            <a:p>
              <a:pPr>
                <a:defRPr/>
              </a:pPr>
              <a:endParaRPr lang="fr-FR" sz="1400"/>
            </a:p>
          </p:txBody>
        </p:sp>
        <p:sp>
          <p:nvSpPr>
            <p:cNvPr id="25" name="Forme libre : forme 4261">
              <a:extLst>
                <a:ext uri="{FF2B5EF4-FFF2-40B4-BE49-F238E27FC236}">
                  <a16:creationId xmlns:a16="http://schemas.microsoft.com/office/drawing/2014/main" id="{E0CE837C-1405-415D-8321-F5DA7C5194BA}"/>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26" name="Forme libre : forme 4262">
              <a:extLst>
                <a:ext uri="{FF2B5EF4-FFF2-40B4-BE49-F238E27FC236}">
                  <a16:creationId xmlns:a16="http://schemas.microsoft.com/office/drawing/2014/main" id="{150AC043-9B38-4584-87CD-FEB464D393C6}"/>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27" name="Forme libre : forme 4263">
              <a:extLst>
                <a:ext uri="{FF2B5EF4-FFF2-40B4-BE49-F238E27FC236}">
                  <a16:creationId xmlns:a16="http://schemas.microsoft.com/office/drawing/2014/main" id="{C6C7BF75-BB41-46B5-9BB1-0F25A113A11D}"/>
                </a:ext>
              </a:extLst>
            </p:cNvPr>
            <p:cNvSpPr/>
            <p:nvPr/>
          </p:nvSpPr>
          <p:spPr>
            <a:xfrm>
              <a:off x="1250251" y="5257627"/>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noFill/>
            <a:ln w="5715" cap="rnd">
              <a:solidFill>
                <a:srgbClr val="E52A29"/>
              </a:solidFill>
              <a:prstDash val="solid"/>
              <a:round/>
            </a:ln>
          </p:spPr>
          <p:txBody>
            <a:bodyPr anchor="ctr"/>
            <a:lstStyle/>
            <a:p>
              <a:pPr>
                <a:defRPr/>
              </a:pPr>
              <a:endParaRPr lang="fr-FR" sz="1400"/>
            </a:p>
          </p:txBody>
        </p:sp>
        <p:sp>
          <p:nvSpPr>
            <p:cNvPr id="28" name="Forme libre : forme 4264">
              <a:extLst>
                <a:ext uri="{FF2B5EF4-FFF2-40B4-BE49-F238E27FC236}">
                  <a16:creationId xmlns:a16="http://schemas.microsoft.com/office/drawing/2014/main" id="{8DEE5E7D-7D84-4636-AE79-EE0063D9BC4A}"/>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29" name="Forme libre : forme 4265">
              <a:extLst>
                <a:ext uri="{FF2B5EF4-FFF2-40B4-BE49-F238E27FC236}">
                  <a16:creationId xmlns:a16="http://schemas.microsoft.com/office/drawing/2014/main" id="{AB6479F3-47D6-4EA0-A54A-B4F73C7EBAAA}"/>
                </a:ext>
              </a:extLst>
            </p:cNvPr>
            <p:cNvSpPr/>
            <p:nvPr/>
          </p:nvSpPr>
          <p:spPr>
            <a:xfrm>
              <a:off x="1176983" y="5282588"/>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noFill/>
            <a:ln w="5715" cap="rnd">
              <a:solidFill>
                <a:srgbClr val="E52A29"/>
              </a:solidFill>
              <a:prstDash val="solid"/>
              <a:round/>
            </a:ln>
          </p:spPr>
          <p:txBody>
            <a:bodyPr anchor="ctr"/>
            <a:lstStyle/>
            <a:p>
              <a:pPr>
                <a:defRPr/>
              </a:pPr>
              <a:endParaRPr lang="fr-FR" sz="1400"/>
            </a:p>
          </p:txBody>
        </p:sp>
        <p:sp>
          <p:nvSpPr>
            <p:cNvPr id="30" name="Forme libre : forme 4266">
              <a:extLst>
                <a:ext uri="{FF2B5EF4-FFF2-40B4-BE49-F238E27FC236}">
                  <a16:creationId xmlns:a16="http://schemas.microsoft.com/office/drawing/2014/main" id="{D7B14B3C-69AA-479F-8165-87A5A2332DE2}"/>
                </a:ext>
              </a:extLst>
            </p:cNvPr>
            <p:cNvSpPr/>
            <p:nvPr/>
          </p:nvSpPr>
          <p:spPr>
            <a:xfrm>
              <a:off x="1269968" y="5281254"/>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3" y="31337"/>
                    <a:pt x="2667" y="57150"/>
                    <a:pt x="2667" y="57150"/>
                  </a:cubicBezTo>
                </a:path>
              </a:pathLst>
            </a:custGeom>
            <a:noFill/>
            <a:ln w="5715" cap="rnd">
              <a:solidFill>
                <a:srgbClr val="E52A29"/>
              </a:solidFill>
              <a:prstDash val="solid"/>
              <a:round/>
            </a:ln>
          </p:spPr>
          <p:txBody>
            <a:bodyPr anchor="ctr"/>
            <a:lstStyle/>
            <a:p>
              <a:pPr>
                <a:defRPr/>
              </a:pPr>
              <a:endParaRPr lang="fr-FR" sz="1400"/>
            </a:p>
          </p:txBody>
        </p:sp>
        <p:sp>
          <p:nvSpPr>
            <p:cNvPr id="31" name="Forme libre : forme 4267">
              <a:extLst>
                <a:ext uri="{FF2B5EF4-FFF2-40B4-BE49-F238E27FC236}">
                  <a16:creationId xmlns:a16="http://schemas.microsoft.com/office/drawing/2014/main" id="{B2667F5A-B6C1-46BB-AFE6-D3AEC0505E0A}"/>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32" name="Forme libre : forme 4268">
              <a:extLst>
                <a:ext uri="{FF2B5EF4-FFF2-40B4-BE49-F238E27FC236}">
                  <a16:creationId xmlns:a16="http://schemas.microsoft.com/office/drawing/2014/main" id="{88603773-78A5-4FBE-9327-55D0F2A61489}"/>
                </a:ext>
              </a:extLst>
            </p:cNvPr>
            <p:cNvSpPr/>
            <p:nvPr/>
          </p:nvSpPr>
          <p:spPr>
            <a:xfrm>
              <a:off x="1157096" y="5338404"/>
              <a:ext cx="123841" cy="233457"/>
            </a:xfrm>
            <a:custGeom>
              <a:avLst/>
              <a:gdLst>
                <a:gd name="connsiteX0" fmla="*/ 115538 w 123841"/>
                <a:gd name="connsiteY0" fmla="*/ 0 h 233457"/>
                <a:gd name="connsiteX1" fmla="*/ 112490 w 123841"/>
                <a:gd name="connsiteY1" fmla="*/ 220028 h 233457"/>
                <a:gd name="connsiteX2" fmla="*/ 121444 w 123841"/>
                <a:gd name="connsiteY2" fmla="*/ 233458 h 233457"/>
                <a:gd name="connsiteX3" fmla="*/ 95250 w 123841"/>
                <a:gd name="connsiteY3" fmla="*/ 233458 h 233457"/>
                <a:gd name="connsiteX4" fmla="*/ 79439 w 123841"/>
                <a:gd name="connsiteY4" fmla="*/ 75914 h 233457"/>
                <a:gd name="connsiteX5" fmla="*/ 69247 w 123841"/>
                <a:gd name="connsiteY5" fmla="*/ 75914 h 233457"/>
                <a:gd name="connsiteX6" fmla="*/ 32004 w 123841"/>
                <a:gd name="connsiteY6" fmla="*/ 232124 h 233457"/>
                <a:gd name="connsiteX7" fmla="*/ 0 w 123841"/>
                <a:gd name="connsiteY7" fmla="*/ 232124 h 233457"/>
                <a:gd name="connsiteX8" fmla="*/ 21717 w 123841"/>
                <a:gd name="connsiteY8" fmla="*/ 216122 h 233457"/>
                <a:gd name="connsiteX9" fmla="*/ 31147 w 123841"/>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33457">
                  <a:moveTo>
                    <a:pt x="115538" y="0"/>
                  </a:moveTo>
                  <a:cubicBezTo>
                    <a:pt x="115538" y="0"/>
                    <a:pt x="136112" y="110681"/>
                    <a:pt x="112490" y="220028"/>
                  </a:cubicBezTo>
                  <a:lnTo>
                    <a:pt x="121444" y="233458"/>
                  </a:lnTo>
                  <a:lnTo>
                    <a:pt x="95250" y="233458"/>
                  </a:lnTo>
                  <a:lnTo>
                    <a:pt x="79439" y="75914"/>
                  </a:lnTo>
                  <a:lnTo>
                    <a:pt x="69247" y="75914"/>
                  </a:lnTo>
                  <a:lnTo>
                    <a:pt x="32004" y="232124"/>
                  </a:lnTo>
                  <a:lnTo>
                    <a:pt x="0" y="232124"/>
                  </a:lnTo>
                  <a:lnTo>
                    <a:pt x="21717" y="216122"/>
                  </a:lnTo>
                  <a:cubicBezTo>
                    <a:pt x="21717" y="216122"/>
                    <a:pt x="13906" y="54293"/>
                    <a:pt x="31147" y="0"/>
                  </a:cubicBezTo>
                </a:path>
              </a:pathLst>
            </a:custGeom>
            <a:noFill/>
            <a:ln w="5715" cap="rnd">
              <a:solidFill>
                <a:srgbClr val="E52A29"/>
              </a:solidFill>
              <a:prstDash val="solid"/>
              <a:round/>
            </a:ln>
          </p:spPr>
          <p:txBody>
            <a:bodyPr anchor="ctr"/>
            <a:lstStyle/>
            <a:p>
              <a:pPr>
                <a:defRPr/>
              </a:pPr>
              <a:endParaRPr lang="fr-FR" sz="1400"/>
            </a:p>
          </p:txBody>
        </p:sp>
        <p:sp>
          <p:nvSpPr>
            <p:cNvPr id="33" name="Forme libre : forme 4269">
              <a:extLst>
                <a:ext uri="{FF2B5EF4-FFF2-40B4-BE49-F238E27FC236}">
                  <a16:creationId xmlns:a16="http://schemas.microsoft.com/office/drawing/2014/main" id="{D42F8124-F856-4C98-9727-F47D1F96DA9E}"/>
                </a:ext>
              </a:extLst>
            </p:cNvPr>
            <p:cNvSpPr/>
            <p:nvPr/>
          </p:nvSpPr>
          <p:spPr>
            <a:xfrm>
              <a:off x="1158054"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noFill/>
            <a:ln w="5715" cap="rnd">
              <a:solidFill>
                <a:srgbClr val="E52A29"/>
              </a:solidFill>
              <a:prstDash val="solid"/>
              <a:round/>
            </a:ln>
          </p:spPr>
          <p:txBody>
            <a:bodyPr anchor="ctr"/>
            <a:lstStyle/>
            <a:p>
              <a:pPr>
                <a:defRPr/>
              </a:pPr>
              <a:endParaRPr lang="fr-FR" sz="1400"/>
            </a:p>
          </p:txBody>
        </p:sp>
        <p:sp>
          <p:nvSpPr>
            <p:cNvPr id="34" name="Forme libre : forme 4270">
              <a:extLst>
                <a:ext uri="{FF2B5EF4-FFF2-40B4-BE49-F238E27FC236}">
                  <a16:creationId xmlns:a16="http://schemas.microsoft.com/office/drawing/2014/main" id="{4036BE2C-BE53-45C5-81CB-27EAE02C1586}"/>
                </a:ext>
              </a:extLst>
            </p:cNvPr>
            <p:cNvSpPr/>
            <p:nvPr/>
          </p:nvSpPr>
          <p:spPr>
            <a:xfrm>
              <a:off x="1278921" y="5330023"/>
              <a:ext cx="48768" cy="74485"/>
            </a:xfrm>
            <a:custGeom>
              <a:avLst/>
              <a:gdLst>
                <a:gd name="connsiteX0" fmla="*/ 0 w 48768"/>
                <a:gd name="connsiteY0" fmla="*/ 74486 h 74485"/>
                <a:gd name="connsiteX1" fmla="*/ 48768 w 48768"/>
                <a:gd name="connsiteY1" fmla="*/ 74486 h 74485"/>
                <a:gd name="connsiteX2" fmla="*/ 48768 w 48768"/>
                <a:gd name="connsiteY2" fmla="*/ 0 h 74485"/>
                <a:gd name="connsiteX3" fmla="*/ 5048 w 48768"/>
                <a:gd name="connsiteY3" fmla="*/ 0 h 74485"/>
              </a:gdLst>
              <a:ahLst/>
              <a:cxnLst>
                <a:cxn ang="0">
                  <a:pos x="connsiteX0" y="connsiteY0"/>
                </a:cxn>
                <a:cxn ang="0">
                  <a:pos x="connsiteX1" y="connsiteY1"/>
                </a:cxn>
                <a:cxn ang="0">
                  <a:pos x="connsiteX2" y="connsiteY2"/>
                </a:cxn>
                <a:cxn ang="0">
                  <a:pos x="connsiteX3" y="connsiteY3"/>
                </a:cxn>
              </a:cxnLst>
              <a:rect l="l" t="t" r="r" b="b"/>
              <a:pathLst>
                <a:path w="48768" h="74485">
                  <a:moveTo>
                    <a:pt x="0" y="74486"/>
                  </a:moveTo>
                  <a:lnTo>
                    <a:pt x="48768" y="74486"/>
                  </a:lnTo>
                  <a:lnTo>
                    <a:pt x="48768" y="0"/>
                  </a:lnTo>
                  <a:lnTo>
                    <a:pt x="5048" y="0"/>
                  </a:lnTo>
                </a:path>
              </a:pathLst>
            </a:custGeom>
            <a:noFill/>
            <a:ln w="5715" cap="rnd">
              <a:solidFill>
                <a:srgbClr val="E52A29"/>
              </a:solidFill>
              <a:prstDash val="solid"/>
              <a:round/>
            </a:ln>
          </p:spPr>
          <p:txBody>
            <a:bodyPr anchor="ctr"/>
            <a:lstStyle/>
            <a:p>
              <a:pPr>
                <a:defRPr/>
              </a:pPr>
              <a:endParaRPr lang="fr-FR" sz="1400"/>
            </a:p>
          </p:txBody>
        </p:sp>
        <p:sp>
          <p:nvSpPr>
            <p:cNvPr id="35" name="Forme libre : forme 4271">
              <a:extLst>
                <a:ext uri="{FF2B5EF4-FFF2-40B4-BE49-F238E27FC236}">
                  <a16:creationId xmlns:a16="http://schemas.microsoft.com/office/drawing/2014/main" id="{BD0C49AC-985A-4892-B113-923994C8214F}"/>
                </a:ext>
              </a:extLst>
            </p:cNvPr>
            <p:cNvSpPr/>
            <p:nvPr/>
          </p:nvSpPr>
          <p:spPr>
            <a:xfrm>
              <a:off x="1179766" y="5378124"/>
              <a:ext cx="47099" cy="24098"/>
            </a:xfrm>
            <a:custGeom>
              <a:avLst/>
              <a:gdLst>
                <a:gd name="connsiteX0" fmla="*/ 47053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3" y="0"/>
                  </a:moveTo>
                  <a:cubicBezTo>
                    <a:pt x="47053" y="0"/>
                    <a:pt x="50387" y="24098"/>
                    <a:pt x="0" y="24098"/>
                  </a:cubicBezTo>
                </a:path>
              </a:pathLst>
            </a:custGeom>
            <a:noFill/>
            <a:ln w="5715" cap="rnd">
              <a:solidFill>
                <a:srgbClr val="E52A29"/>
              </a:solidFill>
              <a:prstDash val="solid"/>
              <a:round/>
            </a:ln>
          </p:spPr>
          <p:txBody>
            <a:bodyPr anchor="ctr"/>
            <a:lstStyle/>
            <a:p>
              <a:pPr>
                <a:defRPr/>
              </a:pPr>
              <a:endParaRPr lang="fr-FR" sz="1400"/>
            </a:p>
          </p:txBody>
        </p:sp>
        <p:sp>
          <p:nvSpPr>
            <p:cNvPr id="36" name="Forme libre : forme 4272">
              <a:extLst>
                <a:ext uri="{FF2B5EF4-FFF2-40B4-BE49-F238E27FC236}">
                  <a16:creationId xmlns:a16="http://schemas.microsoft.com/office/drawing/2014/main" id="{7C068B9D-884E-469C-B393-436A58B85E0D}"/>
                </a:ext>
              </a:extLst>
            </p:cNvPr>
            <p:cNvSpPr/>
            <p:nvPr/>
          </p:nvSpPr>
          <p:spPr>
            <a:xfrm>
              <a:off x="1226915" y="5257156"/>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noFill/>
            <a:ln w="5715" cap="rnd">
              <a:solidFill>
                <a:srgbClr val="E52A29"/>
              </a:solidFill>
              <a:prstDash val="solid"/>
              <a:round/>
            </a:ln>
          </p:spPr>
          <p:txBody>
            <a:bodyPr anchor="ctr"/>
            <a:lstStyle/>
            <a:p>
              <a:pPr>
                <a:defRPr/>
              </a:pPr>
              <a:endParaRPr lang="fr-FR" sz="1400"/>
            </a:p>
          </p:txBody>
        </p:sp>
        <p:sp>
          <p:nvSpPr>
            <p:cNvPr id="37" name="Forme libre : forme 4273">
              <a:extLst>
                <a:ext uri="{FF2B5EF4-FFF2-40B4-BE49-F238E27FC236}">
                  <a16:creationId xmlns:a16="http://schemas.microsoft.com/office/drawing/2014/main" id="{862F12CA-3A25-4180-9A19-71048DCD71B1}"/>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38" name="Forme libre : forme 4274">
              <a:extLst>
                <a:ext uri="{FF2B5EF4-FFF2-40B4-BE49-F238E27FC236}">
                  <a16:creationId xmlns:a16="http://schemas.microsoft.com/office/drawing/2014/main" id="{D0D43DA5-D57A-4133-97A4-B531524CD7CA}"/>
                </a:ext>
              </a:extLst>
            </p:cNvPr>
            <p:cNvSpPr/>
            <p:nvPr/>
          </p:nvSpPr>
          <p:spPr>
            <a:xfrm>
              <a:off x="1206055" y="525829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ln w="5715" cap="rnd">
              <a:solidFill>
                <a:srgbClr val="E52A29"/>
              </a:solidFill>
              <a:prstDash val="solid"/>
              <a:round/>
            </a:ln>
          </p:spPr>
          <p:txBody>
            <a:bodyPr anchor="ctr"/>
            <a:lstStyle/>
            <a:p>
              <a:pPr>
                <a:defRPr/>
              </a:pPr>
              <a:endParaRPr lang="fr-FR" sz="1400"/>
            </a:p>
          </p:txBody>
        </p:sp>
        <p:sp>
          <p:nvSpPr>
            <p:cNvPr id="39" name="Forme libre : forme 4275">
              <a:extLst>
                <a:ext uri="{FF2B5EF4-FFF2-40B4-BE49-F238E27FC236}">
                  <a16:creationId xmlns:a16="http://schemas.microsoft.com/office/drawing/2014/main" id="{24037363-38E4-4C5E-B53F-FE20C1338EBC}"/>
                </a:ext>
              </a:extLst>
            </p:cNvPr>
            <p:cNvSpPr/>
            <p:nvPr/>
          </p:nvSpPr>
          <p:spPr>
            <a:xfrm>
              <a:off x="1240250" y="5341738"/>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5715" cap="rnd">
              <a:solidFill>
                <a:srgbClr val="E52A29"/>
              </a:solidFill>
              <a:prstDash val="solid"/>
              <a:round/>
            </a:ln>
          </p:spPr>
          <p:txBody>
            <a:bodyPr anchor="ctr"/>
            <a:lstStyle/>
            <a:p>
              <a:pPr>
                <a:defRPr/>
              </a:pPr>
              <a:endParaRPr lang="fr-FR" sz="1400"/>
            </a:p>
          </p:txBody>
        </p:sp>
        <p:sp>
          <p:nvSpPr>
            <p:cNvPr id="40" name="Forme libre : forme 4276">
              <a:extLst>
                <a:ext uri="{FF2B5EF4-FFF2-40B4-BE49-F238E27FC236}">
                  <a16:creationId xmlns:a16="http://schemas.microsoft.com/office/drawing/2014/main" id="{57763267-6860-45A5-98AD-FEDAF9969343}"/>
                </a:ext>
              </a:extLst>
            </p:cNvPr>
            <p:cNvSpPr/>
            <p:nvPr/>
          </p:nvSpPr>
          <p:spPr>
            <a:xfrm>
              <a:off x="721709" y="5167240"/>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8" y="45625"/>
                    <a:pt x="40481" y="45625"/>
                  </a:cubicBezTo>
                  <a:cubicBezTo>
                    <a:pt x="62865" y="45625"/>
                    <a:pt x="80963" y="25146"/>
                    <a:pt x="80963" y="0"/>
                  </a:cubicBezTo>
                </a:path>
              </a:pathLst>
            </a:custGeom>
            <a:noFill/>
            <a:ln w="5715" cap="rnd">
              <a:solidFill>
                <a:srgbClr val="E52A29"/>
              </a:solidFill>
              <a:prstDash val="solid"/>
              <a:round/>
            </a:ln>
          </p:spPr>
          <p:txBody>
            <a:bodyPr anchor="ctr"/>
            <a:lstStyle/>
            <a:p>
              <a:pPr>
                <a:defRPr/>
              </a:pPr>
              <a:endParaRPr lang="fr-FR" sz="1400"/>
            </a:p>
          </p:txBody>
        </p:sp>
        <p:sp>
          <p:nvSpPr>
            <p:cNvPr id="41" name="Forme libre : forme 4277">
              <a:extLst>
                <a:ext uri="{FF2B5EF4-FFF2-40B4-BE49-F238E27FC236}">
                  <a16:creationId xmlns:a16="http://schemas.microsoft.com/office/drawing/2014/main" id="{21F5B449-2D7C-402F-A2EC-4B6A41321230}"/>
                </a:ext>
              </a:extLst>
            </p:cNvPr>
            <p:cNvSpPr/>
            <p:nvPr/>
          </p:nvSpPr>
          <p:spPr>
            <a:xfrm>
              <a:off x="722270" y="5119711"/>
              <a:ext cx="80686" cy="40100"/>
            </a:xfrm>
            <a:custGeom>
              <a:avLst/>
              <a:gdLst>
                <a:gd name="connsiteX0" fmla="*/ 10 w 80686"/>
                <a:gd name="connsiteY0" fmla="*/ 40100 h 40100"/>
                <a:gd name="connsiteX1" fmla="*/ 22965 w 80686"/>
                <a:gd name="connsiteY1" fmla="*/ 0 h 40100"/>
                <a:gd name="connsiteX2" fmla="*/ 59351 w 80686"/>
                <a:gd name="connsiteY2" fmla="*/ 286 h 40100"/>
                <a:gd name="connsiteX3" fmla="*/ 80687 w 80686"/>
                <a:gd name="connsiteY3" fmla="*/ 39338 h 40100"/>
              </a:gdLst>
              <a:ahLst/>
              <a:cxnLst>
                <a:cxn ang="0">
                  <a:pos x="connsiteX0" y="connsiteY0"/>
                </a:cxn>
                <a:cxn ang="0">
                  <a:pos x="connsiteX1" y="connsiteY1"/>
                </a:cxn>
                <a:cxn ang="0">
                  <a:pos x="connsiteX2" y="connsiteY2"/>
                </a:cxn>
                <a:cxn ang="0">
                  <a:pos x="connsiteX3" y="connsiteY3"/>
                </a:cxn>
              </a:cxnLst>
              <a:rect l="l" t="t" r="r" b="b"/>
              <a:pathLst>
                <a:path w="80686" h="40100">
                  <a:moveTo>
                    <a:pt x="10" y="40100"/>
                  </a:moveTo>
                  <a:cubicBezTo>
                    <a:pt x="-561" y="3429"/>
                    <a:pt x="22965" y="0"/>
                    <a:pt x="22965" y="0"/>
                  </a:cubicBezTo>
                  <a:cubicBezTo>
                    <a:pt x="22965" y="0"/>
                    <a:pt x="37825" y="23908"/>
                    <a:pt x="59351" y="286"/>
                  </a:cubicBezTo>
                  <a:cubicBezTo>
                    <a:pt x="80496" y="6477"/>
                    <a:pt x="80687" y="39338"/>
                    <a:pt x="80687" y="39338"/>
                  </a:cubicBezTo>
                </a:path>
              </a:pathLst>
            </a:custGeom>
            <a:noFill/>
            <a:ln w="5715" cap="rnd">
              <a:solidFill>
                <a:srgbClr val="E52A29"/>
              </a:solidFill>
              <a:prstDash val="solid"/>
              <a:round/>
            </a:ln>
          </p:spPr>
          <p:txBody>
            <a:bodyPr anchor="ctr"/>
            <a:lstStyle/>
            <a:p>
              <a:pPr>
                <a:defRPr/>
              </a:pPr>
              <a:endParaRPr lang="fr-FR" sz="1400"/>
            </a:p>
          </p:txBody>
        </p:sp>
        <p:sp>
          <p:nvSpPr>
            <p:cNvPr id="42" name="Forme libre : forme 4278">
              <a:extLst>
                <a:ext uri="{FF2B5EF4-FFF2-40B4-BE49-F238E27FC236}">
                  <a16:creationId xmlns:a16="http://schemas.microsoft.com/office/drawing/2014/main" id="{1B456C85-4F1E-4FF2-AAFD-66EAD2F7D3C9}"/>
                </a:ext>
              </a:extLst>
            </p:cNvPr>
            <p:cNvSpPr/>
            <p:nvPr/>
          </p:nvSpPr>
          <p:spPr>
            <a:xfrm>
              <a:off x="714521" y="5119234"/>
              <a:ext cx="4806" cy="40100"/>
            </a:xfrm>
            <a:custGeom>
              <a:avLst/>
              <a:gdLst>
                <a:gd name="connsiteX0" fmla="*/ 4806 w 4806"/>
                <a:gd name="connsiteY0" fmla="*/ 0 h 40100"/>
                <a:gd name="connsiteX1" fmla="*/ 4044 w 4806"/>
                <a:gd name="connsiteY1" fmla="*/ 40100 h 40100"/>
              </a:gdLst>
              <a:ahLst/>
              <a:cxnLst>
                <a:cxn ang="0">
                  <a:pos x="connsiteX0" y="connsiteY0"/>
                </a:cxn>
                <a:cxn ang="0">
                  <a:pos x="connsiteX1" y="connsiteY1"/>
                </a:cxn>
              </a:cxnLst>
              <a:rect l="l" t="t" r="r" b="b"/>
              <a:pathLst>
                <a:path w="4806" h="40100">
                  <a:moveTo>
                    <a:pt x="4806" y="0"/>
                  </a:moveTo>
                  <a:cubicBezTo>
                    <a:pt x="4806" y="0"/>
                    <a:pt x="-5481" y="20288"/>
                    <a:pt x="4044" y="40100"/>
                  </a:cubicBezTo>
                </a:path>
              </a:pathLst>
            </a:custGeom>
            <a:noFill/>
            <a:ln w="5715" cap="rnd">
              <a:solidFill>
                <a:srgbClr val="E52A29"/>
              </a:solidFill>
              <a:prstDash val="solid"/>
              <a:round/>
            </a:ln>
          </p:spPr>
          <p:txBody>
            <a:bodyPr anchor="ctr"/>
            <a:lstStyle/>
            <a:p>
              <a:pPr>
                <a:defRPr/>
              </a:pPr>
              <a:endParaRPr lang="fr-FR" sz="1400"/>
            </a:p>
          </p:txBody>
        </p:sp>
        <p:sp>
          <p:nvSpPr>
            <p:cNvPr id="43" name="Forme libre : forme 4279">
              <a:extLst>
                <a:ext uri="{FF2B5EF4-FFF2-40B4-BE49-F238E27FC236}">
                  <a16:creationId xmlns:a16="http://schemas.microsoft.com/office/drawing/2014/main" id="{42F871AD-0CCC-498A-8B9A-A530BDD13DBE}"/>
                </a:ext>
              </a:extLst>
            </p:cNvPr>
            <p:cNvSpPr/>
            <p:nvPr/>
          </p:nvSpPr>
          <p:spPr>
            <a:xfrm>
              <a:off x="720756" y="5085295"/>
              <a:ext cx="86044" cy="53275"/>
            </a:xfrm>
            <a:custGeom>
              <a:avLst/>
              <a:gdLst>
                <a:gd name="connsiteX0" fmla="*/ 85820 w 86044"/>
                <a:gd name="connsiteY0" fmla="*/ 53275 h 53275"/>
                <a:gd name="connsiteX1" fmla="*/ 65818 w 86044"/>
                <a:gd name="connsiteY1" fmla="*/ 16318 h 53275"/>
                <a:gd name="connsiteX2" fmla="*/ 65818 w 86044"/>
                <a:gd name="connsiteY2" fmla="*/ 7079 h 53275"/>
                <a:gd name="connsiteX3" fmla="*/ 13145 w 86044"/>
                <a:gd name="connsiteY3" fmla="*/ 12984 h 53275"/>
                <a:gd name="connsiteX4" fmla="*/ 0 w 86044"/>
                <a:gd name="connsiteY4" fmla="*/ 21652 h 5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4" h="53275">
                  <a:moveTo>
                    <a:pt x="85820" y="53275"/>
                  </a:moveTo>
                  <a:cubicBezTo>
                    <a:pt x="85820" y="53275"/>
                    <a:pt x="89630" y="17937"/>
                    <a:pt x="65818" y="16318"/>
                  </a:cubicBezTo>
                  <a:cubicBezTo>
                    <a:pt x="65818" y="16318"/>
                    <a:pt x="62960" y="11079"/>
                    <a:pt x="65818" y="7079"/>
                  </a:cubicBezTo>
                  <a:cubicBezTo>
                    <a:pt x="65818" y="7079"/>
                    <a:pt x="33719" y="-12257"/>
                    <a:pt x="13145" y="12984"/>
                  </a:cubicBezTo>
                  <a:cubicBezTo>
                    <a:pt x="13145" y="12984"/>
                    <a:pt x="2095" y="9270"/>
                    <a:pt x="0" y="21652"/>
                  </a:cubicBezTo>
                </a:path>
              </a:pathLst>
            </a:custGeom>
            <a:noFill/>
            <a:ln w="5715" cap="rnd">
              <a:solidFill>
                <a:srgbClr val="E52A29"/>
              </a:solidFill>
              <a:prstDash val="solid"/>
              <a:round/>
            </a:ln>
          </p:spPr>
          <p:txBody>
            <a:bodyPr anchor="ctr"/>
            <a:lstStyle/>
            <a:p>
              <a:pPr>
                <a:defRPr/>
              </a:pPr>
              <a:endParaRPr lang="fr-FR" sz="1400"/>
            </a:p>
          </p:txBody>
        </p:sp>
        <p:sp>
          <p:nvSpPr>
            <p:cNvPr id="44" name="Forme libre : forme 4280">
              <a:extLst>
                <a:ext uri="{FF2B5EF4-FFF2-40B4-BE49-F238E27FC236}">
                  <a16:creationId xmlns:a16="http://schemas.microsoft.com/office/drawing/2014/main" id="{796EC3F5-4BA3-450E-B619-E0754CA45F4C}"/>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45" name="Forme libre : forme 4281">
              <a:extLst>
                <a:ext uri="{FF2B5EF4-FFF2-40B4-BE49-F238E27FC236}">
                  <a16:creationId xmlns:a16="http://schemas.microsoft.com/office/drawing/2014/main" id="{18B3A0B1-464B-402D-B7C0-436F5385CC27}"/>
                </a:ext>
              </a:extLst>
            </p:cNvPr>
            <p:cNvSpPr/>
            <p:nvPr/>
          </p:nvSpPr>
          <p:spPr>
            <a:xfrm>
              <a:off x="704945" y="5267824"/>
              <a:ext cx="109261" cy="283940"/>
            </a:xfrm>
            <a:custGeom>
              <a:avLst/>
              <a:gdLst>
                <a:gd name="connsiteX0" fmla="*/ 0 w 109261"/>
                <a:gd name="connsiteY0" fmla="*/ 0 h 283940"/>
                <a:gd name="connsiteX1" fmla="*/ 10858 w 109261"/>
                <a:gd name="connsiteY1" fmla="*/ 281750 h 283940"/>
                <a:gd name="connsiteX2" fmla="*/ 32575 w 109261"/>
                <a:gd name="connsiteY2" fmla="*/ 281750 h 283940"/>
                <a:gd name="connsiteX3" fmla="*/ 58674 w 109261"/>
                <a:gd name="connsiteY3" fmla="*/ 123730 h 283940"/>
                <a:gd name="connsiteX4" fmla="*/ 80486 w 109261"/>
                <a:gd name="connsiteY4" fmla="*/ 283940 h 283940"/>
                <a:gd name="connsiteX5" fmla="*/ 102203 w 109261"/>
                <a:gd name="connsiteY5" fmla="*/ 283940 h 283940"/>
                <a:gd name="connsiteX6" fmla="*/ 105442 w 109261"/>
                <a:gd name="connsiteY6" fmla="*/ 4382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83940">
                  <a:moveTo>
                    <a:pt x="0" y="0"/>
                  </a:moveTo>
                  <a:lnTo>
                    <a:pt x="10858" y="281750"/>
                  </a:lnTo>
                  <a:lnTo>
                    <a:pt x="32575" y="281750"/>
                  </a:lnTo>
                  <a:lnTo>
                    <a:pt x="58674" y="123730"/>
                  </a:lnTo>
                  <a:lnTo>
                    <a:pt x="80486" y="283940"/>
                  </a:lnTo>
                  <a:lnTo>
                    <a:pt x="102203" y="283940"/>
                  </a:lnTo>
                  <a:cubicBezTo>
                    <a:pt x="102203" y="283940"/>
                    <a:pt x="115633" y="106109"/>
                    <a:pt x="105442" y="4382"/>
                  </a:cubicBezTo>
                </a:path>
              </a:pathLst>
            </a:custGeom>
            <a:noFill/>
            <a:ln w="5715" cap="rnd">
              <a:solidFill>
                <a:srgbClr val="E52A29"/>
              </a:solidFill>
              <a:prstDash val="solid"/>
              <a:round/>
            </a:ln>
          </p:spPr>
          <p:txBody>
            <a:bodyPr anchor="ctr"/>
            <a:lstStyle/>
            <a:p>
              <a:pPr>
                <a:defRPr/>
              </a:pPr>
              <a:endParaRPr lang="fr-FR" sz="1400"/>
            </a:p>
          </p:txBody>
        </p:sp>
        <p:sp>
          <p:nvSpPr>
            <p:cNvPr id="46" name="Forme libre : forme 4282">
              <a:extLst>
                <a:ext uri="{FF2B5EF4-FFF2-40B4-BE49-F238E27FC236}">
                  <a16:creationId xmlns:a16="http://schemas.microsoft.com/office/drawing/2014/main" id="{95AB0731-64D3-489C-936E-6B4C32BAC6FE}"/>
                </a:ext>
              </a:extLst>
            </p:cNvPr>
            <p:cNvSpPr/>
            <p:nvPr/>
          </p:nvSpPr>
          <p:spPr>
            <a:xfrm>
              <a:off x="682738" y="5222101"/>
              <a:ext cx="80404" cy="191360"/>
            </a:xfrm>
            <a:custGeom>
              <a:avLst/>
              <a:gdLst>
                <a:gd name="connsiteX0" fmla="*/ 26683 w 80404"/>
                <a:gd name="connsiteY0" fmla="*/ 178787 h 191360"/>
                <a:gd name="connsiteX1" fmla="*/ 1728 w 80404"/>
                <a:gd name="connsiteY1" fmla="*/ 32388 h 191360"/>
                <a:gd name="connsiteX2" fmla="*/ 58021 w 80404"/>
                <a:gd name="connsiteY2" fmla="*/ 384 h 191360"/>
                <a:gd name="connsiteX3" fmla="*/ 80404 w 80404"/>
                <a:gd name="connsiteY3" fmla="*/ 82109 h 191360"/>
                <a:gd name="connsiteX4" fmla="*/ 80404 w 80404"/>
                <a:gd name="connsiteY4" fmla="*/ 161071 h 191360"/>
                <a:gd name="connsiteX5" fmla="*/ 28874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a:moveTo>
                    <a:pt x="26683" y="178787"/>
                  </a:moveTo>
                  <a:cubicBezTo>
                    <a:pt x="-9797" y="173072"/>
                    <a:pt x="1728" y="70679"/>
                    <a:pt x="1728" y="32388"/>
                  </a:cubicBezTo>
                  <a:cubicBezTo>
                    <a:pt x="1728" y="-5902"/>
                    <a:pt x="58021" y="384"/>
                    <a:pt x="58021" y="384"/>
                  </a:cubicBezTo>
                  <a:lnTo>
                    <a:pt x="80404" y="82109"/>
                  </a:lnTo>
                  <a:lnTo>
                    <a:pt x="80404" y="161071"/>
                  </a:lnTo>
                  <a:cubicBezTo>
                    <a:pt x="80404" y="161071"/>
                    <a:pt x="78118" y="189074"/>
                    <a:pt x="28874" y="191360"/>
                  </a:cubicBezTo>
                </a:path>
              </a:pathLst>
            </a:custGeom>
            <a:noFill/>
            <a:ln w="5715" cap="rnd">
              <a:solidFill>
                <a:srgbClr val="E52A29"/>
              </a:solidFill>
              <a:prstDash val="solid"/>
              <a:round/>
            </a:ln>
          </p:spPr>
          <p:txBody>
            <a:bodyPr anchor="ctr"/>
            <a:lstStyle/>
            <a:p>
              <a:pPr>
                <a:defRPr/>
              </a:pPr>
              <a:endParaRPr lang="fr-FR" sz="1400"/>
            </a:p>
          </p:txBody>
        </p:sp>
        <p:sp>
          <p:nvSpPr>
            <p:cNvPr id="47" name="Forme libre : forme 4283">
              <a:extLst>
                <a:ext uri="{FF2B5EF4-FFF2-40B4-BE49-F238E27FC236}">
                  <a16:creationId xmlns:a16="http://schemas.microsoft.com/office/drawing/2014/main" id="{4B3D52AA-5B58-473F-9BD4-E11EEE46464E}"/>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48" name="Forme libre : forme 4284">
              <a:extLst>
                <a:ext uri="{FF2B5EF4-FFF2-40B4-BE49-F238E27FC236}">
                  <a16:creationId xmlns:a16="http://schemas.microsoft.com/office/drawing/2014/main" id="{57BC49A6-CE12-491D-81DB-EFF5E081656D}"/>
                </a:ext>
              </a:extLst>
            </p:cNvPr>
            <p:cNvSpPr/>
            <p:nvPr/>
          </p:nvSpPr>
          <p:spPr>
            <a:xfrm>
              <a:off x="699801" y="5551288"/>
              <a:ext cx="32575" cy="19621"/>
            </a:xfrm>
            <a:custGeom>
              <a:avLst/>
              <a:gdLst>
                <a:gd name="connsiteX0" fmla="*/ 20479 w 32575"/>
                <a:gd name="connsiteY0" fmla="*/ 1143 h 19621"/>
                <a:gd name="connsiteX1" fmla="*/ 0 w 32575"/>
                <a:gd name="connsiteY1" fmla="*/ 19622 h 19621"/>
                <a:gd name="connsiteX2" fmla="*/ 32575 w 32575"/>
                <a:gd name="connsiteY2" fmla="*/ 19622 h 19621"/>
                <a:gd name="connsiteX3" fmla="*/ 32575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a:moveTo>
                    <a:pt x="20479" y="1143"/>
                  </a:moveTo>
                  <a:lnTo>
                    <a:pt x="0" y="19622"/>
                  </a:lnTo>
                  <a:lnTo>
                    <a:pt x="32575" y="19622"/>
                  </a:lnTo>
                  <a:lnTo>
                    <a:pt x="32575" y="0"/>
                  </a:lnTo>
                </a:path>
              </a:pathLst>
            </a:custGeom>
            <a:noFill/>
            <a:ln w="5715" cap="rnd">
              <a:solidFill>
                <a:srgbClr val="E52A29"/>
              </a:solidFill>
              <a:prstDash val="solid"/>
              <a:round/>
            </a:ln>
          </p:spPr>
          <p:txBody>
            <a:bodyPr anchor="ctr"/>
            <a:lstStyle/>
            <a:p>
              <a:pPr>
                <a:defRPr/>
              </a:pPr>
              <a:endParaRPr lang="fr-FR" sz="1400"/>
            </a:p>
          </p:txBody>
        </p:sp>
        <p:sp>
          <p:nvSpPr>
            <p:cNvPr id="49" name="Forme libre : forme 4285">
              <a:extLst>
                <a:ext uri="{FF2B5EF4-FFF2-40B4-BE49-F238E27FC236}">
                  <a16:creationId xmlns:a16="http://schemas.microsoft.com/office/drawing/2014/main" id="{E8D1D3FE-6938-4E11-8FC3-69E6610E2449}"/>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sp>
          <p:nvSpPr>
            <p:cNvPr id="50" name="Forme libre : forme 4286">
              <a:extLst>
                <a:ext uri="{FF2B5EF4-FFF2-40B4-BE49-F238E27FC236}">
                  <a16:creationId xmlns:a16="http://schemas.microsoft.com/office/drawing/2014/main" id="{8F1CD4B0-3806-4A57-94DB-F8AB0193619C}"/>
                </a:ext>
              </a:extLst>
            </p:cNvPr>
            <p:cNvSpPr/>
            <p:nvPr/>
          </p:nvSpPr>
          <p:spPr>
            <a:xfrm>
              <a:off x="788670" y="5552431"/>
              <a:ext cx="30670" cy="17240"/>
            </a:xfrm>
            <a:custGeom>
              <a:avLst/>
              <a:gdLst>
                <a:gd name="connsiteX0" fmla="*/ 0 w 30670"/>
                <a:gd name="connsiteY0" fmla="*/ 0 h 17240"/>
                <a:gd name="connsiteX1" fmla="*/ 0 w 30670"/>
                <a:gd name="connsiteY1" fmla="*/ 17240 h 17240"/>
                <a:gd name="connsiteX2" fmla="*/ 30671 w 30670"/>
                <a:gd name="connsiteY2" fmla="*/ 17240 h 17240"/>
                <a:gd name="connsiteX3" fmla="*/ 14097 w 30670"/>
                <a:gd name="connsiteY3" fmla="*/ 1905 h 17240"/>
              </a:gdLst>
              <a:ahLst/>
              <a:cxnLst>
                <a:cxn ang="0">
                  <a:pos x="connsiteX0" y="connsiteY0"/>
                </a:cxn>
                <a:cxn ang="0">
                  <a:pos x="connsiteX1" y="connsiteY1"/>
                </a:cxn>
                <a:cxn ang="0">
                  <a:pos x="connsiteX2" y="connsiteY2"/>
                </a:cxn>
                <a:cxn ang="0">
                  <a:pos x="connsiteX3" y="connsiteY3"/>
                </a:cxn>
              </a:cxnLst>
              <a:rect l="l" t="t" r="r" b="b"/>
              <a:pathLst>
                <a:path w="30670" h="17240">
                  <a:moveTo>
                    <a:pt x="0" y="0"/>
                  </a:moveTo>
                  <a:lnTo>
                    <a:pt x="0" y="17240"/>
                  </a:lnTo>
                  <a:lnTo>
                    <a:pt x="30671" y="17240"/>
                  </a:lnTo>
                  <a:lnTo>
                    <a:pt x="14097" y="1905"/>
                  </a:lnTo>
                </a:path>
              </a:pathLst>
            </a:custGeom>
            <a:noFill/>
            <a:ln w="5715" cap="rnd">
              <a:solidFill>
                <a:srgbClr val="E52A29"/>
              </a:solidFill>
              <a:prstDash val="solid"/>
              <a:round/>
            </a:ln>
          </p:spPr>
          <p:txBody>
            <a:bodyPr anchor="ctr"/>
            <a:lstStyle/>
            <a:p>
              <a:pPr>
                <a:defRPr/>
              </a:pPr>
              <a:endParaRPr lang="fr-FR" sz="1400"/>
            </a:p>
          </p:txBody>
        </p:sp>
        <p:sp>
          <p:nvSpPr>
            <p:cNvPr id="51" name="Forme libre : forme 4287">
              <a:extLst>
                <a:ext uri="{FF2B5EF4-FFF2-40B4-BE49-F238E27FC236}">
                  <a16:creationId xmlns:a16="http://schemas.microsoft.com/office/drawing/2014/main" id="{DE196667-8EFB-42CA-BCC7-E3261A49D82E}"/>
                </a:ext>
              </a:extLst>
            </p:cNvPr>
            <p:cNvSpPr/>
            <p:nvPr/>
          </p:nvSpPr>
          <p:spPr>
            <a:xfrm>
              <a:off x="763047" y="5220982"/>
              <a:ext cx="76580" cy="83227"/>
            </a:xfrm>
            <a:custGeom>
              <a:avLst/>
              <a:gdLst>
                <a:gd name="connsiteX0" fmla="*/ 0 w 76580"/>
                <a:gd name="connsiteY0" fmla="*/ 83228 h 83227"/>
                <a:gd name="connsiteX1" fmla="*/ 21336 w 76580"/>
                <a:gd name="connsiteY1" fmla="*/ 837 h 83227"/>
                <a:gd name="connsiteX2" fmla="*/ 76581 w 76580"/>
                <a:gd name="connsiteY2" fmla="*/ 49509 h 83227"/>
              </a:gdLst>
              <a:ahLst/>
              <a:cxnLst>
                <a:cxn ang="0">
                  <a:pos x="connsiteX0" y="connsiteY0"/>
                </a:cxn>
                <a:cxn ang="0">
                  <a:pos x="connsiteX1" y="connsiteY1"/>
                </a:cxn>
                <a:cxn ang="0">
                  <a:pos x="connsiteX2" y="connsiteY2"/>
                </a:cxn>
              </a:cxnLst>
              <a:rect l="l" t="t" r="r" b="b"/>
              <a:pathLst>
                <a:path w="76580" h="83227">
                  <a:moveTo>
                    <a:pt x="0" y="83228"/>
                  </a:moveTo>
                  <a:lnTo>
                    <a:pt x="21336" y="837"/>
                  </a:lnTo>
                  <a:cubicBezTo>
                    <a:pt x="21336" y="837"/>
                    <a:pt x="76581" y="-10403"/>
                    <a:pt x="76581" y="49509"/>
                  </a:cubicBezTo>
                </a:path>
              </a:pathLst>
            </a:custGeom>
            <a:noFill/>
            <a:ln w="5715" cap="rnd">
              <a:solidFill>
                <a:srgbClr val="E52A29"/>
              </a:solidFill>
              <a:prstDash val="solid"/>
              <a:round/>
            </a:ln>
          </p:spPr>
          <p:txBody>
            <a:bodyPr anchor="ctr"/>
            <a:lstStyle/>
            <a:p>
              <a:pPr>
                <a:defRPr/>
              </a:pPr>
              <a:endParaRPr lang="fr-FR" sz="1400"/>
            </a:p>
          </p:txBody>
        </p:sp>
        <p:sp>
          <p:nvSpPr>
            <p:cNvPr id="52" name="Forme libre : forme 4288">
              <a:extLst>
                <a:ext uri="{FF2B5EF4-FFF2-40B4-BE49-F238E27FC236}">
                  <a16:creationId xmlns:a16="http://schemas.microsoft.com/office/drawing/2014/main" id="{A183D1E4-56F8-4527-97C0-E8D2A0CB2702}"/>
                </a:ext>
              </a:extLst>
            </p:cNvPr>
            <p:cNvSpPr/>
            <p:nvPr/>
          </p:nvSpPr>
          <p:spPr>
            <a:xfrm>
              <a:off x="763047" y="5383172"/>
              <a:ext cx="49911" cy="24098"/>
            </a:xfrm>
            <a:custGeom>
              <a:avLst/>
              <a:gdLst>
                <a:gd name="connsiteX0" fmla="*/ 0 w 49911"/>
                <a:gd name="connsiteY0" fmla="*/ 0 h 24098"/>
                <a:gd name="connsiteX1" fmla="*/ 49911 w 49911"/>
                <a:gd name="connsiteY1" fmla="*/ 24098 h 24098"/>
              </a:gdLst>
              <a:ahLst/>
              <a:cxnLst>
                <a:cxn ang="0">
                  <a:pos x="connsiteX0" y="connsiteY0"/>
                </a:cxn>
                <a:cxn ang="0">
                  <a:pos x="connsiteX1" y="connsiteY1"/>
                </a:cxn>
              </a:cxnLst>
              <a:rect l="l" t="t" r="r" b="b"/>
              <a:pathLst>
                <a:path w="49911" h="24098">
                  <a:moveTo>
                    <a:pt x="0" y="0"/>
                  </a:moveTo>
                  <a:cubicBezTo>
                    <a:pt x="0" y="0"/>
                    <a:pt x="-571" y="24098"/>
                    <a:pt x="49911" y="24098"/>
                  </a:cubicBezTo>
                </a:path>
              </a:pathLst>
            </a:custGeom>
            <a:noFill/>
            <a:ln w="5715" cap="rnd">
              <a:solidFill>
                <a:srgbClr val="E52A29"/>
              </a:solidFill>
              <a:prstDash val="solid"/>
              <a:round/>
            </a:ln>
          </p:spPr>
          <p:txBody>
            <a:bodyPr anchor="ctr"/>
            <a:lstStyle/>
            <a:p>
              <a:pPr>
                <a:defRPr/>
              </a:pPr>
              <a:endParaRPr lang="fr-FR" sz="1400"/>
            </a:p>
          </p:txBody>
        </p:sp>
        <p:sp>
          <p:nvSpPr>
            <p:cNvPr id="53" name="Forme libre : forme 4289">
              <a:extLst>
                <a:ext uri="{FF2B5EF4-FFF2-40B4-BE49-F238E27FC236}">
                  <a16:creationId xmlns:a16="http://schemas.microsoft.com/office/drawing/2014/main" id="{F9A2C607-D67F-4A4A-8898-A3D0B989982D}"/>
                </a:ext>
              </a:extLst>
            </p:cNvPr>
            <p:cNvSpPr/>
            <p:nvPr/>
          </p:nvSpPr>
          <p:spPr>
            <a:xfrm>
              <a:off x="752951" y="5240583"/>
              <a:ext cx="20192" cy="23812"/>
            </a:xfrm>
            <a:custGeom>
              <a:avLst/>
              <a:gdLst>
                <a:gd name="connsiteX0" fmla="*/ 20193 w 20192"/>
                <a:gd name="connsiteY0" fmla="*/ 23813 h 23812"/>
                <a:gd name="connsiteX1" fmla="*/ 10668 w 20192"/>
                <a:gd name="connsiteY1" fmla="*/ 0 h 23812"/>
                <a:gd name="connsiteX2" fmla="*/ 0 w 20192"/>
                <a:gd name="connsiteY2" fmla="*/ 18193 h 23812"/>
              </a:gdLst>
              <a:ahLst/>
              <a:cxnLst>
                <a:cxn ang="0">
                  <a:pos x="connsiteX0" y="connsiteY0"/>
                </a:cxn>
                <a:cxn ang="0">
                  <a:pos x="connsiteX1" y="connsiteY1"/>
                </a:cxn>
                <a:cxn ang="0">
                  <a:pos x="connsiteX2" y="connsiteY2"/>
                </a:cxn>
              </a:cxnLst>
              <a:rect l="l" t="t" r="r" b="b"/>
              <a:pathLst>
                <a:path w="20192" h="23812">
                  <a:moveTo>
                    <a:pt x="20193" y="23813"/>
                  </a:moveTo>
                  <a:lnTo>
                    <a:pt x="10668" y="0"/>
                  </a:lnTo>
                  <a:lnTo>
                    <a:pt x="0" y="18193"/>
                  </a:lnTo>
                </a:path>
              </a:pathLst>
            </a:custGeom>
            <a:noFill/>
            <a:ln w="5715" cap="rnd">
              <a:solidFill>
                <a:srgbClr val="E52A29"/>
              </a:solidFill>
              <a:prstDash val="solid"/>
              <a:round/>
            </a:ln>
          </p:spPr>
          <p:txBody>
            <a:bodyPr anchor="ctr"/>
            <a:lstStyle/>
            <a:p>
              <a:pPr>
                <a:defRPr/>
              </a:pPr>
              <a:endParaRPr lang="fr-FR" sz="1400"/>
            </a:p>
          </p:txBody>
        </p:sp>
        <p:sp>
          <p:nvSpPr>
            <p:cNvPr id="54" name="Forme libre : forme 4290">
              <a:extLst>
                <a:ext uri="{FF2B5EF4-FFF2-40B4-BE49-F238E27FC236}">
                  <a16:creationId xmlns:a16="http://schemas.microsoft.com/office/drawing/2014/main" id="{4FE2CB24-65B8-4E14-96F2-B1861213B526}"/>
                </a:ext>
              </a:extLst>
            </p:cNvPr>
            <p:cNvSpPr/>
            <p:nvPr/>
          </p:nvSpPr>
          <p:spPr>
            <a:xfrm>
              <a:off x="755808" y="5224867"/>
              <a:ext cx="15620" cy="15716"/>
            </a:xfrm>
            <a:custGeom>
              <a:avLst/>
              <a:gdLst>
                <a:gd name="connsiteX0" fmla="*/ 7810 w 15620"/>
                <a:gd name="connsiteY0" fmla="*/ 15716 h 15716"/>
                <a:gd name="connsiteX1" fmla="*/ 15621 w 15620"/>
                <a:gd name="connsiteY1" fmla="*/ 0 h 15716"/>
                <a:gd name="connsiteX2" fmla="*/ 0 w 15620"/>
                <a:gd name="connsiteY2" fmla="*/ 0 h 15716"/>
              </a:gdLst>
              <a:ahLst/>
              <a:cxnLst>
                <a:cxn ang="0">
                  <a:pos x="connsiteX0" y="connsiteY0"/>
                </a:cxn>
                <a:cxn ang="0">
                  <a:pos x="connsiteX1" y="connsiteY1"/>
                </a:cxn>
                <a:cxn ang="0">
                  <a:pos x="connsiteX2" y="connsiteY2"/>
                </a:cxn>
              </a:cxnLst>
              <a:rect l="l" t="t" r="r" b="b"/>
              <a:pathLst>
                <a:path w="15620" h="15716">
                  <a:moveTo>
                    <a:pt x="7810" y="15716"/>
                  </a:moveTo>
                  <a:lnTo>
                    <a:pt x="15621" y="0"/>
                  </a:lnTo>
                  <a:lnTo>
                    <a:pt x="0" y="0"/>
                  </a:lnTo>
                  <a:close/>
                </a:path>
              </a:pathLst>
            </a:custGeom>
            <a:noFill/>
            <a:ln w="5715" cap="rnd">
              <a:solidFill>
                <a:srgbClr val="E52A29"/>
              </a:solidFill>
              <a:prstDash val="solid"/>
              <a:round/>
            </a:ln>
          </p:spPr>
          <p:txBody>
            <a:bodyPr anchor="ctr"/>
            <a:lstStyle/>
            <a:p>
              <a:pPr>
                <a:defRPr/>
              </a:pPr>
              <a:endParaRPr lang="fr-FR" sz="1400"/>
            </a:p>
          </p:txBody>
        </p:sp>
        <p:sp>
          <p:nvSpPr>
            <p:cNvPr id="55" name="Forme libre : forme 4291">
              <a:extLst>
                <a:ext uri="{FF2B5EF4-FFF2-40B4-BE49-F238E27FC236}">
                  <a16:creationId xmlns:a16="http://schemas.microsoft.com/office/drawing/2014/main" id="{C14BEC7A-52A6-45D0-B2B5-48FE5E6BA30A}"/>
                </a:ext>
              </a:extLst>
            </p:cNvPr>
            <p:cNvSpPr/>
            <p:nvPr/>
          </p:nvSpPr>
          <p:spPr>
            <a:xfrm>
              <a:off x="784383" y="5207531"/>
              <a:ext cx="9525" cy="14287"/>
            </a:xfrm>
            <a:custGeom>
              <a:avLst/>
              <a:gdLst>
                <a:gd name="connsiteX0" fmla="*/ 0 w 9525"/>
                <a:gd name="connsiteY0" fmla="*/ 14288 h 14287"/>
                <a:gd name="connsiteX1" fmla="*/ 0 w 9525"/>
                <a:gd name="connsiteY1" fmla="*/ 0 h 14287"/>
              </a:gdLst>
              <a:ahLst/>
              <a:cxnLst>
                <a:cxn ang="0">
                  <a:pos x="connsiteX0" y="connsiteY0"/>
                </a:cxn>
                <a:cxn ang="0">
                  <a:pos x="connsiteX1" y="connsiteY1"/>
                </a:cxn>
              </a:cxnLst>
              <a:rect l="l" t="t" r="r" b="b"/>
              <a:pathLst>
                <a:path w="9525" h="14287">
                  <a:moveTo>
                    <a:pt x="0" y="14288"/>
                  </a:moveTo>
                  <a:lnTo>
                    <a:pt x="0" y="0"/>
                  </a:lnTo>
                </a:path>
              </a:pathLst>
            </a:custGeom>
            <a:ln w="5715" cap="rnd">
              <a:solidFill>
                <a:srgbClr val="E52A29"/>
              </a:solidFill>
              <a:prstDash val="solid"/>
              <a:round/>
            </a:ln>
          </p:spPr>
          <p:txBody>
            <a:bodyPr anchor="ctr"/>
            <a:lstStyle/>
            <a:p>
              <a:pPr>
                <a:defRPr/>
              </a:pPr>
              <a:endParaRPr lang="fr-FR" sz="1400"/>
            </a:p>
          </p:txBody>
        </p:sp>
        <p:sp>
          <p:nvSpPr>
            <p:cNvPr id="56" name="Forme libre : forme 4292">
              <a:extLst>
                <a:ext uri="{FF2B5EF4-FFF2-40B4-BE49-F238E27FC236}">
                  <a16:creationId xmlns:a16="http://schemas.microsoft.com/office/drawing/2014/main" id="{1DEC374B-B888-4C3B-AB37-9994A5DE2CD9}"/>
                </a:ext>
              </a:extLst>
            </p:cNvPr>
            <p:cNvSpPr/>
            <p:nvPr/>
          </p:nvSpPr>
          <p:spPr>
            <a:xfrm>
              <a:off x="749712" y="5313830"/>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ln w="5715" cap="rnd">
              <a:solidFill>
                <a:srgbClr val="E52A29"/>
              </a:solidFill>
              <a:prstDash val="solid"/>
              <a:round/>
            </a:ln>
          </p:spPr>
          <p:txBody>
            <a:bodyPr anchor="ctr"/>
            <a:lstStyle/>
            <a:p>
              <a:pPr>
                <a:defRPr/>
              </a:pPr>
              <a:endParaRPr lang="fr-FR" sz="1400"/>
            </a:p>
          </p:txBody>
        </p:sp>
        <p:sp>
          <p:nvSpPr>
            <p:cNvPr id="57" name="Forme libre : forme 4293">
              <a:extLst>
                <a:ext uri="{FF2B5EF4-FFF2-40B4-BE49-F238E27FC236}">
                  <a16:creationId xmlns:a16="http://schemas.microsoft.com/office/drawing/2014/main" id="{372656F6-97BC-40EB-B434-72DED1B27437}"/>
                </a:ext>
              </a:extLst>
            </p:cNvPr>
            <p:cNvSpPr/>
            <p:nvPr/>
          </p:nvSpPr>
          <p:spPr>
            <a:xfrm>
              <a:off x="749712" y="5348787"/>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5715" cap="rnd">
              <a:solidFill>
                <a:srgbClr val="E52A29"/>
              </a:solidFill>
              <a:prstDash val="solid"/>
              <a:round/>
            </a:ln>
          </p:spPr>
          <p:txBody>
            <a:bodyPr anchor="ctr"/>
            <a:lstStyle/>
            <a:p>
              <a:pPr>
                <a:defRPr/>
              </a:pPr>
              <a:endParaRPr lang="fr-FR" sz="1400"/>
            </a:p>
          </p:txBody>
        </p:sp>
        <p:grpSp>
          <p:nvGrpSpPr>
            <p:cNvPr id="58" name="Graphique 1869">
              <a:extLst>
                <a:ext uri="{FF2B5EF4-FFF2-40B4-BE49-F238E27FC236}">
                  <a16:creationId xmlns:a16="http://schemas.microsoft.com/office/drawing/2014/main" id="{A9CB68BA-6FD1-4C2C-8470-964CDA27A82A}"/>
                </a:ext>
              </a:extLst>
            </p:cNvPr>
            <p:cNvGrpSpPr/>
            <p:nvPr/>
          </p:nvGrpSpPr>
          <p:grpSpPr>
            <a:xfrm>
              <a:off x="666750" y="5082373"/>
              <a:ext cx="173450" cy="307943"/>
              <a:chOff x="666750" y="5082373"/>
              <a:chExt cx="173450" cy="307943"/>
            </a:xfrm>
            <a:noFill/>
          </p:grpSpPr>
          <p:sp>
            <p:nvSpPr>
              <p:cNvPr id="61" name="Forme libre : forme 4295">
                <a:extLst>
                  <a:ext uri="{FF2B5EF4-FFF2-40B4-BE49-F238E27FC236}">
                    <a16:creationId xmlns:a16="http://schemas.microsoft.com/office/drawing/2014/main" id="{9FB9D529-2662-4052-8DCC-9396DA92F445}"/>
                  </a:ext>
                </a:extLst>
              </p:cNvPr>
              <p:cNvSpPr/>
              <p:nvPr/>
            </p:nvSpPr>
            <p:spPr>
              <a:xfrm>
                <a:off x="839819" y="5271158"/>
                <a:ext cx="380" cy="119157"/>
              </a:xfrm>
              <a:custGeom>
                <a:avLst/>
                <a:gdLst>
                  <a:gd name="connsiteX0" fmla="*/ 0 w 380"/>
                  <a:gd name="connsiteY0" fmla="*/ 0 h 119157"/>
                  <a:gd name="connsiteX1" fmla="*/ 381 w 380"/>
                  <a:gd name="connsiteY1" fmla="*/ 119158 h 119157"/>
                </a:gdLst>
                <a:ahLst/>
                <a:cxnLst>
                  <a:cxn ang="0">
                    <a:pos x="connsiteX0" y="connsiteY0"/>
                  </a:cxn>
                  <a:cxn ang="0">
                    <a:pos x="connsiteX1" y="connsiteY1"/>
                  </a:cxn>
                </a:cxnLst>
                <a:rect l="l" t="t" r="r" b="b"/>
                <a:pathLst>
                  <a:path w="380" h="119157">
                    <a:moveTo>
                      <a:pt x="0" y="0"/>
                    </a:moveTo>
                    <a:cubicBezTo>
                      <a:pt x="0" y="11144"/>
                      <a:pt x="191" y="105061"/>
                      <a:pt x="381" y="119158"/>
                    </a:cubicBezTo>
                  </a:path>
                </a:pathLst>
              </a:custGeom>
              <a:noFill/>
              <a:ln w="5715" cap="rnd">
                <a:solidFill>
                  <a:srgbClr val="E52A29"/>
                </a:solidFill>
                <a:prstDash val="solid"/>
                <a:round/>
              </a:ln>
            </p:spPr>
            <p:txBody>
              <a:bodyPr anchor="ctr"/>
              <a:lstStyle/>
              <a:p>
                <a:pPr>
                  <a:defRPr/>
                </a:pPr>
                <a:endParaRPr lang="fr-FR" sz="1400"/>
              </a:p>
            </p:txBody>
          </p:sp>
          <p:sp>
            <p:nvSpPr>
              <p:cNvPr id="62" name="Forme libre : forme 4296">
                <a:extLst>
                  <a:ext uri="{FF2B5EF4-FFF2-40B4-BE49-F238E27FC236}">
                    <a16:creationId xmlns:a16="http://schemas.microsoft.com/office/drawing/2014/main" id="{FBAC4F5C-26AA-4E3C-9CAA-68DDB0BC551A}"/>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ln>
            </p:spPr>
            <p:txBody>
              <a:bodyPr anchor="ctr"/>
              <a:lstStyle/>
              <a:p>
                <a:pPr>
                  <a:defRPr/>
                </a:pPr>
                <a:endParaRPr lang="fr-FR" sz="1400"/>
              </a:p>
            </p:txBody>
          </p:sp>
        </p:grpSp>
        <p:sp>
          <p:nvSpPr>
            <p:cNvPr id="59" name="Forme libre : forme 4297">
              <a:extLst>
                <a:ext uri="{FF2B5EF4-FFF2-40B4-BE49-F238E27FC236}">
                  <a16:creationId xmlns:a16="http://schemas.microsoft.com/office/drawing/2014/main" id="{4894C1FE-4D56-4DD3-9548-11290230CB3D}"/>
                </a:ext>
              </a:extLst>
            </p:cNvPr>
            <p:cNvSpPr/>
            <p:nvPr/>
          </p:nvSpPr>
          <p:spPr>
            <a:xfrm>
              <a:off x="828103" y="5405175"/>
              <a:ext cx="26574" cy="91725"/>
            </a:xfrm>
            <a:custGeom>
              <a:avLst/>
              <a:gdLst>
                <a:gd name="connsiteX0" fmla="*/ 7810 w 26574"/>
                <a:gd name="connsiteY0" fmla="*/ 91726 h 91725"/>
                <a:gd name="connsiteX1" fmla="*/ 18764 w 26574"/>
                <a:gd name="connsiteY1" fmla="*/ 91726 h 91725"/>
                <a:gd name="connsiteX2" fmla="*/ 26575 w 26574"/>
                <a:gd name="connsiteY2" fmla="*/ 83915 h 91725"/>
                <a:gd name="connsiteX3" fmla="*/ 26575 w 26574"/>
                <a:gd name="connsiteY3" fmla="*/ 7810 h 91725"/>
                <a:gd name="connsiteX4" fmla="*/ 18764 w 26574"/>
                <a:gd name="connsiteY4" fmla="*/ 0 h 91725"/>
                <a:gd name="connsiteX5" fmla="*/ 7810 w 26574"/>
                <a:gd name="connsiteY5" fmla="*/ 0 h 91725"/>
                <a:gd name="connsiteX6" fmla="*/ 0 w 26574"/>
                <a:gd name="connsiteY6" fmla="*/ 7810 h 91725"/>
                <a:gd name="connsiteX7" fmla="*/ 0 w 26574"/>
                <a:gd name="connsiteY7" fmla="*/ 83915 h 91725"/>
                <a:gd name="connsiteX8" fmla="*/ 7810 w 26574"/>
                <a:gd name="connsiteY8" fmla="*/ 91726 h 9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 h="91725">
                  <a:moveTo>
                    <a:pt x="7810" y="91726"/>
                  </a:moveTo>
                  <a:lnTo>
                    <a:pt x="18764" y="91726"/>
                  </a:lnTo>
                  <a:cubicBezTo>
                    <a:pt x="23051" y="91726"/>
                    <a:pt x="26575" y="88202"/>
                    <a:pt x="26575" y="83915"/>
                  </a:cubicBezTo>
                  <a:lnTo>
                    <a:pt x="26575" y="7810"/>
                  </a:lnTo>
                  <a:cubicBezTo>
                    <a:pt x="26575" y="3524"/>
                    <a:pt x="23051" y="0"/>
                    <a:pt x="18764" y="0"/>
                  </a:cubicBezTo>
                  <a:lnTo>
                    <a:pt x="7810" y="0"/>
                  </a:lnTo>
                  <a:cubicBezTo>
                    <a:pt x="3524" y="0"/>
                    <a:pt x="0" y="3524"/>
                    <a:pt x="0" y="7810"/>
                  </a:cubicBezTo>
                  <a:lnTo>
                    <a:pt x="0" y="83915"/>
                  </a:lnTo>
                  <a:cubicBezTo>
                    <a:pt x="0" y="88202"/>
                    <a:pt x="3524" y="91726"/>
                    <a:pt x="7810" y="91726"/>
                  </a:cubicBezTo>
                  <a:close/>
                </a:path>
              </a:pathLst>
            </a:custGeom>
            <a:noFill/>
            <a:ln w="5715" cap="rnd">
              <a:solidFill>
                <a:srgbClr val="E52A29"/>
              </a:solidFill>
              <a:prstDash val="solid"/>
              <a:round/>
            </a:ln>
          </p:spPr>
          <p:txBody>
            <a:bodyPr anchor="ctr"/>
            <a:lstStyle/>
            <a:p>
              <a:pPr>
                <a:defRPr/>
              </a:pPr>
              <a:endParaRPr lang="fr-FR" sz="1400"/>
            </a:p>
          </p:txBody>
        </p:sp>
        <p:sp>
          <p:nvSpPr>
            <p:cNvPr id="60" name="Forme libre : forme 4298">
              <a:extLst>
                <a:ext uri="{FF2B5EF4-FFF2-40B4-BE49-F238E27FC236}">
                  <a16:creationId xmlns:a16="http://schemas.microsoft.com/office/drawing/2014/main" id="{B5C46A1A-F21D-4FBE-8125-A59DA1987E0D}"/>
                </a:ext>
              </a:extLst>
            </p:cNvPr>
            <p:cNvSpPr/>
            <p:nvPr/>
          </p:nvSpPr>
          <p:spPr>
            <a:xfrm>
              <a:off x="1184814" y="5207055"/>
              <a:ext cx="9525" cy="50387"/>
            </a:xfrm>
            <a:custGeom>
              <a:avLst/>
              <a:gdLst>
                <a:gd name="connsiteX0" fmla="*/ 0 w 9525"/>
                <a:gd name="connsiteY0" fmla="*/ 0 h 50387"/>
                <a:gd name="connsiteX1" fmla="*/ 0 w 9525"/>
                <a:gd name="connsiteY1" fmla="*/ 50387 h 50387"/>
              </a:gdLst>
              <a:ahLst/>
              <a:cxnLst>
                <a:cxn ang="0">
                  <a:pos x="connsiteX0" y="connsiteY0"/>
                </a:cxn>
                <a:cxn ang="0">
                  <a:pos x="connsiteX1" y="connsiteY1"/>
                </a:cxn>
              </a:cxnLst>
              <a:rect l="l" t="t" r="r" b="b"/>
              <a:pathLst>
                <a:path w="9525" h="50387">
                  <a:moveTo>
                    <a:pt x="0" y="0"/>
                  </a:moveTo>
                  <a:lnTo>
                    <a:pt x="0" y="50387"/>
                  </a:lnTo>
                </a:path>
              </a:pathLst>
            </a:custGeom>
            <a:ln w="5715" cap="rnd">
              <a:solidFill>
                <a:srgbClr val="E52A29"/>
              </a:solidFill>
              <a:prstDash val="solid"/>
              <a:round/>
            </a:ln>
          </p:spPr>
          <p:txBody>
            <a:bodyPr anchor="ctr"/>
            <a:lstStyle/>
            <a:p>
              <a:pPr>
                <a:defRPr/>
              </a:pPr>
              <a:endParaRPr lang="fr-FR" sz="1400"/>
            </a:p>
          </p:txBody>
        </p:sp>
      </p:grpSp>
    </p:spTree>
    <p:extLst>
      <p:ext uri="{BB962C8B-B14F-4D97-AF65-F5344CB8AC3E}">
        <p14:creationId xmlns:p14="http://schemas.microsoft.com/office/powerpoint/2010/main" val="1217771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smtClean="0"/>
              <a:t>Les missions de la filière ASP</a:t>
            </a:r>
            <a:endParaRPr lang="fr-FR" sz="2000" b="1" dirty="0"/>
          </a:p>
          <a:p>
            <a:r>
              <a:rPr lang="fr-FR" sz="2000" b="1" dirty="0"/>
              <a:t>Périmètre d’intervention et organisation</a:t>
            </a:r>
          </a:p>
          <a:p>
            <a:r>
              <a:rPr lang="fr-FR" sz="2000" b="1" dirty="0" smtClean="0">
                <a:solidFill>
                  <a:schemeClr val="accent4">
                    <a:lumMod val="75000"/>
                  </a:schemeClr>
                </a:solidFill>
              </a:rPr>
              <a:t>Présentation de 2 dispositifs : PAS </a:t>
            </a:r>
            <a:r>
              <a:rPr lang="fr-FR" sz="2000" b="1" dirty="0">
                <a:solidFill>
                  <a:schemeClr val="accent4">
                    <a:lumMod val="75000"/>
                  </a:schemeClr>
                </a:solidFill>
              </a:rPr>
              <a:t>et PSLA</a:t>
            </a:r>
          </a:p>
          <a:p>
            <a:r>
              <a:rPr lang="fr-FR" sz="2000" b="1" dirty="0" smtClean="0"/>
              <a:t>Synergies avec les agences : qualifier puis envoyer</a:t>
            </a:r>
          </a:p>
          <a:p>
            <a:r>
              <a:rPr lang="fr-FR" sz="2000" b="1" dirty="0" smtClean="0"/>
              <a:t>Les partenariats avec les Bailleurs sociaux</a:t>
            </a:r>
            <a:endParaRPr lang="fr-FR" sz="2000" b="1" dirty="0"/>
          </a:p>
        </p:txBody>
      </p:sp>
    </p:spTree>
    <p:extLst>
      <p:ext uri="{BB962C8B-B14F-4D97-AF65-F5344CB8AC3E}">
        <p14:creationId xmlns:p14="http://schemas.microsoft.com/office/powerpoint/2010/main" val="78143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Présentation du dispositif d’Accession Sociale : Prêt à l’Accession Sociale</a:t>
            </a:r>
          </a:p>
        </p:txBody>
      </p:sp>
      <p:sp>
        <p:nvSpPr>
          <p:cNvPr id="11" name="Espace réservé du texte 10"/>
          <p:cNvSpPr>
            <a:spLocks noGrp="1"/>
          </p:cNvSpPr>
          <p:nvPr>
            <p:ph type="body" sz="quarter" idx="16"/>
          </p:nvPr>
        </p:nvSpPr>
        <p:spPr/>
        <p:txBody>
          <a:bodyPr/>
          <a:lstStyle/>
          <a:p>
            <a:endParaRPr lang="fr-FR"/>
          </a:p>
        </p:txBody>
      </p:sp>
      <p:sp>
        <p:nvSpPr>
          <p:cNvPr id="96" name="Rectangle 95"/>
          <p:cNvSpPr/>
          <p:nvPr/>
        </p:nvSpPr>
        <p:spPr>
          <a:xfrm>
            <a:off x="1320754" y="1522462"/>
            <a:ext cx="10152378" cy="1785104"/>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Qui est éligible au Prêt à l’Accession Sociale ?</a:t>
            </a:r>
            <a:endParaRPr lang="da-DK" sz="1500" b="1" dirty="0">
              <a:solidFill>
                <a:srgbClr val="C00000"/>
              </a:solidFill>
              <a:latin typeface="Arial" panose="020B0604020202020204" pitchFamily="34" charset="0"/>
            </a:endParaRPr>
          </a:p>
          <a:p>
            <a:pPr marL="882900" lvl="2" indent="-342900">
              <a:buClr>
                <a:srgbClr val="C00000"/>
              </a:buClr>
              <a:buSzPct val="100000"/>
              <a:buFont typeface="Wingdings" panose="05000000000000000000" pitchFamily="2" charset="2"/>
              <a:buChar char="§"/>
            </a:pPr>
            <a:r>
              <a:rPr lang="da-DK" sz="1300" dirty="0" smtClean="0"/>
              <a:t>Pour être éligible au prêt PAS, il y a seulement 2 conditions : acheter sa Résidence Principale et ne pas dépasser les plafonds de ressources PTZ</a:t>
            </a:r>
          </a:p>
          <a:p>
            <a:pPr marL="540000" lvl="2">
              <a:buClr>
                <a:srgbClr val="FF0000"/>
              </a:buClr>
              <a:buSzPct val="100000"/>
            </a:pPr>
            <a:endParaRPr lang="da-DK" sz="1500" dirty="0" smtClean="0"/>
          </a:p>
          <a:p>
            <a:pPr marL="540000" lvl="2">
              <a:buClr>
                <a:srgbClr val="FF0000"/>
              </a:buClr>
              <a:buSzPct val="100000"/>
            </a:pPr>
            <a:r>
              <a:rPr lang="da-DK" sz="1500" b="1" dirty="0" smtClean="0">
                <a:solidFill>
                  <a:srgbClr val="C00000"/>
                </a:solidFill>
                <a:latin typeface="Arial" panose="020B0604020202020204" pitchFamily="34" charset="0"/>
              </a:rPr>
              <a:t>Quelles sont les caractéristiques du </a:t>
            </a:r>
            <a:r>
              <a:rPr lang="da-DK" sz="1500" b="1" dirty="0">
                <a:solidFill>
                  <a:srgbClr val="C00000"/>
                </a:solidFill>
                <a:latin typeface="Arial" panose="020B0604020202020204" pitchFamily="34" charset="0"/>
              </a:rPr>
              <a:t>Prêt à l’Accession Sociale </a:t>
            </a:r>
            <a:r>
              <a:rPr lang="da-DK" sz="1500" b="1" dirty="0" smtClean="0">
                <a:solidFill>
                  <a:srgbClr val="C00000"/>
                </a:solidFill>
                <a:latin typeface="Arial" panose="020B0604020202020204" pitchFamily="34" charset="0"/>
              </a:rPr>
              <a:t>?</a:t>
            </a:r>
          </a:p>
          <a:p>
            <a:pPr marL="882900" lvl="2" indent="-342900">
              <a:buClr>
                <a:schemeClr val="accent4">
                  <a:lumMod val="75000"/>
                </a:schemeClr>
              </a:buClr>
              <a:buSzPct val="100000"/>
              <a:buFont typeface="Wingdings" panose="05000000000000000000" pitchFamily="2" charset="2"/>
              <a:buChar char="§"/>
            </a:pPr>
            <a:r>
              <a:rPr lang="da-DK" sz="1300" dirty="0" smtClean="0"/>
              <a:t>Le prêt PAS est un prêt immobilier réglementé qui a les caractéristiques du PRIMO : PAS PRIMO ou PAS PRIMOLIS</a:t>
            </a:r>
          </a:p>
          <a:p>
            <a:pPr marL="882900" lvl="2" indent="-342900">
              <a:buClr>
                <a:schemeClr val="accent4">
                  <a:lumMod val="75000"/>
                </a:schemeClr>
              </a:buClr>
              <a:buSzPct val="100000"/>
              <a:buFont typeface="Wingdings" panose="05000000000000000000" pitchFamily="2" charset="2"/>
              <a:buChar char="§"/>
            </a:pPr>
            <a:r>
              <a:rPr lang="da-DK" sz="1300" dirty="0" smtClean="0"/>
              <a:t>Dans une opération d’achat d’ancien, ce prêt réglemené ne permet pas de financer le mobilier (cuisine,...). Dans ce cas, le mobilier doit être financé par apport personnel ou retiré du compromis de vente par avenant.</a:t>
            </a:r>
          </a:p>
        </p:txBody>
      </p:sp>
      <p:sp>
        <p:nvSpPr>
          <p:cNvPr id="97" name="Rectangle 96"/>
          <p:cNvSpPr/>
          <p:nvPr/>
        </p:nvSpPr>
        <p:spPr>
          <a:xfrm>
            <a:off x="1418676" y="3645881"/>
            <a:ext cx="9956533" cy="1154162"/>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Pourquoi faire un prêt PAS ?</a:t>
            </a:r>
            <a:endParaRPr lang="da-DK" sz="1500" b="1" dirty="0">
              <a:solidFill>
                <a:srgbClr val="C00000"/>
              </a:solidFill>
              <a:latin typeface="Arial" panose="020B0604020202020204" pitchFamily="34" charset="0"/>
            </a:endParaRPr>
          </a:p>
          <a:p>
            <a:pPr marL="882900" lvl="2" indent="-342900">
              <a:buClr>
                <a:schemeClr val="accent4">
                  <a:lumMod val="75000"/>
                </a:schemeClr>
              </a:buClr>
              <a:buSzPct val="100000"/>
              <a:buFont typeface="Wingdings" panose="05000000000000000000" pitchFamily="2" charset="2"/>
              <a:buChar char="§"/>
            </a:pPr>
            <a:r>
              <a:rPr lang="da-DK" sz="1300" dirty="0" smtClean="0"/>
              <a:t>Le prêt PAS est garanti par une hypothèque à coût réduit et une caution FGAS gratuite, les frais de dossier sont plafonnés à 500 €</a:t>
            </a:r>
          </a:p>
          <a:p>
            <a:pPr marL="882900" lvl="2" indent="-342900">
              <a:buClr>
                <a:schemeClr val="accent4">
                  <a:lumMod val="75000"/>
                </a:schemeClr>
              </a:buClr>
              <a:buSzPct val="100000"/>
              <a:buFont typeface="Wingdings" panose="05000000000000000000" pitchFamily="2" charset="2"/>
              <a:buChar char="§"/>
            </a:pPr>
            <a:r>
              <a:rPr lang="da-DK" sz="1300" dirty="0" smtClean="0"/>
              <a:t>Depuis 2020, l’Aide Personnalisée au Logement pour l’accession à la propriété (APL accession) a été supprimée. </a:t>
            </a:r>
          </a:p>
          <a:p>
            <a:pPr marL="540000" lvl="2">
              <a:buClr>
                <a:srgbClr val="FF0000"/>
              </a:buClr>
              <a:buSzPct val="100000"/>
            </a:pPr>
            <a:endParaRPr lang="da-DK" sz="1500" dirty="0"/>
          </a:p>
        </p:txBody>
      </p:sp>
      <p:pic>
        <p:nvPicPr>
          <p:cNvPr id="98" name="Image 97"/>
          <p:cNvPicPr>
            <a:picLocks noChangeAspect="1"/>
          </p:cNvPicPr>
          <p:nvPr/>
        </p:nvPicPr>
        <p:blipFill>
          <a:blip r:embed="rId2"/>
          <a:stretch>
            <a:fillRect/>
          </a:stretch>
        </p:blipFill>
        <p:spPr>
          <a:xfrm>
            <a:off x="257274" y="2750155"/>
            <a:ext cx="1409808" cy="931713"/>
          </a:xfrm>
          <a:prstGeom prst="rect">
            <a:avLst/>
          </a:prstGeom>
        </p:spPr>
      </p:pic>
      <p:pic>
        <p:nvPicPr>
          <p:cNvPr id="106" name="Image 105"/>
          <p:cNvPicPr>
            <a:picLocks noChangeAspect="1"/>
          </p:cNvPicPr>
          <p:nvPr/>
        </p:nvPicPr>
        <p:blipFill>
          <a:blip r:embed="rId3"/>
          <a:stretch>
            <a:fillRect/>
          </a:stretch>
        </p:blipFill>
        <p:spPr>
          <a:xfrm>
            <a:off x="7303944" y="4800043"/>
            <a:ext cx="5762958" cy="1755896"/>
          </a:xfrm>
          <a:prstGeom prst="rect">
            <a:avLst/>
          </a:prstGeom>
        </p:spPr>
      </p:pic>
    </p:spTree>
    <p:extLst>
      <p:ext uri="{BB962C8B-B14F-4D97-AF65-F5344CB8AC3E}">
        <p14:creationId xmlns:p14="http://schemas.microsoft.com/office/powerpoint/2010/main" val="2039546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Présentation du dispositifs d’Accession Sociale : Prêt Social Location Accession</a:t>
            </a:r>
          </a:p>
        </p:txBody>
      </p:sp>
      <p:sp>
        <p:nvSpPr>
          <p:cNvPr id="11" name="Espace réservé du texte 10"/>
          <p:cNvSpPr>
            <a:spLocks noGrp="1"/>
          </p:cNvSpPr>
          <p:nvPr>
            <p:ph type="body" sz="quarter" idx="16"/>
          </p:nvPr>
        </p:nvSpPr>
        <p:spPr/>
        <p:txBody>
          <a:bodyPr/>
          <a:lstStyle/>
          <a:p>
            <a:endParaRPr lang="fr-FR"/>
          </a:p>
        </p:txBody>
      </p:sp>
      <p:sp>
        <p:nvSpPr>
          <p:cNvPr id="9" name="Rectangle 8"/>
          <p:cNvSpPr/>
          <p:nvPr/>
        </p:nvSpPr>
        <p:spPr>
          <a:xfrm>
            <a:off x="1442708" y="1532509"/>
            <a:ext cx="9295928" cy="2246769"/>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Le PSLA est un dispositif d’accession en 2 temps : locataire puis propriétaire</a:t>
            </a:r>
          </a:p>
          <a:p>
            <a:pPr marL="882900" lvl="2" indent="-342900">
              <a:buClr>
                <a:srgbClr val="FF0000"/>
              </a:buClr>
              <a:buSzPct val="100000"/>
              <a:buFont typeface="Wingdings" panose="05000000000000000000" pitchFamily="2" charset="2"/>
              <a:buChar char="§"/>
            </a:pPr>
            <a:endParaRPr lang="da-DK" sz="1300" dirty="0" smtClean="0"/>
          </a:p>
          <a:p>
            <a:pPr marL="882900" lvl="2" indent="-342900">
              <a:buClr>
                <a:srgbClr val="C00000"/>
              </a:buClr>
              <a:buSzPct val="100000"/>
              <a:buFont typeface="Wingdings" panose="05000000000000000000" pitchFamily="2" charset="2"/>
              <a:buChar char="§"/>
            </a:pPr>
            <a:r>
              <a:rPr lang="da-DK" sz="1300" dirty="0" smtClean="0"/>
              <a:t>Le PSLA permet de devenir locataire du bailleur social de 6 à 24 mois puis d’acheter le logement avec une mensualité de crédit équivalente au montant du loyer</a:t>
            </a:r>
          </a:p>
          <a:p>
            <a:pPr marL="882900" lvl="2" indent="-342900">
              <a:buClr>
                <a:srgbClr val="C00000"/>
              </a:buClr>
              <a:buSzPct val="100000"/>
              <a:buFont typeface="Wingdings" panose="05000000000000000000" pitchFamily="2" charset="2"/>
              <a:buChar char="§"/>
            </a:pPr>
            <a:endParaRPr lang="da-DK" sz="1500" dirty="0"/>
          </a:p>
          <a:p>
            <a:pPr marL="540000" lvl="1"/>
            <a:endParaRPr lang="da-DK" sz="1500" b="1" dirty="0" smtClean="0">
              <a:solidFill>
                <a:srgbClr val="C00000"/>
              </a:solidFill>
              <a:latin typeface="Arial" panose="020B0604020202020204" pitchFamily="34" charset="0"/>
            </a:endParaRPr>
          </a:p>
          <a:p>
            <a:pPr marL="540000" lvl="1"/>
            <a:r>
              <a:rPr lang="da-DK" sz="1500" b="1" dirty="0" smtClean="0">
                <a:solidFill>
                  <a:srgbClr val="C00000"/>
                </a:solidFill>
                <a:latin typeface="Arial" panose="020B0604020202020204" pitchFamily="34" charset="0"/>
              </a:rPr>
              <a:t>Quels sont les avantages d’un achat avec le dispositif PSLA ?</a:t>
            </a:r>
            <a:endParaRPr lang="da-DK" sz="1500" b="1" dirty="0">
              <a:solidFill>
                <a:srgbClr val="C00000"/>
              </a:solidFill>
              <a:latin typeface="Arial" panose="020B0604020202020204" pitchFamily="34" charset="0"/>
            </a:endParaRPr>
          </a:p>
          <a:p>
            <a:pPr marL="882900" lvl="2" indent="-342900">
              <a:buClr>
                <a:srgbClr val="FF0000"/>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a:t>L</a:t>
            </a:r>
            <a:r>
              <a:rPr lang="da-DK" sz="1300" dirty="0" smtClean="0"/>
              <a:t>e client bénéficie d’un prix d’aquisition réglementé, d’une TVA réduite sur le bien immobilier (5,5% au lieu de 20%), d’une exonération de taxe foncière pendant 15 ans, d’une garantie de relogement</a:t>
            </a:r>
          </a:p>
        </p:txBody>
      </p:sp>
      <p:pic>
        <p:nvPicPr>
          <p:cNvPr id="10" name="Image 9"/>
          <p:cNvPicPr>
            <a:picLocks noChangeAspect="1"/>
          </p:cNvPicPr>
          <p:nvPr/>
        </p:nvPicPr>
        <p:blipFill>
          <a:blip r:embed="rId2"/>
          <a:stretch>
            <a:fillRect/>
          </a:stretch>
        </p:blipFill>
        <p:spPr>
          <a:xfrm>
            <a:off x="442912" y="2795827"/>
            <a:ext cx="1278188" cy="1278188"/>
          </a:xfrm>
          <a:prstGeom prst="rect">
            <a:avLst/>
          </a:prstGeom>
        </p:spPr>
      </p:pic>
      <p:pic>
        <p:nvPicPr>
          <p:cNvPr id="13" name="Image 12"/>
          <p:cNvPicPr>
            <a:picLocks noChangeAspect="1"/>
          </p:cNvPicPr>
          <p:nvPr/>
        </p:nvPicPr>
        <p:blipFill>
          <a:blip r:embed="rId3"/>
          <a:stretch>
            <a:fillRect/>
          </a:stretch>
        </p:blipFill>
        <p:spPr>
          <a:xfrm>
            <a:off x="8230651" y="5064293"/>
            <a:ext cx="3339327" cy="1138815"/>
          </a:xfrm>
          <a:prstGeom prst="rect">
            <a:avLst/>
          </a:prstGeom>
        </p:spPr>
      </p:pic>
      <p:sp>
        <p:nvSpPr>
          <p:cNvPr id="14" name="Rectangle 13"/>
          <p:cNvSpPr/>
          <p:nvPr/>
        </p:nvSpPr>
        <p:spPr>
          <a:xfrm>
            <a:off x="1442708" y="4213948"/>
            <a:ext cx="7485633" cy="923330"/>
          </a:xfrm>
          <a:prstGeom prst="rect">
            <a:avLst/>
          </a:prstGeom>
        </p:spPr>
        <p:txBody>
          <a:bodyPr wrap="square">
            <a:spAutoFit/>
          </a:bodyPr>
          <a:lstStyle/>
          <a:p>
            <a:pPr marL="540000" lvl="2">
              <a:buClr>
                <a:srgbClr val="FF0000"/>
              </a:buClr>
              <a:buSzPct val="100000"/>
            </a:pPr>
            <a:r>
              <a:rPr lang="da-DK" sz="1500" b="1" dirty="0" smtClean="0">
                <a:solidFill>
                  <a:srgbClr val="C00000"/>
                </a:solidFill>
                <a:latin typeface="Arial" panose="020B0604020202020204" pitchFamily="34" charset="0"/>
              </a:rPr>
              <a:t>Comment bénéficier d’un </a:t>
            </a:r>
            <a:r>
              <a:rPr lang="da-DK" sz="1500" b="1" dirty="0">
                <a:solidFill>
                  <a:srgbClr val="C00000"/>
                </a:solidFill>
                <a:latin typeface="Arial" panose="020B0604020202020204" pitchFamily="34" charset="0"/>
              </a:rPr>
              <a:t>achat avec le dispositif PSLA ?</a:t>
            </a:r>
          </a:p>
          <a:p>
            <a:pPr marL="882900" lvl="2" indent="-342900">
              <a:buClr>
                <a:srgbClr val="FF0000"/>
              </a:buClr>
              <a:buSzPct val="100000"/>
              <a:buFont typeface="Wingdings" panose="05000000000000000000" pitchFamily="2" charset="2"/>
              <a:buChar char="§"/>
            </a:pPr>
            <a:endParaRPr lang="da-DK" sz="1300" dirty="0" smtClean="0"/>
          </a:p>
          <a:p>
            <a:pPr marL="882900" lvl="2" indent="-342900">
              <a:buClr>
                <a:schemeClr val="accent4">
                  <a:lumMod val="75000"/>
                </a:schemeClr>
              </a:buClr>
              <a:buSzPct val="100000"/>
              <a:buFont typeface="Wingdings" panose="05000000000000000000" pitchFamily="2" charset="2"/>
              <a:buChar char="§"/>
            </a:pPr>
            <a:r>
              <a:rPr lang="da-DK" sz="1300" dirty="0" smtClean="0"/>
              <a:t>Le programme immobilier doit être agréé PSLA </a:t>
            </a:r>
          </a:p>
          <a:p>
            <a:pPr marL="540000" lvl="2">
              <a:buClr>
                <a:srgbClr val="FF0000"/>
              </a:buClr>
              <a:buSzPct val="100000"/>
            </a:pPr>
            <a:r>
              <a:rPr lang="da-DK" sz="1300" dirty="0" smtClean="0"/>
              <a:t>       et l’acquéreur ne doit pas dépasser les plafonds de ressources</a:t>
            </a:r>
          </a:p>
        </p:txBody>
      </p:sp>
    </p:spTree>
    <p:extLst>
      <p:ext uri="{BB962C8B-B14F-4D97-AF65-F5344CB8AC3E}">
        <p14:creationId xmlns:p14="http://schemas.microsoft.com/office/powerpoint/2010/main" val="1995175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smtClean="0"/>
              <a:t>Les missions de la filière ASP</a:t>
            </a:r>
            <a:endParaRPr lang="fr-FR" sz="2000" b="1" dirty="0"/>
          </a:p>
          <a:p>
            <a:r>
              <a:rPr lang="fr-FR" sz="2000" b="1" dirty="0"/>
              <a:t>Périmètre d’intervention et organisation</a:t>
            </a:r>
          </a:p>
          <a:p>
            <a:r>
              <a:rPr lang="fr-FR" sz="2000" b="1" dirty="0"/>
              <a:t>Présentation de 2 dispositifs : PAS et PSLA</a:t>
            </a:r>
          </a:p>
          <a:p>
            <a:r>
              <a:rPr lang="fr-FR" sz="2000" b="1" dirty="0">
                <a:solidFill>
                  <a:schemeClr val="accent4">
                    <a:lumMod val="75000"/>
                  </a:schemeClr>
                </a:solidFill>
              </a:rPr>
              <a:t>Synergies avec les agences : qualifier puis envoyer</a:t>
            </a:r>
          </a:p>
          <a:p>
            <a:r>
              <a:rPr lang="fr-FR" sz="2000" b="1" dirty="0" smtClean="0"/>
              <a:t>Les partenariats avec les Bailleurs sociaux</a:t>
            </a:r>
            <a:endParaRPr lang="fr-FR" sz="2000" b="1" dirty="0"/>
          </a:p>
        </p:txBody>
      </p:sp>
    </p:spTree>
    <p:extLst>
      <p:ext uri="{BB962C8B-B14F-4D97-AF65-F5344CB8AC3E}">
        <p14:creationId xmlns:p14="http://schemas.microsoft.com/office/powerpoint/2010/main" val="3315466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a:t>
            </a:r>
            <a:r>
              <a:rPr lang="da-DK" dirty="0"/>
              <a:t> prend en charge les financements PSLA de vos clients </a:t>
            </a:r>
            <a:r>
              <a:rPr lang="fr-FR" dirty="0"/>
              <a:t>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12" name="Rectangle 11"/>
          <p:cNvSpPr/>
          <p:nvPr/>
        </p:nvSpPr>
        <p:spPr>
          <a:xfrm>
            <a:off x="560255" y="3951830"/>
            <a:ext cx="1427747" cy="108137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Client avec projet PSLA</a:t>
            </a:r>
          </a:p>
          <a:p>
            <a:pPr algn="ctr">
              <a:defRPr/>
            </a:pPr>
            <a:endParaRPr lang="fr-FR" sz="1200" b="1" dirty="0" smtClean="0"/>
          </a:p>
          <a:p>
            <a:pPr algn="ctr">
              <a:defRPr/>
            </a:pPr>
            <a:r>
              <a:rPr lang="fr-FR" sz="1200" dirty="0" smtClean="0"/>
              <a:t>mail à ASP caractéristiques  projet</a:t>
            </a:r>
            <a:endParaRPr lang="fr-FR" sz="1200" dirty="0"/>
          </a:p>
        </p:txBody>
      </p:sp>
      <p:sp>
        <p:nvSpPr>
          <p:cNvPr id="15" name="Rectangle 14"/>
          <p:cNvSpPr/>
          <p:nvPr/>
        </p:nvSpPr>
        <p:spPr>
          <a:xfrm>
            <a:off x="2190304" y="3951830"/>
            <a:ext cx="1138670" cy="106555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Pré accord PSLA</a:t>
            </a:r>
          </a:p>
          <a:p>
            <a:pPr algn="ctr">
              <a:defRPr/>
            </a:pPr>
            <a:endParaRPr lang="fr-FR" sz="1200" b="1" dirty="0" smtClean="0"/>
          </a:p>
          <a:p>
            <a:pPr algn="ctr">
              <a:defRPr/>
            </a:pPr>
            <a:r>
              <a:rPr lang="fr-FR" sz="1200" dirty="0"/>
              <a:t>Client réserve son logement</a:t>
            </a:r>
          </a:p>
        </p:txBody>
      </p:sp>
      <p:sp>
        <p:nvSpPr>
          <p:cNvPr id="16" name="Rectangle 15"/>
          <p:cNvSpPr/>
          <p:nvPr/>
        </p:nvSpPr>
        <p:spPr>
          <a:xfrm>
            <a:off x="3639671" y="3951831"/>
            <a:ext cx="1317642" cy="104345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Signature contrat PSLA</a:t>
            </a:r>
          </a:p>
          <a:p>
            <a:pPr algn="ctr">
              <a:defRPr/>
            </a:pPr>
            <a:endParaRPr lang="fr-FR" sz="1200" b="1" dirty="0" smtClean="0"/>
          </a:p>
          <a:p>
            <a:pPr algn="ctr">
              <a:defRPr/>
            </a:pPr>
            <a:r>
              <a:rPr lang="fr-FR" sz="1200" dirty="0" smtClean="0"/>
              <a:t>Acte notarié</a:t>
            </a:r>
          </a:p>
        </p:txBody>
      </p:sp>
      <p:sp>
        <p:nvSpPr>
          <p:cNvPr id="17" name="Rectangle 16"/>
          <p:cNvSpPr/>
          <p:nvPr/>
        </p:nvSpPr>
        <p:spPr>
          <a:xfrm>
            <a:off x="5204343" y="3951830"/>
            <a:ext cx="1188007" cy="103496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Phase locative</a:t>
            </a:r>
          </a:p>
          <a:p>
            <a:pPr algn="ctr">
              <a:defRPr/>
            </a:pPr>
            <a:endParaRPr lang="fr-FR" sz="1200" dirty="0" smtClean="0"/>
          </a:p>
          <a:p>
            <a:pPr algn="ctr">
              <a:defRPr/>
            </a:pPr>
            <a:r>
              <a:rPr lang="fr-FR" sz="1200" dirty="0" smtClean="0"/>
              <a:t>6 à 24 mois</a:t>
            </a:r>
            <a:endParaRPr lang="fr-FR" sz="1200" dirty="0"/>
          </a:p>
        </p:txBody>
      </p:sp>
      <p:sp>
        <p:nvSpPr>
          <p:cNvPr id="18" name="Rectangle 17"/>
          <p:cNvSpPr/>
          <p:nvPr/>
        </p:nvSpPr>
        <p:spPr>
          <a:xfrm>
            <a:off x="6729220" y="3969201"/>
            <a:ext cx="1767919" cy="106570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Phase acquisitive</a:t>
            </a:r>
          </a:p>
          <a:p>
            <a:pPr algn="ctr">
              <a:defRPr/>
            </a:pPr>
            <a:endParaRPr lang="fr-FR" sz="1200" dirty="0"/>
          </a:p>
          <a:p>
            <a:pPr algn="ctr">
              <a:defRPr/>
            </a:pPr>
            <a:r>
              <a:rPr lang="fr-FR" sz="1200" dirty="0" smtClean="0"/>
              <a:t>ASP instruit le crédit</a:t>
            </a:r>
          </a:p>
        </p:txBody>
      </p:sp>
      <p:sp>
        <p:nvSpPr>
          <p:cNvPr id="19" name="Flèche droite 18"/>
          <p:cNvSpPr/>
          <p:nvPr/>
        </p:nvSpPr>
        <p:spPr>
          <a:xfrm>
            <a:off x="1867890" y="4267737"/>
            <a:ext cx="415887" cy="484188"/>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 name="Flèche droite 19"/>
          <p:cNvSpPr/>
          <p:nvPr/>
        </p:nvSpPr>
        <p:spPr>
          <a:xfrm>
            <a:off x="6317023" y="4314179"/>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1" name="Flèche droite 20"/>
          <p:cNvSpPr/>
          <p:nvPr/>
        </p:nvSpPr>
        <p:spPr>
          <a:xfrm>
            <a:off x="4899129" y="4314179"/>
            <a:ext cx="442411" cy="485775"/>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2" name="Flèche droite 21"/>
          <p:cNvSpPr/>
          <p:nvPr/>
        </p:nvSpPr>
        <p:spPr>
          <a:xfrm>
            <a:off x="3258986" y="4296893"/>
            <a:ext cx="489088" cy="484188"/>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3" name="Rectangle 22"/>
          <p:cNvSpPr/>
          <p:nvPr/>
        </p:nvSpPr>
        <p:spPr>
          <a:xfrm>
            <a:off x="8798727" y="3996318"/>
            <a:ext cx="1052513" cy="105583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Edition</a:t>
            </a:r>
          </a:p>
          <a:p>
            <a:pPr algn="ctr">
              <a:defRPr/>
            </a:pPr>
            <a:r>
              <a:rPr lang="fr-FR" sz="1200" dirty="0" smtClean="0"/>
              <a:t> </a:t>
            </a:r>
          </a:p>
          <a:p>
            <a:pPr algn="ctr">
              <a:defRPr/>
            </a:pPr>
            <a:r>
              <a:rPr lang="fr-FR" sz="1200" dirty="0" smtClean="0"/>
              <a:t>offres de prêt SED</a:t>
            </a:r>
            <a:endParaRPr lang="fr-FR" sz="1200" dirty="0"/>
          </a:p>
        </p:txBody>
      </p:sp>
      <p:sp>
        <p:nvSpPr>
          <p:cNvPr id="24" name="Flèche droite 23"/>
          <p:cNvSpPr/>
          <p:nvPr/>
        </p:nvSpPr>
        <p:spPr>
          <a:xfrm>
            <a:off x="8337231" y="4344821"/>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5" name="Rectangle 24"/>
          <p:cNvSpPr/>
          <p:nvPr/>
        </p:nvSpPr>
        <p:spPr>
          <a:xfrm>
            <a:off x="10148510" y="3996318"/>
            <a:ext cx="1087710" cy="103205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smtClean="0"/>
              <a:t>Signature notaire</a:t>
            </a:r>
          </a:p>
          <a:p>
            <a:pPr algn="ctr">
              <a:defRPr/>
            </a:pPr>
            <a:endParaRPr lang="fr-FR" sz="1200" b="1" dirty="0"/>
          </a:p>
          <a:p>
            <a:pPr algn="ctr">
              <a:defRPr/>
            </a:pPr>
            <a:r>
              <a:rPr lang="fr-FR" sz="1200" dirty="0" smtClean="0"/>
              <a:t>Déblocage de fonds</a:t>
            </a:r>
            <a:endParaRPr lang="fr-FR" sz="1200" dirty="0"/>
          </a:p>
        </p:txBody>
      </p:sp>
      <p:sp>
        <p:nvSpPr>
          <p:cNvPr id="26" name="Flèche droite 25"/>
          <p:cNvSpPr/>
          <p:nvPr/>
        </p:nvSpPr>
        <p:spPr>
          <a:xfrm>
            <a:off x="9740455" y="4355628"/>
            <a:ext cx="554037" cy="484187"/>
          </a:xfrm>
          <a:prstGeom prst="rightArrow">
            <a:avLst/>
          </a:prstGeom>
          <a:solidFill>
            <a:schemeClr val="bg1">
              <a:lumMod val="8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27" name="Graphique 1768">
            <a:extLst>
              <a:ext uri="{FF2B5EF4-FFF2-40B4-BE49-F238E27FC236}">
                <a16:creationId xmlns:a16="http://schemas.microsoft.com/office/drawing/2014/main" id="{E4E7B9EB-A438-429A-88EF-F72D5705F3EF}"/>
              </a:ext>
            </a:extLst>
          </p:cNvPr>
          <p:cNvGrpSpPr/>
          <p:nvPr/>
        </p:nvGrpSpPr>
        <p:grpSpPr>
          <a:xfrm>
            <a:off x="9187975" y="3701272"/>
            <a:ext cx="343610" cy="266997"/>
            <a:chOff x="11280424" y="617204"/>
            <a:chExt cx="553498" cy="405223"/>
          </a:xfrm>
          <a:noFill/>
        </p:grpSpPr>
        <p:grpSp>
          <p:nvGrpSpPr>
            <p:cNvPr id="28" name="Graphique 1768">
              <a:extLst>
                <a:ext uri="{FF2B5EF4-FFF2-40B4-BE49-F238E27FC236}">
                  <a16:creationId xmlns:a16="http://schemas.microsoft.com/office/drawing/2014/main" id="{E4E7B9EB-A438-429A-88EF-F72D5705F3EF}"/>
                </a:ext>
              </a:extLst>
            </p:cNvPr>
            <p:cNvGrpSpPr/>
            <p:nvPr/>
          </p:nvGrpSpPr>
          <p:grpSpPr>
            <a:xfrm>
              <a:off x="11280424" y="617204"/>
              <a:ext cx="470374" cy="405223"/>
              <a:chOff x="11280424" y="617204"/>
              <a:chExt cx="470374" cy="405223"/>
            </a:xfrm>
            <a:grpFill/>
          </p:grpSpPr>
          <p:sp>
            <p:nvSpPr>
              <p:cNvPr id="36" name="Forme libre : forme 2278">
                <a:extLst>
                  <a:ext uri="{FF2B5EF4-FFF2-40B4-BE49-F238E27FC236}">
                    <a16:creationId xmlns:a16="http://schemas.microsoft.com/office/drawing/2014/main" id="{371864BD-FD6F-48A0-8398-651CCCB4FDC9}"/>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37" name="Forme libre : forme 2279">
                <a:extLst>
                  <a:ext uri="{FF2B5EF4-FFF2-40B4-BE49-F238E27FC236}">
                    <a16:creationId xmlns:a16="http://schemas.microsoft.com/office/drawing/2014/main" id="{A945041F-671A-469C-8C24-53185B21BFED}"/>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38" name="Forme libre : forme 2280">
                <a:extLst>
                  <a:ext uri="{FF2B5EF4-FFF2-40B4-BE49-F238E27FC236}">
                    <a16:creationId xmlns:a16="http://schemas.microsoft.com/office/drawing/2014/main" id="{81EBCE5D-E782-43AF-BC34-718826342388}"/>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39" name="Forme libre : forme 2281">
                <a:extLst>
                  <a:ext uri="{FF2B5EF4-FFF2-40B4-BE49-F238E27FC236}">
                    <a16:creationId xmlns:a16="http://schemas.microsoft.com/office/drawing/2014/main" id="{3379CB02-4258-4ECD-967A-43DD05A41687}"/>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40" name="Forme libre : forme 2282">
                <a:extLst>
                  <a:ext uri="{FF2B5EF4-FFF2-40B4-BE49-F238E27FC236}">
                    <a16:creationId xmlns:a16="http://schemas.microsoft.com/office/drawing/2014/main" id="{19BB40E8-27B8-4D87-B673-15C576A6203C}"/>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nvGrpSpPr>
            <p:cNvPr id="29" name="Graphique 1768">
              <a:extLst>
                <a:ext uri="{FF2B5EF4-FFF2-40B4-BE49-F238E27FC236}">
                  <a16:creationId xmlns:a16="http://schemas.microsoft.com/office/drawing/2014/main" id="{E4E7B9EB-A438-429A-88EF-F72D5705F3EF}"/>
                </a:ext>
              </a:extLst>
            </p:cNvPr>
            <p:cNvGrpSpPr/>
            <p:nvPr/>
          </p:nvGrpSpPr>
          <p:grpSpPr>
            <a:xfrm>
              <a:off x="11397882" y="619743"/>
              <a:ext cx="436040" cy="261222"/>
              <a:chOff x="11397882" y="619743"/>
              <a:chExt cx="436040" cy="261222"/>
            </a:xfrm>
            <a:grpFill/>
          </p:grpSpPr>
          <p:grpSp>
            <p:nvGrpSpPr>
              <p:cNvPr id="30" name="Graphique 1768">
                <a:extLst>
                  <a:ext uri="{FF2B5EF4-FFF2-40B4-BE49-F238E27FC236}">
                    <a16:creationId xmlns:a16="http://schemas.microsoft.com/office/drawing/2014/main" id="{E4E7B9EB-A438-429A-88EF-F72D5705F3EF}"/>
                  </a:ext>
                </a:extLst>
              </p:cNvPr>
              <p:cNvGrpSpPr/>
              <p:nvPr/>
            </p:nvGrpSpPr>
            <p:grpSpPr>
              <a:xfrm>
                <a:off x="11644675" y="619743"/>
                <a:ext cx="189247" cy="184928"/>
                <a:chOff x="11644675" y="619743"/>
                <a:chExt cx="189247" cy="184928"/>
              </a:xfrm>
              <a:grpFill/>
            </p:grpSpPr>
            <p:sp>
              <p:nvSpPr>
                <p:cNvPr id="34" name="Forme libre : forme 2285">
                  <a:extLst>
                    <a:ext uri="{FF2B5EF4-FFF2-40B4-BE49-F238E27FC236}">
                      <a16:creationId xmlns:a16="http://schemas.microsoft.com/office/drawing/2014/main" id="{6D47A751-F5A0-4621-BC19-5D12CD8537D0}"/>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35" name="Forme libre : forme 2286">
                  <a:extLst>
                    <a:ext uri="{FF2B5EF4-FFF2-40B4-BE49-F238E27FC236}">
                      <a16:creationId xmlns:a16="http://schemas.microsoft.com/office/drawing/2014/main" id="{22D7FE2C-520D-4603-90DA-6D4C5172CEB8}"/>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nvGrpSpPr>
              <p:cNvPr id="31" name="Graphique 1768">
                <a:extLst>
                  <a:ext uri="{FF2B5EF4-FFF2-40B4-BE49-F238E27FC236}">
                    <a16:creationId xmlns:a16="http://schemas.microsoft.com/office/drawing/2014/main" id="{E4E7B9EB-A438-429A-88EF-F72D5705F3EF}"/>
                  </a:ext>
                </a:extLst>
              </p:cNvPr>
              <p:cNvGrpSpPr/>
              <p:nvPr/>
            </p:nvGrpSpPr>
            <p:grpSpPr>
              <a:xfrm>
                <a:off x="11397882" y="735828"/>
                <a:ext cx="248698" cy="145137"/>
                <a:chOff x="11397882" y="735828"/>
                <a:chExt cx="248698" cy="145137"/>
              </a:xfrm>
              <a:grpFill/>
            </p:grpSpPr>
            <p:sp>
              <p:nvSpPr>
                <p:cNvPr id="32" name="Forme libre : forme 2288">
                  <a:extLst>
                    <a:ext uri="{FF2B5EF4-FFF2-40B4-BE49-F238E27FC236}">
                      <a16:creationId xmlns:a16="http://schemas.microsoft.com/office/drawing/2014/main" id="{63A58468-ECCE-49C8-AE7F-AC337392AFE4}"/>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sp>
              <p:nvSpPr>
                <p:cNvPr id="33" name="Forme libre : forme 2289">
                  <a:extLst>
                    <a:ext uri="{FF2B5EF4-FFF2-40B4-BE49-F238E27FC236}">
                      <a16:creationId xmlns:a16="http://schemas.microsoft.com/office/drawing/2014/main" id="{757799CC-76C3-4430-9BC4-92175B09125F}"/>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5715" cap="rnd">
                  <a:solidFill>
                    <a:srgbClr val="E52A29"/>
                  </a:solidFill>
                  <a:prstDash val="solid"/>
                  <a:round/>
                </a:ln>
              </p:spPr>
              <p:txBody>
                <a:bodyPr anchor="ct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fr-FR" sz="1400"/>
                </a:p>
              </p:txBody>
            </p:sp>
          </p:grpSp>
        </p:grpSp>
      </p:grpSp>
      <p:sp>
        <p:nvSpPr>
          <p:cNvPr id="41" name="Flèche droite 40"/>
          <p:cNvSpPr/>
          <p:nvPr/>
        </p:nvSpPr>
        <p:spPr>
          <a:xfrm>
            <a:off x="1951352" y="5138473"/>
            <a:ext cx="1603164" cy="41709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ASP</a:t>
            </a:r>
            <a:endParaRPr lang="fr-FR" sz="1300" dirty="0"/>
          </a:p>
        </p:txBody>
      </p:sp>
      <p:sp>
        <p:nvSpPr>
          <p:cNvPr id="42" name="Flèche droite 41"/>
          <p:cNvSpPr/>
          <p:nvPr/>
        </p:nvSpPr>
        <p:spPr>
          <a:xfrm>
            <a:off x="10627832" y="5145320"/>
            <a:ext cx="741187" cy="443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AG.</a:t>
            </a:r>
            <a:endParaRPr lang="fr-FR" sz="1300" dirty="0"/>
          </a:p>
        </p:txBody>
      </p:sp>
      <p:sp>
        <p:nvSpPr>
          <p:cNvPr id="43" name="Flèche droite 42"/>
          <p:cNvSpPr/>
          <p:nvPr/>
        </p:nvSpPr>
        <p:spPr>
          <a:xfrm>
            <a:off x="3594843" y="5153352"/>
            <a:ext cx="2922635" cy="426405"/>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Bailleur social - HLM</a:t>
            </a:r>
            <a:endParaRPr lang="fr-FR" sz="1300" dirty="0"/>
          </a:p>
        </p:txBody>
      </p:sp>
      <p:sp>
        <p:nvSpPr>
          <p:cNvPr id="44" name="Flèche droite 43"/>
          <p:cNvSpPr/>
          <p:nvPr/>
        </p:nvSpPr>
        <p:spPr>
          <a:xfrm>
            <a:off x="6625170" y="5153904"/>
            <a:ext cx="3949074" cy="41709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ASP</a:t>
            </a:r>
            <a:endParaRPr lang="fr-FR" sz="1300" dirty="0"/>
          </a:p>
        </p:txBody>
      </p:sp>
      <p:sp>
        <p:nvSpPr>
          <p:cNvPr id="45" name="Rectangle 44"/>
          <p:cNvSpPr/>
          <p:nvPr/>
        </p:nvSpPr>
        <p:spPr>
          <a:xfrm>
            <a:off x="550912" y="1621776"/>
            <a:ext cx="10685308" cy="1554272"/>
          </a:xfrm>
          <a:prstGeom prst="rect">
            <a:avLst/>
          </a:prstGeom>
        </p:spPr>
        <p:txBody>
          <a:bodyPr wrap="square">
            <a:spAutoFit/>
          </a:bodyPr>
          <a:lstStyle/>
          <a:p>
            <a:pPr marL="882900" lvl="1" indent="-342900">
              <a:buFont typeface="Arial" panose="020B0604020202020204" pitchFamily="34" charset="0"/>
              <a:buChar char="•"/>
            </a:pPr>
            <a:r>
              <a:rPr lang="da-DK" sz="1500" b="1" dirty="0" smtClean="0">
                <a:solidFill>
                  <a:srgbClr val="C00000"/>
                </a:solidFill>
                <a:latin typeface="Arial" panose="020B0604020202020204" pitchFamily="34" charset="0"/>
              </a:rPr>
              <a:t>Votre client a un projet immobilier Prêt Social Location Accession (PSLA)</a:t>
            </a:r>
          </a:p>
          <a:p>
            <a:pPr marL="882900" lvl="1" indent="-342900">
              <a:buFont typeface="Arial" panose="020B0604020202020204" pitchFamily="34" charset="0"/>
              <a:buChar char="•"/>
            </a:pPr>
            <a:endParaRPr lang="da-DK" sz="1500" dirty="0"/>
          </a:p>
          <a:p>
            <a:pPr marL="1340100" lvl="3" indent="-342900">
              <a:buClr>
                <a:schemeClr val="accent4">
                  <a:lumMod val="75000"/>
                </a:schemeClr>
              </a:buClr>
              <a:buSzPct val="100000"/>
              <a:buFont typeface="Wingdings" panose="05000000000000000000" pitchFamily="2" charset="2"/>
              <a:buChar char="§"/>
            </a:pPr>
            <a:r>
              <a:rPr lang="da-DK" sz="1300" dirty="0" smtClean="0"/>
              <a:t>Transmettez votre demande qualifiée par email </a:t>
            </a:r>
            <a:r>
              <a:rPr lang="da-DK" sz="1300" dirty="0"/>
              <a:t>: </a:t>
            </a:r>
            <a:r>
              <a:rPr lang="da-DK" sz="1300" dirty="0">
                <a:hlinkClick r:id="rId2"/>
              </a:rPr>
              <a:t>cegee-b-accession-soc-propriete@cegee.caisse-epargne.fr</a:t>
            </a:r>
            <a:endParaRPr lang="da-DK" sz="1300" dirty="0"/>
          </a:p>
          <a:p>
            <a:pPr marL="1340100" lvl="3" indent="-342900">
              <a:buClr>
                <a:schemeClr val="accent4">
                  <a:lumMod val="75000"/>
                </a:schemeClr>
              </a:buClr>
              <a:buSzPct val="100000"/>
              <a:buFont typeface="Wingdings" panose="05000000000000000000" pitchFamily="2" charset="2"/>
              <a:buChar char="§"/>
            </a:pPr>
            <a:endParaRPr lang="da-DK" sz="1300" dirty="0" smtClean="0"/>
          </a:p>
          <a:p>
            <a:pPr marL="1340100" lvl="3" indent="-342900">
              <a:buClr>
                <a:schemeClr val="accent4">
                  <a:lumMod val="75000"/>
                </a:schemeClr>
              </a:buClr>
              <a:buSzPct val="100000"/>
              <a:buFont typeface="Wingdings" panose="05000000000000000000" pitchFamily="2" charset="2"/>
              <a:buChar char="§"/>
            </a:pPr>
            <a:r>
              <a:rPr lang="da-DK" sz="1300" dirty="0" smtClean="0"/>
              <a:t>L’ASP prend en charge les demandes, établit les pré accords et instruit les financements PSLA de vos clients</a:t>
            </a:r>
          </a:p>
          <a:p>
            <a:pPr marL="882900" lvl="2" indent="-342900">
              <a:buClr>
                <a:schemeClr val="accent4">
                  <a:lumMod val="75000"/>
                </a:schemeClr>
              </a:buClr>
              <a:buSzPct val="100000"/>
              <a:buFont typeface="Wingdings" panose="05000000000000000000" pitchFamily="2" charset="2"/>
              <a:buChar char="§"/>
            </a:pPr>
            <a:endParaRPr lang="da-DK" sz="1300" dirty="0"/>
          </a:p>
          <a:p>
            <a:pPr marL="1340100" lvl="3" indent="-342900">
              <a:buClr>
                <a:schemeClr val="accent4">
                  <a:lumMod val="75000"/>
                </a:schemeClr>
              </a:buClr>
              <a:buSzPct val="100000"/>
              <a:buFont typeface="Wingdings" panose="05000000000000000000" pitchFamily="2" charset="2"/>
              <a:buChar char="§"/>
            </a:pPr>
            <a:r>
              <a:rPr lang="da-DK" sz="1300" dirty="0" smtClean="0"/>
              <a:t>Besoin d’infos PSLA : CLOE et Myassistance, Rubrique des commerciaux, procédure Mydocs PR-A-0469</a:t>
            </a:r>
          </a:p>
        </p:txBody>
      </p:sp>
      <p:grpSp>
        <p:nvGrpSpPr>
          <p:cNvPr id="46" name="Graphique 1755">
            <a:extLst>
              <a:ext uri="{FF2B5EF4-FFF2-40B4-BE49-F238E27FC236}">
                <a16:creationId xmlns:a16="http://schemas.microsoft.com/office/drawing/2014/main" id="{22978B66-D02C-497E-8B96-2A0B2D2999DB}"/>
              </a:ext>
            </a:extLst>
          </p:cNvPr>
          <p:cNvGrpSpPr/>
          <p:nvPr/>
        </p:nvGrpSpPr>
        <p:grpSpPr>
          <a:xfrm>
            <a:off x="7391794" y="3628705"/>
            <a:ext cx="442769" cy="300984"/>
            <a:chOff x="4133845" y="614362"/>
            <a:chExt cx="513016" cy="376809"/>
          </a:xfrm>
          <a:noFill/>
        </p:grpSpPr>
        <p:grpSp>
          <p:nvGrpSpPr>
            <p:cNvPr id="47" name="Graphique 1755">
              <a:extLst>
                <a:ext uri="{FF2B5EF4-FFF2-40B4-BE49-F238E27FC236}">
                  <a16:creationId xmlns:a16="http://schemas.microsoft.com/office/drawing/2014/main" id="{22978B66-D02C-497E-8B96-2A0B2D2999DB}"/>
                </a:ext>
              </a:extLst>
            </p:cNvPr>
            <p:cNvGrpSpPr/>
            <p:nvPr/>
          </p:nvGrpSpPr>
          <p:grpSpPr>
            <a:xfrm>
              <a:off x="4133845" y="614362"/>
              <a:ext cx="513016" cy="376809"/>
              <a:chOff x="4133845" y="614362"/>
              <a:chExt cx="513016" cy="376809"/>
            </a:xfrm>
            <a:grpFill/>
          </p:grpSpPr>
          <p:sp>
            <p:nvSpPr>
              <p:cNvPr id="53" name="Forme libre : forme 1947">
                <a:extLst>
                  <a:ext uri="{FF2B5EF4-FFF2-40B4-BE49-F238E27FC236}">
                    <a16:creationId xmlns:a16="http://schemas.microsoft.com/office/drawing/2014/main" id="{BFFA63D3-74B8-4CEF-9011-AFA52709F964}"/>
                  </a:ext>
                </a:extLst>
              </p:cNvPr>
              <p:cNvSpPr/>
              <p:nvPr/>
            </p:nvSpPr>
            <p:spPr>
              <a:xfrm>
                <a:off x="4233190" y="991171"/>
                <a:ext cx="349186" cy="9525"/>
              </a:xfrm>
              <a:custGeom>
                <a:avLst/>
                <a:gdLst>
                  <a:gd name="connsiteX0" fmla="*/ 349187 w 349186"/>
                  <a:gd name="connsiteY0" fmla="*/ 0 h 9525"/>
                  <a:gd name="connsiteX1" fmla="*/ 0 w 349186"/>
                  <a:gd name="connsiteY1" fmla="*/ 0 h 9525"/>
                </a:gdLst>
                <a:ahLst/>
                <a:cxnLst>
                  <a:cxn ang="0">
                    <a:pos x="connsiteX0" y="connsiteY0"/>
                  </a:cxn>
                  <a:cxn ang="0">
                    <a:pos x="connsiteX1" y="connsiteY1"/>
                  </a:cxn>
                </a:cxnLst>
                <a:rect l="l" t="t" r="r" b="b"/>
                <a:pathLst>
                  <a:path w="349186" h="9525">
                    <a:moveTo>
                      <a:pt x="349187" y="0"/>
                    </a:moveTo>
                    <a:lnTo>
                      <a:pt x="0" y="0"/>
                    </a:lnTo>
                  </a:path>
                </a:pathLst>
              </a:custGeom>
              <a:grpFill/>
              <a:ln w="5715" cap="rnd">
                <a:solidFill>
                  <a:srgbClr val="E52A29"/>
                </a:solidFill>
                <a:prstDash val="solid"/>
                <a:round/>
              </a:ln>
            </p:spPr>
            <p:txBody>
              <a:bodyPr anchor="ctr"/>
              <a:lstStyle/>
              <a:p>
                <a:pPr>
                  <a:defRPr/>
                </a:pPr>
                <a:endParaRPr lang="fr-FR" sz="1400"/>
              </a:p>
            </p:txBody>
          </p:sp>
          <p:sp>
            <p:nvSpPr>
              <p:cNvPr id="54" name="Forme libre : forme 1948">
                <a:extLst>
                  <a:ext uri="{FF2B5EF4-FFF2-40B4-BE49-F238E27FC236}">
                    <a16:creationId xmlns:a16="http://schemas.microsoft.com/office/drawing/2014/main" id="{F5D9B1D9-515C-4C8D-835F-886564F549DF}"/>
                  </a:ext>
                </a:extLst>
              </p:cNvPr>
              <p:cNvSpPr/>
              <p:nvPr/>
            </p:nvSpPr>
            <p:spPr>
              <a:xfrm>
                <a:off x="4623430" y="991171"/>
                <a:ext cx="23431" cy="9525"/>
              </a:xfrm>
              <a:custGeom>
                <a:avLst/>
                <a:gdLst>
                  <a:gd name="connsiteX0" fmla="*/ 23432 w 23431"/>
                  <a:gd name="connsiteY0" fmla="*/ 0 h 9525"/>
                  <a:gd name="connsiteX1" fmla="*/ 0 w 23431"/>
                  <a:gd name="connsiteY1" fmla="*/ 0 h 9525"/>
                </a:gdLst>
                <a:ahLst/>
                <a:cxnLst>
                  <a:cxn ang="0">
                    <a:pos x="connsiteX0" y="connsiteY0"/>
                  </a:cxn>
                  <a:cxn ang="0">
                    <a:pos x="connsiteX1" y="connsiteY1"/>
                  </a:cxn>
                </a:cxnLst>
                <a:rect l="l" t="t" r="r" b="b"/>
                <a:pathLst>
                  <a:path w="23431" h="9525">
                    <a:moveTo>
                      <a:pt x="23432" y="0"/>
                    </a:moveTo>
                    <a:lnTo>
                      <a:pt x="0" y="0"/>
                    </a:lnTo>
                  </a:path>
                </a:pathLst>
              </a:custGeom>
              <a:grpFill/>
              <a:ln w="5715" cap="rnd">
                <a:solidFill>
                  <a:srgbClr val="E52A29"/>
                </a:solidFill>
                <a:prstDash val="solid"/>
                <a:round/>
              </a:ln>
            </p:spPr>
            <p:txBody>
              <a:bodyPr anchor="ctr"/>
              <a:lstStyle/>
              <a:p>
                <a:pPr>
                  <a:defRPr/>
                </a:pPr>
                <a:endParaRPr lang="fr-FR" sz="1400"/>
              </a:p>
            </p:txBody>
          </p:sp>
          <p:grpSp>
            <p:nvGrpSpPr>
              <p:cNvPr id="55" name="Graphique 1755">
                <a:extLst>
                  <a:ext uri="{FF2B5EF4-FFF2-40B4-BE49-F238E27FC236}">
                    <a16:creationId xmlns:a16="http://schemas.microsoft.com/office/drawing/2014/main" id="{22978B66-D02C-497E-8B96-2A0B2D2999DB}"/>
                  </a:ext>
                </a:extLst>
              </p:cNvPr>
              <p:cNvGrpSpPr/>
              <p:nvPr/>
            </p:nvGrpSpPr>
            <p:grpSpPr>
              <a:xfrm>
                <a:off x="4133845" y="614362"/>
                <a:ext cx="356568" cy="190118"/>
                <a:chOff x="4133845" y="614362"/>
                <a:chExt cx="356568" cy="190118"/>
              </a:xfrm>
              <a:grpFill/>
            </p:grpSpPr>
            <p:sp>
              <p:nvSpPr>
                <p:cNvPr id="63" name="Forme libre : forme 1950">
                  <a:extLst>
                    <a:ext uri="{FF2B5EF4-FFF2-40B4-BE49-F238E27FC236}">
                      <a16:creationId xmlns:a16="http://schemas.microsoft.com/office/drawing/2014/main" id="{2B25A634-831B-4A90-95D9-E6FBB0DE0F51}"/>
                    </a:ext>
                  </a:extLst>
                </p:cNvPr>
                <p:cNvSpPr/>
                <p:nvPr/>
              </p:nvSpPr>
              <p:spPr>
                <a:xfrm>
                  <a:off x="4388448" y="698467"/>
                  <a:ext cx="1047" cy="7238"/>
                </a:xfrm>
                <a:custGeom>
                  <a:avLst/>
                  <a:gdLst>
                    <a:gd name="connsiteX0" fmla="*/ 0 w 1047"/>
                    <a:gd name="connsiteY0" fmla="*/ 0 h 7238"/>
                    <a:gd name="connsiteX1" fmla="*/ 1048 w 1047"/>
                    <a:gd name="connsiteY1" fmla="*/ 7239 h 7238"/>
                  </a:gdLst>
                  <a:ahLst/>
                  <a:cxnLst>
                    <a:cxn ang="0">
                      <a:pos x="connsiteX0" y="connsiteY0"/>
                    </a:cxn>
                    <a:cxn ang="0">
                      <a:pos x="connsiteX1" y="connsiteY1"/>
                    </a:cxn>
                  </a:cxnLst>
                  <a:rect l="l" t="t" r="r" b="b"/>
                  <a:pathLst>
                    <a:path w="1047" h="7238">
                      <a:moveTo>
                        <a:pt x="0" y="0"/>
                      </a:moveTo>
                      <a:lnTo>
                        <a:pt x="1048" y="7239"/>
                      </a:lnTo>
                    </a:path>
                  </a:pathLst>
                </a:custGeom>
                <a:grpFill/>
                <a:ln w="5715" cap="rnd">
                  <a:solidFill>
                    <a:srgbClr val="E52A29"/>
                  </a:solidFill>
                  <a:prstDash val="solid"/>
                  <a:round/>
                </a:ln>
              </p:spPr>
              <p:txBody>
                <a:bodyPr anchor="ctr"/>
                <a:lstStyle/>
                <a:p>
                  <a:pPr>
                    <a:defRPr/>
                  </a:pPr>
                  <a:endParaRPr lang="fr-FR" sz="1400"/>
                </a:p>
              </p:txBody>
            </p:sp>
            <p:sp>
              <p:nvSpPr>
                <p:cNvPr id="64" name="Forme libre : forme 1951">
                  <a:extLst>
                    <a:ext uri="{FF2B5EF4-FFF2-40B4-BE49-F238E27FC236}">
                      <a16:creationId xmlns:a16="http://schemas.microsoft.com/office/drawing/2014/main" id="{B0E6976C-D15B-407B-863C-D86CB4444A87}"/>
                    </a:ext>
                  </a:extLst>
                </p:cNvPr>
                <p:cNvSpPr/>
                <p:nvPr/>
              </p:nvSpPr>
              <p:spPr>
                <a:xfrm>
                  <a:off x="4383304" y="739710"/>
                  <a:ext cx="16668" cy="6582"/>
                </a:xfrm>
                <a:custGeom>
                  <a:avLst/>
                  <a:gdLst>
                    <a:gd name="connsiteX0" fmla="*/ 0 w 16668"/>
                    <a:gd name="connsiteY0" fmla="*/ 2286 h 6582"/>
                    <a:gd name="connsiteX1" fmla="*/ 9144 w 16668"/>
                    <a:gd name="connsiteY1" fmla="*/ 6477 h 6582"/>
                    <a:gd name="connsiteX2" fmla="*/ 16669 w 16668"/>
                    <a:gd name="connsiteY2" fmla="*/ 0 h 6582"/>
                  </a:gdLst>
                  <a:ahLst/>
                  <a:cxnLst>
                    <a:cxn ang="0">
                      <a:pos x="connsiteX0" y="connsiteY0"/>
                    </a:cxn>
                    <a:cxn ang="0">
                      <a:pos x="connsiteX1" y="connsiteY1"/>
                    </a:cxn>
                    <a:cxn ang="0">
                      <a:pos x="connsiteX2" y="connsiteY2"/>
                    </a:cxn>
                  </a:cxnLst>
                  <a:rect l="l" t="t" r="r" b="b"/>
                  <a:pathLst>
                    <a:path w="16668" h="6582">
                      <a:moveTo>
                        <a:pt x="0" y="2286"/>
                      </a:moveTo>
                      <a:cubicBezTo>
                        <a:pt x="1715" y="5239"/>
                        <a:pt x="5334" y="7048"/>
                        <a:pt x="9144" y="6477"/>
                      </a:cubicBezTo>
                      <a:cubicBezTo>
                        <a:pt x="12954" y="5905"/>
                        <a:pt x="15907" y="3239"/>
                        <a:pt x="16669" y="0"/>
                      </a:cubicBezTo>
                    </a:path>
                  </a:pathLst>
                </a:custGeom>
                <a:grpFill/>
                <a:ln w="5715" cap="rnd">
                  <a:solidFill>
                    <a:srgbClr val="E52A29"/>
                  </a:solidFill>
                  <a:prstDash val="solid"/>
                  <a:round/>
                </a:ln>
              </p:spPr>
              <p:txBody>
                <a:bodyPr anchor="ctr"/>
                <a:lstStyle/>
                <a:p>
                  <a:pPr>
                    <a:defRPr/>
                  </a:pPr>
                  <a:endParaRPr lang="fr-FR" sz="1400"/>
                </a:p>
              </p:txBody>
            </p:sp>
            <p:sp>
              <p:nvSpPr>
                <p:cNvPr id="65" name="Forme libre : forme 1952">
                  <a:extLst>
                    <a:ext uri="{FF2B5EF4-FFF2-40B4-BE49-F238E27FC236}">
                      <a16:creationId xmlns:a16="http://schemas.microsoft.com/office/drawing/2014/main" id="{315B8832-F320-4175-8A58-CECAB8334F4B}"/>
                    </a:ext>
                  </a:extLst>
                </p:cNvPr>
                <p:cNvSpPr/>
                <p:nvPr/>
              </p:nvSpPr>
              <p:spPr>
                <a:xfrm>
                  <a:off x="4341464" y="662939"/>
                  <a:ext cx="12217" cy="23812"/>
                </a:xfrm>
                <a:custGeom>
                  <a:avLst/>
                  <a:gdLst>
                    <a:gd name="connsiteX0" fmla="*/ 12217 w 12217"/>
                    <a:gd name="connsiteY0" fmla="*/ 23813 h 23812"/>
                    <a:gd name="connsiteX1" fmla="*/ 25 w 12217"/>
                    <a:gd name="connsiteY1" fmla="*/ 0 h 23812"/>
                  </a:gdLst>
                  <a:ahLst/>
                  <a:cxnLst>
                    <a:cxn ang="0">
                      <a:pos x="connsiteX0" y="connsiteY0"/>
                    </a:cxn>
                    <a:cxn ang="0">
                      <a:pos x="connsiteX1" y="connsiteY1"/>
                    </a:cxn>
                  </a:cxnLst>
                  <a:rect l="l" t="t" r="r" b="b"/>
                  <a:pathLst>
                    <a:path w="12217" h="23812">
                      <a:moveTo>
                        <a:pt x="12217" y="23813"/>
                      </a:moveTo>
                      <a:cubicBezTo>
                        <a:pt x="12217" y="23813"/>
                        <a:pt x="-642" y="17240"/>
                        <a:pt x="25" y="0"/>
                      </a:cubicBezTo>
                    </a:path>
                  </a:pathLst>
                </a:custGeom>
                <a:grpFill/>
                <a:ln w="5715" cap="rnd">
                  <a:solidFill>
                    <a:srgbClr val="E52A29"/>
                  </a:solidFill>
                  <a:prstDash val="solid"/>
                  <a:round/>
                </a:ln>
              </p:spPr>
              <p:txBody>
                <a:bodyPr anchor="ctr"/>
                <a:lstStyle/>
                <a:p>
                  <a:pPr>
                    <a:defRPr/>
                  </a:pPr>
                  <a:endParaRPr lang="fr-FR" sz="1400"/>
                </a:p>
              </p:txBody>
            </p:sp>
            <p:sp>
              <p:nvSpPr>
                <p:cNvPr id="66" name="Forme libre : forme 1953">
                  <a:extLst>
                    <a:ext uri="{FF2B5EF4-FFF2-40B4-BE49-F238E27FC236}">
                      <a16:creationId xmlns:a16="http://schemas.microsoft.com/office/drawing/2014/main" id="{915A269F-F3DD-4D6D-98BD-CA1A7858544D}"/>
                    </a:ext>
                  </a:extLst>
                </p:cNvPr>
                <p:cNvSpPr/>
                <p:nvPr/>
              </p:nvSpPr>
              <p:spPr>
                <a:xfrm>
                  <a:off x="4133845" y="614362"/>
                  <a:ext cx="9525" cy="9525"/>
                </a:xfrm>
                <a:custGeom>
                  <a:avLst/>
                  <a:gdLst/>
                  <a:ahLst/>
                  <a:cxnLst/>
                  <a:rect l="l" t="t" r="r" b="b"/>
                  <a:pathLst>
                    <a:path w="9525" h="9525"/>
                  </a:pathLst>
                </a:custGeom>
                <a:grpFill/>
                <a:ln w="5715" cap="rnd">
                  <a:solidFill>
                    <a:srgbClr val="E52A29"/>
                  </a:solidFill>
                  <a:prstDash val="solid"/>
                  <a:round/>
                </a:ln>
              </p:spPr>
              <p:txBody>
                <a:bodyPr anchor="ctr"/>
                <a:lstStyle/>
                <a:p>
                  <a:pPr>
                    <a:defRPr/>
                  </a:pPr>
                  <a:endParaRPr lang="fr-FR" sz="1400"/>
                </a:p>
              </p:txBody>
            </p:sp>
            <p:sp>
              <p:nvSpPr>
                <p:cNvPr id="67" name="Forme libre : forme 1954">
                  <a:extLst>
                    <a:ext uri="{FF2B5EF4-FFF2-40B4-BE49-F238E27FC236}">
                      <a16:creationId xmlns:a16="http://schemas.microsoft.com/office/drawing/2014/main" id="{C3B4242D-5581-4D8D-8C4A-8A3F52493B50}"/>
                    </a:ext>
                  </a:extLst>
                </p:cNvPr>
                <p:cNvSpPr/>
                <p:nvPr/>
              </p:nvSpPr>
              <p:spPr>
                <a:xfrm>
                  <a:off x="4353301" y="617210"/>
                  <a:ext cx="137112" cy="187270"/>
                </a:xfrm>
                <a:custGeom>
                  <a:avLst/>
                  <a:gdLst>
                    <a:gd name="connsiteX0" fmla="*/ 0 w 137112"/>
                    <a:gd name="connsiteY0" fmla="*/ 21155 h 187270"/>
                    <a:gd name="connsiteX1" fmla="*/ 110966 w 137112"/>
                    <a:gd name="connsiteY1" fmla="*/ 24774 h 187270"/>
                    <a:gd name="connsiteX2" fmla="*/ 130397 w 137112"/>
                    <a:gd name="connsiteY2" fmla="*/ 100403 h 187270"/>
                    <a:gd name="connsiteX3" fmla="*/ 103537 w 137112"/>
                    <a:gd name="connsiteY3" fmla="*/ 187271 h 187270"/>
                  </a:gdLst>
                  <a:ahLst/>
                  <a:cxnLst>
                    <a:cxn ang="0">
                      <a:pos x="connsiteX0" y="connsiteY0"/>
                    </a:cxn>
                    <a:cxn ang="0">
                      <a:pos x="connsiteX1" y="connsiteY1"/>
                    </a:cxn>
                    <a:cxn ang="0">
                      <a:pos x="connsiteX2" y="connsiteY2"/>
                    </a:cxn>
                    <a:cxn ang="0">
                      <a:pos x="connsiteX3" y="connsiteY3"/>
                    </a:cxn>
                  </a:cxnLst>
                  <a:rect l="l" t="t" r="r" b="b"/>
                  <a:pathLst>
                    <a:path w="137112" h="187270">
                      <a:moveTo>
                        <a:pt x="0" y="21155"/>
                      </a:moveTo>
                      <a:cubicBezTo>
                        <a:pt x="100298" y="-28470"/>
                        <a:pt x="110966" y="24774"/>
                        <a:pt x="110966" y="24774"/>
                      </a:cubicBezTo>
                      <a:cubicBezTo>
                        <a:pt x="147447" y="39824"/>
                        <a:pt x="130397" y="100403"/>
                        <a:pt x="130397" y="100403"/>
                      </a:cubicBezTo>
                      <a:cubicBezTo>
                        <a:pt x="130397" y="100403"/>
                        <a:pt x="157258" y="170697"/>
                        <a:pt x="103537" y="187271"/>
                      </a:cubicBezTo>
                    </a:path>
                  </a:pathLst>
                </a:custGeom>
                <a:grpFill/>
                <a:ln w="5715" cap="rnd">
                  <a:solidFill>
                    <a:srgbClr val="E52A29"/>
                  </a:solidFill>
                  <a:prstDash val="solid"/>
                  <a:round/>
                </a:ln>
              </p:spPr>
              <p:txBody>
                <a:bodyPr anchor="ctr"/>
                <a:lstStyle/>
                <a:p>
                  <a:pPr>
                    <a:defRPr/>
                  </a:pPr>
                  <a:endParaRPr lang="fr-FR" sz="1400"/>
                </a:p>
              </p:txBody>
            </p:sp>
            <p:sp>
              <p:nvSpPr>
                <p:cNvPr id="68" name="Forme libre : forme 1955">
                  <a:extLst>
                    <a:ext uri="{FF2B5EF4-FFF2-40B4-BE49-F238E27FC236}">
                      <a16:creationId xmlns:a16="http://schemas.microsoft.com/office/drawing/2014/main" id="{69CFA7AD-03BB-43A2-9E3D-9AA3CD9E8FF6}"/>
                    </a:ext>
                  </a:extLst>
                </p:cNvPr>
                <p:cNvSpPr/>
                <p:nvPr/>
              </p:nvSpPr>
              <p:spPr>
                <a:xfrm>
                  <a:off x="4351501" y="687037"/>
                  <a:ext cx="67522" cy="80879"/>
                </a:xfrm>
                <a:custGeom>
                  <a:avLst/>
                  <a:gdLst>
                    <a:gd name="connsiteX0" fmla="*/ 1895 w 67522"/>
                    <a:gd name="connsiteY0" fmla="*/ 0 h 80879"/>
                    <a:gd name="connsiteX1" fmla="*/ 752 w 67522"/>
                    <a:gd name="connsiteY1" fmla="*/ 25527 h 80879"/>
                    <a:gd name="connsiteX2" fmla="*/ 67522 w 67522"/>
                    <a:gd name="connsiteY2" fmla="*/ 80677 h 80879"/>
                  </a:gdLst>
                  <a:ahLst/>
                  <a:cxnLst>
                    <a:cxn ang="0">
                      <a:pos x="connsiteX0" y="connsiteY0"/>
                    </a:cxn>
                    <a:cxn ang="0">
                      <a:pos x="connsiteX1" y="connsiteY1"/>
                    </a:cxn>
                    <a:cxn ang="0">
                      <a:pos x="connsiteX2" y="connsiteY2"/>
                    </a:cxn>
                  </a:cxnLst>
                  <a:rect l="l" t="t" r="r" b="b"/>
                  <a:pathLst>
                    <a:path w="67522" h="80879">
                      <a:moveTo>
                        <a:pt x="1895" y="0"/>
                      </a:moveTo>
                      <a:cubicBezTo>
                        <a:pt x="-105" y="8096"/>
                        <a:pt x="-582" y="16764"/>
                        <a:pt x="752" y="25527"/>
                      </a:cubicBezTo>
                      <a:cubicBezTo>
                        <a:pt x="5800" y="59436"/>
                        <a:pt x="35232" y="83344"/>
                        <a:pt x="67522" y="80677"/>
                      </a:cubicBezTo>
                    </a:path>
                  </a:pathLst>
                </a:custGeom>
                <a:grpFill/>
                <a:ln w="5715" cap="rnd">
                  <a:solidFill>
                    <a:srgbClr val="E52A29"/>
                  </a:solidFill>
                  <a:prstDash val="solid"/>
                  <a:round/>
                </a:ln>
              </p:spPr>
              <p:txBody>
                <a:bodyPr anchor="ctr"/>
                <a:lstStyle/>
                <a:p>
                  <a:pPr>
                    <a:defRPr/>
                  </a:pPr>
                  <a:endParaRPr lang="fr-FR" sz="1400"/>
                </a:p>
              </p:txBody>
            </p:sp>
          </p:grpSp>
          <p:grpSp>
            <p:nvGrpSpPr>
              <p:cNvPr id="56" name="Graphique 1755">
                <a:extLst>
                  <a:ext uri="{FF2B5EF4-FFF2-40B4-BE49-F238E27FC236}">
                    <a16:creationId xmlns:a16="http://schemas.microsoft.com/office/drawing/2014/main" id="{22978B66-D02C-497E-8B96-2A0B2D2999DB}"/>
                  </a:ext>
                </a:extLst>
              </p:cNvPr>
              <p:cNvGrpSpPr/>
              <p:nvPr/>
            </p:nvGrpSpPr>
            <p:grpSpPr>
              <a:xfrm>
                <a:off x="4351890" y="750664"/>
                <a:ext cx="210103" cy="239744"/>
                <a:chOff x="4351890" y="750664"/>
                <a:chExt cx="210103" cy="239744"/>
              </a:xfrm>
              <a:grpFill/>
            </p:grpSpPr>
            <p:sp>
              <p:nvSpPr>
                <p:cNvPr id="57" name="Forme libre : forme 1957">
                  <a:extLst>
                    <a:ext uri="{FF2B5EF4-FFF2-40B4-BE49-F238E27FC236}">
                      <a16:creationId xmlns:a16="http://schemas.microsoft.com/office/drawing/2014/main" id="{83AF650A-34A2-4250-A402-08129F4F2204}"/>
                    </a:ext>
                  </a:extLst>
                </p:cNvPr>
                <p:cNvSpPr/>
                <p:nvPr/>
              </p:nvSpPr>
              <p:spPr>
                <a:xfrm>
                  <a:off x="4473506" y="932497"/>
                  <a:ext cx="18478" cy="39909"/>
                </a:xfrm>
                <a:custGeom>
                  <a:avLst/>
                  <a:gdLst>
                    <a:gd name="connsiteX0" fmla="*/ 18478 w 18478"/>
                    <a:gd name="connsiteY0" fmla="*/ 0 h 39909"/>
                    <a:gd name="connsiteX1" fmla="*/ 0 w 18478"/>
                    <a:gd name="connsiteY1" fmla="*/ 39910 h 39909"/>
                  </a:gdLst>
                  <a:ahLst/>
                  <a:cxnLst>
                    <a:cxn ang="0">
                      <a:pos x="connsiteX0" y="connsiteY0"/>
                    </a:cxn>
                    <a:cxn ang="0">
                      <a:pos x="connsiteX1" y="connsiteY1"/>
                    </a:cxn>
                  </a:cxnLst>
                  <a:rect l="l" t="t" r="r" b="b"/>
                  <a:pathLst>
                    <a:path w="18478" h="39909">
                      <a:moveTo>
                        <a:pt x="18478" y="0"/>
                      </a:moveTo>
                      <a:cubicBezTo>
                        <a:pt x="12954" y="16097"/>
                        <a:pt x="5810" y="30004"/>
                        <a:pt x="0" y="39910"/>
                      </a:cubicBezTo>
                    </a:path>
                  </a:pathLst>
                </a:custGeom>
                <a:grpFill/>
                <a:ln w="5715" cap="rnd">
                  <a:solidFill>
                    <a:srgbClr val="E52A29"/>
                  </a:solidFill>
                  <a:prstDash val="solid"/>
                  <a:round/>
                </a:ln>
              </p:spPr>
              <p:txBody>
                <a:bodyPr anchor="ctr"/>
                <a:lstStyle/>
                <a:p>
                  <a:pPr>
                    <a:defRPr/>
                  </a:pPr>
                  <a:endParaRPr lang="fr-FR" sz="1400"/>
                </a:p>
              </p:txBody>
            </p:sp>
            <p:sp>
              <p:nvSpPr>
                <p:cNvPr id="58" name="Forme libre : forme 1958">
                  <a:extLst>
                    <a:ext uri="{FF2B5EF4-FFF2-40B4-BE49-F238E27FC236}">
                      <a16:creationId xmlns:a16="http://schemas.microsoft.com/office/drawing/2014/main" id="{7736D050-CBA3-4B9D-A8E4-087B48F3FA6D}"/>
                    </a:ext>
                  </a:extLst>
                </p:cNvPr>
                <p:cNvSpPr/>
                <p:nvPr/>
              </p:nvSpPr>
              <p:spPr>
                <a:xfrm>
                  <a:off x="4448646" y="804279"/>
                  <a:ext cx="51149" cy="66590"/>
                </a:xfrm>
                <a:custGeom>
                  <a:avLst/>
                  <a:gdLst>
                    <a:gd name="connsiteX0" fmla="*/ 0 w 51149"/>
                    <a:gd name="connsiteY0" fmla="*/ 11 h 66590"/>
                    <a:gd name="connsiteX1" fmla="*/ 49911 w 51149"/>
                    <a:gd name="connsiteY1" fmla="*/ 58971 h 66590"/>
                    <a:gd name="connsiteX2" fmla="*/ 51149 w 51149"/>
                    <a:gd name="connsiteY2" fmla="*/ 66591 h 66590"/>
                  </a:gdLst>
                  <a:ahLst/>
                  <a:cxnLst>
                    <a:cxn ang="0">
                      <a:pos x="connsiteX0" y="connsiteY0"/>
                    </a:cxn>
                    <a:cxn ang="0">
                      <a:pos x="connsiteX1" y="connsiteY1"/>
                    </a:cxn>
                    <a:cxn ang="0">
                      <a:pos x="connsiteX2" y="connsiteY2"/>
                    </a:cxn>
                  </a:cxnLst>
                  <a:rect l="l" t="t" r="r" b="b"/>
                  <a:pathLst>
                    <a:path w="51149" h="66590">
                      <a:moveTo>
                        <a:pt x="0" y="11"/>
                      </a:moveTo>
                      <a:cubicBezTo>
                        <a:pt x="0" y="11"/>
                        <a:pt x="37433" y="-2275"/>
                        <a:pt x="49911" y="58971"/>
                      </a:cubicBezTo>
                      <a:cubicBezTo>
                        <a:pt x="50387" y="61543"/>
                        <a:pt x="50864" y="64019"/>
                        <a:pt x="51149" y="66591"/>
                      </a:cubicBezTo>
                    </a:path>
                  </a:pathLst>
                </a:custGeom>
                <a:grpFill/>
                <a:ln w="5715" cap="rnd">
                  <a:solidFill>
                    <a:srgbClr val="E52A29"/>
                  </a:solidFill>
                  <a:prstDash val="solid"/>
                  <a:round/>
                </a:ln>
              </p:spPr>
              <p:txBody>
                <a:bodyPr anchor="ctr"/>
                <a:lstStyle/>
                <a:p>
                  <a:pPr>
                    <a:defRPr/>
                  </a:pPr>
                  <a:endParaRPr lang="fr-FR" sz="1400"/>
                </a:p>
              </p:txBody>
            </p:sp>
            <p:sp>
              <p:nvSpPr>
                <p:cNvPr id="59" name="Forme libre : forme 1959">
                  <a:extLst>
                    <a:ext uri="{FF2B5EF4-FFF2-40B4-BE49-F238E27FC236}">
                      <a16:creationId xmlns:a16="http://schemas.microsoft.com/office/drawing/2014/main" id="{ECC56897-094A-4670-856C-F94FE69933BF}"/>
                    </a:ext>
                  </a:extLst>
                </p:cNvPr>
                <p:cNvSpPr/>
                <p:nvPr/>
              </p:nvSpPr>
              <p:spPr>
                <a:xfrm>
                  <a:off x="4351890" y="811053"/>
                  <a:ext cx="63799" cy="179355"/>
                </a:xfrm>
                <a:custGeom>
                  <a:avLst/>
                  <a:gdLst>
                    <a:gd name="connsiteX0" fmla="*/ 24175 w 63799"/>
                    <a:gd name="connsiteY0" fmla="*/ 179356 h 179355"/>
                    <a:gd name="connsiteX1" fmla="*/ 27509 w 63799"/>
                    <a:gd name="connsiteY1" fmla="*/ 144113 h 179355"/>
                    <a:gd name="connsiteX2" fmla="*/ 267 w 63799"/>
                    <a:gd name="connsiteY2" fmla="*/ 107823 h 179355"/>
                    <a:gd name="connsiteX3" fmla="*/ 63799 w 63799"/>
                    <a:gd name="connsiteY3" fmla="*/ 0 h 179355"/>
                  </a:gdLst>
                  <a:ahLst/>
                  <a:cxnLst>
                    <a:cxn ang="0">
                      <a:pos x="connsiteX0" y="connsiteY0"/>
                    </a:cxn>
                    <a:cxn ang="0">
                      <a:pos x="connsiteX1" y="connsiteY1"/>
                    </a:cxn>
                    <a:cxn ang="0">
                      <a:pos x="connsiteX2" y="connsiteY2"/>
                    </a:cxn>
                    <a:cxn ang="0">
                      <a:pos x="connsiteX3" y="connsiteY3"/>
                    </a:cxn>
                  </a:cxnLst>
                  <a:rect l="l" t="t" r="r" b="b"/>
                  <a:pathLst>
                    <a:path w="63799" h="179355">
                      <a:moveTo>
                        <a:pt x="24175" y="179356"/>
                      </a:moveTo>
                      <a:lnTo>
                        <a:pt x="27509" y="144113"/>
                      </a:lnTo>
                      <a:cubicBezTo>
                        <a:pt x="27509" y="144113"/>
                        <a:pt x="-3162" y="136208"/>
                        <a:pt x="267" y="107823"/>
                      </a:cubicBezTo>
                      <a:lnTo>
                        <a:pt x="63799" y="0"/>
                      </a:lnTo>
                    </a:path>
                  </a:pathLst>
                </a:custGeom>
                <a:grpFill/>
                <a:ln w="5715" cap="rnd">
                  <a:solidFill>
                    <a:srgbClr val="E52A29"/>
                  </a:solidFill>
                  <a:prstDash val="solid"/>
                  <a:round/>
                </a:ln>
              </p:spPr>
              <p:txBody>
                <a:bodyPr anchor="ctr"/>
                <a:lstStyle/>
                <a:p>
                  <a:pPr>
                    <a:defRPr/>
                  </a:pPr>
                  <a:endParaRPr lang="fr-FR" sz="1400"/>
                </a:p>
              </p:txBody>
            </p:sp>
            <p:sp>
              <p:nvSpPr>
                <p:cNvPr id="60" name="Forme libre : forme 1960">
                  <a:extLst>
                    <a:ext uri="{FF2B5EF4-FFF2-40B4-BE49-F238E27FC236}">
                      <a16:creationId xmlns:a16="http://schemas.microsoft.com/office/drawing/2014/main" id="{9FF99307-679A-46AE-8518-A59E3D27542A}"/>
                    </a:ext>
                  </a:extLst>
                </p:cNvPr>
                <p:cNvSpPr/>
                <p:nvPr/>
              </p:nvSpPr>
              <p:spPr>
                <a:xfrm>
                  <a:off x="4421500" y="870298"/>
                  <a:ext cx="140493" cy="120110"/>
                </a:xfrm>
                <a:custGeom>
                  <a:avLst/>
                  <a:gdLst>
                    <a:gd name="connsiteX0" fmla="*/ 78200 w 140493"/>
                    <a:gd name="connsiteY0" fmla="*/ 381 h 120110"/>
                    <a:gd name="connsiteX1" fmla="*/ 140494 w 140493"/>
                    <a:gd name="connsiteY1" fmla="*/ 120110 h 120110"/>
                    <a:gd name="connsiteX2" fmla="*/ 0 w 140493"/>
                    <a:gd name="connsiteY2" fmla="*/ 120110 h 120110"/>
                    <a:gd name="connsiteX3" fmla="*/ 90106 w 140493"/>
                    <a:gd name="connsiteY3" fmla="*/ 92869 h 120110"/>
                    <a:gd name="connsiteX4" fmla="*/ 43624 w 140493"/>
                    <a:gd name="connsiteY4" fmla="*/ 19717 h 120110"/>
                    <a:gd name="connsiteX5" fmla="*/ 61627 w 140493"/>
                    <a:gd name="connsiteY5" fmla="*/ 0 h 12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3" h="120110">
                      <a:moveTo>
                        <a:pt x="78200" y="381"/>
                      </a:moveTo>
                      <a:lnTo>
                        <a:pt x="140494" y="120110"/>
                      </a:lnTo>
                      <a:lnTo>
                        <a:pt x="0" y="120110"/>
                      </a:lnTo>
                      <a:lnTo>
                        <a:pt x="90106" y="92869"/>
                      </a:lnTo>
                      <a:lnTo>
                        <a:pt x="43624" y="19717"/>
                      </a:lnTo>
                      <a:cubicBezTo>
                        <a:pt x="43624" y="19717"/>
                        <a:pt x="40291" y="8287"/>
                        <a:pt x="61627" y="0"/>
                      </a:cubicBezTo>
                    </a:path>
                  </a:pathLst>
                </a:custGeom>
                <a:grpFill/>
                <a:ln w="5715" cap="rnd">
                  <a:solidFill>
                    <a:srgbClr val="E52A29"/>
                  </a:solidFill>
                  <a:prstDash val="solid"/>
                  <a:round/>
                </a:ln>
              </p:spPr>
              <p:txBody>
                <a:bodyPr anchor="ctr"/>
                <a:lstStyle/>
                <a:p>
                  <a:pPr>
                    <a:defRPr/>
                  </a:pPr>
                  <a:endParaRPr lang="fr-FR" sz="1400"/>
                </a:p>
              </p:txBody>
            </p:sp>
            <p:sp>
              <p:nvSpPr>
                <p:cNvPr id="61" name="Forme libre : forme 1961">
                  <a:extLst>
                    <a:ext uri="{FF2B5EF4-FFF2-40B4-BE49-F238E27FC236}">
                      <a16:creationId xmlns:a16="http://schemas.microsoft.com/office/drawing/2014/main" id="{AA924B84-A713-4DE9-B995-3FF2BFD1C8A7}"/>
                    </a:ext>
                  </a:extLst>
                </p:cNvPr>
                <p:cNvSpPr/>
                <p:nvPr/>
              </p:nvSpPr>
              <p:spPr>
                <a:xfrm>
                  <a:off x="4409498" y="767714"/>
                  <a:ext cx="6191" cy="43433"/>
                </a:xfrm>
                <a:custGeom>
                  <a:avLst/>
                  <a:gdLst>
                    <a:gd name="connsiteX0" fmla="*/ 0 w 6191"/>
                    <a:gd name="connsiteY0" fmla="*/ 0 h 43433"/>
                    <a:gd name="connsiteX1" fmla="*/ 6191 w 6191"/>
                    <a:gd name="connsiteY1" fmla="*/ 43434 h 43433"/>
                  </a:gdLst>
                  <a:ahLst/>
                  <a:cxnLst>
                    <a:cxn ang="0">
                      <a:pos x="connsiteX0" y="connsiteY0"/>
                    </a:cxn>
                    <a:cxn ang="0">
                      <a:pos x="connsiteX1" y="connsiteY1"/>
                    </a:cxn>
                  </a:cxnLst>
                  <a:rect l="l" t="t" r="r" b="b"/>
                  <a:pathLst>
                    <a:path w="6191" h="43433">
                      <a:moveTo>
                        <a:pt x="0" y="0"/>
                      </a:moveTo>
                      <a:lnTo>
                        <a:pt x="6191" y="43434"/>
                      </a:lnTo>
                    </a:path>
                  </a:pathLst>
                </a:custGeom>
                <a:grpFill/>
                <a:ln w="5715" cap="rnd">
                  <a:solidFill>
                    <a:srgbClr val="E52A29"/>
                  </a:solidFill>
                  <a:prstDash val="solid"/>
                  <a:round/>
                </a:ln>
              </p:spPr>
              <p:txBody>
                <a:bodyPr anchor="ctr"/>
                <a:lstStyle/>
                <a:p>
                  <a:pPr>
                    <a:defRPr/>
                  </a:pPr>
                  <a:endParaRPr lang="fr-FR" sz="1400"/>
                </a:p>
              </p:txBody>
            </p:sp>
            <p:sp>
              <p:nvSpPr>
                <p:cNvPr id="62" name="Forme libre : forme 1962">
                  <a:extLst>
                    <a:ext uri="{FF2B5EF4-FFF2-40B4-BE49-F238E27FC236}">
                      <a16:creationId xmlns:a16="http://schemas.microsoft.com/office/drawing/2014/main" id="{9BCFD4E1-0298-4264-B5B8-499F34AEC6FD}"/>
                    </a:ext>
                  </a:extLst>
                </p:cNvPr>
                <p:cNvSpPr/>
                <p:nvPr/>
              </p:nvSpPr>
              <p:spPr>
                <a:xfrm>
                  <a:off x="4396163" y="750664"/>
                  <a:ext cx="52482" cy="119443"/>
                </a:xfrm>
                <a:custGeom>
                  <a:avLst/>
                  <a:gdLst>
                    <a:gd name="connsiteX0" fmla="*/ 0 w 52482"/>
                    <a:gd name="connsiteY0" fmla="*/ 119444 h 119443"/>
                    <a:gd name="connsiteX1" fmla="*/ 52483 w 52482"/>
                    <a:gd name="connsiteY1" fmla="*/ 53626 h 119443"/>
                    <a:gd name="connsiteX2" fmla="*/ 44005 w 52482"/>
                    <a:gd name="connsiteY2" fmla="*/ 0 h 119443"/>
                  </a:gdLst>
                  <a:ahLst/>
                  <a:cxnLst>
                    <a:cxn ang="0">
                      <a:pos x="connsiteX0" y="connsiteY0"/>
                    </a:cxn>
                    <a:cxn ang="0">
                      <a:pos x="connsiteX1" y="connsiteY1"/>
                    </a:cxn>
                    <a:cxn ang="0">
                      <a:pos x="connsiteX2" y="connsiteY2"/>
                    </a:cxn>
                  </a:cxnLst>
                  <a:rect l="l" t="t" r="r" b="b"/>
                  <a:pathLst>
                    <a:path w="52482" h="119443">
                      <a:moveTo>
                        <a:pt x="0" y="119444"/>
                      </a:moveTo>
                      <a:lnTo>
                        <a:pt x="52483" y="53626"/>
                      </a:lnTo>
                      <a:lnTo>
                        <a:pt x="44005" y="0"/>
                      </a:lnTo>
                    </a:path>
                  </a:pathLst>
                </a:custGeom>
                <a:grpFill/>
                <a:ln w="5715" cap="rnd">
                  <a:solidFill>
                    <a:srgbClr val="E52A29"/>
                  </a:solidFill>
                  <a:prstDash val="solid"/>
                  <a:round/>
                </a:ln>
              </p:spPr>
              <p:txBody>
                <a:bodyPr anchor="ctr"/>
                <a:lstStyle/>
                <a:p>
                  <a:pPr>
                    <a:defRPr/>
                  </a:pPr>
                  <a:endParaRPr lang="fr-FR" sz="1400"/>
                </a:p>
              </p:txBody>
            </p:sp>
          </p:grpSp>
        </p:grpSp>
        <p:sp>
          <p:nvSpPr>
            <p:cNvPr id="48" name="Forme libre : forme 1963">
              <a:extLst>
                <a:ext uri="{FF2B5EF4-FFF2-40B4-BE49-F238E27FC236}">
                  <a16:creationId xmlns:a16="http://schemas.microsoft.com/office/drawing/2014/main" id="{D6F3F747-A57D-47DF-A734-EAE59B56FE01}"/>
                </a:ext>
              </a:extLst>
            </p:cNvPr>
            <p:cNvSpPr/>
            <p:nvPr/>
          </p:nvSpPr>
          <p:spPr>
            <a:xfrm>
              <a:off x="4370788" y="777525"/>
              <a:ext cx="39376" cy="95154"/>
            </a:xfrm>
            <a:custGeom>
              <a:avLst/>
              <a:gdLst>
                <a:gd name="connsiteX0" fmla="*/ 39376 w 39376"/>
                <a:gd name="connsiteY0" fmla="*/ 0 h 95154"/>
                <a:gd name="connsiteX1" fmla="*/ 7849 w 39376"/>
                <a:gd name="connsiteY1" fmla="*/ 95155 h 95154"/>
              </a:gdLst>
              <a:ahLst/>
              <a:cxnLst>
                <a:cxn ang="0">
                  <a:pos x="connsiteX0" y="connsiteY0"/>
                </a:cxn>
                <a:cxn ang="0">
                  <a:pos x="connsiteX1" y="connsiteY1"/>
                </a:cxn>
              </a:cxnLst>
              <a:rect l="l" t="t" r="r" b="b"/>
              <a:pathLst>
                <a:path w="39376" h="95154">
                  <a:moveTo>
                    <a:pt x="39376" y="0"/>
                  </a:moveTo>
                  <a:cubicBezTo>
                    <a:pt x="39376" y="0"/>
                    <a:pt x="-21107" y="36767"/>
                    <a:pt x="7849" y="95155"/>
                  </a:cubicBezTo>
                </a:path>
              </a:pathLst>
            </a:custGeom>
            <a:grpFill/>
            <a:ln w="5715" cap="rnd">
              <a:solidFill>
                <a:srgbClr val="E52A29"/>
              </a:solidFill>
              <a:prstDash val="solid"/>
              <a:round/>
            </a:ln>
          </p:spPr>
          <p:txBody>
            <a:bodyPr anchor="ctr"/>
            <a:lstStyle/>
            <a:p>
              <a:pPr>
                <a:defRPr/>
              </a:pPr>
              <a:endParaRPr lang="fr-FR" sz="1400"/>
            </a:p>
          </p:txBody>
        </p:sp>
        <p:sp>
          <p:nvSpPr>
            <p:cNvPr id="49" name="Forme libre : forme 1964">
              <a:extLst>
                <a:ext uri="{FF2B5EF4-FFF2-40B4-BE49-F238E27FC236}">
                  <a16:creationId xmlns:a16="http://schemas.microsoft.com/office/drawing/2014/main" id="{3BF08BEF-818F-4D74-88A0-1C954525A874}"/>
                </a:ext>
              </a:extLst>
            </p:cNvPr>
            <p:cNvSpPr/>
            <p:nvPr/>
          </p:nvSpPr>
          <p:spPr>
            <a:xfrm>
              <a:off x="4362540" y="669416"/>
              <a:ext cx="97250" cy="62579"/>
            </a:xfrm>
            <a:custGeom>
              <a:avLst/>
              <a:gdLst>
                <a:gd name="connsiteX0" fmla="*/ 0 w 97250"/>
                <a:gd name="connsiteY0" fmla="*/ 0 h 62579"/>
                <a:gd name="connsiteX1" fmla="*/ 97250 w 97250"/>
                <a:gd name="connsiteY1" fmla="*/ 62579 h 62579"/>
              </a:gdLst>
              <a:ahLst/>
              <a:cxnLst>
                <a:cxn ang="0">
                  <a:pos x="connsiteX0" y="connsiteY0"/>
                </a:cxn>
                <a:cxn ang="0">
                  <a:pos x="connsiteX1" y="connsiteY1"/>
                </a:cxn>
              </a:cxnLst>
              <a:rect l="l" t="t" r="r" b="b"/>
              <a:pathLst>
                <a:path w="97250" h="62579">
                  <a:moveTo>
                    <a:pt x="0" y="0"/>
                  </a:moveTo>
                  <a:cubicBezTo>
                    <a:pt x="0" y="0"/>
                    <a:pt x="57912" y="14954"/>
                    <a:pt x="97250" y="62579"/>
                  </a:cubicBezTo>
                </a:path>
              </a:pathLst>
            </a:custGeom>
            <a:grpFill/>
            <a:ln w="5715" cap="rnd">
              <a:solidFill>
                <a:srgbClr val="E52A29"/>
              </a:solidFill>
              <a:prstDash val="solid"/>
              <a:round/>
            </a:ln>
          </p:spPr>
          <p:txBody>
            <a:bodyPr anchor="ctr"/>
            <a:lstStyle/>
            <a:p>
              <a:pPr>
                <a:defRPr/>
              </a:pPr>
              <a:endParaRPr lang="fr-FR" sz="1400"/>
            </a:p>
          </p:txBody>
        </p:sp>
        <p:sp>
          <p:nvSpPr>
            <p:cNvPr id="50" name="Forme libre : forme 1965">
              <a:extLst>
                <a:ext uri="{FF2B5EF4-FFF2-40B4-BE49-F238E27FC236}">
                  <a16:creationId xmlns:a16="http://schemas.microsoft.com/office/drawing/2014/main" id="{1C116D8F-1FE5-4929-A5C9-80BCA8F4D21C}"/>
                </a:ext>
              </a:extLst>
            </p:cNvPr>
            <p:cNvSpPr/>
            <p:nvPr/>
          </p:nvSpPr>
          <p:spPr>
            <a:xfrm>
              <a:off x="4437121" y="724756"/>
              <a:ext cx="16002" cy="17621"/>
            </a:xfrm>
            <a:custGeom>
              <a:avLst/>
              <a:gdLst>
                <a:gd name="connsiteX0" fmla="*/ 16002 w 16002"/>
                <a:gd name="connsiteY0" fmla="*/ 0 h 17621"/>
                <a:gd name="connsiteX1" fmla="*/ 0 w 16002"/>
                <a:gd name="connsiteY1" fmla="*/ 17621 h 17621"/>
              </a:gdLst>
              <a:ahLst/>
              <a:cxnLst>
                <a:cxn ang="0">
                  <a:pos x="connsiteX0" y="connsiteY0"/>
                </a:cxn>
                <a:cxn ang="0">
                  <a:pos x="connsiteX1" y="connsiteY1"/>
                </a:cxn>
              </a:cxnLst>
              <a:rect l="l" t="t" r="r" b="b"/>
              <a:pathLst>
                <a:path w="16002" h="17621">
                  <a:moveTo>
                    <a:pt x="16002" y="0"/>
                  </a:moveTo>
                  <a:cubicBezTo>
                    <a:pt x="16002" y="0"/>
                    <a:pt x="16002" y="15526"/>
                    <a:pt x="0" y="17621"/>
                  </a:cubicBezTo>
                </a:path>
              </a:pathLst>
            </a:custGeom>
            <a:grpFill/>
            <a:ln w="5715" cap="rnd">
              <a:solidFill>
                <a:srgbClr val="E52A29"/>
              </a:solidFill>
              <a:prstDash val="solid"/>
              <a:round/>
            </a:ln>
          </p:spPr>
          <p:txBody>
            <a:bodyPr anchor="ctr"/>
            <a:lstStyle/>
            <a:p>
              <a:pPr>
                <a:defRPr/>
              </a:pPr>
              <a:endParaRPr lang="fr-FR" sz="1400"/>
            </a:p>
          </p:txBody>
        </p:sp>
        <p:sp>
          <p:nvSpPr>
            <p:cNvPr id="51" name="Forme libre : forme 1966">
              <a:extLst>
                <a:ext uri="{FF2B5EF4-FFF2-40B4-BE49-F238E27FC236}">
                  <a16:creationId xmlns:a16="http://schemas.microsoft.com/office/drawing/2014/main" id="{0B79C2CE-0482-4F0E-8CB4-FBBBDEBDBB31}"/>
                </a:ext>
              </a:extLst>
            </p:cNvPr>
            <p:cNvSpPr/>
            <p:nvPr/>
          </p:nvSpPr>
          <p:spPr>
            <a:xfrm>
              <a:off x="4136702" y="855344"/>
              <a:ext cx="201358" cy="134969"/>
            </a:xfrm>
            <a:custGeom>
              <a:avLst/>
              <a:gdLst>
                <a:gd name="connsiteX0" fmla="*/ 201359 w 201358"/>
                <a:gd name="connsiteY0" fmla="*/ 134969 h 134969"/>
                <a:gd name="connsiteX1" fmla="*/ 201359 w 201358"/>
                <a:gd name="connsiteY1" fmla="*/ 124111 h 134969"/>
                <a:gd name="connsiteX2" fmla="*/ 69437 w 201358"/>
                <a:gd name="connsiteY2" fmla="*/ 124111 h 134969"/>
                <a:gd name="connsiteX3" fmla="*/ 12001 w 201358"/>
                <a:gd name="connsiteY3" fmla="*/ 0 h 134969"/>
                <a:gd name="connsiteX4" fmla="*/ 0 w 201358"/>
                <a:gd name="connsiteY4" fmla="*/ 0 h 134969"/>
                <a:gd name="connsiteX5" fmla="*/ 29909 w 201358"/>
                <a:gd name="connsiteY5" fmla="*/ 67532 h 13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358" h="134969">
                  <a:moveTo>
                    <a:pt x="201359" y="134969"/>
                  </a:moveTo>
                  <a:lnTo>
                    <a:pt x="201359" y="124111"/>
                  </a:lnTo>
                  <a:lnTo>
                    <a:pt x="69437" y="124111"/>
                  </a:lnTo>
                  <a:lnTo>
                    <a:pt x="12001" y="0"/>
                  </a:lnTo>
                  <a:lnTo>
                    <a:pt x="0" y="0"/>
                  </a:lnTo>
                  <a:lnTo>
                    <a:pt x="29909" y="67532"/>
                  </a:lnTo>
                </a:path>
              </a:pathLst>
            </a:custGeom>
            <a:grpFill/>
            <a:ln w="5715" cap="rnd">
              <a:solidFill>
                <a:srgbClr val="E52A29"/>
              </a:solidFill>
              <a:prstDash val="solid"/>
              <a:round/>
            </a:ln>
          </p:spPr>
          <p:txBody>
            <a:bodyPr anchor="ctr"/>
            <a:lstStyle/>
            <a:p>
              <a:pPr>
                <a:defRPr/>
              </a:pPr>
              <a:endParaRPr lang="fr-FR" sz="1400"/>
            </a:p>
          </p:txBody>
        </p:sp>
        <p:sp>
          <p:nvSpPr>
            <p:cNvPr id="52" name="Forme libre : forme 1967">
              <a:extLst>
                <a:ext uri="{FF2B5EF4-FFF2-40B4-BE49-F238E27FC236}">
                  <a16:creationId xmlns:a16="http://schemas.microsoft.com/office/drawing/2014/main" id="{E2B52705-7CB3-48A6-8B63-0AE8557969ED}"/>
                </a:ext>
              </a:extLst>
            </p:cNvPr>
            <p:cNvSpPr/>
            <p:nvPr/>
          </p:nvSpPr>
          <p:spPr>
            <a:xfrm>
              <a:off x="4234892" y="950784"/>
              <a:ext cx="143459" cy="27908"/>
            </a:xfrm>
            <a:custGeom>
              <a:avLst/>
              <a:gdLst>
                <a:gd name="connsiteX0" fmla="*/ 143459 w 143459"/>
                <a:gd name="connsiteY0" fmla="*/ 23241 h 27908"/>
                <a:gd name="connsiteX1" fmla="*/ 67450 w 143459"/>
                <a:gd name="connsiteY1" fmla="*/ 17050 h 27908"/>
                <a:gd name="connsiteX2" fmla="*/ 33350 w 143459"/>
                <a:gd name="connsiteY2" fmla="*/ 0 h 27908"/>
                <a:gd name="connsiteX3" fmla="*/ 13 w 143459"/>
                <a:gd name="connsiteY3" fmla="*/ 27908 h 27908"/>
              </a:gdLst>
              <a:ahLst/>
              <a:cxnLst>
                <a:cxn ang="0">
                  <a:pos x="connsiteX0" y="connsiteY0"/>
                </a:cxn>
                <a:cxn ang="0">
                  <a:pos x="connsiteX1" y="connsiteY1"/>
                </a:cxn>
                <a:cxn ang="0">
                  <a:pos x="connsiteX2" y="connsiteY2"/>
                </a:cxn>
                <a:cxn ang="0">
                  <a:pos x="connsiteX3" y="connsiteY3"/>
                </a:cxn>
              </a:cxnLst>
              <a:rect l="l" t="t" r="r" b="b"/>
              <a:pathLst>
                <a:path w="143459" h="27908">
                  <a:moveTo>
                    <a:pt x="143459" y="23241"/>
                  </a:moveTo>
                  <a:lnTo>
                    <a:pt x="67450" y="17050"/>
                  </a:lnTo>
                  <a:lnTo>
                    <a:pt x="33350" y="0"/>
                  </a:lnTo>
                  <a:cubicBezTo>
                    <a:pt x="33350" y="0"/>
                    <a:pt x="-749" y="0"/>
                    <a:pt x="13" y="27908"/>
                  </a:cubicBezTo>
                </a:path>
              </a:pathLst>
            </a:custGeom>
            <a:grpFill/>
            <a:ln w="5715" cap="rnd">
              <a:solidFill>
                <a:srgbClr val="E52A29"/>
              </a:solidFill>
              <a:prstDash val="solid"/>
              <a:round/>
            </a:ln>
          </p:spPr>
          <p:txBody>
            <a:bodyPr anchor="ctr"/>
            <a:lstStyle/>
            <a:p>
              <a:pPr>
                <a:defRPr/>
              </a:pPr>
              <a:endParaRPr lang="fr-FR" sz="1400"/>
            </a:p>
          </p:txBody>
        </p:sp>
      </p:grpSp>
      <p:pic>
        <p:nvPicPr>
          <p:cNvPr id="69" name="Image 68"/>
          <p:cNvPicPr>
            <a:picLocks noChangeAspect="1"/>
          </p:cNvPicPr>
          <p:nvPr/>
        </p:nvPicPr>
        <p:blipFill>
          <a:blip r:embed="rId3"/>
          <a:stretch>
            <a:fillRect/>
          </a:stretch>
        </p:blipFill>
        <p:spPr>
          <a:xfrm>
            <a:off x="4099218" y="3528769"/>
            <a:ext cx="398548" cy="417444"/>
          </a:xfrm>
          <a:prstGeom prst="rect">
            <a:avLst/>
          </a:prstGeom>
        </p:spPr>
      </p:pic>
      <p:pic>
        <p:nvPicPr>
          <p:cNvPr id="70" name="Image 69"/>
          <p:cNvPicPr>
            <a:picLocks noChangeAspect="1"/>
          </p:cNvPicPr>
          <p:nvPr/>
        </p:nvPicPr>
        <p:blipFill>
          <a:blip r:embed="rId3"/>
          <a:stretch>
            <a:fillRect/>
          </a:stretch>
        </p:blipFill>
        <p:spPr>
          <a:xfrm>
            <a:off x="10508093" y="3560094"/>
            <a:ext cx="398548" cy="417444"/>
          </a:xfrm>
          <a:prstGeom prst="rect">
            <a:avLst/>
          </a:prstGeom>
        </p:spPr>
      </p:pic>
      <p:sp>
        <p:nvSpPr>
          <p:cNvPr id="71" name="Flèche à angle droit 70"/>
          <p:cNvSpPr/>
          <p:nvPr/>
        </p:nvSpPr>
        <p:spPr>
          <a:xfrm rot="5400000">
            <a:off x="1896974" y="5673056"/>
            <a:ext cx="444934" cy="24547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p:cNvSpPr/>
          <p:nvPr/>
        </p:nvSpPr>
        <p:spPr>
          <a:xfrm>
            <a:off x="1767843" y="5667670"/>
            <a:ext cx="2807557" cy="646331"/>
          </a:xfrm>
          <a:prstGeom prst="rect">
            <a:avLst/>
          </a:prstGeom>
        </p:spPr>
        <p:txBody>
          <a:bodyPr wrap="square">
            <a:spAutoFit/>
          </a:bodyPr>
          <a:lstStyle/>
          <a:p>
            <a:pPr marL="540000" lvl="1"/>
            <a:r>
              <a:rPr lang="da-DK" sz="1200" dirty="0"/>
              <a:t>L’ASP transmet </a:t>
            </a:r>
            <a:r>
              <a:rPr lang="da-DK" sz="1200" dirty="0" smtClean="0"/>
              <a:t>l’attestation </a:t>
            </a:r>
          </a:p>
          <a:p>
            <a:pPr marL="540000" lvl="1"/>
            <a:r>
              <a:rPr lang="da-DK" sz="1200" dirty="0" smtClean="0"/>
              <a:t>pré </a:t>
            </a:r>
            <a:r>
              <a:rPr lang="da-DK" sz="1200" dirty="0"/>
              <a:t>accord PSLA </a:t>
            </a:r>
            <a:r>
              <a:rPr lang="da-DK" sz="1200" dirty="0" smtClean="0"/>
              <a:t>du client à l’agence</a:t>
            </a:r>
            <a:endParaRPr lang="da-DK" sz="1200" dirty="0"/>
          </a:p>
        </p:txBody>
      </p:sp>
      <p:sp>
        <p:nvSpPr>
          <p:cNvPr id="73" name="Rectangle 72"/>
          <p:cNvSpPr/>
          <p:nvPr/>
        </p:nvSpPr>
        <p:spPr>
          <a:xfrm>
            <a:off x="6529628" y="5724241"/>
            <a:ext cx="3002110" cy="461665"/>
          </a:xfrm>
          <a:prstGeom prst="rect">
            <a:avLst/>
          </a:prstGeom>
        </p:spPr>
        <p:txBody>
          <a:bodyPr wrap="square">
            <a:spAutoFit/>
          </a:bodyPr>
          <a:lstStyle/>
          <a:p>
            <a:pPr marL="540000" lvl="1"/>
            <a:r>
              <a:rPr lang="da-DK" sz="1200" dirty="0"/>
              <a:t>L</a:t>
            </a:r>
            <a:r>
              <a:rPr lang="da-DK" sz="1200" dirty="0" smtClean="0"/>
              <a:t>’ASP instruit et finalise le prêt immobilier de votre client</a:t>
            </a:r>
            <a:endParaRPr lang="da-DK" sz="1200" dirty="0"/>
          </a:p>
        </p:txBody>
      </p:sp>
      <p:sp>
        <p:nvSpPr>
          <p:cNvPr id="74" name="Rectangle à coins arrondis 73"/>
          <p:cNvSpPr/>
          <p:nvPr/>
        </p:nvSpPr>
        <p:spPr>
          <a:xfrm>
            <a:off x="2257746" y="5646957"/>
            <a:ext cx="2205463" cy="67043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à coins arrondis 74"/>
          <p:cNvSpPr/>
          <p:nvPr/>
        </p:nvSpPr>
        <p:spPr>
          <a:xfrm>
            <a:off x="7028321" y="5700770"/>
            <a:ext cx="2385780" cy="5309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Flèche droite 75"/>
          <p:cNvSpPr/>
          <p:nvPr/>
        </p:nvSpPr>
        <p:spPr>
          <a:xfrm>
            <a:off x="568882" y="5136694"/>
            <a:ext cx="1328882" cy="4170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dirty="0" smtClean="0"/>
              <a:t>AGENCE</a:t>
            </a:r>
            <a:endParaRPr lang="fr-FR" sz="1300" dirty="0"/>
          </a:p>
        </p:txBody>
      </p:sp>
      <p:sp>
        <p:nvSpPr>
          <p:cNvPr id="77" name="Flèche à angle droit 76"/>
          <p:cNvSpPr/>
          <p:nvPr/>
        </p:nvSpPr>
        <p:spPr>
          <a:xfrm rot="5400000">
            <a:off x="6629491" y="5653126"/>
            <a:ext cx="444934" cy="24547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8" name="Image 77"/>
          <p:cNvPicPr>
            <a:picLocks noChangeAspect="1"/>
          </p:cNvPicPr>
          <p:nvPr/>
        </p:nvPicPr>
        <p:blipFill>
          <a:blip r:embed="rId4"/>
          <a:stretch>
            <a:fillRect/>
          </a:stretch>
        </p:blipFill>
        <p:spPr>
          <a:xfrm>
            <a:off x="10627832" y="1393177"/>
            <a:ext cx="452024" cy="454262"/>
          </a:xfrm>
          <a:prstGeom prst="rect">
            <a:avLst/>
          </a:prstGeom>
        </p:spPr>
      </p:pic>
    </p:spTree>
    <p:extLst>
      <p:ext uri="{BB962C8B-B14F-4D97-AF65-F5344CB8AC3E}">
        <p14:creationId xmlns:p14="http://schemas.microsoft.com/office/powerpoint/2010/main" val="410734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a:t>
            </a:r>
            <a:r>
              <a:rPr lang="da-DK" dirty="0"/>
              <a:t> prend en charge les financements PSLA de vos clients </a:t>
            </a:r>
            <a:r>
              <a:rPr lang="fr-FR" dirty="0"/>
              <a:t>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79" name="Rectangle 78"/>
          <p:cNvSpPr/>
          <p:nvPr/>
        </p:nvSpPr>
        <p:spPr>
          <a:xfrm>
            <a:off x="334912" y="1703837"/>
            <a:ext cx="10685308" cy="1154162"/>
          </a:xfrm>
          <a:prstGeom prst="rect">
            <a:avLst/>
          </a:prstGeom>
        </p:spPr>
        <p:txBody>
          <a:bodyPr wrap="square">
            <a:spAutoFit/>
          </a:bodyPr>
          <a:lstStyle/>
          <a:p>
            <a:pPr marL="882900" lvl="1" indent="-342900">
              <a:buFont typeface="Arial" panose="020B0604020202020204" pitchFamily="34" charset="0"/>
              <a:buChar char="•"/>
            </a:pPr>
            <a:r>
              <a:rPr lang="da-DK" sz="1500" b="1" dirty="0" smtClean="0">
                <a:solidFill>
                  <a:srgbClr val="C00000"/>
                </a:solidFill>
                <a:latin typeface="Arial" panose="020B0604020202020204" pitchFamily="34" charset="0"/>
              </a:rPr>
              <a:t>Vous qualifiez la demande de Prêt Social Location Accession (PSLA) avant envoi à l’ASP :</a:t>
            </a:r>
          </a:p>
          <a:p>
            <a:pPr marL="882900" lvl="1" indent="-342900">
              <a:buFont typeface="Arial" panose="020B0604020202020204" pitchFamily="34" charset="0"/>
              <a:buChar char="•"/>
            </a:pPr>
            <a:endParaRPr lang="da-DK" sz="1500" dirty="0"/>
          </a:p>
          <a:p>
            <a:pPr marL="1340100" lvl="3" indent="-342900">
              <a:buClr>
                <a:schemeClr val="accent4">
                  <a:lumMod val="75000"/>
                </a:schemeClr>
              </a:buClr>
              <a:buSzPct val="100000"/>
              <a:buFont typeface="Wingdings" panose="05000000000000000000" pitchFamily="2" charset="2"/>
              <a:buChar char="§"/>
            </a:pPr>
            <a:r>
              <a:rPr lang="da-DK" sz="1300" dirty="0" smtClean="0"/>
              <a:t>Transmettez votre demande qualifiée par email </a:t>
            </a:r>
            <a:r>
              <a:rPr lang="da-DK" sz="1300" dirty="0"/>
              <a:t>: </a:t>
            </a:r>
            <a:r>
              <a:rPr lang="da-DK" sz="1300" dirty="0">
                <a:hlinkClick r:id="rId2"/>
              </a:rPr>
              <a:t>cegee-b-accession-soc-propriete@cegee.caisse-epargne.fr</a:t>
            </a:r>
            <a:endParaRPr lang="da-DK" sz="1300" dirty="0"/>
          </a:p>
          <a:p>
            <a:pPr marL="1340100" lvl="3" indent="-342900">
              <a:buClr>
                <a:schemeClr val="accent4">
                  <a:lumMod val="75000"/>
                </a:schemeClr>
              </a:buClr>
              <a:buSzPct val="100000"/>
              <a:buFont typeface="Wingdings" panose="05000000000000000000" pitchFamily="2" charset="2"/>
              <a:buChar char="§"/>
            </a:pPr>
            <a:endParaRPr lang="da-DK" sz="1300" dirty="0" smtClean="0"/>
          </a:p>
          <a:p>
            <a:pPr marL="1340100" lvl="3" indent="-342900">
              <a:buClr>
                <a:schemeClr val="accent4">
                  <a:lumMod val="75000"/>
                </a:schemeClr>
              </a:buClr>
              <a:buSzPct val="100000"/>
              <a:buFont typeface="Wingdings" panose="05000000000000000000" pitchFamily="2" charset="2"/>
              <a:buChar char="§"/>
            </a:pPr>
            <a:r>
              <a:rPr lang="da-DK" sz="1300" dirty="0" smtClean="0"/>
              <a:t>L’ASP prend en charge les demandes, établit les pré accords et instruit les financements PSLA de vos clients</a:t>
            </a:r>
          </a:p>
        </p:txBody>
      </p:sp>
      <p:pic>
        <p:nvPicPr>
          <p:cNvPr id="80" name="Image 79"/>
          <p:cNvPicPr>
            <a:picLocks noChangeAspect="1"/>
          </p:cNvPicPr>
          <p:nvPr/>
        </p:nvPicPr>
        <p:blipFill>
          <a:blip r:embed="rId3"/>
          <a:stretch>
            <a:fillRect/>
          </a:stretch>
        </p:blipFill>
        <p:spPr>
          <a:xfrm>
            <a:off x="614408" y="4067194"/>
            <a:ext cx="452024" cy="454262"/>
          </a:xfrm>
          <a:prstGeom prst="rect">
            <a:avLst/>
          </a:prstGeom>
        </p:spPr>
      </p:pic>
      <p:graphicFrame>
        <p:nvGraphicFramePr>
          <p:cNvPr id="81" name="Diagramme 80"/>
          <p:cNvGraphicFramePr/>
          <p:nvPr>
            <p:extLst>
              <p:ext uri="{D42A27DB-BD31-4B8C-83A1-F6EECF244321}">
                <p14:modId xmlns:p14="http://schemas.microsoft.com/office/powerpoint/2010/main" val="1013732857"/>
              </p:ext>
            </p:extLst>
          </p:nvPr>
        </p:nvGraphicFramePr>
        <p:xfrm>
          <a:off x="1318252" y="2651808"/>
          <a:ext cx="9550782" cy="33238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2" name="Image 81"/>
          <p:cNvPicPr>
            <a:picLocks noChangeAspect="1"/>
          </p:cNvPicPr>
          <p:nvPr/>
        </p:nvPicPr>
        <p:blipFill>
          <a:blip r:embed="rId9"/>
          <a:stretch>
            <a:fillRect/>
          </a:stretch>
        </p:blipFill>
        <p:spPr>
          <a:xfrm>
            <a:off x="7135414" y="3697203"/>
            <a:ext cx="215487" cy="215487"/>
          </a:xfrm>
          <a:prstGeom prst="rect">
            <a:avLst/>
          </a:prstGeom>
        </p:spPr>
      </p:pic>
      <p:pic>
        <p:nvPicPr>
          <p:cNvPr id="83" name="Image 82"/>
          <p:cNvPicPr>
            <a:picLocks noChangeAspect="1"/>
          </p:cNvPicPr>
          <p:nvPr/>
        </p:nvPicPr>
        <p:blipFill>
          <a:blip r:embed="rId9"/>
          <a:stretch>
            <a:fillRect/>
          </a:stretch>
        </p:blipFill>
        <p:spPr>
          <a:xfrm>
            <a:off x="7193076" y="5025035"/>
            <a:ext cx="191057" cy="191057"/>
          </a:xfrm>
          <a:prstGeom prst="rect">
            <a:avLst/>
          </a:prstGeom>
        </p:spPr>
      </p:pic>
      <p:sp>
        <p:nvSpPr>
          <p:cNvPr id="84" name="Rectangle 83"/>
          <p:cNvSpPr/>
          <p:nvPr/>
        </p:nvSpPr>
        <p:spPr>
          <a:xfrm>
            <a:off x="-351371" y="5640940"/>
            <a:ext cx="10685308" cy="292388"/>
          </a:xfrm>
          <a:prstGeom prst="rect">
            <a:avLst/>
          </a:prstGeom>
        </p:spPr>
        <p:txBody>
          <a:bodyPr wrap="square">
            <a:spAutoFit/>
          </a:bodyPr>
          <a:lstStyle/>
          <a:p>
            <a:pPr marL="1340100" lvl="3" indent="-342900">
              <a:buClr>
                <a:schemeClr val="accent4">
                  <a:lumMod val="75000"/>
                </a:schemeClr>
              </a:buClr>
              <a:buSzPct val="100000"/>
              <a:buFont typeface="Wingdings" panose="05000000000000000000" pitchFamily="2" charset="2"/>
              <a:buChar char="§"/>
            </a:pPr>
            <a:r>
              <a:rPr lang="da-DK" sz="1300" dirty="0"/>
              <a:t>Documents </a:t>
            </a:r>
            <a:r>
              <a:rPr lang="da-DK" sz="1300" dirty="0" smtClean="0"/>
              <a:t>CLIENTS </a:t>
            </a:r>
            <a:r>
              <a:rPr lang="da-DK" sz="1300" dirty="0"/>
              <a:t>à </a:t>
            </a:r>
            <a:r>
              <a:rPr lang="da-DK" sz="1300" dirty="0" smtClean="0"/>
              <a:t>envoyer par </a:t>
            </a:r>
            <a:r>
              <a:rPr lang="da-DK" sz="1300" dirty="0"/>
              <a:t>email </a:t>
            </a:r>
            <a:r>
              <a:rPr lang="da-DK" sz="1300" dirty="0" smtClean="0"/>
              <a:t> : </a:t>
            </a:r>
            <a:r>
              <a:rPr lang="da-DK" sz="1300" dirty="0"/>
              <a:t>2 IRPP, 3 bulletins de salaire, dernière quittance de loyer</a:t>
            </a:r>
          </a:p>
        </p:txBody>
      </p:sp>
      <p:sp>
        <p:nvSpPr>
          <p:cNvPr id="85" name="Rectangle 84"/>
          <p:cNvSpPr/>
          <p:nvPr/>
        </p:nvSpPr>
        <p:spPr>
          <a:xfrm>
            <a:off x="-351371" y="5983055"/>
            <a:ext cx="11666763" cy="492443"/>
          </a:xfrm>
          <a:prstGeom prst="rect">
            <a:avLst/>
          </a:prstGeom>
        </p:spPr>
        <p:txBody>
          <a:bodyPr wrap="square">
            <a:spAutoFit/>
          </a:bodyPr>
          <a:lstStyle/>
          <a:p>
            <a:pPr marL="1340100" lvl="3" indent="-342900">
              <a:buClr>
                <a:schemeClr val="accent4">
                  <a:lumMod val="75000"/>
                </a:schemeClr>
              </a:buClr>
              <a:buSzPct val="100000"/>
              <a:buFont typeface="Wingdings" panose="05000000000000000000" pitchFamily="2" charset="2"/>
              <a:buChar char="§"/>
            </a:pPr>
            <a:r>
              <a:rPr lang="da-DK" sz="1300" dirty="0"/>
              <a:t>Documents </a:t>
            </a:r>
            <a:r>
              <a:rPr lang="da-DK" sz="1300" dirty="0" smtClean="0"/>
              <a:t>PROSPECTS </a:t>
            </a:r>
            <a:r>
              <a:rPr lang="da-DK" sz="1300" dirty="0"/>
              <a:t>à envoyer par email : CNI, 2 IRPP, 3 bulletins de salaire, 3 mois de relevés de comptes, crédits, épargne, dernière quittance de loyer</a:t>
            </a:r>
          </a:p>
        </p:txBody>
      </p:sp>
    </p:spTree>
    <p:extLst>
      <p:ext uri="{BB962C8B-B14F-4D97-AF65-F5344CB8AC3E}">
        <p14:creationId xmlns:p14="http://schemas.microsoft.com/office/powerpoint/2010/main" val="1938756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0"/>
            <a:ext cx="8475837" cy="6858000"/>
          </a:xfrm>
        </p:spPr>
        <p:txBody>
          <a:bodyPr anchor="ctr">
            <a:normAutofit/>
          </a:bodyPr>
          <a:lstStyle/>
          <a:p>
            <a:r>
              <a:rPr lang="fr-FR" sz="2000" b="1" dirty="0" smtClean="0"/>
              <a:t>Les missions de la filière ASP</a:t>
            </a:r>
            <a:endParaRPr lang="fr-FR" sz="2000" b="1" dirty="0"/>
          </a:p>
          <a:p>
            <a:r>
              <a:rPr lang="fr-FR" sz="2000" b="1" dirty="0"/>
              <a:t>Périmètre d’intervention et organisation</a:t>
            </a:r>
          </a:p>
          <a:p>
            <a:r>
              <a:rPr lang="fr-FR" sz="2000" b="1" dirty="0"/>
              <a:t>Présentation de 2 dispositifs : PAS et PSLA</a:t>
            </a:r>
          </a:p>
          <a:p>
            <a:r>
              <a:rPr lang="fr-FR" sz="2000" b="1" dirty="0"/>
              <a:t>Synergies avec les agences : qualifier puis envoyer</a:t>
            </a:r>
          </a:p>
          <a:p>
            <a:r>
              <a:rPr lang="fr-FR" sz="2000" b="1" dirty="0">
                <a:solidFill>
                  <a:schemeClr val="accent4">
                    <a:lumMod val="75000"/>
                  </a:schemeClr>
                </a:solidFill>
              </a:rPr>
              <a:t>Les partenariats avec les Bailleurs sociaux</a:t>
            </a:r>
          </a:p>
        </p:txBody>
      </p:sp>
    </p:spTree>
    <p:extLst>
      <p:ext uri="{BB962C8B-B14F-4D97-AF65-F5344CB8AC3E}">
        <p14:creationId xmlns:p14="http://schemas.microsoft.com/office/powerpoint/2010/main" val="997241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Les partenariats signés avec les Bailleurs Sociaux, clients BDR Logement Social</a:t>
            </a:r>
            <a:r>
              <a:rPr lang="fr-FR" dirty="0" smtClean="0"/>
              <a:t>. </a:t>
            </a:r>
            <a:endParaRPr lang="fr-FR" dirty="0"/>
          </a:p>
        </p:txBody>
      </p:sp>
      <p:sp>
        <p:nvSpPr>
          <p:cNvPr id="11" name="Espace réservé du texte 10"/>
          <p:cNvSpPr>
            <a:spLocks noGrp="1"/>
          </p:cNvSpPr>
          <p:nvPr>
            <p:ph type="body" sz="quarter" idx="16"/>
          </p:nvPr>
        </p:nvSpPr>
        <p:spPr/>
        <p:txBody>
          <a:bodyPr/>
          <a:lstStyle/>
          <a:p>
            <a:endParaRPr lang="fr-FR"/>
          </a:p>
        </p:txBody>
      </p:sp>
      <p:sp>
        <p:nvSpPr>
          <p:cNvPr id="12" name="Rectangle 11"/>
          <p:cNvSpPr/>
          <p:nvPr/>
        </p:nvSpPr>
        <p:spPr>
          <a:xfrm>
            <a:off x="442912" y="1884544"/>
            <a:ext cx="8600893" cy="323165"/>
          </a:xfrm>
          <a:prstGeom prst="rect">
            <a:avLst/>
          </a:prstGeom>
        </p:spPr>
        <p:txBody>
          <a:bodyPr wrap="square">
            <a:spAutoFit/>
          </a:bodyPr>
          <a:lstStyle/>
          <a:p>
            <a:pPr marL="540000" lvl="1"/>
            <a:r>
              <a:rPr lang="da-DK" sz="1500" b="1" dirty="0" smtClean="0">
                <a:solidFill>
                  <a:schemeClr val="accent4">
                    <a:lumMod val="75000"/>
                  </a:schemeClr>
                </a:solidFill>
                <a:latin typeface="Arial" panose="020B0604020202020204" pitchFamily="34" charset="0"/>
              </a:rPr>
              <a:t>Les Bailleurs sociaux  qui ont signé une convention PSLA avec la CEGEE</a:t>
            </a:r>
            <a:endParaRPr lang="da-DK" sz="1300" dirty="0">
              <a:solidFill>
                <a:schemeClr val="accent4">
                  <a:lumMod val="75000"/>
                </a:schemeClr>
              </a:solidFill>
            </a:endParaRPr>
          </a:p>
        </p:txBody>
      </p:sp>
      <p:sp>
        <p:nvSpPr>
          <p:cNvPr id="13" name="Rectangle 12"/>
          <p:cNvSpPr/>
          <p:nvPr/>
        </p:nvSpPr>
        <p:spPr>
          <a:xfrm>
            <a:off x="442912" y="4383483"/>
            <a:ext cx="7604094" cy="323165"/>
          </a:xfrm>
          <a:prstGeom prst="rect">
            <a:avLst/>
          </a:prstGeom>
        </p:spPr>
        <p:txBody>
          <a:bodyPr wrap="square">
            <a:spAutoFit/>
          </a:bodyPr>
          <a:lstStyle/>
          <a:p>
            <a:pPr marL="540000" lvl="1"/>
            <a:r>
              <a:rPr lang="da-DK" sz="1500" b="1" dirty="0" smtClean="0">
                <a:solidFill>
                  <a:schemeClr val="accent4">
                    <a:lumMod val="75000"/>
                  </a:schemeClr>
                </a:solidFill>
                <a:latin typeface="Arial" panose="020B0604020202020204" pitchFamily="34" charset="0"/>
              </a:rPr>
              <a:t>Les partenariats Bailleurs sociaux en préparation</a:t>
            </a:r>
            <a:endParaRPr lang="da-DK" sz="1300" dirty="0">
              <a:solidFill>
                <a:schemeClr val="accent4">
                  <a:lumMod val="75000"/>
                </a:schemeClr>
              </a:solidFill>
            </a:endParaRPr>
          </a:p>
        </p:txBody>
      </p:sp>
      <p:pic>
        <p:nvPicPr>
          <p:cNvPr id="14" name="Image 13"/>
          <p:cNvPicPr>
            <a:picLocks noChangeAspect="1"/>
          </p:cNvPicPr>
          <p:nvPr/>
        </p:nvPicPr>
        <p:blipFill>
          <a:blip r:embed="rId2"/>
          <a:stretch>
            <a:fillRect/>
          </a:stretch>
        </p:blipFill>
        <p:spPr>
          <a:xfrm>
            <a:off x="1864729" y="2590707"/>
            <a:ext cx="1341236" cy="652329"/>
          </a:xfrm>
          <a:prstGeom prst="rect">
            <a:avLst/>
          </a:prstGeom>
        </p:spPr>
      </p:pic>
      <p:pic>
        <p:nvPicPr>
          <p:cNvPr id="15" name="Image 14"/>
          <p:cNvPicPr>
            <a:picLocks noChangeAspect="1"/>
          </p:cNvPicPr>
          <p:nvPr/>
        </p:nvPicPr>
        <p:blipFill>
          <a:blip r:embed="rId3"/>
          <a:stretch>
            <a:fillRect/>
          </a:stretch>
        </p:blipFill>
        <p:spPr>
          <a:xfrm>
            <a:off x="5144844" y="2462918"/>
            <a:ext cx="2485859" cy="875873"/>
          </a:xfrm>
          <a:prstGeom prst="rect">
            <a:avLst/>
          </a:prstGeom>
        </p:spPr>
      </p:pic>
      <p:pic>
        <p:nvPicPr>
          <p:cNvPr id="16" name="Image 15"/>
          <p:cNvPicPr>
            <a:picLocks noChangeAspect="1"/>
          </p:cNvPicPr>
          <p:nvPr/>
        </p:nvPicPr>
        <p:blipFill>
          <a:blip r:embed="rId4"/>
          <a:stretch>
            <a:fillRect/>
          </a:stretch>
        </p:blipFill>
        <p:spPr>
          <a:xfrm>
            <a:off x="8698720" y="2608639"/>
            <a:ext cx="1871440" cy="616882"/>
          </a:xfrm>
          <a:prstGeom prst="rect">
            <a:avLst/>
          </a:prstGeom>
        </p:spPr>
      </p:pic>
      <p:sp>
        <p:nvSpPr>
          <p:cNvPr id="17" name="Rectangle 16"/>
          <p:cNvSpPr/>
          <p:nvPr/>
        </p:nvSpPr>
        <p:spPr>
          <a:xfrm>
            <a:off x="695325" y="3278085"/>
            <a:ext cx="3680043" cy="338554"/>
          </a:xfrm>
          <a:prstGeom prst="rect">
            <a:avLst/>
          </a:prstGeom>
        </p:spPr>
        <p:txBody>
          <a:bodyPr wrap="square">
            <a:spAutoFit/>
          </a:bodyPr>
          <a:lstStyle/>
          <a:p>
            <a:pPr marL="540000" lvl="1"/>
            <a:r>
              <a:rPr lang="fr-FR" sz="800" dirty="0">
                <a:hlinkClick r:id="rId5"/>
              </a:rPr>
              <a:t>Appartements neufs à vendre – Habitat de l'Ill – Bailleur social | Vente d'appartements neufs | Strasbourg (habitatdelill.com)</a:t>
            </a:r>
            <a:endParaRPr lang="da-DK" sz="800" dirty="0"/>
          </a:p>
        </p:txBody>
      </p:sp>
      <p:pic>
        <p:nvPicPr>
          <p:cNvPr id="18" name="Image 17"/>
          <p:cNvPicPr>
            <a:picLocks noChangeAspect="1"/>
          </p:cNvPicPr>
          <p:nvPr/>
        </p:nvPicPr>
        <p:blipFill>
          <a:blip r:embed="rId6"/>
          <a:stretch>
            <a:fillRect/>
          </a:stretch>
        </p:blipFill>
        <p:spPr>
          <a:xfrm>
            <a:off x="2047796" y="4874201"/>
            <a:ext cx="849809" cy="876366"/>
          </a:xfrm>
          <a:prstGeom prst="rect">
            <a:avLst/>
          </a:prstGeom>
        </p:spPr>
      </p:pic>
      <p:sp>
        <p:nvSpPr>
          <p:cNvPr id="19" name="Rectangle 18"/>
          <p:cNvSpPr/>
          <p:nvPr/>
        </p:nvSpPr>
        <p:spPr>
          <a:xfrm>
            <a:off x="4614107" y="3339755"/>
            <a:ext cx="2930330" cy="461665"/>
          </a:xfrm>
          <a:prstGeom prst="rect">
            <a:avLst/>
          </a:prstGeom>
        </p:spPr>
        <p:txBody>
          <a:bodyPr wrap="square">
            <a:spAutoFit/>
          </a:bodyPr>
          <a:lstStyle/>
          <a:p>
            <a:pPr marL="540000" lvl="1"/>
            <a:r>
              <a:rPr lang="fr-FR" sz="800" dirty="0" err="1">
                <a:hlinkClick r:id="rId7"/>
              </a:rPr>
              <a:t>Batigère</a:t>
            </a:r>
            <a:r>
              <a:rPr lang="fr-FR" sz="800" dirty="0">
                <a:hlinkClick r:id="rId7"/>
              </a:rPr>
              <a:t> Maison Familiale | Achat de maison ou appartement en location accession (batigere-maison-familiale.fr)</a:t>
            </a:r>
            <a:endParaRPr lang="da-DK" sz="800" dirty="0"/>
          </a:p>
        </p:txBody>
      </p:sp>
      <p:sp>
        <p:nvSpPr>
          <p:cNvPr id="20" name="Rectangle 19"/>
          <p:cNvSpPr/>
          <p:nvPr/>
        </p:nvSpPr>
        <p:spPr>
          <a:xfrm>
            <a:off x="8231030" y="3284356"/>
            <a:ext cx="2617038" cy="338554"/>
          </a:xfrm>
          <a:prstGeom prst="rect">
            <a:avLst/>
          </a:prstGeom>
        </p:spPr>
        <p:txBody>
          <a:bodyPr wrap="square">
            <a:spAutoFit/>
          </a:bodyPr>
          <a:lstStyle/>
          <a:p>
            <a:pPr marL="540000" lvl="1"/>
            <a:r>
              <a:rPr lang="fr-FR" sz="800" dirty="0">
                <a:hlinkClick r:id="rId8"/>
              </a:rPr>
              <a:t>Le Nid, Société Coopérative de Production à Nancy (le-nid.fr)</a:t>
            </a:r>
            <a:endParaRPr lang="da-DK" sz="800" dirty="0"/>
          </a:p>
        </p:txBody>
      </p:sp>
      <p:sp>
        <p:nvSpPr>
          <p:cNvPr id="21" name="Rectangle 20"/>
          <p:cNvSpPr/>
          <p:nvPr/>
        </p:nvSpPr>
        <p:spPr>
          <a:xfrm>
            <a:off x="831630" y="5794472"/>
            <a:ext cx="3407435" cy="338554"/>
          </a:xfrm>
          <a:prstGeom prst="rect">
            <a:avLst/>
          </a:prstGeom>
        </p:spPr>
        <p:txBody>
          <a:bodyPr wrap="square">
            <a:spAutoFit/>
          </a:bodyPr>
          <a:lstStyle/>
          <a:p>
            <a:pPr marL="540000" lvl="1"/>
            <a:r>
              <a:rPr lang="fr-FR" sz="800" dirty="0" err="1">
                <a:hlinkClick r:id="rId9"/>
              </a:rPr>
              <a:t>Immocoop</a:t>
            </a:r>
            <a:r>
              <a:rPr lang="fr-FR" sz="800" dirty="0">
                <a:hlinkClick r:id="rId9"/>
              </a:rPr>
              <a:t> – Accession sociale, Vente HLM, Réalisation de lotissements, Syndic de copropriété</a:t>
            </a:r>
            <a:endParaRPr lang="da-DK" sz="800" dirty="0"/>
          </a:p>
        </p:txBody>
      </p:sp>
      <p:sp>
        <p:nvSpPr>
          <p:cNvPr id="22" name="Rectangle 21"/>
          <p:cNvSpPr/>
          <p:nvPr/>
        </p:nvSpPr>
        <p:spPr>
          <a:xfrm>
            <a:off x="4692681" y="5751341"/>
            <a:ext cx="3407435" cy="215444"/>
          </a:xfrm>
          <a:prstGeom prst="rect">
            <a:avLst/>
          </a:prstGeom>
        </p:spPr>
        <p:txBody>
          <a:bodyPr wrap="square">
            <a:spAutoFit/>
          </a:bodyPr>
          <a:lstStyle/>
          <a:p>
            <a:pPr marL="540000" lvl="1"/>
            <a:r>
              <a:rPr lang="fr-FR" sz="800" dirty="0">
                <a:hlinkClick r:id="rId10"/>
              </a:rPr>
              <a:t>Réussissez votre achat - </a:t>
            </a:r>
            <a:r>
              <a:rPr lang="fr-FR" sz="800" dirty="0" err="1">
                <a:hlinkClick r:id="rId10"/>
              </a:rPr>
              <a:t>Quadral</a:t>
            </a:r>
            <a:endParaRPr lang="da-DK" sz="800" dirty="0"/>
          </a:p>
        </p:txBody>
      </p:sp>
      <p:pic>
        <p:nvPicPr>
          <p:cNvPr id="23" name="Image 22"/>
          <p:cNvPicPr>
            <a:picLocks noChangeAspect="1"/>
          </p:cNvPicPr>
          <p:nvPr/>
        </p:nvPicPr>
        <p:blipFill>
          <a:blip r:embed="rId11"/>
          <a:stretch>
            <a:fillRect/>
          </a:stretch>
        </p:blipFill>
        <p:spPr>
          <a:xfrm>
            <a:off x="5144844" y="4880503"/>
            <a:ext cx="2085013" cy="841321"/>
          </a:xfrm>
          <a:prstGeom prst="rect">
            <a:avLst/>
          </a:prstGeom>
        </p:spPr>
      </p:pic>
    </p:spTree>
    <p:extLst>
      <p:ext uri="{BB962C8B-B14F-4D97-AF65-F5344CB8AC3E}">
        <p14:creationId xmlns:p14="http://schemas.microsoft.com/office/powerpoint/2010/main" val="1500639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4"/>
          </p:nvPr>
        </p:nvSpPr>
        <p:spPr/>
        <p:txBody>
          <a:bodyPr/>
          <a:lstStyle/>
          <a:p>
            <a:r>
              <a:rPr lang="fr-FR" dirty="0" smtClean="0"/>
              <a:t>Prescription Immobilière</a:t>
            </a:r>
            <a:endParaRPr lang="fr-FR" dirty="0"/>
          </a:p>
        </p:txBody>
      </p:sp>
      <p:sp>
        <p:nvSpPr>
          <p:cNvPr id="5" name="Espace réservé du texte 4"/>
          <p:cNvSpPr>
            <a:spLocks noGrp="1"/>
          </p:cNvSpPr>
          <p:nvPr>
            <p:ph type="body" sz="quarter" idx="12"/>
          </p:nvPr>
        </p:nvSpPr>
        <p:spPr/>
        <p:txBody>
          <a:bodyPr/>
          <a:lstStyle/>
          <a:p>
            <a:r>
              <a:rPr lang="fr-FR" dirty="0"/>
              <a:t>La filière Accession Sociale à la Propriété (ASP) instruit des dossiers de crédits immobiliers réglementés pour le compte des agences. </a:t>
            </a:r>
          </a:p>
        </p:txBody>
      </p:sp>
      <p:sp>
        <p:nvSpPr>
          <p:cNvPr id="11" name="Espace réservé du texte 10"/>
          <p:cNvSpPr>
            <a:spLocks noGrp="1"/>
          </p:cNvSpPr>
          <p:nvPr>
            <p:ph type="body" sz="quarter" idx="16"/>
          </p:nvPr>
        </p:nvSpPr>
        <p:spPr/>
        <p:txBody>
          <a:bodyPr/>
          <a:lstStyle/>
          <a:p>
            <a:endParaRPr lang="fr-FR"/>
          </a:p>
        </p:txBody>
      </p:sp>
      <p:sp>
        <p:nvSpPr>
          <p:cNvPr id="24" name="Rectangle 23"/>
          <p:cNvSpPr/>
          <p:nvPr/>
        </p:nvSpPr>
        <p:spPr>
          <a:xfrm>
            <a:off x="819511" y="2321541"/>
            <a:ext cx="9211963" cy="754053"/>
          </a:xfrm>
          <a:prstGeom prst="rect">
            <a:avLst/>
          </a:prstGeom>
        </p:spPr>
        <p:txBody>
          <a:bodyPr wrap="square">
            <a:spAutoFit/>
          </a:bodyPr>
          <a:lstStyle/>
          <a:p>
            <a:pPr marL="540000" lvl="1"/>
            <a:r>
              <a:rPr lang="da-DK" sz="1500" b="1" dirty="0" smtClean="0">
                <a:solidFill>
                  <a:srgbClr val="C00000"/>
                </a:solidFill>
                <a:latin typeface="Arial" panose="020B0604020202020204" pitchFamily="34" charset="0"/>
              </a:rPr>
              <a:t>        </a:t>
            </a:r>
            <a:r>
              <a:rPr lang="da-DK" sz="1500" b="1" dirty="0" smtClean="0">
                <a:solidFill>
                  <a:schemeClr val="accent4">
                    <a:lumMod val="75000"/>
                  </a:schemeClr>
                </a:solidFill>
                <a:latin typeface="Arial" panose="020B0604020202020204" pitchFamily="34" charset="0"/>
              </a:rPr>
              <a:t>Pour toute demande au sujet des financements Accession Sociale à la Propriété :</a:t>
            </a:r>
          </a:p>
          <a:p>
            <a:pPr marL="540000" lvl="2" algn="ctr">
              <a:buClr>
                <a:srgbClr val="FF0000"/>
              </a:buClr>
              <a:buSzPct val="100000"/>
            </a:pPr>
            <a:endParaRPr lang="da-DK" sz="1500" b="1" dirty="0">
              <a:solidFill>
                <a:srgbClr val="C00000"/>
              </a:solidFill>
              <a:latin typeface="Arial" panose="020B0604020202020204" pitchFamily="34" charset="0"/>
              <a:hlinkClick r:id="rId2"/>
            </a:endParaRPr>
          </a:p>
          <a:p>
            <a:pPr marL="540000" lvl="2" algn="ctr">
              <a:buClr>
                <a:srgbClr val="FF0000"/>
              </a:buClr>
              <a:buSzPct val="100000"/>
            </a:pPr>
            <a:r>
              <a:rPr lang="da-DK" sz="1300" dirty="0" smtClean="0">
                <a:hlinkClick r:id="rId2"/>
              </a:rPr>
              <a:t>cegee-b-accession-soc-propriete@cegee.caisse-epargne.fr</a:t>
            </a:r>
            <a:endParaRPr lang="da-DK" sz="1300" dirty="0"/>
          </a:p>
        </p:txBody>
      </p:sp>
      <p:pic>
        <p:nvPicPr>
          <p:cNvPr id="25" name="Image 24"/>
          <p:cNvPicPr>
            <a:picLocks noChangeAspect="1"/>
          </p:cNvPicPr>
          <p:nvPr/>
        </p:nvPicPr>
        <p:blipFill>
          <a:blip r:embed="rId3"/>
          <a:stretch>
            <a:fillRect/>
          </a:stretch>
        </p:blipFill>
        <p:spPr>
          <a:xfrm>
            <a:off x="3597175" y="3883768"/>
            <a:ext cx="4109023" cy="757383"/>
          </a:xfrm>
          <a:prstGeom prst="rect">
            <a:avLst/>
          </a:prstGeom>
        </p:spPr>
      </p:pic>
    </p:spTree>
    <p:extLst>
      <p:ext uri="{BB962C8B-B14F-4D97-AF65-F5344CB8AC3E}">
        <p14:creationId xmlns:p14="http://schemas.microsoft.com/office/powerpoint/2010/main" val="1102293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terms/"/>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infopath/2007/PartnerControls"/>
    <ds:schemaRef ds:uri="402bd0e2-1d78-4f7d-9dde-91cd55d66e8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7448</TotalTime>
  <Words>1458</Words>
  <Application>Microsoft Office PowerPoint</Application>
  <PresentationFormat>Grand écran</PresentationFormat>
  <Paragraphs>221</Paragraphs>
  <Slides>16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16</vt:i4>
      </vt:variant>
    </vt:vector>
  </HeadingPairs>
  <TitlesOfParts>
    <vt:vector size="24" baseType="lpstr">
      <vt:lpstr>Arial</vt:lpstr>
      <vt:lpstr>Arial Black</vt:lpstr>
      <vt:lpstr>Calibri</vt:lpstr>
      <vt:lpstr>Helvetica Neue Medium</vt:lpstr>
      <vt:lpstr>Montserrat Black</vt:lpstr>
      <vt:lpstr>ubuntu</vt:lpstr>
      <vt:lpstr>Wingdings</vt:lpstr>
      <vt:lpstr>Thème Office</vt:lpstr>
      <vt:lpstr>Synergies avec l’Accession Sociale à la Propriété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474</cp:revision>
  <dcterms:created xsi:type="dcterms:W3CDTF">2020-06-24T09:20:11Z</dcterms:created>
  <dcterms:modified xsi:type="dcterms:W3CDTF">2021-10-12T14:05:55Z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