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334" r:id="rId7"/>
    <p:sldId id="335" r:id="rId8"/>
    <p:sldId id="336" r:id="rId9"/>
    <p:sldId id="297" r:id="rId10"/>
    <p:sldId id="296" r:id="rId11"/>
    <p:sldId id="286" r:id="rId12"/>
    <p:sldId id="331" r:id="rId13"/>
    <p:sldId id="332" r:id="rId14"/>
    <p:sldId id="333" r:id="rId15"/>
    <p:sldId id="312" r:id="rId16"/>
    <p:sldId id="298" r:id="rId17"/>
    <p:sldId id="299" r:id="rId18"/>
    <p:sldId id="287" r:id="rId19"/>
    <p:sldId id="313" r:id="rId20"/>
    <p:sldId id="302" r:id="rId21"/>
    <p:sldId id="314" r:id="rId22"/>
    <p:sldId id="317" r:id="rId23"/>
    <p:sldId id="315" r:id="rId24"/>
    <p:sldId id="316" r:id="rId25"/>
    <p:sldId id="318" r:id="rId2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31632"/>
    <a:srgbClr val="FFCCCC"/>
    <a:srgbClr val="FFABFF"/>
    <a:srgbClr val="FBDCDD"/>
    <a:srgbClr val="000000"/>
    <a:srgbClr val="EC1B24"/>
    <a:srgbClr val="E7302A"/>
    <a:srgbClr val="F5F5F5"/>
    <a:srgbClr val="D11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0" autoAdjust="0"/>
    <p:restoredTop sz="96265" autoAdjust="0"/>
  </p:normalViewPr>
  <p:slideViewPr>
    <p:cSldViewPr snapToGrid="0">
      <p:cViewPr varScale="1">
        <p:scale>
          <a:sx n="64" d="100"/>
          <a:sy n="64" d="100"/>
        </p:scale>
        <p:origin x="83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84" d="100"/>
        <a:sy n="184" d="100"/>
      </p:scale>
      <p:origin x="0" y="-6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2000" b="0" i="0" baseline="0" dirty="0">
                <a:effectLst/>
              </a:rPr>
              <a:t>Taux décroché 2021 - lignes </a:t>
            </a:r>
            <a:r>
              <a:rPr lang="fr-FR" sz="2000" b="1" i="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conseiller</a:t>
            </a:r>
          </a:p>
        </c:rich>
      </c:tx>
      <c:overlay val="0"/>
      <c:spPr>
        <a:solidFill>
          <a:schemeClr val="bg1">
            <a:lumMod val="85000"/>
          </a:schemeClr>
        </a:solidFill>
        <a:ln>
          <a:solidFill>
            <a:schemeClr val="accent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2437643198030999E-2"/>
          <c:y val="0.12013888888888889"/>
          <c:w val="0.71679996798367163"/>
          <c:h val="0.66655839895013125"/>
        </c:manualLayout>
      </c:layout>
      <c:lineChart>
        <c:grouping val="standard"/>
        <c:varyColors val="0"/>
        <c:ser>
          <c:idx val="1"/>
          <c:order val="0"/>
          <c:tx>
            <c:strRef>
              <c:f>Feuil1!$L$2</c:f>
              <c:strCache>
                <c:ptCount val="1"/>
                <c:pt idx="0">
                  <c:v>MyPrémium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Feuil1!$H$3:$H$11</c:f>
              <c:numCache>
                <c:formatCode>mmmm</c:formatCode>
                <c:ptCount val="9"/>
                <c:pt idx="0">
                  <c:v>44197</c:v>
                </c:pt>
                <c:pt idx="1">
                  <c:v>44228</c:v>
                </c:pt>
                <c:pt idx="2">
                  <c:v>44259</c:v>
                </c:pt>
                <c:pt idx="3">
                  <c:v>44290</c:v>
                </c:pt>
                <c:pt idx="4">
                  <c:v>44321</c:v>
                </c:pt>
                <c:pt idx="5">
                  <c:v>44352</c:v>
                </c:pt>
                <c:pt idx="6">
                  <c:v>44383</c:v>
                </c:pt>
                <c:pt idx="7">
                  <c:v>44414</c:v>
                </c:pt>
                <c:pt idx="8">
                  <c:v>44445</c:v>
                </c:pt>
              </c:numCache>
            </c:numRef>
          </c:cat>
          <c:val>
            <c:numRef>
              <c:f>Feuil1!$L$3:$L$11</c:f>
              <c:numCache>
                <c:formatCode>#\ ##0%;\-#\ ##0%;\ </c:formatCode>
                <c:ptCount val="9"/>
                <c:pt idx="0">
                  <c:v>0.25915586937660923</c:v>
                </c:pt>
                <c:pt idx="1">
                  <c:v>0.27640885837974027</c:v>
                </c:pt>
                <c:pt idx="2">
                  <c:v>0.27307262004456101</c:v>
                </c:pt>
                <c:pt idx="3">
                  <c:v>0.41140865623701162</c:v>
                </c:pt>
                <c:pt idx="4">
                  <c:v>0.34192085664212724</c:v>
                </c:pt>
                <c:pt idx="5">
                  <c:v>0.36044997371384813</c:v>
                </c:pt>
                <c:pt idx="6">
                  <c:v>0.33830525853457294</c:v>
                </c:pt>
                <c:pt idx="7">
                  <c:v>0.35201361774740075</c:v>
                </c:pt>
                <c:pt idx="8">
                  <c:v>0.3449153920804493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A2B-4C7D-B9CE-D9C8B7A4B3A2}"/>
            </c:ext>
          </c:extLst>
        </c:ser>
        <c:ser>
          <c:idx val="0"/>
          <c:order val="1"/>
          <c:tx>
            <c:strRef>
              <c:f>Feuil1!$K$2</c:f>
              <c:strCache>
                <c:ptCount val="1"/>
                <c:pt idx="0">
                  <c:v>CEGEE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Feuil1!$H$3:$H$11</c:f>
              <c:numCache>
                <c:formatCode>mmmm</c:formatCode>
                <c:ptCount val="9"/>
                <c:pt idx="0">
                  <c:v>44197</c:v>
                </c:pt>
                <c:pt idx="1">
                  <c:v>44228</c:v>
                </c:pt>
                <c:pt idx="2">
                  <c:v>44259</c:v>
                </c:pt>
                <c:pt idx="3">
                  <c:v>44290</c:v>
                </c:pt>
                <c:pt idx="4">
                  <c:v>44321</c:v>
                </c:pt>
                <c:pt idx="5">
                  <c:v>44352</c:v>
                </c:pt>
                <c:pt idx="6">
                  <c:v>44383</c:v>
                </c:pt>
                <c:pt idx="7">
                  <c:v>44414</c:v>
                </c:pt>
                <c:pt idx="8">
                  <c:v>44445</c:v>
                </c:pt>
              </c:numCache>
            </c:numRef>
          </c:cat>
          <c:val>
            <c:numRef>
              <c:f>Feuil1!$K$3:$K$11</c:f>
              <c:numCache>
                <c:formatCode>#\ ##0%;\-#\ ##0%;\ </c:formatCode>
                <c:ptCount val="9"/>
                <c:pt idx="0">
                  <c:v>0.3272299352598525</c:v>
                </c:pt>
                <c:pt idx="1">
                  <c:v>0.32598184343285652</c:v>
                </c:pt>
                <c:pt idx="2">
                  <c:v>0.31509085647593132</c:v>
                </c:pt>
                <c:pt idx="3">
                  <c:v>0.39262999417980715</c:v>
                </c:pt>
                <c:pt idx="4">
                  <c:v>0.31252194262352651</c:v>
                </c:pt>
                <c:pt idx="5">
                  <c:v>0.32725210660423543</c:v>
                </c:pt>
                <c:pt idx="6">
                  <c:v>0.306793479350916</c:v>
                </c:pt>
                <c:pt idx="7">
                  <c:v>0.30328227540526875</c:v>
                </c:pt>
                <c:pt idx="8">
                  <c:v>0.31327543606110297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EA2B-4C7D-B9CE-D9C8B7A4B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87376"/>
        <c:axId val="415879832"/>
      </c:lineChart>
      <c:dateAx>
        <c:axId val="415887376"/>
        <c:scaling>
          <c:orientation val="minMax"/>
        </c:scaling>
        <c:delete val="0"/>
        <c:axPos val="b"/>
        <c:numFmt formatCode="m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5879832"/>
        <c:crosses val="autoZero"/>
        <c:auto val="1"/>
        <c:lblOffset val="100"/>
        <c:baseTimeUnit val="months"/>
      </c:dateAx>
      <c:valAx>
        <c:axId val="415879832"/>
        <c:scaling>
          <c:orientation val="minMax"/>
          <c:min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%;\-#\ ##0%;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588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938218491430634"/>
          <c:y val="0.38483741615631378"/>
          <c:w val="0.20649611301763901"/>
          <c:h val="0.217014435695538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solidFill>
        <a:sysClr val="window" lastClr="FFFFFF">
          <a:lumMod val="75000"/>
        </a:sysClr>
      </a:solidFill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2000" b="0" i="0" baseline="0" dirty="0">
                <a:effectLst/>
              </a:rPr>
              <a:t>Taux décroché 2021 - lignes </a:t>
            </a:r>
            <a:r>
              <a:rPr lang="fr-FR" sz="2000" b="1" i="0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accueil</a:t>
            </a:r>
            <a:endParaRPr lang="fr-FR" sz="2000" b="1" i="0" baseline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overlay val="0"/>
      <c:spPr>
        <a:solidFill>
          <a:schemeClr val="bg1">
            <a:lumMod val="85000"/>
          </a:schemeClr>
        </a:solidFill>
        <a:ln>
          <a:solidFill>
            <a:schemeClr val="accent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2437643198030999E-2"/>
          <c:y val="0.12013888888888889"/>
          <c:w val="0.71679996798367163"/>
          <c:h val="0.66655839895013125"/>
        </c:manualLayout>
      </c:layout>
      <c:lineChart>
        <c:grouping val="standard"/>
        <c:varyColors val="0"/>
        <c:ser>
          <c:idx val="0"/>
          <c:order val="0"/>
          <c:tx>
            <c:strRef>
              <c:f>Feuil1!$J$2</c:f>
              <c:strCache>
                <c:ptCount val="1"/>
                <c:pt idx="0">
                  <c:v>MyPrémium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Feuil1!$H$3:$H$11</c:f>
              <c:numCache>
                <c:formatCode>mmmm</c:formatCode>
                <c:ptCount val="9"/>
                <c:pt idx="0">
                  <c:v>44197</c:v>
                </c:pt>
                <c:pt idx="1">
                  <c:v>44228</c:v>
                </c:pt>
                <c:pt idx="2">
                  <c:v>44259</c:v>
                </c:pt>
                <c:pt idx="3">
                  <c:v>44290</c:v>
                </c:pt>
                <c:pt idx="4">
                  <c:v>44321</c:v>
                </c:pt>
                <c:pt idx="5">
                  <c:v>44352</c:v>
                </c:pt>
                <c:pt idx="6">
                  <c:v>44383</c:v>
                </c:pt>
                <c:pt idx="7">
                  <c:v>44414</c:v>
                </c:pt>
                <c:pt idx="8">
                  <c:v>44445</c:v>
                </c:pt>
              </c:numCache>
            </c:numRef>
          </c:cat>
          <c:val>
            <c:numRef>
              <c:f>Feuil1!$J$3:$J$11</c:f>
              <c:numCache>
                <c:formatCode>#\ ##0%;\-#\ ##0%;\ </c:formatCode>
                <c:ptCount val="9"/>
                <c:pt idx="0">
                  <c:v>0.58738195595429055</c:v>
                </c:pt>
                <c:pt idx="1">
                  <c:v>0.65828344167535424</c:v>
                </c:pt>
                <c:pt idx="2">
                  <c:v>0.63872588703206368</c:v>
                </c:pt>
                <c:pt idx="3">
                  <c:v>0.85349187746907906</c:v>
                </c:pt>
                <c:pt idx="4">
                  <c:v>0.776966386901352</c:v>
                </c:pt>
                <c:pt idx="5">
                  <c:v>0.84384191434797184</c:v>
                </c:pt>
                <c:pt idx="6">
                  <c:v>0.71277222760234527</c:v>
                </c:pt>
                <c:pt idx="7">
                  <c:v>0.72491125435815107</c:v>
                </c:pt>
                <c:pt idx="8">
                  <c:v>0.70632035070586696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ACD-4F4D-857F-8E7E69F1E0DB}"/>
            </c:ext>
          </c:extLst>
        </c:ser>
        <c:ser>
          <c:idx val="1"/>
          <c:order val="1"/>
          <c:tx>
            <c:strRef>
              <c:f>Feuil1!$I$2</c:f>
              <c:strCache>
                <c:ptCount val="1"/>
                <c:pt idx="0">
                  <c:v>CEGEE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Feuil1!$H$3:$H$11</c:f>
              <c:numCache>
                <c:formatCode>mmmm</c:formatCode>
                <c:ptCount val="9"/>
                <c:pt idx="0">
                  <c:v>44197</c:v>
                </c:pt>
                <c:pt idx="1">
                  <c:v>44228</c:v>
                </c:pt>
                <c:pt idx="2">
                  <c:v>44259</c:v>
                </c:pt>
                <c:pt idx="3">
                  <c:v>44290</c:v>
                </c:pt>
                <c:pt idx="4">
                  <c:v>44321</c:v>
                </c:pt>
                <c:pt idx="5">
                  <c:v>44352</c:v>
                </c:pt>
                <c:pt idx="6">
                  <c:v>44383</c:v>
                </c:pt>
                <c:pt idx="7">
                  <c:v>44414</c:v>
                </c:pt>
                <c:pt idx="8">
                  <c:v>44445</c:v>
                </c:pt>
              </c:numCache>
            </c:numRef>
          </c:cat>
          <c:val>
            <c:numRef>
              <c:f>Feuil1!$I$3:$I$11</c:f>
              <c:numCache>
                <c:formatCode>#\ ##0%;\-#\ ##0%;\ </c:formatCode>
                <c:ptCount val="9"/>
                <c:pt idx="0">
                  <c:v>0.63931931543327425</c:v>
                </c:pt>
                <c:pt idx="1">
                  <c:v>0.66786190590000516</c:v>
                </c:pt>
                <c:pt idx="2">
                  <c:v>0.65481324924538364</c:v>
                </c:pt>
                <c:pt idx="3">
                  <c:v>0.79298257809186845</c:v>
                </c:pt>
                <c:pt idx="4">
                  <c:v>0.64512975425720254</c:v>
                </c:pt>
                <c:pt idx="5">
                  <c:v>0.65616879879176526</c:v>
                </c:pt>
                <c:pt idx="6">
                  <c:v>0.61393135024851497</c:v>
                </c:pt>
                <c:pt idx="7">
                  <c:v>0.63061165294886579</c:v>
                </c:pt>
                <c:pt idx="8">
                  <c:v>0.63677025563040601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ACD-4F4D-857F-8E7E69F1E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87376"/>
        <c:axId val="415879832"/>
      </c:lineChart>
      <c:dateAx>
        <c:axId val="415887376"/>
        <c:scaling>
          <c:orientation val="minMax"/>
        </c:scaling>
        <c:delete val="0"/>
        <c:axPos val="b"/>
        <c:numFmt formatCode="m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5879832"/>
        <c:crosses val="autoZero"/>
        <c:auto val="1"/>
        <c:lblOffset val="100"/>
        <c:baseTimeUnit val="months"/>
      </c:dateAx>
      <c:valAx>
        <c:axId val="415879832"/>
        <c:scaling>
          <c:orientation val="minMax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%;\-#\ ##0%;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588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938218491430634"/>
          <c:y val="0.38483741615631378"/>
          <c:w val="0.20649611301763901"/>
          <c:h val="0.217014435695538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solidFill>
        <a:sysClr val="window" lastClr="FFFFFF">
          <a:lumMod val="75000"/>
        </a:sysClr>
      </a:solidFill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3" Type="http://schemas.microsoft.com/office/2007/relationships/media" Target="../media/media2.wav"/><Relationship Id="rId7" Type="http://schemas.microsoft.com/office/2007/relationships/media" Target="../media/media4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13.png"/><Relationship Id="rId5" Type="http://schemas.microsoft.com/office/2007/relationships/media" Target="../media/media3.wav"/><Relationship Id="rId10" Type="http://schemas.openxmlformats.org/officeDocument/2006/relationships/image" Target="../media/image12.png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3.png"/><Relationship Id="rId4" Type="http://schemas.openxmlformats.org/officeDocument/2006/relationships/slide" Target="slide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bornarel.prestataire@it-ce.fr" TargetMode="External"/><Relationship Id="rId2" Type="http://schemas.openxmlformats.org/officeDocument/2006/relationships/hyperlink" Target="mailto:nepasrepondre@mypremium.it-ce.fr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d1tx011.sirissie.caisse-epargne.fr:9891/WEBDIALER/jsp/call_make.jsp?dest=0612345678&amp;user=S0062634@CEIDF.CAISSE-EPARGNE.FR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</a:t>
            </a:r>
            <a:r>
              <a:rPr lang="fr-FR" dirty="0" smtClean="0"/>
              <a:t>Jeudi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28 octobre et 4 novembre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935065" y="1306287"/>
            <a:ext cx="10612500" cy="2159726"/>
          </a:xfrm>
        </p:spPr>
        <p:txBody>
          <a:bodyPr>
            <a:normAutofit/>
          </a:bodyPr>
          <a:lstStyle/>
          <a:p>
            <a:r>
              <a:rPr lang="fr-FR" sz="4000" dirty="0" smtClean="0"/>
              <a:t>Parcours Téléphonique</a:t>
            </a:r>
            <a:r>
              <a:rPr lang="fr-FR" sz="4000" dirty="0"/>
              <a:t/>
            </a:r>
            <a:br>
              <a:rPr lang="fr-FR" sz="4000" dirty="0"/>
            </a:br>
            <a:r>
              <a:rPr lang="fr-FR" sz="4000" dirty="0"/>
              <a:t>Optimisation de l’accès conseiller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Développement BDD et du Marché Grand </a:t>
            </a:r>
            <a:r>
              <a:rPr lang="fr-FR" dirty="0" smtClean="0"/>
              <a:t>Public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0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Le Contexte</a:t>
            </a:r>
            <a:endParaRPr lang="fr-FR" sz="2000" b="1" dirty="0">
              <a:solidFill>
                <a:srgbClr val="C00000"/>
              </a:solidFill>
              <a:latin typeface="Montserrat Black" panose="00000A00000000000000" pitchFamily="2" charset="0"/>
            </a:endParaRPr>
          </a:p>
          <a:p>
            <a:r>
              <a:rPr lang="fr-FR" sz="2000" b="1" dirty="0">
                <a:latin typeface="Montserrat Black" panose="00000A00000000000000" pitchFamily="2" charset="0"/>
              </a:rPr>
              <a:t>Le nouveau parcours </a:t>
            </a:r>
            <a:r>
              <a:rPr lang="fr-FR" sz="2000" b="1" dirty="0" smtClean="0">
                <a:latin typeface="Montserrat Black" panose="00000A00000000000000" pitchFamily="2" charset="0"/>
              </a:rPr>
              <a:t>téléphonique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 Déploiement CEGEE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 Pilotage</a:t>
            </a: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Les Annexes</a:t>
            </a:r>
            <a:endParaRPr lang="fr-FR" sz="2000" b="1" dirty="0"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La </a:t>
            </a:r>
            <a:r>
              <a:rPr lang="fr-FR" b="1" dirty="0"/>
              <a:t>Satisfaction Client </a:t>
            </a:r>
            <a:r>
              <a:rPr lang="fr-FR" dirty="0"/>
              <a:t>est un défi collectif majeur, qui est au cœur de notre </a:t>
            </a:r>
            <a:r>
              <a:rPr lang="fr-FR" b="1" dirty="0"/>
              <a:t>Plan Stratégique</a:t>
            </a:r>
            <a:r>
              <a:rPr lang="fr-FR" dirty="0"/>
              <a:t>. C’est en effet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l’une des clés</a:t>
            </a:r>
            <a:r>
              <a:rPr lang="fr-FR" dirty="0"/>
              <a:t> pour pérenniser l’amélioration de nos résultats commerciaux sur le</a:t>
            </a:r>
            <a:r>
              <a:rPr lang="fr-FR" b="1" dirty="0"/>
              <a:t> long terme</a:t>
            </a:r>
            <a:r>
              <a:rPr lang="fr-FR" dirty="0"/>
              <a:t>. </a:t>
            </a:r>
          </a:p>
          <a:p>
            <a:endParaRPr lang="fr-FR" dirty="0" smtClean="0"/>
          </a:p>
          <a:p>
            <a:r>
              <a:rPr lang="fr-FR" dirty="0"/>
              <a:t>Les </a:t>
            </a:r>
            <a:r>
              <a:rPr lang="fr-FR" b="1" dirty="0">
                <a:solidFill>
                  <a:srgbClr val="C00000"/>
                </a:solidFill>
              </a:rPr>
              <a:t>attentes de nos clients </a:t>
            </a:r>
            <a:r>
              <a:rPr lang="fr-FR" dirty="0"/>
              <a:t>augmentent et tendent vers l’immédiateté</a:t>
            </a:r>
          </a:p>
          <a:p>
            <a:pPr lvl="1"/>
            <a:r>
              <a:rPr lang="fr-FR" dirty="0" smtClean="0"/>
              <a:t>En 2019, 61% </a:t>
            </a:r>
            <a:r>
              <a:rPr lang="fr-FR" dirty="0"/>
              <a:t>des clients estimaient que le temps d’attente au téléphone était trop </a:t>
            </a:r>
            <a:r>
              <a:rPr lang="fr-FR" dirty="0" smtClean="0"/>
              <a:t>long.</a:t>
            </a:r>
          </a:p>
          <a:p>
            <a:pPr lvl="1"/>
            <a:r>
              <a:rPr lang="fr-FR" dirty="0" smtClean="0"/>
              <a:t>La non </a:t>
            </a:r>
            <a:r>
              <a:rPr lang="fr-FR" dirty="0"/>
              <a:t>réponse aux demandes par mails ou téléphone </a:t>
            </a:r>
            <a:r>
              <a:rPr lang="fr-FR" dirty="0" smtClean="0"/>
              <a:t>devient </a:t>
            </a:r>
            <a:r>
              <a:rPr lang="fr-FR" dirty="0"/>
              <a:t>de plus en plus </a:t>
            </a:r>
            <a:r>
              <a:rPr lang="fr-FR" dirty="0" smtClean="0"/>
              <a:t>courant</a:t>
            </a:r>
            <a:endParaRPr lang="fr-FR" dirty="0"/>
          </a:p>
          <a:p>
            <a:pPr lvl="1" algn="just"/>
            <a:r>
              <a:rPr lang="fr-FR" dirty="0" smtClean="0"/>
              <a:t>Dans la perception de nos clients 2 types de délais se distinguent :</a:t>
            </a:r>
            <a:endParaRPr lang="fr-FR" spc="-70" dirty="0">
              <a:solidFill>
                <a:schemeClr val="tx1">
                  <a:lumMod val="50000"/>
                </a:schemeClr>
              </a:solidFill>
            </a:endParaRPr>
          </a:p>
          <a:p>
            <a:pPr marL="1212750" lvl="2" indent="-285750" algn="just"/>
            <a:r>
              <a:rPr lang="fr-FR" spc="-70" dirty="0">
                <a:solidFill>
                  <a:srgbClr val="C00000"/>
                </a:solidFill>
              </a:rPr>
              <a:t>le délai de prise en charge </a:t>
            </a:r>
          </a:p>
          <a:p>
            <a:pPr marL="1212750" lvl="2" indent="-285750" algn="just"/>
            <a:r>
              <a:rPr lang="fr-FR" spc="-70" dirty="0">
                <a:solidFill>
                  <a:srgbClr val="C00000"/>
                </a:solidFill>
              </a:rPr>
              <a:t>le délai de réponse</a:t>
            </a:r>
            <a:endParaRPr lang="fr-FR" b="1" spc="-70" dirty="0">
              <a:solidFill>
                <a:srgbClr val="C00000"/>
              </a:solidFill>
            </a:endParaRPr>
          </a:p>
          <a:p>
            <a:pPr lvl="1"/>
            <a:r>
              <a:rPr lang="fr-FR" dirty="0" smtClean="0"/>
              <a:t>Les </a:t>
            </a:r>
            <a:r>
              <a:rPr lang="fr-FR" dirty="0"/>
              <a:t>délais souhaités, pour la prise en charge et la réponse, sont de 3 heures pour le téléphone et 1 jour pour le mail.</a:t>
            </a:r>
          </a:p>
          <a:p>
            <a:endParaRPr lang="fr-FR" dirty="0" smtClean="0"/>
          </a:p>
          <a:p>
            <a:r>
              <a:rPr lang="fr-FR" dirty="0" smtClean="0"/>
              <a:t>La </a:t>
            </a:r>
            <a:r>
              <a:rPr lang="fr-FR" b="1" dirty="0" smtClean="0">
                <a:solidFill>
                  <a:srgbClr val="C00000"/>
                </a:solidFill>
              </a:rPr>
              <a:t>corrélation</a:t>
            </a:r>
            <a:r>
              <a:rPr lang="fr-FR" dirty="0" smtClean="0"/>
              <a:t> entre la </a:t>
            </a:r>
            <a:r>
              <a:rPr lang="fr-FR" b="1" dirty="0" err="1" smtClean="0">
                <a:solidFill>
                  <a:srgbClr val="C00000"/>
                </a:solidFill>
              </a:rPr>
              <a:t>Joignabilité</a:t>
            </a:r>
            <a:r>
              <a:rPr lang="fr-FR" dirty="0" smtClean="0"/>
              <a:t> et la </a:t>
            </a:r>
            <a:r>
              <a:rPr lang="fr-FR" b="1" dirty="0" smtClean="0">
                <a:solidFill>
                  <a:srgbClr val="C00000"/>
                </a:solidFill>
              </a:rPr>
              <a:t>Satisfaction (SAE) </a:t>
            </a:r>
            <a:r>
              <a:rPr lang="fr-FR" dirty="0" smtClean="0"/>
              <a:t>est réelle</a:t>
            </a:r>
          </a:p>
          <a:p>
            <a:pPr lvl="1"/>
            <a:r>
              <a:rPr lang="fr-FR" dirty="0" smtClean="0"/>
              <a:t>Le TS-I Facilité à joindre intégré dans la Part Variable 2021 est lié au NPS SAE</a:t>
            </a:r>
          </a:p>
          <a:p>
            <a:pPr lvl="1"/>
            <a:r>
              <a:rPr lang="fr-FR" dirty="0" smtClean="0"/>
              <a:t>La progression de notre TS-I de </a:t>
            </a:r>
            <a:r>
              <a:rPr lang="fr-FR" b="1" dirty="0" smtClean="0">
                <a:solidFill>
                  <a:srgbClr val="00B050"/>
                </a:solidFill>
              </a:rPr>
              <a:t>48% à 60% </a:t>
            </a:r>
            <a:r>
              <a:rPr lang="fr-FR" dirty="0" smtClean="0"/>
              <a:t>en 2021 a fortement contribué </a:t>
            </a:r>
          </a:p>
          <a:p>
            <a:pPr marL="468000" lvl="1" indent="0">
              <a:buNone/>
            </a:pPr>
            <a:r>
              <a:rPr lang="fr-FR" dirty="0" smtClean="0"/>
              <a:t>à l’évolution de notre NPS </a:t>
            </a:r>
            <a:r>
              <a:rPr lang="fr-FR" b="1" dirty="0" smtClean="0">
                <a:solidFill>
                  <a:srgbClr val="00B050"/>
                </a:solidFill>
              </a:rPr>
              <a:t>de -13 à +1</a:t>
            </a:r>
            <a:endParaRPr lang="fr-FR" b="1" dirty="0">
              <a:solidFill>
                <a:srgbClr val="00B050"/>
              </a:solidFill>
            </a:endParaRP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</a:t>
            </a:r>
            <a:r>
              <a:rPr lang="fr-FR" dirty="0">
                <a:solidFill>
                  <a:srgbClr val="C00000"/>
                </a:solidFill>
              </a:rPr>
              <a:t>réponse téléphonique </a:t>
            </a:r>
            <a:r>
              <a:rPr lang="fr-FR" dirty="0"/>
              <a:t>est au cœur de notre </a:t>
            </a:r>
            <a:r>
              <a:rPr lang="fr-FR" dirty="0" smtClean="0"/>
              <a:t>défi de </a:t>
            </a:r>
            <a:r>
              <a:rPr lang="fr-FR" dirty="0" smtClean="0">
                <a:solidFill>
                  <a:srgbClr val="C00000"/>
                </a:solidFill>
              </a:rPr>
              <a:t>la Satisfaction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090" y="4668539"/>
            <a:ext cx="3704704" cy="178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b="1" dirty="0"/>
              <a:t>Les « appels mystères » nous montrent nos progrès en matière de téléphonie, mais également le grand nombre d’appels non aboutis 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Notre </a:t>
            </a:r>
            <a:r>
              <a:rPr lang="fr-FR" b="1" dirty="0"/>
              <a:t>NPS est positif </a:t>
            </a:r>
            <a:r>
              <a:rPr lang="fr-FR" dirty="0"/>
              <a:t>mais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nos concurrents enregistrent de meilleurs résultats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50292"/>
            <a:ext cx="10980738" cy="720000"/>
          </a:xfrm>
        </p:spPr>
        <p:txBody>
          <a:bodyPr/>
          <a:lstStyle/>
          <a:p>
            <a:r>
              <a:rPr lang="fr-FR" dirty="0" smtClean="0"/>
              <a:t>La CEGEE </a:t>
            </a:r>
            <a:r>
              <a:rPr lang="fr-FR" dirty="0" smtClean="0">
                <a:solidFill>
                  <a:srgbClr val="C00000"/>
                </a:solidFill>
              </a:rPr>
              <a:t>progresse</a:t>
            </a:r>
            <a:r>
              <a:rPr lang="fr-FR" dirty="0" smtClean="0"/>
              <a:t> nettement en 2021 malgré quelques retards par rapport à nos concurrents.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 flipH="1">
            <a:off x="1244047" y="2194914"/>
            <a:ext cx="1930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Octobre 2020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 flipH="1">
            <a:off x="1229295" y="2631506"/>
            <a:ext cx="1930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Juin 2021</a:t>
            </a:r>
          </a:p>
        </p:txBody>
      </p:sp>
      <p:sp>
        <p:nvSpPr>
          <p:cNvPr id="21" name="Flèche courbée vers la gauche 20"/>
          <p:cNvSpPr/>
          <p:nvPr/>
        </p:nvSpPr>
        <p:spPr>
          <a:xfrm>
            <a:off x="10514015" y="2247058"/>
            <a:ext cx="263886" cy="560681"/>
          </a:xfrm>
          <a:prstGeom prst="curvedLef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 flipH="1">
            <a:off x="10645958" y="2308421"/>
            <a:ext cx="154604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200" b="1" dirty="0">
                <a:solidFill>
                  <a:srgbClr val="00B050"/>
                </a:solidFill>
              </a:rPr>
              <a:t>Appels aboutis</a:t>
            </a:r>
            <a:r>
              <a:rPr lang="fr-FR" sz="1200" b="1" dirty="0" smtClean="0">
                <a:solidFill>
                  <a:srgbClr val="00B050"/>
                </a:solidFill>
              </a:rPr>
              <a:t/>
            </a:r>
            <a:br>
              <a:rPr lang="fr-FR" sz="1200" b="1" dirty="0" smtClean="0">
                <a:solidFill>
                  <a:srgbClr val="00B050"/>
                </a:solidFill>
              </a:rPr>
            </a:br>
            <a:r>
              <a:rPr lang="fr-FR" sz="1200" b="1" dirty="0" smtClean="0">
                <a:solidFill>
                  <a:srgbClr val="00B050"/>
                </a:solidFill>
              </a:rPr>
              <a:t> + 14 pts</a:t>
            </a:r>
            <a:endParaRPr lang="fr-FR" sz="1200" b="1" dirty="0">
              <a:solidFill>
                <a:srgbClr val="00B05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98699" y="2527399"/>
            <a:ext cx="2353776" cy="360000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Appels non aboutis </a:t>
            </a:r>
            <a:r>
              <a:rPr 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29%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18808" y="2127078"/>
            <a:ext cx="4071002" cy="360000"/>
          </a:xfrm>
          <a:prstGeom prst="rect">
            <a:avLst/>
          </a:prstGeom>
          <a:solidFill>
            <a:srgbClr val="00B050">
              <a:alpha val="60000"/>
            </a:srgb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Appels aboutis 57%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89810" y="2127078"/>
            <a:ext cx="3162665" cy="360000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Appels non aboutis 43%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4056" y="2527399"/>
            <a:ext cx="4894643" cy="360000"/>
          </a:xfrm>
          <a:prstGeom prst="rect">
            <a:avLst/>
          </a:prstGeom>
          <a:solidFill>
            <a:srgbClr val="00B050">
              <a:alpha val="60000"/>
            </a:srgb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Appels aboutis 71%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04056" y="2927720"/>
            <a:ext cx="2160000" cy="626101"/>
          </a:xfrm>
          <a:prstGeom prst="rect">
            <a:avLst/>
          </a:prstGeom>
          <a:solidFill>
            <a:srgbClr val="00B050">
              <a:alpha val="15000"/>
            </a:srgb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Décroché direct</a:t>
            </a:r>
          </a:p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30%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033819" y="2927720"/>
            <a:ext cx="1418656" cy="626101"/>
          </a:xfrm>
          <a:prstGeom prst="rect">
            <a:avLst/>
          </a:prstGeom>
          <a:solidFill>
            <a:srgbClr val="FF0000">
              <a:alpha val="15000"/>
            </a:srgb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Non décroché</a:t>
            </a:r>
          </a:p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67492" y="2927720"/>
            <a:ext cx="1368000" cy="626101"/>
          </a:xfrm>
          <a:prstGeom prst="rect">
            <a:avLst/>
          </a:prstGeom>
          <a:solidFill>
            <a:srgbClr val="00B050">
              <a:alpha val="15000"/>
            </a:srgb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Interception</a:t>
            </a:r>
          </a:p>
          <a:p>
            <a:pPr algn="ctr"/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732193" y="2926255"/>
            <a:ext cx="2304000" cy="240808"/>
          </a:xfrm>
          <a:prstGeom prst="rect">
            <a:avLst/>
          </a:prstGeom>
          <a:gradFill flip="none" rotWithShape="1">
            <a:gsLst>
              <a:gs pos="0">
                <a:srgbClr val="00B050">
                  <a:alpha val="15000"/>
                </a:srgbClr>
              </a:gs>
              <a:gs pos="100000">
                <a:schemeClr val="accent4">
                  <a:alpha val="15000"/>
                  <a:lumMod val="100000"/>
                </a:schemeClr>
              </a:gs>
            </a:gsLst>
            <a:lin ang="0" scaled="1"/>
            <a:tileRect/>
          </a:gra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Messagerie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30699" y="3165598"/>
            <a:ext cx="1368000" cy="385293"/>
          </a:xfrm>
          <a:prstGeom prst="rect">
            <a:avLst/>
          </a:prstGeom>
          <a:solidFill>
            <a:srgbClr val="00B050">
              <a:alpha val="15000"/>
            </a:srgb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Rappel</a:t>
            </a:r>
          </a:p>
          <a:p>
            <a:pPr algn="ctr"/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22%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98699" y="3167063"/>
            <a:ext cx="935120" cy="385293"/>
          </a:xfrm>
          <a:prstGeom prst="rect">
            <a:avLst/>
          </a:prstGeom>
          <a:solidFill>
            <a:srgbClr val="FF0000">
              <a:alpha val="15000"/>
            </a:srgb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Sans Rappel </a:t>
            </a:r>
          </a:p>
          <a:p>
            <a:pPr algn="ctr"/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10%</a:t>
            </a:r>
          </a:p>
        </p:txBody>
      </p:sp>
      <p:sp>
        <p:nvSpPr>
          <p:cNvPr id="253" name="ZoneTexte 252"/>
          <p:cNvSpPr txBox="1"/>
          <p:nvPr/>
        </p:nvSpPr>
        <p:spPr>
          <a:xfrm>
            <a:off x="2585138" y="5878162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434"/>
                </a:solidFill>
                <a:effectLst/>
                <a:uLnTx/>
                <a:uFillTx/>
              </a:rPr>
              <a:t>NPS = 0</a:t>
            </a:r>
          </a:p>
        </p:txBody>
      </p:sp>
      <p:sp>
        <p:nvSpPr>
          <p:cNvPr id="254" name="ZoneTexte 253"/>
          <p:cNvSpPr txBox="1"/>
          <p:nvPr/>
        </p:nvSpPr>
        <p:spPr>
          <a:xfrm>
            <a:off x="2844270" y="5301836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434"/>
                </a:solidFill>
                <a:effectLst/>
                <a:uLnTx/>
                <a:uFillTx/>
              </a:rPr>
              <a:t>+ 10</a:t>
            </a:r>
          </a:p>
        </p:txBody>
      </p:sp>
      <p:sp>
        <p:nvSpPr>
          <p:cNvPr id="255" name="ZoneTexte 254"/>
          <p:cNvSpPr txBox="1"/>
          <p:nvPr/>
        </p:nvSpPr>
        <p:spPr>
          <a:xfrm>
            <a:off x="2844270" y="476571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434"/>
                </a:solidFill>
                <a:effectLst/>
                <a:uLnTx/>
                <a:uFillTx/>
              </a:rPr>
              <a:t>+ 20</a:t>
            </a:r>
          </a:p>
        </p:txBody>
      </p:sp>
      <p:sp>
        <p:nvSpPr>
          <p:cNvPr id="256" name="Rectangle 255"/>
          <p:cNvSpPr/>
          <p:nvPr/>
        </p:nvSpPr>
        <p:spPr>
          <a:xfrm rot="10800000">
            <a:off x="4376057" y="4648436"/>
            <a:ext cx="5113496" cy="1516978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1000">
                <a:sysClr val="window" lastClr="FFFFFF">
                  <a:alpha val="0"/>
                </a:sysClr>
              </a:gs>
              <a:gs pos="100000">
                <a:sysClr val="window" lastClr="FFFFFF">
                  <a:alpha val="0"/>
                </a:sys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57" name="Connecteur droit 256"/>
          <p:cNvCxnSpPr/>
          <p:nvPr/>
        </p:nvCxnSpPr>
        <p:spPr>
          <a:xfrm>
            <a:off x="3393554" y="6018409"/>
            <a:ext cx="6095999" cy="0"/>
          </a:xfrm>
          <a:prstGeom prst="line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258" name="Connecteur droit 257"/>
          <p:cNvCxnSpPr/>
          <p:nvPr/>
        </p:nvCxnSpPr>
        <p:spPr>
          <a:xfrm>
            <a:off x="3403727" y="4915184"/>
            <a:ext cx="6085826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259" name="Connecteur droit 258"/>
          <p:cNvCxnSpPr/>
          <p:nvPr/>
        </p:nvCxnSpPr>
        <p:spPr>
          <a:xfrm>
            <a:off x="3403727" y="5174900"/>
            <a:ext cx="6085826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260" name="Connecteur droit 259"/>
          <p:cNvCxnSpPr/>
          <p:nvPr/>
        </p:nvCxnSpPr>
        <p:spPr>
          <a:xfrm>
            <a:off x="3403727" y="5455724"/>
            <a:ext cx="6085826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261" name="Connecteur droit 260"/>
          <p:cNvCxnSpPr/>
          <p:nvPr/>
        </p:nvCxnSpPr>
        <p:spPr>
          <a:xfrm>
            <a:off x="3403727" y="5716074"/>
            <a:ext cx="6085826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grpSp>
        <p:nvGrpSpPr>
          <p:cNvPr id="262" name="Groupe 261"/>
          <p:cNvGrpSpPr/>
          <p:nvPr/>
        </p:nvGrpSpPr>
        <p:grpSpPr>
          <a:xfrm>
            <a:off x="4804929" y="4391877"/>
            <a:ext cx="231171" cy="234657"/>
            <a:chOff x="429721" y="1885951"/>
            <a:chExt cx="3508374" cy="3561270"/>
          </a:xfrm>
          <a:solidFill>
            <a:sysClr val="window" lastClr="FFFFFF">
              <a:lumMod val="85000"/>
            </a:sysClr>
          </a:solidFill>
        </p:grpSpPr>
        <p:grpSp>
          <p:nvGrpSpPr>
            <p:cNvPr id="263" name="Groupe 262"/>
            <p:cNvGrpSpPr/>
            <p:nvPr/>
          </p:nvGrpSpPr>
          <p:grpSpPr>
            <a:xfrm>
              <a:off x="429721" y="1885951"/>
              <a:ext cx="3508374" cy="3561270"/>
              <a:chOff x="0" y="457200"/>
              <a:chExt cx="5159375" cy="5237163"/>
            </a:xfrm>
            <a:grpFill/>
          </p:grpSpPr>
          <p:sp>
            <p:nvSpPr>
              <p:cNvPr id="266" name="Forme libre 3"/>
              <p:cNvSpPr>
                <a:spLocks/>
              </p:cNvSpPr>
              <p:nvPr/>
            </p:nvSpPr>
            <p:spPr bwMode="auto">
              <a:xfrm>
                <a:off x="563563" y="2601913"/>
                <a:ext cx="76200" cy="44450"/>
              </a:xfrm>
              <a:custGeom>
                <a:avLst/>
                <a:gdLst>
                  <a:gd name="T0" fmla="*/ 38340 w 214"/>
                  <a:gd name="T1" fmla="*/ 0 h 125"/>
                  <a:gd name="T2" fmla="*/ 0 w 214"/>
                  <a:gd name="T3" fmla="*/ 22320 h 125"/>
                  <a:gd name="T4" fmla="*/ 38340 w 214"/>
                  <a:gd name="T5" fmla="*/ 44640 h 125"/>
                  <a:gd name="T6" fmla="*/ 76680 w 214"/>
                  <a:gd name="T7" fmla="*/ 22320 h 12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4"/>
                  <a:gd name="T13" fmla="*/ 0 h 125"/>
                  <a:gd name="T14" fmla="*/ 214 w 214"/>
                  <a:gd name="T15" fmla="*/ 125 h 1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4" h="125">
                    <a:moveTo>
                      <a:pt x="214" y="92"/>
                    </a:moveTo>
                    <a:lnTo>
                      <a:pt x="78" y="0"/>
                    </a:lnTo>
                    <a:lnTo>
                      <a:pt x="0" y="11"/>
                    </a:lnTo>
                    <a:lnTo>
                      <a:pt x="21" y="99"/>
                    </a:lnTo>
                    <a:lnTo>
                      <a:pt x="110" y="125"/>
                    </a:lnTo>
                    <a:lnTo>
                      <a:pt x="214" y="92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67" name="Forme libre 4"/>
              <p:cNvSpPr>
                <a:spLocks/>
              </p:cNvSpPr>
              <p:nvPr/>
            </p:nvSpPr>
            <p:spPr bwMode="auto">
              <a:xfrm>
                <a:off x="850900" y="1954213"/>
                <a:ext cx="1390650" cy="1349375"/>
              </a:xfrm>
              <a:custGeom>
                <a:avLst/>
                <a:gdLst>
                  <a:gd name="T0" fmla="*/ 694980 w 3862"/>
                  <a:gd name="T1" fmla="*/ 0 h 3748"/>
                  <a:gd name="T2" fmla="*/ 0 w 3862"/>
                  <a:gd name="T3" fmla="*/ 674460 h 3748"/>
                  <a:gd name="T4" fmla="*/ 694980 w 3862"/>
                  <a:gd name="T5" fmla="*/ 1348920 h 3748"/>
                  <a:gd name="T6" fmla="*/ 1389960 w 3862"/>
                  <a:gd name="T7" fmla="*/ 674460 h 374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862"/>
                  <a:gd name="T13" fmla="*/ 0 h 3748"/>
                  <a:gd name="T14" fmla="*/ 3862 w 3862"/>
                  <a:gd name="T15" fmla="*/ 3748 h 37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62" h="3748">
                    <a:moveTo>
                      <a:pt x="3805" y="624"/>
                    </a:moveTo>
                    <a:lnTo>
                      <a:pt x="3719" y="603"/>
                    </a:lnTo>
                    <a:lnTo>
                      <a:pt x="3634" y="508"/>
                    </a:lnTo>
                    <a:lnTo>
                      <a:pt x="3558" y="536"/>
                    </a:lnTo>
                    <a:lnTo>
                      <a:pt x="3362" y="404"/>
                    </a:lnTo>
                    <a:lnTo>
                      <a:pt x="3318" y="172"/>
                    </a:lnTo>
                    <a:lnTo>
                      <a:pt x="3244" y="134"/>
                    </a:lnTo>
                    <a:lnTo>
                      <a:pt x="2948" y="292"/>
                    </a:lnTo>
                    <a:lnTo>
                      <a:pt x="2867" y="287"/>
                    </a:lnTo>
                    <a:lnTo>
                      <a:pt x="2865" y="209"/>
                    </a:lnTo>
                    <a:lnTo>
                      <a:pt x="2777" y="167"/>
                    </a:lnTo>
                    <a:lnTo>
                      <a:pt x="2725" y="7"/>
                    </a:lnTo>
                    <a:lnTo>
                      <a:pt x="2650" y="0"/>
                    </a:lnTo>
                    <a:lnTo>
                      <a:pt x="2632" y="72"/>
                    </a:lnTo>
                    <a:lnTo>
                      <a:pt x="2389" y="74"/>
                    </a:lnTo>
                    <a:lnTo>
                      <a:pt x="2205" y="162"/>
                    </a:lnTo>
                    <a:lnTo>
                      <a:pt x="2138" y="116"/>
                    </a:lnTo>
                    <a:lnTo>
                      <a:pt x="2073" y="160"/>
                    </a:lnTo>
                    <a:lnTo>
                      <a:pt x="1981" y="58"/>
                    </a:lnTo>
                    <a:lnTo>
                      <a:pt x="1750" y="37"/>
                    </a:lnTo>
                    <a:lnTo>
                      <a:pt x="1748" y="363"/>
                    </a:lnTo>
                    <a:lnTo>
                      <a:pt x="1708" y="426"/>
                    </a:lnTo>
                    <a:lnTo>
                      <a:pt x="1759" y="894"/>
                    </a:lnTo>
                    <a:lnTo>
                      <a:pt x="1611" y="954"/>
                    </a:lnTo>
                    <a:lnTo>
                      <a:pt x="1514" y="1189"/>
                    </a:lnTo>
                    <a:lnTo>
                      <a:pt x="1503" y="1243"/>
                    </a:lnTo>
                    <a:lnTo>
                      <a:pt x="1318" y="1150"/>
                    </a:lnTo>
                    <a:lnTo>
                      <a:pt x="1076" y="1256"/>
                    </a:lnTo>
                    <a:lnTo>
                      <a:pt x="1032" y="1331"/>
                    </a:lnTo>
                    <a:lnTo>
                      <a:pt x="676" y="1344"/>
                    </a:lnTo>
                    <a:lnTo>
                      <a:pt x="536" y="1435"/>
                    </a:lnTo>
                    <a:lnTo>
                      <a:pt x="524" y="1598"/>
                    </a:lnTo>
                    <a:lnTo>
                      <a:pt x="120" y="1716"/>
                    </a:lnTo>
                    <a:lnTo>
                      <a:pt x="118" y="1716"/>
                    </a:lnTo>
                    <a:lnTo>
                      <a:pt x="120" y="1716"/>
                    </a:lnTo>
                    <a:lnTo>
                      <a:pt x="0" y="1832"/>
                    </a:lnTo>
                    <a:lnTo>
                      <a:pt x="63" y="2000"/>
                    </a:lnTo>
                    <a:lnTo>
                      <a:pt x="227" y="2028"/>
                    </a:lnTo>
                    <a:lnTo>
                      <a:pt x="282" y="2081"/>
                    </a:lnTo>
                    <a:lnTo>
                      <a:pt x="416" y="1982"/>
                    </a:lnTo>
                    <a:lnTo>
                      <a:pt x="612" y="1966"/>
                    </a:lnTo>
                    <a:lnTo>
                      <a:pt x="429" y="2035"/>
                    </a:lnTo>
                    <a:lnTo>
                      <a:pt x="411" y="2215"/>
                    </a:lnTo>
                    <a:lnTo>
                      <a:pt x="330" y="2250"/>
                    </a:lnTo>
                    <a:lnTo>
                      <a:pt x="490" y="2307"/>
                    </a:lnTo>
                    <a:lnTo>
                      <a:pt x="619" y="2443"/>
                    </a:lnTo>
                    <a:lnTo>
                      <a:pt x="409" y="2667"/>
                    </a:lnTo>
                    <a:lnTo>
                      <a:pt x="420" y="2787"/>
                    </a:lnTo>
                    <a:lnTo>
                      <a:pt x="702" y="3117"/>
                    </a:lnTo>
                    <a:lnTo>
                      <a:pt x="758" y="3307"/>
                    </a:lnTo>
                    <a:lnTo>
                      <a:pt x="977" y="3489"/>
                    </a:lnTo>
                    <a:lnTo>
                      <a:pt x="1108" y="3517"/>
                    </a:lnTo>
                    <a:lnTo>
                      <a:pt x="1148" y="3614"/>
                    </a:lnTo>
                    <a:lnTo>
                      <a:pt x="1311" y="3644"/>
                    </a:lnTo>
                    <a:lnTo>
                      <a:pt x="1438" y="3748"/>
                    </a:lnTo>
                    <a:lnTo>
                      <a:pt x="1455" y="3674"/>
                    </a:lnTo>
                    <a:lnTo>
                      <a:pt x="1522" y="3685"/>
                    </a:lnTo>
                    <a:lnTo>
                      <a:pt x="1531" y="3681"/>
                    </a:lnTo>
                    <a:lnTo>
                      <a:pt x="1533" y="3683"/>
                    </a:lnTo>
                    <a:lnTo>
                      <a:pt x="1761" y="3596"/>
                    </a:lnTo>
                    <a:lnTo>
                      <a:pt x="1722" y="3672"/>
                    </a:lnTo>
                    <a:lnTo>
                      <a:pt x="1898" y="3665"/>
                    </a:lnTo>
                    <a:lnTo>
                      <a:pt x="1962" y="3715"/>
                    </a:lnTo>
                    <a:lnTo>
                      <a:pt x="2207" y="3591"/>
                    </a:lnTo>
                    <a:lnTo>
                      <a:pt x="2140" y="3540"/>
                    </a:lnTo>
                    <a:lnTo>
                      <a:pt x="2147" y="3341"/>
                    </a:lnTo>
                    <a:lnTo>
                      <a:pt x="2018" y="2856"/>
                    </a:lnTo>
                    <a:lnTo>
                      <a:pt x="1905" y="2746"/>
                    </a:lnTo>
                    <a:lnTo>
                      <a:pt x="1843" y="2593"/>
                    </a:lnTo>
                    <a:lnTo>
                      <a:pt x="2175" y="2568"/>
                    </a:lnTo>
                    <a:lnTo>
                      <a:pt x="2274" y="2441"/>
                    </a:lnTo>
                    <a:lnTo>
                      <a:pt x="2424" y="2420"/>
                    </a:lnTo>
                    <a:lnTo>
                      <a:pt x="2687" y="2413"/>
                    </a:lnTo>
                    <a:lnTo>
                      <a:pt x="2747" y="2476"/>
                    </a:lnTo>
                    <a:lnTo>
                      <a:pt x="2930" y="2316"/>
                    </a:lnTo>
                    <a:lnTo>
                      <a:pt x="2928" y="2314"/>
                    </a:lnTo>
                    <a:lnTo>
                      <a:pt x="3084" y="1899"/>
                    </a:lnTo>
                    <a:lnTo>
                      <a:pt x="3128" y="1647"/>
                    </a:lnTo>
                    <a:lnTo>
                      <a:pt x="3147" y="1582"/>
                    </a:lnTo>
                    <a:lnTo>
                      <a:pt x="3313" y="1652"/>
                    </a:lnTo>
                    <a:lnTo>
                      <a:pt x="3301" y="1564"/>
                    </a:lnTo>
                    <a:lnTo>
                      <a:pt x="3376" y="1571"/>
                    </a:lnTo>
                    <a:lnTo>
                      <a:pt x="3585" y="1450"/>
                    </a:lnTo>
                    <a:lnTo>
                      <a:pt x="3599" y="1356"/>
                    </a:lnTo>
                    <a:lnTo>
                      <a:pt x="3685" y="1328"/>
                    </a:lnTo>
                    <a:lnTo>
                      <a:pt x="3855" y="1040"/>
                    </a:lnTo>
                    <a:lnTo>
                      <a:pt x="3846" y="894"/>
                    </a:lnTo>
                    <a:lnTo>
                      <a:pt x="3798" y="830"/>
                    </a:lnTo>
                    <a:lnTo>
                      <a:pt x="3851" y="776"/>
                    </a:lnTo>
                    <a:lnTo>
                      <a:pt x="3862" y="726"/>
                    </a:lnTo>
                    <a:lnTo>
                      <a:pt x="3805" y="62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68" name="Forme libre 5"/>
              <p:cNvSpPr>
                <a:spLocks/>
              </p:cNvSpPr>
              <p:nvPr/>
            </p:nvSpPr>
            <p:spPr bwMode="auto">
              <a:xfrm>
                <a:off x="850900" y="1954213"/>
                <a:ext cx="1390650" cy="1349375"/>
              </a:xfrm>
              <a:custGeom>
                <a:avLst/>
                <a:gdLst>
                  <a:gd name="T0" fmla="*/ 694980 w 3862"/>
                  <a:gd name="T1" fmla="*/ 0 h 3748"/>
                  <a:gd name="T2" fmla="*/ 0 w 3862"/>
                  <a:gd name="T3" fmla="*/ 674460 h 3748"/>
                  <a:gd name="T4" fmla="*/ 694980 w 3862"/>
                  <a:gd name="T5" fmla="*/ 1348920 h 3748"/>
                  <a:gd name="T6" fmla="*/ 1389960 w 3862"/>
                  <a:gd name="T7" fmla="*/ 674460 h 374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862"/>
                  <a:gd name="T13" fmla="*/ 0 h 3748"/>
                  <a:gd name="T14" fmla="*/ 3862 w 3862"/>
                  <a:gd name="T15" fmla="*/ 3748 h 37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62" h="3748">
                    <a:moveTo>
                      <a:pt x="3805" y="624"/>
                    </a:moveTo>
                    <a:lnTo>
                      <a:pt x="3719" y="603"/>
                    </a:lnTo>
                    <a:lnTo>
                      <a:pt x="3634" y="508"/>
                    </a:lnTo>
                    <a:lnTo>
                      <a:pt x="3558" y="536"/>
                    </a:lnTo>
                    <a:lnTo>
                      <a:pt x="3362" y="404"/>
                    </a:lnTo>
                    <a:lnTo>
                      <a:pt x="3318" y="172"/>
                    </a:lnTo>
                    <a:lnTo>
                      <a:pt x="3244" y="134"/>
                    </a:lnTo>
                    <a:lnTo>
                      <a:pt x="2948" y="292"/>
                    </a:lnTo>
                    <a:lnTo>
                      <a:pt x="2867" y="287"/>
                    </a:lnTo>
                    <a:lnTo>
                      <a:pt x="2865" y="209"/>
                    </a:lnTo>
                    <a:lnTo>
                      <a:pt x="2777" y="167"/>
                    </a:lnTo>
                    <a:lnTo>
                      <a:pt x="2725" y="7"/>
                    </a:lnTo>
                    <a:lnTo>
                      <a:pt x="2650" y="0"/>
                    </a:lnTo>
                    <a:lnTo>
                      <a:pt x="2632" y="72"/>
                    </a:lnTo>
                    <a:lnTo>
                      <a:pt x="2389" y="74"/>
                    </a:lnTo>
                    <a:lnTo>
                      <a:pt x="2205" y="162"/>
                    </a:lnTo>
                    <a:lnTo>
                      <a:pt x="2138" y="116"/>
                    </a:lnTo>
                    <a:lnTo>
                      <a:pt x="2073" y="160"/>
                    </a:lnTo>
                    <a:lnTo>
                      <a:pt x="1981" y="58"/>
                    </a:lnTo>
                    <a:lnTo>
                      <a:pt x="1750" y="37"/>
                    </a:lnTo>
                    <a:lnTo>
                      <a:pt x="1748" y="363"/>
                    </a:lnTo>
                    <a:lnTo>
                      <a:pt x="1708" y="426"/>
                    </a:lnTo>
                    <a:lnTo>
                      <a:pt x="1759" y="894"/>
                    </a:lnTo>
                    <a:lnTo>
                      <a:pt x="1611" y="954"/>
                    </a:lnTo>
                    <a:lnTo>
                      <a:pt x="1514" y="1189"/>
                    </a:lnTo>
                    <a:lnTo>
                      <a:pt x="1503" y="1243"/>
                    </a:lnTo>
                    <a:lnTo>
                      <a:pt x="1318" y="1150"/>
                    </a:lnTo>
                    <a:lnTo>
                      <a:pt x="1076" y="1256"/>
                    </a:lnTo>
                    <a:lnTo>
                      <a:pt x="1032" y="1331"/>
                    </a:lnTo>
                    <a:lnTo>
                      <a:pt x="676" y="1344"/>
                    </a:lnTo>
                    <a:lnTo>
                      <a:pt x="536" y="1435"/>
                    </a:lnTo>
                    <a:lnTo>
                      <a:pt x="524" y="1598"/>
                    </a:lnTo>
                    <a:lnTo>
                      <a:pt x="120" y="1716"/>
                    </a:lnTo>
                    <a:lnTo>
                      <a:pt x="118" y="1716"/>
                    </a:lnTo>
                    <a:lnTo>
                      <a:pt x="120" y="1716"/>
                    </a:lnTo>
                    <a:lnTo>
                      <a:pt x="0" y="1832"/>
                    </a:lnTo>
                    <a:lnTo>
                      <a:pt x="63" y="2000"/>
                    </a:lnTo>
                    <a:lnTo>
                      <a:pt x="227" y="2028"/>
                    </a:lnTo>
                    <a:lnTo>
                      <a:pt x="282" y="2081"/>
                    </a:lnTo>
                    <a:lnTo>
                      <a:pt x="416" y="1982"/>
                    </a:lnTo>
                    <a:lnTo>
                      <a:pt x="612" y="1966"/>
                    </a:lnTo>
                    <a:lnTo>
                      <a:pt x="429" y="2035"/>
                    </a:lnTo>
                    <a:lnTo>
                      <a:pt x="411" y="2215"/>
                    </a:lnTo>
                    <a:lnTo>
                      <a:pt x="330" y="2250"/>
                    </a:lnTo>
                    <a:lnTo>
                      <a:pt x="490" y="2307"/>
                    </a:lnTo>
                    <a:lnTo>
                      <a:pt x="619" y="2443"/>
                    </a:lnTo>
                    <a:lnTo>
                      <a:pt x="409" y="2667"/>
                    </a:lnTo>
                    <a:lnTo>
                      <a:pt x="420" y="2787"/>
                    </a:lnTo>
                    <a:lnTo>
                      <a:pt x="702" y="3117"/>
                    </a:lnTo>
                    <a:lnTo>
                      <a:pt x="758" y="3307"/>
                    </a:lnTo>
                    <a:lnTo>
                      <a:pt x="977" y="3489"/>
                    </a:lnTo>
                    <a:lnTo>
                      <a:pt x="1108" y="3517"/>
                    </a:lnTo>
                    <a:lnTo>
                      <a:pt x="1148" y="3614"/>
                    </a:lnTo>
                    <a:lnTo>
                      <a:pt x="1311" y="3644"/>
                    </a:lnTo>
                    <a:lnTo>
                      <a:pt x="1438" y="3748"/>
                    </a:lnTo>
                    <a:lnTo>
                      <a:pt x="1455" y="3674"/>
                    </a:lnTo>
                    <a:lnTo>
                      <a:pt x="1522" y="3685"/>
                    </a:lnTo>
                    <a:lnTo>
                      <a:pt x="1531" y="3681"/>
                    </a:lnTo>
                    <a:lnTo>
                      <a:pt x="1533" y="3683"/>
                    </a:lnTo>
                    <a:lnTo>
                      <a:pt x="1761" y="3596"/>
                    </a:lnTo>
                    <a:lnTo>
                      <a:pt x="1722" y="3672"/>
                    </a:lnTo>
                    <a:lnTo>
                      <a:pt x="1898" y="3665"/>
                    </a:lnTo>
                    <a:lnTo>
                      <a:pt x="1962" y="3715"/>
                    </a:lnTo>
                    <a:lnTo>
                      <a:pt x="2207" y="3591"/>
                    </a:lnTo>
                    <a:lnTo>
                      <a:pt x="2140" y="3540"/>
                    </a:lnTo>
                    <a:lnTo>
                      <a:pt x="2147" y="3341"/>
                    </a:lnTo>
                    <a:lnTo>
                      <a:pt x="2018" y="2856"/>
                    </a:lnTo>
                    <a:lnTo>
                      <a:pt x="1905" y="2746"/>
                    </a:lnTo>
                    <a:lnTo>
                      <a:pt x="1843" y="2593"/>
                    </a:lnTo>
                    <a:lnTo>
                      <a:pt x="2175" y="2568"/>
                    </a:lnTo>
                    <a:lnTo>
                      <a:pt x="2274" y="2441"/>
                    </a:lnTo>
                    <a:lnTo>
                      <a:pt x="2424" y="2420"/>
                    </a:lnTo>
                    <a:lnTo>
                      <a:pt x="2687" y="2413"/>
                    </a:lnTo>
                    <a:lnTo>
                      <a:pt x="2747" y="2476"/>
                    </a:lnTo>
                    <a:lnTo>
                      <a:pt x="2930" y="2316"/>
                    </a:lnTo>
                    <a:lnTo>
                      <a:pt x="2928" y="2314"/>
                    </a:lnTo>
                    <a:lnTo>
                      <a:pt x="3084" y="1899"/>
                    </a:lnTo>
                    <a:lnTo>
                      <a:pt x="3128" y="1647"/>
                    </a:lnTo>
                    <a:lnTo>
                      <a:pt x="3147" y="1582"/>
                    </a:lnTo>
                    <a:lnTo>
                      <a:pt x="3313" y="1652"/>
                    </a:lnTo>
                    <a:lnTo>
                      <a:pt x="3301" y="1564"/>
                    </a:lnTo>
                    <a:lnTo>
                      <a:pt x="3376" y="1571"/>
                    </a:lnTo>
                    <a:lnTo>
                      <a:pt x="3585" y="1450"/>
                    </a:lnTo>
                    <a:lnTo>
                      <a:pt x="3599" y="1356"/>
                    </a:lnTo>
                    <a:lnTo>
                      <a:pt x="3685" y="1328"/>
                    </a:lnTo>
                    <a:lnTo>
                      <a:pt x="3855" y="1040"/>
                    </a:lnTo>
                    <a:lnTo>
                      <a:pt x="3846" y="894"/>
                    </a:lnTo>
                    <a:lnTo>
                      <a:pt x="3798" y="830"/>
                    </a:lnTo>
                    <a:lnTo>
                      <a:pt x="3851" y="776"/>
                    </a:lnTo>
                    <a:lnTo>
                      <a:pt x="3862" y="726"/>
                    </a:lnTo>
                    <a:lnTo>
                      <a:pt x="3805" y="62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69" name="Forme libre 6"/>
              <p:cNvSpPr>
                <a:spLocks/>
              </p:cNvSpPr>
              <p:nvPr/>
            </p:nvSpPr>
            <p:spPr bwMode="auto">
              <a:xfrm>
                <a:off x="939800" y="2828925"/>
                <a:ext cx="58738" cy="79375"/>
              </a:xfrm>
              <a:custGeom>
                <a:avLst/>
                <a:gdLst>
                  <a:gd name="T0" fmla="*/ 29340 w 164"/>
                  <a:gd name="T1" fmla="*/ 0 h 219"/>
                  <a:gd name="T2" fmla="*/ 0 w 164"/>
                  <a:gd name="T3" fmla="*/ 39240 h 219"/>
                  <a:gd name="T4" fmla="*/ 29340 w 164"/>
                  <a:gd name="T5" fmla="*/ 78480 h 219"/>
                  <a:gd name="T6" fmla="*/ 58680 w 164"/>
                  <a:gd name="T7" fmla="*/ 39240 h 21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"/>
                  <a:gd name="T13" fmla="*/ 0 h 219"/>
                  <a:gd name="T14" fmla="*/ 164 w 164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" h="219">
                    <a:moveTo>
                      <a:pt x="159" y="134"/>
                    </a:moveTo>
                    <a:lnTo>
                      <a:pt x="76" y="85"/>
                    </a:lnTo>
                    <a:lnTo>
                      <a:pt x="50" y="0"/>
                    </a:lnTo>
                    <a:lnTo>
                      <a:pt x="0" y="62"/>
                    </a:lnTo>
                    <a:lnTo>
                      <a:pt x="164" y="219"/>
                    </a:lnTo>
                    <a:lnTo>
                      <a:pt x="159" y="13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0" name="Forme libre 7"/>
              <p:cNvSpPr>
                <a:spLocks/>
              </p:cNvSpPr>
              <p:nvPr/>
            </p:nvSpPr>
            <p:spPr bwMode="auto">
              <a:xfrm>
                <a:off x="939800" y="2828925"/>
                <a:ext cx="58738" cy="79375"/>
              </a:xfrm>
              <a:custGeom>
                <a:avLst/>
                <a:gdLst>
                  <a:gd name="T0" fmla="*/ 29340 w 164"/>
                  <a:gd name="T1" fmla="*/ 0 h 219"/>
                  <a:gd name="T2" fmla="*/ 0 w 164"/>
                  <a:gd name="T3" fmla="*/ 39240 h 219"/>
                  <a:gd name="T4" fmla="*/ 29340 w 164"/>
                  <a:gd name="T5" fmla="*/ 78480 h 219"/>
                  <a:gd name="T6" fmla="*/ 58680 w 164"/>
                  <a:gd name="T7" fmla="*/ 39240 h 21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"/>
                  <a:gd name="T13" fmla="*/ 0 h 219"/>
                  <a:gd name="T14" fmla="*/ 164 w 164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" h="219">
                    <a:moveTo>
                      <a:pt x="159" y="134"/>
                    </a:moveTo>
                    <a:lnTo>
                      <a:pt x="76" y="85"/>
                    </a:lnTo>
                    <a:lnTo>
                      <a:pt x="50" y="0"/>
                    </a:lnTo>
                    <a:lnTo>
                      <a:pt x="0" y="62"/>
                    </a:lnTo>
                    <a:lnTo>
                      <a:pt x="164" y="219"/>
                    </a:lnTo>
                    <a:lnTo>
                      <a:pt x="159" y="13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1" name="Forme libre 8"/>
              <p:cNvSpPr>
                <a:spLocks/>
              </p:cNvSpPr>
              <p:nvPr/>
            </p:nvSpPr>
            <p:spPr bwMode="auto">
              <a:xfrm>
                <a:off x="1903413" y="1736725"/>
                <a:ext cx="1241425" cy="1552575"/>
              </a:xfrm>
              <a:custGeom>
                <a:avLst/>
                <a:gdLst>
                  <a:gd name="T0" fmla="*/ 620460 w 3448"/>
                  <a:gd name="T1" fmla="*/ 0 h 4313"/>
                  <a:gd name="T2" fmla="*/ 0 w 3448"/>
                  <a:gd name="T3" fmla="*/ 776160 h 4313"/>
                  <a:gd name="T4" fmla="*/ 620460 w 3448"/>
                  <a:gd name="T5" fmla="*/ 1552319 h 4313"/>
                  <a:gd name="T6" fmla="*/ 1240920 w 3448"/>
                  <a:gd name="T7" fmla="*/ 776160 h 431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448"/>
                  <a:gd name="T13" fmla="*/ 0 h 4313"/>
                  <a:gd name="T14" fmla="*/ 3448 w 3448"/>
                  <a:gd name="T15" fmla="*/ 4313 h 43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48" h="4313">
                    <a:moveTo>
                      <a:pt x="1989" y="767"/>
                    </a:moveTo>
                    <a:lnTo>
                      <a:pt x="1955" y="617"/>
                    </a:lnTo>
                    <a:lnTo>
                      <a:pt x="1786" y="467"/>
                    </a:lnTo>
                    <a:lnTo>
                      <a:pt x="1773" y="176"/>
                    </a:lnTo>
                    <a:lnTo>
                      <a:pt x="1673" y="0"/>
                    </a:lnTo>
                    <a:lnTo>
                      <a:pt x="1514" y="185"/>
                    </a:lnTo>
                    <a:lnTo>
                      <a:pt x="1519" y="261"/>
                    </a:lnTo>
                    <a:lnTo>
                      <a:pt x="1359" y="296"/>
                    </a:lnTo>
                    <a:lnTo>
                      <a:pt x="1281" y="254"/>
                    </a:lnTo>
                    <a:lnTo>
                      <a:pt x="1138" y="340"/>
                    </a:lnTo>
                    <a:lnTo>
                      <a:pt x="978" y="368"/>
                    </a:lnTo>
                    <a:lnTo>
                      <a:pt x="911" y="439"/>
                    </a:lnTo>
                    <a:lnTo>
                      <a:pt x="914" y="525"/>
                    </a:lnTo>
                    <a:lnTo>
                      <a:pt x="1043" y="644"/>
                    </a:lnTo>
                    <a:lnTo>
                      <a:pt x="1050" y="889"/>
                    </a:lnTo>
                    <a:lnTo>
                      <a:pt x="851" y="1028"/>
                    </a:lnTo>
                    <a:lnTo>
                      <a:pt x="877" y="1229"/>
                    </a:lnTo>
                    <a:lnTo>
                      <a:pt x="877" y="1231"/>
                    </a:lnTo>
                    <a:lnTo>
                      <a:pt x="934" y="1333"/>
                    </a:lnTo>
                    <a:lnTo>
                      <a:pt x="923" y="1383"/>
                    </a:lnTo>
                    <a:lnTo>
                      <a:pt x="870" y="1437"/>
                    </a:lnTo>
                    <a:lnTo>
                      <a:pt x="918" y="1501"/>
                    </a:lnTo>
                    <a:lnTo>
                      <a:pt x="927" y="1647"/>
                    </a:lnTo>
                    <a:lnTo>
                      <a:pt x="757" y="1935"/>
                    </a:lnTo>
                    <a:lnTo>
                      <a:pt x="671" y="1963"/>
                    </a:lnTo>
                    <a:lnTo>
                      <a:pt x="657" y="2057"/>
                    </a:lnTo>
                    <a:lnTo>
                      <a:pt x="448" y="2178"/>
                    </a:lnTo>
                    <a:lnTo>
                      <a:pt x="373" y="2171"/>
                    </a:lnTo>
                    <a:lnTo>
                      <a:pt x="385" y="2259"/>
                    </a:lnTo>
                    <a:lnTo>
                      <a:pt x="219" y="2189"/>
                    </a:lnTo>
                    <a:lnTo>
                      <a:pt x="200" y="2254"/>
                    </a:lnTo>
                    <a:lnTo>
                      <a:pt x="156" y="2506"/>
                    </a:lnTo>
                    <a:lnTo>
                      <a:pt x="0" y="2921"/>
                    </a:lnTo>
                    <a:lnTo>
                      <a:pt x="2" y="2923"/>
                    </a:lnTo>
                    <a:lnTo>
                      <a:pt x="145" y="3009"/>
                    </a:lnTo>
                    <a:lnTo>
                      <a:pt x="156" y="3096"/>
                    </a:lnTo>
                    <a:lnTo>
                      <a:pt x="235" y="3089"/>
                    </a:lnTo>
                    <a:lnTo>
                      <a:pt x="270" y="3251"/>
                    </a:lnTo>
                    <a:lnTo>
                      <a:pt x="344" y="3291"/>
                    </a:lnTo>
                    <a:lnTo>
                      <a:pt x="614" y="3279"/>
                    </a:lnTo>
                    <a:lnTo>
                      <a:pt x="577" y="3200"/>
                    </a:lnTo>
                    <a:lnTo>
                      <a:pt x="720" y="3281"/>
                    </a:lnTo>
                    <a:lnTo>
                      <a:pt x="729" y="3364"/>
                    </a:lnTo>
                    <a:lnTo>
                      <a:pt x="974" y="3718"/>
                    </a:lnTo>
                    <a:lnTo>
                      <a:pt x="953" y="3875"/>
                    </a:lnTo>
                    <a:lnTo>
                      <a:pt x="1078" y="3990"/>
                    </a:lnTo>
                    <a:lnTo>
                      <a:pt x="1159" y="3990"/>
                    </a:lnTo>
                    <a:lnTo>
                      <a:pt x="1226" y="4136"/>
                    </a:lnTo>
                    <a:lnTo>
                      <a:pt x="1295" y="4172"/>
                    </a:lnTo>
                    <a:lnTo>
                      <a:pt x="1256" y="4249"/>
                    </a:lnTo>
                    <a:lnTo>
                      <a:pt x="1325" y="4279"/>
                    </a:lnTo>
                    <a:lnTo>
                      <a:pt x="1482" y="4249"/>
                    </a:lnTo>
                    <a:lnTo>
                      <a:pt x="1528" y="4313"/>
                    </a:lnTo>
                    <a:lnTo>
                      <a:pt x="1604" y="4237"/>
                    </a:lnTo>
                    <a:lnTo>
                      <a:pt x="1913" y="4209"/>
                    </a:lnTo>
                    <a:lnTo>
                      <a:pt x="1966" y="4140"/>
                    </a:lnTo>
                    <a:lnTo>
                      <a:pt x="2320" y="4214"/>
                    </a:lnTo>
                    <a:lnTo>
                      <a:pt x="2394" y="4193"/>
                    </a:lnTo>
                    <a:lnTo>
                      <a:pt x="2525" y="4198"/>
                    </a:lnTo>
                    <a:lnTo>
                      <a:pt x="2620" y="4036"/>
                    </a:lnTo>
                    <a:lnTo>
                      <a:pt x="2857" y="4009"/>
                    </a:lnTo>
                    <a:lnTo>
                      <a:pt x="2901" y="3944"/>
                    </a:lnTo>
                    <a:lnTo>
                      <a:pt x="2857" y="3799"/>
                    </a:lnTo>
                    <a:lnTo>
                      <a:pt x="2918" y="3750"/>
                    </a:lnTo>
                    <a:lnTo>
                      <a:pt x="3146" y="3672"/>
                    </a:lnTo>
                    <a:lnTo>
                      <a:pt x="3273" y="3572"/>
                    </a:lnTo>
                    <a:lnTo>
                      <a:pt x="3382" y="3570"/>
                    </a:lnTo>
                    <a:lnTo>
                      <a:pt x="3419" y="3332"/>
                    </a:lnTo>
                    <a:lnTo>
                      <a:pt x="3426" y="3173"/>
                    </a:lnTo>
                    <a:lnTo>
                      <a:pt x="3365" y="3119"/>
                    </a:lnTo>
                    <a:lnTo>
                      <a:pt x="3359" y="2960"/>
                    </a:lnTo>
                    <a:lnTo>
                      <a:pt x="3273" y="2755"/>
                    </a:lnTo>
                    <a:lnTo>
                      <a:pt x="3202" y="2699"/>
                    </a:lnTo>
                    <a:lnTo>
                      <a:pt x="3248" y="2542"/>
                    </a:lnTo>
                    <a:lnTo>
                      <a:pt x="3195" y="2365"/>
                    </a:lnTo>
                    <a:lnTo>
                      <a:pt x="3234" y="2300"/>
                    </a:lnTo>
                    <a:lnTo>
                      <a:pt x="3310" y="2282"/>
                    </a:lnTo>
                    <a:lnTo>
                      <a:pt x="3250" y="2095"/>
                    </a:lnTo>
                    <a:lnTo>
                      <a:pt x="3169" y="2021"/>
                    </a:lnTo>
                    <a:lnTo>
                      <a:pt x="3312" y="1928"/>
                    </a:lnTo>
                    <a:lnTo>
                      <a:pt x="3354" y="1866"/>
                    </a:lnTo>
                    <a:lnTo>
                      <a:pt x="3326" y="1788"/>
                    </a:lnTo>
                    <a:lnTo>
                      <a:pt x="3448" y="1654"/>
                    </a:lnTo>
                    <a:lnTo>
                      <a:pt x="3439" y="1501"/>
                    </a:lnTo>
                    <a:lnTo>
                      <a:pt x="3259" y="1296"/>
                    </a:lnTo>
                    <a:lnTo>
                      <a:pt x="3257" y="1295"/>
                    </a:lnTo>
                    <a:lnTo>
                      <a:pt x="2955" y="1369"/>
                    </a:lnTo>
                    <a:lnTo>
                      <a:pt x="2708" y="1351"/>
                    </a:lnTo>
                    <a:lnTo>
                      <a:pt x="2777" y="1310"/>
                    </a:lnTo>
                    <a:lnTo>
                      <a:pt x="2793" y="1235"/>
                    </a:lnTo>
                    <a:lnTo>
                      <a:pt x="2682" y="1120"/>
                    </a:lnTo>
                    <a:lnTo>
                      <a:pt x="2662" y="1037"/>
                    </a:lnTo>
                    <a:lnTo>
                      <a:pt x="2562" y="1021"/>
                    </a:lnTo>
                    <a:lnTo>
                      <a:pt x="2488" y="1069"/>
                    </a:lnTo>
                    <a:lnTo>
                      <a:pt x="2445" y="996"/>
                    </a:lnTo>
                    <a:lnTo>
                      <a:pt x="2394" y="1074"/>
                    </a:lnTo>
                    <a:lnTo>
                      <a:pt x="2209" y="1092"/>
                    </a:lnTo>
                    <a:lnTo>
                      <a:pt x="2130" y="808"/>
                    </a:lnTo>
                    <a:lnTo>
                      <a:pt x="2049" y="825"/>
                    </a:lnTo>
                    <a:lnTo>
                      <a:pt x="1989" y="767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2" name="Forme libre 9"/>
              <p:cNvSpPr>
                <a:spLocks/>
              </p:cNvSpPr>
              <p:nvPr/>
            </p:nvSpPr>
            <p:spPr bwMode="auto">
              <a:xfrm>
                <a:off x="1903413" y="1736725"/>
                <a:ext cx="1241425" cy="1552575"/>
              </a:xfrm>
              <a:custGeom>
                <a:avLst/>
                <a:gdLst>
                  <a:gd name="T0" fmla="*/ 620460 w 3448"/>
                  <a:gd name="T1" fmla="*/ 0 h 4313"/>
                  <a:gd name="T2" fmla="*/ 0 w 3448"/>
                  <a:gd name="T3" fmla="*/ 776160 h 4313"/>
                  <a:gd name="T4" fmla="*/ 620460 w 3448"/>
                  <a:gd name="T5" fmla="*/ 1552319 h 4313"/>
                  <a:gd name="T6" fmla="*/ 1240920 w 3448"/>
                  <a:gd name="T7" fmla="*/ 776160 h 431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448"/>
                  <a:gd name="T13" fmla="*/ 0 h 4313"/>
                  <a:gd name="T14" fmla="*/ 3448 w 3448"/>
                  <a:gd name="T15" fmla="*/ 4313 h 43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48" h="4313">
                    <a:moveTo>
                      <a:pt x="1989" y="767"/>
                    </a:moveTo>
                    <a:lnTo>
                      <a:pt x="1955" y="617"/>
                    </a:lnTo>
                    <a:lnTo>
                      <a:pt x="1786" y="467"/>
                    </a:lnTo>
                    <a:lnTo>
                      <a:pt x="1773" y="176"/>
                    </a:lnTo>
                    <a:lnTo>
                      <a:pt x="1673" y="0"/>
                    </a:lnTo>
                    <a:lnTo>
                      <a:pt x="1514" y="185"/>
                    </a:lnTo>
                    <a:lnTo>
                      <a:pt x="1519" y="261"/>
                    </a:lnTo>
                    <a:lnTo>
                      <a:pt x="1359" y="296"/>
                    </a:lnTo>
                    <a:lnTo>
                      <a:pt x="1281" y="254"/>
                    </a:lnTo>
                    <a:lnTo>
                      <a:pt x="1138" y="340"/>
                    </a:lnTo>
                    <a:lnTo>
                      <a:pt x="978" y="368"/>
                    </a:lnTo>
                    <a:lnTo>
                      <a:pt x="911" y="439"/>
                    </a:lnTo>
                    <a:lnTo>
                      <a:pt x="914" y="525"/>
                    </a:lnTo>
                    <a:lnTo>
                      <a:pt x="1043" y="644"/>
                    </a:lnTo>
                    <a:lnTo>
                      <a:pt x="1050" y="889"/>
                    </a:lnTo>
                    <a:lnTo>
                      <a:pt x="851" y="1028"/>
                    </a:lnTo>
                    <a:lnTo>
                      <a:pt x="877" y="1229"/>
                    </a:lnTo>
                    <a:lnTo>
                      <a:pt x="877" y="1231"/>
                    </a:lnTo>
                    <a:lnTo>
                      <a:pt x="934" y="1333"/>
                    </a:lnTo>
                    <a:lnTo>
                      <a:pt x="923" y="1383"/>
                    </a:lnTo>
                    <a:lnTo>
                      <a:pt x="870" y="1437"/>
                    </a:lnTo>
                    <a:lnTo>
                      <a:pt x="918" y="1501"/>
                    </a:lnTo>
                    <a:lnTo>
                      <a:pt x="927" y="1647"/>
                    </a:lnTo>
                    <a:lnTo>
                      <a:pt x="757" y="1935"/>
                    </a:lnTo>
                    <a:lnTo>
                      <a:pt x="671" y="1963"/>
                    </a:lnTo>
                    <a:lnTo>
                      <a:pt x="657" y="2057"/>
                    </a:lnTo>
                    <a:lnTo>
                      <a:pt x="448" y="2178"/>
                    </a:lnTo>
                    <a:lnTo>
                      <a:pt x="373" y="2171"/>
                    </a:lnTo>
                    <a:lnTo>
                      <a:pt x="385" y="2259"/>
                    </a:lnTo>
                    <a:lnTo>
                      <a:pt x="219" y="2189"/>
                    </a:lnTo>
                    <a:lnTo>
                      <a:pt x="200" y="2254"/>
                    </a:lnTo>
                    <a:lnTo>
                      <a:pt x="156" y="2506"/>
                    </a:lnTo>
                    <a:lnTo>
                      <a:pt x="0" y="2921"/>
                    </a:lnTo>
                    <a:lnTo>
                      <a:pt x="2" y="2923"/>
                    </a:lnTo>
                    <a:lnTo>
                      <a:pt x="145" y="3009"/>
                    </a:lnTo>
                    <a:lnTo>
                      <a:pt x="156" y="3096"/>
                    </a:lnTo>
                    <a:lnTo>
                      <a:pt x="235" y="3089"/>
                    </a:lnTo>
                    <a:lnTo>
                      <a:pt x="270" y="3251"/>
                    </a:lnTo>
                    <a:lnTo>
                      <a:pt x="344" y="3291"/>
                    </a:lnTo>
                    <a:lnTo>
                      <a:pt x="614" y="3279"/>
                    </a:lnTo>
                    <a:lnTo>
                      <a:pt x="577" y="3200"/>
                    </a:lnTo>
                    <a:lnTo>
                      <a:pt x="720" y="3281"/>
                    </a:lnTo>
                    <a:lnTo>
                      <a:pt x="729" y="3364"/>
                    </a:lnTo>
                    <a:lnTo>
                      <a:pt x="974" y="3718"/>
                    </a:lnTo>
                    <a:lnTo>
                      <a:pt x="953" y="3875"/>
                    </a:lnTo>
                    <a:lnTo>
                      <a:pt x="1078" y="3990"/>
                    </a:lnTo>
                    <a:lnTo>
                      <a:pt x="1159" y="3990"/>
                    </a:lnTo>
                    <a:lnTo>
                      <a:pt x="1226" y="4136"/>
                    </a:lnTo>
                    <a:lnTo>
                      <a:pt x="1295" y="4172"/>
                    </a:lnTo>
                    <a:lnTo>
                      <a:pt x="1256" y="4249"/>
                    </a:lnTo>
                    <a:lnTo>
                      <a:pt x="1325" y="4279"/>
                    </a:lnTo>
                    <a:lnTo>
                      <a:pt x="1482" y="4249"/>
                    </a:lnTo>
                    <a:lnTo>
                      <a:pt x="1528" y="4313"/>
                    </a:lnTo>
                    <a:lnTo>
                      <a:pt x="1604" y="4237"/>
                    </a:lnTo>
                    <a:lnTo>
                      <a:pt x="1913" y="4209"/>
                    </a:lnTo>
                    <a:lnTo>
                      <a:pt x="1966" y="4140"/>
                    </a:lnTo>
                    <a:lnTo>
                      <a:pt x="2320" y="4214"/>
                    </a:lnTo>
                    <a:lnTo>
                      <a:pt x="2394" y="4193"/>
                    </a:lnTo>
                    <a:lnTo>
                      <a:pt x="2525" y="4198"/>
                    </a:lnTo>
                    <a:lnTo>
                      <a:pt x="2620" y="4036"/>
                    </a:lnTo>
                    <a:lnTo>
                      <a:pt x="2857" y="4009"/>
                    </a:lnTo>
                    <a:lnTo>
                      <a:pt x="2901" y="3944"/>
                    </a:lnTo>
                    <a:lnTo>
                      <a:pt x="2857" y="3799"/>
                    </a:lnTo>
                    <a:lnTo>
                      <a:pt x="2918" y="3750"/>
                    </a:lnTo>
                    <a:lnTo>
                      <a:pt x="3146" y="3672"/>
                    </a:lnTo>
                    <a:lnTo>
                      <a:pt x="3273" y="3572"/>
                    </a:lnTo>
                    <a:lnTo>
                      <a:pt x="3382" y="3570"/>
                    </a:lnTo>
                    <a:lnTo>
                      <a:pt x="3419" y="3332"/>
                    </a:lnTo>
                    <a:lnTo>
                      <a:pt x="3426" y="3173"/>
                    </a:lnTo>
                    <a:lnTo>
                      <a:pt x="3365" y="3119"/>
                    </a:lnTo>
                    <a:lnTo>
                      <a:pt x="3359" y="2960"/>
                    </a:lnTo>
                    <a:lnTo>
                      <a:pt x="3273" y="2755"/>
                    </a:lnTo>
                    <a:lnTo>
                      <a:pt x="3202" y="2699"/>
                    </a:lnTo>
                    <a:lnTo>
                      <a:pt x="3248" y="2542"/>
                    </a:lnTo>
                    <a:lnTo>
                      <a:pt x="3195" y="2365"/>
                    </a:lnTo>
                    <a:lnTo>
                      <a:pt x="3234" y="2300"/>
                    </a:lnTo>
                    <a:lnTo>
                      <a:pt x="3310" y="2282"/>
                    </a:lnTo>
                    <a:lnTo>
                      <a:pt x="3250" y="2095"/>
                    </a:lnTo>
                    <a:lnTo>
                      <a:pt x="3169" y="2021"/>
                    </a:lnTo>
                    <a:lnTo>
                      <a:pt x="3312" y="1928"/>
                    </a:lnTo>
                    <a:lnTo>
                      <a:pt x="3354" y="1866"/>
                    </a:lnTo>
                    <a:lnTo>
                      <a:pt x="3326" y="1788"/>
                    </a:lnTo>
                    <a:lnTo>
                      <a:pt x="3448" y="1654"/>
                    </a:lnTo>
                    <a:lnTo>
                      <a:pt x="3439" y="1501"/>
                    </a:lnTo>
                    <a:lnTo>
                      <a:pt x="3259" y="1296"/>
                    </a:lnTo>
                    <a:lnTo>
                      <a:pt x="3257" y="1295"/>
                    </a:lnTo>
                    <a:lnTo>
                      <a:pt x="2955" y="1369"/>
                    </a:lnTo>
                    <a:lnTo>
                      <a:pt x="2708" y="1351"/>
                    </a:lnTo>
                    <a:lnTo>
                      <a:pt x="2777" y="1310"/>
                    </a:lnTo>
                    <a:lnTo>
                      <a:pt x="2793" y="1235"/>
                    </a:lnTo>
                    <a:lnTo>
                      <a:pt x="2682" y="1120"/>
                    </a:lnTo>
                    <a:lnTo>
                      <a:pt x="2662" y="1037"/>
                    </a:lnTo>
                    <a:lnTo>
                      <a:pt x="2562" y="1021"/>
                    </a:lnTo>
                    <a:lnTo>
                      <a:pt x="2488" y="1069"/>
                    </a:lnTo>
                    <a:lnTo>
                      <a:pt x="2445" y="996"/>
                    </a:lnTo>
                    <a:lnTo>
                      <a:pt x="2394" y="1074"/>
                    </a:lnTo>
                    <a:lnTo>
                      <a:pt x="2209" y="1092"/>
                    </a:lnTo>
                    <a:lnTo>
                      <a:pt x="2130" y="808"/>
                    </a:lnTo>
                    <a:lnTo>
                      <a:pt x="2049" y="825"/>
                    </a:lnTo>
                    <a:lnTo>
                      <a:pt x="1989" y="767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3" name="Forme libre 10"/>
              <p:cNvSpPr>
                <a:spLocks/>
              </p:cNvSpPr>
              <p:nvPr/>
            </p:nvSpPr>
            <p:spPr bwMode="auto">
              <a:xfrm>
                <a:off x="2489200" y="1562100"/>
                <a:ext cx="830263" cy="666750"/>
              </a:xfrm>
              <a:custGeom>
                <a:avLst/>
                <a:gdLst>
                  <a:gd name="T0" fmla="*/ 415080 w 2307"/>
                  <a:gd name="T1" fmla="*/ 0 h 1851"/>
                  <a:gd name="T2" fmla="*/ 0 w 2307"/>
                  <a:gd name="T3" fmla="*/ 333000 h 1851"/>
                  <a:gd name="T4" fmla="*/ 415080 w 2307"/>
                  <a:gd name="T5" fmla="*/ 666000 h 1851"/>
                  <a:gd name="T6" fmla="*/ 830159 w 2307"/>
                  <a:gd name="T7" fmla="*/ 333000 h 185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307"/>
                  <a:gd name="T13" fmla="*/ 0 h 1851"/>
                  <a:gd name="T14" fmla="*/ 2307 w 2307"/>
                  <a:gd name="T15" fmla="*/ 1851 h 18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07" h="1851">
                    <a:moveTo>
                      <a:pt x="1838" y="207"/>
                    </a:moveTo>
                    <a:lnTo>
                      <a:pt x="1766" y="187"/>
                    </a:lnTo>
                    <a:lnTo>
                      <a:pt x="1547" y="268"/>
                    </a:lnTo>
                    <a:lnTo>
                      <a:pt x="1478" y="224"/>
                    </a:lnTo>
                    <a:lnTo>
                      <a:pt x="1425" y="281"/>
                    </a:lnTo>
                    <a:lnTo>
                      <a:pt x="1240" y="256"/>
                    </a:lnTo>
                    <a:lnTo>
                      <a:pt x="947" y="81"/>
                    </a:lnTo>
                    <a:lnTo>
                      <a:pt x="886" y="127"/>
                    </a:lnTo>
                    <a:lnTo>
                      <a:pt x="637" y="67"/>
                    </a:lnTo>
                    <a:lnTo>
                      <a:pt x="467" y="117"/>
                    </a:lnTo>
                    <a:lnTo>
                      <a:pt x="314" y="87"/>
                    </a:lnTo>
                    <a:lnTo>
                      <a:pt x="275" y="0"/>
                    </a:lnTo>
                    <a:lnTo>
                      <a:pt x="273" y="0"/>
                    </a:lnTo>
                    <a:lnTo>
                      <a:pt x="168" y="256"/>
                    </a:lnTo>
                    <a:lnTo>
                      <a:pt x="62" y="256"/>
                    </a:lnTo>
                    <a:lnTo>
                      <a:pt x="0" y="323"/>
                    </a:lnTo>
                    <a:lnTo>
                      <a:pt x="46" y="482"/>
                    </a:lnTo>
                    <a:lnTo>
                      <a:pt x="146" y="658"/>
                    </a:lnTo>
                    <a:lnTo>
                      <a:pt x="159" y="949"/>
                    </a:lnTo>
                    <a:lnTo>
                      <a:pt x="328" y="1099"/>
                    </a:lnTo>
                    <a:lnTo>
                      <a:pt x="362" y="1249"/>
                    </a:lnTo>
                    <a:lnTo>
                      <a:pt x="422" y="1307"/>
                    </a:lnTo>
                    <a:lnTo>
                      <a:pt x="503" y="1290"/>
                    </a:lnTo>
                    <a:lnTo>
                      <a:pt x="582" y="1574"/>
                    </a:lnTo>
                    <a:lnTo>
                      <a:pt x="767" y="1556"/>
                    </a:lnTo>
                    <a:lnTo>
                      <a:pt x="818" y="1478"/>
                    </a:lnTo>
                    <a:lnTo>
                      <a:pt x="861" y="1551"/>
                    </a:lnTo>
                    <a:lnTo>
                      <a:pt x="935" y="1503"/>
                    </a:lnTo>
                    <a:lnTo>
                      <a:pt x="1035" y="1519"/>
                    </a:lnTo>
                    <a:lnTo>
                      <a:pt x="1055" y="1602"/>
                    </a:lnTo>
                    <a:lnTo>
                      <a:pt x="1166" y="1717"/>
                    </a:lnTo>
                    <a:lnTo>
                      <a:pt x="1150" y="1792"/>
                    </a:lnTo>
                    <a:lnTo>
                      <a:pt x="1081" y="1833"/>
                    </a:lnTo>
                    <a:lnTo>
                      <a:pt x="1328" y="1851"/>
                    </a:lnTo>
                    <a:lnTo>
                      <a:pt x="1630" y="1777"/>
                    </a:lnTo>
                    <a:lnTo>
                      <a:pt x="1632" y="1778"/>
                    </a:lnTo>
                    <a:lnTo>
                      <a:pt x="1736" y="1637"/>
                    </a:lnTo>
                    <a:lnTo>
                      <a:pt x="1741" y="1477"/>
                    </a:lnTo>
                    <a:lnTo>
                      <a:pt x="2157" y="1396"/>
                    </a:lnTo>
                    <a:lnTo>
                      <a:pt x="2147" y="1163"/>
                    </a:lnTo>
                    <a:lnTo>
                      <a:pt x="2228" y="1143"/>
                    </a:lnTo>
                    <a:lnTo>
                      <a:pt x="2307" y="1011"/>
                    </a:lnTo>
                    <a:lnTo>
                      <a:pt x="2237" y="967"/>
                    </a:lnTo>
                    <a:lnTo>
                      <a:pt x="2143" y="741"/>
                    </a:lnTo>
                    <a:lnTo>
                      <a:pt x="2212" y="681"/>
                    </a:lnTo>
                    <a:lnTo>
                      <a:pt x="2223" y="626"/>
                    </a:lnTo>
                    <a:lnTo>
                      <a:pt x="1974" y="464"/>
                    </a:lnTo>
                    <a:lnTo>
                      <a:pt x="1866" y="349"/>
                    </a:lnTo>
                    <a:lnTo>
                      <a:pt x="1886" y="274"/>
                    </a:lnTo>
                    <a:lnTo>
                      <a:pt x="1838" y="207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4" name="Forme libre 11"/>
              <p:cNvSpPr>
                <a:spLocks/>
              </p:cNvSpPr>
              <p:nvPr/>
            </p:nvSpPr>
            <p:spPr bwMode="auto">
              <a:xfrm>
                <a:off x="2489200" y="1562100"/>
                <a:ext cx="830263" cy="666750"/>
              </a:xfrm>
              <a:custGeom>
                <a:avLst/>
                <a:gdLst>
                  <a:gd name="T0" fmla="*/ 415080 w 2307"/>
                  <a:gd name="T1" fmla="*/ 0 h 1851"/>
                  <a:gd name="T2" fmla="*/ 0 w 2307"/>
                  <a:gd name="T3" fmla="*/ 333000 h 1851"/>
                  <a:gd name="T4" fmla="*/ 415080 w 2307"/>
                  <a:gd name="T5" fmla="*/ 666000 h 1851"/>
                  <a:gd name="T6" fmla="*/ 830159 w 2307"/>
                  <a:gd name="T7" fmla="*/ 333000 h 185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307"/>
                  <a:gd name="T13" fmla="*/ 0 h 1851"/>
                  <a:gd name="T14" fmla="*/ 2307 w 2307"/>
                  <a:gd name="T15" fmla="*/ 1851 h 18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07" h="1851">
                    <a:moveTo>
                      <a:pt x="1838" y="207"/>
                    </a:moveTo>
                    <a:lnTo>
                      <a:pt x="1766" y="187"/>
                    </a:lnTo>
                    <a:lnTo>
                      <a:pt x="1547" y="268"/>
                    </a:lnTo>
                    <a:lnTo>
                      <a:pt x="1478" y="224"/>
                    </a:lnTo>
                    <a:lnTo>
                      <a:pt x="1425" y="281"/>
                    </a:lnTo>
                    <a:lnTo>
                      <a:pt x="1240" y="256"/>
                    </a:lnTo>
                    <a:lnTo>
                      <a:pt x="947" y="81"/>
                    </a:lnTo>
                    <a:lnTo>
                      <a:pt x="886" y="127"/>
                    </a:lnTo>
                    <a:lnTo>
                      <a:pt x="637" y="67"/>
                    </a:lnTo>
                    <a:lnTo>
                      <a:pt x="467" y="117"/>
                    </a:lnTo>
                    <a:lnTo>
                      <a:pt x="314" y="87"/>
                    </a:lnTo>
                    <a:lnTo>
                      <a:pt x="275" y="0"/>
                    </a:lnTo>
                    <a:lnTo>
                      <a:pt x="273" y="0"/>
                    </a:lnTo>
                    <a:lnTo>
                      <a:pt x="168" y="256"/>
                    </a:lnTo>
                    <a:lnTo>
                      <a:pt x="62" y="256"/>
                    </a:lnTo>
                    <a:lnTo>
                      <a:pt x="0" y="323"/>
                    </a:lnTo>
                    <a:lnTo>
                      <a:pt x="46" y="482"/>
                    </a:lnTo>
                    <a:lnTo>
                      <a:pt x="146" y="658"/>
                    </a:lnTo>
                    <a:lnTo>
                      <a:pt x="159" y="949"/>
                    </a:lnTo>
                    <a:lnTo>
                      <a:pt x="328" y="1099"/>
                    </a:lnTo>
                    <a:lnTo>
                      <a:pt x="362" y="1249"/>
                    </a:lnTo>
                    <a:lnTo>
                      <a:pt x="422" y="1307"/>
                    </a:lnTo>
                    <a:lnTo>
                      <a:pt x="503" y="1290"/>
                    </a:lnTo>
                    <a:lnTo>
                      <a:pt x="582" y="1574"/>
                    </a:lnTo>
                    <a:lnTo>
                      <a:pt x="767" y="1556"/>
                    </a:lnTo>
                    <a:lnTo>
                      <a:pt x="818" y="1478"/>
                    </a:lnTo>
                    <a:lnTo>
                      <a:pt x="861" y="1551"/>
                    </a:lnTo>
                    <a:lnTo>
                      <a:pt x="935" y="1503"/>
                    </a:lnTo>
                    <a:lnTo>
                      <a:pt x="1035" y="1519"/>
                    </a:lnTo>
                    <a:lnTo>
                      <a:pt x="1055" y="1602"/>
                    </a:lnTo>
                    <a:lnTo>
                      <a:pt x="1166" y="1717"/>
                    </a:lnTo>
                    <a:lnTo>
                      <a:pt x="1150" y="1792"/>
                    </a:lnTo>
                    <a:lnTo>
                      <a:pt x="1081" y="1833"/>
                    </a:lnTo>
                    <a:lnTo>
                      <a:pt x="1328" y="1851"/>
                    </a:lnTo>
                    <a:lnTo>
                      <a:pt x="1630" y="1777"/>
                    </a:lnTo>
                    <a:lnTo>
                      <a:pt x="1632" y="1778"/>
                    </a:lnTo>
                    <a:lnTo>
                      <a:pt x="1736" y="1637"/>
                    </a:lnTo>
                    <a:lnTo>
                      <a:pt x="1741" y="1477"/>
                    </a:lnTo>
                    <a:lnTo>
                      <a:pt x="2157" y="1396"/>
                    </a:lnTo>
                    <a:lnTo>
                      <a:pt x="2147" y="1163"/>
                    </a:lnTo>
                    <a:lnTo>
                      <a:pt x="2228" y="1143"/>
                    </a:lnTo>
                    <a:lnTo>
                      <a:pt x="2307" y="1011"/>
                    </a:lnTo>
                    <a:lnTo>
                      <a:pt x="2237" y="967"/>
                    </a:lnTo>
                    <a:lnTo>
                      <a:pt x="2143" y="741"/>
                    </a:lnTo>
                    <a:lnTo>
                      <a:pt x="2212" y="681"/>
                    </a:lnTo>
                    <a:lnTo>
                      <a:pt x="2223" y="626"/>
                    </a:lnTo>
                    <a:lnTo>
                      <a:pt x="1974" y="464"/>
                    </a:lnTo>
                    <a:lnTo>
                      <a:pt x="1866" y="349"/>
                    </a:lnTo>
                    <a:lnTo>
                      <a:pt x="1886" y="274"/>
                    </a:lnTo>
                    <a:lnTo>
                      <a:pt x="1838" y="207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5" name="Forme libre 12"/>
              <p:cNvSpPr>
                <a:spLocks/>
              </p:cNvSpPr>
              <p:nvPr/>
            </p:nvSpPr>
            <p:spPr bwMode="auto">
              <a:xfrm>
                <a:off x="3663950" y="3979863"/>
                <a:ext cx="1495425" cy="1257300"/>
              </a:xfrm>
              <a:custGeom>
                <a:avLst/>
                <a:gdLst>
                  <a:gd name="T0" fmla="*/ 747900 w 4156"/>
                  <a:gd name="T1" fmla="*/ 0 h 3494"/>
                  <a:gd name="T2" fmla="*/ 0 w 4156"/>
                  <a:gd name="T3" fmla="*/ 628740 h 3494"/>
                  <a:gd name="T4" fmla="*/ 747900 w 4156"/>
                  <a:gd name="T5" fmla="*/ 1257480 h 3494"/>
                  <a:gd name="T6" fmla="*/ 1495799 w 4156"/>
                  <a:gd name="T7" fmla="*/ 628740 h 349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156"/>
                  <a:gd name="T13" fmla="*/ 0 h 3494"/>
                  <a:gd name="T14" fmla="*/ 4156 w 4156"/>
                  <a:gd name="T15" fmla="*/ 3494 h 349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56" h="3494">
                    <a:moveTo>
                      <a:pt x="2278" y="104"/>
                    </a:moveTo>
                    <a:lnTo>
                      <a:pt x="2323" y="217"/>
                    </a:lnTo>
                    <a:lnTo>
                      <a:pt x="2445" y="300"/>
                    </a:lnTo>
                    <a:lnTo>
                      <a:pt x="2433" y="459"/>
                    </a:lnTo>
                    <a:lnTo>
                      <a:pt x="2350" y="429"/>
                    </a:lnTo>
                    <a:lnTo>
                      <a:pt x="2009" y="531"/>
                    </a:lnTo>
                    <a:lnTo>
                      <a:pt x="1985" y="608"/>
                    </a:lnTo>
                    <a:lnTo>
                      <a:pt x="1837" y="640"/>
                    </a:lnTo>
                    <a:lnTo>
                      <a:pt x="1810" y="723"/>
                    </a:lnTo>
                    <a:lnTo>
                      <a:pt x="1803" y="813"/>
                    </a:lnTo>
                    <a:lnTo>
                      <a:pt x="1646" y="822"/>
                    </a:lnTo>
                    <a:lnTo>
                      <a:pt x="1579" y="1005"/>
                    </a:lnTo>
                    <a:lnTo>
                      <a:pt x="1660" y="1065"/>
                    </a:lnTo>
                    <a:lnTo>
                      <a:pt x="1593" y="1134"/>
                    </a:lnTo>
                    <a:lnTo>
                      <a:pt x="1480" y="1095"/>
                    </a:lnTo>
                    <a:lnTo>
                      <a:pt x="1394" y="1233"/>
                    </a:lnTo>
                    <a:lnTo>
                      <a:pt x="1433" y="1304"/>
                    </a:lnTo>
                    <a:lnTo>
                      <a:pt x="1704" y="1457"/>
                    </a:lnTo>
                    <a:lnTo>
                      <a:pt x="1699" y="1586"/>
                    </a:lnTo>
                    <a:lnTo>
                      <a:pt x="1607" y="1595"/>
                    </a:lnTo>
                    <a:lnTo>
                      <a:pt x="1493" y="1722"/>
                    </a:lnTo>
                    <a:lnTo>
                      <a:pt x="1351" y="1660"/>
                    </a:lnTo>
                    <a:lnTo>
                      <a:pt x="1350" y="1584"/>
                    </a:lnTo>
                    <a:lnTo>
                      <a:pt x="1099" y="1561"/>
                    </a:lnTo>
                    <a:lnTo>
                      <a:pt x="1085" y="1406"/>
                    </a:lnTo>
                    <a:lnTo>
                      <a:pt x="1016" y="1464"/>
                    </a:lnTo>
                    <a:lnTo>
                      <a:pt x="951" y="1425"/>
                    </a:lnTo>
                    <a:lnTo>
                      <a:pt x="716" y="1533"/>
                    </a:lnTo>
                    <a:lnTo>
                      <a:pt x="621" y="1416"/>
                    </a:lnTo>
                    <a:lnTo>
                      <a:pt x="464" y="1399"/>
                    </a:lnTo>
                    <a:lnTo>
                      <a:pt x="466" y="1498"/>
                    </a:lnTo>
                    <a:lnTo>
                      <a:pt x="535" y="1618"/>
                    </a:lnTo>
                    <a:lnTo>
                      <a:pt x="542" y="1766"/>
                    </a:lnTo>
                    <a:lnTo>
                      <a:pt x="713" y="1939"/>
                    </a:lnTo>
                    <a:lnTo>
                      <a:pt x="483" y="2184"/>
                    </a:lnTo>
                    <a:lnTo>
                      <a:pt x="432" y="2470"/>
                    </a:lnTo>
                    <a:lnTo>
                      <a:pt x="342" y="2447"/>
                    </a:lnTo>
                    <a:lnTo>
                      <a:pt x="229" y="2577"/>
                    </a:lnTo>
                    <a:lnTo>
                      <a:pt x="256" y="2648"/>
                    </a:lnTo>
                    <a:lnTo>
                      <a:pt x="101" y="2694"/>
                    </a:lnTo>
                    <a:lnTo>
                      <a:pt x="0" y="2856"/>
                    </a:lnTo>
                    <a:lnTo>
                      <a:pt x="7" y="2859"/>
                    </a:lnTo>
                    <a:lnTo>
                      <a:pt x="399" y="2872"/>
                    </a:lnTo>
                    <a:lnTo>
                      <a:pt x="452" y="2939"/>
                    </a:lnTo>
                    <a:lnTo>
                      <a:pt x="439" y="3013"/>
                    </a:lnTo>
                    <a:lnTo>
                      <a:pt x="538" y="3036"/>
                    </a:lnTo>
                    <a:lnTo>
                      <a:pt x="799" y="3008"/>
                    </a:lnTo>
                    <a:lnTo>
                      <a:pt x="741" y="2944"/>
                    </a:lnTo>
                    <a:lnTo>
                      <a:pt x="776" y="2875"/>
                    </a:lnTo>
                    <a:lnTo>
                      <a:pt x="850" y="2882"/>
                    </a:lnTo>
                    <a:lnTo>
                      <a:pt x="972" y="3031"/>
                    </a:lnTo>
                    <a:lnTo>
                      <a:pt x="1330" y="2990"/>
                    </a:lnTo>
                    <a:lnTo>
                      <a:pt x="1436" y="3226"/>
                    </a:lnTo>
                    <a:lnTo>
                      <a:pt x="1701" y="3290"/>
                    </a:lnTo>
                    <a:lnTo>
                      <a:pt x="1773" y="3269"/>
                    </a:lnTo>
                    <a:lnTo>
                      <a:pt x="1942" y="3367"/>
                    </a:lnTo>
                    <a:lnTo>
                      <a:pt x="1935" y="3445"/>
                    </a:lnTo>
                    <a:lnTo>
                      <a:pt x="2175" y="3374"/>
                    </a:lnTo>
                    <a:lnTo>
                      <a:pt x="2336" y="3417"/>
                    </a:lnTo>
                    <a:lnTo>
                      <a:pt x="2368" y="3494"/>
                    </a:lnTo>
                    <a:lnTo>
                      <a:pt x="2422" y="3345"/>
                    </a:lnTo>
                    <a:lnTo>
                      <a:pt x="2623" y="3378"/>
                    </a:lnTo>
                    <a:lnTo>
                      <a:pt x="2623" y="3302"/>
                    </a:lnTo>
                    <a:lnTo>
                      <a:pt x="2777" y="3267"/>
                    </a:lnTo>
                    <a:lnTo>
                      <a:pt x="2849" y="3202"/>
                    </a:lnTo>
                    <a:lnTo>
                      <a:pt x="2951" y="3210"/>
                    </a:lnTo>
                    <a:lnTo>
                      <a:pt x="3011" y="3066"/>
                    </a:lnTo>
                    <a:lnTo>
                      <a:pt x="2916" y="3020"/>
                    </a:lnTo>
                    <a:lnTo>
                      <a:pt x="3082" y="2799"/>
                    </a:lnTo>
                    <a:lnTo>
                      <a:pt x="3228" y="2782"/>
                    </a:lnTo>
                    <a:lnTo>
                      <a:pt x="3345" y="2574"/>
                    </a:lnTo>
                    <a:lnTo>
                      <a:pt x="3500" y="2500"/>
                    </a:lnTo>
                    <a:lnTo>
                      <a:pt x="3530" y="2388"/>
                    </a:lnTo>
                    <a:lnTo>
                      <a:pt x="3920" y="2177"/>
                    </a:lnTo>
                    <a:lnTo>
                      <a:pt x="3932" y="1979"/>
                    </a:lnTo>
                    <a:lnTo>
                      <a:pt x="4100" y="1748"/>
                    </a:lnTo>
                    <a:lnTo>
                      <a:pt x="4156" y="1628"/>
                    </a:lnTo>
                    <a:lnTo>
                      <a:pt x="4047" y="1487"/>
                    </a:lnTo>
                    <a:lnTo>
                      <a:pt x="3726" y="1602"/>
                    </a:lnTo>
                    <a:lnTo>
                      <a:pt x="3479" y="1469"/>
                    </a:lnTo>
                    <a:lnTo>
                      <a:pt x="3308" y="1436"/>
                    </a:lnTo>
                    <a:lnTo>
                      <a:pt x="3138" y="1231"/>
                    </a:lnTo>
                    <a:lnTo>
                      <a:pt x="3190" y="1099"/>
                    </a:lnTo>
                    <a:lnTo>
                      <a:pt x="3084" y="951"/>
                    </a:lnTo>
                    <a:lnTo>
                      <a:pt x="3144" y="903"/>
                    </a:lnTo>
                    <a:lnTo>
                      <a:pt x="3181" y="739"/>
                    </a:lnTo>
                    <a:lnTo>
                      <a:pt x="3234" y="677"/>
                    </a:lnTo>
                    <a:lnTo>
                      <a:pt x="3331" y="681"/>
                    </a:lnTo>
                    <a:lnTo>
                      <a:pt x="3228" y="427"/>
                    </a:lnTo>
                    <a:lnTo>
                      <a:pt x="3064" y="420"/>
                    </a:lnTo>
                    <a:lnTo>
                      <a:pt x="2923" y="330"/>
                    </a:lnTo>
                    <a:lnTo>
                      <a:pt x="2902" y="152"/>
                    </a:lnTo>
                    <a:lnTo>
                      <a:pt x="2826" y="148"/>
                    </a:lnTo>
                    <a:lnTo>
                      <a:pt x="2764" y="9"/>
                    </a:lnTo>
                    <a:lnTo>
                      <a:pt x="2585" y="42"/>
                    </a:lnTo>
                    <a:lnTo>
                      <a:pt x="2532" y="95"/>
                    </a:lnTo>
                    <a:lnTo>
                      <a:pt x="2320" y="0"/>
                    </a:lnTo>
                    <a:lnTo>
                      <a:pt x="2278" y="104"/>
                    </a:lnTo>
                    <a:close/>
                    <a:moveTo>
                      <a:pt x="1108" y="2997"/>
                    </a:moveTo>
                    <a:lnTo>
                      <a:pt x="1022" y="3027"/>
                    </a:lnTo>
                    <a:lnTo>
                      <a:pt x="897" y="2910"/>
                    </a:lnTo>
                    <a:lnTo>
                      <a:pt x="912" y="2822"/>
                    </a:lnTo>
                    <a:lnTo>
                      <a:pt x="1022" y="2822"/>
                    </a:lnTo>
                    <a:lnTo>
                      <a:pt x="1078" y="2932"/>
                    </a:lnTo>
                    <a:lnTo>
                      <a:pt x="1166" y="2895"/>
                    </a:lnTo>
                    <a:lnTo>
                      <a:pt x="1108" y="2997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6" name="Forme libre 13"/>
              <p:cNvSpPr>
                <a:spLocks/>
              </p:cNvSpPr>
              <p:nvPr/>
            </p:nvSpPr>
            <p:spPr bwMode="auto">
              <a:xfrm>
                <a:off x="3927475" y="4418013"/>
                <a:ext cx="82550" cy="73025"/>
              </a:xfrm>
              <a:custGeom>
                <a:avLst/>
                <a:gdLst>
                  <a:gd name="T0" fmla="*/ 40860 w 228"/>
                  <a:gd name="T1" fmla="*/ 0 h 204"/>
                  <a:gd name="T2" fmla="*/ 0 w 228"/>
                  <a:gd name="T3" fmla="*/ 36540 h 204"/>
                  <a:gd name="T4" fmla="*/ 40860 w 228"/>
                  <a:gd name="T5" fmla="*/ 73080 h 204"/>
                  <a:gd name="T6" fmla="*/ 81720 w 228"/>
                  <a:gd name="T7" fmla="*/ 36540 h 20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28"/>
                  <a:gd name="T13" fmla="*/ 0 h 204"/>
                  <a:gd name="T14" fmla="*/ 228 w 228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8" h="204">
                    <a:moveTo>
                      <a:pt x="228" y="74"/>
                    </a:moveTo>
                    <a:lnTo>
                      <a:pt x="106" y="0"/>
                    </a:lnTo>
                    <a:lnTo>
                      <a:pt x="35" y="62"/>
                    </a:lnTo>
                    <a:lnTo>
                      <a:pt x="0" y="144"/>
                    </a:lnTo>
                    <a:lnTo>
                      <a:pt x="53" y="204"/>
                    </a:lnTo>
                    <a:lnTo>
                      <a:pt x="162" y="171"/>
                    </a:lnTo>
                    <a:lnTo>
                      <a:pt x="228" y="7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7" name="Forme libre 14"/>
              <p:cNvSpPr>
                <a:spLocks/>
              </p:cNvSpPr>
              <p:nvPr/>
            </p:nvSpPr>
            <p:spPr bwMode="auto">
              <a:xfrm>
                <a:off x="3927475" y="4418013"/>
                <a:ext cx="82550" cy="73025"/>
              </a:xfrm>
              <a:custGeom>
                <a:avLst/>
                <a:gdLst>
                  <a:gd name="T0" fmla="*/ 40860 w 228"/>
                  <a:gd name="T1" fmla="*/ 0 h 204"/>
                  <a:gd name="T2" fmla="*/ 0 w 228"/>
                  <a:gd name="T3" fmla="*/ 36540 h 204"/>
                  <a:gd name="T4" fmla="*/ 40860 w 228"/>
                  <a:gd name="T5" fmla="*/ 73080 h 204"/>
                  <a:gd name="T6" fmla="*/ 81720 w 228"/>
                  <a:gd name="T7" fmla="*/ 36540 h 20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28"/>
                  <a:gd name="T13" fmla="*/ 0 h 204"/>
                  <a:gd name="T14" fmla="*/ 228 w 228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8" h="204">
                    <a:moveTo>
                      <a:pt x="228" y="74"/>
                    </a:moveTo>
                    <a:lnTo>
                      <a:pt x="106" y="0"/>
                    </a:lnTo>
                    <a:lnTo>
                      <a:pt x="35" y="62"/>
                    </a:lnTo>
                    <a:lnTo>
                      <a:pt x="0" y="144"/>
                    </a:lnTo>
                    <a:lnTo>
                      <a:pt x="53" y="204"/>
                    </a:lnTo>
                    <a:lnTo>
                      <a:pt x="162" y="171"/>
                    </a:lnTo>
                    <a:lnTo>
                      <a:pt x="228" y="7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8" name="Forme libre 17"/>
              <p:cNvSpPr>
                <a:spLocks/>
              </p:cNvSpPr>
              <p:nvPr/>
            </p:nvSpPr>
            <p:spPr bwMode="auto">
              <a:xfrm>
                <a:off x="1174750" y="1063625"/>
                <a:ext cx="1452563" cy="1116013"/>
              </a:xfrm>
              <a:custGeom>
                <a:avLst/>
                <a:gdLst>
                  <a:gd name="T0" fmla="*/ 726300 w 4036"/>
                  <a:gd name="T1" fmla="*/ 0 h 3101"/>
                  <a:gd name="T2" fmla="*/ 0 w 4036"/>
                  <a:gd name="T3" fmla="*/ 558000 h 3101"/>
                  <a:gd name="T4" fmla="*/ 726300 w 4036"/>
                  <a:gd name="T5" fmla="*/ 1116000 h 3101"/>
                  <a:gd name="T6" fmla="*/ 1452600 w 4036"/>
                  <a:gd name="T7" fmla="*/ 558000 h 310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036"/>
                  <a:gd name="T13" fmla="*/ 0 h 3101"/>
                  <a:gd name="T14" fmla="*/ 4036 w 4036"/>
                  <a:gd name="T15" fmla="*/ 3101 h 310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36" h="3101">
                    <a:moveTo>
                      <a:pt x="3595" y="0"/>
                    </a:moveTo>
                    <a:lnTo>
                      <a:pt x="3593" y="0"/>
                    </a:lnTo>
                    <a:lnTo>
                      <a:pt x="3591" y="2"/>
                    </a:lnTo>
                    <a:lnTo>
                      <a:pt x="3307" y="203"/>
                    </a:lnTo>
                    <a:lnTo>
                      <a:pt x="2708" y="349"/>
                    </a:lnTo>
                    <a:lnTo>
                      <a:pt x="2323" y="557"/>
                    </a:lnTo>
                    <a:lnTo>
                      <a:pt x="2168" y="898"/>
                    </a:lnTo>
                    <a:lnTo>
                      <a:pt x="2214" y="958"/>
                    </a:lnTo>
                    <a:lnTo>
                      <a:pt x="2457" y="1014"/>
                    </a:lnTo>
                    <a:lnTo>
                      <a:pt x="2411" y="1032"/>
                    </a:lnTo>
                    <a:lnTo>
                      <a:pt x="2226" y="1074"/>
                    </a:lnTo>
                    <a:lnTo>
                      <a:pt x="2094" y="1189"/>
                    </a:lnTo>
                    <a:lnTo>
                      <a:pt x="1834" y="1261"/>
                    </a:lnTo>
                    <a:lnTo>
                      <a:pt x="1605" y="1166"/>
                    </a:lnTo>
                    <a:lnTo>
                      <a:pt x="1268" y="1129"/>
                    </a:lnTo>
                    <a:lnTo>
                      <a:pt x="1010" y="1039"/>
                    </a:lnTo>
                    <a:lnTo>
                      <a:pt x="866" y="1102"/>
                    </a:lnTo>
                    <a:lnTo>
                      <a:pt x="693" y="817"/>
                    </a:lnTo>
                    <a:lnTo>
                      <a:pt x="758" y="605"/>
                    </a:lnTo>
                    <a:lnTo>
                      <a:pt x="732" y="531"/>
                    </a:lnTo>
                    <a:lnTo>
                      <a:pt x="555" y="511"/>
                    </a:lnTo>
                    <a:lnTo>
                      <a:pt x="488" y="561"/>
                    </a:lnTo>
                    <a:lnTo>
                      <a:pt x="312" y="571"/>
                    </a:lnTo>
                    <a:lnTo>
                      <a:pt x="5" y="448"/>
                    </a:lnTo>
                    <a:lnTo>
                      <a:pt x="0" y="522"/>
                    </a:lnTo>
                    <a:lnTo>
                      <a:pt x="88" y="571"/>
                    </a:lnTo>
                    <a:lnTo>
                      <a:pt x="102" y="704"/>
                    </a:lnTo>
                    <a:lnTo>
                      <a:pt x="51" y="758"/>
                    </a:lnTo>
                    <a:lnTo>
                      <a:pt x="120" y="1034"/>
                    </a:lnTo>
                    <a:lnTo>
                      <a:pt x="349" y="1282"/>
                    </a:lnTo>
                    <a:lnTo>
                      <a:pt x="312" y="1554"/>
                    </a:lnTo>
                    <a:lnTo>
                      <a:pt x="365" y="1628"/>
                    </a:lnTo>
                    <a:lnTo>
                      <a:pt x="352" y="1790"/>
                    </a:lnTo>
                    <a:lnTo>
                      <a:pt x="291" y="1946"/>
                    </a:lnTo>
                    <a:lnTo>
                      <a:pt x="404" y="2200"/>
                    </a:lnTo>
                    <a:lnTo>
                      <a:pt x="474" y="2233"/>
                    </a:lnTo>
                    <a:lnTo>
                      <a:pt x="541" y="2189"/>
                    </a:lnTo>
                    <a:lnTo>
                      <a:pt x="515" y="2270"/>
                    </a:lnTo>
                    <a:lnTo>
                      <a:pt x="317" y="2291"/>
                    </a:lnTo>
                    <a:lnTo>
                      <a:pt x="310" y="2295"/>
                    </a:lnTo>
                    <a:lnTo>
                      <a:pt x="439" y="2554"/>
                    </a:lnTo>
                    <a:lnTo>
                      <a:pt x="509" y="2579"/>
                    </a:lnTo>
                    <a:lnTo>
                      <a:pt x="702" y="2450"/>
                    </a:lnTo>
                    <a:lnTo>
                      <a:pt x="850" y="2512"/>
                    </a:lnTo>
                    <a:lnTo>
                      <a:pt x="850" y="2514"/>
                    </a:lnTo>
                    <a:lnTo>
                      <a:pt x="1081" y="2535"/>
                    </a:lnTo>
                    <a:lnTo>
                      <a:pt x="1173" y="2637"/>
                    </a:lnTo>
                    <a:lnTo>
                      <a:pt x="1238" y="2593"/>
                    </a:lnTo>
                    <a:lnTo>
                      <a:pt x="1305" y="2639"/>
                    </a:lnTo>
                    <a:lnTo>
                      <a:pt x="1489" y="2551"/>
                    </a:lnTo>
                    <a:lnTo>
                      <a:pt x="1732" y="2549"/>
                    </a:lnTo>
                    <a:lnTo>
                      <a:pt x="1750" y="2477"/>
                    </a:lnTo>
                    <a:lnTo>
                      <a:pt x="1825" y="2484"/>
                    </a:lnTo>
                    <a:lnTo>
                      <a:pt x="1877" y="2644"/>
                    </a:lnTo>
                    <a:lnTo>
                      <a:pt x="1965" y="2686"/>
                    </a:lnTo>
                    <a:lnTo>
                      <a:pt x="1967" y="2764"/>
                    </a:lnTo>
                    <a:lnTo>
                      <a:pt x="2048" y="2769"/>
                    </a:lnTo>
                    <a:lnTo>
                      <a:pt x="2344" y="2611"/>
                    </a:lnTo>
                    <a:lnTo>
                      <a:pt x="2418" y="2649"/>
                    </a:lnTo>
                    <a:lnTo>
                      <a:pt x="2462" y="2881"/>
                    </a:lnTo>
                    <a:lnTo>
                      <a:pt x="2658" y="3013"/>
                    </a:lnTo>
                    <a:lnTo>
                      <a:pt x="2734" y="2985"/>
                    </a:lnTo>
                    <a:lnTo>
                      <a:pt x="2819" y="3080"/>
                    </a:lnTo>
                    <a:lnTo>
                      <a:pt x="2905" y="3101"/>
                    </a:lnTo>
                    <a:lnTo>
                      <a:pt x="2905" y="3099"/>
                    </a:lnTo>
                    <a:lnTo>
                      <a:pt x="2879" y="2898"/>
                    </a:lnTo>
                    <a:lnTo>
                      <a:pt x="3078" y="2759"/>
                    </a:lnTo>
                    <a:lnTo>
                      <a:pt x="3071" y="2514"/>
                    </a:lnTo>
                    <a:lnTo>
                      <a:pt x="2942" y="2395"/>
                    </a:lnTo>
                    <a:lnTo>
                      <a:pt x="2939" y="2309"/>
                    </a:lnTo>
                    <a:lnTo>
                      <a:pt x="3006" y="2238"/>
                    </a:lnTo>
                    <a:lnTo>
                      <a:pt x="3166" y="2210"/>
                    </a:lnTo>
                    <a:lnTo>
                      <a:pt x="3309" y="2124"/>
                    </a:lnTo>
                    <a:lnTo>
                      <a:pt x="3387" y="2166"/>
                    </a:lnTo>
                    <a:lnTo>
                      <a:pt x="3547" y="2131"/>
                    </a:lnTo>
                    <a:lnTo>
                      <a:pt x="3542" y="2055"/>
                    </a:lnTo>
                    <a:lnTo>
                      <a:pt x="3701" y="1870"/>
                    </a:lnTo>
                    <a:lnTo>
                      <a:pt x="3655" y="1711"/>
                    </a:lnTo>
                    <a:lnTo>
                      <a:pt x="3717" y="1644"/>
                    </a:lnTo>
                    <a:lnTo>
                      <a:pt x="3823" y="1644"/>
                    </a:lnTo>
                    <a:lnTo>
                      <a:pt x="3928" y="1388"/>
                    </a:lnTo>
                    <a:lnTo>
                      <a:pt x="3930" y="1388"/>
                    </a:lnTo>
                    <a:lnTo>
                      <a:pt x="4036" y="1321"/>
                    </a:lnTo>
                    <a:lnTo>
                      <a:pt x="3941" y="1094"/>
                    </a:lnTo>
                    <a:lnTo>
                      <a:pt x="3976" y="877"/>
                    </a:lnTo>
                    <a:lnTo>
                      <a:pt x="3937" y="640"/>
                    </a:lnTo>
                    <a:lnTo>
                      <a:pt x="4022" y="513"/>
                    </a:lnTo>
                    <a:lnTo>
                      <a:pt x="3928" y="287"/>
                    </a:lnTo>
                    <a:lnTo>
                      <a:pt x="3595" y="0"/>
                    </a:lnTo>
                    <a:close/>
                    <a:moveTo>
                      <a:pt x="3364" y="1579"/>
                    </a:moveTo>
                    <a:lnTo>
                      <a:pt x="3366" y="1579"/>
                    </a:lnTo>
                    <a:lnTo>
                      <a:pt x="3366" y="1581"/>
                    </a:lnTo>
                    <a:lnTo>
                      <a:pt x="3364" y="1579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9" name="Forme libre 18"/>
              <p:cNvSpPr>
                <a:spLocks/>
              </p:cNvSpPr>
              <p:nvPr/>
            </p:nvSpPr>
            <p:spPr bwMode="auto">
              <a:xfrm>
                <a:off x="2468563" y="457200"/>
                <a:ext cx="1109662" cy="1330325"/>
              </a:xfrm>
              <a:custGeom>
                <a:avLst/>
                <a:gdLst>
                  <a:gd name="T0" fmla="*/ 554940 w 3084"/>
                  <a:gd name="T1" fmla="*/ 0 h 3694"/>
                  <a:gd name="T2" fmla="*/ 0 w 3084"/>
                  <a:gd name="T3" fmla="*/ 664740 h 3694"/>
                  <a:gd name="T4" fmla="*/ 554940 w 3084"/>
                  <a:gd name="T5" fmla="*/ 1329480 h 3694"/>
                  <a:gd name="T6" fmla="*/ 1109880 w 3084"/>
                  <a:gd name="T7" fmla="*/ 664740 h 369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084"/>
                  <a:gd name="T13" fmla="*/ 0 h 3694"/>
                  <a:gd name="T14" fmla="*/ 3084 w 3084"/>
                  <a:gd name="T15" fmla="*/ 3694 h 369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84" h="3694">
                    <a:moveTo>
                      <a:pt x="2006" y="614"/>
                    </a:moveTo>
                    <a:lnTo>
                      <a:pt x="1900" y="494"/>
                    </a:lnTo>
                    <a:lnTo>
                      <a:pt x="1743" y="507"/>
                    </a:lnTo>
                    <a:lnTo>
                      <a:pt x="1593" y="611"/>
                    </a:lnTo>
                    <a:lnTo>
                      <a:pt x="1512" y="577"/>
                    </a:lnTo>
                    <a:lnTo>
                      <a:pt x="1434" y="436"/>
                    </a:lnTo>
                    <a:lnTo>
                      <a:pt x="1346" y="434"/>
                    </a:lnTo>
                    <a:lnTo>
                      <a:pt x="1311" y="364"/>
                    </a:lnTo>
                    <a:lnTo>
                      <a:pt x="1339" y="207"/>
                    </a:lnTo>
                    <a:lnTo>
                      <a:pt x="1272" y="45"/>
                    </a:lnTo>
                    <a:lnTo>
                      <a:pt x="1196" y="0"/>
                    </a:lnTo>
                    <a:lnTo>
                      <a:pt x="746" y="112"/>
                    </a:lnTo>
                    <a:lnTo>
                      <a:pt x="386" y="226"/>
                    </a:lnTo>
                    <a:lnTo>
                      <a:pt x="229" y="360"/>
                    </a:lnTo>
                    <a:lnTo>
                      <a:pt x="228" y="847"/>
                    </a:lnTo>
                    <a:lnTo>
                      <a:pt x="307" y="941"/>
                    </a:lnTo>
                    <a:lnTo>
                      <a:pt x="233" y="895"/>
                    </a:lnTo>
                    <a:lnTo>
                      <a:pt x="213" y="1054"/>
                    </a:lnTo>
                    <a:lnTo>
                      <a:pt x="226" y="1156"/>
                    </a:lnTo>
                    <a:lnTo>
                      <a:pt x="289" y="1200"/>
                    </a:lnTo>
                    <a:lnTo>
                      <a:pt x="187" y="1241"/>
                    </a:lnTo>
                    <a:lnTo>
                      <a:pt x="178" y="1320"/>
                    </a:lnTo>
                    <a:lnTo>
                      <a:pt x="261" y="1470"/>
                    </a:lnTo>
                    <a:lnTo>
                      <a:pt x="185" y="1429"/>
                    </a:lnTo>
                    <a:lnTo>
                      <a:pt x="3" y="1676"/>
                    </a:lnTo>
                    <a:lnTo>
                      <a:pt x="0" y="1680"/>
                    </a:lnTo>
                    <a:lnTo>
                      <a:pt x="333" y="1967"/>
                    </a:lnTo>
                    <a:lnTo>
                      <a:pt x="427" y="2193"/>
                    </a:lnTo>
                    <a:lnTo>
                      <a:pt x="342" y="2320"/>
                    </a:lnTo>
                    <a:lnTo>
                      <a:pt x="381" y="2557"/>
                    </a:lnTo>
                    <a:lnTo>
                      <a:pt x="346" y="2774"/>
                    </a:lnTo>
                    <a:lnTo>
                      <a:pt x="441" y="3001"/>
                    </a:lnTo>
                    <a:lnTo>
                      <a:pt x="335" y="3068"/>
                    </a:lnTo>
                    <a:lnTo>
                      <a:pt x="374" y="3155"/>
                    </a:lnTo>
                    <a:lnTo>
                      <a:pt x="527" y="3185"/>
                    </a:lnTo>
                    <a:lnTo>
                      <a:pt x="697" y="3135"/>
                    </a:lnTo>
                    <a:lnTo>
                      <a:pt x="946" y="3195"/>
                    </a:lnTo>
                    <a:lnTo>
                      <a:pt x="1007" y="3149"/>
                    </a:lnTo>
                    <a:lnTo>
                      <a:pt x="1300" y="3324"/>
                    </a:lnTo>
                    <a:lnTo>
                      <a:pt x="1485" y="3349"/>
                    </a:lnTo>
                    <a:lnTo>
                      <a:pt x="1538" y="3292"/>
                    </a:lnTo>
                    <a:lnTo>
                      <a:pt x="1607" y="3336"/>
                    </a:lnTo>
                    <a:lnTo>
                      <a:pt x="1826" y="3255"/>
                    </a:lnTo>
                    <a:lnTo>
                      <a:pt x="1898" y="3275"/>
                    </a:lnTo>
                    <a:lnTo>
                      <a:pt x="1946" y="3342"/>
                    </a:lnTo>
                    <a:lnTo>
                      <a:pt x="1926" y="3417"/>
                    </a:lnTo>
                    <a:lnTo>
                      <a:pt x="2034" y="3532"/>
                    </a:lnTo>
                    <a:lnTo>
                      <a:pt x="2281" y="3693"/>
                    </a:lnTo>
                    <a:lnTo>
                      <a:pt x="2281" y="3691"/>
                    </a:lnTo>
                    <a:lnTo>
                      <a:pt x="2281" y="3693"/>
                    </a:lnTo>
                    <a:lnTo>
                      <a:pt x="2283" y="3694"/>
                    </a:lnTo>
                    <a:lnTo>
                      <a:pt x="2285" y="3694"/>
                    </a:lnTo>
                    <a:lnTo>
                      <a:pt x="2491" y="3417"/>
                    </a:lnTo>
                    <a:lnTo>
                      <a:pt x="2422" y="3386"/>
                    </a:lnTo>
                    <a:lnTo>
                      <a:pt x="2447" y="3310"/>
                    </a:lnTo>
                    <a:lnTo>
                      <a:pt x="2403" y="3245"/>
                    </a:lnTo>
                    <a:lnTo>
                      <a:pt x="2549" y="3186"/>
                    </a:lnTo>
                    <a:lnTo>
                      <a:pt x="2463" y="2968"/>
                    </a:lnTo>
                    <a:lnTo>
                      <a:pt x="2498" y="2897"/>
                    </a:lnTo>
                    <a:lnTo>
                      <a:pt x="2711" y="2788"/>
                    </a:lnTo>
                    <a:lnTo>
                      <a:pt x="2854" y="2839"/>
                    </a:lnTo>
                    <a:lnTo>
                      <a:pt x="2883" y="2761"/>
                    </a:lnTo>
                    <a:lnTo>
                      <a:pt x="2872" y="2375"/>
                    </a:lnTo>
                    <a:lnTo>
                      <a:pt x="2948" y="2366"/>
                    </a:lnTo>
                    <a:lnTo>
                      <a:pt x="3084" y="2174"/>
                    </a:lnTo>
                    <a:lnTo>
                      <a:pt x="3047" y="2091"/>
                    </a:lnTo>
                    <a:lnTo>
                      <a:pt x="3084" y="1996"/>
                    </a:lnTo>
                    <a:lnTo>
                      <a:pt x="3061" y="1837"/>
                    </a:lnTo>
                    <a:lnTo>
                      <a:pt x="3059" y="1837"/>
                    </a:lnTo>
                    <a:lnTo>
                      <a:pt x="3059" y="1833"/>
                    </a:lnTo>
                    <a:lnTo>
                      <a:pt x="2805" y="1763"/>
                    </a:lnTo>
                    <a:lnTo>
                      <a:pt x="2969" y="1803"/>
                    </a:lnTo>
                    <a:lnTo>
                      <a:pt x="3057" y="1634"/>
                    </a:lnTo>
                    <a:lnTo>
                      <a:pt x="2976" y="1489"/>
                    </a:lnTo>
                    <a:lnTo>
                      <a:pt x="3033" y="1316"/>
                    </a:lnTo>
                    <a:lnTo>
                      <a:pt x="2957" y="1334"/>
                    </a:lnTo>
                    <a:lnTo>
                      <a:pt x="2846" y="1200"/>
                    </a:lnTo>
                    <a:lnTo>
                      <a:pt x="2683" y="1230"/>
                    </a:lnTo>
                    <a:lnTo>
                      <a:pt x="2535" y="1195"/>
                    </a:lnTo>
                    <a:lnTo>
                      <a:pt x="2475" y="1248"/>
                    </a:lnTo>
                    <a:lnTo>
                      <a:pt x="2417" y="1002"/>
                    </a:lnTo>
                    <a:lnTo>
                      <a:pt x="2270" y="969"/>
                    </a:lnTo>
                    <a:lnTo>
                      <a:pt x="2240" y="895"/>
                    </a:lnTo>
                    <a:lnTo>
                      <a:pt x="2161" y="951"/>
                    </a:lnTo>
                    <a:lnTo>
                      <a:pt x="2076" y="923"/>
                    </a:lnTo>
                    <a:lnTo>
                      <a:pt x="1993" y="694"/>
                    </a:lnTo>
                    <a:lnTo>
                      <a:pt x="2006" y="61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0" name="Forme libre 19"/>
              <p:cNvSpPr>
                <a:spLocks/>
              </p:cNvSpPr>
              <p:nvPr/>
            </p:nvSpPr>
            <p:spPr bwMode="auto">
              <a:xfrm>
                <a:off x="2468563" y="457200"/>
                <a:ext cx="1109662" cy="1330325"/>
              </a:xfrm>
              <a:custGeom>
                <a:avLst/>
                <a:gdLst>
                  <a:gd name="T0" fmla="*/ 554940 w 3084"/>
                  <a:gd name="T1" fmla="*/ 0 h 3694"/>
                  <a:gd name="T2" fmla="*/ 0 w 3084"/>
                  <a:gd name="T3" fmla="*/ 664740 h 3694"/>
                  <a:gd name="T4" fmla="*/ 554940 w 3084"/>
                  <a:gd name="T5" fmla="*/ 1329480 h 3694"/>
                  <a:gd name="T6" fmla="*/ 1109880 w 3084"/>
                  <a:gd name="T7" fmla="*/ 664740 h 369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084"/>
                  <a:gd name="T13" fmla="*/ 0 h 3694"/>
                  <a:gd name="T14" fmla="*/ 3084 w 3084"/>
                  <a:gd name="T15" fmla="*/ 3694 h 369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84" h="3694">
                    <a:moveTo>
                      <a:pt x="2006" y="614"/>
                    </a:moveTo>
                    <a:lnTo>
                      <a:pt x="1900" y="494"/>
                    </a:lnTo>
                    <a:lnTo>
                      <a:pt x="1743" y="507"/>
                    </a:lnTo>
                    <a:lnTo>
                      <a:pt x="1593" y="611"/>
                    </a:lnTo>
                    <a:lnTo>
                      <a:pt x="1512" y="577"/>
                    </a:lnTo>
                    <a:lnTo>
                      <a:pt x="1434" y="436"/>
                    </a:lnTo>
                    <a:lnTo>
                      <a:pt x="1346" y="434"/>
                    </a:lnTo>
                    <a:lnTo>
                      <a:pt x="1311" y="364"/>
                    </a:lnTo>
                    <a:lnTo>
                      <a:pt x="1339" y="207"/>
                    </a:lnTo>
                    <a:lnTo>
                      <a:pt x="1272" y="45"/>
                    </a:lnTo>
                    <a:lnTo>
                      <a:pt x="1196" y="0"/>
                    </a:lnTo>
                    <a:lnTo>
                      <a:pt x="746" y="112"/>
                    </a:lnTo>
                    <a:lnTo>
                      <a:pt x="386" y="226"/>
                    </a:lnTo>
                    <a:lnTo>
                      <a:pt x="229" y="360"/>
                    </a:lnTo>
                    <a:lnTo>
                      <a:pt x="228" y="847"/>
                    </a:lnTo>
                    <a:lnTo>
                      <a:pt x="307" y="941"/>
                    </a:lnTo>
                    <a:lnTo>
                      <a:pt x="233" y="895"/>
                    </a:lnTo>
                    <a:lnTo>
                      <a:pt x="213" y="1054"/>
                    </a:lnTo>
                    <a:lnTo>
                      <a:pt x="226" y="1156"/>
                    </a:lnTo>
                    <a:lnTo>
                      <a:pt x="289" y="1200"/>
                    </a:lnTo>
                    <a:lnTo>
                      <a:pt x="187" y="1241"/>
                    </a:lnTo>
                    <a:lnTo>
                      <a:pt x="178" y="1320"/>
                    </a:lnTo>
                    <a:lnTo>
                      <a:pt x="261" y="1470"/>
                    </a:lnTo>
                    <a:lnTo>
                      <a:pt x="185" y="1429"/>
                    </a:lnTo>
                    <a:lnTo>
                      <a:pt x="3" y="1676"/>
                    </a:lnTo>
                    <a:lnTo>
                      <a:pt x="0" y="1680"/>
                    </a:lnTo>
                    <a:lnTo>
                      <a:pt x="333" y="1967"/>
                    </a:lnTo>
                    <a:lnTo>
                      <a:pt x="427" y="2193"/>
                    </a:lnTo>
                    <a:lnTo>
                      <a:pt x="342" y="2320"/>
                    </a:lnTo>
                    <a:lnTo>
                      <a:pt x="381" y="2557"/>
                    </a:lnTo>
                    <a:lnTo>
                      <a:pt x="346" y="2774"/>
                    </a:lnTo>
                    <a:lnTo>
                      <a:pt x="441" y="3001"/>
                    </a:lnTo>
                    <a:lnTo>
                      <a:pt x="335" y="3068"/>
                    </a:lnTo>
                    <a:lnTo>
                      <a:pt x="374" y="3155"/>
                    </a:lnTo>
                    <a:lnTo>
                      <a:pt x="527" y="3185"/>
                    </a:lnTo>
                    <a:lnTo>
                      <a:pt x="697" y="3135"/>
                    </a:lnTo>
                    <a:lnTo>
                      <a:pt x="946" y="3195"/>
                    </a:lnTo>
                    <a:lnTo>
                      <a:pt x="1007" y="3149"/>
                    </a:lnTo>
                    <a:lnTo>
                      <a:pt x="1300" y="3324"/>
                    </a:lnTo>
                    <a:lnTo>
                      <a:pt x="1485" y="3349"/>
                    </a:lnTo>
                    <a:lnTo>
                      <a:pt x="1538" y="3292"/>
                    </a:lnTo>
                    <a:lnTo>
                      <a:pt x="1607" y="3336"/>
                    </a:lnTo>
                    <a:lnTo>
                      <a:pt x="1826" y="3255"/>
                    </a:lnTo>
                    <a:lnTo>
                      <a:pt x="1898" y="3275"/>
                    </a:lnTo>
                    <a:lnTo>
                      <a:pt x="1946" y="3342"/>
                    </a:lnTo>
                    <a:lnTo>
                      <a:pt x="1926" y="3417"/>
                    </a:lnTo>
                    <a:lnTo>
                      <a:pt x="2034" y="3532"/>
                    </a:lnTo>
                    <a:lnTo>
                      <a:pt x="2281" y="3693"/>
                    </a:lnTo>
                    <a:lnTo>
                      <a:pt x="2281" y="3691"/>
                    </a:lnTo>
                    <a:lnTo>
                      <a:pt x="2281" y="3693"/>
                    </a:lnTo>
                    <a:lnTo>
                      <a:pt x="2283" y="3694"/>
                    </a:lnTo>
                    <a:lnTo>
                      <a:pt x="2285" y="3694"/>
                    </a:lnTo>
                    <a:lnTo>
                      <a:pt x="2491" y="3417"/>
                    </a:lnTo>
                    <a:lnTo>
                      <a:pt x="2422" y="3386"/>
                    </a:lnTo>
                    <a:lnTo>
                      <a:pt x="2447" y="3310"/>
                    </a:lnTo>
                    <a:lnTo>
                      <a:pt x="2403" y="3245"/>
                    </a:lnTo>
                    <a:lnTo>
                      <a:pt x="2549" y="3186"/>
                    </a:lnTo>
                    <a:lnTo>
                      <a:pt x="2463" y="2968"/>
                    </a:lnTo>
                    <a:lnTo>
                      <a:pt x="2498" y="2897"/>
                    </a:lnTo>
                    <a:lnTo>
                      <a:pt x="2711" y="2788"/>
                    </a:lnTo>
                    <a:lnTo>
                      <a:pt x="2854" y="2839"/>
                    </a:lnTo>
                    <a:lnTo>
                      <a:pt x="2883" y="2761"/>
                    </a:lnTo>
                    <a:lnTo>
                      <a:pt x="2872" y="2375"/>
                    </a:lnTo>
                    <a:lnTo>
                      <a:pt x="2948" y="2366"/>
                    </a:lnTo>
                    <a:lnTo>
                      <a:pt x="3084" y="2174"/>
                    </a:lnTo>
                    <a:lnTo>
                      <a:pt x="3047" y="2091"/>
                    </a:lnTo>
                    <a:lnTo>
                      <a:pt x="3084" y="1996"/>
                    </a:lnTo>
                    <a:lnTo>
                      <a:pt x="3061" y="1837"/>
                    </a:lnTo>
                    <a:lnTo>
                      <a:pt x="3059" y="1837"/>
                    </a:lnTo>
                    <a:lnTo>
                      <a:pt x="3059" y="1833"/>
                    </a:lnTo>
                    <a:lnTo>
                      <a:pt x="2805" y="1763"/>
                    </a:lnTo>
                    <a:lnTo>
                      <a:pt x="2969" y="1803"/>
                    </a:lnTo>
                    <a:lnTo>
                      <a:pt x="3057" y="1634"/>
                    </a:lnTo>
                    <a:lnTo>
                      <a:pt x="2976" y="1489"/>
                    </a:lnTo>
                    <a:lnTo>
                      <a:pt x="3033" y="1316"/>
                    </a:lnTo>
                    <a:lnTo>
                      <a:pt x="2957" y="1334"/>
                    </a:lnTo>
                    <a:lnTo>
                      <a:pt x="2846" y="1200"/>
                    </a:lnTo>
                    <a:lnTo>
                      <a:pt x="2683" y="1230"/>
                    </a:lnTo>
                    <a:lnTo>
                      <a:pt x="2535" y="1195"/>
                    </a:lnTo>
                    <a:lnTo>
                      <a:pt x="2475" y="1248"/>
                    </a:lnTo>
                    <a:lnTo>
                      <a:pt x="2417" y="1002"/>
                    </a:lnTo>
                    <a:lnTo>
                      <a:pt x="2270" y="969"/>
                    </a:lnTo>
                    <a:lnTo>
                      <a:pt x="2240" y="895"/>
                    </a:lnTo>
                    <a:lnTo>
                      <a:pt x="2161" y="951"/>
                    </a:lnTo>
                    <a:lnTo>
                      <a:pt x="2076" y="923"/>
                    </a:lnTo>
                    <a:lnTo>
                      <a:pt x="1993" y="694"/>
                    </a:lnTo>
                    <a:lnTo>
                      <a:pt x="2006" y="61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1" name="Forme libre 20"/>
              <p:cNvSpPr>
                <a:spLocks/>
              </p:cNvSpPr>
              <p:nvPr/>
            </p:nvSpPr>
            <p:spPr bwMode="auto">
              <a:xfrm>
                <a:off x="3260725" y="987425"/>
                <a:ext cx="1889125" cy="1587500"/>
              </a:xfrm>
              <a:custGeom>
                <a:avLst/>
                <a:gdLst>
                  <a:gd name="T0" fmla="*/ 944820 w 5250"/>
                  <a:gd name="T1" fmla="*/ 0 h 4410"/>
                  <a:gd name="T2" fmla="*/ 0 w 5250"/>
                  <a:gd name="T3" fmla="*/ 793620 h 4410"/>
                  <a:gd name="T4" fmla="*/ 944820 w 5250"/>
                  <a:gd name="T5" fmla="*/ 1587240 h 4410"/>
                  <a:gd name="T6" fmla="*/ 1889640 w 5250"/>
                  <a:gd name="T7" fmla="*/ 793620 h 441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250"/>
                  <a:gd name="T13" fmla="*/ 0 h 4410"/>
                  <a:gd name="T14" fmla="*/ 5250 w 5250"/>
                  <a:gd name="T15" fmla="*/ 4410 h 44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50" h="4410">
                    <a:moveTo>
                      <a:pt x="2908" y="1134"/>
                    </a:moveTo>
                    <a:lnTo>
                      <a:pt x="2832" y="1138"/>
                    </a:lnTo>
                    <a:lnTo>
                      <a:pt x="2684" y="1071"/>
                    </a:lnTo>
                    <a:lnTo>
                      <a:pt x="2597" y="995"/>
                    </a:lnTo>
                    <a:lnTo>
                      <a:pt x="2412" y="995"/>
                    </a:lnTo>
                    <a:lnTo>
                      <a:pt x="2378" y="1071"/>
                    </a:lnTo>
                    <a:lnTo>
                      <a:pt x="2227" y="1090"/>
                    </a:lnTo>
                    <a:lnTo>
                      <a:pt x="2135" y="894"/>
                    </a:lnTo>
                    <a:lnTo>
                      <a:pt x="2124" y="894"/>
                    </a:lnTo>
                    <a:lnTo>
                      <a:pt x="2121" y="896"/>
                    </a:lnTo>
                    <a:lnTo>
                      <a:pt x="2117" y="896"/>
                    </a:lnTo>
                    <a:lnTo>
                      <a:pt x="2047" y="903"/>
                    </a:lnTo>
                    <a:lnTo>
                      <a:pt x="2049" y="817"/>
                    </a:lnTo>
                    <a:lnTo>
                      <a:pt x="1884" y="776"/>
                    </a:lnTo>
                    <a:lnTo>
                      <a:pt x="1703" y="616"/>
                    </a:lnTo>
                    <a:lnTo>
                      <a:pt x="1542" y="619"/>
                    </a:lnTo>
                    <a:lnTo>
                      <a:pt x="1567" y="446"/>
                    </a:lnTo>
                    <a:lnTo>
                      <a:pt x="1489" y="291"/>
                    </a:lnTo>
                    <a:lnTo>
                      <a:pt x="1489" y="178"/>
                    </a:lnTo>
                    <a:lnTo>
                      <a:pt x="1562" y="42"/>
                    </a:lnTo>
                    <a:lnTo>
                      <a:pt x="1489" y="0"/>
                    </a:lnTo>
                    <a:lnTo>
                      <a:pt x="1378" y="116"/>
                    </a:lnTo>
                    <a:lnTo>
                      <a:pt x="1332" y="289"/>
                    </a:lnTo>
                    <a:lnTo>
                      <a:pt x="1096" y="395"/>
                    </a:lnTo>
                    <a:lnTo>
                      <a:pt x="949" y="347"/>
                    </a:lnTo>
                    <a:lnTo>
                      <a:pt x="858" y="367"/>
                    </a:lnTo>
                    <a:lnTo>
                      <a:pt x="881" y="526"/>
                    </a:lnTo>
                    <a:lnTo>
                      <a:pt x="844" y="621"/>
                    </a:lnTo>
                    <a:lnTo>
                      <a:pt x="881" y="704"/>
                    </a:lnTo>
                    <a:lnTo>
                      <a:pt x="745" y="896"/>
                    </a:lnTo>
                    <a:lnTo>
                      <a:pt x="669" y="905"/>
                    </a:lnTo>
                    <a:lnTo>
                      <a:pt x="680" y="1291"/>
                    </a:lnTo>
                    <a:lnTo>
                      <a:pt x="651" y="1369"/>
                    </a:lnTo>
                    <a:lnTo>
                      <a:pt x="508" y="1318"/>
                    </a:lnTo>
                    <a:lnTo>
                      <a:pt x="295" y="1427"/>
                    </a:lnTo>
                    <a:lnTo>
                      <a:pt x="260" y="1498"/>
                    </a:lnTo>
                    <a:lnTo>
                      <a:pt x="346" y="1716"/>
                    </a:lnTo>
                    <a:lnTo>
                      <a:pt x="200" y="1775"/>
                    </a:lnTo>
                    <a:lnTo>
                      <a:pt x="244" y="1840"/>
                    </a:lnTo>
                    <a:lnTo>
                      <a:pt x="219" y="1916"/>
                    </a:lnTo>
                    <a:lnTo>
                      <a:pt x="288" y="1947"/>
                    </a:lnTo>
                    <a:lnTo>
                      <a:pt x="82" y="2224"/>
                    </a:lnTo>
                    <a:lnTo>
                      <a:pt x="80" y="2224"/>
                    </a:lnTo>
                    <a:lnTo>
                      <a:pt x="69" y="2279"/>
                    </a:lnTo>
                    <a:lnTo>
                      <a:pt x="0" y="2339"/>
                    </a:lnTo>
                    <a:lnTo>
                      <a:pt x="94" y="2565"/>
                    </a:lnTo>
                    <a:lnTo>
                      <a:pt x="164" y="2609"/>
                    </a:lnTo>
                    <a:lnTo>
                      <a:pt x="85" y="2741"/>
                    </a:lnTo>
                    <a:lnTo>
                      <a:pt x="4" y="2761"/>
                    </a:lnTo>
                    <a:lnTo>
                      <a:pt x="14" y="2994"/>
                    </a:lnTo>
                    <a:lnTo>
                      <a:pt x="115" y="3032"/>
                    </a:lnTo>
                    <a:lnTo>
                      <a:pt x="235" y="3182"/>
                    </a:lnTo>
                    <a:lnTo>
                      <a:pt x="302" y="3408"/>
                    </a:lnTo>
                    <a:lnTo>
                      <a:pt x="355" y="3348"/>
                    </a:lnTo>
                    <a:lnTo>
                      <a:pt x="452" y="3459"/>
                    </a:lnTo>
                    <a:lnTo>
                      <a:pt x="588" y="3754"/>
                    </a:lnTo>
                    <a:lnTo>
                      <a:pt x="928" y="3711"/>
                    </a:lnTo>
                    <a:lnTo>
                      <a:pt x="1008" y="3749"/>
                    </a:lnTo>
                    <a:lnTo>
                      <a:pt x="1066" y="3696"/>
                    </a:lnTo>
                    <a:lnTo>
                      <a:pt x="1230" y="3671"/>
                    </a:lnTo>
                    <a:lnTo>
                      <a:pt x="1357" y="3563"/>
                    </a:lnTo>
                    <a:lnTo>
                      <a:pt x="1558" y="3595"/>
                    </a:lnTo>
                    <a:lnTo>
                      <a:pt x="1574" y="3671"/>
                    </a:lnTo>
                    <a:lnTo>
                      <a:pt x="1643" y="3697"/>
                    </a:lnTo>
                    <a:lnTo>
                      <a:pt x="1634" y="3777"/>
                    </a:lnTo>
                    <a:lnTo>
                      <a:pt x="1713" y="3784"/>
                    </a:lnTo>
                    <a:lnTo>
                      <a:pt x="1759" y="3846"/>
                    </a:lnTo>
                    <a:lnTo>
                      <a:pt x="1789" y="3927"/>
                    </a:lnTo>
                    <a:lnTo>
                      <a:pt x="1712" y="3992"/>
                    </a:lnTo>
                    <a:lnTo>
                      <a:pt x="1775" y="4122"/>
                    </a:lnTo>
                    <a:lnTo>
                      <a:pt x="2024" y="4175"/>
                    </a:lnTo>
                    <a:lnTo>
                      <a:pt x="2105" y="4218"/>
                    </a:lnTo>
                    <a:lnTo>
                      <a:pt x="2105" y="4295"/>
                    </a:lnTo>
                    <a:lnTo>
                      <a:pt x="2236" y="4242"/>
                    </a:lnTo>
                    <a:lnTo>
                      <a:pt x="2237" y="4241"/>
                    </a:lnTo>
                    <a:lnTo>
                      <a:pt x="2266" y="4175"/>
                    </a:lnTo>
                    <a:lnTo>
                      <a:pt x="2444" y="4070"/>
                    </a:lnTo>
                    <a:lnTo>
                      <a:pt x="2502" y="4119"/>
                    </a:lnTo>
                    <a:lnTo>
                      <a:pt x="2587" y="4091"/>
                    </a:lnTo>
                    <a:lnTo>
                      <a:pt x="2595" y="3867"/>
                    </a:lnTo>
                    <a:lnTo>
                      <a:pt x="2652" y="3801"/>
                    </a:lnTo>
                    <a:lnTo>
                      <a:pt x="2728" y="3812"/>
                    </a:lnTo>
                    <a:lnTo>
                      <a:pt x="2788" y="3724"/>
                    </a:lnTo>
                    <a:lnTo>
                      <a:pt x="2784" y="3685"/>
                    </a:lnTo>
                    <a:lnTo>
                      <a:pt x="2784" y="3683"/>
                    </a:lnTo>
                    <a:lnTo>
                      <a:pt x="3001" y="3528"/>
                    </a:lnTo>
                    <a:lnTo>
                      <a:pt x="3192" y="3643"/>
                    </a:lnTo>
                    <a:lnTo>
                      <a:pt x="3343" y="3599"/>
                    </a:lnTo>
                    <a:lnTo>
                      <a:pt x="3479" y="3699"/>
                    </a:lnTo>
                    <a:lnTo>
                      <a:pt x="3617" y="3639"/>
                    </a:lnTo>
                    <a:lnTo>
                      <a:pt x="3843" y="3817"/>
                    </a:lnTo>
                    <a:lnTo>
                      <a:pt x="3867" y="3801"/>
                    </a:lnTo>
                    <a:lnTo>
                      <a:pt x="3869" y="3801"/>
                    </a:lnTo>
                    <a:lnTo>
                      <a:pt x="4072" y="3936"/>
                    </a:lnTo>
                    <a:lnTo>
                      <a:pt x="4084" y="4177"/>
                    </a:lnTo>
                    <a:lnTo>
                      <a:pt x="4160" y="4175"/>
                    </a:lnTo>
                    <a:lnTo>
                      <a:pt x="4217" y="4313"/>
                    </a:lnTo>
                    <a:lnTo>
                      <a:pt x="4225" y="4311"/>
                    </a:lnTo>
                    <a:lnTo>
                      <a:pt x="4305" y="4329"/>
                    </a:lnTo>
                    <a:lnTo>
                      <a:pt x="4282" y="4408"/>
                    </a:lnTo>
                    <a:lnTo>
                      <a:pt x="4488" y="4410"/>
                    </a:lnTo>
                    <a:lnTo>
                      <a:pt x="4561" y="4384"/>
                    </a:lnTo>
                    <a:lnTo>
                      <a:pt x="4575" y="4301"/>
                    </a:lnTo>
                    <a:lnTo>
                      <a:pt x="4651" y="4297"/>
                    </a:lnTo>
                    <a:lnTo>
                      <a:pt x="4656" y="4212"/>
                    </a:lnTo>
                    <a:lnTo>
                      <a:pt x="4718" y="4160"/>
                    </a:lnTo>
                    <a:lnTo>
                      <a:pt x="4640" y="3950"/>
                    </a:lnTo>
                    <a:lnTo>
                      <a:pt x="4712" y="3533"/>
                    </a:lnTo>
                    <a:lnTo>
                      <a:pt x="4661" y="3253"/>
                    </a:lnTo>
                    <a:lnTo>
                      <a:pt x="4820" y="2879"/>
                    </a:lnTo>
                    <a:lnTo>
                      <a:pt x="4859" y="2454"/>
                    </a:lnTo>
                    <a:lnTo>
                      <a:pt x="5143" y="2085"/>
                    </a:lnTo>
                    <a:lnTo>
                      <a:pt x="5250" y="1797"/>
                    </a:lnTo>
                    <a:lnTo>
                      <a:pt x="5019" y="1716"/>
                    </a:lnTo>
                    <a:lnTo>
                      <a:pt x="4621" y="1700"/>
                    </a:lnTo>
                    <a:lnTo>
                      <a:pt x="4612" y="1699"/>
                    </a:lnTo>
                    <a:lnTo>
                      <a:pt x="4614" y="1695"/>
                    </a:lnTo>
                    <a:lnTo>
                      <a:pt x="4397" y="1499"/>
                    </a:lnTo>
                    <a:lnTo>
                      <a:pt x="4224" y="1610"/>
                    </a:lnTo>
                    <a:lnTo>
                      <a:pt x="4038" y="1579"/>
                    </a:lnTo>
                    <a:lnTo>
                      <a:pt x="3970" y="1612"/>
                    </a:lnTo>
                    <a:lnTo>
                      <a:pt x="3908" y="1506"/>
                    </a:lnTo>
                    <a:lnTo>
                      <a:pt x="3827" y="1469"/>
                    </a:lnTo>
                    <a:lnTo>
                      <a:pt x="3751" y="1510"/>
                    </a:lnTo>
                    <a:lnTo>
                      <a:pt x="3744" y="1589"/>
                    </a:lnTo>
                    <a:lnTo>
                      <a:pt x="3670" y="1570"/>
                    </a:lnTo>
                    <a:lnTo>
                      <a:pt x="3453" y="1325"/>
                    </a:lnTo>
                    <a:lnTo>
                      <a:pt x="3407" y="1166"/>
                    </a:lnTo>
                    <a:lnTo>
                      <a:pt x="3326" y="1111"/>
                    </a:lnTo>
                    <a:lnTo>
                      <a:pt x="3028" y="1041"/>
                    </a:lnTo>
                    <a:lnTo>
                      <a:pt x="2908" y="113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2" name="Forme libre 21"/>
              <p:cNvSpPr>
                <a:spLocks/>
              </p:cNvSpPr>
              <p:nvPr/>
            </p:nvSpPr>
            <p:spPr bwMode="auto">
              <a:xfrm>
                <a:off x="3260725" y="987425"/>
                <a:ext cx="1889125" cy="1587500"/>
              </a:xfrm>
              <a:custGeom>
                <a:avLst/>
                <a:gdLst>
                  <a:gd name="T0" fmla="*/ 944820 w 5250"/>
                  <a:gd name="T1" fmla="*/ 0 h 4410"/>
                  <a:gd name="T2" fmla="*/ 0 w 5250"/>
                  <a:gd name="T3" fmla="*/ 793620 h 4410"/>
                  <a:gd name="T4" fmla="*/ 944820 w 5250"/>
                  <a:gd name="T5" fmla="*/ 1587240 h 4410"/>
                  <a:gd name="T6" fmla="*/ 1889640 w 5250"/>
                  <a:gd name="T7" fmla="*/ 793620 h 441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250"/>
                  <a:gd name="T13" fmla="*/ 0 h 4410"/>
                  <a:gd name="T14" fmla="*/ 5250 w 5250"/>
                  <a:gd name="T15" fmla="*/ 4410 h 44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50" h="4410">
                    <a:moveTo>
                      <a:pt x="2908" y="1134"/>
                    </a:moveTo>
                    <a:lnTo>
                      <a:pt x="2832" y="1138"/>
                    </a:lnTo>
                    <a:lnTo>
                      <a:pt x="2684" y="1071"/>
                    </a:lnTo>
                    <a:lnTo>
                      <a:pt x="2597" y="995"/>
                    </a:lnTo>
                    <a:lnTo>
                      <a:pt x="2412" y="995"/>
                    </a:lnTo>
                    <a:lnTo>
                      <a:pt x="2378" y="1071"/>
                    </a:lnTo>
                    <a:lnTo>
                      <a:pt x="2227" y="1090"/>
                    </a:lnTo>
                    <a:lnTo>
                      <a:pt x="2135" y="894"/>
                    </a:lnTo>
                    <a:lnTo>
                      <a:pt x="2124" y="894"/>
                    </a:lnTo>
                    <a:lnTo>
                      <a:pt x="2121" y="896"/>
                    </a:lnTo>
                    <a:lnTo>
                      <a:pt x="2117" y="896"/>
                    </a:lnTo>
                    <a:lnTo>
                      <a:pt x="2047" y="903"/>
                    </a:lnTo>
                    <a:lnTo>
                      <a:pt x="2049" y="817"/>
                    </a:lnTo>
                    <a:lnTo>
                      <a:pt x="1884" y="776"/>
                    </a:lnTo>
                    <a:lnTo>
                      <a:pt x="1703" y="616"/>
                    </a:lnTo>
                    <a:lnTo>
                      <a:pt x="1542" y="619"/>
                    </a:lnTo>
                    <a:lnTo>
                      <a:pt x="1567" y="446"/>
                    </a:lnTo>
                    <a:lnTo>
                      <a:pt x="1489" y="291"/>
                    </a:lnTo>
                    <a:lnTo>
                      <a:pt x="1489" y="178"/>
                    </a:lnTo>
                    <a:lnTo>
                      <a:pt x="1562" y="42"/>
                    </a:lnTo>
                    <a:lnTo>
                      <a:pt x="1489" y="0"/>
                    </a:lnTo>
                    <a:lnTo>
                      <a:pt x="1378" y="116"/>
                    </a:lnTo>
                    <a:lnTo>
                      <a:pt x="1332" y="289"/>
                    </a:lnTo>
                    <a:lnTo>
                      <a:pt x="1096" y="395"/>
                    </a:lnTo>
                    <a:lnTo>
                      <a:pt x="949" y="347"/>
                    </a:lnTo>
                    <a:lnTo>
                      <a:pt x="858" y="367"/>
                    </a:lnTo>
                    <a:lnTo>
                      <a:pt x="881" y="526"/>
                    </a:lnTo>
                    <a:lnTo>
                      <a:pt x="844" y="621"/>
                    </a:lnTo>
                    <a:lnTo>
                      <a:pt x="881" y="704"/>
                    </a:lnTo>
                    <a:lnTo>
                      <a:pt x="745" y="896"/>
                    </a:lnTo>
                    <a:lnTo>
                      <a:pt x="669" y="905"/>
                    </a:lnTo>
                    <a:lnTo>
                      <a:pt x="680" y="1291"/>
                    </a:lnTo>
                    <a:lnTo>
                      <a:pt x="651" y="1369"/>
                    </a:lnTo>
                    <a:lnTo>
                      <a:pt x="508" y="1318"/>
                    </a:lnTo>
                    <a:lnTo>
                      <a:pt x="295" y="1427"/>
                    </a:lnTo>
                    <a:lnTo>
                      <a:pt x="260" y="1498"/>
                    </a:lnTo>
                    <a:lnTo>
                      <a:pt x="346" y="1716"/>
                    </a:lnTo>
                    <a:lnTo>
                      <a:pt x="200" y="1775"/>
                    </a:lnTo>
                    <a:lnTo>
                      <a:pt x="244" y="1840"/>
                    </a:lnTo>
                    <a:lnTo>
                      <a:pt x="219" y="1916"/>
                    </a:lnTo>
                    <a:lnTo>
                      <a:pt x="288" y="1947"/>
                    </a:lnTo>
                    <a:lnTo>
                      <a:pt x="82" y="2224"/>
                    </a:lnTo>
                    <a:lnTo>
                      <a:pt x="80" y="2224"/>
                    </a:lnTo>
                    <a:lnTo>
                      <a:pt x="69" y="2279"/>
                    </a:lnTo>
                    <a:lnTo>
                      <a:pt x="0" y="2339"/>
                    </a:lnTo>
                    <a:lnTo>
                      <a:pt x="94" y="2565"/>
                    </a:lnTo>
                    <a:lnTo>
                      <a:pt x="164" y="2609"/>
                    </a:lnTo>
                    <a:lnTo>
                      <a:pt x="85" y="2741"/>
                    </a:lnTo>
                    <a:lnTo>
                      <a:pt x="4" y="2761"/>
                    </a:lnTo>
                    <a:lnTo>
                      <a:pt x="14" y="2994"/>
                    </a:lnTo>
                    <a:lnTo>
                      <a:pt x="115" y="3032"/>
                    </a:lnTo>
                    <a:lnTo>
                      <a:pt x="235" y="3182"/>
                    </a:lnTo>
                    <a:lnTo>
                      <a:pt x="302" y="3408"/>
                    </a:lnTo>
                    <a:lnTo>
                      <a:pt x="355" y="3348"/>
                    </a:lnTo>
                    <a:lnTo>
                      <a:pt x="452" y="3459"/>
                    </a:lnTo>
                    <a:lnTo>
                      <a:pt x="588" y="3754"/>
                    </a:lnTo>
                    <a:lnTo>
                      <a:pt x="928" y="3711"/>
                    </a:lnTo>
                    <a:lnTo>
                      <a:pt x="1008" y="3749"/>
                    </a:lnTo>
                    <a:lnTo>
                      <a:pt x="1066" y="3696"/>
                    </a:lnTo>
                    <a:lnTo>
                      <a:pt x="1230" y="3671"/>
                    </a:lnTo>
                    <a:lnTo>
                      <a:pt x="1357" y="3563"/>
                    </a:lnTo>
                    <a:lnTo>
                      <a:pt x="1558" y="3595"/>
                    </a:lnTo>
                    <a:lnTo>
                      <a:pt x="1574" y="3671"/>
                    </a:lnTo>
                    <a:lnTo>
                      <a:pt x="1643" y="3697"/>
                    </a:lnTo>
                    <a:lnTo>
                      <a:pt x="1634" y="3777"/>
                    </a:lnTo>
                    <a:lnTo>
                      <a:pt x="1713" y="3784"/>
                    </a:lnTo>
                    <a:lnTo>
                      <a:pt x="1759" y="3846"/>
                    </a:lnTo>
                    <a:lnTo>
                      <a:pt x="1789" y="3927"/>
                    </a:lnTo>
                    <a:lnTo>
                      <a:pt x="1712" y="3992"/>
                    </a:lnTo>
                    <a:lnTo>
                      <a:pt x="1775" y="4122"/>
                    </a:lnTo>
                    <a:lnTo>
                      <a:pt x="2024" y="4175"/>
                    </a:lnTo>
                    <a:lnTo>
                      <a:pt x="2105" y="4218"/>
                    </a:lnTo>
                    <a:lnTo>
                      <a:pt x="2105" y="4295"/>
                    </a:lnTo>
                    <a:lnTo>
                      <a:pt x="2236" y="4242"/>
                    </a:lnTo>
                    <a:lnTo>
                      <a:pt x="2237" y="4241"/>
                    </a:lnTo>
                    <a:lnTo>
                      <a:pt x="2266" y="4175"/>
                    </a:lnTo>
                    <a:lnTo>
                      <a:pt x="2444" y="4070"/>
                    </a:lnTo>
                    <a:lnTo>
                      <a:pt x="2502" y="4119"/>
                    </a:lnTo>
                    <a:lnTo>
                      <a:pt x="2587" y="4091"/>
                    </a:lnTo>
                    <a:lnTo>
                      <a:pt x="2595" y="3867"/>
                    </a:lnTo>
                    <a:lnTo>
                      <a:pt x="2652" y="3801"/>
                    </a:lnTo>
                    <a:lnTo>
                      <a:pt x="2728" y="3812"/>
                    </a:lnTo>
                    <a:lnTo>
                      <a:pt x="2788" y="3724"/>
                    </a:lnTo>
                    <a:lnTo>
                      <a:pt x="2784" y="3685"/>
                    </a:lnTo>
                    <a:lnTo>
                      <a:pt x="2784" y="3683"/>
                    </a:lnTo>
                    <a:lnTo>
                      <a:pt x="3001" y="3528"/>
                    </a:lnTo>
                    <a:lnTo>
                      <a:pt x="3192" y="3643"/>
                    </a:lnTo>
                    <a:lnTo>
                      <a:pt x="3343" y="3599"/>
                    </a:lnTo>
                    <a:lnTo>
                      <a:pt x="3479" y="3699"/>
                    </a:lnTo>
                    <a:lnTo>
                      <a:pt x="3617" y="3639"/>
                    </a:lnTo>
                    <a:lnTo>
                      <a:pt x="3843" y="3817"/>
                    </a:lnTo>
                    <a:lnTo>
                      <a:pt x="3867" y="3801"/>
                    </a:lnTo>
                    <a:lnTo>
                      <a:pt x="3869" y="3801"/>
                    </a:lnTo>
                    <a:lnTo>
                      <a:pt x="4072" y="3936"/>
                    </a:lnTo>
                    <a:lnTo>
                      <a:pt x="4084" y="4177"/>
                    </a:lnTo>
                    <a:lnTo>
                      <a:pt x="4160" y="4175"/>
                    </a:lnTo>
                    <a:lnTo>
                      <a:pt x="4217" y="4313"/>
                    </a:lnTo>
                    <a:lnTo>
                      <a:pt x="4225" y="4311"/>
                    </a:lnTo>
                    <a:lnTo>
                      <a:pt x="4305" y="4329"/>
                    </a:lnTo>
                    <a:lnTo>
                      <a:pt x="4282" y="4408"/>
                    </a:lnTo>
                    <a:lnTo>
                      <a:pt x="4488" y="4410"/>
                    </a:lnTo>
                    <a:lnTo>
                      <a:pt x="4561" y="4384"/>
                    </a:lnTo>
                    <a:lnTo>
                      <a:pt x="4575" y="4301"/>
                    </a:lnTo>
                    <a:lnTo>
                      <a:pt x="4651" y="4297"/>
                    </a:lnTo>
                    <a:lnTo>
                      <a:pt x="4656" y="4212"/>
                    </a:lnTo>
                    <a:lnTo>
                      <a:pt x="4718" y="4160"/>
                    </a:lnTo>
                    <a:lnTo>
                      <a:pt x="4640" y="3950"/>
                    </a:lnTo>
                    <a:lnTo>
                      <a:pt x="4712" y="3533"/>
                    </a:lnTo>
                    <a:lnTo>
                      <a:pt x="4661" y="3253"/>
                    </a:lnTo>
                    <a:lnTo>
                      <a:pt x="4820" y="2879"/>
                    </a:lnTo>
                    <a:lnTo>
                      <a:pt x="4859" y="2454"/>
                    </a:lnTo>
                    <a:lnTo>
                      <a:pt x="5143" y="2085"/>
                    </a:lnTo>
                    <a:lnTo>
                      <a:pt x="5250" y="1797"/>
                    </a:lnTo>
                    <a:lnTo>
                      <a:pt x="5019" y="1716"/>
                    </a:lnTo>
                    <a:lnTo>
                      <a:pt x="4621" y="1700"/>
                    </a:lnTo>
                    <a:lnTo>
                      <a:pt x="4612" y="1699"/>
                    </a:lnTo>
                    <a:lnTo>
                      <a:pt x="4614" y="1695"/>
                    </a:lnTo>
                    <a:lnTo>
                      <a:pt x="4397" y="1499"/>
                    </a:lnTo>
                    <a:lnTo>
                      <a:pt x="4224" y="1610"/>
                    </a:lnTo>
                    <a:lnTo>
                      <a:pt x="4038" y="1579"/>
                    </a:lnTo>
                    <a:lnTo>
                      <a:pt x="3970" y="1612"/>
                    </a:lnTo>
                    <a:lnTo>
                      <a:pt x="3908" y="1506"/>
                    </a:lnTo>
                    <a:lnTo>
                      <a:pt x="3827" y="1469"/>
                    </a:lnTo>
                    <a:lnTo>
                      <a:pt x="3751" y="1510"/>
                    </a:lnTo>
                    <a:lnTo>
                      <a:pt x="3744" y="1589"/>
                    </a:lnTo>
                    <a:lnTo>
                      <a:pt x="3670" y="1570"/>
                    </a:lnTo>
                    <a:lnTo>
                      <a:pt x="3453" y="1325"/>
                    </a:lnTo>
                    <a:lnTo>
                      <a:pt x="3407" y="1166"/>
                    </a:lnTo>
                    <a:lnTo>
                      <a:pt x="3326" y="1111"/>
                    </a:lnTo>
                    <a:lnTo>
                      <a:pt x="3028" y="1041"/>
                    </a:lnTo>
                    <a:lnTo>
                      <a:pt x="2908" y="1134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3" name="Forme libre 22"/>
              <p:cNvSpPr>
                <a:spLocks/>
              </p:cNvSpPr>
              <p:nvPr/>
            </p:nvSpPr>
            <p:spPr bwMode="auto">
              <a:xfrm>
                <a:off x="3044825" y="2065338"/>
                <a:ext cx="1733550" cy="1328737"/>
              </a:xfrm>
              <a:custGeom>
                <a:avLst/>
                <a:gdLst>
                  <a:gd name="T0" fmla="*/ 867060 w 4818"/>
                  <a:gd name="T1" fmla="*/ 0 h 3693"/>
                  <a:gd name="T2" fmla="*/ 0 w 4818"/>
                  <a:gd name="T3" fmla="*/ 664560 h 3693"/>
                  <a:gd name="T4" fmla="*/ 867060 w 4818"/>
                  <a:gd name="T5" fmla="*/ 1329120 h 3693"/>
                  <a:gd name="T6" fmla="*/ 1734119 w 4818"/>
                  <a:gd name="T7" fmla="*/ 664560 h 369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818"/>
                  <a:gd name="T13" fmla="*/ 0 h 3693"/>
                  <a:gd name="T14" fmla="*/ 4818 w 4818"/>
                  <a:gd name="T15" fmla="*/ 3693 h 36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18" h="3693">
                    <a:moveTo>
                      <a:pt x="3602" y="534"/>
                    </a:moveTo>
                    <a:lnTo>
                      <a:pt x="3385" y="689"/>
                    </a:lnTo>
                    <a:lnTo>
                      <a:pt x="3385" y="691"/>
                    </a:lnTo>
                    <a:lnTo>
                      <a:pt x="3389" y="730"/>
                    </a:lnTo>
                    <a:lnTo>
                      <a:pt x="3329" y="818"/>
                    </a:lnTo>
                    <a:lnTo>
                      <a:pt x="3253" y="807"/>
                    </a:lnTo>
                    <a:lnTo>
                      <a:pt x="3196" y="873"/>
                    </a:lnTo>
                    <a:lnTo>
                      <a:pt x="3188" y="1097"/>
                    </a:lnTo>
                    <a:lnTo>
                      <a:pt x="3103" y="1125"/>
                    </a:lnTo>
                    <a:lnTo>
                      <a:pt x="3045" y="1076"/>
                    </a:lnTo>
                    <a:lnTo>
                      <a:pt x="2867" y="1181"/>
                    </a:lnTo>
                    <a:lnTo>
                      <a:pt x="2838" y="1247"/>
                    </a:lnTo>
                    <a:lnTo>
                      <a:pt x="2837" y="1248"/>
                    </a:lnTo>
                    <a:lnTo>
                      <a:pt x="2706" y="1301"/>
                    </a:lnTo>
                    <a:lnTo>
                      <a:pt x="2706" y="1224"/>
                    </a:lnTo>
                    <a:lnTo>
                      <a:pt x="2625" y="1181"/>
                    </a:lnTo>
                    <a:lnTo>
                      <a:pt x="2376" y="1128"/>
                    </a:lnTo>
                    <a:lnTo>
                      <a:pt x="2313" y="998"/>
                    </a:lnTo>
                    <a:lnTo>
                      <a:pt x="2390" y="933"/>
                    </a:lnTo>
                    <a:lnTo>
                      <a:pt x="2360" y="852"/>
                    </a:lnTo>
                    <a:lnTo>
                      <a:pt x="2314" y="790"/>
                    </a:lnTo>
                    <a:lnTo>
                      <a:pt x="2235" y="783"/>
                    </a:lnTo>
                    <a:lnTo>
                      <a:pt x="2244" y="703"/>
                    </a:lnTo>
                    <a:lnTo>
                      <a:pt x="2175" y="677"/>
                    </a:lnTo>
                    <a:lnTo>
                      <a:pt x="2159" y="601"/>
                    </a:lnTo>
                    <a:lnTo>
                      <a:pt x="1958" y="569"/>
                    </a:lnTo>
                    <a:lnTo>
                      <a:pt x="1831" y="677"/>
                    </a:lnTo>
                    <a:lnTo>
                      <a:pt x="1667" y="702"/>
                    </a:lnTo>
                    <a:lnTo>
                      <a:pt x="1609" y="755"/>
                    </a:lnTo>
                    <a:lnTo>
                      <a:pt x="1529" y="717"/>
                    </a:lnTo>
                    <a:lnTo>
                      <a:pt x="1189" y="760"/>
                    </a:lnTo>
                    <a:lnTo>
                      <a:pt x="1053" y="465"/>
                    </a:lnTo>
                    <a:lnTo>
                      <a:pt x="956" y="354"/>
                    </a:lnTo>
                    <a:lnTo>
                      <a:pt x="903" y="414"/>
                    </a:lnTo>
                    <a:lnTo>
                      <a:pt x="836" y="188"/>
                    </a:lnTo>
                    <a:lnTo>
                      <a:pt x="716" y="38"/>
                    </a:lnTo>
                    <a:lnTo>
                      <a:pt x="615" y="0"/>
                    </a:lnTo>
                    <a:lnTo>
                      <a:pt x="199" y="81"/>
                    </a:lnTo>
                    <a:lnTo>
                      <a:pt x="194" y="241"/>
                    </a:lnTo>
                    <a:lnTo>
                      <a:pt x="90" y="382"/>
                    </a:lnTo>
                    <a:lnTo>
                      <a:pt x="270" y="587"/>
                    </a:lnTo>
                    <a:lnTo>
                      <a:pt x="279" y="740"/>
                    </a:lnTo>
                    <a:lnTo>
                      <a:pt x="157" y="874"/>
                    </a:lnTo>
                    <a:lnTo>
                      <a:pt x="185" y="952"/>
                    </a:lnTo>
                    <a:lnTo>
                      <a:pt x="143" y="1014"/>
                    </a:lnTo>
                    <a:lnTo>
                      <a:pt x="0" y="1107"/>
                    </a:lnTo>
                    <a:lnTo>
                      <a:pt x="81" y="1181"/>
                    </a:lnTo>
                    <a:lnTo>
                      <a:pt x="141" y="1368"/>
                    </a:lnTo>
                    <a:lnTo>
                      <a:pt x="65" y="1386"/>
                    </a:lnTo>
                    <a:lnTo>
                      <a:pt x="26" y="1451"/>
                    </a:lnTo>
                    <a:lnTo>
                      <a:pt x="79" y="1628"/>
                    </a:lnTo>
                    <a:lnTo>
                      <a:pt x="33" y="1785"/>
                    </a:lnTo>
                    <a:lnTo>
                      <a:pt x="104" y="1841"/>
                    </a:lnTo>
                    <a:lnTo>
                      <a:pt x="190" y="2046"/>
                    </a:lnTo>
                    <a:lnTo>
                      <a:pt x="196" y="2205"/>
                    </a:lnTo>
                    <a:lnTo>
                      <a:pt x="257" y="2259"/>
                    </a:lnTo>
                    <a:lnTo>
                      <a:pt x="250" y="2418"/>
                    </a:lnTo>
                    <a:lnTo>
                      <a:pt x="213" y="2656"/>
                    </a:lnTo>
                    <a:lnTo>
                      <a:pt x="370" y="2827"/>
                    </a:lnTo>
                    <a:lnTo>
                      <a:pt x="543" y="2831"/>
                    </a:lnTo>
                    <a:lnTo>
                      <a:pt x="619" y="2787"/>
                    </a:lnTo>
                    <a:lnTo>
                      <a:pt x="737" y="2885"/>
                    </a:lnTo>
                    <a:lnTo>
                      <a:pt x="898" y="2723"/>
                    </a:lnTo>
                    <a:lnTo>
                      <a:pt x="1078" y="3088"/>
                    </a:lnTo>
                    <a:lnTo>
                      <a:pt x="1291" y="3168"/>
                    </a:lnTo>
                    <a:lnTo>
                      <a:pt x="1335" y="3229"/>
                    </a:lnTo>
                    <a:lnTo>
                      <a:pt x="1321" y="3379"/>
                    </a:lnTo>
                    <a:lnTo>
                      <a:pt x="1222" y="3506"/>
                    </a:lnTo>
                    <a:lnTo>
                      <a:pt x="1221" y="3588"/>
                    </a:lnTo>
                    <a:lnTo>
                      <a:pt x="1362" y="3676"/>
                    </a:lnTo>
                    <a:lnTo>
                      <a:pt x="1579" y="3635"/>
                    </a:lnTo>
                    <a:lnTo>
                      <a:pt x="1633" y="3693"/>
                    </a:lnTo>
                    <a:lnTo>
                      <a:pt x="1789" y="3588"/>
                    </a:lnTo>
                    <a:lnTo>
                      <a:pt x="1796" y="3508"/>
                    </a:lnTo>
                    <a:lnTo>
                      <a:pt x="1859" y="3457"/>
                    </a:lnTo>
                    <a:lnTo>
                      <a:pt x="1919" y="3505"/>
                    </a:lnTo>
                    <a:lnTo>
                      <a:pt x="1979" y="3457"/>
                    </a:lnTo>
                    <a:lnTo>
                      <a:pt x="2046" y="3503"/>
                    </a:lnTo>
                    <a:lnTo>
                      <a:pt x="2090" y="3439"/>
                    </a:lnTo>
                    <a:lnTo>
                      <a:pt x="2242" y="3646"/>
                    </a:lnTo>
                    <a:lnTo>
                      <a:pt x="2401" y="3081"/>
                    </a:lnTo>
                    <a:lnTo>
                      <a:pt x="2561" y="3122"/>
                    </a:lnTo>
                    <a:lnTo>
                      <a:pt x="2708" y="3088"/>
                    </a:lnTo>
                    <a:lnTo>
                      <a:pt x="2838" y="3175"/>
                    </a:lnTo>
                    <a:lnTo>
                      <a:pt x="2955" y="3381"/>
                    </a:lnTo>
                    <a:lnTo>
                      <a:pt x="3031" y="3383"/>
                    </a:lnTo>
                    <a:lnTo>
                      <a:pt x="3034" y="3466"/>
                    </a:lnTo>
                    <a:lnTo>
                      <a:pt x="3112" y="3459"/>
                    </a:lnTo>
                    <a:lnTo>
                      <a:pt x="3221" y="3342"/>
                    </a:lnTo>
                    <a:lnTo>
                      <a:pt x="3311" y="3386"/>
                    </a:lnTo>
                    <a:lnTo>
                      <a:pt x="3323" y="3461"/>
                    </a:lnTo>
                    <a:lnTo>
                      <a:pt x="3429" y="3455"/>
                    </a:lnTo>
                    <a:lnTo>
                      <a:pt x="3576" y="3367"/>
                    </a:lnTo>
                    <a:lnTo>
                      <a:pt x="3717" y="3191"/>
                    </a:lnTo>
                    <a:lnTo>
                      <a:pt x="3717" y="3189"/>
                    </a:lnTo>
                    <a:lnTo>
                      <a:pt x="3713" y="3187"/>
                    </a:lnTo>
                    <a:lnTo>
                      <a:pt x="3810" y="2863"/>
                    </a:lnTo>
                    <a:lnTo>
                      <a:pt x="4126" y="2570"/>
                    </a:lnTo>
                    <a:lnTo>
                      <a:pt x="4105" y="2309"/>
                    </a:lnTo>
                    <a:lnTo>
                      <a:pt x="4336" y="2148"/>
                    </a:lnTo>
                    <a:lnTo>
                      <a:pt x="4652" y="1756"/>
                    </a:lnTo>
                    <a:lnTo>
                      <a:pt x="4647" y="1681"/>
                    </a:lnTo>
                    <a:lnTo>
                      <a:pt x="4708" y="1622"/>
                    </a:lnTo>
                    <a:lnTo>
                      <a:pt x="4594" y="1525"/>
                    </a:lnTo>
                    <a:lnTo>
                      <a:pt x="4618" y="1446"/>
                    </a:lnTo>
                    <a:lnTo>
                      <a:pt x="4721" y="1331"/>
                    </a:lnTo>
                    <a:lnTo>
                      <a:pt x="4818" y="1319"/>
                    </a:lnTo>
                    <a:lnTo>
                      <a:pt x="4761" y="1181"/>
                    </a:lnTo>
                    <a:lnTo>
                      <a:pt x="4685" y="1183"/>
                    </a:lnTo>
                    <a:lnTo>
                      <a:pt x="4673" y="942"/>
                    </a:lnTo>
                    <a:lnTo>
                      <a:pt x="4470" y="807"/>
                    </a:lnTo>
                    <a:lnTo>
                      <a:pt x="4468" y="807"/>
                    </a:lnTo>
                    <a:lnTo>
                      <a:pt x="4444" y="823"/>
                    </a:lnTo>
                    <a:lnTo>
                      <a:pt x="4218" y="645"/>
                    </a:lnTo>
                    <a:lnTo>
                      <a:pt x="4080" y="705"/>
                    </a:lnTo>
                    <a:lnTo>
                      <a:pt x="3944" y="605"/>
                    </a:lnTo>
                    <a:lnTo>
                      <a:pt x="3793" y="649"/>
                    </a:lnTo>
                    <a:lnTo>
                      <a:pt x="3602" y="53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4" name="Forme libre 23"/>
              <p:cNvSpPr>
                <a:spLocks/>
              </p:cNvSpPr>
              <p:nvPr/>
            </p:nvSpPr>
            <p:spPr bwMode="auto">
              <a:xfrm>
                <a:off x="3044825" y="2065338"/>
                <a:ext cx="1733550" cy="1328737"/>
              </a:xfrm>
              <a:custGeom>
                <a:avLst/>
                <a:gdLst>
                  <a:gd name="T0" fmla="*/ 867060 w 4818"/>
                  <a:gd name="T1" fmla="*/ 0 h 3693"/>
                  <a:gd name="T2" fmla="*/ 0 w 4818"/>
                  <a:gd name="T3" fmla="*/ 664560 h 3693"/>
                  <a:gd name="T4" fmla="*/ 867060 w 4818"/>
                  <a:gd name="T5" fmla="*/ 1329120 h 3693"/>
                  <a:gd name="T6" fmla="*/ 1734119 w 4818"/>
                  <a:gd name="T7" fmla="*/ 664560 h 369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818"/>
                  <a:gd name="T13" fmla="*/ 0 h 3693"/>
                  <a:gd name="T14" fmla="*/ 4818 w 4818"/>
                  <a:gd name="T15" fmla="*/ 3693 h 36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18" h="3693">
                    <a:moveTo>
                      <a:pt x="3602" y="534"/>
                    </a:moveTo>
                    <a:lnTo>
                      <a:pt x="3385" y="689"/>
                    </a:lnTo>
                    <a:lnTo>
                      <a:pt x="3385" y="691"/>
                    </a:lnTo>
                    <a:lnTo>
                      <a:pt x="3389" y="730"/>
                    </a:lnTo>
                    <a:lnTo>
                      <a:pt x="3329" y="818"/>
                    </a:lnTo>
                    <a:lnTo>
                      <a:pt x="3253" y="807"/>
                    </a:lnTo>
                    <a:lnTo>
                      <a:pt x="3196" y="873"/>
                    </a:lnTo>
                    <a:lnTo>
                      <a:pt x="3188" y="1097"/>
                    </a:lnTo>
                    <a:lnTo>
                      <a:pt x="3103" y="1125"/>
                    </a:lnTo>
                    <a:lnTo>
                      <a:pt x="3045" y="1076"/>
                    </a:lnTo>
                    <a:lnTo>
                      <a:pt x="2867" y="1181"/>
                    </a:lnTo>
                    <a:lnTo>
                      <a:pt x="2838" y="1247"/>
                    </a:lnTo>
                    <a:lnTo>
                      <a:pt x="2837" y="1248"/>
                    </a:lnTo>
                    <a:lnTo>
                      <a:pt x="2706" y="1301"/>
                    </a:lnTo>
                    <a:lnTo>
                      <a:pt x="2706" y="1224"/>
                    </a:lnTo>
                    <a:lnTo>
                      <a:pt x="2625" y="1181"/>
                    </a:lnTo>
                    <a:lnTo>
                      <a:pt x="2376" y="1128"/>
                    </a:lnTo>
                    <a:lnTo>
                      <a:pt x="2313" y="998"/>
                    </a:lnTo>
                    <a:lnTo>
                      <a:pt x="2390" y="933"/>
                    </a:lnTo>
                    <a:lnTo>
                      <a:pt x="2360" y="852"/>
                    </a:lnTo>
                    <a:lnTo>
                      <a:pt x="2314" y="790"/>
                    </a:lnTo>
                    <a:lnTo>
                      <a:pt x="2235" y="783"/>
                    </a:lnTo>
                    <a:lnTo>
                      <a:pt x="2244" y="703"/>
                    </a:lnTo>
                    <a:lnTo>
                      <a:pt x="2175" y="677"/>
                    </a:lnTo>
                    <a:lnTo>
                      <a:pt x="2159" y="601"/>
                    </a:lnTo>
                    <a:lnTo>
                      <a:pt x="1958" y="569"/>
                    </a:lnTo>
                    <a:lnTo>
                      <a:pt x="1831" y="677"/>
                    </a:lnTo>
                    <a:lnTo>
                      <a:pt x="1667" y="702"/>
                    </a:lnTo>
                    <a:lnTo>
                      <a:pt x="1609" y="755"/>
                    </a:lnTo>
                    <a:lnTo>
                      <a:pt x="1529" y="717"/>
                    </a:lnTo>
                    <a:lnTo>
                      <a:pt x="1189" y="760"/>
                    </a:lnTo>
                    <a:lnTo>
                      <a:pt x="1053" y="465"/>
                    </a:lnTo>
                    <a:lnTo>
                      <a:pt x="956" y="354"/>
                    </a:lnTo>
                    <a:lnTo>
                      <a:pt x="903" y="414"/>
                    </a:lnTo>
                    <a:lnTo>
                      <a:pt x="836" y="188"/>
                    </a:lnTo>
                    <a:lnTo>
                      <a:pt x="716" y="38"/>
                    </a:lnTo>
                    <a:lnTo>
                      <a:pt x="615" y="0"/>
                    </a:lnTo>
                    <a:lnTo>
                      <a:pt x="199" y="81"/>
                    </a:lnTo>
                    <a:lnTo>
                      <a:pt x="194" y="241"/>
                    </a:lnTo>
                    <a:lnTo>
                      <a:pt x="90" y="382"/>
                    </a:lnTo>
                    <a:lnTo>
                      <a:pt x="270" y="587"/>
                    </a:lnTo>
                    <a:lnTo>
                      <a:pt x="279" y="740"/>
                    </a:lnTo>
                    <a:lnTo>
                      <a:pt x="157" y="874"/>
                    </a:lnTo>
                    <a:lnTo>
                      <a:pt x="185" y="952"/>
                    </a:lnTo>
                    <a:lnTo>
                      <a:pt x="143" y="1014"/>
                    </a:lnTo>
                    <a:lnTo>
                      <a:pt x="0" y="1107"/>
                    </a:lnTo>
                    <a:lnTo>
                      <a:pt x="81" y="1181"/>
                    </a:lnTo>
                    <a:lnTo>
                      <a:pt x="141" y="1368"/>
                    </a:lnTo>
                    <a:lnTo>
                      <a:pt x="65" y="1386"/>
                    </a:lnTo>
                    <a:lnTo>
                      <a:pt x="26" y="1451"/>
                    </a:lnTo>
                    <a:lnTo>
                      <a:pt x="79" y="1628"/>
                    </a:lnTo>
                    <a:lnTo>
                      <a:pt x="33" y="1785"/>
                    </a:lnTo>
                    <a:lnTo>
                      <a:pt x="104" y="1841"/>
                    </a:lnTo>
                    <a:lnTo>
                      <a:pt x="190" y="2046"/>
                    </a:lnTo>
                    <a:lnTo>
                      <a:pt x="196" y="2205"/>
                    </a:lnTo>
                    <a:lnTo>
                      <a:pt x="257" y="2259"/>
                    </a:lnTo>
                    <a:lnTo>
                      <a:pt x="250" y="2418"/>
                    </a:lnTo>
                    <a:lnTo>
                      <a:pt x="213" y="2656"/>
                    </a:lnTo>
                    <a:lnTo>
                      <a:pt x="370" y="2827"/>
                    </a:lnTo>
                    <a:lnTo>
                      <a:pt x="543" y="2831"/>
                    </a:lnTo>
                    <a:lnTo>
                      <a:pt x="619" y="2787"/>
                    </a:lnTo>
                    <a:lnTo>
                      <a:pt x="737" y="2885"/>
                    </a:lnTo>
                    <a:lnTo>
                      <a:pt x="898" y="2723"/>
                    </a:lnTo>
                    <a:lnTo>
                      <a:pt x="1078" y="3088"/>
                    </a:lnTo>
                    <a:lnTo>
                      <a:pt x="1291" y="3168"/>
                    </a:lnTo>
                    <a:lnTo>
                      <a:pt x="1335" y="3229"/>
                    </a:lnTo>
                    <a:lnTo>
                      <a:pt x="1321" y="3379"/>
                    </a:lnTo>
                    <a:lnTo>
                      <a:pt x="1222" y="3506"/>
                    </a:lnTo>
                    <a:lnTo>
                      <a:pt x="1221" y="3588"/>
                    </a:lnTo>
                    <a:lnTo>
                      <a:pt x="1362" y="3676"/>
                    </a:lnTo>
                    <a:lnTo>
                      <a:pt x="1579" y="3635"/>
                    </a:lnTo>
                    <a:lnTo>
                      <a:pt x="1633" y="3693"/>
                    </a:lnTo>
                    <a:lnTo>
                      <a:pt x="1789" y="3588"/>
                    </a:lnTo>
                    <a:lnTo>
                      <a:pt x="1796" y="3508"/>
                    </a:lnTo>
                    <a:lnTo>
                      <a:pt x="1859" y="3457"/>
                    </a:lnTo>
                    <a:lnTo>
                      <a:pt x="1919" y="3505"/>
                    </a:lnTo>
                    <a:lnTo>
                      <a:pt x="1979" y="3457"/>
                    </a:lnTo>
                    <a:lnTo>
                      <a:pt x="2046" y="3503"/>
                    </a:lnTo>
                    <a:lnTo>
                      <a:pt x="2090" y="3439"/>
                    </a:lnTo>
                    <a:lnTo>
                      <a:pt x="2242" y="3646"/>
                    </a:lnTo>
                    <a:lnTo>
                      <a:pt x="2401" y="3081"/>
                    </a:lnTo>
                    <a:lnTo>
                      <a:pt x="2561" y="3122"/>
                    </a:lnTo>
                    <a:lnTo>
                      <a:pt x="2708" y="3088"/>
                    </a:lnTo>
                    <a:lnTo>
                      <a:pt x="2838" y="3175"/>
                    </a:lnTo>
                    <a:lnTo>
                      <a:pt x="2955" y="3381"/>
                    </a:lnTo>
                    <a:lnTo>
                      <a:pt x="3031" y="3383"/>
                    </a:lnTo>
                    <a:lnTo>
                      <a:pt x="3034" y="3466"/>
                    </a:lnTo>
                    <a:lnTo>
                      <a:pt x="3112" y="3459"/>
                    </a:lnTo>
                    <a:lnTo>
                      <a:pt x="3221" y="3342"/>
                    </a:lnTo>
                    <a:lnTo>
                      <a:pt x="3311" y="3386"/>
                    </a:lnTo>
                    <a:lnTo>
                      <a:pt x="3323" y="3461"/>
                    </a:lnTo>
                    <a:lnTo>
                      <a:pt x="3429" y="3455"/>
                    </a:lnTo>
                    <a:lnTo>
                      <a:pt x="3576" y="3367"/>
                    </a:lnTo>
                    <a:lnTo>
                      <a:pt x="3717" y="3191"/>
                    </a:lnTo>
                    <a:lnTo>
                      <a:pt x="3717" y="3189"/>
                    </a:lnTo>
                    <a:lnTo>
                      <a:pt x="3713" y="3187"/>
                    </a:lnTo>
                    <a:lnTo>
                      <a:pt x="3810" y="2863"/>
                    </a:lnTo>
                    <a:lnTo>
                      <a:pt x="4126" y="2570"/>
                    </a:lnTo>
                    <a:lnTo>
                      <a:pt x="4105" y="2309"/>
                    </a:lnTo>
                    <a:lnTo>
                      <a:pt x="4336" y="2148"/>
                    </a:lnTo>
                    <a:lnTo>
                      <a:pt x="4652" y="1756"/>
                    </a:lnTo>
                    <a:lnTo>
                      <a:pt x="4647" y="1681"/>
                    </a:lnTo>
                    <a:lnTo>
                      <a:pt x="4708" y="1622"/>
                    </a:lnTo>
                    <a:lnTo>
                      <a:pt x="4594" y="1525"/>
                    </a:lnTo>
                    <a:lnTo>
                      <a:pt x="4618" y="1446"/>
                    </a:lnTo>
                    <a:lnTo>
                      <a:pt x="4721" y="1331"/>
                    </a:lnTo>
                    <a:lnTo>
                      <a:pt x="4818" y="1319"/>
                    </a:lnTo>
                    <a:lnTo>
                      <a:pt x="4761" y="1181"/>
                    </a:lnTo>
                    <a:lnTo>
                      <a:pt x="4685" y="1183"/>
                    </a:lnTo>
                    <a:lnTo>
                      <a:pt x="4673" y="942"/>
                    </a:lnTo>
                    <a:lnTo>
                      <a:pt x="4470" y="807"/>
                    </a:lnTo>
                    <a:lnTo>
                      <a:pt x="4468" y="807"/>
                    </a:lnTo>
                    <a:lnTo>
                      <a:pt x="4444" y="823"/>
                    </a:lnTo>
                    <a:lnTo>
                      <a:pt x="4218" y="645"/>
                    </a:lnTo>
                    <a:lnTo>
                      <a:pt x="4080" y="705"/>
                    </a:lnTo>
                    <a:lnTo>
                      <a:pt x="3944" y="605"/>
                    </a:lnTo>
                    <a:lnTo>
                      <a:pt x="3793" y="649"/>
                    </a:lnTo>
                    <a:lnTo>
                      <a:pt x="3602" y="53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5" name="Forme libre 24"/>
              <p:cNvSpPr>
                <a:spLocks/>
              </p:cNvSpPr>
              <p:nvPr/>
            </p:nvSpPr>
            <p:spPr bwMode="auto">
              <a:xfrm>
                <a:off x="1050925" y="2787650"/>
                <a:ext cx="1898650" cy="2609850"/>
              </a:xfrm>
              <a:custGeom>
                <a:avLst/>
                <a:gdLst>
                  <a:gd name="T0" fmla="*/ 949140 w 5274"/>
                  <a:gd name="T1" fmla="*/ 0 h 7248"/>
                  <a:gd name="T2" fmla="*/ 0 w 5274"/>
                  <a:gd name="T3" fmla="*/ 1304460 h 7248"/>
                  <a:gd name="T4" fmla="*/ 949140 w 5274"/>
                  <a:gd name="T5" fmla="*/ 2608920 h 7248"/>
                  <a:gd name="T6" fmla="*/ 1898280 w 5274"/>
                  <a:gd name="T7" fmla="*/ 1304460 h 724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274"/>
                  <a:gd name="T13" fmla="*/ 0 h 7248"/>
                  <a:gd name="T14" fmla="*/ 5274 w 5274"/>
                  <a:gd name="T15" fmla="*/ 7248 h 72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74" h="7248">
                    <a:moveTo>
                      <a:pt x="3092" y="358"/>
                    </a:moveTo>
                    <a:lnTo>
                      <a:pt x="2949" y="277"/>
                    </a:lnTo>
                    <a:lnTo>
                      <a:pt x="2986" y="356"/>
                    </a:lnTo>
                    <a:lnTo>
                      <a:pt x="2716" y="368"/>
                    </a:lnTo>
                    <a:lnTo>
                      <a:pt x="2642" y="328"/>
                    </a:lnTo>
                    <a:lnTo>
                      <a:pt x="2607" y="166"/>
                    </a:lnTo>
                    <a:lnTo>
                      <a:pt x="2528" y="173"/>
                    </a:lnTo>
                    <a:lnTo>
                      <a:pt x="2517" y="86"/>
                    </a:lnTo>
                    <a:lnTo>
                      <a:pt x="2374" y="0"/>
                    </a:lnTo>
                    <a:lnTo>
                      <a:pt x="2191" y="160"/>
                    </a:lnTo>
                    <a:lnTo>
                      <a:pt x="2131" y="97"/>
                    </a:lnTo>
                    <a:lnTo>
                      <a:pt x="1868" y="104"/>
                    </a:lnTo>
                    <a:lnTo>
                      <a:pt x="1718" y="125"/>
                    </a:lnTo>
                    <a:lnTo>
                      <a:pt x="1619" y="252"/>
                    </a:lnTo>
                    <a:lnTo>
                      <a:pt x="1287" y="277"/>
                    </a:lnTo>
                    <a:lnTo>
                      <a:pt x="1349" y="430"/>
                    </a:lnTo>
                    <a:lnTo>
                      <a:pt x="1462" y="540"/>
                    </a:lnTo>
                    <a:lnTo>
                      <a:pt x="1591" y="1025"/>
                    </a:lnTo>
                    <a:lnTo>
                      <a:pt x="1584" y="1224"/>
                    </a:lnTo>
                    <a:lnTo>
                      <a:pt x="1651" y="1275"/>
                    </a:lnTo>
                    <a:lnTo>
                      <a:pt x="1406" y="1399"/>
                    </a:lnTo>
                    <a:lnTo>
                      <a:pt x="1342" y="1349"/>
                    </a:lnTo>
                    <a:lnTo>
                      <a:pt x="1166" y="1356"/>
                    </a:lnTo>
                    <a:lnTo>
                      <a:pt x="1205" y="1280"/>
                    </a:lnTo>
                    <a:lnTo>
                      <a:pt x="977" y="1367"/>
                    </a:lnTo>
                    <a:lnTo>
                      <a:pt x="977" y="1369"/>
                    </a:lnTo>
                    <a:lnTo>
                      <a:pt x="853" y="1630"/>
                    </a:lnTo>
                    <a:lnTo>
                      <a:pt x="933" y="1654"/>
                    </a:lnTo>
                    <a:lnTo>
                      <a:pt x="1044" y="1871"/>
                    </a:lnTo>
                    <a:lnTo>
                      <a:pt x="970" y="1884"/>
                    </a:lnTo>
                    <a:lnTo>
                      <a:pt x="1014" y="2027"/>
                    </a:lnTo>
                    <a:lnTo>
                      <a:pt x="933" y="2184"/>
                    </a:lnTo>
                    <a:lnTo>
                      <a:pt x="806" y="2270"/>
                    </a:lnTo>
                    <a:lnTo>
                      <a:pt x="839" y="2385"/>
                    </a:lnTo>
                    <a:lnTo>
                      <a:pt x="1051" y="2519"/>
                    </a:lnTo>
                    <a:lnTo>
                      <a:pt x="1332" y="2822"/>
                    </a:lnTo>
                    <a:lnTo>
                      <a:pt x="1388" y="3016"/>
                    </a:lnTo>
                    <a:lnTo>
                      <a:pt x="1388" y="3018"/>
                    </a:lnTo>
                    <a:lnTo>
                      <a:pt x="1390" y="3018"/>
                    </a:lnTo>
                    <a:lnTo>
                      <a:pt x="1390" y="3020"/>
                    </a:lnTo>
                    <a:lnTo>
                      <a:pt x="1390" y="3022"/>
                    </a:lnTo>
                    <a:lnTo>
                      <a:pt x="1404" y="3099"/>
                    </a:lnTo>
                    <a:lnTo>
                      <a:pt x="1347" y="3189"/>
                    </a:lnTo>
                    <a:lnTo>
                      <a:pt x="1279" y="2977"/>
                    </a:lnTo>
                    <a:lnTo>
                      <a:pt x="991" y="2693"/>
                    </a:lnTo>
                    <a:lnTo>
                      <a:pt x="965" y="2618"/>
                    </a:lnTo>
                    <a:lnTo>
                      <a:pt x="885" y="2773"/>
                    </a:lnTo>
                    <a:lnTo>
                      <a:pt x="719" y="4129"/>
                    </a:lnTo>
                    <a:lnTo>
                      <a:pt x="825" y="3918"/>
                    </a:lnTo>
                    <a:lnTo>
                      <a:pt x="945" y="4057"/>
                    </a:lnTo>
                    <a:lnTo>
                      <a:pt x="950" y="4135"/>
                    </a:lnTo>
                    <a:lnTo>
                      <a:pt x="779" y="4110"/>
                    </a:lnTo>
                    <a:lnTo>
                      <a:pt x="693" y="4297"/>
                    </a:lnTo>
                    <a:lnTo>
                      <a:pt x="695" y="4424"/>
                    </a:lnTo>
                    <a:lnTo>
                      <a:pt x="398" y="5775"/>
                    </a:lnTo>
                    <a:lnTo>
                      <a:pt x="294" y="5968"/>
                    </a:lnTo>
                    <a:lnTo>
                      <a:pt x="171" y="6139"/>
                    </a:lnTo>
                    <a:lnTo>
                      <a:pt x="0" y="6264"/>
                    </a:lnTo>
                    <a:lnTo>
                      <a:pt x="157" y="6336"/>
                    </a:lnTo>
                    <a:lnTo>
                      <a:pt x="171" y="6423"/>
                    </a:lnTo>
                    <a:lnTo>
                      <a:pt x="231" y="6364"/>
                    </a:lnTo>
                    <a:lnTo>
                      <a:pt x="409" y="6400"/>
                    </a:lnTo>
                    <a:lnTo>
                      <a:pt x="449" y="6477"/>
                    </a:lnTo>
                    <a:lnTo>
                      <a:pt x="397" y="6638"/>
                    </a:lnTo>
                    <a:lnTo>
                      <a:pt x="326" y="6700"/>
                    </a:lnTo>
                    <a:lnTo>
                      <a:pt x="359" y="6777"/>
                    </a:lnTo>
                    <a:lnTo>
                      <a:pt x="465" y="6802"/>
                    </a:lnTo>
                    <a:lnTo>
                      <a:pt x="478" y="6705"/>
                    </a:lnTo>
                    <a:lnTo>
                      <a:pt x="559" y="6680"/>
                    </a:lnTo>
                    <a:lnTo>
                      <a:pt x="564" y="6770"/>
                    </a:lnTo>
                    <a:lnTo>
                      <a:pt x="723" y="6855"/>
                    </a:lnTo>
                    <a:lnTo>
                      <a:pt x="984" y="6957"/>
                    </a:lnTo>
                    <a:lnTo>
                      <a:pt x="1153" y="6948"/>
                    </a:lnTo>
                    <a:lnTo>
                      <a:pt x="1224" y="7075"/>
                    </a:lnTo>
                    <a:lnTo>
                      <a:pt x="1436" y="7248"/>
                    </a:lnTo>
                    <a:lnTo>
                      <a:pt x="1497" y="7204"/>
                    </a:lnTo>
                    <a:lnTo>
                      <a:pt x="1561" y="7243"/>
                    </a:lnTo>
                    <a:lnTo>
                      <a:pt x="1718" y="7162"/>
                    </a:lnTo>
                    <a:lnTo>
                      <a:pt x="1718" y="7160"/>
                    </a:lnTo>
                    <a:lnTo>
                      <a:pt x="1748" y="6924"/>
                    </a:lnTo>
                    <a:lnTo>
                      <a:pt x="1790" y="6850"/>
                    </a:lnTo>
                    <a:lnTo>
                      <a:pt x="1880" y="6830"/>
                    </a:lnTo>
                    <a:lnTo>
                      <a:pt x="1870" y="6749"/>
                    </a:lnTo>
                    <a:lnTo>
                      <a:pt x="2087" y="6500"/>
                    </a:lnTo>
                    <a:lnTo>
                      <a:pt x="2065" y="6417"/>
                    </a:lnTo>
                    <a:lnTo>
                      <a:pt x="2138" y="6379"/>
                    </a:lnTo>
                    <a:lnTo>
                      <a:pt x="2125" y="6183"/>
                    </a:lnTo>
                    <a:lnTo>
                      <a:pt x="2046" y="6181"/>
                    </a:lnTo>
                    <a:lnTo>
                      <a:pt x="2087" y="6109"/>
                    </a:lnTo>
                    <a:lnTo>
                      <a:pt x="2018" y="5950"/>
                    </a:lnTo>
                    <a:lnTo>
                      <a:pt x="1841" y="5941"/>
                    </a:lnTo>
                    <a:lnTo>
                      <a:pt x="1799" y="5869"/>
                    </a:lnTo>
                    <a:lnTo>
                      <a:pt x="1912" y="5569"/>
                    </a:lnTo>
                    <a:lnTo>
                      <a:pt x="1898" y="5398"/>
                    </a:lnTo>
                    <a:lnTo>
                      <a:pt x="2152" y="5324"/>
                    </a:lnTo>
                    <a:lnTo>
                      <a:pt x="2169" y="5405"/>
                    </a:lnTo>
                    <a:lnTo>
                      <a:pt x="2237" y="5370"/>
                    </a:lnTo>
                    <a:lnTo>
                      <a:pt x="2245" y="5288"/>
                    </a:lnTo>
                    <a:lnTo>
                      <a:pt x="2348" y="5306"/>
                    </a:lnTo>
                    <a:lnTo>
                      <a:pt x="2383" y="5241"/>
                    </a:lnTo>
                    <a:lnTo>
                      <a:pt x="2609" y="5258"/>
                    </a:lnTo>
                    <a:lnTo>
                      <a:pt x="2745" y="5181"/>
                    </a:lnTo>
                    <a:lnTo>
                      <a:pt x="2976" y="5209"/>
                    </a:lnTo>
                    <a:lnTo>
                      <a:pt x="3048" y="5172"/>
                    </a:lnTo>
                    <a:lnTo>
                      <a:pt x="3145" y="5045"/>
                    </a:lnTo>
                    <a:lnTo>
                      <a:pt x="3221" y="5052"/>
                    </a:lnTo>
                    <a:lnTo>
                      <a:pt x="3186" y="4976"/>
                    </a:lnTo>
                    <a:lnTo>
                      <a:pt x="3306" y="4828"/>
                    </a:lnTo>
                    <a:lnTo>
                      <a:pt x="3239" y="4791"/>
                    </a:lnTo>
                    <a:lnTo>
                      <a:pt x="3240" y="4713"/>
                    </a:lnTo>
                    <a:lnTo>
                      <a:pt x="3443" y="4659"/>
                    </a:lnTo>
                    <a:lnTo>
                      <a:pt x="3371" y="4413"/>
                    </a:lnTo>
                    <a:lnTo>
                      <a:pt x="3461" y="4329"/>
                    </a:lnTo>
                    <a:lnTo>
                      <a:pt x="3590" y="4156"/>
                    </a:lnTo>
                    <a:lnTo>
                      <a:pt x="3750" y="4061"/>
                    </a:lnTo>
                    <a:lnTo>
                      <a:pt x="3734" y="3965"/>
                    </a:lnTo>
                    <a:lnTo>
                      <a:pt x="3856" y="3879"/>
                    </a:lnTo>
                    <a:lnTo>
                      <a:pt x="3895" y="3734"/>
                    </a:lnTo>
                    <a:lnTo>
                      <a:pt x="3912" y="3598"/>
                    </a:lnTo>
                    <a:lnTo>
                      <a:pt x="4131" y="3579"/>
                    </a:lnTo>
                    <a:lnTo>
                      <a:pt x="4315" y="3743"/>
                    </a:lnTo>
                    <a:lnTo>
                      <a:pt x="4454" y="3671"/>
                    </a:lnTo>
                    <a:lnTo>
                      <a:pt x="4639" y="3676"/>
                    </a:lnTo>
                    <a:lnTo>
                      <a:pt x="4726" y="3623"/>
                    </a:lnTo>
                    <a:lnTo>
                      <a:pt x="4685" y="3533"/>
                    </a:lnTo>
                    <a:lnTo>
                      <a:pt x="4768" y="3501"/>
                    </a:lnTo>
                    <a:lnTo>
                      <a:pt x="4775" y="3411"/>
                    </a:lnTo>
                    <a:lnTo>
                      <a:pt x="4839" y="3359"/>
                    </a:lnTo>
                    <a:lnTo>
                      <a:pt x="4789" y="3299"/>
                    </a:lnTo>
                    <a:lnTo>
                      <a:pt x="4994" y="3041"/>
                    </a:lnTo>
                    <a:lnTo>
                      <a:pt x="5013" y="2949"/>
                    </a:lnTo>
                    <a:lnTo>
                      <a:pt x="5181" y="3002"/>
                    </a:lnTo>
                    <a:lnTo>
                      <a:pt x="5126" y="2625"/>
                    </a:lnTo>
                    <a:lnTo>
                      <a:pt x="5174" y="2561"/>
                    </a:lnTo>
                    <a:lnTo>
                      <a:pt x="5142" y="2408"/>
                    </a:lnTo>
                    <a:lnTo>
                      <a:pt x="5020" y="2260"/>
                    </a:lnTo>
                    <a:lnTo>
                      <a:pt x="5274" y="2028"/>
                    </a:lnTo>
                    <a:lnTo>
                      <a:pt x="5213" y="1847"/>
                    </a:lnTo>
                    <a:lnTo>
                      <a:pt x="5225" y="1737"/>
                    </a:lnTo>
                    <a:lnTo>
                      <a:pt x="5126" y="1510"/>
                    </a:lnTo>
                    <a:lnTo>
                      <a:pt x="4930" y="1379"/>
                    </a:lnTo>
                    <a:lnTo>
                      <a:pt x="4897" y="1275"/>
                    </a:lnTo>
                    <a:lnTo>
                      <a:pt x="4766" y="1270"/>
                    </a:lnTo>
                    <a:lnTo>
                      <a:pt x="4692" y="1291"/>
                    </a:lnTo>
                    <a:lnTo>
                      <a:pt x="4338" y="1217"/>
                    </a:lnTo>
                    <a:lnTo>
                      <a:pt x="4285" y="1286"/>
                    </a:lnTo>
                    <a:lnTo>
                      <a:pt x="3976" y="1314"/>
                    </a:lnTo>
                    <a:lnTo>
                      <a:pt x="3900" y="1390"/>
                    </a:lnTo>
                    <a:lnTo>
                      <a:pt x="3854" y="1326"/>
                    </a:lnTo>
                    <a:lnTo>
                      <a:pt x="3697" y="1356"/>
                    </a:lnTo>
                    <a:lnTo>
                      <a:pt x="3628" y="1326"/>
                    </a:lnTo>
                    <a:lnTo>
                      <a:pt x="3667" y="1249"/>
                    </a:lnTo>
                    <a:lnTo>
                      <a:pt x="3598" y="1213"/>
                    </a:lnTo>
                    <a:lnTo>
                      <a:pt x="3531" y="1067"/>
                    </a:lnTo>
                    <a:lnTo>
                      <a:pt x="3450" y="1067"/>
                    </a:lnTo>
                    <a:lnTo>
                      <a:pt x="3325" y="952"/>
                    </a:lnTo>
                    <a:lnTo>
                      <a:pt x="3346" y="795"/>
                    </a:lnTo>
                    <a:lnTo>
                      <a:pt x="3101" y="441"/>
                    </a:lnTo>
                    <a:lnTo>
                      <a:pt x="3092" y="358"/>
                    </a:lnTo>
                    <a:close/>
                    <a:moveTo>
                      <a:pt x="2000" y="6334"/>
                    </a:moveTo>
                    <a:lnTo>
                      <a:pt x="2002" y="6408"/>
                    </a:lnTo>
                    <a:lnTo>
                      <a:pt x="1940" y="6363"/>
                    </a:lnTo>
                    <a:lnTo>
                      <a:pt x="2000" y="6334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6" name="Forme libre 25"/>
              <p:cNvSpPr>
                <a:spLocks/>
              </p:cNvSpPr>
              <p:nvPr/>
            </p:nvSpPr>
            <p:spPr bwMode="auto">
              <a:xfrm>
                <a:off x="1236663" y="3308350"/>
                <a:ext cx="23812" cy="25400"/>
              </a:xfrm>
              <a:custGeom>
                <a:avLst/>
                <a:gdLst>
                  <a:gd name="T0" fmla="*/ 11880 w 67"/>
                  <a:gd name="T1" fmla="*/ 0 h 73"/>
                  <a:gd name="T2" fmla="*/ 0 w 67"/>
                  <a:gd name="T3" fmla="*/ 12960 h 73"/>
                  <a:gd name="T4" fmla="*/ 11880 w 67"/>
                  <a:gd name="T5" fmla="*/ 25920 h 73"/>
                  <a:gd name="T6" fmla="*/ 23760 w 67"/>
                  <a:gd name="T7" fmla="*/ 12960 h 7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7"/>
                  <a:gd name="T13" fmla="*/ 0 h 73"/>
                  <a:gd name="T14" fmla="*/ 67 w 67"/>
                  <a:gd name="T15" fmla="*/ 73 h 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73">
                    <a:moveTo>
                      <a:pt x="67" y="62"/>
                    </a:moveTo>
                    <a:lnTo>
                      <a:pt x="0" y="0"/>
                    </a:lnTo>
                    <a:lnTo>
                      <a:pt x="28" y="73"/>
                    </a:lnTo>
                    <a:lnTo>
                      <a:pt x="67" y="62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7" name="Forme libre 26"/>
              <p:cNvSpPr>
                <a:spLocks/>
              </p:cNvSpPr>
              <p:nvPr/>
            </p:nvSpPr>
            <p:spPr bwMode="auto">
              <a:xfrm>
                <a:off x="1236663" y="3308350"/>
                <a:ext cx="23812" cy="25400"/>
              </a:xfrm>
              <a:custGeom>
                <a:avLst/>
                <a:gdLst>
                  <a:gd name="T0" fmla="*/ 11880 w 67"/>
                  <a:gd name="T1" fmla="*/ 0 h 73"/>
                  <a:gd name="T2" fmla="*/ 0 w 67"/>
                  <a:gd name="T3" fmla="*/ 12960 h 73"/>
                  <a:gd name="T4" fmla="*/ 11880 w 67"/>
                  <a:gd name="T5" fmla="*/ 25920 h 73"/>
                  <a:gd name="T6" fmla="*/ 23760 w 67"/>
                  <a:gd name="T7" fmla="*/ 12960 h 7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7"/>
                  <a:gd name="T13" fmla="*/ 0 h 73"/>
                  <a:gd name="T14" fmla="*/ 67 w 67"/>
                  <a:gd name="T15" fmla="*/ 73 h 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73">
                    <a:moveTo>
                      <a:pt x="67" y="62"/>
                    </a:moveTo>
                    <a:lnTo>
                      <a:pt x="0" y="0"/>
                    </a:lnTo>
                    <a:lnTo>
                      <a:pt x="28" y="73"/>
                    </a:lnTo>
                    <a:lnTo>
                      <a:pt x="67" y="62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8" name="Forme libre 27"/>
              <p:cNvSpPr>
                <a:spLocks/>
              </p:cNvSpPr>
              <p:nvPr/>
            </p:nvSpPr>
            <p:spPr bwMode="auto">
              <a:xfrm>
                <a:off x="1260475" y="3324225"/>
                <a:ext cx="71438" cy="44450"/>
              </a:xfrm>
              <a:custGeom>
                <a:avLst/>
                <a:gdLst>
                  <a:gd name="T0" fmla="*/ 36000 w 201"/>
                  <a:gd name="T1" fmla="*/ 0 h 127"/>
                  <a:gd name="T2" fmla="*/ 0 w 201"/>
                  <a:gd name="T3" fmla="*/ 22680 h 127"/>
                  <a:gd name="T4" fmla="*/ 36000 w 201"/>
                  <a:gd name="T5" fmla="*/ 45360 h 127"/>
                  <a:gd name="T6" fmla="*/ 72000 w 201"/>
                  <a:gd name="T7" fmla="*/ 22680 h 12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01"/>
                  <a:gd name="T13" fmla="*/ 0 h 127"/>
                  <a:gd name="T14" fmla="*/ 201 w 201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" h="127">
                    <a:moveTo>
                      <a:pt x="55" y="0"/>
                    </a:moveTo>
                    <a:lnTo>
                      <a:pt x="0" y="17"/>
                    </a:lnTo>
                    <a:lnTo>
                      <a:pt x="122" y="127"/>
                    </a:lnTo>
                    <a:lnTo>
                      <a:pt x="201" y="93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89" name="Forme libre 28"/>
              <p:cNvSpPr>
                <a:spLocks/>
              </p:cNvSpPr>
              <p:nvPr/>
            </p:nvSpPr>
            <p:spPr bwMode="auto">
              <a:xfrm>
                <a:off x="1260475" y="3324225"/>
                <a:ext cx="71438" cy="44450"/>
              </a:xfrm>
              <a:custGeom>
                <a:avLst/>
                <a:gdLst>
                  <a:gd name="T0" fmla="*/ 36000 w 201"/>
                  <a:gd name="T1" fmla="*/ 0 h 127"/>
                  <a:gd name="T2" fmla="*/ 0 w 201"/>
                  <a:gd name="T3" fmla="*/ 22680 h 127"/>
                  <a:gd name="T4" fmla="*/ 36000 w 201"/>
                  <a:gd name="T5" fmla="*/ 45360 h 127"/>
                  <a:gd name="T6" fmla="*/ 72000 w 201"/>
                  <a:gd name="T7" fmla="*/ 22680 h 12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01"/>
                  <a:gd name="T13" fmla="*/ 0 h 127"/>
                  <a:gd name="T14" fmla="*/ 201 w 201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" h="127">
                    <a:moveTo>
                      <a:pt x="55" y="0"/>
                    </a:moveTo>
                    <a:lnTo>
                      <a:pt x="0" y="17"/>
                    </a:lnTo>
                    <a:lnTo>
                      <a:pt x="122" y="127"/>
                    </a:lnTo>
                    <a:lnTo>
                      <a:pt x="201" y="93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0" name="Forme libre 29"/>
              <p:cNvSpPr>
                <a:spLocks/>
              </p:cNvSpPr>
              <p:nvPr/>
            </p:nvSpPr>
            <p:spPr bwMode="auto">
              <a:xfrm>
                <a:off x="1282700" y="3448050"/>
                <a:ext cx="76200" cy="134938"/>
              </a:xfrm>
              <a:custGeom>
                <a:avLst/>
                <a:gdLst>
                  <a:gd name="T0" fmla="*/ 37980 w 212"/>
                  <a:gd name="T1" fmla="*/ 0 h 377"/>
                  <a:gd name="T2" fmla="*/ 0 w 212"/>
                  <a:gd name="T3" fmla="*/ 67680 h 377"/>
                  <a:gd name="T4" fmla="*/ 37980 w 212"/>
                  <a:gd name="T5" fmla="*/ 135360 h 377"/>
                  <a:gd name="T6" fmla="*/ 75960 w 212"/>
                  <a:gd name="T7" fmla="*/ 67680 h 37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2"/>
                  <a:gd name="T13" fmla="*/ 0 h 377"/>
                  <a:gd name="T14" fmla="*/ 212 w 212"/>
                  <a:gd name="T15" fmla="*/ 377 h 37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2" h="377">
                    <a:moveTo>
                      <a:pt x="212" y="293"/>
                    </a:moveTo>
                    <a:lnTo>
                      <a:pt x="186" y="93"/>
                    </a:lnTo>
                    <a:lnTo>
                      <a:pt x="48" y="0"/>
                    </a:lnTo>
                    <a:lnTo>
                      <a:pt x="0" y="76"/>
                    </a:lnTo>
                    <a:lnTo>
                      <a:pt x="175" y="377"/>
                    </a:lnTo>
                    <a:lnTo>
                      <a:pt x="212" y="293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1" name="Forme libre 30"/>
              <p:cNvSpPr>
                <a:spLocks/>
              </p:cNvSpPr>
              <p:nvPr/>
            </p:nvSpPr>
            <p:spPr bwMode="auto">
              <a:xfrm>
                <a:off x="1282700" y="3448050"/>
                <a:ext cx="76200" cy="134938"/>
              </a:xfrm>
              <a:custGeom>
                <a:avLst/>
                <a:gdLst>
                  <a:gd name="T0" fmla="*/ 37980 w 212"/>
                  <a:gd name="T1" fmla="*/ 0 h 377"/>
                  <a:gd name="T2" fmla="*/ 0 w 212"/>
                  <a:gd name="T3" fmla="*/ 67680 h 377"/>
                  <a:gd name="T4" fmla="*/ 37980 w 212"/>
                  <a:gd name="T5" fmla="*/ 135360 h 377"/>
                  <a:gd name="T6" fmla="*/ 75960 w 212"/>
                  <a:gd name="T7" fmla="*/ 67680 h 37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2"/>
                  <a:gd name="T13" fmla="*/ 0 h 377"/>
                  <a:gd name="T14" fmla="*/ 212 w 212"/>
                  <a:gd name="T15" fmla="*/ 377 h 37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2" h="377">
                    <a:moveTo>
                      <a:pt x="212" y="293"/>
                    </a:moveTo>
                    <a:lnTo>
                      <a:pt x="186" y="93"/>
                    </a:lnTo>
                    <a:lnTo>
                      <a:pt x="48" y="0"/>
                    </a:lnTo>
                    <a:lnTo>
                      <a:pt x="0" y="76"/>
                    </a:lnTo>
                    <a:lnTo>
                      <a:pt x="175" y="377"/>
                    </a:lnTo>
                    <a:lnTo>
                      <a:pt x="212" y="293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2" name="Forme libre 31"/>
              <p:cNvSpPr>
                <a:spLocks/>
              </p:cNvSpPr>
              <p:nvPr/>
            </p:nvSpPr>
            <p:spPr bwMode="auto">
              <a:xfrm>
                <a:off x="1668463" y="4076700"/>
                <a:ext cx="2251075" cy="1617663"/>
              </a:xfrm>
              <a:custGeom>
                <a:avLst/>
                <a:gdLst>
                  <a:gd name="T0" fmla="*/ 1125540 w 6254"/>
                  <a:gd name="T1" fmla="*/ 0 h 4495"/>
                  <a:gd name="T2" fmla="*/ 0 w 6254"/>
                  <a:gd name="T3" fmla="*/ 808920 h 4495"/>
                  <a:gd name="T4" fmla="*/ 1125540 w 6254"/>
                  <a:gd name="T5" fmla="*/ 1617840 h 4495"/>
                  <a:gd name="T6" fmla="*/ 2251080 w 6254"/>
                  <a:gd name="T7" fmla="*/ 808920 h 449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54"/>
                  <a:gd name="T13" fmla="*/ 0 h 4495"/>
                  <a:gd name="T14" fmla="*/ 6254 w 6254"/>
                  <a:gd name="T15" fmla="*/ 4495 h 449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54" h="4495">
                    <a:moveTo>
                      <a:pt x="180" y="1819"/>
                    </a:moveTo>
                    <a:lnTo>
                      <a:pt x="194" y="1990"/>
                    </a:lnTo>
                    <a:lnTo>
                      <a:pt x="81" y="2290"/>
                    </a:lnTo>
                    <a:lnTo>
                      <a:pt x="123" y="2362"/>
                    </a:lnTo>
                    <a:lnTo>
                      <a:pt x="300" y="2371"/>
                    </a:lnTo>
                    <a:lnTo>
                      <a:pt x="369" y="2530"/>
                    </a:lnTo>
                    <a:lnTo>
                      <a:pt x="328" y="2602"/>
                    </a:lnTo>
                    <a:lnTo>
                      <a:pt x="407" y="2604"/>
                    </a:lnTo>
                    <a:lnTo>
                      <a:pt x="420" y="2800"/>
                    </a:lnTo>
                    <a:lnTo>
                      <a:pt x="347" y="2838"/>
                    </a:lnTo>
                    <a:lnTo>
                      <a:pt x="369" y="2921"/>
                    </a:lnTo>
                    <a:lnTo>
                      <a:pt x="152" y="3170"/>
                    </a:lnTo>
                    <a:lnTo>
                      <a:pt x="162" y="3251"/>
                    </a:lnTo>
                    <a:lnTo>
                      <a:pt x="72" y="3271"/>
                    </a:lnTo>
                    <a:lnTo>
                      <a:pt x="30" y="3345"/>
                    </a:lnTo>
                    <a:lnTo>
                      <a:pt x="0" y="3581"/>
                    </a:lnTo>
                    <a:lnTo>
                      <a:pt x="0" y="3583"/>
                    </a:lnTo>
                    <a:lnTo>
                      <a:pt x="3" y="3581"/>
                    </a:lnTo>
                    <a:lnTo>
                      <a:pt x="310" y="3851"/>
                    </a:lnTo>
                    <a:lnTo>
                      <a:pt x="640" y="3805"/>
                    </a:lnTo>
                    <a:lnTo>
                      <a:pt x="707" y="3863"/>
                    </a:lnTo>
                    <a:lnTo>
                      <a:pt x="968" y="3858"/>
                    </a:lnTo>
                    <a:lnTo>
                      <a:pt x="1143" y="3869"/>
                    </a:lnTo>
                    <a:lnTo>
                      <a:pt x="1205" y="3809"/>
                    </a:lnTo>
                    <a:lnTo>
                      <a:pt x="1194" y="3632"/>
                    </a:lnTo>
                    <a:lnTo>
                      <a:pt x="1261" y="3597"/>
                    </a:lnTo>
                    <a:lnTo>
                      <a:pt x="1713" y="3729"/>
                    </a:lnTo>
                    <a:lnTo>
                      <a:pt x="1842" y="3847"/>
                    </a:lnTo>
                    <a:lnTo>
                      <a:pt x="2015" y="3837"/>
                    </a:lnTo>
                    <a:lnTo>
                      <a:pt x="2170" y="4040"/>
                    </a:lnTo>
                    <a:lnTo>
                      <a:pt x="2198" y="3960"/>
                    </a:lnTo>
                    <a:lnTo>
                      <a:pt x="2286" y="3957"/>
                    </a:lnTo>
                    <a:lnTo>
                      <a:pt x="2568" y="4091"/>
                    </a:lnTo>
                    <a:lnTo>
                      <a:pt x="2574" y="4093"/>
                    </a:lnTo>
                    <a:lnTo>
                      <a:pt x="2523" y="4223"/>
                    </a:lnTo>
                    <a:lnTo>
                      <a:pt x="2759" y="4295"/>
                    </a:lnTo>
                    <a:lnTo>
                      <a:pt x="2823" y="4449"/>
                    </a:lnTo>
                    <a:lnTo>
                      <a:pt x="2909" y="4454"/>
                    </a:lnTo>
                    <a:lnTo>
                      <a:pt x="3031" y="4345"/>
                    </a:lnTo>
                    <a:lnTo>
                      <a:pt x="3115" y="4341"/>
                    </a:lnTo>
                    <a:lnTo>
                      <a:pt x="3371" y="4398"/>
                    </a:lnTo>
                    <a:lnTo>
                      <a:pt x="3495" y="4495"/>
                    </a:lnTo>
                    <a:lnTo>
                      <a:pt x="3664" y="4482"/>
                    </a:lnTo>
                    <a:lnTo>
                      <a:pt x="3664" y="4403"/>
                    </a:lnTo>
                    <a:lnTo>
                      <a:pt x="3883" y="4288"/>
                    </a:lnTo>
                    <a:lnTo>
                      <a:pt x="4052" y="4258"/>
                    </a:lnTo>
                    <a:lnTo>
                      <a:pt x="4285" y="4322"/>
                    </a:lnTo>
                    <a:lnTo>
                      <a:pt x="4128" y="4126"/>
                    </a:lnTo>
                    <a:lnTo>
                      <a:pt x="4117" y="3652"/>
                    </a:lnTo>
                    <a:lnTo>
                      <a:pt x="4130" y="3385"/>
                    </a:lnTo>
                    <a:lnTo>
                      <a:pt x="4283" y="3098"/>
                    </a:lnTo>
                    <a:lnTo>
                      <a:pt x="4352" y="3024"/>
                    </a:lnTo>
                    <a:lnTo>
                      <a:pt x="4502" y="2914"/>
                    </a:lnTo>
                    <a:lnTo>
                      <a:pt x="4685" y="2914"/>
                    </a:lnTo>
                    <a:lnTo>
                      <a:pt x="4864" y="2717"/>
                    </a:lnTo>
                    <a:lnTo>
                      <a:pt x="5160" y="2503"/>
                    </a:lnTo>
                    <a:lnTo>
                      <a:pt x="5388" y="2440"/>
                    </a:lnTo>
                    <a:lnTo>
                      <a:pt x="5467" y="2572"/>
                    </a:lnTo>
                    <a:lnTo>
                      <a:pt x="5538" y="2590"/>
                    </a:lnTo>
                    <a:lnTo>
                      <a:pt x="5539" y="2586"/>
                    </a:lnTo>
                    <a:lnTo>
                      <a:pt x="5541" y="2588"/>
                    </a:lnTo>
                    <a:lnTo>
                      <a:pt x="5642" y="2426"/>
                    </a:lnTo>
                    <a:lnTo>
                      <a:pt x="5797" y="2380"/>
                    </a:lnTo>
                    <a:lnTo>
                      <a:pt x="5770" y="2309"/>
                    </a:lnTo>
                    <a:lnTo>
                      <a:pt x="5883" y="2179"/>
                    </a:lnTo>
                    <a:lnTo>
                      <a:pt x="5973" y="2202"/>
                    </a:lnTo>
                    <a:lnTo>
                      <a:pt x="6024" y="1916"/>
                    </a:lnTo>
                    <a:lnTo>
                      <a:pt x="6254" y="1671"/>
                    </a:lnTo>
                    <a:lnTo>
                      <a:pt x="6083" y="1498"/>
                    </a:lnTo>
                    <a:lnTo>
                      <a:pt x="6076" y="1350"/>
                    </a:lnTo>
                    <a:lnTo>
                      <a:pt x="6007" y="1230"/>
                    </a:lnTo>
                    <a:lnTo>
                      <a:pt x="5843" y="1138"/>
                    </a:lnTo>
                    <a:lnTo>
                      <a:pt x="5769" y="1136"/>
                    </a:lnTo>
                    <a:lnTo>
                      <a:pt x="5700" y="1198"/>
                    </a:lnTo>
                    <a:lnTo>
                      <a:pt x="5696" y="1111"/>
                    </a:lnTo>
                    <a:lnTo>
                      <a:pt x="5508" y="1231"/>
                    </a:lnTo>
                    <a:lnTo>
                      <a:pt x="5296" y="1097"/>
                    </a:lnTo>
                    <a:lnTo>
                      <a:pt x="5107" y="711"/>
                    </a:lnTo>
                    <a:lnTo>
                      <a:pt x="5052" y="467"/>
                    </a:lnTo>
                    <a:lnTo>
                      <a:pt x="4809" y="259"/>
                    </a:lnTo>
                    <a:lnTo>
                      <a:pt x="4731" y="252"/>
                    </a:lnTo>
                    <a:lnTo>
                      <a:pt x="4726" y="330"/>
                    </a:lnTo>
                    <a:lnTo>
                      <a:pt x="4555" y="295"/>
                    </a:lnTo>
                    <a:lnTo>
                      <a:pt x="4514" y="141"/>
                    </a:lnTo>
                    <a:lnTo>
                      <a:pt x="4453" y="99"/>
                    </a:lnTo>
                    <a:lnTo>
                      <a:pt x="4243" y="277"/>
                    </a:lnTo>
                    <a:lnTo>
                      <a:pt x="4197" y="215"/>
                    </a:lnTo>
                    <a:lnTo>
                      <a:pt x="4012" y="646"/>
                    </a:lnTo>
                    <a:lnTo>
                      <a:pt x="4010" y="646"/>
                    </a:lnTo>
                    <a:lnTo>
                      <a:pt x="3937" y="506"/>
                    </a:lnTo>
                    <a:lnTo>
                      <a:pt x="3953" y="425"/>
                    </a:lnTo>
                    <a:lnTo>
                      <a:pt x="3886" y="383"/>
                    </a:lnTo>
                    <a:lnTo>
                      <a:pt x="3851" y="270"/>
                    </a:lnTo>
                    <a:lnTo>
                      <a:pt x="3713" y="159"/>
                    </a:lnTo>
                    <a:lnTo>
                      <a:pt x="3586" y="275"/>
                    </a:lnTo>
                    <a:lnTo>
                      <a:pt x="3503" y="519"/>
                    </a:lnTo>
                    <a:lnTo>
                      <a:pt x="3399" y="653"/>
                    </a:lnTo>
                    <a:lnTo>
                      <a:pt x="3228" y="609"/>
                    </a:lnTo>
                    <a:lnTo>
                      <a:pt x="3089" y="699"/>
                    </a:lnTo>
                    <a:lnTo>
                      <a:pt x="3002" y="561"/>
                    </a:lnTo>
                    <a:lnTo>
                      <a:pt x="3048" y="406"/>
                    </a:lnTo>
                    <a:lnTo>
                      <a:pt x="2944" y="243"/>
                    </a:lnTo>
                    <a:lnTo>
                      <a:pt x="2921" y="97"/>
                    </a:lnTo>
                    <a:lnTo>
                      <a:pt x="2736" y="92"/>
                    </a:lnTo>
                    <a:lnTo>
                      <a:pt x="2597" y="164"/>
                    </a:lnTo>
                    <a:lnTo>
                      <a:pt x="2413" y="0"/>
                    </a:lnTo>
                    <a:lnTo>
                      <a:pt x="2194" y="19"/>
                    </a:lnTo>
                    <a:lnTo>
                      <a:pt x="2177" y="155"/>
                    </a:lnTo>
                    <a:lnTo>
                      <a:pt x="2138" y="300"/>
                    </a:lnTo>
                    <a:lnTo>
                      <a:pt x="2016" y="386"/>
                    </a:lnTo>
                    <a:lnTo>
                      <a:pt x="2032" y="482"/>
                    </a:lnTo>
                    <a:lnTo>
                      <a:pt x="1872" y="577"/>
                    </a:lnTo>
                    <a:lnTo>
                      <a:pt x="1743" y="750"/>
                    </a:lnTo>
                    <a:lnTo>
                      <a:pt x="1653" y="834"/>
                    </a:lnTo>
                    <a:lnTo>
                      <a:pt x="1725" y="1080"/>
                    </a:lnTo>
                    <a:lnTo>
                      <a:pt x="1522" y="1134"/>
                    </a:lnTo>
                    <a:lnTo>
                      <a:pt x="1521" y="1212"/>
                    </a:lnTo>
                    <a:lnTo>
                      <a:pt x="1588" y="1249"/>
                    </a:lnTo>
                    <a:lnTo>
                      <a:pt x="1468" y="1397"/>
                    </a:lnTo>
                    <a:lnTo>
                      <a:pt x="1503" y="1473"/>
                    </a:lnTo>
                    <a:lnTo>
                      <a:pt x="1427" y="1466"/>
                    </a:lnTo>
                    <a:lnTo>
                      <a:pt x="1330" y="1593"/>
                    </a:lnTo>
                    <a:lnTo>
                      <a:pt x="1258" y="1630"/>
                    </a:lnTo>
                    <a:lnTo>
                      <a:pt x="1027" y="1602"/>
                    </a:lnTo>
                    <a:lnTo>
                      <a:pt x="891" y="1679"/>
                    </a:lnTo>
                    <a:lnTo>
                      <a:pt x="665" y="1662"/>
                    </a:lnTo>
                    <a:lnTo>
                      <a:pt x="630" y="1727"/>
                    </a:lnTo>
                    <a:lnTo>
                      <a:pt x="527" y="1709"/>
                    </a:lnTo>
                    <a:lnTo>
                      <a:pt x="519" y="1791"/>
                    </a:lnTo>
                    <a:lnTo>
                      <a:pt x="451" y="1826"/>
                    </a:lnTo>
                    <a:lnTo>
                      <a:pt x="434" y="1745"/>
                    </a:lnTo>
                    <a:lnTo>
                      <a:pt x="180" y="1819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3" name="Forme libre 32"/>
              <p:cNvSpPr>
                <a:spLocks/>
              </p:cNvSpPr>
              <p:nvPr/>
            </p:nvSpPr>
            <p:spPr bwMode="auto">
              <a:xfrm>
                <a:off x="1668463" y="4076700"/>
                <a:ext cx="2251075" cy="1617663"/>
              </a:xfrm>
              <a:custGeom>
                <a:avLst/>
                <a:gdLst>
                  <a:gd name="T0" fmla="*/ 1125540 w 6254"/>
                  <a:gd name="T1" fmla="*/ 0 h 4495"/>
                  <a:gd name="T2" fmla="*/ 0 w 6254"/>
                  <a:gd name="T3" fmla="*/ 808920 h 4495"/>
                  <a:gd name="T4" fmla="*/ 1125540 w 6254"/>
                  <a:gd name="T5" fmla="*/ 1617840 h 4495"/>
                  <a:gd name="T6" fmla="*/ 2251080 w 6254"/>
                  <a:gd name="T7" fmla="*/ 808920 h 449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54"/>
                  <a:gd name="T13" fmla="*/ 0 h 4495"/>
                  <a:gd name="T14" fmla="*/ 6254 w 6254"/>
                  <a:gd name="T15" fmla="*/ 4495 h 449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54" h="4495">
                    <a:moveTo>
                      <a:pt x="180" y="1819"/>
                    </a:moveTo>
                    <a:lnTo>
                      <a:pt x="194" y="1990"/>
                    </a:lnTo>
                    <a:lnTo>
                      <a:pt x="81" y="2290"/>
                    </a:lnTo>
                    <a:lnTo>
                      <a:pt x="123" y="2362"/>
                    </a:lnTo>
                    <a:lnTo>
                      <a:pt x="300" y="2371"/>
                    </a:lnTo>
                    <a:lnTo>
                      <a:pt x="369" y="2530"/>
                    </a:lnTo>
                    <a:lnTo>
                      <a:pt x="328" y="2602"/>
                    </a:lnTo>
                    <a:lnTo>
                      <a:pt x="407" y="2604"/>
                    </a:lnTo>
                    <a:lnTo>
                      <a:pt x="420" y="2800"/>
                    </a:lnTo>
                    <a:lnTo>
                      <a:pt x="347" y="2838"/>
                    </a:lnTo>
                    <a:lnTo>
                      <a:pt x="369" y="2921"/>
                    </a:lnTo>
                    <a:lnTo>
                      <a:pt x="152" y="3170"/>
                    </a:lnTo>
                    <a:lnTo>
                      <a:pt x="162" y="3251"/>
                    </a:lnTo>
                    <a:lnTo>
                      <a:pt x="72" y="3271"/>
                    </a:lnTo>
                    <a:lnTo>
                      <a:pt x="30" y="3345"/>
                    </a:lnTo>
                    <a:lnTo>
                      <a:pt x="0" y="3581"/>
                    </a:lnTo>
                    <a:lnTo>
                      <a:pt x="0" y="3583"/>
                    </a:lnTo>
                    <a:lnTo>
                      <a:pt x="3" y="3581"/>
                    </a:lnTo>
                    <a:lnTo>
                      <a:pt x="310" y="3851"/>
                    </a:lnTo>
                    <a:lnTo>
                      <a:pt x="640" y="3805"/>
                    </a:lnTo>
                    <a:lnTo>
                      <a:pt x="707" y="3863"/>
                    </a:lnTo>
                    <a:lnTo>
                      <a:pt x="968" y="3858"/>
                    </a:lnTo>
                    <a:lnTo>
                      <a:pt x="1143" y="3869"/>
                    </a:lnTo>
                    <a:lnTo>
                      <a:pt x="1205" y="3809"/>
                    </a:lnTo>
                    <a:lnTo>
                      <a:pt x="1194" y="3632"/>
                    </a:lnTo>
                    <a:lnTo>
                      <a:pt x="1261" y="3597"/>
                    </a:lnTo>
                    <a:lnTo>
                      <a:pt x="1713" y="3729"/>
                    </a:lnTo>
                    <a:lnTo>
                      <a:pt x="1842" y="3847"/>
                    </a:lnTo>
                    <a:lnTo>
                      <a:pt x="2015" y="3837"/>
                    </a:lnTo>
                    <a:lnTo>
                      <a:pt x="2170" y="4040"/>
                    </a:lnTo>
                    <a:lnTo>
                      <a:pt x="2198" y="3960"/>
                    </a:lnTo>
                    <a:lnTo>
                      <a:pt x="2286" y="3957"/>
                    </a:lnTo>
                    <a:lnTo>
                      <a:pt x="2568" y="4091"/>
                    </a:lnTo>
                    <a:lnTo>
                      <a:pt x="2574" y="4093"/>
                    </a:lnTo>
                    <a:lnTo>
                      <a:pt x="2523" y="4223"/>
                    </a:lnTo>
                    <a:lnTo>
                      <a:pt x="2759" y="4295"/>
                    </a:lnTo>
                    <a:lnTo>
                      <a:pt x="2823" y="4449"/>
                    </a:lnTo>
                    <a:lnTo>
                      <a:pt x="2909" y="4454"/>
                    </a:lnTo>
                    <a:lnTo>
                      <a:pt x="3031" y="4345"/>
                    </a:lnTo>
                    <a:lnTo>
                      <a:pt x="3115" y="4341"/>
                    </a:lnTo>
                    <a:lnTo>
                      <a:pt x="3371" y="4398"/>
                    </a:lnTo>
                    <a:lnTo>
                      <a:pt x="3495" y="4495"/>
                    </a:lnTo>
                    <a:lnTo>
                      <a:pt x="3664" y="4482"/>
                    </a:lnTo>
                    <a:lnTo>
                      <a:pt x="3664" y="4403"/>
                    </a:lnTo>
                    <a:lnTo>
                      <a:pt x="3883" y="4288"/>
                    </a:lnTo>
                    <a:lnTo>
                      <a:pt x="4052" y="4258"/>
                    </a:lnTo>
                    <a:lnTo>
                      <a:pt x="4285" y="4322"/>
                    </a:lnTo>
                    <a:lnTo>
                      <a:pt x="4128" y="4126"/>
                    </a:lnTo>
                    <a:lnTo>
                      <a:pt x="4117" y="3652"/>
                    </a:lnTo>
                    <a:lnTo>
                      <a:pt x="4130" y="3385"/>
                    </a:lnTo>
                    <a:lnTo>
                      <a:pt x="4283" y="3098"/>
                    </a:lnTo>
                    <a:lnTo>
                      <a:pt x="4352" y="3024"/>
                    </a:lnTo>
                    <a:lnTo>
                      <a:pt x="4502" y="2914"/>
                    </a:lnTo>
                    <a:lnTo>
                      <a:pt x="4685" y="2914"/>
                    </a:lnTo>
                    <a:lnTo>
                      <a:pt x="4864" y="2717"/>
                    </a:lnTo>
                    <a:lnTo>
                      <a:pt x="5160" y="2503"/>
                    </a:lnTo>
                    <a:lnTo>
                      <a:pt x="5388" y="2440"/>
                    </a:lnTo>
                    <a:lnTo>
                      <a:pt x="5467" y="2572"/>
                    </a:lnTo>
                    <a:lnTo>
                      <a:pt x="5538" y="2590"/>
                    </a:lnTo>
                    <a:lnTo>
                      <a:pt x="5539" y="2586"/>
                    </a:lnTo>
                    <a:lnTo>
                      <a:pt x="5541" y="2588"/>
                    </a:lnTo>
                    <a:lnTo>
                      <a:pt x="5642" y="2426"/>
                    </a:lnTo>
                    <a:lnTo>
                      <a:pt x="5797" y="2380"/>
                    </a:lnTo>
                    <a:lnTo>
                      <a:pt x="5770" y="2309"/>
                    </a:lnTo>
                    <a:lnTo>
                      <a:pt x="5883" y="2179"/>
                    </a:lnTo>
                    <a:lnTo>
                      <a:pt x="5973" y="2202"/>
                    </a:lnTo>
                    <a:lnTo>
                      <a:pt x="6024" y="1916"/>
                    </a:lnTo>
                    <a:lnTo>
                      <a:pt x="6254" y="1671"/>
                    </a:lnTo>
                    <a:lnTo>
                      <a:pt x="6083" y="1498"/>
                    </a:lnTo>
                    <a:lnTo>
                      <a:pt x="6076" y="1350"/>
                    </a:lnTo>
                    <a:lnTo>
                      <a:pt x="6007" y="1230"/>
                    </a:lnTo>
                    <a:lnTo>
                      <a:pt x="5843" y="1138"/>
                    </a:lnTo>
                    <a:lnTo>
                      <a:pt x="5769" y="1136"/>
                    </a:lnTo>
                    <a:lnTo>
                      <a:pt x="5700" y="1198"/>
                    </a:lnTo>
                    <a:lnTo>
                      <a:pt x="5696" y="1111"/>
                    </a:lnTo>
                    <a:lnTo>
                      <a:pt x="5508" y="1231"/>
                    </a:lnTo>
                    <a:lnTo>
                      <a:pt x="5296" y="1097"/>
                    </a:lnTo>
                    <a:lnTo>
                      <a:pt x="5107" y="711"/>
                    </a:lnTo>
                    <a:lnTo>
                      <a:pt x="5052" y="467"/>
                    </a:lnTo>
                    <a:lnTo>
                      <a:pt x="4809" y="259"/>
                    </a:lnTo>
                    <a:lnTo>
                      <a:pt x="4731" y="252"/>
                    </a:lnTo>
                    <a:lnTo>
                      <a:pt x="4726" y="330"/>
                    </a:lnTo>
                    <a:lnTo>
                      <a:pt x="4555" y="295"/>
                    </a:lnTo>
                    <a:lnTo>
                      <a:pt x="4514" y="141"/>
                    </a:lnTo>
                    <a:lnTo>
                      <a:pt x="4453" y="99"/>
                    </a:lnTo>
                    <a:lnTo>
                      <a:pt x="4243" y="277"/>
                    </a:lnTo>
                    <a:lnTo>
                      <a:pt x="4197" y="215"/>
                    </a:lnTo>
                    <a:lnTo>
                      <a:pt x="4012" y="646"/>
                    </a:lnTo>
                    <a:lnTo>
                      <a:pt x="4010" y="646"/>
                    </a:lnTo>
                    <a:lnTo>
                      <a:pt x="3937" y="506"/>
                    </a:lnTo>
                    <a:lnTo>
                      <a:pt x="3953" y="425"/>
                    </a:lnTo>
                    <a:lnTo>
                      <a:pt x="3886" y="383"/>
                    </a:lnTo>
                    <a:lnTo>
                      <a:pt x="3851" y="270"/>
                    </a:lnTo>
                    <a:lnTo>
                      <a:pt x="3713" y="159"/>
                    </a:lnTo>
                    <a:lnTo>
                      <a:pt x="3586" y="275"/>
                    </a:lnTo>
                    <a:lnTo>
                      <a:pt x="3503" y="519"/>
                    </a:lnTo>
                    <a:lnTo>
                      <a:pt x="3399" y="653"/>
                    </a:lnTo>
                    <a:lnTo>
                      <a:pt x="3228" y="609"/>
                    </a:lnTo>
                    <a:lnTo>
                      <a:pt x="3089" y="699"/>
                    </a:lnTo>
                    <a:lnTo>
                      <a:pt x="3002" y="561"/>
                    </a:lnTo>
                    <a:lnTo>
                      <a:pt x="3048" y="406"/>
                    </a:lnTo>
                    <a:lnTo>
                      <a:pt x="2944" y="243"/>
                    </a:lnTo>
                    <a:lnTo>
                      <a:pt x="2921" y="97"/>
                    </a:lnTo>
                    <a:lnTo>
                      <a:pt x="2736" y="92"/>
                    </a:lnTo>
                    <a:lnTo>
                      <a:pt x="2597" y="164"/>
                    </a:lnTo>
                    <a:lnTo>
                      <a:pt x="2413" y="0"/>
                    </a:lnTo>
                    <a:lnTo>
                      <a:pt x="2194" y="19"/>
                    </a:lnTo>
                    <a:lnTo>
                      <a:pt x="2177" y="155"/>
                    </a:lnTo>
                    <a:lnTo>
                      <a:pt x="2138" y="300"/>
                    </a:lnTo>
                    <a:lnTo>
                      <a:pt x="2016" y="386"/>
                    </a:lnTo>
                    <a:lnTo>
                      <a:pt x="2032" y="482"/>
                    </a:lnTo>
                    <a:lnTo>
                      <a:pt x="1872" y="577"/>
                    </a:lnTo>
                    <a:lnTo>
                      <a:pt x="1743" y="750"/>
                    </a:lnTo>
                    <a:lnTo>
                      <a:pt x="1653" y="834"/>
                    </a:lnTo>
                    <a:lnTo>
                      <a:pt x="1725" y="1080"/>
                    </a:lnTo>
                    <a:lnTo>
                      <a:pt x="1522" y="1134"/>
                    </a:lnTo>
                    <a:lnTo>
                      <a:pt x="1521" y="1212"/>
                    </a:lnTo>
                    <a:lnTo>
                      <a:pt x="1588" y="1249"/>
                    </a:lnTo>
                    <a:lnTo>
                      <a:pt x="1468" y="1397"/>
                    </a:lnTo>
                    <a:lnTo>
                      <a:pt x="1503" y="1473"/>
                    </a:lnTo>
                    <a:lnTo>
                      <a:pt x="1427" y="1466"/>
                    </a:lnTo>
                    <a:lnTo>
                      <a:pt x="1330" y="1593"/>
                    </a:lnTo>
                    <a:lnTo>
                      <a:pt x="1258" y="1630"/>
                    </a:lnTo>
                    <a:lnTo>
                      <a:pt x="1027" y="1602"/>
                    </a:lnTo>
                    <a:lnTo>
                      <a:pt x="891" y="1679"/>
                    </a:lnTo>
                    <a:lnTo>
                      <a:pt x="665" y="1662"/>
                    </a:lnTo>
                    <a:lnTo>
                      <a:pt x="630" y="1727"/>
                    </a:lnTo>
                    <a:lnTo>
                      <a:pt x="527" y="1709"/>
                    </a:lnTo>
                    <a:lnTo>
                      <a:pt x="519" y="1791"/>
                    </a:lnTo>
                    <a:lnTo>
                      <a:pt x="451" y="1826"/>
                    </a:lnTo>
                    <a:lnTo>
                      <a:pt x="434" y="1745"/>
                    </a:lnTo>
                    <a:lnTo>
                      <a:pt x="180" y="1819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4" name="Forme libre 33"/>
              <p:cNvSpPr>
                <a:spLocks/>
              </p:cNvSpPr>
              <p:nvPr/>
            </p:nvSpPr>
            <p:spPr bwMode="auto">
              <a:xfrm>
                <a:off x="2719388" y="3021013"/>
                <a:ext cx="2160587" cy="1577975"/>
              </a:xfrm>
              <a:custGeom>
                <a:avLst/>
                <a:gdLst>
                  <a:gd name="T0" fmla="*/ 1080540 w 6004"/>
                  <a:gd name="T1" fmla="*/ 0 h 4386"/>
                  <a:gd name="T2" fmla="*/ 0 w 6004"/>
                  <a:gd name="T3" fmla="*/ 789300 h 4386"/>
                  <a:gd name="T4" fmla="*/ 1080540 w 6004"/>
                  <a:gd name="T5" fmla="*/ 1578600 h 4386"/>
                  <a:gd name="T6" fmla="*/ 2161080 w 6004"/>
                  <a:gd name="T7" fmla="*/ 789300 h 4386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004"/>
                  <a:gd name="T13" fmla="*/ 0 h 4386"/>
                  <a:gd name="T14" fmla="*/ 6004 w 6004"/>
                  <a:gd name="T15" fmla="*/ 4386 h 4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04" h="4386">
                    <a:moveTo>
                      <a:pt x="5538" y="752"/>
                    </a:moveTo>
                    <a:lnTo>
                      <a:pt x="5437" y="605"/>
                    </a:lnTo>
                    <a:lnTo>
                      <a:pt x="5450" y="528"/>
                    </a:lnTo>
                    <a:lnTo>
                      <a:pt x="5360" y="508"/>
                    </a:lnTo>
                    <a:lnTo>
                      <a:pt x="5132" y="526"/>
                    </a:lnTo>
                    <a:lnTo>
                      <a:pt x="4996" y="639"/>
                    </a:lnTo>
                    <a:lnTo>
                      <a:pt x="4903" y="600"/>
                    </a:lnTo>
                    <a:lnTo>
                      <a:pt x="4829" y="757"/>
                    </a:lnTo>
                    <a:lnTo>
                      <a:pt x="4892" y="840"/>
                    </a:lnTo>
                    <a:lnTo>
                      <a:pt x="4704" y="984"/>
                    </a:lnTo>
                    <a:lnTo>
                      <a:pt x="4513" y="1011"/>
                    </a:lnTo>
                    <a:lnTo>
                      <a:pt x="4527" y="872"/>
                    </a:lnTo>
                    <a:lnTo>
                      <a:pt x="4684" y="776"/>
                    </a:lnTo>
                    <a:lnTo>
                      <a:pt x="4712" y="589"/>
                    </a:lnTo>
                    <a:lnTo>
                      <a:pt x="4619" y="533"/>
                    </a:lnTo>
                    <a:lnTo>
                      <a:pt x="4619" y="535"/>
                    </a:lnTo>
                    <a:lnTo>
                      <a:pt x="4478" y="711"/>
                    </a:lnTo>
                    <a:lnTo>
                      <a:pt x="4331" y="799"/>
                    </a:lnTo>
                    <a:lnTo>
                      <a:pt x="4225" y="805"/>
                    </a:lnTo>
                    <a:lnTo>
                      <a:pt x="4213" y="730"/>
                    </a:lnTo>
                    <a:lnTo>
                      <a:pt x="4123" y="686"/>
                    </a:lnTo>
                    <a:lnTo>
                      <a:pt x="4014" y="803"/>
                    </a:lnTo>
                    <a:lnTo>
                      <a:pt x="3936" y="810"/>
                    </a:lnTo>
                    <a:lnTo>
                      <a:pt x="3933" y="727"/>
                    </a:lnTo>
                    <a:lnTo>
                      <a:pt x="3857" y="725"/>
                    </a:lnTo>
                    <a:lnTo>
                      <a:pt x="3740" y="519"/>
                    </a:lnTo>
                    <a:lnTo>
                      <a:pt x="3610" y="432"/>
                    </a:lnTo>
                    <a:lnTo>
                      <a:pt x="3463" y="466"/>
                    </a:lnTo>
                    <a:lnTo>
                      <a:pt x="3303" y="425"/>
                    </a:lnTo>
                    <a:lnTo>
                      <a:pt x="3144" y="990"/>
                    </a:lnTo>
                    <a:lnTo>
                      <a:pt x="2992" y="783"/>
                    </a:lnTo>
                    <a:lnTo>
                      <a:pt x="2948" y="847"/>
                    </a:lnTo>
                    <a:lnTo>
                      <a:pt x="2881" y="801"/>
                    </a:lnTo>
                    <a:lnTo>
                      <a:pt x="2821" y="849"/>
                    </a:lnTo>
                    <a:lnTo>
                      <a:pt x="2761" y="801"/>
                    </a:lnTo>
                    <a:lnTo>
                      <a:pt x="2698" y="852"/>
                    </a:lnTo>
                    <a:lnTo>
                      <a:pt x="2691" y="932"/>
                    </a:lnTo>
                    <a:lnTo>
                      <a:pt x="2535" y="1037"/>
                    </a:lnTo>
                    <a:lnTo>
                      <a:pt x="2481" y="979"/>
                    </a:lnTo>
                    <a:lnTo>
                      <a:pt x="2264" y="1020"/>
                    </a:lnTo>
                    <a:lnTo>
                      <a:pt x="2123" y="932"/>
                    </a:lnTo>
                    <a:lnTo>
                      <a:pt x="2124" y="850"/>
                    </a:lnTo>
                    <a:lnTo>
                      <a:pt x="2223" y="723"/>
                    </a:lnTo>
                    <a:lnTo>
                      <a:pt x="2237" y="573"/>
                    </a:lnTo>
                    <a:lnTo>
                      <a:pt x="2193" y="512"/>
                    </a:lnTo>
                    <a:lnTo>
                      <a:pt x="1980" y="432"/>
                    </a:lnTo>
                    <a:lnTo>
                      <a:pt x="1800" y="67"/>
                    </a:lnTo>
                    <a:lnTo>
                      <a:pt x="1639" y="229"/>
                    </a:lnTo>
                    <a:lnTo>
                      <a:pt x="1521" y="131"/>
                    </a:lnTo>
                    <a:lnTo>
                      <a:pt x="1445" y="175"/>
                    </a:lnTo>
                    <a:lnTo>
                      <a:pt x="1272" y="171"/>
                    </a:lnTo>
                    <a:lnTo>
                      <a:pt x="1115" y="0"/>
                    </a:lnTo>
                    <a:lnTo>
                      <a:pt x="1006" y="2"/>
                    </a:lnTo>
                    <a:lnTo>
                      <a:pt x="879" y="102"/>
                    </a:lnTo>
                    <a:lnTo>
                      <a:pt x="651" y="180"/>
                    </a:lnTo>
                    <a:lnTo>
                      <a:pt x="590" y="229"/>
                    </a:lnTo>
                    <a:lnTo>
                      <a:pt x="634" y="374"/>
                    </a:lnTo>
                    <a:lnTo>
                      <a:pt x="590" y="439"/>
                    </a:lnTo>
                    <a:lnTo>
                      <a:pt x="353" y="466"/>
                    </a:lnTo>
                    <a:lnTo>
                      <a:pt x="258" y="628"/>
                    </a:lnTo>
                    <a:lnTo>
                      <a:pt x="291" y="732"/>
                    </a:lnTo>
                    <a:lnTo>
                      <a:pt x="487" y="863"/>
                    </a:lnTo>
                    <a:lnTo>
                      <a:pt x="586" y="1090"/>
                    </a:lnTo>
                    <a:lnTo>
                      <a:pt x="574" y="1200"/>
                    </a:lnTo>
                    <a:lnTo>
                      <a:pt x="635" y="1381"/>
                    </a:lnTo>
                    <a:lnTo>
                      <a:pt x="381" y="1613"/>
                    </a:lnTo>
                    <a:lnTo>
                      <a:pt x="503" y="1761"/>
                    </a:lnTo>
                    <a:lnTo>
                      <a:pt x="535" y="1914"/>
                    </a:lnTo>
                    <a:lnTo>
                      <a:pt x="487" y="1978"/>
                    </a:lnTo>
                    <a:lnTo>
                      <a:pt x="542" y="2355"/>
                    </a:lnTo>
                    <a:lnTo>
                      <a:pt x="374" y="2302"/>
                    </a:lnTo>
                    <a:lnTo>
                      <a:pt x="355" y="2394"/>
                    </a:lnTo>
                    <a:lnTo>
                      <a:pt x="150" y="2652"/>
                    </a:lnTo>
                    <a:lnTo>
                      <a:pt x="200" y="2712"/>
                    </a:lnTo>
                    <a:lnTo>
                      <a:pt x="136" y="2764"/>
                    </a:lnTo>
                    <a:lnTo>
                      <a:pt x="129" y="2854"/>
                    </a:lnTo>
                    <a:lnTo>
                      <a:pt x="46" y="2886"/>
                    </a:lnTo>
                    <a:lnTo>
                      <a:pt x="87" y="2976"/>
                    </a:lnTo>
                    <a:lnTo>
                      <a:pt x="0" y="3029"/>
                    </a:lnTo>
                    <a:lnTo>
                      <a:pt x="23" y="3175"/>
                    </a:lnTo>
                    <a:lnTo>
                      <a:pt x="127" y="3338"/>
                    </a:lnTo>
                    <a:lnTo>
                      <a:pt x="81" y="3493"/>
                    </a:lnTo>
                    <a:lnTo>
                      <a:pt x="168" y="3631"/>
                    </a:lnTo>
                    <a:lnTo>
                      <a:pt x="307" y="3541"/>
                    </a:lnTo>
                    <a:lnTo>
                      <a:pt x="478" y="3585"/>
                    </a:lnTo>
                    <a:lnTo>
                      <a:pt x="582" y="3451"/>
                    </a:lnTo>
                    <a:lnTo>
                      <a:pt x="665" y="3207"/>
                    </a:lnTo>
                    <a:lnTo>
                      <a:pt x="792" y="3091"/>
                    </a:lnTo>
                    <a:lnTo>
                      <a:pt x="930" y="3202"/>
                    </a:lnTo>
                    <a:lnTo>
                      <a:pt x="965" y="3315"/>
                    </a:lnTo>
                    <a:lnTo>
                      <a:pt x="1032" y="3357"/>
                    </a:lnTo>
                    <a:lnTo>
                      <a:pt x="1016" y="3438"/>
                    </a:lnTo>
                    <a:lnTo>
                      <a:pt x="1089" y="3578"/>
                    </a:lnTo>
                    <a:lnTo>
                      <a:pt x="1091" y="3578"/>
                    </a:lnTo>
                    <a:lnTo>
                      <a:pt x="1276" y="3147"/>
                    </a:lnTo>
                    <a:lnTo>
                      <a:pt x="1322" y="3209"/>
                    </a:lnTo>
                    <a:lnTo>
                      <a:pt x="1532" y="3031"/>
                    </a:lnTo>
                    <a:lnTo>
                      <a:pt x="1593" y="3073"/>
                    </a:lnTo>
                    <a:lnTo>
                      <a:pt x="1634" y="3227"/>
                    </a:lnTo>
                    <a:lnTo>
                      <a:pt x="1805" y="3262"/>
                    </a:lnTo>
                    <a:lnTo>
                      <a:pt x="1810" y="3184"/>
                    </a:lnTo>
                    <a:lnTo>
                      <a:pt x="1888" y="3191"/>
                    </a:lnTo>
                    <a:lnTo>
                      <a:pt x="2131" y="3399"/>
                    </a:lnTo>
                    <a:lnTo>
                      <a:pt x="2186" y="3643"/>
                    </a:lnTo>
                    <a:lnTo>
                      <a:pt x="2375" y="4029"/>
                    </a:lnTo>
                    <a:lnTo>
                      <a:pt x="2587" y="4163"/>
                    </a:lnTo>
                    <a:lnTo>
                      <a:pt x="2775" y="4043"/>
                    </a:lnTo>
                    <a:lnTo>
                      <a:pt x="2779" y="4130"/>
                    </a:lnTo>
                    <a:lnTo>
                      <a:pt x="2848" y="4068"/>
                    </a:lnTo>
                    <a:lnTo>
                      <a:pt x="2922" y="4070"/>
                    </a:lnTo>
                    <a:lnTo>
                      <a:pt x="3086" y="4162"/>
                    </a:lnTo>
                    <a:lnTo>
                      <a:pt x="3084" y="4063"/>
                    </a:lnTo>
                    <a:lnTo>
                      <a:pt x="3241" y="4080"/>
                    </a:lnTo>
                    <a:lnTo>
                      <a:pt x="3336" y="4197"/>
                    </a:lnTo>
                    <a:lnTo>
                      <a:pt x="3571" y="4089"/>
                    </a:lnTo>
                    <a:lnTo>
                      <a:pt x="3636" y="4128"/>
                    </a:lnTo>
                    <a:lnTo>
                      <a:pt x="3705" y="4070"/>
                    </a:lnTo>
                    <a:lnTo>
                      <a:pt x="3719" y="4225"/>
                    </a:lnTo>
                    <a:lnTo>
                      <a:pt x="3970" y="4248"/>
                    </a:lnTo>
                    <a:lnTo>
                      <a:pt x="3971" y="4324"/>
                    </a:lnTo>
                    <a:lnTo>
                      <a:pt x="4113" y="4386"/>
                    </a:lnTo>
                    <a:lnTo>
                      <a:pt x="4227" y="4259"/>
                    </a:lnTo>
                    <a:lnTo>
                      <a:pt x="4319" y="4250"/>
                    </a:lnTo>
                    <a:lnTo>
                      <a:pt x="4324" y="4121"/>
                    </a:lnTo>
                    <a:lnTo>
                      <a:pt x="4053" y="3968"/>
                    </a:lnTo>
                    <a:lnTo>
                      <a:pt x="4014" y="3897"/>
                    </a:lnTo>
                    <a:lnTo>
                      <a:pt x="4100" y="3759"/>
                    </a:lnTo>
                    <a:lnTo>
                      <a:pt x="4213" y="3798"/>
                    </a:lnTo>
                    <a:lnTo>
                      <a:pt x="4280" y="3729"/>
                    </a:lnTo>
                    <a:lnTo>
                      <a:pt x="4199" y="3669"/>
                    </a:lnTo>
                    <a:lnTo>
                      <a:pt x="4266" y="3486"/>
                    </a:lnTo>
                    <a:lnTo>
                      <a:pt x="4423" y="3477"/>
                    </a:lnTo>
                    <a:lnTo>
                      <a:pt x="4430" y="3387"/>
                    </a:lnTo>
                    <a:lnTo>
                      <a:pt x="4457" y="3304"/>
                    </a:lnTo>
                    <a:lnTo>
                      <a:pt x="4605" y="3272"/>
                    </a:lnTo>
                    <a:lnTo>
                      <a:pt x="4629" y="3195"/>
                    </a:lnTo>
                    <a:lnTo>
                      <a:pt x="4970" y="3093"/>
                    </a:lnTo>
                    <a:lnTo>
                      <a:pt x="5053" y="3123"/>
                    </a:lnTo>
                    <a:lnTo>
                      <a:pt x="5065" y="2964"/>
                    </a:lnTo>
                    <a:lnTo>
                      <a:pt x="4943" y="2881"/>
                    </a:lnTo>
                    <a:lnTo>
                      <a:pt x="4898" y="2768"/>
                    </a:lnTo>
                    <a:lnTo>
                      <a:pt x="4940" y="2664"/>
                    </a:lnTo>
                    <a:lnTo>
                      <a:pt x="5152" y="2759"/>
                    </a:lnTo>
                    <a:lnTo>
                      <a:pt x="5205" y="2706"/>
                    </a:lnTo>
                    <a:lnTo>
                      <a:pt x="5384" y="2673"/>
                    </a:lnTo>
                    <a:lnTo>
                      <a:pt x="5384" y="2669"/>
                    </a:lnTo>
                    <a:lnTo>
                      <a:pt x="5905" y="2447"/>
                    </a:lnTo>
                    <a:lnTo>
                      <a:pt x="5960" y="2348"/>
                    </a:lnTo>
                    <a:lnTo>
                      <a:pt x="5928" y="2276"/>
                    </a:lnTo>
                    <a:lnTo>
                      <a:pt x="6004" y="2136"/>
                    </a:lnTo>
                    <a:lnTo>
                      <a:pt x="5806" y="1999"/>
                    </a:lnTo>
                    <a:lnTo>
                      <a:pt x="5746" y="1851"/>
                    </a:lnTo>
                    <a:lnTo>
                      <a:pt x="5766" y="1768"/>
                    </a:lnTo>
                    <a:lnTo>
                      <a:pt x="5614" y="1704"/>
                    </a:lnTo>
                    <a:lnTo>
                      <a:pt x="5536" y="1634"/>
                    </a:lnTo>
                    <a:lnTo>
                      <a:pt x="5524" y="1547"/>
                    </a:lnTo>
                    <a:lnTo>
                      <a:pt x="5750" y="1325"/>
                    </a:lnTo>
                    <a:lnTo>
                      <a:pt x="5778" y="1242"/>
                    </a:lnTo>
                    <a:lnTo>
                      <a:pt x="5686" y="1119"/>
                    </a:lnTo>
                    <a:lnTo>
                      <a:pt x="5474" y="919"/>
                    </a:lnTo>
                    <a:lnTo>
                      <a:pt x="5538" y="752"/>
                    </a:lnTo>
                    <a:close/>
                    <a:moveTo>
                      <a:pt x="3580" y="3887"/>
                    </a:moveTo>
                    <a:lnTo>
                      <a:pt x="3471" y="3920"/>
                    </a:lnTo>
                    <a:lnTo>
                      <a:pt x="3418" y="3860"/>
                    </a:lnTo>
                    <a:lnTo>
                      <a:pt x="3453" y="3778"/>
                    </a:lnTo>
                    <a:lnTo>
                      <a:pt x="3524" y="3716"/>
                    </a:lnTo>
                    <a:lnTo>
                      <a:pt x="3646" y="3790"/>
                    </a:lnTo>
                    <a:lnTo>
                      <a:pt x="3580" y="3887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5" name="Forme libre 34"/>
              <p:cNvSpPr>
                <a:spLocks/>
              </p:cNvSpPr>
              <p:nvPr/>
            </p:nvSpPr>
            <p:spPr bwMode="auto">
              <a:xfrm>
                <a:off x="1752600" y="5097463"/>
                <a:ext cx="22225" cy="25400"/>
              </a:xfrm>
              <a:custGeom>
                <a:avLst/>
                <a:gdLst>
                  <a:gd name="T0" fmla="*/ 10980 w 62"/>
                  <a:gd name="T1" fmla="*/ 0 h 74"/>
                  <a:gd name="T2" fmla="*/ 0 w 62"/>
                  <a:gd name="T3" fmla="*/ 13140 h 74"/>
                  <a:gd name="T4" fmla="*/ 10980 w 62"/>
                  <a:gd name="T5" fmla="*/ 26280 h 74"/>
                  <a:gd name="T6" fmla="*/ 21960 w 62"/>
                  <a:gd name="T7" fmla="*/ 13140 h 7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"/>
                  <a:gd name="T13" fmla="*/ 0 h 74"/>
                  <a:gd name="T14" fmla="*/ 62 w 62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74">
                    <a:moveTo>
                      <a:pt x="0" y="29"/>
                    </a:moveTo>
                    <a:lnTo>
                      <a:pt x="62" y="74"/>
                    </a:lnTo>
                    <a:lnTo>
                      <a:pt x="6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6" name="Forme libre 35"/>
              <p:cNvSpPr>
                <a:spLocks/>
              </p:cNvSpPr>
              <p:nvPr/>
            </p:nvSpPr>
            <p:spPr bwMode="auto">
              <a:xfrm>
                <a:off x="1752600" y="5097463"/>
                <a:ext cx="22225" cy="25400"/>
              </a:xfrm>
              <a:custGeom>
                <a:avLst/>
                <a:gdLst>
                  <a:gd name="T0" fmla="*/ 10980 w 62"/>
                  <a:gd name="T1" fmla="*/ 0 h 74"/>
                  <a:gd name="T2" fmla="*/ 0 w 62"/>
                  <a:gd name="T3" fmla="*/ 13140 h 74"/>
                  <a:gd name="T4" fmla="*/ 10980 w 62"/>
                  <a:gd name="T5" fmla="*/ 26280 h 74"/>
                  <a:gd name="T6" fmla="*/ 21960 w 62"/>
                  <a:gd name="T7" fmla="*/ 13140 h 7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"/>
                  <a:gd name="T13" fmla="*/ 0 h 74"/>
                  <a:gd name="T14" fmla="*/ 62 w 62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74">
                    <a:moveTo>
                      <a:pt x="0" y="29"/>
                    </a:moveTo>
                    <a:lnTo>
                      <a:pt x="62" y="74"/>
                    </a:lnTo>
                    <a:lnTo>
                      <a:pt x="6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7" name="Forme libre 36"/>
              <p:cNvSpPr>
                <a:spLocks/>
              </p:cNvSpPr>
              <p:nvPr/>
            </p:nvSpPr>
            <p:spPr bwMode="auto">
              <a:xfrm>
                <a:off x="242888" y="1308100"/>
                <a:ext cx="4916487" cy="4384675"/>
              </a:xfrm>
              <a:custGeom>
                <a:avLst/>
                <a:gdLst>
                  <a:gd name="T0" fmla="*/ 2458080 w 13657"/>
                  <a:gd name="T1" fmla="*/ 0 h 12182"/>
                  <a:gd name="T2" fmla="*/ 0 w 13657"/>
                  <a:gd name="T3" fmla="*/ 2192580 h 12182"/>
                  <a:gd name="T4" fmla="*/ 2458080 w 13657"/>
                  <a:gd name="T5" fmla="*/ 4385160 h 12182"/>
                  <a:gd name="T6" fmla="*/ 4916160 w 13657"/>
                  <a:gd name="T7" fmla="*/ 2192580 h 1218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3657"/>
                  <a:gd name="T13" fmla="*/ 0 h 12182"/>
                  <a:gd name="T14" fmla="*/ 13657 w 13657"/>
                  <a:gd name="T15" fmla="*/ 12182 h 121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657" h="12182" fill="none">
                    <a:moveTo>
                      <a:pt x="10505" y="2"/>
                    </a:moveTo>
                    <a:lnTo>
                      <a:pt x="10519" y="0"/>
                    </a:lnTo>
                    <a:lnTo>
                      <a:pt x="10611" y="196"/>
                    </a:lnTo>
                    <a:lnTo>
                      <a:pt x="10762" y="177"/>
                    </a:lnTo>
                    <a:lnTo>
                      <a:pt x="10796" y="101"/>
                    </a:lnTo>
                    <a:lnTo>
                      <a:pt x="10981" y="101"/>
                    </a:lnTo>
                    <a:lnTo>
                      <a:pt x="11068" y="177"/>
                    </a:lnTo>
                    <a:lnTo>
                      <a:pt x="11216" y="244"/>
                    </a:lnTo>
                    <a:lnTo>
                      <a:pt x="11292" y="240"/>
                    </a:lnTo>
                    <a:lnTo>
                      <a:pt x="11412" y="147"/>
                    </a:lnTo>
                    <a:lnTo>
                      <a:pt x="11710" y="217"/>
                    </a:lnTo>
                    <a:lnTo>
                      <a:pt x="11791" y="272"/>
                    </a:lnTo>
                    <a:lnTo>
                      <a:pt x="11837" y="431"/>
                    </a:lnTo>
                    <a:lnTo>
                      <a:pt x="12054" y="676"/>
                    </a:lnTo>
                    <a:lnTo>
                      <a:pt x="12128" y="695"/>
                    </a:lnTo>
                    <a:lnTo>
                      <a:pt x="12135" y="616"/>
                    </a:lnTo>
                    <a:lnTo>
                      <a:pt x="12211" y="575"/>
                    </a:lnTo>
                    <a:lnTo>
                      <a:pt x="12292" y="612"/>
                    </a:lnTo>
                    <a:lnTo>
                      <a:pt x="12354" y="718"/>
                    </a:lnTo>
                    <a:lnTo>
                      <a:pt x="12422" y="685"/>
                    </a:lnTo>
                    <a:lnTo>
                      <a:pt x="12608" y="716"/>
                    </a:lnTo>
                    <a:lnTo>
                      <a:pt x="12781" y="605"/>
                    </a:lnTo>
                    <a:lnTo>
                      <a:pt x="13005" y="806"/>
                    </a:lnTo>
                    <a:lnTo>
                      <a:pt x="13403" y="822"/>
                    </a:lnTo>
                    <a:lnTo>
                      <a:pt x="13634" y="903"/>
                    </a:lnTo>
                    <a:lnTo>
                      <a:pt x="13527" y="1191"/>
                    </a:lnTo>
                    <a:lnTo>
                      <a:pt x="13243" y="1560"/>
                    </a:lnTo>
                    <a:lnTo>
                      <a:pt x="13204" y="1985"/>
                    </a:lnTo>
                    <a:lnTo>
                      <a:pt x="13045" y="2359"/>
                    </a:lnTo>
                    <a:lnTo>
                      <a:pt x="13096" y="2639"/>
                    </a:lnTo>
                    <a:lnTo>
                      <a:pt x="13024" y="3056"/>
                    </a:lnTo>
                    <a:lnTo>
                      <a:pt x="13102" y="3266"/>
                    </a:lnTo>
                    <a:lnTo>
                      <a:pt x="13040" y="3318"/>
                    </a:lnTo>
                    <a:lnTo>
                      <a:pt x="13035" y="3403"/>
                    </a:lnTo>
                    <a:lnTo>
                      <a:pt x="12959" y="3407"/>
                    </a:lnTo>
                    <a:lnTo>
                      <a:pt x="12945" y="3490"/>
                    </a:lnTo>
                    <a:lnTo>
                      <a:pt x="12872" y="3516"/>
                    </a:lnTo>
                    <a:lnTo>
                      <a:pt x="12666" y="3514"/>
                    </a:lnTo>
                    <a:lnTo>
                      <a:pt x="12689" y="3435"/>
                    </a:lnTo>
                    <a:lnTo>
                      <a:pt x="12609" y="3417"/>
                    </a:lnTo>
                    <a:lnTo>
                      <a:pt x="12601" y="3419"/>
                    </a:lnTo>
                    <a:lnTo>
                      <a:pt x="12504" y="3431"/>
                    </a:lnTo>
                    <a:lnTo>
                      <a:pt x="12401" y="3546"/>
                    </a:lnTo>
                    <a:lnTo>
                      <a:pt x="12377" y="3625"/>
                    </a:lnTo>
                    <a:lnTo>
                      <a:pt x="12491" y="3722"/>
                    </a:lnTo>
                    <a:lnTo>
                      <a:pt x="12430" y="3781"/>
                    </a:lnTo>
                    <a:lnTo>
                      <a:pt x="12435" y="3856"/>
                    </a:lnTo>
                    <a:lnTo>
                      <a:pt x="12119" y="4248"/>
                    </a:lnTo>
                    <a:lnTo>
                      <a:pt x="11888" y="4409"/>
                    </a:lnTo>
                    <a:lnTo>
                      <a:pt x="11909" y="4670"/>
                    </a:lnTo>
                    <a:lnTo>
                      <a:pt x="11593" y="4963"/>
                    </a:lnTo>
                    <a:lnTo>
                      <a:pt x="11496" y="5287"/>
                    </a:lnTo>
                    <a:lnTo>
                      <a:pt x="11500" y="5289"/>
                    </a:lnTo>
                    <a:lnTo>
                      <a:pt x="11593" y="5345"/>
                    </a:lnTo>
                    <a:lnTo>
                      <a:pt x="11565" y="5532"/>
                    </a:lnTo>
                    <a:lnTo>
                      <a:pt x="11408" y="5628"/>
                    </a:lnTo>
                    <a:lnTo>
                      <a:pt x="11394" y="5767"/>
                    </a:lnTo>
                    <a:lnTo>
                      <a:pt x="11585" y="5740"/>
                    </a:lnTo>
                    <a:lnTo>
                      <a:pt x="11773" y="5596"/>
                    </a:lnTo>
                    <a:lnTo>
                      <a:pt x="11710" y="5513"/>
                    </a:lnTo>
                    <a:lnTo>
                      <a:pt x="11784" y="5356"/>
                    </a:lnTo>
                    <a:lnTo>
                      <a:pt x="11877" y="5395"/>
                    </a:lnTo>
                    <a:lnTo>
                      <a:pt x="12013" y="5282"/>
                    </a:lnTo>
                    <a:lnTo>
                      <a:pt x="12241" y="5264"/>
                    </a:lnTo>
                    <a:lnTo>
                      <a:pt x="12331" y="5284"/>
                    </a:lnTo>
                    <a:lnTo>
                      <a:pt x="12318" y="5361"/>
                    </a:lnTo>
                    <a:lnTo>
                      <a:pt x="12419" y="5508"/>
                    </a:lnTo>
                    <a:lnTo>
                      <a:pt x="12355" y="5675"/>
                    </a:lnTo>
                    <a:lnTo>
                      <a:pt x="12567" y="5875"/>
                    </a:lnTo>
                    <a:lnTo>
                      <a:pt x="12659" y="5998"/>
                    </a:lnTo>
                    <a:lnTo>
                      <a:pt x="12631" y="6081"/>
                    </a:lnTo>
                    <a:lnTo>
                      <a:pt x="12405" y="6303"/>
                    </a:lnTo>
                    <a:lnTo>
                      <a:pt x="12417" y="6390"/>
                    </a:lnTo>
                    <a:lnTo>
                      <a:pt x="12495" y="6460"/>
                    </a:lnTo>
                    <a:lnTo>
                      <a:pt x="12647" y="6524"/>
                    </a:lnTo>
                    <a:lnTo>
                      <a:pt x="12627" y="6607"/>
                    </a:lnTo>
                    <a:lnTo>
                      <a:pt x="12687" y="6755"/>
                    </a:lnTo>
                    <a:lnTo>
                      <a:pt x="12885" y="6892"/>
                    </a:lnTo>
                    <a:lnTo>
                      <a:pt x="12809" y="7032"/>
                    </a:lnTo>
                    <a:lnTo>
                      <a:pt x="12841" y="7104"/>
                    </a:lnTo>
                    <a:lnTo>
                      <a:pt x="12786" y="7203"/>
                    </a:lnTo>
                    <a:lnTo>
                      <a:pt x="12265" y="7425"/>
                    </a:lnTo>
                    <a:lnTo>
                      <a:pt x="12265" y="7429"/>
                    </a:lnTo>
                    <a:lnTo>
                      <a:pt x="12327" y="7568"/>
                    </a:lnTo>
                    <a:lnTo>
                      <a:pt x="12403" y="7572"/>
                    </a:lnTo>
                    <a:lnTo>
                      <a:pt x="12424" y="7750"/>
                    </a:lnTo>
                    <a:lnTo>
                      <a:pt x="12565" y="7840"/>
                    </a:lnTo>
                    <a:lnTo>
                      <a:pt x="12729" y="7847"/>
                    </a:lnTo>
                    <a:lnTo>
                      <a:pt x="12832" y="8101"/>
                    </a:lnTo>
                    <a:lnTo>
                      <a:pt x="12735" y="8097"/>
                    </a:lnTo>
                    <a:lnTo>
                      <a:pt x="12682" y="8159"/>
                    </a:lnTo>
                    <a:lnTo>
                      <a:pt x="12645" y="8323"/>
                    </a:lnTo>
                    <a:lnTo>
                      <a:pt x="12585" y="8370"/>
                    </a:lnTo>
                    <a:lnTo>
                      <a:pt x="12691" y="8518"/>
                    </a:lnTo>
                    <a:lnTo>
                      <a:pt x="12639" y="8650"/>
                    </a:lnTo>
                    <a:lnTo>
                      <a:pt x="12809" y="8855"/>
                    </a:lnTo>
                    <a:lnTo>
                      <a:pt x="12980" y="8888"/>
                    </a:lnTo>
                    <a:lnTo>
                      <a:pt x="13227" y="9021"/>
                    </a:lnTo>
                    <a:lnTo>
                      <a:pt x="13548" y="8906"/>
                    </a:lnTo>
                    <a:lnTo>
                      <a:pt x="13657" y="9047"/>
                    </a:lnTo>
                    <a:lnTo>
                      <a:pt x="13601" y="9167"/>
                    </a:lnTo>
                    <a:lnTo>
                      <a:pt x="13433" y="9398"/>
                    </a:lnTo>
                    <a:lnTo>
                      <a:pt x="13421" y="9596"/>
                    </a:lnTo>
                    <a:lnTo>
                      <a:pt x="13031" y="9807"/>
                    </a:lnTo>
                    <a:lnTo>
                      <a:pt x="13001" y="9919"/>
                    </a:lnTo>
                    <a:lnTo>
                      <a:pt x="12846" y="9993"/>
                    </a:lnTo>
                    <a:lnTo>
                      <a:pt x="12729" y="10201"/>
                    </a:lnTo>
                    <a:lnTo>
                      <a:pt x="12583" y="10218"/>
                    </a:lnTo>
                    <a:lnTo>
                      <a:pt x="12417" y="10439"/>
                    </a:lnTo>
                    <a:lnTo>
                      <a:pt x="12512" y="10485"/>
                    </a:lnTo>
                    <a:lnTo>
                      <a:pt x="12452" y="10629"/>
                    </a:lnTo>
                    <a:lnTo>
                      <a:pt x="12350" y="10621"/>
                    </a:lnTo>
                    <a:lnTo>
                      <a:pt x="12278" y="10686"/>
                    </a:lnTo>
                    <a:lnTo>
                      <a:pt x="12124" y="10721"/>
                    </a:lnTo>
                    <a:lnTo>
                      <a:pt x="12124" y="10797"/>
                    </a:lnTo>
                    <a:lnTo>
                      <a:pt x="11923" y="10764"/>
                    </a:lnTo>
                    <a:lnTo>
                      <a:pt x="11869" y="10913"/>
                    </a:lnTo>
                    <a:lnTo>
                      <a:pt x="11837" y="10836"/>
                    </a:lnTo>
                    <a:lnTo>
                      <a:pt x="11676" y="10793"/>
                    </a:lnTo>
                    <a:lnTo>
                      <a:pt x="11436" y="10864"/>
                    </a:lnTo>
                    <a:lnTo>
                      <a:pt x="11443" y="10786"/>
                    </a:lnTo>
                    <a:lnTo>
                      <a:pt x="11274" y="10688"/>
                    </a:lnTo>
                    <a:lnTo>
                      <a:pt x="11202" y="10709"/>
                    </a:lnTo>
                    <a:lnTo>
                      <a:pt x="10937" y="10645"/>
                    </a:lnTo>
                    <a:lnTo>
                      <a:pt x="10831" y="10409"/>
                    </a:lnTo>
                    <a:lnTo>
                      <a:pt x="10473" y="10450"/>
                    </a:lnTo>
                    <a:lnTo>
                      <a:pt x="10351" y="10301"/>
                    </a:lnTo>
                    <a:lnTo>
                      <a:pt x="10277" y="10294"/>
                    </a:lnTo>
                    <a:lnTo>
                      <a:pt x="10242" y="10363"/>
                    </a:lnTo>
                    <a:lnTo>
                      <a:pt x="10300" y="10427"/>
                    </a:lnTo>
                    <a:lnTo>
                      <a:pt x="10039" y="10455"/>
                    </a:lnTo>
                    <a:lnTo>
                      <a:pt x="9940" y="10432"/>
                    </a:lnTo>
                    <a:lnTo>
                      <a:pt x="9953" y="10358"/>
                    </a:lnTo>
                    <a:lnTo>
                      <a:pt x="9900" y="10291"/>
                    </a:lnTo>
                    <a:lnTo>
                      <a:pt x="9508" y="10278"/>
                    </a:lnTo>
                    <a:lnTo>
                      <a:pt x="9501" y="10277"/>
                    </a:lnTo>
                    <a:lnTo>
                      <a:pt x="9427" y="10259"/>
                    </a:lnTo>
                    <a:lnTo>
                      <a:pt x="9348" y="10127"/>
                    </a:lnTo>
                    <a:lnTo>
                      <a:pt x="9120" y="10190"/>
                    </a:lnTo>
                    <a:lnTo>
                      <a:pt x="8824" y="10404"/>
                    </a:lnTo>
                    <a:lnTo>
                      <a:pt x="8645" y="10601"/>
                    </a:lnTo>
                    <a:lnTo>
                      <a:pt x="8462" y="10601"/>
                    </a:lnTo>
                    <a:lnTo>
                      <a:pt x="8312" y="10711"/>
                    </a:lnTo>
                    <a:lnTo>
                      <a:pt x="8243" y="10785"/>
                    </a:lnTo>
                    <a:lnTo>
                      <a:pt x="8090" y="11072"/>
                    </a:lnTo>
                    <a:lnTo>
                      <a:pt x="8077" y="11339"/>
                    </a:lnTo>
                    <a:lnTo>
                      <a:pt x="8088" y="11813"/>
                    </a:lnTo>
                    <a:lnTo>
                      <a:pt x="8245" y="12009"/>
                    </a:lnTo>
                    <a:lnTo>
                      <a:pt x="8012" y="11945"/>
                    </a:lnTo>
                    <a:lnTo>
                      <a:pt x="7843" y="11975"/>
                    </a:lnTo>
                    <a:lnTo>
                      <a:pt x="7624" y="12090"/>
                    </a:lnTo>
                    <a:lnTo>
                      <a:pt x="7624" y="12169"/>
                    </a:lnTo>
                    <a:lnTo>
                      <a:pt x="7456" y="12182"/>
                    </a:lnTo>
                    <a:lnTo>
                      <a:pt x="7332" y="12085"/>
                    </a:lnTo>
                    <a:lnTo>
                      <a:pt x="7076" y="12028"/>
                    </a:lnTo>
                    <a:lnTo>
                      <a:pt x="6992" y="12032"/>
                    </a:lnTo>
                    <a:lnTo>
                      <a:pt x="6870" y="12141"/>
                    </a:lnTo>
                    <a:lnTo>
                      <a:pt x="6784" y="12136"/>
                    </a:lnTo>
                    <a:lnTo>
                      <a:pt x="6720" y="11982"/>
                    </a:lnTo>
                    <a:lnTo>
                      <a:pt x="6484" y="11910"/>
                    </a:lnTo>
                    <a:lnTo>
                      <a:pt x="6535" y="11780"/>
                    </a:lnTo>
                    <a:lnTo>
                      <a:pt x="6529" y="11778"/>
                    </a:lnTo>
                    <a:lnTo>
                      <a:pt x="6247" y="11644"/>
                    </a:lnTo>
                    <a:lnTo>
                      <a:pt x="6159" y="11647"/>
                    </a:lnTo>
                    <a:lnTo>
                      <a:pt x="6131" y="11727"/>
                    </a:lnTo>
                    <a:lnTo>
                      <a:pt x="5976" y="11524"/>
                    </a:lnTo>
                    <a:lnTo>
                      <a:pt x="5803" y="11534"/>
                    </a:lnTo>
                    <a:lnTo>
                      <a:pt x="5674" y="11416"/>
                    </a:lnTo>
                    <a:lnTo>
                      <a:pt x="5222" y="11284"/>
                    </a:lnTo>
                    <a:lnTo>
                      <a:pt x="5155" y="11319"/>
                    </a:lnTo>
                    <a:lnTo>
                      <a:pt x="5166" y="11496"/>
                    </a:lnTo>
                    <a:lnTo>
                      <a:pt x="5104" y="11556"/>
                    </a:lnTo>
                    <a:lnTo>
                      <a:pt x="4929" y="11545"/>
                    </a:lnTo>
                    <a:lnTo>
                      <a:pt x="4668" y="11550"/>
                    </a:lnTo>
                    <a:lnTo>
                      <a:pt x="4601" y="11492"/>
                    </a:lnTo>
                    <a:lnTo>
                      <a:pt x="4271" y="11538"/>
                    </a:lnTo>
                    <a:lnTo>
                      <a:pt x="3964" y="11268"/>
                    </a:lnTo>
                    <a:lnTo>
                      <a:pt x="3961" y="11270"/>
                    </a:lnTo>
                    <a:lnTo>
                      <a:pt x="3804" y="11351"/>
                    </a:lnTo>
                    <a:lnTo>
                      <a:pt x="3740" y="11312"/>
                    </a:lnTo>
                    <a:lnTo>
                      <a:pt x="3679" y="11356"/>
                    </a:lnTo>
                    <a:lnTo>
                      <a:pt x="3467" y="11183"/>
                    </a:lnTo>
                    <a:lnTo>
                      <a:pt x="3396" y="11056"/>
                    </a:lnTo>
                    <a:lnTo>
                      <a:pt x="3227" y="11065"/>
                    </a:lnTo>
                    <a:lnTo>
                      <a:pt x="2966" y="10963"/>
                    </a:lnTo>
                    <a:lnTo>
                      <a:pt x="2807" y="10878"/>
                    </a:lnTo>
                    <a:lnTo>
                      <a:pt x="2802" y="10788"/>
                    </a:lnTo>
                    <a:lnTo>
                      <a:pt x="2721" y="10813"/>
                    </a:lnTo>
                    <a:lnTo>
                      <a:pt x="2708" y="10910"/>
                    </a:lnTo>
                    <a:lnTo>
                      <a:pt x="2602" y="10885"/>
                    </a:lnTo>
                    <a:lnTo>
                      <a:pt x="2569" y="10808"/>
                    </a:lnTo>
                    <a:lnTo>
                      <a:pt x="2640" y="10746"/>
                    </a:lnTo>
                    <a:lnTo>
                      <a:pt x="2692" y="10585"/>
                    </a:lnTo>
                    <a:lnTo>
                      <a:pt x="2652" y="10508"/>
                    </a:lnTo>
                    <a:lnTo>
                      <a:pt x="2474" y="10472"/>
                    </a:lnTo>
                    <a:lnTo>
                      <a:pt x="2414" y="10531"/>
                    </a:lnTo>
                    <a:lnTo>
                      <a:pt x="2400" y="10444"/>
                    </a:lnTo>
                    <a:lnTo>
                      <a:pt x="2243" y="10372"/>
                    </a:lnTo>
                    <a:lnTo>
                      <a:pt x="2414" y="10247"/>
                    </a:lnTo>
                    <a:lnTo>
                      <a:pt x="2537" y="10076"/>
                    </a:lnTo>
                    <a:lnTo>
                      <a:pt x="2641" y="9883"/>
                    </a:lnTo>
                    <a:lnTo>
                      <a:pt x="2938" y="8532"/>
                    </a:lnTo>
                    <a:lnTo>
                      <a:pt x="2936" y="8405"/>
                    </a:lnTo>
                    <a:lnTo>
                      <a:pt x="3022" y="8219"/>
                    </a:lnTo>
                    <a:lnTo>
                      <a:pt x="3193" y="8244"/>
                    </a:lnTo>
                    <a:lnTo>
                      <a:pt x="3188" y="8166"/>
                    </a:lnTo>
                    <a:lnTo>
                      <a:pt x="3068" y="8027"/>
                    </a:lnTo>
                    <a:lnTo>
                      <a:pt x="2962" y="8238"/>
                    </a:lnTo>
                    <a:lnTo>
                      <a:pt x="3128" y="6882"/>
                    </a:lnTo>
                    <a:lnTo>
                      <a:pt x="3208" y="6727"/>
                    </a:lnTo>
                    <a:lnTo>
                      <a:pt x="3234" y="6802"/>
                    </a:lnTo>
                    <a:lnTo>
                      <a:pt x="3522" y="7086"/>
                    </a:lnTo>
                    <a:lnTo>
                      <a:pt x="3590" y="7298"/>
                    </a:lnTo>
                    <a:lnTo>
                      <a:pt x="3647" y="7208"/>
                    </a:lnTo>
                    <a:lnTo>
                      <a:pt x="3633" y="7129"/>
                    </a:lnTo>
                    <a:lnTo>
                      <a:pt x="3575" y="6931"/>
                    </a:lnTo>
                    <a:lnTo>
                      <a:pt x="3294" y="6628"/>
                    </a:lnTo>
                    <a:lnTo>
                      <a:pt x="3082" y="6494"/>
                    </a:lnTo>
                    <a:lnTo>
                      <a:pt x="3049" y="6379"/>
                    </a:lnTo>
                    <a:lnTo>
                      <a:pt x="3176" y="6293"/>
                    </a:lnTo>
                    <a:lnTo>
                      <a:pt x="3257" y="6136"/>
                    </a:lnTo>
                    <a:lnTo>
                      <a:pt x="3213" y="5993"/>
                    </a:lnTo>
                    <a:lnTo>
                      <a:pt x="3287" y="5980"/>
                    </a:lnTo>
                    <a:lnTo>
                      <a:pt x="3176" y="5763"/>
                    </a:lnTo>
                    <a:lnTo>
                      <a:pt x="3096" y="5739"/>
                    </a:lnTo>
                    <a:lnTo>
                      <a:pt x="3220" y="5478"/>
                    </a:lnTo>
                    <a:lnTo>
                      <a:pt x="3216" y="5478"/>
                    </a:lnTo>
                    <a:lnTo>
                      <a:pt x="3142" y="5467"/>
                    </a:lnTo>
                    <a:lnTo>
                      <a:pt x="3125" y="5541"/>
                    </a:lnTo>
                    <a:lnTo>
                      <a:pt x="2998" y="5437"/>
                    </a:lnTo>
                    <a:lnTo>
                      <a:pt x="2835" y="5407"/>
                    </a:lnTo>
                    <a:lnTo>
                      <a:pt x="2795" y="5310"/>
                    </a:lnTo>
                    <a:lnTo>
                      <a:pt x="2664" y="5282"/>
                    </a:lnTo>
                    <a:lnTo>
                      <a:pt x="2445" y="5100"/>
                    </a:lnTo>
                    <a:lnTo>
                      <a:pt x="2389" y="4910"/>
                    </a:lnTo>
                    <a:lnTo>
                      <a:pt x="2107" y="4580"/>
                    </a:lnTo>
                    <a:lnTo>
                      <a:pt x="2096" y="4460"/>
                    </a:lnTo>
                    <a:lnTo>
                      <a:pt x="2306" y="4236"/>
                    </a:lnTo>
                    <a:lnTo>
                      <a:pt x="2177" y="4100"/>
                    </a:lnTo>
                    <a:lnTo>
                      <a:pt x="2017" y="4043"/>
                    </a:lnTo>
                    <a:lnTo>
                      <a:pt x="2098" y="4008"/>
                    </a:lnTo>
                    <a:lnTo>
                      <a:pt x="2116" y="3828"/>
                    </a:lnTo>
                    <a:lnTo>
                      <a:pt x="2299" y="3759"/>
                    </a:lnTo>
                    <a:lnTo>
                      <a:pt x="2103" y="3775"/>
                    </a:lnTo>
                    <a:lnTo>
                      <a:pt x="1969" y="3874"/>
                    </a:lnTo>
                    <a:lnTo>
                      <a:pt x="1914" y="3821"/>
                    </a:lnTo>
                    <a:lnTo>
                      <a:pt x="1750" y="3793"/>
                    </a:lnTo>
                    <a:lnTo>
                      <a:pt x="1687" y="3625"/>
                    </a:lnTo>
                    <a:lnTo>
                      <a:pt x="1807" y="3509"/>
                    </a:lnTo>
                    <a:lnTo>
                      <a:pt x="1805" y="3509"/>
                    </a:lnTo>
                    <a:lnTo>
                      <a:pt x="1765" y="3440"/>
                    </a:lnTo>
                    <a:lnTo>
                      <a:pt x="1846" y="3435"/>
                    </a:lnTo>
                    <a:lnTo>
                      <a:pt x="1772" y="3393"/>
                    </a:lnTo>
                    <a:lnTo>
                      <a:pt x="1436" y="3421"/>
                    </a:lnTo>
                    <a:lnTo>
                      <a:pt x="1308" y="3318"/>
                    </a:lnTo>
                    <a:lnTo>
                      <a:pt x="1477" y="3340"/>
                    </a:lnTo>
                    <a:lnTo>
                      <a:pt x="1530" y="3273"/>
                    </a:lnTo>
                    <a:lnTo>
                      <a:pt x="1473" y="3209"/>
                    </a:lnTo>
                    <a:lnTo>
                      <a:pt x="1375" y="3191"/>
                    </a:lnTo>
                    <a:lnTo>
                      <a:pt x="1334" y="3260"/>
                    </a:lnTo>
                    <a:lnTo>
                      <a:pt x="1249" y="3128"/>
                    </a:lnTo>
                    <a:lnTo>
                      <a:pt x="1283" y="3288"/>
                    </a:lnTo>
                    <a:lnTo>
                      <a:pt x="1218" y="3237"/>
                    </a:lnTo>
                    <a:lnTo>
                      <a:pt x="1133" y="3260"/>
                    </a:lnTo>
                    <a:lnTo>
                      <a:pt x="1057" y="3324"/>
                    </a:lnTo>
                    <a:lnTo>
                      <a:pt x="1091" y="3401"/>
                    </a:lnTo>
                    <a:lnTo>
                      <a:pt x="1032" y="3338"/>
                    </a:lnTo>
                    <a:lnTo>
                      <a:pt x="1054" y="3237"/>
                    </a:lnTo>
                    <a:lnTo>
                      <a:pt x="995" y="3161"/>
                    </a:lnTo>
                    <a:lnTo>
                      <a:pt x="988" y="3087"/>
                    </a:lnTo>
                    <a:lnTo>
                      <a:pt x="1055" y="3052"/>
                    </a:lnTo>
                    <a:lnTo>
                      <a:pt x="981" y="3086"/>
                    </a:lnTo>
                    <a:lnTo>
                      <a:pt x="882" y="3043"/>
                    </a:lnTo>
                    <a:lnTo>
                      <a:pt x="844" y="2973"/>
                    </a:lnTo>
                    <a:lnTo>
                      <a:pt x="902" y="2914"/>
                    </a:lnTo>
                    <a:lnTo>
                      <a:pt x="821" y="2899"/>
                    </a:lnTo>
                    <a:lnTo>
                      <a:pt x="805" y="2817"/>
                    </a:lnTo>
                    <a:lnTo>
                      <a:pt x="817" y="2976"/>
                    </a:lnTo>
                    <a:lnTo>
                      <a:pt x="745" y="3012"/>
                    </a:lnTo>
                    <a:lnTo>
                      <a:pt x="676" y="2971"/>
                    </a:lnTo>
                    <a:lnTo>
                      <a:pt x="658" y="2763"/>
                    </a:lnTo>
                    <a:lnTo>
                      <a:pt x="651" y="2844"/>
                    </a:lnTo>
                    <a:lnTo>
                      <a:pt x="549" y="2886"/>
                    </a:lnTo>
                    <a:lnTo>
                      <a:pt x="471" y="2867"/>
                    </a:lnTo>
                    <a:lnTo>
                      <a:pt x="489" y="2793"/>
                    </a:lnTo>
                    <a:lnTo>
                      <a:pt x="418" y="2817"/>
                    </a:lnTo>
                    <a:lnTo>
                      <a:pt x="408" y="2740"/>
                    </a:lnTo>
                    <a:lnTo>
                      <a:pt x="408" y="2817"/>
                    </a:lnTo>
                    <a:lnTo>
                      <a:pt x="332" y="2833"/>
                    </a:lnTo>
                    <a:lnTo>
                      <a:pt x="203" y="2675"/>
                    </a:lnTo>
                    <a:lnTo>
                      <a:pt x="82" y="2719"/>
                    </a:lnTo>
                    <a:lnTo>
                      <a:pt x="0" y="2666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8" name="Forme libre 37"/>
              <p:cNvSpPr>
                <a:spLocks/>
              </p:cNvSpPr>
              <p:nvPr/>
            </p:nvSpPr>
            <p:spPr bwMode="auto">
              <a:xfrm>
                <a:off x="3265488" y="2065338"/>
                <a:ext cx="1512887" cy="474662"/>
              </a:xfrm>
              <a:custGeom>
                <a:avLst/>
                <a:gdLst>
                  <a:gd name="T0" fmla="*/ 756360 w 4203"/>
                  <a:gd name="T1" fmla="*/ 0 h 1319"/>
                  <a:gd name="T2" fmla="*/ 0 w 4203"/>
                  <a:gd name="T3" fmla="*/ 237240 h 1319"/>
                  <a:gd name="T4" fmla="*/ 756360 w 4203"/>
                  <a:gd name="T5" fmla="*/ 474480 h 1319"/>
                  <a:gd name="T6" fmla="*/ 1512720 w 4203"/>
                  <a:gd name="T7" fmla="*/ 237240 h 131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203"/>
                  <a:gd name="T13" fmla="*/ 0 h 1319"/>
                  <a:gd name="T14" fmla="*/ 4203 w 4203"/>
                  <a:gd name="T15" fmla="*/ 1319 h 13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03" h="1319" fill="none">
                    <a:moveTo>
                      <a:pt x="4203" y="1319"/>
                    </a:moveTo>
                    <a:lnTo>
                      <a:pt x="4146" y="1181"/>
                    </a:lnTo>
                    <a:lnTo>
                      <a:pt x="4070" y="1183"/>
                    </a:lnTo>
                    <a:lnTo>
                      <a:pt x="4058" y="942"/>
                    </a:lnTo>
                    <a:lnTo>
                      <a:pt x="3855" y="807"/>
                    </a:lnTo>
                    <a:lnTo>
                      <a:pt x="3853" y="807"/>
                    </a:lnTo>
                    <a:lnTo>
                      <a:pt x="3829" y="823"/>
                    </a:lnTo>
                    <a:lnTo>
                      <a:pt x="3603" y="645"/>
                    </a:lnTo>
                    <a:lnTo>
                      <a:pt x="3465" y="705"/>
                    </a:lnTo>
                    <a:lnTo>
                      <a:pt x="3329" y="605"/>
                    </a:lnTo>
                    <a:lnTo>
                      <a:pt x="3178" y="649"/>
                    </a:lnTo>
                    <a:lnTo>
                      <a:pt x="2987" y="534"/>
                    </a:lnTo>
                    <a:lnTo>
                      <a:pt x="2770" y="689"/>
                    </a:lnTo>
                    <a:lnTo>
                      <a:pt x="2770" y="691"/>
                    </a:lnTo>
                    <a:lnTo>
                      <a:pt x="2774" y="730"/>
                    </a:lnTo>
                    <a:lnTo>
                      <a:pt x="2714" y="818"/>
                    </a:lnTo>
                    <a:lnTo>
                      <a:pt x="2638" y="807"/>
                    </a:lnTo>
                    <a:lnTo>
                      <a:pt x="2581" y="873"/>
                    </a:lnTo>
                    <a:lnTo>
                      <a:pt x="2573" y="1097"/>
                    </a:lnTo>
                    <a:lnTo>
                      <a:pt x="2488" y="1125"/>
                    </a:lnTo>
                    <a:lnTo>
                      <a:pt x="2430" y="1076"/>
                    </a:lnTo>
                    <a:lnTo>
                      <a:pt x="2252" y="1181"/>
                    </a:lnTo>
                    <a:lnTo>
                      <a:pt x="2223" y="1247"/>
                    </a:lnTo>
                    <a:lnTo>
                      <a:pt x="2222" y="1248"/>
                    </a:lnTo>
                    <a:lnTo>
                      <a:pt x="2091" y="1301"/>
                    </a:lnTo>
                    <a:lnTo>
                      <a:pt x="2091" y="1224"/>
                    </a:lnTo>
                    <a:lnTo>
                      <a:pt x="2010" y="1181"/>
                    </a:lnTo>
                    <a:lnTo>
                      <a:pt x="1761" y="1128"/>
                    </a:lnTo>
                    <a:lnTo>
                      <a:pt x="1698" y="998"/>
                    </a:lnTo>
                    <a:lnTo>
                      <a:pt x="1775" y="933"/>
                    </a:lnTo>
                    <a:lnTo>
                      <a:pt x="1745" y="852"/>
                    </a:lnTo>
                    <a:lnTo>
                      <a:pt x="1699" y="790"/>
                    </a:lnTo>
                    <a:lnTo>
                      <a:pt x="1620" y="783"/>
                    </a:lnTo>
                    <a:lnTo>
                      <a:pt x="1629" y="703"/>
                    </a:lnTo>
                    <a:lnTo>
                      <a:pt x="1560" y="677"/>
                    </a:lnTo>
                    <a:lnTo>
                      <a:pt x="1544" y="601"/>
                    </a:lnTo>
                    <a:lnTo>
                      <a:pt x="1343" y="569"/>
                    </a:lnTo>
                    <a:lnTo>
                      <a:pt x="1216" y="677"/>
                    </a:lnTo>
                    <a:lnTo>
                      <a:pt x="1052" y="702"/>
                    </a:lnTo>
                    <a:lnTo>
                      <a:pt x="994" y="755"/>
                    </a:lnTo>
                    <a:lnTo>
                      <a:pt x="914" y="717"/>
                    </a:lnTo>
                    <a:lnTo>
                      <a:pt x="574" y="760"/>
                    </a:lnTo>
                    <a:lnTo>
                      <a:pt x="438" y="465"/>
                    </a:lnTo>
                    <a:lnTo>
                      <a:pt x="341" y="354"/>
                    </a:lnTo>
                    <a:lnTo>
                      <a:pt x="288" y="414"/>
                    </a:lnTo>
                    <a:lnTo>
                      <a:pt x="221" y="188"/>
                    </a:lnTo>
                    <a:lnTo>
                      <a:pt x="101" y="38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99" name="Forme libre 38"/>
              <p:cNvSpPr>
                <a:spLocks/>
              </p:cNvSpPr>
              <p:nvPr/>
            </p:nvSpPr>
            <p:spPr bwMode="auto">
              <a:xfrm>
                <a:off x="3121025" y="3021013"/>
                <a:ext cx="1260475" cy="373062"/>
              </a:xfrm>
              <a:custGeom>
                <a:avLst/>
                <a:gdLst>
                  <a:gd name="T0" fmla="*/ 630540 w 3504"/>
                  <a:gd name="T1" fmla="*/ 0 h 1037"/>
                  <a:gd name="T2" fmla="*/ 0 w 3504"/>
                  <a:gd name="T3" fmla="*/ 186480 h 1037"/>
                  <a:gd name="T4" fmla="*/ 630540 w 3504"/>
                  <a:gd name="T5" fmla="*/ 372960 h 1037"/>
                  <a:gd name="T6" fmla="*/ 1261080 w 3504"/>
                  <a:gd name="T7" fmla="*/ 186480 h 103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504"/>
                  <a:gd name="T13" fmla="*/ 0 h 1037"/>
                  <a:gd name="T14" fmla="*/ 3504 w 3504"/>
                  <a:gd name="T15" fmla="*/ 1037 h 10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04" h="1037" fill="none">
                    <a:moveTo>
                      <a:pt x="3504" y="533"/>
                    </a:moveTo>
                    <a:lnTo>
                      <a:pt x="3504" y="535"/>
                    </a:lnTo>
                    <a:lnTo>
                      <a:pt x="3363" y="711"/>
                    </a:lnTo>
                    <a:lnTo>
                      <a:pt x="3216" y="799"/>
                    </a:lnTo>
                    <a:lnTo>
                      <a:pt x="3110" y="805"/>
                    </a:lnTo>
                    <a:lnTo>
                      <a:pt x="3098" y="730"/>
                    </a:lnTo>
                    <a:lnTo>
                      <a:pt x="3008" y="686"/>
                    </a:lnTo>
                    <a:lnTo>
                      <a:pt x="2899" y="803"/>
                    </a:lnTo>
                    <a:lnTo>
                      <a:pt x="2821" y="810"/>
                    </a:lnTo>
                    <a:lnTo>
                      <a:pt x="2818" y="727"/>
                    </a:lnTo>
                    <a:lnTo>
                      <a:pt x="2742" y="725"/>
                    </a:lnTo>
                    <a:lnTo>
                      <a:pt x="2625" y="519"/>
                    </a:lnTo>
                    <a:lnTo>
                      <a:pt x="2495" y="432"/>
                    </a:lnTo>
                    <a:lnTo>
                      <a:pt x="2348" y="466"/>
                    </a:lnTo>
                    <a:lnTo>
                      <a:pt x="2188" y="425"/>
                    </a:lnTo>
                    <a:lnTo>
                      <a:pt x="2029" y="990"/>
                    </a:lnTo>
                    <a:lnTo>
                      <a:pt x="1877" y="783"/>
                    </a:lnTo>
                    <a:lnTo>
                      <a:pt x="1833" y="847"/>
                    </a:lnTo>
                    <a:lnTo>
                      <a:pt x="1766" y="801"/>
                    </a:lnTo>
                    <a:lnTo>
                      <a:pt x="1706" y="849"/>
                    </a:lnTo>
                    <a:lnTo>
                      <a:pt x="1646" y="801"/>
                    </a:lnTo>
                    <a:lnTo>
                      <a:pt x="1583" y="852"/>
                    </a:lnTo>
                    <a:lnTo>
                      <a:pt x="1576" y="932"/>
                    </a:lnTo>
                    <a:lnTo>
                      <a:pt x="1420" y="1037"/>
                    </a:lnTo>
                    <a:lnTo>
                      <a:pt x="1366" y="979"/>
                    </a:lnTo>
                    <a:lnTo>
                      <a:pt x="1149" y="1020"/>
                    </a:lnTo>
                    <a:lnTo>
                      <a:pt x="1008" y="932"/>
                    </a:lnTo>
                    <a:lnTo>
                      <a:pt x="1009" y="850"/>
                    </a:lnTo>
                    <a:lnTo>
                      <a:pt x="1108" y="723"/>
                    </a:lnTo>
                    <a:lnTo>
                      <a:pt x="1122" y="573"/>
                    </a:lnTo>
                    <a:lnTo>
                      <a:pt x="1078" y="512"/>
                    </a:lnTo>
                    <a:lnTo>
                      <a:pt x="865" y="432"/>
                    </a:lnTo>
                    <a:lnTo>
                      <a:pt x="685" y="67"/>
                    </a:lnTo>
                    <a:lnTo>
                      <a:pt x="524" y="229"/>
                    </a:lnTo>
                    <a:lnTo>
                      <a:pt x="406" y="131"/>
                    </a:lnTo>
                    <a:lnTo>
                      <a:pt x="330" y="175"/>
                    </a:lnTo>
                    <a:lnTo>
                      <a:pt x="157" y="171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00" name="Forme libre 39"/>
              <p:cNvSpPr>
                <a:spLocks/>
              </p:cNvSpPr>
              <p:nvPr/>
            </p:nvSpPr>
            <p:spPr bwMode="auto">
              <a:xfrm>
                <a:off x="3830638" y="3979863"/>
                <a:ext cx="827087" cy="619125"/>
              </a:xfrm>
              <a:custGeom>
                <a:avLst/>
                <a:gdLst>
                  <a:gd name="T0" fmla="*/ 413820 w 2300"/>
                  <a:gd name="T1" fmla="*/ 0 h 1722"/>
                  <a:gd name="T2" fmla="*/ 0 w 2300"/>
                  <a:gd name="T3" fmla="*/ 309780 h 1722"/>
                  <a:gd name="T4" fmla="*/ 413820 w 2300"/>
                  <a:gd name="T5" fmla="*/ 619560 h 1722"/>
                  <a:gd name="T6" fmla="*/ 827640 w 2300"/>
                  <a:gd name="T7" fmla="*/ 309780 h 172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300"/>
                  <a:gd name="T13" fmla="*/ 0 h 1722"/>
                  <a:gd name="T14" fmla="*/ 2300 w 2300"/>
                  <a:gd name="T15" fmla="*/ 1722 h 17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00" h="1722" fill="none">
                    <a:moveTo>
                      <a:pt x="2300" y="9"/>
                    </a:moveTo>
                    <a:lnTo>
                      <a:pt x="2121" y="42"/>
                    </a:lnTo>
                    <a:lnTo>
                      <a:pt x="2068" y="95"/>
                    </a:lnTo>
                    <a:lnTo>
                      <a:pt x="1856" y="0"/>
                    </a:lnTo>
                    <a:lnTo>
                      <a:pt x="1814" y="104"/>
                    </a:lnTo>
                    <a:lnTo>
                      <a:pt x="1859" y="217"/>
                    </a:lnTo>
                    <a:lnTo>
                      <a:pt x="1981" y="300"/>
                    </a:lnTo>
                    <a:lnTo>
                      <a:pt x="1969" y="459"/>
                    </a:lnTo>
                    <a:lnTo>
                      <a:pt x="1886" y="429"/>
                    </a:lnTo>
                    <a:lnTo>
                      <a:pt x="1545" y="531"/>
                    </a:lnTo>
                    <a:lnTo>
                      <a:pt x="1521" y="608"/>
                    </a:lnTo>
                    <a:lnTo>
                      <a:pt x="1373" y="640"/>
                    </a:lnTo>
                    <a:lnTo>
                      <a:pt x="1346" y="723"/>
                    </a:lnTo>
                    <a:lnTo>
                      <a:pt x="1339" y="813"/>
                    </a:lnTo>
                    <a:lnTo>
                      <a:pt x="1182" y="822"/>
                    </a:lnTo>
                    <a:lnTo>
                      <a:pt x="1115" y="1005"/>
                    </a:lnTo>
                    <a:lnTo>
                      <a:pt x="1196" y="1065"/>
                    </a:lnTo>
                    <a:lnTo>
                      <a:pt x="1129" y="1134"/>
                    </a:lnTo>
                    <a:lnTo>
                      <a:pt x="1016" y="1095"/>
                    </a:lnTo>
                    <a:lnTo>
                      <a:pt x="930" y="1233"/>
                    </a:lnTo>
                    <a:lnTo>
                      <a:pt x="969" y="1304"/>
                    </a:lnTo>
                    <a:lnTo>
                      <a:pt x="1240" y="1457"/>
                    </a:lnTo>
                    <a:lnTo>
                      <a:pt x="1235" y="1586"/>
                    </a:lnTo>
                    <a:lnTo>
                      <a:pt x="1143" y="1595"/>
                    </a:lnTo>
                    <a:lnTo>
                      <a:pt x="1029" y="1722"/>
                    </a:lnTo>
                    <a:lnTo>
                      <a:pt x="887" y="1660"/>
                    </a:lnTo>
                    <a:lnTo>
                      <a:pt x="886" y="1584"/>
                    </a:lnTo>
                    <a:lnTo>
                      <a:pt x="635" y="1561"/>
                    </a:lnTo>
                    <a:lnTo>
                      <a:pt x="621" y="1406"/>
                    </a:lnTo>
                    <a:lnTo>
                      <a:pt x="552" y="1464"/>
                    </a:lnTo>
                    <a:lnTo>
                      <a:pt x="487" y="1425"/>
                    </a:lnTo>
                    <a:lnTo>
                      <a:pt x="252" y="1533"/>
                    </a:lnTo>
                    <a:lnTo>
                      <a:pt x="157" y="1416"/>
                    </a:lnTo>
                    <a:lnTo>
                      <a:pt x="0" y="1399"/>
                    </a:lnTo>
                    <a:lnTo>
                      <a:pt x="2" y="1498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01" name="Forme libre 41"/>
              <p:cNvSpPr>
                <a:spLocks/>
              </p:cNvSpPr>
              <p:nvPr/>
            </p:nvSpPr>
            <p:spPr bwMode="auto">
              <a:xfrm>
                <a:off x="3538538" y="987425"/>
                <a:ext cx="485775" cy="323850"/>
              </a:xfrm>
              <a:custGeom>
                <a:avLst/>
                <a:gdLst>
                  <a:gd name="T0" fmla="*/ 242640 w 1349"/>
                  <a:gd name="T1" fmla="*/ 0 h 903"/>
                  <a:gd name="T2" fmla="*/ 0 w 1349"/>
                  <a:gd name="T3" fmla="*/ 162360 h 903"/>
                  <a:gd name="T4" fmla="*/ 242640 w 1349"/>
                  <a:gd name="T5" fmla="*/ 324720 h 903"/>
                  <a:gd name="T6" fmla="*/ 485280 w 1349"/>
                  <a:gd name="T7" fmla="*/ 162360 h 90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349"/>
                  <a:gd name="T13" fmla="*/ 0 h 903"/>
                  <a:gd name="T14" fmla="*/ 1349 w 1349"/>
                  <a:gd name="T15" fmla="*/ 903 h 90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49" h="903" fill="none">
                    <a:moveTo>
                      <a:pt x="0" y="335"/>
                    </a:moveTo>
                    <a:lnTo>
                      <a:pt x="89" y="363"/>
                    </a:lnTo>
                    <a:lnTo>
                      <a:pt x="95" y="365"/>
                    </a:lnTo>
                    <a:lnTo>
                      <a:pt x="179" y="347"/>
                    </a:lnTo>
                    <a:lnTo>
                      <a:pt x="326" y="395"/>
                    </a:lnTo>
                    <a:lnTo>
                      <a:pt x="562" y="289"/>
                    </a:lnTo>
                    <a:lnTo>
                      <a:pt x="608" y="116"/>
                    </a:lnTo>
                    <a:lnTo>
                      <a:pt x="719" y="0"/>
                    </a:lnTo>
                    <a:lnTo>
                      <a:pt x="792" y="42"/>
                    </a:lnTo>
                    <a:lnTo>
                      <a:pt x="719" y="178"/>
                    </a:lnTo>
                    <a:lnTo>
                      <a:pt x="719" y="291"/>
                    </a:lnTo>
                    <a:lnTo>
                      <a:pt x="797" y="446"/>
                    </a:lnTo>
                    <a:lnTo>
                      <a:pt x="772" y="619"/>
                    </a:lnTo>
                    <a:lnTo>
                      <a:pt x="933" y="616"/>
                    </a:lnTo>
                    <a:lnTo>
                      <a:pt x="1114" y="776"/>
                    </a:lnTo>
                    <a:lnTo>
                      <a:pt x="1279" y="817"/>
                    </a:lnTo>
                    <a:lnTo>
                      <a:pt x="1277" y="903"/>
                    </a:lnTo>
                    <a:lnTo>
                      <a:pt x="1349" y="896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02" name="Forme libre 42"/>
              <p:cNvSpPr>
                <a:spLocks/>
              </p:cNvSpPr>
              <p:nvPr/>
            </p:nvSpPr>
            <p:spPr bwMode="auto">
              <a:xfrm>
                <a:off x="0" y="457200"/>
                <a:ext cx="3568700" cy="1854200"/>
              </a:xfrm>
              <a:custGeom>
                <a:avLst/>
                <a:gdLst>
                  <a:gd name="T0" fmla="*/ 1783980 w 9912"/>
                  <a:gd name="T1" fmla="*/ 0 h 5153"/>
                  <a:gd name="T2" fmla="*/ 0 w 9912"/>
                  <a:gd name="T3" fmla="*/ 927360 h 5153"/>
                  <a:gd name="T4" fmla="*/ 1783980 w 9912"/>
                  <a:gd name="T5" fmla="*/ 1854719 h 5153"/>
                  <a:gd name="T6" fmla="*/ 3567960 w 9912"/>
                  <a:gd name="T7" fmla="*/ 927360 h 515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9912"/>
                  <a:gd name="T13" fmla="*/ 0 h 5153"/>
                  <a:gd name="T14" fmla="*/ 9912 w 9912"/>
                  <a:gd name="T15" fmla="*/ 5153 h 51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912" h="5153" fill="none">
                    <a:moveTo>
                      <a:pt x="674" y="5030"/>
                    </a:moveTo>
                    <a:lnTo>
                      <a:pt x="674" y="5040"/>
                    </a:lnTo>
                    <a:lnTo>
                      <a:pt x="576" y="5153"/>
                    </a:lnTo>
                    <a:lnTo>
                      <a:pt x="378" y="5136"/>
                    </a:lnTo>
                    <a:lnTo>
                      <a:pt x="406" y="4987"/>
                    </a:lnTo>
                    <a:lnTo>
                      <a:pt x="306" y="4820"/>
                    </a:lnTo>
                    <a:lnTo>
                      <a:pt x="48" y="4723"/>
                    </a:lnTo>
                    <a:lnTo>
                      <a:pt x="90" y="4656"/>
                    </a:lnTo>
                    <a:lnTo>
                      <a:pt x="431" y="4622"/>
                    </a:lnTo>
                    <a:lnTo>
                      <a:pt x="496" y="4658"/>
                    </a:lnTo>
                    <a:lnTo>
                      <a:pt x="539" y="4591"/>
                    </a:lnTo>
                    <a:lnTo>
                      <a:pt x="516" y="4504"/>
                    </a:lnTo>
                    <a:lnTo>
                      <a:pt x="369" y="4418"/>
                    </a:lnTo>
                    <a:lnTo>
                      <a:pt x="293" y="4412"/>
                    </a:lnTo>
                    <a:lnTo>
                      <a:pt x="247" y="4486"/>
                    </a:lnTo>
                    <a:lnTo>
                      <a:pt x="180" y="4345"/>
                    </a:lnTo>
                    <a:lnTo>
                      <a:pt x="223" y="4247"/>
                    </a:lnTo>
                    <a:lnTo>
                      <a:pt x="269" y="4312"/>
                    </a:lnTo>
                    <a:lnTo>
                      <a:pt x="426" y="4342"/>
                    </a:lnTo>
                    <a:lnTo>
                      <a:pt x="526" y="4314"/>
                    </a:lnTo>
                    <a:lnTo>
                      <a:pt x="563" y="4382"/>
                    </a:lnTo>
                    <a:lnTo>
                      <a:pt x="724" y="4419"/>
                    </a:lnTo>
                    <a:lnTo>
                      <a:pt x="553" y="4349"/>
                    </a:lnTo>
                    <a:lnTo>
                      <a:pt x="637" y="4331"/>
                    </a:lnTo>
                    <a:lnTo>
                      <a:pt x="558" y="4296"/>
                    </a:lnTo>
                    <a:lnTo>
                      <a:pt x="570" y="4218"/>
                    </a:lnTo>
                    <a:lnTo>
                      <a:pt x="410" y="4257"/>
                    </a:lnTo>
                    <a:lnTo>
                      <a:pt x="424" y="4165"/>
                    </a:lnTo>
                    <a:lnTo>
                      <a:pt x="524" y="4118"/>
                    </a:lnTo>
                    <a:lnTo>
                      <a:pt x="195" y="4217"/>
                    </a:lnTo>
                    <a:lnTo>
                      <a:pt x="122" y="4185"/>
                    </a:lnTo>
                    <a:lnTo>
                      <a:pt x="48" y="4215"/>
                    </a:lnTo>
                    <a:lnTo>
                      <a:pt x="0" y="4153"/>
                    </a:lnTo>
                    <a:lnTo>
                      <a:pt x="39" y="3910"/>
                    </a:lnTo>
                    <a:lnTo>
                      <a:pt x="90" y="3846"/>
                    </a:lnTo>
                    <a:lnTo>
                      <a:pt x="316" y="3869"/>
                    </a:lnTo>
                    <a:lnTo>
                      <a:pt x="246" y="3832"/>
                    </a:lnTo>
                    <a:lnTo>
                      <a:pt x="521" y="3684"/>
                    </a:lnTo>
                    <a:lnTo>
                      <a:pt x="561" y="3753"/>
                    </a:lnTo>
                    <a:lnTo>
                      <a:pt x="951" y="3638"/>
                    </a:lnTo>
                    <a:lnTo>
                      <a:pt x="953" y="3814"/>
                    </a:lnTo>
                    <a:lnTo>
                      <a:pt x="997" y="3726"/>
                    </a:lnTo>
                    <a:lnTo>
                      <a:pt x="1057" y="3800"/>
                    </a:lnTo>
                    <a:lnTo>
                      <a:pt x="1073" y="3707"/>
                    </a:lnTo>
                    <a:lnTo>
                      <a:pt x="1149" y="3691"/>
                    </a:lnTo>
                    <a:lnTo>
                      <a:pt x="1281" y="3770"/>
                    </a:lnTo>
                    <a:lnTo>
                      <a:pt x="1371" y="3760"/>
                    </a:lnTo>
                    <a:lnTo>
                      <a:pt x="1378" y="3592"/>
                    </a:lnTo>
                    <a:lnTo>
                      <a:pt x="1500" y="3493"/>
                    </a:lnTo>
                    <a:lnTo>
                      <a:pt x="1541" y="3559"/>
                    </a:lnTo>
                    <a:lnTo>
                      <a:pt x="1779" y="3460"/>
                    </a:lnTo>
                    <a:lnTo>
                      <a:pt x="1795" y="3557"/>
                    </a:lnTo>
                    <a:lnTo>
                      <a:pt x="1922" y="3470"/>
                    </a:lnTo>
                    <a:lnTo>
                      <a:pt x="1886" y="3649"/>
                    </a:lnTo>
                    <a:lnTo>
                      <a:pt x="1930" y="3567"/>
                    </a:lnTo>
                    <a:lnTo>
                      <a:pt x="2012" y="3557"/>
                    </a:lnTo>
                    <a:lnTo>
                      <a:pt x="1996" y="3634"/>
                    </a:lnTo>
                    <a:lnTo>
                      <a:pt x="2073" y="3650"/>
                    </a:lnTo>
                    <a:lnTo>
                      <a:pt x="2197" y="3864"/>
                    </a:lnTo>
                    <a:lnTo>
                      <a:pt x="2199" y="3947"/>
                    </a:lnTo>
                    <a:lnTo>
                      <a:pt x="2308" y="4019"/>
                    </a:lnTo>
                    <a:lnTo>
                      <a:pt x="2333" y="4118"/>
                    </a:lnTo>
                    <a:lnTo>
                      <a:pt x="2622" y="3876"/>
                    </a:lnTo>
                    <a:lnTo>
                      <a:pt x="2719" y="3869"/>
                    </a:lnTo>
                    <a:lnTo>
                      <a:pt x="2747" y="3938"/>
                    </a:lnTo>
                    <a:lnTo>
                      <a:pt x="2830" y="3901"/>
                    </a:lnTo>
                    <a:lnTo>
                      <a:pt x="2857" y="3984"/>
                    </a:lnTo>
                    <a:lnTo>
                      <a:pt x="2968" y="3975"/>
                    </a:lnTo>
                    <a:lnTo>
                      <a:pt x="2968" y="3924"/>
                    </a:lnTo>
                    <a:lnTo>
                      <a:pt x="3045" y="3924"/>
                    </a:lnTo>
                    <a:lnTo>
                      <a:pt x="3091" y="4045"/>
                    </a:lnTo>
                    <a:lnTo>
                      <a:pt x="3155" y="4095"/>
                    </a:lnTo>
                    <a:lnTo>
                      <a:pt x="3086" y="3943"/>
                    </a:lnTo>
                    <a:lnTo>
                      <a:pt x="3192" y="3839"/>
                    </a:lnTo>
                    <a:lnTo>
                      <a:pt x="3282" y="3820"/>
                    </a:lnTo>
                    <a:lnTo>
                      <a:pt x="3273" y="3973"/>
                    </a:lnTo>
                    <a:lnTo>
                      <a:pt x="3571" y="3971"/>
                    </a:lnTo>
                    <a:lnTo>
                      <a:pt x="3578" y="3971"/>
                    </a:lnTo>
                    <a:lnTo>
                      <a:pt x="3776" y="3950"/>
                    </a:lnTo>
                    <a:lnTo>
                      <a:pt x="3802" y="3869"/>
                    </a:lnTo>
                    <a:lnTo>
                      <a:pt x="3735" y="3913"/>
                    </a:lnTo>
                    <a:lnTo>
                      <a:pt x="3665" y="3880"/>
                    </a:lnTo>
                    <a:lnTo>
                      <a:pt x="3552" y="3626"/>
                    </a:lnTo>
                    <a:lnTo>
                      <a:pt x="3613" y="3470"/>
                    </a:lnTo>
                    <a:lnTo>
                      <a:pt x="3626" y="3308"/>
                    </a:lnTo>
                    <a:lnTo>
                      <a:pt x="3573" y="3234"/>
                    </a:lnTo>
                    <a:lnTo>
                      <a:pt x="3610" y="2962"/>
                    </a:lnTo>
                    <a:lnTo>
                      <a:pt x="3381" y="2714"/>
                    </a:lnTo>
                    <a:lnTo>
                      <a:pt x="3312" y="2438"/>
                    </a:lnTo>
                    <a:lnTo>
                      <a:pt x="3363" y="2384"/>
                    </a:lnTo>
                    <a:lnTo>
                      <a:pt x="3349" y="2251"/>
                    </a:lnTo>
                    <a:lnTo>
                      <a:pt x="3261" y="2202"/>
                    </a:lnTo>
                    <a:lnTo>
                      <a:pt x="3266" y="2128"/>
                    </a:lnTo>
                    <a:lnTo>
                      <a:pt x="3573" y="2251"/>
                    </a:lnTo>
                    <a:lnTo>
                      <a:pt x="3749" y="2241"/>
                    </a:lnTo>
                    <a:lnTo>
                      <a:pt x="3816" y="2191"/>
                    </a:lnTo>
                    <a:lnTo>
                      <a:pt x="3993" y="2211"/>
                    </a:lnTo>
                    <a:lnTo>
                      <a:pt x="4019" y="2285"/>
                    </a:lnTo>
                    <a:lnTo>
                      <a:pt x="3954" y="2497"/>
                    </a:lnTo>
                    <a:lnTo>
                      <a:pt x="4127" y="2782"/>
                    </a:lnTo>
                    <a:lnTo>
                      <a:pt x="4271" y="2719"/>
                    </a:lnTo>
                    <a:lnTo>
                      <a:pt x="4529" y="2809"/>
                    </a:lnTo>
                    <a:lnTo>
                      <a:pt x="4866" y="2846"/>
                    </a:lnTo>
                    <a:lnTo>
                      <a:pt x="5095" y="2941"/>
                    </a:lnTo>
                    <a:lnTo>
                      <a:pt x="5355" y="2869"/>
                    </a:lnTo>
                    <a:lnTo>
                      <a:pt x="5487" y="2754"/>
                    </a:lnTo>
                    <a:lnTo>
                      <a:pt x="5672" y="2712"/>
                    </a:lnTo>
                    <a:lnTo>
                      <a:pt x="5718" y="2694"/>
                    </a:lnTo>
                    <a:lnTo>
                      <a:pt x="5475" y="2638"/>
                    </a:lnTo>
                    <a:lnTo>
                      <a:pt x="5429" y="2578"/>
                    </a:lnTo>
                    <a:lnTo>
                      <a:pt x="5584" y="2237"/>
                    </a:lnTo>
                    <a:lnTo>
                      <a:pt x="5969" y="2029"/>
                    </a:lnTo>
                    <a:lnTo>
                      <a:pt x="6568" y="1883"/>
                    </a:lnTo>
                    <a:lnTo>
                      <a:pt x="6856" y="1680"/>
                    </a:lnTo>
                    <a:lnTo>
                      <a:pt x="7041" y="1429"/>
                    </a:lnTo>
                    <a:lnTo>
                      <a:pt x="7117" y="1470"/>
                    </a:lnTo>
                    <a:lnTo>
                      <a:pt x="7034" y="1320"/>
                    </a:lnTo>
                    <a:lnTo>
                      <a:pt x="7043" y="1241"/>
                    </a:lnTo>
                    <a:lnTo>
                      <a:pt x="7145" y="1200"/>
                    </a:lnTo>
                    <a:lnTo>
                      <a:pt x="7082" y="1156"/>
                    </a:lnTo>
                    <a:lnTo>
                      <a:pt x="7069" y="1054"/>
                    </a:lnTo>
                    <a:lnTo>
                      <a:pt x="7089" y="895"/>
                    </a:lnTo>
                    <a:lnTo>
                      <a:pt x="7163" y="941"/>
                    </a:lnTo>
                    <a:lnTo>
                      <a:pt x="7084" y="847"/>
                    </a:lnTo>
                    <a:lnTo>
                      <a:pt x="7085" y="360"/>
                    </a:lnTo>
                    <a:lnTo>
                      <a:pt x="7242" y="226"/>
                    </a:lnTo>
                    <a:lnTo>
                      <a:pt x="7601" y="112"/>
                    </a:lnTo>
                    <a:lnTo>
                      <a:pt x="8051" y="0"/>
                    </a:lnTo>
                    <a:lnTo>
                      <a:pt x="8127" y="45"/>
                    </a:lnTo>
                    <a:lnTo>
                      <a:pt x="8194" y="207"/>
                    </a:lnTo>
                    <a:lnTo>
                      <a:pt x="8166" y="364"/>
                    </a:lnTo>
                    <a:lnTo>
                      <a:pt x="8201" y="434"/>
                    </a:lnTo>
                    <a:lnTo>
                      <a:pt x="8289" y="436"/>
                    </a:lnTo>
                    <a:lnTo>
                      <a:pt x="8367" y="577"/>
                    </a:lnTo>
                    <a:lnTo>
                      <a:pt x="8448" y="611"/>
                    </a:lnTo>
                    <a:lnTo>
                      <a:pt x="8598" y="507"/>
                    </a:lnTo>
                    <a:lnTo>
                      <a:pt x="8755" y="494"/>
                    </a:lnTo>
                    <a:lnTo>
                      <a:pt x="8861" y="614"/>
                    </a:lnTo>
                    <a:lnTo>
                      <a:pt x="8848" y="694"/>
                    </a:lnTo>
                    <a:lnTo>
                      <a:pt x="8931" y="923"/>
                    </a:lnTo>
                    <a:lnTo>
                      <a:pt x="9016" y="951"/>
                    </a:lnTo>
                    <a:lnTo>
                      <a:pt x="9095" y="895"/>
                    </a:lnTo>
                    <a:lnTo>
                      <a:pt x="9125" y="969"/>
                    </a:lnTo>
                    <a:lnTo>
                      <a:pt x="9272" y="1002"/>
                    </a:lnTo>
                    <a:lnTo>
                      <a:pt x="9330" y="1248"/>
                    </a:lnTo>
                    <a:lnTo>
                      <a:pt x="9390" y="1195"/>
                    </a:lnTo>
                    <a:lnTo>
                      <a:pt x="9538" y="1230"/>
                    </a:lnTo>
                    <a:lnTo>
                      <a:pt x="9701" y="1200"/>
                    </a:lnTo>
                    <a:lnTo>
                      <a:pt x="9812" y="1334"/>
                    </a:lnTo>
                    <a:lnTo>
                      <a:pt x="9888" y="1316"/>
                    </a:lnTo>
                    <a:lnTo>
                      <a:pt x="9831" y="1489"/>
                    </a:lnTo>
                    <a:lnTo>
                      <a:pt x="9912" y="1634"/>
                    </a:lnTo>
                    <a:lnTo>
                      <a:pt x="9824" y="1803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cxnSp>
            <p:nvCxnSpPr>
              <p:cNvPr id="303" name="Connecteur droit 302"/>
              <p:cNvCxnSpPr/>
              <p:nvPr/>
            </p:nvCxnSpPr>
            <p:spPr>
              <a:xfrm>
                <a:off x="3968115" y="1081405"/>
                <a:ext cx="1270" cy="635"/>
              </a:xfrm>
              <a:prstGeom prst="line">
                <a:avLst/>
              </a:prstGeom>
              <a:grpFill/>
              <a:ln w="3175">
                <a:solidFill>
                  <a:sysClr val="window" lastClr="FFFFFF">
                    <a:lumMod val="85000"/>
                  </a:sysClr>
                </a:solidFill>
                <a:prstDash val="solid"/>
                <a:round/>
              </a:ln>
            </p:spPr>
          </p:cxnSp>
          <p:sp>
            <p:nvSpPr>
              <p:cNvPr id="304" name="Forme libre 44"/>
              <p:cNvSpPr>
                <a:spLocks/>
              </p:cNvSpPr>
              <p:nvPr/>
            </p:nvSpPr>
            <p:spPr bwMode="auto">
              <a:xfrm>
                <a:off x="3289300" y="1117600"/>
                <a:ext cx="288925" cy="669925"/>
              </a:xfrm>
              <a:custGeom>
                <a:avLst/>
                <a:gdLst>
                  <a:gd name="T0" fmla="*/ 144000 w 801"/>
                  <a:gd name="T1" fmla="*/ 0 h 1861"/>
                  <a:gd name="T2" fmla="*/ 0 w 801"/>
                  <a:gd name="T3" fmla="*/ 334800 h 1861"/>
                  <a:gd name="T4" fmla="*/ 144000 w 801"/>
                  <a:gd name="T5" fmla="*/ 669600 h 1861"/>
                  <a:gd name="T6" fmla="*/ 288000 w 801"/>
                  <a:gd name="T7" fmla="*/ 334800 h 186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801"/>
                  <a:gd name="T13" fmla="*/ 0 h 1861"/>
                  <a:gd name="T14" fmla="*/ 801 w 801"/>
                  <a:gd name="T15" fmla="*/ 1861 h 18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01" h="1861" fill="none">
                    <a:moveTo>
                      <a:pt x="0" y="1861"/>
                    </a:moveTo>
                    <a:lnTo>
                      <a:pt x="2" y="1861"/>
                    </a:lnTo>
                    <a:lnTo>
                      <a:pt x="208" y="1584"/>
                    </a:lnTo>
                    <a:lnTo>
                      <a:pt x="139" y="1553"/>
                    </a:lnTo>
                    <a:lnTo>
                      <a:pt x="164" y="1477"/>
                    </a:lnTo>
                    <a:lnTo>
                      <a:pt x="120" y="1412"/>
                    </a:lnTo>
                    <a:lnTo>
                      <a:pt x="266" y="1353"/>
                    </a:lnTo>
                    <a:lnTo>
                      <a:pt x="180" y="1135"/>
                    </a:lnTo>
                    <a:lnTo>
                      <a:pt x="215" y="1064"/>
                    </a:lnTo>
                    <a:lnTo>
                      <a:pt x="428" y="955"/>
                    </a:lnTo>
                    <a:lnTo>
                      <a:pt x="571" y="1006"/>
                    </a:lnTo>
                    <a:lnTo>
                      <a:pt x="600" y="928"/>
                    </a:lnTo>
                    <a:lnTo>
                      <a:pt x="589" y="542"/>
                    </a:lnTo>
                    <a:lnTo>
                      <a:pt x="665" y="533"/>
                    </a:lnTo>
                    <a:lnTo>
                      <a:pt x="801" y="341"/>
                    </a:lnTo>
                    <a:lnTo>
                      <a:pt x="764" y="258"/>
                    </a:lnTo>
                    <a:lnTo>
                      <a:pt x="801" y="163"/>
                    </a:lnTo>
                    <a:lnTo>
                      <a:pt x="779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05" name="Forme libre 45"/>
              <p:cNvSpPr>
                <a:spLocks/>
              </p:cNvSpPr>
              <p:nvPr/>
            </p:nvSpPr>
            <p:spPr bwMode="auto">
              <a:xfrm>
                <a:off x="2589213" y="1562100"/>
                <a:ext cx="701675" cy="225425"/>
              </a:xfrm>
              <a:custGeom>
                <a:avLst/>
                <a:gdLst>
                  <a:gd name="T0" fmla="*/ 350460 w 1948"/>
                  <a:gd name="T1" fmla="*/ 0 h 626"/>
                  <a:gd name="T2" fmla="*/ 0 w 1948"/>
                  <a:gd name="T3" fmla="*/ 112500 h 626"/>
                  <a:gd name="T4" fmla="*/ 350460 w 1948"/>
                  <a:gd name="T5" fmla="*/ 225000 h 626"/>
                  <a:gd name="T6" fmla="*/ 700920 w 1948"/>
                  <a:gd name="T7" fmla="*/ 112500 h 626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948"/>
                  <a:gd name="T13" fmla="*/ 0 h 626"/>
                  <a:gd name="T14" fmla="*/ 1948 w 1948"/>
                  <a:gd name="T15" fmla="*/ 626 h 6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48" h="626" fill="none">
                    <a:moveTo>
                      <a:pt x="0" y="0"/>
                    </a:moveTo>
                    <a:lnTo>
                      <a:pt x="39" y="87"/>
                    </a:lnTo>
                    <a:lnTo>
                      <a:pt x="192" y="117"/>
                    </a:lnTo>
                    <a:lnTo>
                      <a:pt x="362" y="67"/>
                    </a:lnTo>
                    <a:lnTo>
                      <a:pt x="611" y="127"/>
                    </a:lnTo>
                    <a:lnTo>
                      <a:pt x="672" y="81"/>
                    </a:lnTo>
                    <a:lnTo>
                      <a:pt x="965" y="256"/>
                    </a:lnTo>
                    <a:lnTo>
                      <a:pt x="1150" y="281"/>
                    </a:lnTo>
                    <a:lnTo>
                      <a:pt x="1203" y="224"/>
                    </a:lnTo>
                    <a:lnTo>
                      <a:pt x="1272" y="268"/>
                    </a:lnTo>
                    <a:lnTo>
                      <a:pt x="1491" y="187"/>
                    </a:lnTo>
                    <a:lnTo>
                      <a:pt x="1563" y="207"/>
                    </a:lnTo>
                    <a:lnTo>
                      <a:pt x="1611" y="274"/>
                    </a:lnTo>
                    <a:lnTo>
                      <a:pt x="1591" y="349"/>
                    </a:lnTo>
                    <a:lnTo>
                      <a:pt x="1699" y="464"/>
                    </a:lnTo>
                    <a:lnTo>
                      <a:pt x="1948" y="626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cxnSp>
            <p:nvCxnSpPr>
              <p:cNvPr id="306" name="Connecteur droit 305"/>
              <p:cNvCxnSpPr/>
              <p:nvPr/>
            </p:nvCxnSpPr>
            <p:spPr>
              <a:xfrm>
                <a:off x="4455160" y="1283970"/>
                <a:ext cx="635" cy="0"/>
              </a:xfrm>
              <a:prstGeom prst="line">
                <a:avLst/>
              </a:prstGeom>
              <a:grpFill/>
              <a:ln w="3175">
                <a:solidFill>
                  <a:sysClr val="window" lastClr="FFFFFF">
                    <a:lumMod val="85000"/>
                  </a:sysClr>
                </a:solidFill>
                <a:prstDash val="solid"/>
                <a:round/>
              </a:ln>
            </p:spPr>
          </p:cxnSp>
          <p:sp>
            <p:nvSpPr>
              <p:cNvPr id="307" name="Forme libre 47"/>
              <p:cNvSpPr>
                <a:spLocks/>
              </p:cNvSpPr>
              <p:nvPr/>
            </p:nvSpPr>
            <p:spPr bwMode="auto">
              <a:xfrm>
                <a:off x="2489200" y="1562100"/>
                <a:ext cx="98425" cy="173038"/>
              </a:xfrm>
              <a:custGeom>
                <a:avLst/>
                <a:gdLst>
                  <a:gd name="T0" fmla="*/ 49320 w 275"/>
                  <a:gd name="T1" fmla="*/ 0 h 482"/>
                  <a:gd name="T2" fmla="*/ 0 w 275"/>
                  <a:gd name="T3" fmla="*/ 86580 h 482"/>
                  <a:gd name="T4" fmla="*/ 49320 w 275"/>
                  <a:gd name="T5" fmla="*/ 173160 h 482"/>
                  <a:gd name="T6" fmla="*/ 98640 w 275"/>
                  <a:gd name="T7" fmla="*/ 86580 h 48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75"/>
                  <a:gd name="T13" fmla="*/ 0 h 482"/>
                  <a:gd name="T14" fmla="*/ 275 w 275"/>
                  <a:gd name="T15" fmla="*/ 482 h 4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5" h="482" fill="none">
                    <a:moveTo>
                      <a:pt x="46" y="482"/>
                    </a:moveTo>
                    <a:lnTo>
                      <a:pt x="0" y="323"/>
                    </a:lnTo>
                    <a:lnTo>
                      <a:pt x="62" y="256"/>
                    </a:lnTo>
                    <a:lnTo>
                      <a:pt x="168" y="256"/>
                    </a:lnTo>
                    <a:lnTo>
                      <a:pt x="273" y="0"/>
                    </a:lnTo>
                    <a:lnTo>
                      <a:pt x="275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08" name="Forme libre 48"/>
              <p:cNvSpPr>
                <a:spLocks/>
              </p:cNvSpPr>
              <p:nvPr/>
            </p:nvSpPr>
            <p:spPr bwMode="auto">
              <a:xfrm>
                <a:off x="2468563" y="1063625"/>
                <a:ext cx="158750" cy="498475"/>
              </a:xfrm>
              <a:custGeom>
                <a:avLst/>
                <a:gdLst>
                  <a:gd name="T0" fmla="*/ 79200 w 441"/>
                  <a:gd name="T1" fmla="*/ 0 h 1388"/>
                  <a:gd name="T2" fmla="*/ 0 w 441"/>
                  <a:gd name="T3" fmla="*/ 249660 h 1388"/>
                  <a:gd name="T4" fmla="*/ 79200 w 441"/>
                  <a:gd name="T5" fmla="*/ 499320 h 1388"/>
                  <a:gd name="T6" fmla="*/ 158400 w 441"/>
                  <a:gd name="T7" fmla="*/ 249660 h 138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41"/>
                  <a:gd name="T13" fmla="*/ 0 h 1388"/>
                  <a:gd name="T14" fmla="*/ 441 w 441"/>
                  <a:gd name="T15" fmla="*/ 1388 h 13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41" h="1388" fill="none">
                    <a:moveTo>
                      <a:pt x="335" y="1388"/>
                    </a:moveTo>
                    <a:lnTo>
                      <a:pt x="441" y="1321"/>
                    </a:lnTo>
                    <a:lnTo>
                      <a:pt x="346" y="1094"/>
                    </a:lnTo>
                    <a:lnTo>
                      <a:pt x="381" y="877"/>
                    </a:lnTo>
                    <a:lnTo>
                      <a:pt x="342" y="640"/>
                    </a:lnTo>
                    <a:lnTo>
                      <a:pt x="427" y="513"/>
                    </a:lnTo>
                    <a:lnTo>
                      <a:pt x="333" y="287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09" name="Forme libre 49"/>
              <p:cNvSpPr>
                <a:spLocks/>
              </p:cNvSpPr>
              <p:nvPr/>
            </p:nvSpPr>
            <p:spPr bwMode="auto">
              <a:xfrm>
                <a:off x="2506663" y="1736725"/>
                <a:ext cx="571500" cy="492125"/>
              </a:xfrm>
              <a:custGeom>
                <a:avLst/>
                <a:gdLst>
                  <a:gd name="T0" fmla="*/ 285300 w 1586"/>
                  <a:gd name="T1" fmla="*/ 0 h 1369"/>
                  <a:gd name="T2" fmla="*/ 0 w 1586"/>
                  <a:gd name="T3" fmla="*/ 246240 h 1369"/>
                  <a:gd name="T4" fmla="*/ 285300 w 1586"/>
                  <a:gd name="T5" fmla="*/ 492480 h 1369"/>
                  <a:gd name="T6" fmla="*/ 570600 w 1586"/>
                  <a:gd name="T7" fmla="*/ 246240 h 136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586"/>
                  <a:gd name="T13" fmla="*/ 0 h 1369"/>
                  <a:gd name="T14" fmla="*/ 1586 w 1586"/>
                  <a:gd name="T15" fmla="*/ 1369 h 13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86" h="1369" fill="none">
                    <a:moveTo>
                      <a:pt x="1586" y="1296"/>
                    </a:moveTo>
                    <a:lnTo>
                      <a:pt x="1584" y="1295"/>
                    </a:lnTo>
                    <a:lnTo>
                      <a:pt x="1282" y="1369"/>
                    </a:lnTo>
                    <a:lnTo>
                      <a:pt x="1035" y="1351"/>
                    </a:lnTo>
                    <a:lnTo>
                      <a:pt x="1104" y="1310"/>
                    </a:lnTo>
                    <a:lnTo>
                      <a:pt x="1120" y="1235"/>
                    </a:lnTo>
                    <a:lnTo>
                      <a:pt x="1009" y="1120"/>
                    </a:lnTo>
                    <a:lnTo>
                      <a:pt x="989" y="1037"/>
                    </a:lnTo>
                    <a:lnTo>
                      <a:pt x="889" y="1021"/>
                    </a:lnTo>
                    <a:lnTo>
                      <a:pt x="815" y="1069"/>
                    </a:lnTo>
                    <a:lnTo>
                      <a:pt x="772" y="996"/>
                    </a:lnTo>
                    <a:lnTo>
                      <a:pt x="721" y="1074"/>
                    </a:lnTo>
                    <a:lnTo>
                      <a:pt x="536" y="1092"/>
                    </a:lnTo>
                    <a:lnTo>
                      <a:pt x="457" y="808"/>
                    </a:lnTo>
                    <a:lnTo>
                      <a:pt x="376" y="825"/>
                    </a:lnTo>
                    <a:lnTo>
                      <a:pt x="316" y="767"/>
                    </a:lnTo>
                    <a:lnTo>
                      <a:pt x="282" y="617"/>
                    </a:lnTo>
                    <a:lnTo>
                      <a:pt x="113" y="467"/>
                    </a:lnTo>
                    <a:lnTo>
                      <a:pt x="100" y="176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0" name="Forme libre 50"/>
              <p:cNvSpPr>
                <a:spLocks/>
              </p:cNvSpPr>
              <p:nvPr/>
            </p:nvSpPr>
            <p:spPr bwMode="auto">
              <a:xfrm>
                <a:off x="2209800" y="1736725"/>
                <a:ext cx="295275" cy="442913"/>
              </a:xfrm>
              <a:custGeom>
                <a:avLst/>
                <a:gdLst>
                  <a:gd name="T0" fmla="*/ 147780 w 822"/>
                  <a:gd name="T1" fmla="*/ 0 h 1231"/>
                  <a:gd name="T2" fmla="*/ 0 w 822"/>
                  <a:gd name="T3" fmla="*/ 221400 h 1231"/>
                  <a:gd name="T4" fmla="*/ 147780 w 822"/>
                  <a:gd name="T5" fmla="*/ 442800 h 1231"/>
                  <a:gd name="T6" fmla="*/ 295560 w 822"/>
                  <a:gd name="T7" fmla="*/ 221400 h 123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822"/>
                  <a:gd name="T13" fmla="*/ 0 h 1231"/>
                  <a:gd name="T14" fmla="*/ 822 w 822"/>
                  <a:gd name="T15" fmla="*/ 1231 h 12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22" h="1231" fill="none">
                    <a:moveTo>
                      <a:pt x="822" y="0"/>
                    </a:moveTo>
                    <a:lnTo>
                      <a:pt x="663" y="185"/>
                    </a:lnTo>
                    <a:lnTo>
                      <a:pt x="668" y="261"/>
                    </a:lnTo>
                    <a:lnTo>
                      <a:pt x="508" y="296"/>
                    </a:lnTo>
                    <a:lnTo>
                      <a:pt x="430" y="254"/>
                    </a:lnTo>
                    <a:lnTo>
                      <a:pt x="287" y="340"/>
                    </a:lnTo>
                    <a:lnTo>
                      <a:pt x="127" y="368"/>
                    </a:lnTo>
                    <a:lnTo>
                      <a:pt x="60" y="439"/>
                    </a:lnTo>
                    <a:lnTo>
                      <a:pt x="63" y="525"/>
                    </a:lnTo>
                    <a:lnTo>
                      <a:pt x="192" y="644"/>
                    </a:lnTo>
                    <a:lnTo>
                      <a:pt x="199" y="889"/>
                    </a:lnTo>
                    <a:lnTo>
                      <a:pt x="0" y="1028"/>
                    </a:lnTo>
                    <a:lnTo>
                      <a:pt x="26" y="1229"/>
                    </a:lnTo>
                    <a:lnTo>
                      <a:pt x="26" y="1231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1" name="Forme libre 51"/>
              <p:cNvSpPr>
                <a:spLocks/>
              </p:cNvSpPr>
              <p:nvPr/>
            </p:nvSpPr>
            <p:spPr bwMode="auto">
              <a:xfrm>
                <a:off x="1479550" y="1954213"/>
                <a:ext cx="739775" cy="223837"/>
              </a:xfrm>
              <a:custGeom>
                <a:avLst/>
                <a:gdLst>
                  <a:gd name="T0" fmla="*/ 369720 w 2055"/>
                  <a:gd name="T1" fmla="*/ 0 h 624"/>
                  <a:gd name="T2" fmla="*/ 0 w 2055"/>
                  <a:gd name="T3" fmla="*/ 112140 h 624"/>
                  <a:gd name="T4" fmla="*/ 369720 w 2055"/>
                  <a:gd name="T5" fmla="*/ 224280 h 624"/>
                  <a:gd name="T6" fmla="*/ 739439 w 2055"/>
                  <a:gd name="T7" fmla="*/ 112140 h 62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055"/>
                  <a:gd name="T13" fmla="*/ 0 h 624"/>
                  <a:gd name="T14" fmla="*/ 2055 w 2055"/>
                  <a:gd name="T15" fmla="*/ 624 h 6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55" h="624" fill="none">
                    <a:moveTo>
                      <a:pt x="2055" y="624"/>
                    </a:moveTo>
                    <a:lnTo>
                      <a:pt x="1969" y="603"/>
                    </a:lnTo>
                    <a:lnTo>
                      <a:pt x="1884" y="508"/>
                    </a:lnTo>
                    <a:lnTo>
                      <a:pt x="1808" y="536"/>
                    </a:lnTo>
                    <a:lnTo>
                      <a:pt x="1612" y="404"/>
                    </a:lnTo>
                    <a:lnTo>
                      <a:pt x="1568" y="172"/>
                    </a:lnTo>
                    <a:lnTo>
                      <a:pt x="1494" y="134"/>
                    </a:lnTo>
                    <a:lnTo>
                      <a:pt x="1198" y="292"/>
                    </a:lnTo>
                    <a:lnTo>
                      <a:pt x="1117" y="287"/>
                    </a:lnTo>
                    <a:lnTo>
                      <a:pt x="1115" y="209"/>
                    </a:lnTo>
                    <a:lnTo>
                      <a:pt x="1027" y="167"/>
                    </a:lnTo>
                    <a:lnTo>
                      <a:pt x="975" y="7"/>
                    </a:lnTo>
                    <a:lnTo>
                      <a:pt x="900" y="0"/>
                    </a:lnTo>
                    <a:lnTo>
                      <a:pt x="882" y="72"/>
                    </a:lnTo>
                    <a:lnTo>
                      <a:pt x="639" y="74"/>
                    </a:lnTo>
                    <a:lnTo>
                      <a:pt x="455" y="162"/>
                    </a:lnTo>
                    <a:lnTo>
                      <a:pt x="388" y="116"/>
                    </a:lnTo>
                    <a:lnTo>
                      <a:pt x="323" y="160"/>
                    </a:lnTo>
                    <a:lnTo>
                      <a:pt x="231" y="58"/>
                    </a:lnTo>
                    <a:lnTo>
                      <a:pt x="0" y="37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2" name="Forme libre 52"/>
              <p:cNvSpPr>
                <a:spLocks/>
              </p:cNvSpPr>
              <p:nvPr/>
            </p:nvSpPr>
            <p:spPr bwMode="auto">
              <a:xfrm>
                <a:off x="1903413" y="2179638"/>
                <a:ext cx="336550" cy="609600"/>
              </a:xfrm>
              <a:custGeom>
                <a:avLst/>
                <a:gdLst>
                  <a:gd name="T0" fmla="*/ 167940 w 934"/>
                  <a:gd name="T1" fmla="*/ 0 h 1692"/>
                  <a:gd name="T2" fmla="*/ 0 w 934"/>
                  <a:gd name="T3" fmla="*/ 304380 h 1692"/>
                  <a:gd name="T4" fmla="*/ 167940 w 934"/>
                  <a:gd name="T5" fmla="*/ 608760 h 1692"/>
                  <a:gd name="T6" fmla="*/ 335880 w 934"/>
                  <a:gd name="T7" fmla="*/ 304380 h 169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934"/>
                  <a:gd name="T13" fmla="*/ 0 h 1692"/>
                  <a:gd name="T14" fmla="*/ 934 w 934"/>
                  <a:gd name="T15" fmla="*/ 1692 h 16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34" h="1692" fill="none">
                    <a:moveTo>
                      <a:pt x="2" y="1692"/>
                    </a:moveTo>
                    <a:lnTo>
                      <a:pt x="0" y="1690"/>
                    </a:lnTo>
                    <a:lnTo>
                      <a:pt x="156" y="1275"/>
                    </a:lnTo>
                    <a:lnTo>
                      <a:pt x="200" y="1023"/>
                    </a:lnTo>
                    <a:lnTo>
                      <a:pt x="219" y="958"/>
                    </a:lnTo>
                    <a:lnTo>
                      <a:pt x="385" y="1028"/>
                    </a:lnTo>
                    <a:lnTo>
                      <a:pt x="373" y="940"/>
                    </a:lnTo>
                    <a:lnTo>
                      <a:pt x="448" y="947"/>
                    </a:lnTo>
                    <a:lnTo>
                      <a:pt x="657" y="826"/>
                    </a:lnTo>
                    <a:lnTo>
                      <a:pt x="671" y="732"/>
                    </a:lnTo>
                    <a:lnTo>
                      <a:pt x="757" y="704"/>
                    </a:lnTo>
                    <a:lnTo>
                      <a:pt x="927" y="416"/>
                    </a:lnTo>
                    <a:lnTo>
                      <a:pt x="918" y="270"/>
                    </a:lnTo>
                    <a:lnTo>
                      <a:pt x="870" y="206"/>
                    </a:lnTo>
                    <a:lnTo>
                      <a:pt x="923" y="152"/>
                    </a:lnTo>
                    <a:lnTo>
                      <a:pt x="934" y="102"/>
                    </a:lnTo>
                    <a:lnTo>
                      <a:pt x="877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3" name="Forme libre 53"/>
              <p:cNvSpPr>
                <a:spLocks/>
              </p:cNvSpPr>
              <p:nvPr/>
            </p:nvSpPr>
            <p:spPr bwMode="auto">
              <a:xfrm>
                <a:off x="1905000" y="2787650"/>
                <a:ext cx="908050" cy="500063"/>
              </a:xfrm>
              <a:custGeom>
                <a:avLst/>
                <a:gdLst>
                  <a:gd name="T0" fmla="*/ 453960 w 2523"/>
                  <a:gd name="T1" fmla="*/ 0 h 1390"/>
                  <a:gd name="T2" fmla="*/ 0 w 2523"/>
                  <a:gd name="T3" fmla="*/ 250020 h 1390"/>
                  <a:gd name="T4" fmla="*/ 453960 w 2523"/>
                  <a:gd name="T5" fmla="*/ 500040 h 1390"/>
                  <a:gd name="T6" fmla="*/ 907919 w 2523"/>
                  <a:gd name="T7" fmla="*/ 250020 h 139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523"/>
                  <a:gd name="T13" fmla="*/ 0 h 1390"/>
                  <a:gd name="T14" fmla="*/ 2523 w 2523"/>
                  <a:gd name="T15" fmla="*/ 1390 h 139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23" h="1390" fill="none">
                    <a:moveTo>
                      <a:pt x="2523" y="1275"/>
                    </a:moveTo>
                    <a:lnTo>
                      <a:pt x="2392" y="1270"/>
                    </a:lnTo>
                    <a:lnTo>
                      <a:pt x="2318" y="1291"/>
                    </a:lnTo>
                    <a:lnTo>
                      <a:pt x="1964" y="1217"/>
                    </a:lnTo>
                    <a:lnTo>
                      <a:pt x="1911" y="1286"/>
                    </a:lnTo>
                    <a:lnTo>
                      <a:pt x="1602" y="1314"/>
                    </a:lnTo>
                    <a:lnTo>
                      <a:pt x="1526" y="1390"/>
                    </a:lnTo>
                    <a:lnTo>
                      <a:pt x="1480" y="1326"/>
                    </a:lnTo>
                    <a:lnTo>
                      <a:pt x="1323" y="1356"/>
                    </a:lnTo>
                    <a:lnTo>
                      <a:pt x="1254" y="1326"/>
                    </a:lnTo>
                    <a:lnTo>
                      <a:pt x="1293" y="1249"/>
                    </a:lnTo>
                    <a:lnTo>
                      <a:pt x="1224" y="1213"/>
                    </a:lnTo>
                    <a:lnTo>
                      <a:pt x="1157" y="1067"/>
                    </a:lnTo>
                    <a:lnTo>
                      <a:pt x="1076" y="1067"/>
                    </a:lnTo>
                    <a:lnTo>
                      <a:pt x="951" y="952"/>
                    </a:lnTo>
                    <a:lnTo>
                      <a:pt x="972" y="795"/>
                    </a:lnTo>
                    <a:lnTo>
                      <a:pt x="727" y="441"/>
                    </a:lnTo>
                    <a:lnTo>
                      <a:pt x="718" y="358"/>
                    </a:lnTo>
                    <a:lnTo>
                      <a:pt x="575" y="277"/>
                    </a:lnTo>
                    <a:lnTo>
                      <a:pt x="612" y="356"/>
                    </a:lnTo>
                    <a:lnTo>
                      <a:pt x="342" y="368"/>
                    </a:lnTo>
                    <a:lnTo>
                      <a:pt x="268" y="328"/>
                    </a:lnTo>
                    <a:lnTo>
                      <a:pt x="233" y="166"/>
                    </a:lnTo>
                    <a:lnTo>
                      <a:pt x="154" y="173"/>
                    </a:lnTo>
                    <a:lnTo>
                      <a:pt x="143" y="86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4" name="Forme libre 54"/>
              <p:cNvSpPr>
                <a:spLocks/>
              </p:cNvSpPr>
              <p:nvPr/>
            </p:nvSpPr>
            <p:spPr bwMode="auto">
              <a:xfrm>
                <a:off x="3044825" y="2201863"/>
                <a:ext cx="100013" cy="819150"/>
              </a:xfrm>
              <a:custGeom>
                <a:avLst/>
                <a:gdLst>
                  <a:gd name="T0" fmla="*/ 50040 w 279"/>
                  <a:gd name="T1" fmla="*/ 0 h 2274"/>
                  <a:gd name="T2" fmla="*/ 0 w 279"/>
                  <a:gd name="T3" fmla="*/ 409140 h 2274"/>
                  <a:gd name="T4" fmla="*/ 50040 w 279"/>
                  <a:gd name="T5" fmla="*/ 818280 h 2274"/>
                  <a:gd name="T6" fmla="*/ 100080 w 279"/>
                  <a:gd name="T7" fmla="*/ 409140 h 227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79"/>
                  <a:gd name="T13" fmla="*/ 0 h 2274"/>
                  <a:gd name="T14" fmla="*/ 279 w 279"/>
                  <a:gd name="T15" fmla="*/ 2274 h 22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9" h="2274" fill="none">
                    <a:moveTo>
                      <a:pt x="90" y="0"/>
                    </a:moveTo>
                    <a:lnTo>
                      <a:pt x="270" y="205"/>
                    </a:lnTo>
                    <a:lnTo>
                      <a:pt x="279" y="358"/>
                    </a:lnTo>
                    <a:lnTo>
                      <a:pt x="157" y="492"/>
                    </a:lnTo>
                    <a:lnTo>
                      <a:pt x="185" y="570"/>
                    </a:lnTo>
                    <a:lnTo>
                      <a:pt x="143" y="632"/>
                    </a:lnTo>
                    <a:lnTo>
                      <a:pt x="0" y="725"/>
                    </a:lnTo>
                    <a:lnTo>
                      <a:pt x="81" y="799"/>
                    </a:lnTo>
                    <a:lnTo>
                      <a:pt x="141" y="986"/>
                    </a:lnTo>
                    <a:lnTo>
                      <a:pt x="65" y="1004"/>
                    </a:lnTo>
                    <a:lnTo>
                      <a:pt x="26" y="1069"/>
                    </a:lnTo>
                    <a:lnTo>
                      <a:pt x="79" y="1246"/>
                    </a:lnTo>
                    <a:lnTo>
                      <a:pt x="33" y="1403"/>
                    </a:lnTo>
                    <a:lnTo>
                      <a:pt x="104" y="1459"/>
                    </a:lnTo>
                    <a:lnTo>
                      <a:pt x="190" y="1664"/>
                    </a:lnTo>
                    <a:lnTo>
                      <a:pt x="196" y="1823"/>
                    </a:lnTo>
                    <a:lnTo>
                      <a:pt x="257" y="1877"/>
                    </a:lnTo>
                    <a:lnTo>
                      <a:pt x="250" y="2036"/>
                    </a:lnTo>
                    <a:lnTo>
                      <a:pt x="213" y="2274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5" name="Forme libre 55"/>
              <p:cNvSpPr>
                <a:spLocks/>
              </p:cNvSpPr>
              <p:nvPr/>
            </p:nvSpPr>
            <p:spPr bwMode="auto">
              <a:xfrm>
                <a:off x="3260725" y="1787525"/>
                <a:ext cx="58738" cy="276225"/>
              </a:xfrm>
              <a:custGeom>
                <a:avLst/>
                <a:gdLst>
                  <a:gd name="T0" fmla="*/ 29340 w 164"/>
                  <a:gd name="T1" fmla="*/ 0 h 770"/>
                  <a:gd name="T2" fmla="*/ 0 w 164"/>
                  <a:gd name="T3" fmla="*/ 138420 h 770"/>
                  <a:gd name="T4" fmla="*/ 29340 w 164"/>
                  <a:gd name="T5" fmla="*/ 276840 h 770"/>
                  <a:gd name="T6" fmla="*/ 58680 w 164"/>
                  <a:gd name="T7" fmla="*/ 138420 h 77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"/>
                  <a:gd name="T13" fmla="*/ 0 h 770"/>
                  <a:gd name="T14" fmla="*/ 164 w 164"/>
                  <a:gd name="T15" fmla="*/ 770 h 7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" h="770" fill="none">
                    <a:moveTo>
                      <a:pt x="14" y="770"/>
                    </a:moveTo>
                    <a:lnTo>
                      <a:pt x="4" y="537"/>
                    </a:lnTo>
                    <a:lnTo>
                      <a:pt x="85" y="517"/>
                    </a:lnTo>
                    <a:lnTo>
                      <a:pt x="164" y="385"/>
                    </a:lnTo>
                    <a:lnTo>
                      <a:pt x="94" y="341"/>
                    </a:lnTo>
                    <a:lnTo>
                      <a:pt x="0" y="115"/>
                    </a:lnTo>
                    <a:lnTo>
                      <a:pt x="69" y="55"/>
                    </a:lnTo>
                    <a:lnTo>
                      <a:pt x="80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6" name="Forme libre 56"/>
              <p:cNvSpPr>
                <a:spLocks/>
              </p:cNvSpPr>
              <p:nvPr/>
            </p:nvSpPr>
            <p:spPr bwMode="auto">
              <a:xfrm>
                <a:off x="3076575" y="2065338"/>
                <a:ext cx="188913" cy="136525"/>
              </a:xfrm>
              <a:custGeom>
                <a:avLst/>
                <a:gdLst>
                  <a:gd name="T0" fmla="*/ 94320 w 525"/>
                  <a:gd name="T1" fmla="*/ 0 h 382"/>
                  <a:gd name="T2" fmla="*/ 0 w 525"/>
                  <a:gd name="T3" fmla="*/ 68580 h 382"/>
                  <a:gd name="T4" fmla="*/ 94320 w 525"/>
                  <a:gd name="T5" fmla="*/ 137160 h 382"/>
                  <a:gd name="T6" fmla="*/ 188640 w 525"/>
                  <a:gd name="T7" fmla="*/ 68580 h 38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25"/>
                  <a:gd name="T13" fmla="*/ 0 h 382"/>
                  <a:gd name="T14" fmla="*/ 525 w 525"/>
                  <a:gd name="T15" fmla="*/ 382 h 3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5" h="382" fill="none">
                    <a:moveTo>
                      <a:pt x="525" y="0"/>
                    </a:moveTo>
                    <a:lnTo>
                      <a:pt x="109" y="81"/>
                    </a:lnTo>
                    <a:lnTo>
                      <a:pt x="104" y="241"/>
                    </a:lnTo>
                    <a:lnTo>
                      <a:pt x="0" y="382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7" name="Forme libre 57"/>
              <p:cNvSpPr>
                <a:spLocks/>
              </p:cNvSpPr>
              <p:nvPr/>
            </p:nvSpPr>
            <p:spPr bwMode="auto">
              <a:xfrm>
                <a:off x="234950" y="2238375"/>
                <a:ext cx="9525" cy="28575"/>
              </a:xfrm>
              <a:custGeom>
                <a:avLst/>
                <a:gdLst>
                  <a:gd name="T0" fmla="*/ 4860 w 28"/>
                  <a:gd name="T1" fmla="*/ 0 h 83"/>
                  <a:gd name="T2" fmla="*/ 0 w 28"/>
                  <a:gd name="T3" fmla="*/ 14760 h 83"/>
                  <a:gd name="T4" fmla="*/ 4860 w 28"/>
                  <a:gd name="T5" fmla="*/ 29520 h 83"/>
                  <a:gd name="T6" fmla="*/ 9720 w 28"/>
                  <a:gd name="T7" fmla="*/ 14760 h 8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8"/>
                  <a:gd name="T13" fmla="*/ 0 h 83"/>
                  <a:gd name="T14" fmla="*/ 28 w 28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83" fill="none">
                    <a:moveTo>
                      <a:pt x="28" y="0"/>
                    </a:moveTo>
                    <a:lnTo>
                      <a:pt x="0" y="3"/>
                    </a:lnTo>
                    <a:lnTo>
                      <a:pt x="21" y="81"/>
                    </a:lnTo>
                    <a:lnTo>
                      <a:pt x="21" y="83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8" name="Forme libre 58"/>
              <p:cNvSpPr>
                <a:spLocks/>
              </p:cNvSpPr>
              <p:nvPr/>
            </p:nvSpPr>
            <p:spPr bwMode="auto">
              <a:xfrm>
                <a:off x="244475" y="2208213"/>
                <a:ext cx="17463" cy="30162"/>
              </a:xfrm>
              <a:custGeom>
                <a:avLst/>
                <a:gdLst>
                  <a:gd name="T0" fmla="*/ 8460 w 48"/>
                  <a:gd name="T1" fmla="*/ 0 h 85"/>
                  <a:gd name="T2" fmla="*/ 0 w 48"/>
                  <a:gd name="T3" fmla="*/ 15120 h 85"/>
                  <a:gd name="T4" fmla="*/ 8460 w 48"/>
                  <a:gd name="T5" fmla="*/ 30240 h 85"/>
                  <a:gd name="T6" fmla="*/ 16920 w 48"/>
                  <a:gd name="T7" fmla="*/ 15120 h 8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8"/>
                  <a:gd name="T13" fmla="*/ 0 h 85"/>
                  <a:gd name="T14" fmla="*/ 48 w 48"/>
                  <a:gd name="T15" fmla="*/ 85 h 8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85">
                    <a:moveTo>
                      <a:pt x="0" y="85"/>
                    </a:moveTo>
                    <a:lnTo>
                      <a:pt x="48" y="78"/>
                    </a:lnTo>
                    <a:lnTo>
                      <a:pt x="9" y="0"/>
                    </a:lnTo>
                    <a:lnTo>
                      <a:pt x="0" y="85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cxnSp>
            <p:nvCxnSpPr>
              <p:cNvPr id="319" name="Connecteur droit 318"/>
              <p:cNvCxnSpPr/>
              <p:nvPr/>
            </p:nvCxnSpPr>
            <p:spPr>
              <a:xfrm flipV="1">
                <a:off x="674370" y="2212975"/>
                <a:ext cx="1905" cy="29845"/>
              </a:xfrm>
              <a:prstGeom prst="line">
                <a:avLst/>
              </a:prstGeom>
              <a:grpFill/>
              <a:ln w="3175">
                <a:solidFill>
                  <a:sysClr val="window" lastClr="FFFFFF">
                    <a:lumMod val="85000"/>
                  </a:sysClr>
                </a:solidFill>
                <a:prstDash val="solid"/>
                <a:round/>
              </a:ln>
            </p:spPr>
          </p:cxnSp>
          <p:sp>
            <p:nvSpPr>
              <p:cNvPr id="320" name="Forme libre 60"/>
              <p:cNvSpPr>
                <a:spLocks/>
              </p:cNvSpPr>
              <p:nvPr/>
            </p:nvSpPr>
            <p:spPr bwMode="auto">
              <a:xfrm>
                <a:off x="892175" y="1968500"/>
                <a:ext cx="590550" cy="603250"/>
              </a:xfrm>
              <a:custGeom>
                <a:avLst/>
                <a:gdLst>
                  <a:gd name="T0" fmla="*/ 295200 w 1641"/>
                  <a:gd name="T1" fmla="*/ 0 h 1679"/>
                  <a:gd name="T2" fmla="*/ 0 w 1641"/>
                  <a:gd name="T3" fmla="*/ 302040 h 1679"/>
                  <a:gd name="T4" fmla="*/ 295200 w 1641"/>
                  <a:gd name="T5" fmla="*/ 604080 h 1679"/>
                  <a:gd name="T6" fmla="*/ 590400 w 1641"/>
                  <a:gd name="T7" fmla="*/ 302040 h 167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1"/>
                  <a:gd name="T13" fmla="*/ 0 h 1679"/>
                  <a:gd name="T14" fmla="*/ 1641 w 1641"/>
                  <a:gd name="T15" fmla="*/ 1679 h 16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1" h="1679" fill="none">
                    <a:moveTo>
                      <a:pt x="1632" y="0"/>
                    </a:moveTo>
                    <a:lnTo>
                      <a:pt x="1630" y="326"/>
                    </a:lnTo>
                    <a:lnTo>
                      <a:pt x="1590" y="389"/>
                    </a:lnTo>
                    <a:lnTo>
                      <a:pt x="1641" y="857"/>
                    </a:lnTo>
                    <a:lnTo>
                      <a:pt x="1493" y="917"/>
                    </a:lnTo>
                    <a:lnTo>
                      <a:pt x="1396" y="1152"/>
                    </a:lnTo>
                    <a:lnTo>
                      <a:pt x="1385" y="1206"/>
                    </a:lnTo>
                    <a:lnTo>
                      <a:pt x="1200" y="1113"/>
                    </a:lnTo>
                    <a:lnTo>
                      <a:pt x="958" y="1219"/>
                    </a:lnTo>
                    <a:lnTo>
                      <a:pt x="914" y="1294"/>
                    </a:lnTo>
                    <a:lnTo>
                      <a:pt x="558" y="1307"/>
                    </a:lnTo>
                    <a:lnTo>
                      <a:pt x="418" y="1398"/>
                    </a:lnTo>
                    <a:lnTo>
                      <a:pt x="406" y="1561"/>
                    </a:lnTo>
                    <a:lnTo>
                      <a:pt x="2" y="1679"/>
                    </a:lnTo>
                    <a:lnTo>
                      <a:pt x="0" y="1679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1" name="Forme libre 61"/>
              <p:cNvSpPr>
                <a:spLocks/>
              </p:cNvSpPr>
              <p:nvPr/>
            </p:nvSpPr>
            <p:spPr bwMode="auto">
              <a:xfrm>
                <a:off x="563563" y="2601913"/>
                <a:ext cx="76200" cy="44450"/>
              </a:xfrm>
              <a:custGeom>
                <a:avLst/>
                <a:gdLst>
                  <a:gd name="T0" fmla="*/ 38340 w 214"/>
                  <a:gd name="T1" fmla="*/ 0 h 125"/>
                  <a:gd name="T2" fmla="*/ 0 w 214"/>
                  <a:gd name="T3" fmla="*/ 22320 h 125"/>
                  <a:gd name="T4" fmla="*/ 38340 w 214"/>
                  <a:gd name="T5" fmla="*/ 44640 h 125"/>
                  <a:gd name="T6" fmla="*/ 76680 w 214"/>
                  <a:gd name="T7" fmla="*/ 22320 h 12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4"/>
                  <a:gd name="T13" fmla="*/ 0 h 125"/>
                  <a:gd name="T14" fmla="*/ 214 w 214"/>
                  <a:gd name="T15" fmla="*/ 125 h 1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4" h="125">
                    <a:moveTo>
                      <a:pt x="21" y="99"/>
                    </a:moveTo>
                    <a:lnTo>
                      <a:pt x="110" y="125"/>
                    </a:lnTo>
                    <a:lnTo>
                      <a:pt x="214" y="92"/>
                    </a:lnTo>
                    <a:lnTo>
                      <a:pt x="78" y="0"/>
                    </a:lnTo>
                    <a:lnTo>
                      <a:pt x="0" y="11"/>
                    </a:lnTo>
                    <a:lnTo>
                      <a:pt x="21" y="99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2" name="Forme libre 62"/>
              <p:cNvSpPr>
                <a:spLocks/>
              </p:cNvSpPr>
              <p:nvPr/>
            </p:nvSpPr>
            <p:spPr bwMode="auto">
              <a:xfrm>
                <a:off x="939800" y="2828925"/>
                <a:ext cx="58738" cy="79375"/>
              </a:xfrm>
              <a:custGeom>
                <a:avLst/>
                <a:gdLst>
                  <a:gd name="T0" fmla="*/ 29340 w 164"/>
                  <a:gd name="T1" fmla="*/ 0 h 219"/>
                  <a:gd name="T2" fmla="*/ 0 w 164"/>
                  <a:gd name="T3" fmla="*/ 39240 h 219"/>
                  <a:gd name="T4" fmla="*/ 29340 w 164"/>
                  <a:gd name="T5" fmla="*/ 78480 h 219"/>
                  <a:gd name="T6" fmla="*/ 58680 w 164"/>
                  <a:gd name="T7" fmla="*/ 39240 h 21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"/>
                  <a:gd name="T13" fmla="*/ 0 h 219"/>
                  <a:gd name="T14" fmla="*/ 164 w 164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" h="219">
                    <a:moveTo>
                      <a:pt x="76" y="85"/>
                    </a:moveTo>
                    <a:lnTo>
                      <a:pt x="50" y="0"/>
                    </a:lnTo>
                    <a:lnTo>
                      <a:pt x="0" y="62"/>
                    </a:lnTo>
                    <a:lnTo>
                      <a:pt x="164" y="219"/>
                    </a:lnTo>
                    <a:lnTo>
                      <a:pt x="159" y="134"/>
                    </a:lnTo>
                    <a:lnTo>
                      <a:pt x="76" y="85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3" name="Forme libre 63"/>
              <p:cNvSpPr>
                <a:spLocks/>
              </p:cNvSpPr>
              <p:nvPr/>
            </p:nvSpPr>
            <p:spPr bwMode="auto">
              <a:xfrm>
                <a:off x="1285875" y="1887538"/>
                <a:ext cx="193675" cy="103187"/>
              </a:xfrm>
              <a:custGeom>
                <a:avLst/>
                <a:gdLst>
                  <a:gd name="T0" fmla="*/ 97020 w 540"/>
                  <a:gd name="T1" fmla="*/ 0 h 288"/>
                  <a:gd name="T2" fmla="*/ 0 w 540"/>
                  <a:gd name="T3" fmla="*/ 51660 h 288"/>
                  <a:gd name="T4" fmla="*/ 97020 w 540"/>
                  <a:gd name="T5" fmla="*/ 103320 h 288"/>
                  <a:gd name="T6" fmla="*/ 194040 w 540"/>
                  <a:gd name="T7" fmla="*/ 51660 h 28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40"/>
                  <a:gd name="T13" fmla="*/ 0 h 288"/>
                  <a:gd name="T14" fmla="*/ 540 w 540"/>
                  <a:gd name="T15" fmla="*/ 288 h 2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0" h="288" fill="none">
                    <a:moveTo>
                      <a:pt x="540" y="223"/>
                    </a:moveTo>
                    <a:lnTo>
                      <a:pt x="540" y="221"/>
                    </a:lnTo>
                    <a:lnTo>
                      <a:pt x="392" y="159"/>
                    </a:lnTo>
                    <a:lnTo>
                      <a:pt x="199" y="288"/>
                    </a:lnTo>
                    <a:lnTo>
                      <a:pt x="129" y="263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4" name="Forme libre 64"/>
              <p:cNvSpPr>
                <a:spLocks/>
              </p:cNvSpPr>
              <p:nvPr/>
            </p:nvSpPr>
            <p:spPr bwMode="auto">
              <a:xfrm>
                <a:off x="1400175" y="2787650"/>
                <a:ext cx="504825" cy="503238"/>
              </a:xfrm>
              <a:custGeom>
                <a:avLst/>
                <a:gdLst>
                  <a:gd name="T0" fmla="*/ 252000 w 1401"/>
                  <a:gd name="T1" fmla="*/ 0 h 1399"/>
                  <a:gd name="T2" fmla="*/ 0 w 1401"/>
                  <a:gd name="T3" fmla="*/ 251640 h 1399"/>
                  <a:gd name="T4" fmla="*/ 252000 w 1401"/>
                  <a:gd name="T5" fmla="*/ 503280 h 1399"/>
                  <a:gd name="T6" fmla="*/ 503999 w 1401"/>
                  <a:gd name="T7" fmla="*/ 251640 h 139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401"/>
                  <a:gd name="T13" fmla="*/ 0 h 1399"/>
                  <a:gd name="T14" fmla="*/ 1401 w 1401"/>
                  <a:gd name="T15" fmla="*/ 1399 h 139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01" h="1399" fill="none">
                    <a:moveTo>
                      <a:pt x="1401" y="0"/>
                    </a:moveTo>
                    <a:lnTo>
                      <a:pt x="1218" y="160"/>
                    </a:lnTo>
                    <a:lnTo>
                      <a:pt x="1158" y="97"/>
                    </a:lnTo>
                    <a:lnTo>
                      <a:pt x="895" y="104"/>
                    </a:lnTo>
                    <a:lnTo>
                      <a:pt x="745" y="125"/>
                    </a:lnTo>
                    <a:lnTo>
                      <a:pt x="646" y="252"/>
                    </a:lnTo>
                    <a:lnTo>
                      <a:pt x="314" y="277"/>
                    </a:lnTo>
                    <a:lnTo>
                      <a:pt x="376" y="430"/>
                    </a:lnTo>
                    <a:lnTo>
                      <a:pt x="489" y="540"/>
                    </a:lnTo>
                    <a:lnTo>
                      <a:pt x="618" y="1025"/>
                    </a:lnTo>
                    <a:lnTo>
                      <a:pt x="611" y="1224"/>
                    </a:lnTo>
                    <a:lnTo>
                      <a:pt x="678" y="1275"/>
                    </a:lnTo>
                    <a:lnTo>
                      <a:pt x="433" y="1399"/>
                    </a:lnTo>
                    <a:lnTo>
                      <a:pt x="369" y="1349"/>
                    </a:lnTo>
                    <a:lnTo>
                      <a:pt x="193" y="1356"/>
                    </a:lnTo>
                    <a:lnTo>
                      <a:pt x="232" y="1280"/>
                    </a:lnTo>
                    <a:lnTo>
                      <a:pt x="4" y="1367"/>
                    </a:lnTo>
                    <a:lnTo>
                      <a:pt x="0" y="1369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5" name="Forme libre 65"/>
              <p:cNvSpPr>
                <a:spLocks/>
              </p:cNvSpPr>
              <p:nvPr/>
            </p:nvSpPr>
            <p:spPr bwMode="auto">
              <a:xfrm>
                <a:off x="1260475" y="3324225"/>
                <a:ext cx="71438" cy="44450"/>
              </a:xfrm>
              <a:custGeom>
                <a:avLst/>
                <a:gdLst>
                  <a:gd name="T0" fmla="*/ 36000 w 201"/>
                  <a:gd name="T1" fmla="*/ 0 h 127"/>
                  <a:gd name="T2" fmla="*/ 0 w 201"/>
                  <a:gd name="T3" fmla="*/ 22680 h 127"/>
                  <a:gd name="T4" fmla="*/ 36000 w 201"/>
                  <a:gd name="T5" fmla="*/ 45360 h 127"/>
                  <a:gd name="T6" fmla="*/ 72000 w 201"/>
                  <a:gd name="T7" fmla="*/ 22680 h 12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01"/>
                  <a:gd name="T13" fmla="*/ 0 h 127"/>
                  <a:gd name="T14" fmla="*/ 201 w 201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" h="127">
                    <a:moveTo>
                      <a:pt x="0" y="17"/>
                    </a:moveTo>
                    <a:lnTo>
                      <a:pt x="122" y="127"/>
                    </a:lnTo>
                    <a:lnTo>
                      <a:pt x="201" y="93"/>
                    </a:lnTo>
                    <a:lnTo>
                      <a:pt x="55" y="0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6" name="Forme libre 66"/>
              <p:cNvSpPr>
                <a:spLocks/>
              </p:cNvSpPr>
              <p:nvPr/>
            </p:nvSpPr>
            <p:spPr bwMode="auto">
              <a:xfrm>
                <a:off x="1236663" y="3308350"/>
                <a:ext cx="23812" cy="25400"/>
              </a:xfrm>
              <a:custGeom>
                <a:avLst/>
                <a:gdLst>
                  <a:gd name="T0" fmla="*/ 11880 w 67"/>
                  <a:gd name="T1" fmla="*/ 0 h 73"/>
                  <a:gd name="T2" fmla="*/ 0 w 67"/>
                  <a:gd name="T3" fmla="*/ 12960 h 73"/>
                  <a:gd name="T4" fmla="*/ 11880 w 67"/>
                  <a:gd name="T5" fmla="*/ 25920 h 73"/>
                  <a:gd name="T6" fmla="*/ 23760 w 67"/>
                  <a:gd name="T7" fmla="*/ 12960 h 7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7"/>
                  <a:gd name="T13" fmla="*/ 0 h 73"/>
                  <a:gd name="T14" fmla="*/ 67 w 67"/>
                  <a:gd name="T15" fmla="*/ 73 h 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73">
                    <a:moveTo>
                      <a:pt x="28" y="73"/>
                    </a:moveTo>
                    <a:lnTo>
                      <a:pt x="67" y="62"/>
                    </a:lnTo>
                    <a:lnTo>
                      <a:pt x="0" y="0"/>
                    </a:lnTo>
                    <a:lnTo>
                      <a:pt x="28" y="73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7" name="Forme libre 67"/>
              <p:cNvSpPr>
                <a:spLocks/>
              </p:cNvSpPr>
              <p:nvPr/>
            </p:nvSpPr>
            <p:spPr bwMode="auto">
              <a:xfrm>
                <a:off x="1282700" y="3448050"/>
                <a:ext cx="76200" cy="134938"/>
              </a:xfrm>
              <a:custGeom>
                <a:avLst/>
                <a:gdLst>
                  <a:gd name="T0" fmla="*/ 37980 w 212"/>
                  <a:gd name="T1" fmla="*/ 0 h 377"/>
                  <a:gd name="T2" fmla="*/ 0 w 212"/>
                  <a:gd name="T3" fmla="*/ 67680 h 377"/>
                  <a:gd name="T4" fmla="*/ 37980 w 212"/>
                  <a:gd name="T5" fmla="*/ 135360 h 377"/>
                  <a:gd name="T6" fmla="*/ 75960 w 212"/>
                  <a:gd name="T7" fmla="*/ 67680 h 37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2"/>
                  <a:gd name="T13" fmla="*/ 0 h 377"/>
                  <a:gd name="T14" fmla="*/ 212 w 212"/>
                  <a:gd name="T15" fmla="*/ 377 h 37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2" h="377">
                    <a:moveTo>
                      <a:pt x="186" y="93"/>
                    </a:moveTo>
                    <a:lnTo>
                      <a:pt x="48" y="0"/>
                    </a:lnTo>
                    <a:lnTo>
                      <a:pt x="0" y="76"/>
                    </a:lnTo>
                    <a:lnTo>
                      <a:pt x="175" y="377"/>
                    </a:lnTo>
                    <a:lnTo>
                      <a:pt x="212" y="293"/>
                    </a:lnTo>
                    <a:lnTo>
                      <a:pt x="186" y="93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8" name="Forme libre 68"/>
              <p:cNvSpPr>
                <a:spLocks/>
              </p:cNvSpPr>
              <p:nvPr/>
            </p:nvSpPr>
            <p:spPr bwMode="auto">
              <a:xfrm>
                <a:off x="1668463" y="4076700"/>
                <a:ext cx="1050925" cy="1289050"/>
              </a:xfrm>
              <a:custGeom>
                <a:avLst/>
                <a:gdLst>
                  <a:gd name="T0" fmla="*/ 525600 w 2921"/>
                  <a:gd name="T1" fmla="*/ 0 h 3583"/>
                  <a:gd name="T2" fmla="*/ 0 w 2921"/>
                  <a:gd name="T3" fmla="*/ 644760 h 3583"/>
                  <a:gd name="T4" fmla="*/ 525600 w 2921"/>
                  <a:gd name="T5" fmla="*/ 1289520 h 3583"/>
                  <a:gd name="T6" fmla="*/ 1051200 w 2921"/>
                  <a:gd name="T7" fmla="*/ 644760 h 358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921"/>
                  <a:gd name="T13" fmla="*/ 0 h 3583"/>
                  <a:gd name="T14" fmla="*/ 2921 w 2921"/>
                  <a:gd name="T15" fmla="*/ 3583 h 35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21" h="3583" fill="none">
                    <a:moveTo>
                      <a:pt x="2921" y="97"/>
                    </a:moveTo>
                    <a:lnTo>
                      <a:pt x="2736" y="92"/>
                    </a:lnTo>
                    <a:lnTo>
                      <a:pt x="2597" y="164"/>
                    </a:lnTo>
                    <a:lnTo>
                      <a:pt x="2413" y="0"/>
                    </a:lnTo>
                    <a:lnTo>
                      <a:pt x="2194" y="19"/>
                    </a:lnTo>
                    <a:lnTo>
                      <a:pt x="2177" y="155"/>
                    </a:lnTo>
                    <a:lnTo>
                      <a:pt x="2138" y="300"/>
                    </a:lnTo>
                    <a:lnTo>
                      <a:pt x="2016" y="386"/>
                    </a:lnTo>
                    <a:lnTo>
                      <a:pt x="2032" y="482"/>
                    </a:lnTo>
                    <a:lnTo>
                      <a:pt x="1872" y="577"/>
                    </a:lnTo>
                    <a:lnTo>
                      <a:pt x="1743" y="750"/>
                    </a:lnTo>
                    <a:lnTo>
                      <a:pt x="1653" y="834"/>
                    </a:lnTo>
                    <a:lnTo>
                      <a:pt x="1725" y="1080"/>
                    </a:lnTo>
                    <a:lnTo>
                      <a:pt x="1522" y="1134"/>
                    </a:lnTo>
                    <a:lnTo>
                      <a:pt x="1521" y="1212"/>
                    </a:lnTo>
                    <a:lnTo>
                      <a:pt x="1588" y="1249"/>
                    </a:lnTo>
                    <a:lnTo>
                      <a:pt x="1468" y="1397"/>
                    </a:lnTo>
                    <a:lnTo>
                      <a:pt x="1503" y="1473"/>
                    </a:lnTo>
                    <a:lnTo>
                      <a:pt x="1427" y="1466"/>
                    </a:lnTo>
                    <a:lnTo>
                      <a:pt x="1330" y="1593"/>
                    </a:lnTo>
                    <a:lnTo>
                      <a:pt x="1258" y="1630"/>
                    </a:lnTo>
                    <a:lnTo>
                      <a:pt x="1027" y="1602"/>
                    </a:lnTo>
                    <a:lnTo>
                      <a:pt x="891" y="1679"/>
                    </a:lnTo>
                    <a:lnTo>
                      <a:pt x="665" y="1662"/>
                    </a:lnTo>
                    <a:lnTo>
                      <a:pt x="630" y="1727"/>
                    </a:lnTo>
                    <a:lnTo>
                      <a:pt x="527" y="1709"/>
                    </a:lnTo>
                    <a:lnTo>
                      <a:pt x="519" y="1791"/>
                    </a:lnTo>
                    <a:lnTo>
                      <a:pt x="451" y="1826"/>
                    </a:lnTo>
                    <a:lnTo>
                      <a:pt x="434" y="1745"/>
                    </a:lnTo>
                    <a:lnTo>
                      <a:pt x="180" y="1819"/>
                    </a:lnTo>
                    <a:lnTo>
                      <a:pt x="194" y="1990"/>
                    </a:lnTo>
                    <a:lnTo>
                      <a:pt x="81" y="2290"/>
                    </a:lnTo>
                    <a:lnTo>
                      <a:pt x="123" y="2362"/>
                    </a:lnTo>
                    <a:lnTo>
                      <a:pt x="300" y="2371"/>
                    </a:lnTo>
                    <a:lnTo>
                      <a:pt x="369" y="2530"/>
                    </a:lnTo>
                    <a:lnTo>
                      <a:pt x="328" y="2602"/>
                    </a:lnTo>
                    <a:lnTo>
                      <a:pt x="407" y="2604"/>
                    </a:lnTo>
                    <a:lnTo>
                      <a:pt x="420" y="2800"/>
                    </a:lnTo>
                    <a:lnTo>
                      <a:pt x="347" y="2838"/>
                    </a:lnTo>
                    <a:lnTo>
                      <a:pt x="369" y="2921"/>
                    </a:lnTo>
                    <a:lnTo>
                      <a:pt x="152" y="3170"/>
                    </a:lnTo>
                    <a:lnTo>
                      <a:pt x="162" y="3251"/>
                    </a:lnTo>
                    <a:lnTo>
                      <a:pt x="72" y="3271"/>
                    </a:lnTo>
                    <a:lnTo>
                      <a:pt x="30" y="3345"/>
                    </a:lnTo>
                    <a:lnTo>
                      <a:pt x="0" y="3581"/>
                    </a:lnTo>
                    <a:lnTo>
                      <a:pt x="0" y="3583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9" name="Forme libre 69"/>
              <p:cNvSpPr>
                <a:spLocks/>
              </p:cNvSpPr>
              <p:nvPr/>
            </p:nvSpPr>
            <p:spPr bwMode="auto">
              <a:xfrm>
                <a:off x="1752600" y="5097463"/>
                <a:ext cx="22225" cy="25400"/>
              </a:xfrm>
              <a:custGeom>
                <a:avLst/>
                <a:gdLst>
                  <a:gd name="T0" fmla="*/ 10980 w 62"/>
                  <a:gd name="T1" fmla="*/ 0 h 74"/>
                  <a:gd name="T2" fmla="*/ 0 w 62"/>
                  <a:gd name="T3" fmla="*/ 13140 h 74"/>
                  <a:gd name="T4" fmla="*/ 10980 w 62"/>
                  <a:gd name="T5" fmla="*/ 26280 h 74"/>
                  <a:gd name="T6" fmla="*/ 21960 w 62"/>
                  <a:gd name="T7" fmla="*/ 13140 h 7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"/>
                  <a:gd name="T13" fmla="*/ 0 h 74"/>
                  <a:gd name="T14" fmla="*/ 62 w 62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74">
                    <a:moveTo>
                      <a:pt x="0" y="29"/>
                    </a:moveTo>
                    <a:lnTo>
                      <a:pt x="60" y="0"/>
                    </a:lnTo>
                    <a:lnTo>
                      <a:pt x="62" y="74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30" name="Forme libre 70"/>
              <p:cNvSpPr>
                <a:spLocks/>
              </p:cNvSpPr>
              <p:nvPr/>
            </p:nvSpPr>
            <p:spPr bwMode="auto">
              <a:xfrm>
                <a:off x="2719388" y="4111625"/>
                <a:ext cx="1111250" cy="407988"/>
              </a:xfrm>
              <a:custGeom>
                <a:avLst/>
                <a:gdLst>
                  <a:gd name="T0" fmla="*/ 555300 w 3086"/>
                  <a:gd name="T1" fmla="*/ 0 h 1134"/>
                  <a:gd name="T2" fmla="*/ 0 w 3086"/>
                  <a:gd name="T3" fmla="*/ 203940 h 1134"/>
                  <a:gd name="T4" fmla="*/ 555300 w 3086"/>
                  <a:gd name="T5" fmla="*/ 407880 h 1134"/>
                  <a:gd name="T6" fmla="*/ 1110600 w 3086"/>
                  <a:gd name="T7" fmla="*/ 203940 h 113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086"/>
                  <a:gd name="T13" fmla="*/ 0 h 1134"/>
                  <a:gd name="T14" fmla="*/ 3086 w 3086"/>
                  <a:gd name="T15" fmla="*/ 1134 h 11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86" h="1134" fill="none">
                    <a:moveTo>
                      <a:pt x="0" y="0"/>
                    </a:moveTo>
                    <a:lnTo>
                      <a:pt x="23" y="146"/>
                    </a:lnTo>
                    <a:lnTo>
                      <a:pt x="127" y="309"/>
                    </a:lnTo>
                    <a:lnTo>
                      <a:pt x="81" y="464"/>
                    </a:lnTo>
                    <a:lnTo>
                      <a:pt x="168" y="602"/>
                    </a:lnTo>
                    <a:lnTo>
                      <a:pt x="307" y="512"/>
                    </a:lnTo>
                    <a:lnTo>
                      <a:pt x="478" y="556"/>
                    </a:lnTo>
                    <a:lnTo>
                      <a:pt x="582" y="422"/>
                    </a:lnTo>
                    <a:lnTo>
                      <a:pt x="665" y="178"/>
                    </a:lnTo>
                    <a:lnTo>
                      <a:pt x="792" y="62"/>
                    </a:lnTo>
                    <a:lnTo>
                      <a:pt x="930" y="173"/>
                    </a:lnTo>
                    <a:lnTo>
                      <a:pt x="965" y="286"/>
                    </a:lnTo>
                    <a:lnTo>
                      <a:pt x="1032" y="328"/>
                    </a:lnTo>
                    <a:lnTo>
                      <a:pt x="1016" y="409"/>
                    </a:lnTo>
                    <a:lnTo>
                      <a:pt x="1089" y="549"/>
                    </a:lnTo>
                    <a:lnTo>
                      <a:pt x="1091" y="549"/>
                    </a:lnTo>
                    <a:lnTo>
                      <a:pt x="1276" y="118"/>
                    </a:lnTo>
                    <a:lnTo>
                      <a:pt x="1322" y="180"/>
                    </a:lnTo>
                    <a:lnTo>
                      <a:pt x="1532" y="2"/>
                    </a:lnTo>
                    <a:lnTo>
                      <a:pt x="1593" y="44"/>
                    </a:lnTo>
                    <a:lnTo>
                      <a:pt x="1634" y="198"/>
                    </a:lnTo>
                    <a:lnTo>
                      <a:pt x="1805" y="233"/>
                    </a:lnTo>
                    <a:lnTo>
                      <a:pt x="1810" y="155"/>
                    </a:lnTo>
                    <a:lnTo>
                      <a:pt x="1888" y="162"/>
                    </a:lnTo>
                    <a:lnTo>
                      <a:pt x="2131" y="370"/>
                    </a:lnTo>
                    <a:lnTo>
                      <a:pt x="2186" y="614"/>
                    </a:lnTo>
                    <a:lnTo>
                      <a:pt x="2375" y="1000"/>
                    </a:lnTo>
                    <a:lnTo>
                      <a:pt x="2587" y="1134"/>
                    </a:lnTo>
                    <a:lnTo>
                      <a:pt x="2775" y="1014"/>
                    </a:lnTo>
                    <a:lnTo>
                      <a:pt x="2779" y="1101"/>
                    </a:lnTo>
                    <a:lnTo>
                      <a:pt x="2848" y="1039"/>
                    </a:lnTo>
                    <a:lnTo>
                      <a:pt x="2922" y="1041"/>
                    </a:lnTo>
                    <a:lnTo>
                      <a:pt x="3086" y="1133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31" name="Forme libre 71"/>
              <p:cNvSpPr>
                <a:spLocks/>
              </p:cNvSpPr>
              <p:nvPr/>
            </p:nvSpPr>
            <p:spPr bwMode="auto">
              <a:xfrm>
                <a:off x="2813050" y="3021013"/>
                <a:ext cx="307975" cy="225425"/>
              </a:xfrm>
              <a:custGeom>
                <a:avLst/>
                <a:gdLst>
                  <a:gd name="T0" fmla="*/ 154080 w 857"/>
                  <a:gd name="T1" fmla="*/ 0 h 628"/>
                  <a:gd name="T2" fmla="*/ 0 w 857"/>
                  <a:gd name="T3" fmla="*/ 112860 h 628"/>
                  <a:gd name="T4" fmla="*/ 154080 w 857"/>
                  <a:gd name="T5" fmla="*/ 225720 h 628"/>
                  <a:gd name="T6" fmla="*/ 308160 w 857"/>
                  <a:gd name="T7" fmla="*/ 112860 h 62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857"/>
                  <a:gd name="T13" fmla="*/ 0 h 628"/>
                  <a:gd name="T14" fmla="*/ 857 w 857"/>
                  <a:gd name="T15" fmla="*/ 628 h 6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7" h="628" fill="none">
                    <a:moveTo>
                      <a:pt x="857" y="0"/>
                    </a:moveTo>
                    <a:lnTo>
                      <a:pt x="748" y="2"/>
                    </a:lnTo>
                    <a:lnTo>
                      <a:pt x="621" y="102"/>
                    </a:lnTo>
                    <a:lnTo>
                      <a:pt x="393" y="180"/>
                    </a:lnTo>
                    <a:lnTo>
                      <a:pt x="332" y="229"/>
                    </a:lnTo>
                    <a:lnTo>
                      <a:pt x="376" y="374"/>
                    </a:lnTo>
                    <a:lnTo>
                      <a:pt x="332" y="439"/>
                    </a:lnTo>
                    <a:lnTo>
                      <a:pt x="95" y="466"/>
                    </a:lnTo>
                    <a:lnTo>
                      <a:pt x="0" y="628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32" name="Forme libre 72"/>
              <p:cNvSpPr>
                <a:spLocks/>
              </p:cNvSpPr>
              <p:nvPr/>
            </p:nvSpPr>
            <p:spPr bwMode="auto">
              <a:xfrm>
                <a:off x="2719388" y="3248025"/>
                <a:ext cx="228600" cy="863600"/>
              </a:xfrm>
              <a:custGeom>
                <a:avLst/>
                <a:gdLst>
                  <a:gd name="T0" fmla="*/ 114120 w 635"/>
                  <a:gd name="T1" fmla="*/ 0 h 2401"/>
                  <a:gd name="T2" fmla="*/ 0 w 635"/>
                  <a:gd name="T3" fmla="*/ 432000 h 2401"/>
                  <a:gd name="T4" fmla="*/ 114120 w 635"/>
                  <a:gd name="T5" fmla="*/ 864000 h 2401"/>
                  <a:gd name="T6" fmla="*/ 228240 w 635"/>
                  <a:gd name="T7" fmla="*/ 432000 h 240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35"/>
                  <a:gd name="T13" fmla="*/ 0 h 2401"/>
                  <a:gd name="T14" fmla="*/ 635 w 635"/>
                  <a:gd name="T15" fmla="*/ 2401 h 240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5" h="2401" fill="none">
                    <a:moveTo>
                      <a:pt x="258" y="0"/>
                    </a:moveTo>
                    <a:lnTo>
                      <a:pt x="291" y="104"/>
                    </a:lnTo>
                    <a:lnTo>
                      <a:pt x="487" y="235"/>
                    </a:lnTo>
                    <a:lnTo>
                      <a:pt x="586" y="462"/>
                    </a:lnTo>
                    <a:lnTo>
                      <a:pt x="574" y="572"/>
                    </a:lnTo>
                    <a:lnTo>
                      <a:pt x="635" y="753"/>
                    </a:lnTo>
                    <a:lnTo>
                      <a:pt x="381" y="985"/>
                    </a:lnTo>
                    <a:lnTo>
                      <a:pt x="503" y="1133"/>
                    </a:lnTo>
                    <a:lnTo>
                      <a:pt x="535" y="1286"/>
                    </a:lnTo>
                    <a:lnTo>
                      <a:pt x="487" y="1350"/>
                    </a:lnTo>
                    <a:lnTo>
                      <a:pt x="542" y="1727"/>
                    </a:lnTo>
                    <a:lnTo>
                      <a:pt x="374" y="1674"/>
                    </a:lnTo>
                    <a:lnTo>
                      <a:pt x="355" y="1766"/>
                    </a:lnTo>
                    <a:lnTo>
                      <a:pt x="150" y="2024"/>
                    </a:lnTo>
                    <a:lnTo>
                      <a:pt x="200" y="2084"/>
                    </a:lnTo>
                    <a:lnTo>
                      <a:pt x="136" y="2136"/>
                    </a:lnTo>
                    <a:lnTo>
                      <a:pt x="129" y="2226"/>
                    </a:lnTo>
                    <a:lnTo>
                      <a:pt x="46" y="2258"/>
                    </a:lnTo>
                    <a:lnTo>
                      <a:pt x="87" y="2348"/>
                    </a:lnTo>
                    <a:lnTo>
                      <a:pt x="0" y="2401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33" name="Forme libre 73"/>
              <p:cNvSpPr>
                <a:spLocks/>
              </p:cNvSpPr>
              <p:nvPr/>
            </p:nvSpPr>
            <p:spPr bwMode="auto">
              <a:xfrm>
                <a:off x="3927475" y="4418013"/>
                <a:ext cx="82550" cy="73025"/>
              </a:xfrm>
              <a:custGeom>
                <a:avLst/>
                <a:gdLst>
                  <a:gd name="T0" fmla="*/ 40860 w 228"/>
                  <a:gd name="T1" fmla="*/ 0 h 204"/>
                  <a:gd name="T2" fmla="*/ 0 w 228"/>
                  <a:gd name="T3" fmla="*/ 36540 h 204"/>
                  <a:gd name="T4" fmla="*/ 40860 w 228"/>
                  <a:gd name="T5" fmla="*/ 73080 h 204"/>
                  <a:gd name="T6" fmla="*/ 81720 w 228"/>
                  <a:gd name="T7" fmla="*/ 36540 h 20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28"/>
                  <a:gd name="T13" fmla="*/ 0 h 204"/>
                  <a:gd name="T14" fmla="*/ 228 w 228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8" h="204">
                    <a:moveTo>
                      <a:pt x="106" y="0"/>
                    </a:moveTo>
                    <a:lnTo>
                      <a:pt x="228" y="74"/>
                    </a:lnTo>
                    <a:lnTo>
                      <a:pt x="162" y="171"/>
                    </a:lnTo>
                    <a:lnTo>
                      <a:pt x="53" y="204"/>
                    </a:lnTo>
                    <a:lnTo>
                      <a:pt x="0" y="144"/>
                    </a:lnTo>
                    <a:lnTo>
                      <a:pt x="35" y="62"/>
                    </a:lnTo>
                    <a:lnTo>
                      <a:pt x="106" y="0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34" name="Forme libre 74"/>
              <p:cNvSpPr>
                <a:spLocks/>
              </p:cNvSpPr>
              <p:nvPr/>
            </p:nvSpPr>
            <p:spPr bwMode="auto">
              <a:xfrm>
                <a:off x="3663950" y="4519613"/>
                <a:ext cx="257175" cy="488950"/>
              </a:xfrm>
              <a:custGeom>
                <a:avLst/>
                <a:gdLst>
                  <a:gd name="T0" fmla="*/ 128160 w 713"/>
                  <a:gd name="T1" fmla="*/ 0 h 1360"/>
                  <a:gd name="T2" fmla="*/ 0 w 713"/>
                  <a:gd name="T3" fmla="*/ 244620 h 1360"/>
                  <a:gd name="T4" fmla="*/ 128160 w 713"/>
                  <a:gd name="T5" fmla="*/ 489240 h 1360"/>
                  <a:gd name="T6" fmla="*/ 256320 w 713"/>
                  <a:gd name="T7" fmla="*/ 244620 h 136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713"/>
                  <a:gd name="T13" fmla="*/ 0 h 1360"/>
                  <a:gd name="T14" fmla="*/ 713 w 713"/>
                  <a:gd name="T15" fmla="*/ 1360 h 13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13" h="1360" fill="none">
                    <a:moveTo>
                      <a:pt x="466" y="0"/>
                    </a:moveTo>
                    <a:lnTo>
                      <a:pt x="535" y="120"/>
                    </a:lnTo>
                    <a:lnTo>
                      <a:pt x="542" y="268"/>
                    </a:lnTo>
                    <a:lnTo>
                      <a:pt x="713" y="441"/>
                    </a:lnTo>
                    <a:lnTo>
                      <a:pt x="483" y="686"/>
                    </a:lnTo>
                    <a:lnTo>
                      <a:pt x="432" y="972"/>
                    </a:lnTo>
                    <a:lnTo>
                      <a:pt x="342" y="949"/>
                    </a:lnTo>
                    <a:lnTo>
                      <a:pt x="229" y="1079"/>
                    </a:lnTo>
                    <a:lnTo>
                      <a:pt x="256" y="1150"/>
                    </a:lnTo>
                    <a:lnTo>
                      <a:pt x="101" y="1196"/>
                    </a:lnTo>
                    <a:lnTo>
                      <a:pt x="0" y="1360"/>
                    </a:lnTo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35" name="Forme libre 75"/>
              <p:cNvSpPr>
                <a:spLocks/>
              </p:cNvSpPr>
              <p:nvPr/>
            </p:nvSpPr>
            <p:spPr bwMode="auto">
              <a:xfrm>
                <a:off x="4000500" y="4957763"/>
                <a:ext cx="96838" cy="73025"/>
              </a:xfrm>
              <a:custGeom>
                <a:avLst/>
                <a:gdLst>
                  <a:gd name="T0" fmla="*/ 48240 w 269"/>
                  <a:gd name="T1" fmla="*/ 0 h 205"/>
                  <a:gd name="T2" fmla="*/ 0 w 269"/>
                  <a:gd name="T3" fmla="*/ 36720 h 205"/>
                  <a:gd name="T4" fmla="*/ 48240 w 269"/>
                  <a:gd name="T5" fmla="*/ 73440 h 205"/>
                  <a:gd name="T6" fmla="*/ 96480 w 269"/>
                  <a:gd name="T7" fmla="*/ 36720 h 20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69"/>
                  <a:gd name="T13" fmla="*/ 0 h 205"/>
                  <a:gd name="T14" fmla="*/ 269 w 269"/>
                  <a:gd name="T15" fmla="*/ 205 h 20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9" h="205">
                    <a:moveTo>
                      <a:pt x="15" y="0"/>
                    </a:moveTo>
                    <a:lnTo>
                      <a:pt x="125" y="0"/>
                    </a:lnTo>
                    <a:lnTo>
                      <a:pt x="181" y="110"/>
                    </a:lnTo>
                    <a:lnTo>
                      <a:pt x="269" y="73"/>
                    </a:lnTo>
                    <a:lnTo>
                      <a:pt x="211" y="175"/>
                    </a:lnTo>
                    <a:lnTo>
                      <a:pt x="125" y="205"/>
                    </a:lnTo>
                    <a:lnTo>
                      <a:pt x="0" y="88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36" name="Forme libre 1"/>
              <p:cNvSpPr>
                <a:spLocks/>
              </p:cNvSpPr>
              <p:nvPr/>
            </p:nvSpPr>
            <p:spPr bwMode="auto">
              <a:xfrm>
                <a:off x="0" y="1703388"/>
                <a:ext cx="1482725" cy="868362"/>
              </a:xfrm>
              <a:custGeom>
                <a:avLst/>
                <a:gdLst>
                  <a:gd name="T0" fmla="*/ 741420 w 4120"/>
                  <a:gd name="T1" fmla="*/ 0 h 2413"/>
                  <a:gd name="T2" fmla="*/ 0 w 4120"/>
                  <a:gd name="T3" fmla="*/ 434160 h 2413"/>
                  <a:gd name="T4" fmla="*/ 741420 w 4120"/>
                  <a:gd name="T5" fmla="*/ 868319 h 2413"/>
                  <a:gd name="T6" fmla="*/ 1482840 w 4120"/>
                  <a:gd name="T7" fmla="*/ 434160 h 241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120"/>
                  <a:gd name="T13" fmla="*/ 0 h 2413"/>
                  <a:gd name="T14" fmla="*/ 4120 w 4120"/>
                  <a:gd name="T15" fmla="*/ 2413 h 2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20" h="2413">
                    <a:moveTo>
                      <a:pt x="2719" y="409"/>
                    </a:moveTo>
                    <a:lnTo>
                      <a:pt x="2622" y="416"/>
                    </a:lnTo>
                    <a:lnTo>
                      <a:pt x="2333" y="658"/>
                    </a:lnTo>
                    <a:lnTo>
                      <a:pt x="2308" y="559"/>
                    </a:lnTo>
                    <a:lnTo>
                      <a:pt x="2199" y="487"/>
                    </a:lnTo>
                    <a:lnTo>
                      <a:pt x="2197" y="404"/>
                    </a:lnTo>
                    <a:lnTo>
                      <a:pt x="2073" y="190"/>
                    </a:lnTo>
                    <a:lnTo>
                      <a:pt x="1996" y="174"/>
                    </a:lnTo>
                    <a:lnTo>
                      <a:pt x="2012" y="97"/>
                    </a:lnTo>
                    <a:lnTo>
                      <a:pt x="1930" y="107"/>
                    </a:lnTo>
                    <a:lnTo>
                      <a:pt x="1886" y="189"/>
                    </a:lnTo>
                    <a:lnTo>
                      <a:pt x="1922" y="10"/>
                    </a:lnTo>
                    <a:lnTo>
                      <a:pt x="1795" y="97"/>
                    </a:lnTo>
                    <a:lnTo>
                      <a:pt x="1779" y="0"/>
                    </a:lnTo>
                    <a:lnTo>
                      <a:pt x="1541" y="99"/>
                    </a:lnTo>
                    <a:lnTo>
                      <a:pt x="1500" y="33"/>
                    </a:lnTo>
                    <a:lnTo>
                      <a:pt x="1378" y="132"/>
                    </a:lnTo>
                    <a:lnTo>
                      <a:pt x="1371" y="300"/>
                    </a:lnTo>
                    <a:lnTo>
                      <a:pt x="1281" y="310"/>
                    </a:lnTo>
                    <a:lnTo>
                      <a:pt x="1149" y="231"/>
                    </a:lnTo>
                    <a:lnTo>
                      <a:pt x="1073" y="247"/>
                    </a:lnTo>
                    <a:lnTo>
                      <a:pt x="1057" y="340"/>
                    </a:lnTo>
                    <a:lnTo>
                      <a:pt x="997" y="266"/>
                    </a:lnTo>
                    <a:lnTo>
                      <a:pt x="953" y="354"/>
                    </a:lnTo>
                    <a:lnTo>
                      <a:pt x="951" y="178"/>
                    </a:lnTo>
                    <a:lnTo>
                      <a:pt x="561" y="293"/>
                    </a:lnTo>
                    <a:lnTo>
                      <a:pt x="521" y="224"/>
                    </a:lnTo>
                    <a:lnTo>
                      <a:pt x="246" y="372"/>
                    </a:lnTo>
                    <a:lnTo>
                      <a:pt x="316" y="409"/>
                    </a:lnTo>
                    <a:lnTo>
                      <a:pt x="90" y="386"/>
                    </a:lnTo>
                    <a:lnTo>
                      <a:pt x="39" y="450"/>
                    </a:lnTo>
                    <a:lnTo>
                      <a:pt x="0" y="693"/>
                    </a:lnTo>
                    <a:lnTo>
                      <a:pt x="48" y="755"/>
                    </a:lnTo>
                    <a:lnTo>
                      <a:pt x="122" y="725"/>
                    </a:lnTo>
                    <a:lnTo>
                      <a:pt x="195" y="757"/>
                    </a:lnTo>
                    <a:lnTo>
                      <a:pt x="524" y="658"/>
                    </a:lnTo>
                    <a:lnTo>
                      <a:pt x="424" y="705"/>
                    </a:lnTo>
                    <a:lnTo>
                      <a:pt x="410" y="797"/>
                    </a:lnTo>
                    <a:lnTo>
                      <a:pt x="570" y="758"/>
                    </a:lnTo>
                    <a:lnTo>
                      <a:pt x="558" y="836"/>
                    </a:lnTo>
                    <a:lnTo>
                      <a:pt x="637" y="871"/>
                    </a:lnTo>
                    <a:lnTo>
                      <a:pt x="553" y="889"/>
                    </a:lnTo>
                    <a:lnTo>
                      <a:pt x="724" y="959"/>
                    </a:lnTo>
                    <a:lnTo>
                      <a:pt x="563" y="922"/>
                    </a:lnTo>
                    <a:lnTo>
                      <a:pt x="526" y="854"/>
                    </a:lnTo>
                    <a:lnTo>
                      <a:pt x="426" y="882"/>
                    </a:lnTo>
                    <a:lnTo>
                      <a:pt x="269" y="852"/>
                    </a:lnTo>
                    <a:lnTo>
                      <a:pt x="223" y="787"/>
                    </a:lnTo>
                    <a:lnTo>
                      <a:pt x="180" y="885"/>
                    </a:lnTo>
                    <a:lnTo>
                      <a:pt x="247" y="1026"/>
                    </a:lnTo>
                    <a:lnTo>
                      <a:pt x="293" y="952"/>
                    </a:lnTo>
                    <a:lnTo>
                      <a:pt x="369" y="958"/>
                    </a:lnTo>
                    <a:lnTo>
                      <a:pt x="516" y="1044"/>
                    </a:lnTo>
                    <a:lnTo>
                      <a:pt x="539" y="1131"/>
                    </a:lnTo>
                    <a:lnTo>
                      <a:pt x="496" y="1198"/>
                    </a:lnTo>
                    <a:lnTo>
                      <a:pt x="431" y="1162"/>
                    </a:lnTo>
                    <a:lnTo>
                      <a:pt x="90" y="1196"/>
                    </a:lnTo>
                    <a:lnTo>
                      <a:pt x="48" y="1263"/>
                    </a:lnTo>
                    <a:lnTo>
                      <a:pt x="306" y="1360"/>
                    </a:lnTo>
                    <a:lnTo>
                      <a:pt x="406" y="1527"/>
                    </a:lnTo>
                    <a:lnTo>
                      <a:pt x="378" y="1676"/>
                    </a:lnTo>
                    <a:lnTo>
                      <a:pt x="576" y="1693"/>
                    </a:lnTo>
                    <a:lnTo>
                      <a:pt x="674" y="1580"/>
                    </a:lnTo>
                    <a:lnTo>
                      <a:pt x="674" y="1570"/>
                    </a:lnTo>
                    <a:lnTo>
                      <a:pt x="674" y="1568"/>
                    </a:lnTo>
                    <a:lnTo>
                      <a:pt x="653" y="1490"/>
                    </a:lnTo>
                    <a:lnTo>
                      <a:pt x="681" y="1487"/>
                    </a:lnTo>
                    <a:lnTo>
                      <a:pt x="690" y="1402"/>
                    </a:lnTo>
                    <a:lnTo>
                      <a:pt x="729" y="1480"/>
                    </a:lnTo>
                    <a:lnTo>
                      <a:pt x="681" y="1487"/>
                    </a:lnTo>
                    <a:lnTo>
                      <a:pt x="674" y="1570"/>
                    </a:lnTo>
                    <a:lnTo>
                      <a:pt x="756" y="1623"/>
                    </a:lnTo>
                    <a:lnTo>
                      <a:pt x="877" y="1579"/>
                    </a:lnTo>
                    <a:lnTo>
                      <a:pt x="1006" y="1737"/>
                    </a:lnTo>
                    <a:lnTo>
                      <a:pt x="1082" y="1721"/>
                    </a:lnTo>
                    <a:lnTo>
                      <a:pt x="1082" y="1644"/>
                    </a:lnTo>
                    <a:lnTo>
                      <a:pt x="1092" y="1721"/>
                    </a:lnTo>
                    <a:lnTo>
                      <a:pt x="1163" y="1697"/>
                    </a:lnTo>
                    <a:lnTo>
                      <a:pt x="1145" y="1771"/>
                    </a:lnTo>
                    <a:lnTo>
                      <a:pt x="1223" y="1790"/>
                    </a:lnTo>
                    <a:lnTo>
                      <a:pt x="1325" y="1748"/>
                    </a:lnTo>
                    <a:lnTo>
                      <a:pt x="1332" y="1667"/>
                    </a:lnTo>
                    <a:lnTo>
                      <a:pt x="1350" y="1875"/>
                    </a:lnTo>
                    <a:lnTo>
                      <a:pt x="1419" y="1916"/>
                    </a:lnTo>
                    <a:lnTo>
                      <a:pt x="1491" y="1880"/>
                    </a:lnTo>
                    <a:lnTo>
                      <a:pt x="1479" y="1721"/>
                    </a:lnTo>
                    <a:lnTo>
                      <a:pt x="1495" y="1803"/>
                    </a:lnTo>
                    <a:lnTo>
                      <a:pt x="1576" y="1818"/>
                    </a:lnTo>
                    <a:lnTo>
                      <a:pt x="1518" y="1877"/>
                    </a:lnTo>
                    <a:lnTo>
                      <a:pt x="1556" y="1947"/>
                    </a:lnTo>
                    <a:lnTo>
                      <a:pt x="1655" y="1990"/>
                    </a:lnTo>
                    <a:lnTo>
                      <a:pt x="1729" y="1956"/>
                    </a:lnTo>
                    <a:lnTo>
                      <a:pt x="1662" y="1991"/>
                    </a:lnTo>
                    <a:lnTo>
                      <a:pt x="1669" y="2065"/>
                    </a:lnTo>
                    <a:lnTo>
                      <a:pt x="1728" y="2141"/>
                    </a:lnTo>
                    <a:lnTo>
                      <a:pt x="1706" y="2242"/>
                    </a:lnTo>
                    <a:lnTo>
                      <a:pt x="1765" y="2305"/>
                    </a:lnTo>
                    <a:lnTo>
                      <a:pt x="1731" y="2228"/>
                    </a:lnTo>
                    <a:lnTo>
                      <a:pt x="1807" y="2164"/>
                    </a:lnTo>
                    <a:lnTo>
                      <a:pt x="1892" y="2141"/>
                    </a:lnTo>
                    <a:lnTo>
                      <a:pt x="1957" y="2192"/>
                    </a:lnTo>
                    <a:lnTo>
                      <a:pt x="1923" y="2032"/>
                    </a:lnTo>
                    <a:lnTo>
                      <a:pt x="2008" y="2164"/>
                    </a:lnTo>
                    <a:lnTo>
                      <a:pt x="2049" y="2095"/>
                    </a:lnTo>
                    <a:lnTo>
                      <a:pt x="2147" y="2113"/>
                    </a:lnTo>
                    <a:lnTo>
                      <a:pt x="2204" y="2177"/>
                    </a:lnTo>
                    <a:lnTo>
                      <a:pt x="2151" y="2244"/>
                    </a:lnTo>
                    <a:lnTo>
                      <a:pt x="1982" y="2222"/>
                    </a:lnTo>
                    <a:lnTo>
                      <a:pt x="2110" y="2325"/>
                    </a:lnTo>
                    <a:lnTo>
                      <a:pt x="2446" y="2297"/>
                    </a:lnTo>
                    <a:lnTo>
                      <a:pt x="2520" y="2339"/>
                    </a:lnTo>
                    <a:lnTo>
                      <a:pt x="2439" y="2344"/>
                    </a:lnTo>
                    <a:lnTo>
                      <a:pt x="2479" y="2413"/>
                    </a:lnTo>
                    <a:lnTo>
                      <a:pt x="2481" y="2413"/>
                    </a:lnTo>
                    <a:lnTo>
                      <a:pt x="2885" y="2295"/>
                    </a:lnTo>
                    <a:lnTo>
                      <a:pt x="2897" y="2132"/>
                    </a:lnTo>
                    <a:lnTo>
                      <a:pt x="3037" y="2041"/>
                    </a:lnTo>
                    <a:lnTo>
                      <a:pt x="3393" y="2028"/>
                    </a:lnTo>
                    <a:lnTo>
                      <a:pt x="3437" y="1953"/>
                    </a:lnTo>
                    <a:lnTo>
                      <a:pt x="3679" y="1847"/>
                    </a:lnTo>
                    <a:lnTo>
                      <a:pt x="3864" y="1940"/>
                    </a:lnTo>
                    <a:lnTo>
                      <a:pt x="3875" y="1886"/>
                    </a:lnTo>
                    <a:lnTo>
                      <a:pt x="3972" y="1651"/>
                    </a:lnTo>
                    <a:lnTo>
                      <a:pt x="4120" y="1591"/>
                    </a:lnTo>
                    <a:lnTo>
                      <a:pt x="4069" y="1123"/>
                    </a:lnTo>
                    <a:lnTo>
                      <a:pt x="4109" y="1060"/>
                    </a:lnTo>
                    <a:lnTo>
                      <a:pt x="4111" y="732"/>
                    </a:lnTo>
                    <a:lnTo>
                      <a:pt x="3963" y="670"/>
                    </a:lnTo>
                    <a:lnTo>
                      <a:pt x="3770" y="799"/>
                    </a:lnTo>
                    <a:lnTo>
                      <a:pt x="3700" y="774"/>
                    </a:lnTo>
                    <a:lnTo>
                      <a:pt x="3571" y="515"/>
                    </a:lnTo>
                    <a:lnTo>
                      <a:pt x="3569" y="515"/>
                    </a:lnTo>
                    <a:lnTo>
                      <a:pt x="3568" y="511"/>
                    </a:lnTo>
                    <a:lnTo>
                      <a:pt x="3273" y="513"/>
                    </a:lnTo>
                    <a:lnTo>
                      <a:pt x="3282" y="360"/>
                    </a:lnTo>
                    <a:lnTo>
                      <a:pt x="3192" y="379"/>
                    </a:lnTo>
                    <a:lnTo>
                      <a:pt x="3086" y="483"/>
                    </a:lnTo>
                    <a:lnTo>
                      <a:pt x="3155" y="635"/>
                    </a:lnTo>
                    <a:lnTo>
                      <a:pt x="3091" y="585"/>
                    </a:lnTo>
                    <a:lnTo>
                      <a:pt x="3045" y="464"/>
                    </a:lnTo>
                    <a:lnTo>
                      <a:pt x="2968" y="464"/>
                    </a:lnTo>
                    <a:lnTo>
                      <a:pt x="2968" y="515"/>
                    </a:lnTo>
                    <a:lnTo>
                      <a:pt x="2857" y="524"/>
                    </a:lnTo>
                    <a:lnTo>
                      <a:pt x="2830" y="441"/>
                    </a:lnTo>
                    <a:lnTo>
                      <a:pt x="2747" y="478"/>
                    </a:lnTo>
                    <a:lnTo>
                      <a:pt x="2719" y="409"/>
                    </a:lnTo>
                    <a:close/>
                    <a:moveTo>
                      <a:pt x="3843" y="1813"/>
                    </a:moveTo>
                    <a:lnTo>
                      <a:pt x="3832" y="1869"/>
                    </a:lnTo>
                    <a:lnTo>
                      <a:pt x="3818" y="1862"/>
                    </a:lnTo>
                    <a:lnTo>
                      <a:pt x="3843" y="1813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37" name="Forme libre 2"/>
              <p:cNvSpPr>
                <a:spLocks/>
              </p:cNvSpPr>
              <p:nvPr/>
            </p:nvSpPr>
            <p:spPr bwMode="auto">
              <a:xfrm>
                <a:off x="563563" y="2601913"/>
                <a:ext cx="76200" cy="44450"/>
              </a:xfrm>
              <a:custGeom>
                <a:avLst/>
                <a:gdLst>
                  <a:gd name="T0" fmla="*/ 38340 w 214"/>
                  <a:gd name="T1" fmla="*/ 0 h 125"/>
                  <a:gd name="T2" fmla="*/ 0 w 214"/>
                  <a:gd name="T3" fmla="*/ 22320 h 125"/>
                  <a:gd name="T4" fmla="*/ 38340 w 214"/>
                  <a:gd name="T5" fmla="*/ 44640 h 125"/>
                  <a:gd name="T6" fmla="*/ 76680 w 214"/>
                  <a:gd name="T7" fmla="*/ 22320 h 12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4"/>
                  <a:gd name="T13" fmla="*/ 0 h 125"/>
                  <a:gd name="T14" fmla="*/ 214 w 214"/>
                  <a:gd name="T15" fmla="*/ 125 h 1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4" h="125">
                    <a:moveTo>
                      <a:pt x="214" y="92"/>
                    </a:moveTo>
                    <a:lnTo>
                      <a:pt x="78" y="0"/>
                    </a:lnTo>
                    <a:lnTo>
                      <a:pt x="0" y="11"/>
                    </a:lnTo>
                    <a:lnTo>
                      <a:pt x="21" y="99"/>
                    </a:lnTo>
                    <a:lnTo>
                      <a:pt x="110" y="125"/>
                    </a:lnTo>
                    <a:lnTo>
                      <a:pt x="214" y="92"/>
                    </a:lnTo>
                    <a:close/>
                  </a:path>
                </a:pathLst>
              </a:custGeom>
              <a:grpFill/>
              <a:ln w="3175">
                <a:solidFill>
                  <a:sysClr val="window" lastClr="FFFFFF">
                    <a:lumMod val="85000"/>
                  </a:sys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sp>
          <p:nvSpPr>
            <p:cNvPr id="264" name="Forme libre 22"/>
            <p:cNvSpPr>
              <a:spLocks/>
            </p:cNvSpPr>
            <p:nvPr/>
          </p:nvSpPr>
          <p:spPr bwMode="auto">
            <a:xfrm>
              <a:off x="2500202" y="2979458"/>
              <a:ext cx="1178814" cy="903541"/>
            </a:xfrm>
            <a:custGeom>
              <a:avLst/>
              <a:gdLst>
                <a:gd name="T0" fmla="*/ 867060 w 4818"/>
                <a:gd name="T1" fmla="*/ 0 h 3693"/>
                <a:gd name="T2" fmla="*/ 0 w 4818"/>
                <a:gd name="T3" fmla="*/ 664560 h 3693"/>
                <a:gd name="T4" fmla="*/ 867060 w 4818"/>
                <a:gd name="T5" fmla="*/ 1329120 h 3693"/>
                <a:gd name="T6" fmla="*/ 1734119 w 4818"/>
                <a:gd name="T7" fmla="*/ 664560 h 3693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4818"/>
                <a:gd name="T13" fmla="*/ 0 h 3693"/>
                <a:gd name="T14" fmla="*/ 4818 w 4818"/>
                <a:gd name="T15" fmla="*/ 3693 h 36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18" h="3693">
                  <a:moveTo>
                    <a:pt x="3602" y="534"/>
                  </a:moveTo>
                  <a:lnTo>
                    <a:pt x="3385" y="689"/>
                  </a:lnTo>
                  <a:lnTo>
                    <a:pt x="3385" y="691"/>
                  </a:lnTo>
                  <a:lnTo>
                    <a:pt x="3389" y="730"/>
                  </a:lnTo>
                  <a:lnTo>
                    <a:pt x="3329" y="818"/>
                  </a:lnTo>
                  <a:lnTo>
                    <a:pt x="3253" y="807"/>
                  </a:lnTo>
                  <a:lnTo>
                    <a:pt x="3196" y="873"/>
                  </a:lnTo>
                  <a:lnTo>
                    <a:pt x="3188" y="1097"/>
                  </a:lnTo>
                  <a:lnTo>
                    <a:pt x="3103" y="1125"/>
                  </a:lnTo>
                  <a:lnTo>
                    <a:pt x="3045" y="1076"/>
                  </a:lnTo>
                  <a:lnTo>
                    <a:pt x="2867" y="1181"/>
                  </a:lnTo>
                  <a:lnTo>
                    <a:pt x="2838" y="1247"/>
                  </a:lnTo>
                  <a:lnTo>
                    <a:pt x="2837" y="1248"/>
                  </a:lnTo>
                  <a:lnTo>
                    <a:pt x="2706" y="1301"/>
                  </a:lnTo>
                  <a:lnTo>
                    <a:pt x="2706" y="1224"/>
                  </a:lnTo>
                  <a:lnTo>
                    <a:pt x="2625" y="1181"/>
                  </a:lnTo>
                  <a:lnTo>
                    <a:pt x="2376" y="1128"/>
                  </a:lnTo>
                  <a:lnTo>
                    <a:pt x="2313" y="998"/>
                  </a:lnTo>
                  <a:lnTo>
                    <a:pt x="2390" y="933"/>
                  </a:lnTo>
                  <a:lnTo>
                    <a:pt x="2360" y="852"/>
                  </a:lnTo>
                  <a:lnTo>
                    <a:pt x="2314" y="790"/>
                  </a:lnTo>
                  <a:lnTo>
                    <a:pt x="2235" y="783"/>
                  </a:lnTo>
                  <a:lnTo>
                    <a:pt x="2244" y="703"/>
                  </a:lnTo>
                  <a:lnTo>
                    <a:pt x="2175" y="677"/>
                  </a:lnTo>
                  <a:lnTo>
                    <a:pt x="2159" y="601"/>
                  </a:lnTo>
                  <a:lnTo>
                    <a:pt x="1958" y="569"/>
                  </a:lnTo>
                  <a:lnTo>
                    <a:pt x="1831" y="677"/>
                  </a:lnTo>
                  <a:lnTo>
                    <a:pt x="1667" y="702"/>
                  </a:lnTo>
                  <a:lnTo>
                    <a:pt x="1609" y="755"/>
                  </a:lnTo>
                  <a:lnTo>
                    <a:pt x="1529" y="717"/>
                  </a:lnTo>
                  <a:lnTo>
                    <a:pt x="1189" y="760"/>
                  </a:lnTo>
                  <a:lnTo>
                    <a:pt x="1053" y="465"/>
                  </a:lnTo>
                  <a:lnTo>
                    <a:pt x="956" y="354"/>
                  </a:lnTo>
                  <a:lnTo>
                    <a:pt x="903" y="414"/>
                  </a:lnTo>
                  <a:lnTo>
                    <a:pt x="836" y="188"/>
                  </a:lnTo>
                  <a:lnTo>
                    <a:pt x="716" y="38"/>
                  </a:lnTo>
                  <a:lnTo>
                    <a:pt x="615" y="0"/>
                  </a:lnTo>
                  <a:lnTo>
                    <a:pt x="199" y="81"/>
                  </a:lnTo>
                  <a:lnTo>
                    <a:pt x="194" y="241"/>
                  </a:lnTo>
                  <a:lnTo>
                    <a:pt x="90" y="382"/>
                  </a:lnTo>
                  <a:lnTo>
                    <a:pt x="270" y="587"/>
                  </a:lnTo>
                  <a:lnTo>
                    <a:pt x="279" y="740"/>
                  </a:lnTo>
                  <a:lnTo>
                    <a:pt x="157" y="874"/>
                  </a:lnTo>
                  <a:lnTo>
                    <a:pt x="185" y="952"/>
                  </a:lnTo>
                  <a:lnTo>
                    <a:pt x="143" y="1014"/>
                  </a:lnTo>
                  <a:lnTo>
                    <a:pt x="0" y="1107"/>
                  </a:lnTo>
                  <a:lnTo>
                    <a:pt x="81" y="1181"/>
                  </a:lnTo>
                  <a:lnTo>
                    <a:pt x="141" y="1368"/>
                  </a:lnTo>
                  <a:lnTo>
                    <a:pt x="65" y="1386"/>
                  </a:lnTo>
                  <a:lnTo>
                    <a:pt x="26" y="1451"/>
                  </a:lnTo>
                  <a:lnTo>
                    <a:pt x="79" y="1628"/>
                  </a:lnTo>
                  <a:lnTo>
                    <a:pt x="33" y="1785"/>
                  </a:lnTo>
                  <a:lnTo>
                    <a:pt x="104" y="1841"/>
                  </a:lnTo>
                  <a:lnTo>
                    <a:pt x="190" y="2046"/>
                  </a:lnTo>
                  <a:lnTo>
                    <a:pt x="196" y="2205"/>
                  </a:lnTo>
                  <a:lnTo>
                    <a:pt x="257" y="2259"/>
                  </a:lnTo>
                  <a:lnTo>
                    <a:pt x="250" y="2418"/>
                  </a:lnTo>
                  <a:lnTo>
                    <a:pt x="213" y="2656"/>
                  </a:lnTo>
                  <a:lnTo>
                    <a:pt x="370" y="2827"/>
                  </a:lnTo>
                  <a:lnTo>
                    <a:pt x="543" y="2831"/>
                  </a:lnTo>
                  <a:lnTo>
                    <a:pt x="619" y="2787"/>
                  </a:lnTo>
                  <a:lnTo>
                    <a:pt x="737" y="2885"/>
                  </a:lnTo>
                  <a:lnTo>
                    <a:pt x="898" y="2723"/>
                  </a:lnTo>
                  <a:lnTo>
                    <a:pt x="1078" y="3088"/>
                  </a:lnTo>
                  <a:lnTo>
                    <a:pt x="1291" y="3168"/>
                  </a:lnTo>
                  <a:lnTo>
                    <a:pt x="1335" y="3229"/>
                  </a:lnTo>
                  <a:lnTo>
                    <a:pt x="1321" y="3379"/>
                  </a:lnTo>
                  <a:lnTo>
                    <a:pt x="1222" y="3506"/>
                  </a:lnTo>
                  <a:lnTo>
                    <a:pt x="1221" y="3588"/>
                  </a:lnTo>
                  <a:lnTo>
                    <a:pt x="1362" y="3676"/>
                  </a:lnTo>
                  <a:lnTo>
                    <a:pt x="1579" y="3635"/>
                  </a:lnTo>
                  <a:lnTo>
                    <a:pt x="1633" y="3693"/>
                  </a:lnTo>
                  <a:lnTo>
                    <a:pt x="1789" y="3588"/>
                  </a:lnTo>
                  <a:lnTo>
                    <a:pt x="1796" y="3508"/>
                  </a:lnTo>
                  <a:lnTo>
                    <a:pt x="1859" y="3457"/>
                  </a:lnTo>
                  <a:lnTo>
                    <a:pt x="1919" y="3505"/>
                  </a:lnTo>
                  <a:lnTo>
                    <a:pt x="1979" y="3457"/>
                  </a:lnTo>
                  <a:lnTo>
                    <a:pt x="2046" y="3503"/>
                  </a:lnTo>
                  <a:lnTo>
                    <a:pt x="2090" y="3439"/>
                  </a:lnTo>
                  <a:lnTo>
                    <a:pt x="2242" y="3646"/>
                  </a:lnTo>
                  <a:lnTo>
                    <a:pt x="2401" y="3081"/>
                  </a:lnTo>
                  <a:lnTo>
                    <a:pt x="2561" y="3122"/>
                  </a:lnTo>
                  <a:lnTo>
                    <a:pt x="2708" y="3088"/>
                  </a:lnTo>
                  <a:lnTo>
                    <a:pt x="2838" y="3175"/>
                  </a:lnTo>
                  <a:lnTo>
                    <a:pt x="2955" y="3381"/>
                  </a:lnTo>
                  <a:lnTo>
                    <a:pt x="3031" y="3383"/>
                  </a:lnTo>
                  <a:lnTo>
                    <a:pt x="3034" y="3466"/>
                  </a:lnTo>
                  <a:lnTo>
                    <a:pt x="3112" y="3459"/>
                  </a:lnTo>
                  <a:lnTo>
                    <a:pt x="3221" y="3342"/>
                  </a:lnTo>
                  <a:lnTo>
                    <a:pt x="3311" y="3386"/>
                  </a:lnTo>
                  <a:lnTo>
                    <a:pt x="3323" y="3461"/>
                  </a:lnTo>
                  <a:lnTo>
                    <a:pt x="3429" y="3455"/>
                  </a:lnTo>
                  <a:lnTo>
                    <a:pt x="3576" y="3367"/>
                  </a:lnTo>
                  <a:lnTo>
                    <a:pt x="3717" y="3191"/>
                  </a:lnTo>
                  <a:lnTo>
                    <a:pt x="3717" y="3189"/>
                  </a:lnTo>
                  <a:lnTo>
                    <a:pt x="3713" y="3187"/>
                  </a:lnTo>
                  <a:lnTo>
                    <a:pt x="3810" y="2863"/>
                  </a:lnTo>
                  <a:lnTo>
                    <a:pt x="4126" y="2570"/>
                  </a:lnTo>
                  <a:lnTo>
                    <a:pt x="4105" y="2309"/>
                  </a:lnTo>
                  <a:lnTo>
                    <a:pt x="4336" y="2148"/>
                  </a:lnTo>
                  <a:lnTo>
                    <a:pt x="4652" y="1756"/>
                  </a:lnTo>
                  <a:lnTo>
                    <a:pt x="4647" y="1681"/>
                  </a:lnTo>
                  <a:lnTo>
                    <a:pt x="4708" y="1622"/>
                  </a:lnTo>
                  <a:lnTo>
                    <a:pt x="4594" y="1525"/>
                  </a:lnTo>
                  <a:lnTo>
                    <a:pt x="4618" y="1446"/>
                  </a:lnTo>
                  <a:lnTo>
                    <a:pt x="4721" y="1331"/>
                  </a:lnTo>
                  <a:lnTo>
                    <a:pt x="4818" y="1319"/>
                  </a:lnTo>
                  <a:lnTo>
                    <a:pt x="4761" y="1181"/>
                  </a:lnTo>
                  <a:lnTo>
                    <a:pt x="4685" y="1183"/>
                  </a:lnTo>
                  <a:lnTo>
                    <a:pt x="4673" y="942"/>
                  </a:lnTo>
                  <a:lnTo>
                    <a:pt x="4470" y="807"/>
                  </a:lnTo>
                  <a:lnTo>
                    <a:pt x="4468" y="807"/>
                  </a:lnTo>
                  <a:lnTo>
                    <a:pt x="4444" y="823"/>
                  </a:lnTo>
                  <a:lnTo>
                    <a:pt x="4218" y="645"/>
                  </a:lnTo>
                  <a:lnTo>
                    <a:pt x="4080" y="705"/>
                  </a:lnTo>
                  <a:lnTo>
                    <a:pt x="3944" y="605"/>
                  </a:lnTo>
                  <a:lnTo>
                    <a:pt x="3793" y="649"/>
                  </a:lnTo>
                  <a:lnTo>
                    <a:pt x="3602" y="534"/>
                  </a:lnTo>
                  <a:close/>
                </a:path>
              </a:pathLst>
            </a:custGeom>
            <a:grpFill/>
            <a:ln w="3175">
              <a:solidFill>
                <a:sysClr val="window" lastClr="FFFFFF">
                  <a:lumMod val="85000"/>
                </a:sysClr>
              </a:solidFill>
              <a:miter lim="800000"/>
              <a:headEnd/>
              <a:tailEnd/>
            </a:ln>
          </p:spPr>
          <p:txBody>
            <a:bodyPr vert="horz" wrap="square" lIns="90000" tIns="45000" rIns="90000" bIns="45000" numCol="1" anchor="ctr" anchorCtr="1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265" name="Forme libre 22"/>
            <p:cNvSpPr>
              <a:spLocks/>
            </p:cNvSpPr>
            <p:nvPr/>
          </p:nvSpPr>
          <p:spPr bwMode="auto">
            <a:xfrm>
              <a:off x="2500202" y="2993107"/>
              <a:ext cx="1178814" cy="903541"/>
            </a:xfrm>
            <a:custGeom>
              <a:avLst/>
              <a:gdLst>
                <a:gd name="T0" fmla="*/ 867060 w 4818"/>
                <a:gd name="T1" fmla="*/ 0 h 3693"/>
                <a:gd name="T2" fmla="*/ 0 w 4818"/>
                <a:gd name="T3" fmla="*/ 664560 h 3693"/>
                <a:gd name="T4" fmla="*/ 867060 w 4818"/>
                <a:gd name="T5" fmla="*/ 1329120 h 3693"/>
                <a:gd name="T6" fmla="*/ 1734119 w 4818"/>
                <a:gd name="T7" fmla="*/ 664560 h 3693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4818"/>
                <a:gd name="T13" fmla="*/ 0 h 3693"/>
                <a:gd name="T14" fmla="*/ 4818 w 4818"/>
                <a:gd name="T15" fmla="*/ 3693 h 36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18" h="3693">
                  <a:moveTo>
                    <a:pt x="3602" y="534"/>
                  </a:moveTo>
                  <a:lnTo>
                    <a:pt x="3385" y="689"/>
                  </a:lnTo>
                  <a:lnTo>
                    <a:pt x="3385" y="691"/>
                  </a:lnTo>
                  <a:lnTo>
                    <a:pt x="3389" y="730"/>
                  </a:lnTo>
                  <a:lnTo>
                    <a:pt x="3329" y="818"/>
                  </a:lnTo>
                  <a:lnTo>
                    <a:pt x="3253" y="807"/>
                  </a:lnTo>
                  <a:lnTo>
                    <a:pt x="3196" y="873"/>
                  </a:lnTo>
                  <a:lnTo>
                    <a:pt x="3188" y="1097"/>
                  </a:lnTo>
                  <a:lnTo>
                    <a:pt x="3103" y="1125"/>
                  </a:lnTo>
                  <a:lnTo>
                    <a:pt x="3045" y="1076"/>
                  </a:lnTo>
                  <a:lnTo>
                    <a:pt x="2867" y="1181"/>
                  </a:lnTo>
                  <a:lnTo>
                    <a:pt x="2838" y="1247"/>
                  </a:lnTo>
                  <a:lnTo>
                    <a:pt x="2837" y="1248"/>
                  </a:lnTo>
                  <a:lnTo>
                    <a:pt x="2706" y="1301"/>
                  </a:lnTo>
                  <a:lnTo>
                    <a:pt x="2706" y="1224"/>
                  </a:lnTo>
                  <a:lnTo>
                    <a:pt x="2625" y="1181"/>
                  </a:lnTo>
                  <a:lnTo>
                    <a:pt x="2376" y="1128"/>
                  </a:lnTo>
                  <a:lnTo>
                    <a:pt x="2313" y="998"/>
                  </a:lnTo>
                  <a:lnTo>
                    <a:pt x="2390" y="933"/>
                  </a:lnTo>
                  <a:lnTo>
                    <a:pt x="2360" y="852"/>
                  </a:lnTo>
                  <a:lnTo>
                    <a:pt x="2314" y="790"/>
                  </a:lnTo>
                  <a:lnTo>
                    <a:pt x="2235" y="783"/>
                  </a:lnTo>
                  <a:lnTo>
                    <a:pt x="2244" y="703"/>
                  </a:lnTo>
                  <a:lnTo>
                    <a:pt x="2175" y="677"/>
                  </a:lnTo>
                  <a:lnTo>
                    <a:pt x="2159" y="601"/>
                  </a:lnTo>
                  <a:lnTo>
                    <a:pt x="1958" y="569"/>
                  </a:lnTo>
                  <a:lnTo>
                    <a:pt x="1831" y="677"/>
                  </a:lnTo>
                  <a:lnTo>
                    <a:pt x="1667" y="702"/>
                  </a:lnTo>
                  <a:lnTo>
                    <a:pt x="1609" y="755"/>
                  </a:lnTo>
                  <a:lnTo>
                    <a:pt x="1529" y="717"/>
                  </a:lnTo>
                  <a:lnTo>
                    <a:pt x="1189" y="760"/>
                  </a:lnTo>
                  <a:lnTo>
                    <a:pt x="1053" y="465"/>
                  </a:lnTo>
                  <a:lnTo>
                    <a:pt x="956" y="354"/>
                  </a:lnTo>
                  <a:lnTo>
                    <a:pt x="903" y="414"/>
                  </a:lnTo>
                  <a:lnTo>
                    <a:pt x="836" y="188"/>
                  </a:lnTo>
                  <a:lnTo>
                    <a:pt x="716" y="38"/>
                  </a:lnTo>
                  <a:lnTo>
                    <a:pt x="615" y="0"/>
                  </a:lnTo>
                  <a:lnTo>
                    <a:pt x="199" y="81"/>
                  </a:lnTo>
                  <a:lnTo>
                    <a:pt x="194" y="241"/>
                  </a:lnTo>
                  <a:lnTo>
                    <a:pt x="90" y="382"/>
                  </a:lnTo>
                  <a:lnTo>
                    <a:pt x="270" y="587"/>
                  </a:lnTo>
                  <a:lnTo>
                    <a:pt x="279" y="740"/>
                  </a:lnTo>
                  <a:lnTo>
                    <a:pt x="157" y="874"/>
                  </a:lnTo>
                  <a:lnTo>
                    <a:pt x="185" y="952"/>
                  </a:lnTo>
                  <a:lnTo>
                    <a:pt x="143" y="1014"/>
                  </a:lnTo>
                  <a:lnTo>
                    <a:pt x="0" y="1107"/>
                  </a:lnTo>
                  <a:lnTo>
                    <a:pt x="81" y="1181"/>
                  </a:lnTo>
                  <a:lnTo>
                    <a:pt x="141" y="1368"/>
                  </a:lnTo>
                  <a:lnTo>
                    <a:pt x="65" y="1386"/>
                  </a:lnTo>
                  <a:lnTo>
                    <a:pt x="26" y="1451"/>
                  </a:lnTo>
                  <a:lnTo>
                    <a:pt x="79" y="1628"/>
                  </a:lnTo>
                  <a:lnTo>
                    <a:pt x="33" y="1785"/>
                  </a:lnTo>
                  <a:lnTo>
                    <a:pt x="104" y="1841"/>
                  </a:lnTo>
                  <a:lnTo>
                    <a:pt x="190" y="2046"/>
                  </a:lnTo>
                  <a:lnTo>
                    <a:pt x="196" y="2205"/>
                  </a:lnTo>
                  <a:lnTo>
                    <a:pt x="257" y="2259"/>
                  </a:lnTo>
                  <a:lnTo>
                    <a:pt x="250" y="2418"/>
                  </a:lnTo>
                  <a:lnTo>
                    <a:pt x="213" y="2656"/>
                  </a:lnTo>
                  <a:lnTo>
                    <a:pt x="370" y="2827"/>
                  </a:lnTo>
                  <a:lnTo>
                    <a:pt x="543" y="2831"/>
                  </a:lnTo>
                  <a:lnTo>
                    <a:pt x="619" y="2787"/>
                  </a:lnTo>
                  <a:lnTo>
                    <a:pt x="737" y="2885"/>
                  </a:lnTo>
                  <a:lnTo>
                    <a:pt x="898" y="2723"/>
                  </a:lnTo>
                  <a:lnTo>
                    <a:pt x="1078" y="3088"/>
                  </a:lnTo>
                  <a:lnTo>
                    <a:pt x="1291" y="3168"/>
                  </a:lnTo>
                  <a:lnTo>
                    <a:pt x="1335" y="3229"/>
                  </a:lnTo>
                  <a:lnTo>
                    <a:pt x="1321" y="3379"/>
                  </a:lnTo>
                  <a:lnTo>
                    <a:pt x="1222" y="3506"/>
                  </a:lnTo>
                  <a:lnTo>
                    <a:pt x="1221" y="3588"/>
                  </a:lnTo>
                  <a:lnTo>
                    <a:pt x="1362" y="3676"/>
                  </a:lnTo>
                  <a:lnTo>
                    <a:pt x="1579" y="3635"/>
                  </a:lnTo>
                  <a:lnTo>
                    <a:pt x="1633" y="3693"/>
                  </a:lnTo>
                  <a:lnTo>
                    <a:pt x="1789" y="3588"/>
                  </a:lnTo>
                  <a:lnTo>
                    <a:pt x="1796" y="3508"/>
                  </a:lnTo>
                  <a:lnTo>
                    <a:pt x="1859" y="3457"/>
                  </a:lnTo>
                  <a:lnTo>
                    <a:pt x="1919" y="3505"/>
                  </a:lnTo>
                  <a:lnTo>
                    <a:pt x="1979" y="3457"/>
                  </a:lnTo>
                  <a:lnTo>
                    <a:pt x="2046" y="3503"/>
                  </a:lnTo>
                  <a:lnTo>
                    <a:pt x="2090" y="3439"/>
                  </a:lnTo>
                  <a:lnTo>
                    <a:pt x="2242" y="3646"/>
                  </a:lnTo>
                  <a:lnTo>
                    <a:pt x="2401" y="3081"/>
                  </a:lnTo>
                  <a:lnTo>
                    <a:pt x="2561" y="3122"/>
                  </a:lnTo>
                  <a:lnTo>
                    <a:pt x="2708" y="3088"/>
                  </a:lnTo>
                  <a:lnTo>
                    <a:pt x="2838" y="3175"/>
                  </a:lnTo>
                  <a:lnTo>
                    <a:pt x="2955" y="3381"/>
                  </a:lnTo>
                  <a:lnTo>
                    <a:pt x="3031" y="3383"/>
                  </a:lnTo>
                  <a:lnTo>
                    <a:pt x="3034" y="3466"/>
                  </a:lnTo>
                  <a:lnTo>
                    <a:pt x="3112" y="3459"/>
                  </a:lnTo>
                  <a:lnTo>
                    <a:pt x="3221" y="3342"/>
                  </a:lnTo>
                  <a:lnTo>
                    <a:pt x="3311" y="3386"/>
                  </a:lnTo>
                  <a:lnTo>
                    <a:pt x="3323" y="3461"/>
                  </a:lnTo>
                  <a:lnTo>
                    <a:pt x="3429" y="3455"/>
                  </a:lnTo>
                  <a:lnTo>
                    <a:pt x="3576" y="3367"/>
                  </a:lnTo>
                  <a:lnTo>
                    <a:pt x="3717" y="3191"/>
                  </a:lnTo>
                  <a:lnTo>
                    <a:pt x="3717" y="3189"/>
                  </a:lnTo>
                  <a:lnTo>
                    <a:pt x="3713" y="3187"/>
                  </a:lnTo>
                  <a:lnTo>
                    <a:pt x="3810" y="2863"/>
                  </a:lnTo>
                  <a:lnTo>
                    <a:pt x="4126" y="2570"/>
                  </a:lnTo>
                  <a:lnTo>
                    <a:pt x="4105" y="2309"/>
                  </a:lnTo>
                  <a:lnTo>
                    <a:pt x="4336" y="2148"/>
                  </a:lnTo>
                  <a:lnTo>
                    <a:pt x="4652" y="1756"/>
                  </a:lnTo>
                  <a:lnTo>
                    <a:pt x="4647" y="1681"/>
                  </a:lnTo>
                  <a:lnTo>
                    <a:pt x="4708" y="1622"/>
                  </a:lnTo>
                  <a:lnTo>
                    <a:pt x="4594" y="1525"/>
                  </a:lnTo>
                  <a:lnTo>
                    <a:pt x="4618" y="1446"/>
                  </a:lnTo>
                  <a:lnTo>
                    <a:pt x="4721" y="1331"/>
                  </a:lnTo>
                  <a:lnTo>
                    <a:pt x="4818" y="1319"/>
                  </a:lnTo>
                  <a:lnTo>
                    <a:pt x="4761" y="1181"/>
                  </a:lnTo>
                  <a:lnTo>
                    <a:pt x="4685" y="1183"/>
                  </a:lnTo>
                  <a:lnTo>
                    <a:pt x="4673" y="942"/>
                  </a:lnTo>
                  <a:lnTo>
                    <a:pt x="4470" y="807"/>
                  </a:lnTo>
                  <a:lnTo>
                    <a:pt x="4468" y="807"/>
                  </a:lnTo>
                  <a:lnTo>
                    <a:pt x="4444" y="823"/>
                  </a:lnTo>
                  <a:lnTo>
                    <a:pt x="4218" y="645"/>
                  </a:lnTo>
                  <a:lnTo>
                    <a:pt x="4080" y="705"/>
                  </a:lnTo>
                  <a:lnTo>
                    <a:pt x="3944" y="605"/>
                  </a:lnTo>
                  <a:lnTo>
                    <a:pt x="3793" y="649"/>
                  </a:lnTo>
                  <a:lnTo>
                    <a:pt x="3602" y="534"/>
                  </a:lnTo>
                  <a:close/>
                </a:path>
              </a:pathLst>
            </a:custGeom>
            <a:grpFill/>
            <a:ln w="3175">
              <a:solidFill>
                <a:sysClr val="window" lastClr="FFFFFF">
                  <a:lumMod val="85000"/>
                </a:sysClr>
              </a:solidFill>
              <a:miter lim="800000"/>
              <a:headEnd/>
              <a:tailEnd/>
            </a:ln>
          </p:spPr>
          <p:txBody>
            <a:bodyPr vert="horz" wrap="square" lIns="90000" tIns="45000" rIns="90000" bIns="45000" numCol="1" anchor="ctr" anchorCtr="1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pic>
        <p:nvPicPr>
          <p:cNvPr id="338" name="Picture 2" descr="C:\Users\Emilie.Droulers\Desktop\Marques Kampus\TNS\Logo\Kantar TNS Black\Kantar TNS noi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609" y="4497996"/>
            <a:ext cx="647120" cy="7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9" name="Picture 8" descr="Résultat de recherche d'images pour &quot;C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923" y="4798900"/>
            <a:ext cx="529686" cy="24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" name="Picture 6" descr="credit-mutuel-4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387" y="4513037"/>
            <a:ext cx="383890" cy="31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1" name="Imag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592" y="5474790"/>
            <a:ext cx="440934" cy="310538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</p:pic>
      <p:pic>
        <p:nvPicPr>
          <p:cNvPr id="342" name="Picture 2" descr="Accueil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15"/>
          <a:stretch/>
        </p:blipFill>
        <p:spPr bwMode="auto">
          <a:xfrm>
            <a:off x="7721076" y="4881131"/>
            <a:ext cx="529490" cy="63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3" name="Image 3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7978" y="5494281"/>
            <a:ext cx="333036" cy="333036"/>
          </a:xfrm>
          <a:prstGeom prst="rect">
            <a:avLst/>
          </a:prstGeom>
        </p:spPr>
      </p:pic>
      <p:sp>
        <p:nvSpPr>
          <p:cNvPr id="344" name="Rectangle 343"/>
          <p:cNvSpPr/>
          <p:nvPr/>
        </p:nvSpPr>
        <p:spPr>
          <a:xfrm>
            <a:off x="2338123" y="4398617"/>
            <a:ext cx="25122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Net Promoter Score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des Particuliers</a:t>
            </a:r>
          </a:p>
        </p:txBody>
      </p:sp>
      <p:sp>
        <p:nvSpPr>
          <p:cNvPr id="345" name="ZoneTexte 344"/>
          <p:cNvSpPr txBox="1"/>
          <p:nvPr/>
        </p:nvSpPr>
        <p:spPr>
          <a:xfrm>
            <a:off x="6225022" y="5702968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+1</a:t>
            </a:r>
          </a:p>
        </p:txBody>
      </p:sp>
      <p:pic>
        <p:nvPicPr>
          <p:cNvPr id="346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876" y="6109301"/>
            <a:ext cx="321394" cy="349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83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>
                <a:latin typeface="Montserrat Black" panose="00000A00000000000000" pitchFamily="2" charset="0"/>
              </a:rPr>
              <a:t>Contexte</a:t>
            </a:r>
            <a:endParaRPr lang="fr-FR" dirty="0">
              <a:latin typeface="Montserrat Black" panose="00000A00000000000000" pitchFamily="2" charset="0"/>
            </a:endParaRPr>
          </a:p>
        </p:txBody>
      </p:sp>
      <p:sp>
        <p:nvSpPr>
          <p:cNvPr id="10" name="Espace réservé du contenu 1"/>
          <p:cNvSpPr>
            <a:spLocks noGrp="1"/>
          </p:cNvSpPr>
          <p:nvPr>
            <p:ph idx="4294967295"/>
          </p:nvPr>
        </p:nvSpPr>
        <p:spPr>
          <a:xfrm>
            <a:off x="695325" y="1549350"/>
            <a:ext cx="10980738" cy="53086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"/>
            </a:pPr>
            <a:r>
              <a:rPr lang="fr-FR" sz="1500" b="1" dirty="0" smtClean="0">
                <a:solidFill>
                  <a:srgbClr val="C00000"/>
                </a:solidFill>
              </a:rPr>
              <a:t>La solidarité : </a:t>
            </a:r>
            <a:endParaRPr lang="fr-FR" sz="1500" b="1" dirty="0">
              <a:solidFill>
                <a:srgbClr val="C00000"/>
              </a:solidFill>
            </a:endParaRPr>
          </a:p>
          <a:p>
            <a:pPr lvl="1"/>
            <a:r>
              <a:rPr lang="fr-FR" sz="1400" dirty="0"/>
              <a:t>Le nouveau </a:t>
            </a:r>
            <a:r>
              <a:rPr lang="fr-FR" sz="1400" dirty="0" smtClean="0"/>
              <a:t>parcours </a:t>
            </a:r>
            <a:r>
              <a:rPr lang="fr-FR" sz="1400" dirty="0">
                <a:solidFill>
                  <a:srgbClr val="C00000"/>
                </a:solidFill>
              </a:rPr>
              <a:t>systématise la démarche d’interception des appels </a:t>
            </a:r>
            <a:r>
              <a:rPr lang="fr-FR" sz="1400" dirty="0"/>
              <a:t>lorsque le conseiller n’est pas disponible</a:t>
            </a:r>
          </a:p>
          <a:p>
            <a:pPr lvl="1"/>
            <a:r>
              <a:rPr lang="fr-FR" sz="1400" dirty="0"/>
              <a:t>Le décroché immédiat réduit considérablement la réitération des appels (</a:t>
            </a:r>
            <a:r>
              <a:rPr lang="fr-FR" sz="1400" dirty="0">
                <a:solidFill>
                  <a:srgbClr val="C00000"/>
                </a:solidFill>
              </a:rPr>
              <a:t>1 appel non répondu sur 2 génère un rappel dans la journée</a:t>
            </a:r>
            <a:r>
              <a:rPr lang="fr-FR" sz="1400" dirty="0"/>
              <a:t>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"/>
            </a:pPr>
            <a:endParaRPr lang="fr-FR" sz="1800" b="1" dirty="0" smtClean="0">
              <a:solidFill>
                <a:srgbClr val="C00000"/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"/>
            </a:pPr>
            <a:r>
              <a:rPr lang="fr-FR" sz="1500" b="1" dirty="0" smtClean="0">
                <a:solidFill>
                  <a:srgbClr val="C00000"/>
                </a:solidFill>
              </a:rPr>
              <a:t>La réactivité :</a:t>
            </a:r>
          </a:p>
          <a:p>
            <a:pPr lvl="1"/>
            <a:r>
              <a:rPr lang="fr-FR" sz="1400" dirty="0"/>
              <a:t>Rappel dans la journée des clients auxquels nous n’avons pas répondus</a:t>
            </a:r>
          </a:p>
          <a:p>
            <a:pPr lvl="1"/>
            <a:r>
              <a:rPr lang="fr-FR" sz="1400" dirty="0" smtClean="0"/>
              <a:t>Tout client en portefeuille qui n’a pas pu joindre son conseiller </a:t>
            </a:r>
            <a:r>
              <a:rPr lang="fr-FR" sz="1400" dirty="0" smtClean="0">
                <a:solidFill>
                  <a:srgbClr val="C00000"/>
                </a:solidFill>
              </a:rPr>
              <a:t>doit être rappelé</a:t>
            </a:r>
          </a:p>
          <a:p>
            <a:pPr lvl="1"/>
            <a:r>
              <a:rPr lang="fr-FR" sz="1400" dirty="0" smtClean="0"/>
              <a:t>Le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nouveau </a:t>
            </a:r>
            <a:r>
              <a:rPr lang="fr-FR" sz="1400" dirty="0" smtClean="0"/>
              <a:t>parcours doit </a:t>
            </a:r>
            <a:r>
              <a:rPr lang="fr-FR" sz="1400" dirty="0" smtClean="0">
                <a:solidFill>
                  <a:srgbClr val="C00000"/>
                </a:solidFill>
              </a:rPr>
              <a:t>faciliter ce rappel</a:t>
            </a:r>
            <a:endParaRPr lang="fr-FR" sz="1400" dirty="0" smtClean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"/>
            </a:pPr>
            <a:endParaRPr lang="fr-FR" sz="1800" b="1" dirty="0" smtClean="0">
              <a:solidFill>
                <a:srgbClr val="C00000"/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"/>
            </a:pPr>
            <a:r>
              <a:rPr lang="fr-FR" sz="1500" b="1" dirty="0" smtClean="0">
                <a:solidFill>
                  <a:srgbClr val="C00000"/>
                </a:solidFill>
              </a:rPr>
              <a:t>La personnalisation :</a:t>
            </a:r>
            <a:endParaRPr lang="fr-FR" sz="1500" b="1" dirty="0">
              <a:solidFill>
                <a:srgbClr val="C00000"/>
              </a:solidFill>
            </a:endParaRPr>
          </a:p>
          <a:p>
            <a:pPr lvl="1"/>
            <a:r>
              <a:rPr lang="fr-FR" sz="1400" dirty="0" smtClean="0"/>
              <a:t>L’accès direct du </a:t>
            </a:r>
            <a:r>
              <a:rPr lang="fr-FR" sz="1400" dirty="0"/>
              <a:t>client à son </a:t>
            </a:r>
            <a:r>
              <a:rPr lang="fr-FR" sz="1400" dirty="0" smtClean="0"/>
              <a:t>conseiller est plus </a:t>
            </a:r>
            <a:r>
              <a:rPr lang="fr-FR" sz="1400" dirty="0" smtClean="0">
                <a:solidFill>
                  <a:srgbClr val="C00000"/>
                </a:solidFill>
              </a:rPr>
              <a:t>valorisant</a:t>
            </a:r>
            <a:endParaRPr lang="fr-FR" sz="1400" dirty="0">
              <a:solidFill>
                <a:srgbClr val="C00000"/>
              </a:solidFill>
            </a:endParaRPr>
          </a:p>
          <a:p>
            <a:pPr lvl="1"/>
            <a:r>
              <a:rPr lang="fr-FR" sz="1400" dirty="0"/>
              <a:t>Si le conseiller ne peut être joint, notamment dans les périodes de pics d’activité, </a:t>
            </a:r>
            <a:r>
              <a:rPr lang="fr-FR" sz="1400" dirty="0" smtClean="0"/>
              <a:t>il est préférable de lui proposer </a:t>
            </a:r>
            <a:r>
              <a:rPr lang="fr-FR" sz="1400" dirty="0" smtClean="0">
                <a:solidFill>
                  <a:srgbClr val="C00000"/>
                </a:solidFill>
              </a:rPr>
              <a:t>une solution alternative </a:t>
            </a:r>
            <a:r>
              <a:rPr lang="fr-FR" sz="1400" dirty="0" smtClean="0"/>
              <a:t>pour prendre en charge sa demande</a:t>
            </a:r>
            <a:endParaRPr lang="fr-FR" sz="1400" dirty="0"/>
          </a:p>
          <a:p>
            <a:pPr lvl="1"/>
            <a:r>
              <a:rPr lang="fr-FR" sz="1400" dirty="0" smtClean="0"/>
              <a:t>Le rappel </a:t>
            </a:r>
            <a:r>
              <a:rPr lang="fr-FR" sz="1400" dirty="0" smtClean="0">
                <a:solidFill>
                  <a:srgbClr val="C00000"/>
                </a:solidFill>
              </a:rPr>
              <a:t>dans la journée </a:t>
            </a:r>
            <a:r>
              <a:rPr lang="fr-FR" sz="1400" dirty="0" smtClean="0"/>
              <a:t>engage </a:t>
            </a:r>
            <a:r>
              <a:rPr lang="fr-FR" sz="1400" dirty="0" smtClean="0">
                <a:solidFill>
                  <a:srgbClr val="C00000"/>
                </a:solidFill>
              </a:rPr>
              <a:t>la confiance du client</a:t>
            </a:r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219"/>
          </a:xfrm>
        </p:spPr>
        <p:txBody>
          <a:bodyPr>
            <a:normAutofit/>
          </a:bodyPr>
          <a:lstStyle/>
          <a:p>
            <a:r>
              <a:rPr lang="fr-FR" dirty="0" smtClean="0"/>
              <a:t>Nos travaux nous ont permis d’identifier </a:t>
            </a:r>
            <a:r>
              <a:rPr lang="fr-FR" dirty="0" smtClean="0">
                <a:solidFill>
                  <a:srgbClr val="C00000"/>
                </a:solidFill>
              </a:rPr>
              <a:t>3 axes forts </a:t>
            </a:r>
            <a:r>
              <a:rPr lang="fr-FR" dirty="0" smtClean="0"/>
              <a:t>qui permettent de mieux </a:t>
            </a:r>
            <a:r>
              <a:rPr lang="fr-FR" dirty="0" smtClean="0">
                <a:solidFill>
                  <a:srgbClr val="C00000"/>
                </a:solidFill>
              </a:rPr>
              <a:t>répondre aux attentes de nos clients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4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000" b="1" dirty="0" smtClean="0">
                <a:latin typeface="Montserrat Black" panose="00000A00000000000000" pitchFamily="2" charset="0"/>
              </a:rPr>
              <a:t>Le Contexte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Le nouveau parcours téléphonique</a:t>
            </a:r>
            <a:endParaRPr lang="fr-FR" sz="2000" b="1" dirty="0">
              <a:solidFill>
                <a:srgbClr val="C00000"/>
              </a:solidFill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 Déploiement CEGEE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 Pilotage</a:t>
            </a: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Les Annexes</a:t>
            </a:r>
            <a:endParaRPr lang="fr-FR" sz="2000" b="1" dirty="0"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5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Montserrat Black" panose="00000A00000000000000" pitchFamily="2" charset="0"/>
              </a:rPr>
              <a:t>Le nouveau parcours téléphonique </a:t>
            </a:r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88197"/>
            <a:ext cx="10980738" cy="650928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Le </a:t>
            </a:r>
            <a:r>
              <a:rPr lang="fr-FR" dirty="0" smtClean="0">
                <a:solidFill>
                  <a:srgbClr val="C00000"/>
                </a:solidFill>
              </a:rPr>
              <a:t>parcours actuel </a:t>
            </a:r>
            <a:r>
              <a:rPr lang="fr-FR" dirty="0" smtClean="0">
                <a:solidFill>
                  <a:schemeClr val="tx1"/>
                </a:solidFill>
              </a:rPr>
              <a:t>repris ci-dessous </a:t>
            </a:r>
            <a:r>
              <a:rPr lang="fr-FR" dirty="0" smtClean="0">
                <a:solidFill>
                  <a:srgbClr val="C00000"/>
                </a:solidFill>
              </a:rPr>
              <a:t>va évoluer </a:t>
            </a:r>
            <a:r>
              <a:rPr lang="fr-FR" dirty="0" smtClean="0">
                <a:solidFill>
                  <a:schemeClr val="tx1"/>
                </a:solidFill>
              </a:rPr>
              <a:t>grâce </a:t>
            </a:r>
            <a:r>
              <a:rPr lang="fr-FR" dirty="0" smtClean="0">
                <a:solidFill>
                  <a:srgbClr val="C00000"/>
                </a:solidFill>
              </a:rPr>
              <a:t>au nouveau parcours </a:t>
            </a:r>
            <a:r>
              <a:rPr lang="fr-FR" dirty="0" smtClean="0">
                <a:solidFill>
                  <a:schemeClr val="tx1"/>
                </a:solidFill>
              </a:rPr>
              <a:t>sur </a:t>
            </a:r>
            <a:r>
              <a:rPr lang="fr-FR" dirty="0" smtClean="0">
                <a:solidFill>
                  <a:srgbClr val="C00000"/>
                </a:solidFill>
              </a:rPr>
              <a:t>la ligne conseiller </a:t>
            </a:r>
            <a:r>
              <a:rPr lang="fr-FR" dirty="0" smtClean="0">
                <a:solidFill>
                  <a:schemeClr val="tx1"/>
                </a:solidFill>
              </a:rPr>
              <a:t>qui représente la majorité des appels reçus.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Espace réservé du contenu 1"/>
          <p:cNvSpPr>
            <a:spLocks noGrp="1"/>
          </p:cNvSpPr>
          <p:nvPr>
            <p:ph idx="4294967295"/>
          </p:nvPr>
        </p:nvSpPr>
        <p:spPr>
          <a:xfrm>
            <a:off x="1915427" y="1491303"/>
            <a:ext cx="9463772" cy="482241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SzPct val="100000"/>
              <a:buFont typeface="Wingdings" panose="05000000000000000000" pitchFamily="2" charset="2"/>
              <a:buChar char=""/>
            </a:pPr>
            <a:r>
              <a:rPr lang="fr-FR" sz="1400" i="1" dirty="0" smtClean="0"/>
              <a:t>La ligne </a:t>
            </a:r>
            <a:r>
              <a:rPr lang="fr-FR" sz="1400" i="1" dirty="0" smtClean="0">
                <a:solidFill>
                  <a:srgbClr val="C00000"/>
                </a:solidFill>
              </a:rPr>
              <a:t>agence</a:t>
            </a:r>
            <a:r>
              <a:rPr lang="fr-FR" sz="1400" i="1" dirty="0" smtClean="0"/>
              <a:t> (30%)</a:t>
            </a:r>
          </a:p>
          <a:p>
            <a:pPr lvl="1"/>
            <a:r>
              <a:rPr lang="fr-FR" sz="1400" i="1" dirty="0" smtClean="0"/>
              <a:t>Accessible à tous (clients et non clients)</a:t>
            </a:r>
            <a:endParaRPr lang="fr-FR" sz="1400" i="1" dirty="0"/>
          </a:p>
          <a:p>
            <a:pPr lvl="1"/>
            <a:r>
              <a:rPr lang="fr-FR" sz="1400" i="1" dirty="0" smtClean="0"/>
              <a:t>Serveur Vocal Interactif (SVI) orientant le client en fonction du motif : Agence, CRC ou filiales</a:t>
            </a:r>
          </a:p>
          <a:p>
            <a:pPr lvl="1"/>
            <a:r>
              <a:rPr lang="fr-FR" sz="1400" i="1" dirty="0" smtClean="0"/>
              <a:t>Pour les appels dirigés vers l’agence par le SVI : </a:t>
            </a:r>
          </a:p>
          <a:p>
            <a:pPr lvl="2"/>
            <a:r>
              <a:rPr lang="fr-FR" sz="1400" i="1" dirty="0" smtClean="0"/>
              <a:t>Sonnerie de tous les postes de l’agence </a:t>
            </a:r>
          </a:p>
          <a:p>
            <a:pPr lvl="2"/>
            <a:r>
              <a:rPr lang="fr-FR" sz="1400" i="1" dirty="0" smtClean="0"/>
              <a:t>Message de dissuasion en cas de non réponse</a:t>
            </a:r>
          </a:p>
          <a:p>
            <a:pPr marL="285750" indent="-285750">
              <a:buFont typeface="Wingdings" panose="05000000000000000000" pitchFamily="2" charset="2"/>
              <a:buChar char=""/>
            </a:pPr>
            <a:r>
              <a:rPr lang="fr-FR" sz="1800" dirty="0"/>
              <a:t>La </a:t>
            </a:r>
            <a:r>
              <a:rPr lang="fr-FR" sz="1800" dirty="0" smtClean="0"/>
              <a:t>ligne </a:t>
            </a:r>
            <a:r>
              <a:rPr lang="fr-FR" sz="1800" dirty="0" smtClean="0">
                <a:solidFill>
                  <a:srgbClr val="C00000"/>
                </a:solidFill>
              </a:rPr>
              <a:t>conseiller (70%)</a:t>
            </a:r>
          </a:p>
          <a:p>
            <a:pPr lvl="1"/>
            <a:r>
              <a:rPr lang="fr-FR" sz="1600" dirty="0" smtClean="0"/>
              <a:t>Accessible pour les clients en portefeuille (70,2% des clients sont en portefeuille)</a:t>
            </a:r>
          </a:p>
          <a:p>
            <a:pPr lvl="1"/>
            <a:r>
              <a:rPr lang="fr-FR" sz="1600" dirty="0" smtClean="0"/>
              <a:t>Pas de </a:t>
            </a:r>
            <a:r>
              <a:rPr lang="fr-FR" sz="1600" dirty="0"/>
              <a:t>Serveur Vocal Interactif (SVI) </a:t>
            </a:r>
            <a:endParaRPr lang="fr-FR" sz="1600" dirty="0" smtClean="0"/>
          </a:p>
          <a:p>
            <a:pPr lvl="1"/>
            <a:r>
              <a:rPr lang="fr-FR" sz="1600" dirty="0" smtClean="0"/>
              <a:t>Si conseiller non disponible </a:t>
            </a:r>
            <a:r>
              <a:rPr lang="fr-FR" dirty="0" smtClean="0"/>
              <a:t>:</a:t>
            </a:r>
          </a:p>
          <a:p>
            <a:pPr lvl="2"/>
            <a:r>
              <a:rPr lang="fr-FR" sz="1400" dirty="0" smtClean="0"/>
              <a:t>Possibilité pour les autres collaborateurs d’intercepter l’appel non décroché</a:t>
            </a:r>
          </a:p>
          <a:p>
            <a:pPr lvl="2"/>
            <a:r>
              <a:rPr lang="fr-FR" sz="1400" dirty="0" smtClean="0"/>
              <a:t>Sinon renvoi vers la messagerie avec dépôt de message vocal possible </a:t>
            </a:r>
          </a:p>
          <a:p>
            <a:pPr lvl="1"/>
            <a:r>
              <a:rPr lang="fr-FR" sz="1600" dirty="0" smtClean="0"/>
              <a:t>Si conseiller absent :</a:t>
            </a:r>
          </a:p>
          <a:p>
            <a:pPr lvl="2"/>
            <a:r>
              <a:rPr lang="fr-FR" sz="1400" dirty="0"/>
              <a:t>Renvoi vers </a:t>
            </a:r>
            <a:r>
              <a:rPr lang="fr-FR" sz="1400" dirty="0" smtClean="0"/>
              <a:t>un message d’absence, </a:t>
            </a:r>
            <a:r>
              <a:rPr lang="fr-FR" sz="1400" dirty="0"/>
              <a:t>à </a:t>
            </a:r>
            <a:r>
              <a:rPr lang="fr-FR" sz="1400" dirty="0" smtClean="0"/>
              <a:t>enregistrer par l’agence, avec possibilité d’être mis en relation avec l’accueil de l’agence</a:t>
            </a:r>
          </a:p>
        </p:txBody>
      </p:sp>
    </p:spTree>
    <p:extLst>
      <p:ext uri="{BB962C8B-B14F-4D97-AF65-F5344CB8AC3E}">
        <p14:creationId xmlns:p14="http://schemas.microsoft.com/office/powerpoint/2010/main" val="266062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Montserrat Black" panose="00000A00000000000000" pitchFamily="2" charset="0"/>
              </a:rPr>
              <a:t>Le nouveau parcours </a:t>
            </a:r>
            <a:r>
              <a:rPr lang="fr-FR" dirty="0" smtClean="0">
                <a:latin typeface="Montserrat Black" panose="00000A00000000000000" pitchFamily="2" charset="0"/>
              </a:rPr>
              <a:t>téléphonique</a:t>
            </a:r>
            <a:endParaRPr lang="fr-FR" dirty="0">
              <a:latin typeface="Montserrat Black" panose="00000A00000000000000" pitchFamily="2" charset="0"/>
            </a:endParaRPr>
          </a:p>
        </p:txBody>
      </p:sp>
      <p:sp>
        <p:nvSpPr>
          <p:cNvPr id="39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31851" y="503838"/>
            <a:ext cx="10844212" cy="630002"/>
          </a:xfrm>
        </p:spPr>
        <p:txBody>
          <a:bodyPr>
            <a:normAutofit/>
          </a:bodyPr>
          <a:lstStyle/>
          <a:p>
            <a:r>
              <a:rPr lang="fr-FR" dirty="0" smtClean="0"/>
              <a:t>Un nouveau </a:t>
            </a:r>
            <a:r>
              <a:rPr lang="fr-FR" dirty="0"/>
              <a:t>parcours </a:t>
            </a:r>
            <a:r>
              <a:rPr lang="fr-FR" dirty="0" smtClean="0"/>
              <a:t>facilitant - cas d’un </a:t>
            </a:r>
            <a:r>
              <a:rPr lang="fr-FR" u="sng" dirty="0" smtClean="0"/>
              <a:t>conseiller disponible</a:t>
            </a:r>
            <a:endParaRPr lang="fr-FR" u="sng" dirty="0"/>
          </a:p>
        </p:txBody>
      </p:sp>
      <p:graphicFrame>
        <p:nvGraphicFramePr>
          <p:cNvPr id="41" name="Tableau 40"/>
          <p:cNvGraphicFramePr>
            <a:graphicFrameLocks noGrp="1"/>
          </p:cNvGraphicFramePr>
          <p:nvPr>
            <p:extLst/>
          </p:nvPr>
        </p:nvGraphicFramePr>
        <p:xfrm>
          <a:off x="744699" y="1328815"/>
          <a:ext cx="9384220" cy="5063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055">
                  <a:extLst>
                    <a:ext uri="{9D8B030D-6E8A-4147-A177-3AD203B41FA5}">
                      <a16:colId xmlns:a16="http://schemas.microsoft.com/office/drawing/2014/main" val="3765148447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1268540424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3363508910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2278248549"/>
                    </a:ext>
                  </a:extLst>
                </a:gridCol>
              </a:tblGrid>
              <a:tr h="41561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Client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Conseiller spécifique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Ensemble des conseillers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Serveur Vocal Interactif</a:t>
                      </a:r>
                      <a:endParaRPr lang="fr-FR" sz="1200" dirty="0"/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2143514131"/>
                  </a:ext>
                </a:extLst>
              </a:tr>
              <a:tr h="4647641"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5487503"/>
                  </a:ext>
                </a:extLst>
              </a:tr>
            </a:tbl>
          </a:graphicData>
        </a:graphic>
      </p:graphicFrame>
      <p:sp>
        <p:nvSpPr>
          <p:cNvPr id="71" name="Rectangle 70"/>
          <p:cNvSpPr/>
          <p:nvPr/>
        </p:nvSpPr>
        <p:spPr>
          <a:xfrm>
            <a:off x="3436565" y="2062355"/>
            <a:ext cx="1658915" cy="217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/>
              <a:t>Sonneries</a:t>
            </a:r>
            <a:endParaRPr lang="fr-FR" sz="1000" b="1" dirty="0"/>
          </a:p>
        </p:txBody>
      </p:sp>
      <p:cxnSp>
        <p:nvCxnSpPr>
          <p:cNvPr id="76" name="Connecteur droit avec flèche 75"/>
          <p:cNvCxnSpPr>
            <a:stCxn id="66" idx="3"/>
            <a:endCxn id="71" idx="1"/>
          </p:cNvCxnSpPr>
          <p:nvPr/>
        </p:nvCxnSpPr>
        <p:spPr>
          <a:xfrm flipV="1">
            <a:off x="2727391" y="2171106"/>
            <a:ext cx="709174" cy="5478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rganigramme : Décision 76"/>
          <p:cNvSpPr/>
          <p:nvPr/>
        </p:nvSpPr>
        <p:spPr>
          <a:xfrm>
            <a:off x="3381092" y="2711176"/>
            <a:ext cx="1720489" cy="41431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/>
              <a:t>Réponse avant 3 sonneries</a:t>
            </a:r>
            <a:endParaRPr lang="fr-FR" sz="900" b="1" dirty="0"/>
          </a:p>
        </p:txBody>
      </p:sp>
      <p:sp>
        <p:nvSpPr>
          <p:cNvPr id="80" name="Rectangle 79"/>
          <p:cNvSpPr/>
          <p:nvPr/>
        </p:nvSpPr>
        <p:spPr>
          <a:xfrm>
            <a:off x="5770224" y="3368431"/>
            <a:ext cx="1681251" cy="20290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Bip pour interception</a:t>
            </a:r>
          </a:p>
        </p:txBody>
      </p:sp>
      <p:sp>
        <p:nvSpPr>
          <p:cNvPr id="94" name="ZoneTexte 93"/>
          <p:cNvSpPr txBox="1"/>
          <p:nvPr/>
        </p:nvSpPr>
        <p:spPr>
          <a:xfrm rot="2001004">
            <a:off x="2007485" y="2617335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rgbClr val="00B050"/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3034411" y="2695894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97" name="ZoneTexte 96"/>
          <p:cNvSpPr txBox="1"/>
          <p:nvPr/>
        </p:nvSpPr>
        <p:spPr>
          <a:xfrm rot="2001004">
            <a:off x="2004529" y="3641623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rgbClr val="00B050"/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040511" y="3782370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103" name="Organigramme : Document 102"/>
          <p:cNvSpPr/>
          <p:nvPr/>
        </p:nvSpPr>
        <p:spPr>
          <a:xfrm>
            <a:off x="3807870" y="5185165"/>
            <a:ext cx="989501" cy="17972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/>
              <a:t>Demande rappel</a:t>
            </a:r>
          </a:p>
        </p:txBody>
      </p:sp>
      <p:sp>
        <p:nvSpPr>
          <p:cNvPr id="105" name="ZoneTexte 104"/>
          <p:cNvSpPr txBox="1"/>
          <p:nvPr/>
        </p:nvSpPr>
        <p:spPr>
          <a:xfrm rot="2001004">
            <a:off x="2013329" y="5154796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rgbClr val="00B050"/>
              </a:solidFill>
            </a:endParaRPr>
          </a:p>
        </p:txBody>
      </p:sp>
      <p:cxnSp>
        <p:nvCxnSpPr>
          <p:cNvPr id="110" name="Connecteur droit avec flèche 154"/>
          <p:cNvCxnSpPr>
            <a:stCxn id="113" idx="2"/>
            <a:endCxn id="130" idx="0"/>
          </p:cNvCxnSpPr>
          <p:nvPr/>
        </p:nvCxnSpPr>
        <p:spPr>
          <a:xfrm rot="5400000">
            <a:off x="5294432" y="4690444"/>
            <a:ext cx="301085" cy="233175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3051706" y="5282707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8210967" y="4233054"/>
            <a:ext cx="1568365" cy="21503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Interrogation client</a:t>
            </a:r>
          </a:p>
        </p:txBody>
      </p:sp>
      <p:sp>
        <p:nvSpPr>
          <p:cNvPr id="113" name="Organigramme : Décision 112"/>
          <p:cNvSpPr/>
          <p:nvPr/>
        </p:nvSpPr>
        <p:spPr>
          <a:xfrm>
            <a:off x="5618725" y="5252803"/>
            <a:ext cx="1984248" cy="452974"/>
          </a:xfrm>
          <a:prstGeom prst="flowChartDecis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>
                <a:solidFill>
                  <a:schemeClr val="bg1"/>
                </a:solidFill>
              </a:rPr>
              <a:t>Réponse </a:t>
            </a:r>
            <a:br>
              <a:rPr lang="fr-FR" sz="900" b="1" dirty="0" smtClean="0">
                <a:solidFill>
                  <a:schemeClr val="bg1"/>
                </a:solidFill>
              </a:rPr>
            </a:br>
            <a:r>
              <a:rPr lang="fr-FR" sz="900" b="1" dirty="0" smtClean="0">
                <a:solidFill>
                  <a:schemeClr val="bg1"/>
                </a:solidFill>
              </a:rPr>
              <a:t>avant  5 nouvelles sonneries</a:t>
            </a:r>
            <a:endParaRPr lang="fr-FR" sz="900" b="1" dirty="0">
              <a:solidFill>
                <a:schemeClr val="bg1"/>
              </a:solidFill>
            </a:endParaRPr>
          </a:p>
        </p:txBody>
      </p:sp>
      <p:cxnSp>
        <p:nvCxnSpPr>
          <p:cNvPr id="114" name="Connecteur droit avec flèche 113"/>
          <p:cNvCxnSpPr>
            <a:stCxn id="113" idx="1"/>
          </p:cNvCxnSpPr>
          <p:nvPr/>
        </p:nvCxnSpPr>
        <p:spPr>
          <a:xfrm flipH="1">
            <a:off x="2285087" y="5479290"/>
            <a:ext cx="3333638" cy="36167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260"/>
          <p:cNvCxnSpPr>
            <a:endCxn id="138" idx="0"/>
          </p:cNvCxnSpPr>
          <p:nvPr/>
        </p:nvCxnSpPr>
        <p:spPr>
          <a:xfrm rot="10800000" flipV="1">
            <a:off x="1859141" y="4336400"/>
            <a:ext cx="6344580" cy="180485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>
            <a:stCxn id="93" idx="1"/>
          </p:cNvCxnSpPr>
          <p:nvPr/>
        </p:nvCxnSpPr>
        <p:spPr>
          <a:xfrm flipH="1" flipV="1">
            <a:off x="2285087" y="4008434"/>
            <a:ext cx="1967028" cy="1072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260"/>
          <p:cNvCxnSpPr>
            <a:stCxn id="138" idx="3"/>
            <a:endCxn id="126" idx="0"/>
          </p:cNvCxnSpPr>
          <p:nvPr/>
        </p:nvCxnSpPr>
        <p:spPr>
          <a:xfrm>
            <a:off x="2415333" y="4709693"/>
            <a:ext cx="4195517" cy="180005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stCxn id="126" idx="2"/>
            <a:endCxn id="113" idx="0"/>
          </p:cNvCxnSpPr>
          <p:nvPr/>
        </p:nvCxnSpPr>
        <p:spPr>
          <a:xfrm flipH="1">
            <a:off x="6610849" y="5090839"/>
            <a:ext cx="1" cy="161964"/>
          </a:xfrm>
          <a:prstGeom prst="straightConnector1">
            <a:avLst/>
          </a:prstGeom>
          <a:ln w="19050">
            <a:solidFill>
              <a:srgbClr val="8F0D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260"/>
          <p:cNvCxnSpPr>
            <a:stCxn id="77" idx="2"/>
            <a:endCxn id="80" idx="0"/>
          </p:cNvCxnSpPr>
          <p:nvPr/>
        </p:nvCxnSpPr>
        <p:spPr>
          <a:xfrm rot="16200000" flipH="1">
            <a:off x="5304621" y="2062202"/>
            <a:ext cx="242944" cy="2369513"/>
          </a:xfrm>
          <a:prstGeom prst="bentConnector3">
            <a:avLst>
              <a:gd name="adj1" fmla="val 50000"/>
            </a:avLst>
          </a:prstGeom>
          <a:ln w="19050">
            <a:solidFill>
              <a:srgbClr val="EC1B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6854718" y="3802396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rgbClr val="FF0000"/>
                </a:solidFill>
              </a:rPr>
              <a:t>Non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5686220" y="5734270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rgbClr val="FF0000"/>
                </a:solidFill>
              </a:rPr>
              <a:t>Non</a:t>
            </a:r>
          </a:p>
        </p:txBody>
      </p:sp>
      <p:cxnSp>
        <p:nvCxnSpPr>
          <p:cNvPr id="122" name="Connecteur droit avec flèche 260"/>
          <p:cNvCxnSpPr/>
          <p:nvPr/>
        </p:nvCxnSpPr>
        <p:spPr>
          <a:xfrm rot="16200000" flipH="1">
            <a:off x="4783229" y="3145771"/>
            <a:ext cx="226450" cy="1114170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3467453" y="3368432"/>
            <a:ext cx="1664472" cy="212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/>
              <a:t>Sonneries complémentaires</a:t>
            </a:r>
            <a:endParaRPr lang="fr-FR" sz="900" b="1" dirty="0"/>
          </a:p>
        </p:txBody>
      </p:sp>
      <p:sp>
        <p:nvSpPr>
          <p:cNvPr id="126" name="Rectangle 125"/>
          <p:cNvSpPr/>
          <p:nvPr/>
        </p:nvSpPr>
        <p:spPr>
          <a:xfrm>
            <a:off x="5770224" y="4889698"/>
            <a:ext cx="1681251" cy="201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/>
              <a:t>Sonnerie sur tous les postes</a:t>
            </a:r>
            <a:endParaRPr lang="fr-FR" sz="900" b="1" dirty="0"/>
          </a:p>
        </p:txBody>
      </p:sp>
      <p:sp>
        <p:nvSpPr>
          <p:cNvPr id="127" name="Rectangle 126"/>
          <p:cNvSpPr/>
          <p:nvPr/>
        </p:nvSpPr>
        <p:spPr>
          <a:xfrm>
            <a:off x="2415333" y="4485413"/>
            <a:ext cx="27302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00" b="1" dirty="0" smtClean="0">
                <a:solidFill>
                  <a:srgbClr val="C00000"/>
                </a:solidFill>
              </a:rPr>
              <a:t>1. Etre mis en relation </a:t>
            </a:r>
            <a:r>
              <a:rPr lang="fr-FR" sz="900" b="1" dirty="0">
                <a:solidFill>
                  <a:srgbClr val="C00000"/>
                </a:solidFill>
              </a:rPr>
              <a:t>avec un autre conseiller</a:t>
            </a:r>
          </a:p>
        </p:txBody>
      </p:sp>
      <p:cxnSp>
        <p:nvCxnSpPr>
          <p:cNvPr id="128" name="Connecteur droit avec flèche 260"/>
          <p:cNvCxnSpPr>
            <a:stCxn id="138" idx="2"/>
            <a:endCxn id="103" idx="0"/>
          </p:cNvCxnSpPr>
          <p:nvPr/>
        </p:nvCxnSpPr>
        <p:spPr>
          <a:xfrm rot="16200000" flipH="1">
            <a:off x="2940379" y="3822923"/>
            <a:ext cx="282666" cy="2441817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2429099" y="4824400"/>
            <a:ext cx="19992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00" b="1" dirty="0" smtClean="0">
                <a:solidFill>
                  <a:srgbClr val="C00000"/>
                </a:solidFill>
              </a:rPr>
              <a:t>2. Etre rappelé par </a:t>
            </a:r>
            <a:r>
              <a:rPr lang="fr-FR" sz="900" b="1" u="sng" dirty="0" smtClean="0">
                <a:solidFill>
                  <a:srgbClr val="C00000"/>
                </a:solidFill>
              </a:rPr>
              <a:t>son</a:t>
            </a:r>
            <a:r>
              <a:rPr lang="fr-FR" sz="900" b="1" dirty="0" smtClean="0">
                <a:solidFill>
                  <a:srgbClr val="C00000"/>
                </a:solidFill>
              </a:rPr>
              <a:t> conseiller</a:t>
            </a:r>
            <a:endParaRPr lang="fr-FR" sz="900" b="1" dirty="0">
              <a:solidFill>
                <a:srgbClr val="C00000"/>
              </a:solidFill>
            </a:endParaRPr>
          </a:p>
        </p:txBody>
      </p:sp>
      <p:sp>
        <p:nvSpPr>
          <p:cNvPr id="130" name="Organigramme : Document 129"/>
          <p:cNvSpPr/>
          <p:nvPr/>
        </p:nvSpPr>
        <p:spPr>
          <a:xfrm>
            <a:off x="3784348" y="6006862"/>
            <a:ext cx="989501" cy="20755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/>
              <a:t>Demande rappel</a:t>
            </a:r>
          </a:p>
        </p:txBody>
      </p:sp>
      <p:sp>
        <p:nvSpPr>
          <p:cNvPr id="131" name="Rectangle 130">
            <a:hlinkClick r:id="" action="ppaction://noaction"/>
          </p:cNvPr>
          <p:cNvSpPr/>
          <p:nvPr/>
        </p:nvSpPr>
        <p:spPr>
          <a:xfrm>
            <a:off x="3630903" y="5928028"/>
            <a:ext cx="156175" cy="1576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@</a:t>
            </a:r>
            <a:endParaRPr lang="fr-FR" sz="1050" dirty="0"/>
          </a:p>
        </p:txBody>
      </p:sp>
      <p:cxnSp>
        <p:nvCxnSpPr>
          <p:cNvPr id="137" name="Connecteur droit avec flèche 136"/>
          <p:cNvCxnSpPr>
            <a:stCxn id="77" idx="1"/>
          </p:cNvCxnSpPr>
          <p:nvPr/>
        </p:nvCxnSpPr>
        <p:spPr>
          <a:xfrm flipH="1">
            <a:off x="2254742" y="2918332"/>
            <a:ext cx="1126350" cy="4709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rganigramme : Décision 137"/>
          <p:cNvSpPr/>
          <p:nvPr/>
        </p:nvSpPr>
        <p:spPr>
          <a:xfrm>
            <a:off x="1302948" y="4516886"/>
            <a:ext cx="1112385" cy="385613"/>
          </a:xfrm>
          <a:prstGeom prst="flowChartDecision">
            <a:avLst/>
          </a:prstGeom>
          <a:solidFill>
            <a:srgbClr val="C00000"/>
          </a:solidFill>
          <a:ln>
            <a:solidFill>
              <a:srgbClr val="8F0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>
                <a:solidFill>
                  <a:schemeClr val="bg1"/>
                </a:solidFill>
              </a:rPr>
              <a:t>Choix Client</a:t>
            </a:r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4719592" y="3076695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rgbClr val="FF0000"/>
                </a:solidFill>
              </a:rPr>
              <a:t>Non</a:t>
            </a:r>
          </a:p>
        </p:txBody>
      </p:sp>
      <p:cxnSp>
        <p:nvCxnSpPr>
          <p:cNvPr id="140" name="Connecteur droit avec flèche 260"/>
          <p:cNvCxnSpPr/>
          <p:nvPr/>
        </p:nvCxnSpPr>
        <p:spPr>
          <a:xfrm rot="10800000" flipV="1">
            <a:off x="5453540" y="3573007"/>
            <a:ext cx="1109481" cy="135620"/>
          </a:xfrm>
          <a:prstGeom prst="bentConnector3">
            <a:avLst>
              <a:gd name="adj1" fmla="val -5204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Rectangle 198">
            <a:hlinkClick r:id="" action="ppaction://noaction"/>
          </p:cNvPr>
          <p:cNvSpPr/>
          <p:nvPr/>
        </p:nvSpPr>
        <p:spPr>
          <a:xfrm>
            <a:off x="3668317" y="5113399"/>
            <a:ext cx="156175" cy="1576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@</a:t>
            </a:r>
            <a:endParaRPr lang="fr-FR" sz="1050" dirty="0"/>
          </a:p>
        </p:txBody>
      </p:sp>
      <p:cxnSp>
        <p:nvCxnSpPr>
          <p:cNvPr id="295" name="Connecteur droit avec flèche 294"/>
          <p:cNvCxnSpPr>
            <a:endCxn id="77" idx="0"/>
          </p:cNvCxnSpPr>
          <p:nvPr/>
        </p:nvCxnSpPr>
        <p:spPr>
          <a:xfrm>
            <a:off x="4239405" y="2287009"/>
            <a:ext cx="1932" cy="424167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necteur droit avec flèche 298"/>
          <p:cNvCxnSpPr/>
          <p:nvPr/>
        </p:nvCxnSpPr>
        <p:spPr>
          <a:xfrm>
            <a:off x="4239405" y="3228833"/>
            <a:ext cx="1931" cy="1440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260"/>
          <p:cNvCxnSpPr>
            <a:stCxn id="93" idx="3"/>
            <a:endCxn id="112" idx="0"/>
          </p:cNvCxnSpPr>
          <p:nvPr/>
        </p:nvCxnSpPr>
        <p:spPr>
          <a:xfrm>
            <a:off x="6575603" y="4019156"/>
            <a:ext cx="2419547" cy="213898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rganigramme : Décision 92"/>
          <p:cNvSpPr/>
          <p:nvPr/>
        </p:nvSpPr>
        <p:spPr>
          <a:xfrm>
            <a:off x="4252115" y="3807169"/>
            <a:ext cx="2323488" cy="423974"/>
          </a:xfrm>
          <a:prstGeom prst="flowChartDecision">
            <a:avLst/>
          </a:prstGeom>
          <a:ln>
            <a:solidFill>
              <a:srgbClr val="8F0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/>
              <a:t>Réponse avant 5 sonneries</a:t>
            </a:r>
            <a:endParaRPr lang="fr-FR" sz="900" b="1" dirty="0"/>
          </a:p>
        </p:txBody>
      </p:sp>
      <p:pic>
        <p:nvPicPr>
          <p:cNvPr id="54" name="Picture 3" descr="image001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3" t="43469" r="32890" b="44382"/>
          <a:stretch/>
        </p:blipFill>
        <p:spPr bwMode="auto">
          <a:xfrm>
            <a:off x="10455303" y="3186188"/>
            <a:ext cx="1253194" cy="56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llipse 54"/>
          <p:cNvSpPr/>
          <p:nvPr/>
        </p:nvSpPr>
        <p:spPr>
          <a:xfrm>
            <a:off x="11201075" y="3374457"/>
            <a:ext cx="497590" cy="42084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9" name="MYPremium-clients identifiésV4-musiqu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7809" y="4565692"/>
            <a:ext cx="288000" cy="28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43000">
                <a:schemeClr val="accent1">
                  <a:lumMod val="45000"/>
                  <a:lumOff val="55000"/>
                </a:schemeClr>
              </a:gs>
              <a:gs pos="9000">
                <a:srgbClr val="C00000"/>
              </a:gs>
            </a:gsLst>
            <a:lin ang="27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1" name="MYPremium-choix2-musique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12190" y="5202846"/>
            <a:ext cx="250384" cy="241920"/>
          </a:xfrm>
          <a:prstGeom prst="rect">
            <a:avLst/>
          </a:prstGeom>
          <a:gradFill flip="none" rotWithShape="1">
            <a:gsLst>
              <a:gs pos="36000">
                <a:srgbClr val="E08080"/>
              </a:gs>
              <a:gs pos="0">
                <a:srgbClr val="C00000"/>
              </a:gs>
              <a:gs pos="100000">
                <a:prstClr val="white"/>
              </a:gs>
            </a:gsLst>
            <a:lin ang="27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2" name="MYPremium-choix1-musique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95480" y="4413947"/>
            <a:ext cx="270717" cy="270717"/>
          </a:xfrm>
          <a:prstGeom prst="rect">
            <a:avLst/>
          </a:prstGeom>
          <a:gradFill>
            <a:gsLst>
              <a:gs pos="36000">
                <a:srgbClr val="E08080"/>
              </a:gs>
              <a:gs pos="0">
                <a:srgbClr val="C00000"/>
              </a:gs>
              <a:gs pos="100000">
                <a:prstClr val="white"/>
              </a:gs>
            </a:gsLst>
            <a:lin ang="27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3" name="MYPremium-clients non décrochés-musique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93041" y="6014957"/>
            <a:ext cx="269533" cy="293161"/>
          </a:xfrm>
          <a:prstGeom prst="rect">
            <a:avLst/>
          </a:prstGeom>
          <a:gradFill>
            <a:gsLst>
              <a:gs pos="36000">
                <a:srgbClr val="E08080"/>
              </a:gs>
              <a:gs pos="0">
                <a:srgbClr val="C00000"/>
              </a:gs>
              <a:gs pos="100000">
                <a:prstClr val="white"/>
              </a:gs>
            </a:gsLst>
            <a:lin ang="27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66" name="Rectangle 65"/>
          <p:cNvSpPr/>
          <p:nvPr/>
        </p:nvSpPr>
        <p:spPr>
          <a:xfrm>
            <a:off x="1080494" y="2066158"/>
            <a:ext cx="1646897" cy="220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/>
              <a:t>Appel Client</a:t>
            </a:r>
            <a:endParaRPr lang="fr-FR" sz="900" b="1" dirty="0"/>
          </a:p>
        </p:txBody>
      </p:sp>
    </p:spTree>
    <p:extLst>
      <p:ext uri="{BB962C8B-B14F-4D97-AF65-F5344CB8AC3E}">
        <p14:creationId xmlns:p14="http://schemas.microsoft.com/office/powerpoint/2010/main" val="20713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audio>
              <p:cMediaNode vol="80000">
                <p:cTn id="1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audio>
              <p:cMediaNode vol="80000">
                <p:cTn id="1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audio>
              <p:cMediaNode vol="80000">
                <p:cTn id="1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  <p:bldLst>
      <p:bldP spid="71" grpId="0" animBg="1"/>
      <p:bldP spid="77" grpId="0" animBg="1"/>
      <p:bldP spid="80" grpId="0" animBg="1"/>
      <p:bldP spid="94" grpId="0"/>
      <p:bldP spid="95" grpId="0"/>
      <p:bldP spid="97" grpId="0"/>
      <p:bldP spid="98" grpId="0"/>
      <p:bldP spid="103" grpId="0" animBg="1"/>
      <p:bldP spid="105" grpId="0"/>
      <p:bldP spid="111" grpId="0"/>
      <p:bldP spid="112" grpId="0" animBg="1"/>
      <p:bldP spid="113" grpId="0" animBg="1"/>
      <p:bldP spid="120" grpId="0"/>
      <p:bldP spid="121" grpId="0"/>
      <p:bldP spid="124" grpId="0" animBg="1"/>
      <p:bldP spid="126" grpId="0" animBg="1"/>
      <p:bldP spid="127" grpId="0"/>
      <p:bldP spid="129" grpId="0"/>
      <p:bldP spid="130" grpId="0" animBg="1"/>
      <p:bldP spid="131" grpId="0" animBg="1"/>
      <p:bldP spid="138" grpId="0" animBg="1"/>
      <p:bldP spid="139" grpId="0"/>
      <p:bldP spid="199" grpId="0" animBg="1"/>
      <p:bldP spid="93" grpId="0" animBg="1"/>
      <p:bldP spid="55" grpId="0" animBg="1"/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Montserrat Black" panose="00000A00000000000000" pitchFamily="2" charset="0"/>
              </a:rPr>
              <a:t>Le nouveau parcours </a:t>
            </a:r>
            <a:r>
              <a:rPr lang="fr-FR" dirty="0" smtClean="0">
                <a:latin typeface="Montserrat Black" panose="00000A00000000000000" pitchFamily="2" charset="0"/>
              </a:rPr>
              <a:t>téléphonique</a:t>
            </a:r>
            <a:endParaRPr lang="fr-FR" dirty="0">
              <a:latin typeface="Montserrat Black" panose="00000A00000000000000" pitchFamily="2" charset="0"/>
            </a:endParaRPr>
          </a:p>
        </p:txBody>
      </p:sp>
      <p:sp>
        <p:nvSpPr>
          <p:cNvPr id="39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31851" y="503838"/>
            <a:ext cx="10844212" cy="630002"/>
          </a:xfrm>
        </p:spPr>
        <p:txBody>
          <a:bodyPr>
            <a:normAutofit/>
          </a:bodyPr>
          <a:lstStyle/>
          <a:p>
            <a:r>
              <a:rPr lang="fr-FR" dirty="0" smtClean="0"/>
              <a:t>Un nouveau </a:t>
            </a:r>
            <a:r>
              <a:rPr lang="fr-FR" dirty="0"/>
              <a:t>parcours </a:t>
            </a:r>
            <a:r>
              <a:rPr lang="fr-FR" dirty="0" smtClean="0"/>
              <a:t>facilitant - cas d’un </a:t>
            </a:r>
            <a:r>
              <a:rPr lang="fr-FR" u="sng" dirty="0" smtClean="0"/>
              <a:t>conseiller indisponible 24h</a:t>
            </a:r>
            <a:endParaRPr lang="fr-FR" u="sng" dirty="0"/>
          </a:p>
        </p:txBody>
      </p:sp>
      <p:graphicFrame>
        <p:nvGraphicFramePr>
          <p:cNvPr id="41" name="Tableau 40"/>
          <p:cNvGraphicFramePr>
            <a:graphicFrameLocks noGrp="1"/>
          </p:cNvGraphicFramePr>
          <p:nvPr>
            <p:extLst/>
          </p:nvPr>
        </p:nvGraphicFramePr>
        <p:xfrm>
          <a:off x="744699" y="1328815"/>
          <a:ext cx="9384220" cy="5063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055">
                  <a:extLst>
                    <a:ext uri="{9D8B030D-6E8A-4147-A177-3AD203B41FA5}">
                      <a16:colId xmlns:a16="http://schemas.microsoft.com/office/drawing/2014/main" val="3765148447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1268540424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3363508910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2278248549"/>
                    </a:ext>
                  </a:extLst>
                </a:gridCol>
              </a:tblGrid>
              <a:tr h="41561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Client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Conseiller spécifique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Ensemble des conseillers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Serveur Vocal Interactif</a:t>
                      </a:r>
                      <a:endParaRPr lang="fr-FR" sz="1200" dirty="0"/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2143514131"/>
                  </a:ext>
                </a:extLst>
              </a:tr>
              <a:tr h="4647641"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5487503"/>
                  </a:ext>
                </a:extLst>
              </a:tr>
            </a:tbl>
          </a:graphicData>
        </a:graphic>
      </p:graphicFrame>
      <p:sp>
        <p:nvSpPr>
          <p:cNvPr id="71" name="Rectangle 70"/>
          <p:cNvSpPr/>
          <p:nvPr/>
        </p:nvSpPr>
        <p:spPr>
          <a:xfrm>
            <a:off x="3436565" y="2062355"/>
            <a:ext cx="1658915" cy="217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/>
              <a:t>Sonneries</a:t>
            </a:r>
            <a:endParaRPr lang="fr-FR" sz="1000" b="1" dirty="0"/>
          </a:p>
        </p:txBody>
      </p:sp>
      <p:cxnSp>
        <p:nvCxnSpPr>
          <p:cNvPr id="76" name="Connecteur droit avec flèche 75"/>
          <p:cNvCxnSpPr>
            <a:stCxn id="66" idx="3"/>
            <a:endCxn id="71" idx="1"/>
          </p:cNvCxnSpPr>
          <p:nvPr/>
        </p:nvCxnSpPr>
        <p:spPr>
          <a:xfrm flipV="1">
            <a:off x="2727391" y="2171106"/>
            <a:ext cx="709174" cy="5478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rganigramme : Décision 76"/>
          <p:cNvSpPr/>
          <p:nvPr/>
        </p:nvSpPr>
        <p:spPr>
          <a:xfrm>
            <a:off x="3381092" y="2711176"/>
            <a:ext cx="1720489" cy="41431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Réponse avant 3 sonneries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770224" y="3368431"/>
            <a:ext cx="1681251" cy="202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Bip pour interception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4" name="ZoneTexte 93"/>
          <p:cNvSpPr txBox="1"/>
          <p:nvPr/>
        </p:nvSpPr>
        <p:spPr>
          <a:xfrm rot="2001004">
            <a:off x="2007485" y="2617335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3034411" y="2695894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97" name="ZoneTexte 96"/>
          <p:cNvSpPr txBox="1"/>
          <p:nvPr/>
        </p:nvSpPr>
        <p:spPr>
          <a:xfrm rot="2001004">
            <a:off x="2004529" y="3641623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040511" y="3782370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103" name="Organigramme : Document 102"/>
          <p:cNvSpPr/>
          <p:nvPr/>
        </p:nvSpPr>
        <p:spPr>
          <a:xfrm>
            <a:off x="3807870" y="5185165"/>
            <a:ext cx="989501" cy="17972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/>
              <a:t>Demande rappel</a:t>
            </a:r>
          </a:p>
        </p:txBody>
      </p:sp>
      <p:sp>
        <p:nvSpPr>
          <p:cNvPr id="105" name="ZoneTexte 104"/>
          <p:cNvSpPr txBox="1"/>
          <p:nvPr/>
        </p:nvSpPr>
        <p:spPr>
          <a:xfrm rot="2001004">
            <a:off x="2013329" y="5154796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rgbClr val="00B050"/>
              </a:solidFill>
            </a:endParaRPr>
          </a:p>
        </p:txBody>
      </p:sp>
      <p:cxnSp>
        <p:nvCxnSpPr>
          <p:cNvPr id="110" name="Connecteur droit avec flèche 154"/>
          <p:cNvCxnSpPr>
            <a:stCxn id="113" idx="2"/>
            <a:endCxn id="130" idx="0"/>
          </p:cNvCxnSpPr>
          <p:nvPr/>
        </p:nvCxnSpPr>
        <p:spPr>
          <a:xfrm rot="5400000">
            <a:off x="5294432" y="4690444"/>
            <a:ext cx="301085" cy="233175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3051706" y="5282707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8210967" y="4233054"/>
            <a:ext cx="1568365" cy="21503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Interrogation client</a:t>
            </a:r>
          </a:p>
        </p:txBody>
      </p:sp>
      <p:sp>
        <p:nvSpPr>
          <p:cNvPr id="113" name="Organigramme : Décision 112"/>
          <p:cNvSpPr/>
          <p:nvPr/>
        </p:nvSpPr>
        <p:spPr>
          <a:xfrm>
            <a:off x="5618725" y="5252803"/>
            <a:ext cx="1984248" cy="452974"/>
          </a:xfrm>
          <a:prstGeom prst="flowChartDecis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>
                <a:solidFill>
                  <a:schemeClr val="bg1"/>
                </a:solidFill>
              </a:rPr>
              <a:t>Réponse </a:t>
            </a:r>
            <a:br>
              <a:rPr lang="fr-FR" sz="900" b="1" dirty="0" smtClean="0">
                <a:solidFill>
                  <a:schemeClr val="bg1"/>
                </a:solidFill>
              </a:rPr>
            </a:br>
            <a:r>
              <a:rPr lang="fr-FR" sz="900" b="1" dirty="0" smtClean="0">
                <a:solidFill>
                  <a:schemeClr val="bg1"/>
                </a:solidFill>
              </a:rPr>
              <a:t>avant  5 nouvelles sonneries</a:t>
            </a:r>
            <a:endParaRPr lang="fr-FR" sz="900" b="1" dirty="0">
              <a:solidFill>
                <a:schemeClr val="bg1"/>
              </a:solidFill>
            </a:endParaRPr>
          </a:p>
        </p:txBody>
      </p:sp>
      <p:cxnSp>
        <p:nvCxnSpPr>
          <p:cNvPr id="114" name="Connecteur droit avec flèche 113"/>
          <p:cNvCxnSpPr>
            <a:stCxn id="113" idx="1"/>
          </p:cNvCxnSpPr>
          <p:nvPr/>
        </p:nvCxnSpPr>
        <p:spPr>
          <a:xfrm flipH="1">
            <a:off x="2285087" y="5479290"/>
            <a:ext cx="3333638" cy="36167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260"/>
          <p:cNvCxnSpPr>
            <a:endCxn id="138" idx="0"/>
          </p:cNvCxnSpPr>
          <p:nvPr/>
        </p:nvCxnSpPr>
        <p:spPr>
          <a:xfrm rot="10800000" flipV="1">
            <a:off x="1859141" y="4336400"/>
            <a:ext cx="6344580" cy="180485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>
            <a:stCxn id="93" idx="1"/>
          </p:cNvCxnSpPr>
          <p:nvPr/>
        </p:nvCxnSpPr>
        <p:spPr>
          <a:xfrm flipH="1" flipV="1">
            <a:off x="2285087" y="4008434"/>
            <a:ext cx="1967028" cy="1072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260"/>
          <p:cNvCxnSpPr>
            <a:stCxn id="138" idx="3"/>
            <a:endCxn id="126" idx="0"/>
          </p:cNvCxnSpPr>
          <p:nvPr/>
        </p:nvCxnSpPr>
        <p:spPr>
          <a:xfrm>
            <a:off x="2415333" y="4709693"/>
            <a:ext cx="4195517" cy="180005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stCxn id="126" idx="2"/>
            <a:endCxn id="113" idx="0"/>
          </p:cNvCxnSpPr>
          <p:nvPr/>
        </p:nvCxnSpPr>
        <p:spPr>
          <a:xfrm flipH="1">
            <a:off x="6610849" y="5090839"/>
            <a:ext cx="1" cy="161964"/>
          </a:xfrm>
          <a:prstGeom prst="straightConnector1">
            <a:avLst/>
          </a:prstGeom>
          <a:ln w="19050">
            <a:solidFill>
              <a:srgbClr val="8F0D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260"/>
          <p:cNvCxnSpPr>
            <a:stCxn id="77" idx="2"/>
            <a:endCxn id="80" idx="0"/>
          </p:cNvCxnSpPr>
          <p:nvPr/>
        </p:nvCxnSpPr>
        <p:spPr>
          <a:xfrm rot="16200000" flipH="1">
            <a:off x="5304621" y="2062202"/>
            <a:ext cx="242944" cy="236951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6854718" y="3802396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5686220" y="5734270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rgbClr val="FF0000"/>
                </a:solidFill>
              </a:rPr>
              <a:t>Non</a:t>
            </a:r>
          </a:p>
        </p:txBody>
      </p:sp>
      <p:cxnSp>
        <p:nvCxnSpPr>
          <p:cNvPr id="122" name="Connecteur droit avec flèche 260"/>
          <p:cNvCxnSpPr/>
          <p:nvPr/>
        </p:nvCxnSpPr>
        <p:spPr>
          <a:xfrm rot="16200000" flipH="1">
            <a:off x="4783229" y="3145771"/>
            <a:ext cx="226450" cy="1114170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3467453" y="3368432"/>
            <a:ext cx="1664472" cy="2122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Sonneries complémentaires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5770224" y="4889698"/>
            <a:ext cx="1681251" cy="201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/>
              <a:t>Sonnerie sur tous les postes</a:t>
            </a:r>
            <a:endParaRPr lang="fr-FR" sz="900" b="1" dirty="0"/>
          </a:p>
        </p:txBody>
      </p:sp>
      <p:sp>
        <p:nvSpPr>
          <p:cNvPr id="127" name="Rectangle 126"/>
          <p:cNvSpPr/>
          <p:nvPr/>
        </p:nvSpPr>
        <p:spPr>
          <a:xfrm>
            <a:off x="2415333" y="4485413"/>
            <a:ext cx="27302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00" b="1" dirty="0" smtClean="0">
                <a:solidFill>
                  <a:srgbClr val="C00000"/>
                </a:solidFill>
              </a:rPr>
              <a:t>1. Etre mis en relation </a:t>
            </a:r>
            <a:r>
              <a:rPr lang="fr-FR" sz="900" b="1" dirty="0">
                <a:solidFill>
                  <a:srgbClr val="C00000"/>
                </a:solidFill>
              </a:rPr>
              <a:t>avec un autre conseiller</a:t>
            </a:r>
          </a:p>
        </p:txBody>
      </p:sp>
      <p:cxnSp>
        <p:nvCxnSpPr>
          <p:cNvPr id="128" name="Connecteur droit avec flèche 260"/>
          <p:cNvCxnSpPr>
            <a:stCxn id="138" idx="2"/>
            <a:endCxn id="103" idx="0"/>
          </p:cNvCxnSpPr>
          <p:nvPr/>
        </p:nvCxnSpPr>
        <p:spPr>
          <a:xfrm rot="16200000" flipH="1">
            <a:off x="2940379" y="3822923"/>
            <a:ext cx="282666" cy="2441817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2429099" y="4824400"/>
            <a:ext cx="19992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00" b="1" dirty="0" smtClean="0">
                <a:solidFill>
                  <a:srgbClr val="C00000"/>
                </a:solidFill>
              </a:rPr>
              <a:t>2. Etre rappelé par </a:t>
            </a:r>
            <a:r>
              <a:rPr lang="fr-FR" sz="900" b="1" u="sng" dirty="0" smtClean="0">
                <a:solidFill>
                  <a:srgbClr val="C00000"/>
                </a:solidFill>
              </a:rPr>
              <a:t>son</a:t>
            </a:r>
            <a:r>
              <a:rPr lang="fr-FR" sz="900" b="1" dirty="0" smtClean="0">
                <a:solidFill>
                  <a:srgbClr val="C00000"/>
                </a:solidFill>
              </a:rPr>
              <a:t> conseiller</a:t>
            </a:r>
            <a:endParaRPr lang="fr-FR" sz="900" b="1" dirty="0">
              <a:solidFill>
                <a:srgbClr val="C00000"/>
              </a:solidFill>
            </a:endParaRPr>
          </a:p>
        </p:txBody>
      </p:sp>
      <p:sp>
        <p:nvSpPr>
          <p:cNvPr id="130" name="Organigramme : Document 129"/>
          <p:cNvSpPr/>
          <p:nvPr/>
        </p:nvSpPr>
        <p:spPr>
          <a:xfrm>
            <a:off x="3784348" y="6006862"/>
            <a:ext cx="989501" cy="20755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/>
              <a:t>Demande rappel</a:t>
            </a:r>
          </a:p>
        </p:txBody>
      </p:sp>
      <p:sp>
        <p:nvSpPr>
          <p:cNvPr id="131" name="Rectangle 130">
            <a:hlinkClick r:id="" action="ppaction://noaction"/>
          </p:cNvPr>
          <p:cNvSpPr/>
          <p:nvPr/>
        </p:nvSpPr>
        <p:spPr>
          <a:xfrm>
            <a:off x="3630903" y="5928028"/>
            <a:ext cx="156175" cy="1576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@</a:t>
            </a:r>
            <a:endParaRPr lang="fr-FR" sz="1050" dirty="0"/>
          </a:p>
        </p:txBody>
      </p:sp>
      <p:cxnSp>
        <p:nvCxnSpPr>
          <p:cNvPr id="137" name="Connecteur droit avec flèche 136"/>
          <p:cNvCxnSpPr>
            <a:stCxn id="77" idx="1"/>
          </p:cNvCxnSpPr>
          <p:nvPr/>
        </p:nvCxnSpPr>
        <p:spPr>
          <a:xfrm flipH="1">
            <a:off x="2254742" y="2918332"/>
            <a:ext cx="1126350" cy="4709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rganigramme : Décision 137"/>
          <p:cNvSpPr/>
          <p:nvPr/>
        </p:nvSpPr>
        <p:spPr>
          <a:xfrm>
            <a:off x="1302948" y="4516886"/>
            <a:ext cx="1112385" cy="385613"/>
          </a:xfrm>
          <a:prstGeom prst="flowChartDecision">
            <a:avLst/>
          </a:prstGeom>
          <a:solidFill>
            <a:srgbClr val="C00000"/>
          </a:solidFill>
          <a:ln>
            <a:solidFill>
              <a:srgbClr val="8F0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>
                <a:solidFill>
                  <a:schemeClr val="bg1"/>
                </a:solidFill>
              </a:rPr>
              <a:t>Choix Client</a:t>
            </a:r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4719592" y="3076695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cxnSp>
        <p:nvCxnSpPr>
          <p:cNvPr id="140" name="Connecteur droit avec flèche 260"/>
          <p:cNvCxnSpPr/>
          <p:nvPr/>
        </p:nvCxnSpPr>
        <p:spPr>
          <a:xfrm rot="10800000" flipV="1">
            <a:off x="5453540" y="3573007"/>
            <a:ext cx="1109481" cy="135620"/>
          </a:xfrm>
          <a:prstGeom prst="bentConnector3">
            <a:avLst>
              <a:gd name="adj1" fmla="val -5204"/>
            </a:avLst>
          </a:prstGeom>
          <a:ln w="952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Rectangle 198">
            <a:hlinkClick r:id="" action="ppaction://noaction"/>
          </p:cNvPr>
          <p:cNvSpPr/>
          <p:nvPr/>
        </p:nvSpPr>
        <p:spPr>
          <a:xfrm>
            <a:off x="3668317" y="5113399"/>
            <a:ext cx="156175" cy="1576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@</a:t>
            </a:r>
            <a:endParaRPr lang="fr-FR" sz="1050" dirty="0"/>
          </a:p>
        </p:txBody>
      </p:sp>
      <p:cxnSp>
        <p:nvCxnSpPr>
          <p:cNvPr id="295" name="Connecteur droit avec flèche 294"/>
          <p:cNvCxnSpPr>
            <a:endCxn id="77" idx="0"/>
          </p:cNvCxnSpPr>
          <p:nvPr/>
        </p:nvCxnSpPr>
        <p:spPr>
          <a:xfrm flipH="1">
            <a:off x="4241337" y="2287009"/>
            <a:ext cx="10778" cy="424167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necteur droit avec flèche 298"/>
          <p:cNvCxnSpPr/>
          <p:nvPr/>
        </p:nvCxnSpPr>
        <p:spPr>
          <a:xfrm>
            <a:off x="4239405" y="3228833"/>
            <a:ext cx="1931" cy="14400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260"/>
          <p:cNvCxnSpPr>
            <a:stCxn id="93" idx="3"/>
            <a:endCxn id="112" idx="0"/>
          </p:cNvCxnSpPr>
          <p:nvPr/>
        </p:nvCxnSpPr>
        <p:spPr>
          <a:xfrm>
            <a:off x="6575603" y="4019156"/>
            <a:ext cx="2419547" cy="213898"/>
          </a:xfrm>
          <a:prstGeom prst="bentConnector2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rganigramme : Décision 92"/>
          <p:cNvSpPr/>
          <p:nvPr/>
        </p:nvSpPr>
        <p:spPr>
          <a:xfrm>
            <a:off x="4252115" y="3807169"/>
            <a:ext cx="2323488" cy="423974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Réponse avant 5 sonneries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80494" y="2066158"/>
            <a:ext cx="1646897" cy="220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/>
              <a:t>Appel Client</a:t>
            </a:r>
            <a:endParaRPr lang="fr-FR" sz="900" b="1" dirty="0"/>
          </a:p>
        </p:txBody>
      </p:sp>
      <p:cxnSp>
        <p:nvCxnSpPr>
          <p:cNvPr id="51" name="Connecteur droit avec flèche 260"/>
          <p:cNvCxnSpPr>
            <a:stCxn id="71" idx="3"/>
            <a:endCxn id="112" idx="0"/>
          </p:cNvCxnSpPr>
          <p:nvPr/>
        </p:nvCxnSpPr>
        <p:spPr>
          <a:xfrm>
            <a:off x="5095480" y="2171106"/>
            <a:ext cx="3899670" cy="2061948"/>
          </a:xfrm>
          <a:prstGeom prst="bentConnector2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12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Montserrat Black" panose="00000A00000000000000" pitchFamily="2" charset="0"/>
              </a:rPr>
              <a:t>Le nouveau parcours </a:t>
            </a:r>
            <a:r>
              <a:rPr lang="fr-FR" dirty="0" smtClean="0">
                <a:latin typeface="Montserrat Black" panose="00000A00000000000000" pitchFamily="2" charset="0"/>
              </a:rPr>
              <a:t>téléphonique</a:t>
            </a:r>
            <a:endParaRPr lang="fr-FR" dirty="0">
              <a:latin typeface="Montserrat Black" panose="00000A00000000000000" pitchFamily="2" charset="0"/>
            </a:endParaRPr>
          </a:p>
        </p:txBody>
      </p:sp>
      <p:sp>
        <p:nvSpPr>
          <p:cNvPr id="39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31851" y="503838"/>
            <a:ext cx="10844212" cy="630002"/>
          </a:xfrm>
        </p:spPr>
        <p:txBody>
          <a:bodyPr>
            <a:normAutofit/>
          </a:bodyPr>
          <a:lstStyle/>
          <a:p>
            <a:r>
              <a:rPr lang="fr-FR" dirty="0" smtClean="0"/>
              <a:t>Un nouveau </a:t>
            </a:r>
            <a:r>
              <a:rPr lang="fr-FR" dirty="0"/>
              <a:t>parcours </a:t>
            </a:r>
            <a:r>
              <a:rPr lang="fr-FR" dirty="0" smtClean="0"/>
              <a:t>facilitant - cas d’un </a:t>
            </a:r>
            <a:r>
              <a:rPr lang="fr-FR" u="sng" dirty="0" smtClean="0"/>
              <a:t>conseiller indisponible plus de 24h</a:t>
            </a:r>
            <a:endParaRPr lang="fr-FR" u="sng" dirty="0"/>
          </a:p>
        </p:txBody>
      </p:sp>
      <p:graphicFrame>
        <p:nvGraphicFramePr>
          <p:cNvPr id="41" name="Tableau 40"/>
          <p:cNvGraphicFramePr>
            <a:graphicFrameLocks noGrp="1"/>
          </p:cNvGraphicFramePr>
          <p:nvPr>
            <p:extLst/>
          </p:nvPr>
        </p:nvGraphicFramePr>
        <p:xfrm>
          <a:off x="744699" y="1328815"/>
          <a:ext cx="9384220" cy="5063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055">
                  <a:extLst>
                    <a:ext uri="{9D8B030D-6E8A-4147-A177-3AD203B41FA5}">
                      <a16:colId xmlns:a16="http://schemas.microsoft.com/office/drawing/2014/main" val="3765148447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1268540424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3363508910"/>
                    </a:ext>
                  </a:extLst>
                </a:gridCol>
                <a:gridCol w="2346055">
                  <a:extLst>
                    <a:ext uri="{9D8B030D-6E8A-4147-A177-3AD203B41FA5}">
                      <a16:colId xmlns:a16="http://schemas.microsoft.com/office/drawing/2014/main" val="2278248549"/>
                    </a:ext>
                  </a:extLst>
                </a:gridCol>
              </a:tblGrid>
              <a:tr h="41561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Client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Conseiller spécifique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Ensemble des conseillers</a:t>
                      </a:r>
                      <a:endParaRPr lang="fr-FR" sz="1200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Serveur Vocal Interactif</a:t>
                      </a:r>
                      <a:endParaRPr lang="fr-FR" sz="1200" dirty="0"/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2143514131"/>
                  </a:ext>
                </a:extLst>
              </a:tr>
              <a:tr h="4647641"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5487503"/>
                  </a:ext>
                </a:extLst>
              </a:tr>
            </a:tbl>
          </a:graphicData>
        </a:graphic>
      </p:graphicFrame>
      <p:sp>
        <p:nvSpPr>
          <p:cNvPr id="71" name="Rectangle 70"/>
          <p:cNvSpPr/>
          <p:nvPr/>
        </p:nvSpPr>
        <p:spPr>
          <a:xfrm>
            <a:off x="3436565" y="2062355"/>
            <a:ext cx="1658915" cy="217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/>
              <a:t>Sonneries</a:t>
            </a:r>
            <a:endParaRPr lang="fr-FR" sz="1000" b="1" dirty="0"/>
          </a:p>
        </p:txBody>
      </p:sp>
      <p:cxnSp>
        <p:nvCxnSpPr>
          <p:cNvPr id="76" name="Connecteur droit avec flèche 75"/>
          <p:cNvCxnSpPr>
            <a:stCxn id="66" idx="3"/>
            <a:endCxn id="71" idx="1"/>
          </p:cNvCxnSpPr>
          <p:nvPr/>
        </p:nvCxnSpPr>
        <p:spPr>
          <a:xfrm flipV="1">
            <a:off x="2727391" y="2171106"/>
            <a:ext cx="709174" cy="5478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rganigramme : Décision 76"/>
          <p:cNvSpPr/>
          <p:nvPr/>
        </p:nvSpPr>
        <p:spPr>
          <a:xfrm>
            <a:off x="3381092" y="2711176"/>
            <a:ext cx="1720489" cy="41431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Réponse avant 3 sonneries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770224" y="3368431"/>
            <a:ext cx="1681251" cy="202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Bip pour interception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4" name="ZoneTexte 93"/>
          <p:cNvSpPr txBox="1"/>
          <p:nvPr/>
        </p:nvSpPr>
        <p:spPr>
          <a:xfrm rot="2001004">
            <a:off x="2007485" y="2617335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3034411" y="2695894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97" name="ZoneTexte 96"/>
          <p:cNvSpPr txBox="1"/>
          <p:nvPr/>
        </p:nvSpPr>
        <p:spPr>
          <a:xfrm rot="2001004">
            <a:off x="2004529" y="3641623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040511" y="3782370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103" name="Organigramme : Document 102"/>
          <p:cNvSpPr/>
          <p:nvPr/>
        </p:nvSpPr>
        <p:spPr>
          <a:xfrm>
            <a:off x="3807870" y="5185165"/>
            <a:ext cx="989501" cy="179725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>
                <a:solidFill>
                  <a:schemeClr val="bg1">
                    <a:lumMod val="85000"/>
                  </a:schemeClr>
                </a:solidFill>
              </a:rPr>
              <a:t>Demande rappel</a:t>
            </a:r>
          </a:p>
        </p:txBody>
      </p:sp>
      <p:sp>
        <p:nvSpPr>
          <p:cNvPr id="105" name="ZoneTexte 104"/>
          <p:cNvSpPr txBox="1"/>
          <p:nvPr/>
        </p:nvSpPr>
        <p:spPr>
          <a:xfrm rot="2001004">
            <a:off x="2013329" y="5154796"/>
            <a:ext cx="257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800" dirty="0">
              <a:solidFill>
                <a:srgbClr val="00B050"/>
              </a:solidFill>
            </a:endParaRPr>
          </a:p>
        </p:txBody>
      </p:sp>
      <p:cxnSp>
        <p:nvCxnSpPr>
          <p:cNvPr id="110" name="Connecteur droit avec flèche 154"/>
          <p:cNvCxnSpPr>
            <a:stCxn id="113" idx="2"/>
            <a:endCxn id="130" idx="0"/>
          </p:cNvCxnSpPr>
          <p:nvPr/>
        </p:nvCxnSpPr>
        <p:spPr>
          <a:xfrm rot="5400000">
            <a:off x="5294432" y="4690444"/>
            <a:ext cx="301085" cy="233175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3051706" y="5282707"/>
            <a:ext cx="377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8210967" y="4233054"/>
            <a:ext cx="1568365" cy="21503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Interrogation client</a:t>
            </a:r>
          </a:p>
        </p:txBody>
      </p:sp>
      <p:sp>
        <p:nvSpPr>
          <p:cNvPr id="113" name="Organigramme : Décision 112"/>
          <p:cNvSpPr/>
          <p:nvPr/>
        </p:nvSpPr>
        <p:spPr>
          <a:xfrm>
            <a:off x="5618725" y="5252803"/>
            <a:ext cx="1984248" cy="452974"/>
          </a:xfrm>
          <a:prstGeom prst="flowChartDecis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>
                <a:solidFill>
                  <a:schemeClr val="bg1"/>
                </a:solidFill>
              </a:rPr>
              <a:t>Réponse </a:t>
            </a:r>
            <a:br>
              <a:rPr lang="fr-FR" sz="900" b="1" dirty="0" smtClean="0">
                <a:solidFill>
                  <a:schemeClr val="bg1"/>
                </a:solidFill>
              </a:rPr>
            </a:br>
            <a:r>
              <a:rPr lang="fr-FR" sz="900" b="1" dirty="0" smtClean="0">
                <a:solidFill>
                  <a:schemeClr val="bg1"/>
                </a:solidFill>
              </a:rPr>
              <a:t>avant  5 nouvelles sonneries</a:t>
            </a:r>
            <a:endParaRPr lang="fr-FR" sz="900" b="1" dirty="0">
              <a:solidFill>
                <a:schemeClr val="bg1"/>
              </a:solidFill>
            </a:endParaRPr>
          </a:p>
        </p:txBody>
      </p:sp>
      <p:cxnSp>
        <p:nvCxnSpPr>
          <p:cNvPr id="114" name="Connecteur droit avec flèche 113"/>
          <p:cNvCxnSpPr>
            <a:stCxn id="113" idx="1"/>
          </p:cNvCxnSpPr>
          <p:nvPr/>
        </p:nvCxnSpPr>
        <p:spPr>
          <a:xfrm flipH="1">
            <a:off x="2285087" y="5479290"/>
            <a:ext cx="3333638" cy="36167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260"/>
          <p:cNvCxnSpPr>
            <a:endCxn id="138" idx="0"/>
          </p:cNvCxnSpPr>
          <p:nvPr/>
        </p:nvCxnSpPr>
        <p:spPr>
          <a:xfrm rot="10800000" flipV="1">
            <a:off x="1859141" y="4336400"/>
            <a:ext cx="6344580" cy="180485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>
            <a:stCxn id="93" idx="1"/>
          </p:cNvCxnSpPr>
          <p:nvPr/>
        </p:nvCxnSpPr>
        <p:spPr>
          <a:xfrm flipH="1" flipV="1">
            <a:off x="2285087" y="4008434"/>
            <a:ext cx="1967028" cy="1072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260"/>
          <p:cNvCxnSpPr>
            <a:stCxn id="138" idx="3"/>
            <a:endCxn id="126" idx="0"/>
          </p:cNvCxnSpPr>
          <p:nvPr/>
        </p:nvCxnSpPr>
        <p:spPr>
          <a:xfrm>
            <a:off x="2415333" y="4709693"/>
            <a:ext cx="4195517" cy="180005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stCxn id="126" idx="2"/>
            <a:endCxn id="113" idx="0"/>
          </p:cNvCxnSpPr>
          <p:nvPr/>
        </p:nvCxnSpPr>
        <p:spPr>
          <a:xfrm flipH="1">
            <a:off x="6610849" y="5090839"/>
            <a:ext cx="1" cy="161964"/>
          </a:xfrm>
          <a:prstGeom prst="straightConnector1">
            <a:avLst/>
          </a:prstGeom>
          <a:ln w="19050">
            <a:solidFill>
              <a:srgbClr val="8F0D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260"/>
          <p:cNvCxnSpPr>
            <a:stCxn id="77" idx="2"/>
            <a:endCxn id="80" idx="0"/>
          </p:cNvCxnSpPr>
          <p:nvPr/>
        </p:nvCxnSpPr>
        <p:spPr>
          <a:xfrm rot="16200000" flipH="1">
            <a:off x="5304621" y="2062202"/>
            <a:ext cx="242944" cy="236951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6854718" y="3802396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5686220" y="5734270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rgbClr val="FF0000"/>
                </a:solidFill>
              </a:rPr>
              <a:t>Non</a:t>
            </a:r>
          </a:p>
        </p:txBody>
      </p:sp>
      <p:cxnSp>
        <p:nvCxnSpPr>
          <p:cNvPr id="122" name="Connecteur droit avec flèche 260"/>
          <p:cNvCxnSpPr/>
          <p:nvPr/>
        </p:nvCxnSpPr>
        <p:spPr>
          <a:xfrm rot="16200000" flipH="1">
            <a:off x="4783229" y="3145771"/>
            <a:ext cx="226450" cy="1114170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3467453" y="3368432"/>
            <a:ext cx="1664472" cy="2122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Sonneries complémentaires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5770224" y="4889698"/>
            <a:ext cx="1681251" cy="201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b="1" dirty="0" smtClean="0"/>
              <a:t>Sonnerie sur tous les postes</a:t>
            </a:r>
            <a:endParaRPr lang="fr-FR" sz="900" b="1" dirty="0"/>
          </a:p>
        </p:txBody>
      </p:sp>
      <p:sp>
        <p:nvSpPr>
          <p:cNvPr id="127" name="Rectangle 126"/>
          <p:cNvSpPr/>
          <p:nvPr/>
        </p:nvSpPr>
        <p:spPr>
          <a:xfrm>
            <a:off x="2415333" y="4485413"/>
            <a:ext cx="27302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00" b="1" dirty="0" smtClean="0">
                <a:solidFill>
                  <a:srgbClr val="C00000"/>
                </a:solidFill>
              </a:rPr>
              <a:t>1. Etre mis en relation </a:t>
            </a:r>
            <a:r>
              <a:rPr lang="fr-FR" sz="900" b="1" dirty="0">
                <a:solidFill>
                  <a:srgbClr val="C00000"/>
                </a:solidFill>
              </a:rPr>
              <a:t>avec un autre conseiller</a:t>
            </a:r>
          </a:p>
        </p:txBody>
      </p:sp>
      <p:cxnSp>
        <p:nvCxnSpPr>
          <p:cNvPr id="128" name="Connecteur droit avec flèche 260"/>
          <p:cNvCxnSpPr>
            <a:stCxn id="138" idx="2"/>
            <a:endCxn id="103" idx="0"/>
          </p:cNvCxnSpPr>
          <p:nvPr/>
        </p:nvCxnSpPr>
        <p:spPr>
          <a:xfrm rot="16200000" flipH="1">
            <a:off x="2940379" y="3822923"/>
            <a:ext cx="282666" cy="2441817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2429099" y="4824400"/>
            <a:ext cx="19992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2. Etre rappelé par </a:t>
            </a:r>
            <a:r>
              <a:rPr lang="fr-FR" sz="900" b="1" u="sng" dirty="0" smtClean="0">
                <a:solidFill>
                  <a:schemeClr val="bg1">
                    <a:lumMod val="85000"/>
                  </a:schemeClr>
                </a:solidFill>
              </a:rPr>
              <a:t>son</a:t>
            </a:r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 conseiller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0" name="Organigramme : Document 129"/>
          <p:cNvSpPr/>
          <p:nvPr/>
        </p:nvSpPr>
        <p:spPr>
          <a:xfrm>
            <a:off x="3784348" y="6006862"/>
            <a:ext cx="989501" cy="20755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/>
              <a:t>Demande rappel</a:t>
            </a:r>
          </a:p>
        </p:txBody>
      </p:sp>
      <p:sp>
        <p:nvSpPr>
          <p:cNvPr id="131" name="Rectangle 130">
            <a:hlinkClick r:id="" action="ppaction://noaction"/>
          </p:cNvPr>
          <p:cNvSpPr/>
          <p:nvPr/>
        </p:nvSpPr>
        <p:spPr>
          <a:xfrm>
            <a:off x="3630903" y="5928028"/>
            <a:ext cx="156175" cy="1576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@</a:t>
            </a:r>
            <a:endParaRPr lang="fr-FR" sz="1050" dirty="0"/>
          </a:p>
        </p:txBody>
      </p:sp>
      <p:cxnSp>
        <p:nvCxnSpPr>
          <p:cNvPr id="137" name="Connecteur droit avec flèche 136"/>
          <p:cNvCxnSpPr>
            <a:stCxn id="77" idx="1"/>
          </p:cNvCxnSpPr>
          <p:nvPr/>
        </p:nvCxnSpPr>
        <p:spPr>
          <a:xfrm flipH="1">
            <a:off x="2254742" y="2918332"/>
            <a:ext cx="1126350" cy="4709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rganigramme : Décision 137"/>
          <p:cNvSpPr/>
          <p:nvPr/>
        </p:nvSpPr>
        <p:spPr>
          <a:xfrm>
            <a:off x="1302948" y="4516886"/>
            <a:ext cx="1112385" cy="385613"/>
          </a:xfrm>
          <a:prstGeom prst="flowChartDecision">
            <a:avLst/>
          </a:prstGeom>
          <a:solidFill>
            <a:srgbClr val="C00000"/>
          </a:solidFill>
          <a:ln>
            <a:solidFill>
              <a:srgbClr val="8F0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>
                <a:solidFill>
                  <a:schemeClr val="bg1"/>
                </a:solidFill>
              </a:rPr>
              <a:t>Choix Client</a:t>
            </a:r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4719592" y="3076695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cxnSp>
        <p:nvCxnSpPr>
          <p:cNvPr id="140" name="Connecteur droit avec flèche 260"/>
          <p:cNvCxnSpPr/>
          <p:nvPr/>
        </p:nvCxnSpPr>
        <p:spPr>
          <a:xfrm rot="10800000" flipV="1">
            <a:off x="5453540" y="3573007"/>
            <a:ext cx="1109481" cy="135620"/>
          </a:xfrm>
          <a:prstGeom prst="bentConnector3">
            <a:avLst>
              <a:gd name="adj1" fmla="val -5204"/>
            </a:avLst>
          </a:prstGeom>
          <a:ln w="952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Rectangle 198">
            <a:hlinkClick r:id="" action="ppaction://noaction"/>
          </p:cNvPr>
          <p:cNvSpPr/>
          <p:nvPr/>
        </p:nvSpPr>
        <p:spPr>
          <a:xfrm>
            <a:off x="3668317" y="5113399"/>
            <a:ext cx="156175" cy="1576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bg1">
                    <a:lumMod val="85000"/>
                  </a:schemeClr>
                </a:solidFill>
              </a:rPr>
              <a:t>@</a:t>
            </a:r>
            <a:endParaRPr lang="fr-FR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295" name="Connecteur droit avec flèche 294"/>
          <p:cNvCxnSpPr>
            <a:endCxn id="77" idx="0"/>
          </p:cNvCxnSpPr>
          <p:nvPr/>
        </p:nvCxnSpPr>
        <p:spPr>
          <a:xfrm flipH="1">
            <a:off x="4241337" y="2287009"/>
            <a:ext cx="10778" cy="424167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necteur droit avec flèche 298"/>
          <p:cNvCxnSpPr/>
          <p:nvPr/>
        </p:nvCxnSpPr>
        <p:spPr>
          <a:xfrm>
            <a:off x="4239405" y="3228833"/>
            <a:ext cx="1931" cy="14400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260"/>
          <p:cNvCxnSpPr>
            <a:stCxn id="93" idx="3"/>
            <a:endCxn id="112" idx="0"/>
          </p:cNvCxnSpPr>
          <p:nvPr/>
        </p:nvCxnSpPr>
        <p:spPr>
          <a:xfrm>
            <a:off x="6575603" y="4019156"/>
            <a:ext cx="2419547" cy="213898"/>
          </a:xfrm>
          <a:prstGeom prst="bentConnector2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rganigramme : Décision 92"/>
          <p:cNvSpPr/>
          <p:nvPr/>
        </p:nvSpPr>
        <p:spPr>
          <a:xfrm>
            <a:off x="4252115" y="3807169"/>
            <a:ext cx="2323488" cy="423974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>
                <a:solidFill>
                  <a:schemeClr val="bg1">
                    <a:lumMod val="85000"/>
                  </a:schemeClr>
                </a:solidFill>
              </a:rPr>
              <a:t>Réponse avant 5 sonneries</a:t>
            </a:r>
            <a:endParaRPr lang="fr-FR" sz="9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80494" y="2066158"/>
            <a:ext cx="1646897" cy="220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900" b="1" dirty="0" smtClean="0"/>
              <a:t>Appel Client</a:t>
            </a:r>
            <a:endParaRPr lang="fr-FR" sz="900" b="1" dirty="0"/>
          </a:p>
        </p:txBody>
      </p:sp>
      <p:cxnSp>
        <p:nvCxnSpPr>
          <p:cNvPr id="51" name="Connecteur droit avec flèche 260"/>
          <p:cNvCxnSpPr>
            <a:stCxn id="71" idx="3"/>
            <a:endCxn id="112" idx="0"/>
          </p:cNvCxnSpPr>
          <p:nvPr/>
        </p:nvCxnSpPr>
        <p:spPr>
          <a:xfrm>
            <a:off x="5095480" y="2171106"/>
            <a:ext cx="3899670" cy="2061948"/>
          </a:xfrm>
          <a:prstGeom prst="bentConnector2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66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Montserrat Black" panose="00000A00000000000000" pitchFamily="2" charset="0"/>
              </a:rPr>
              <a:t>Le nouveau parcours </a:t>
            </a:r>
            <a:r>
              <a:rPr lang="fr-FR" dirty="0" smtClean="0">
                <a:latin typeface="Montserrat Black" panose="00000A00000000000000" pitchFamily="2" charset="0"/>
              </a:rPr>
              <a:t>téléphonique</a:t>
            </a:r>
            <a:endParaRPr lang="fr-FR" dirty="0">
              <a:latin typeface="Montserrat Black" panose="00000A00000000000000" pitchFamily="2" charset="0"/>
            </a:endParaRPr>
          </a:p>
        </p:txBody>
      </p:sp>
      <p:sp>
        <p:nvSpPr>
          <p:cNvPr id="10" name="Espace réservé du contenu 1"/>
          <p:cNvSpPr>
            <a:spLocks noGrp="1"/>
          </p:cNvSpPr>
          <p:nvPr>
            <p:ph idx="4294967295"/>
          </p:nvPr>
        </p:nvSpPr>
        <p:spPr>
          <a:xfrm>
            <a:off x="777414" y="1490174"/>
            <a:ext cx="10980738" cy="9694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"/>
            </a:pPr>
            <a:r>
              <a:rPr lang="fr-FR" sz="1800" dirty="0" smtClean="0"/>
              <a:t>Le </a:t>
            </a:r>
            <a:r>
              <a:rPr lang="fr-FR" sz="1800" dirty="0" smtClean="0">
                <a:solidFill>
                  <a:srgbClr val="C00000"/>
                </a:solidFill>
              </a:rPr>
              <a:t>taux de décroché a </a:t>
            </a:r>
            <a:r>
              <a:rPr lang="fr-FR" sz="1800" b="1" dirty="0" smtClean="0">
                <a:solidFill>
                  <a:srgbClr val="C00000"/>
                </a:solidFill>
              </a:rPr>
              <a:t>fortement augmenté </a:t>
            </a:r>
            <a:r>
              <a:rPr lang="fr-FR" sz="1800" dirty="0" smtClean="0"/>
              <a:t>sur les 15 agences pilotes, tant sur </a:t>
            </a:r>
            <a:br>
              <a:rPr lang="fr-FR" sz="1800" dirty="0" smtClean="0"/>
            </a:br>
            <a:r>
              <a:rPr lang="fr-FR" sz="1800" dirty="0" smtClean="0"/>
              <a:t>les </a:t>
            </a:r>
            <a:r>
              <a:rPr lang="fr-FR" sz="1800" dirty="0" smtClean="0">
                <a:solidFill>
                  <a:srgbClr val="C00000"/>
                </a:solidFill>
              </a:rPr>
              <a:t>lignes conseillers </a:t>
            </a:r>
            <a:r>
              <a:rPr lang="fr-FR" sz="1800" dirty="0" smtClean="0"/>
              <a:t>(périmètre du nouveau parcours), que sur la </a:t>
            </a:r>
            <a:r>
              <a:rPr lang="fr-FR" sz="1800" dirty="0" smtClean="0">
                <a:solidFill>
                  <a:srgbClr val="C00000"/>
                </a:solidFill>
              </a:rPr>
              <a:t>ligne accueil </a:t>
            </a:r>
            <a:r>
              <a:rPr lang="fr-FR" sz="1800" dirty="0" smtClean="0"/>
              <a:t>des agences</a:t>
            </a:r>
            <a:endParaRPr lang="fr-FR" sz="1800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94628"/>
            <a:ext cx="10980738" cy="742484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Le pilote </a:t>
            </a:r>
            <a:r>
              <a:rPr lang="fr-FR" dirty="0">
                <a:solidFill>
                  <a:schemeClr val="tx1"/>
                </a:solidFill>
              </a:rPr>
              <a:t>lancé le 22 mars sur </a:t>
            </a:r>
            <a:r>
              <a:rPr lang="fr-FR" dirty="0" smtClean="0">
                <a:solidFill>
                  <a:schemeClr val="tx1"/>
                </a:solidFill>
              </a:rPr>
              <a:t>15 agences est </a:t>
            </a:r>
            <a:r>
              <a:rPr lang="fr-FR" dirty="0" smtClean="0">
                <a:solidFill>
                  <a:srgbClr val="C00000"/>
                </a:solidFill>
              </a:rPr>
              <a:t>positif</a:t>
            </a:r>
            <a:r>
              <a:rPr lang="fr-FR" dirty="0" smtClean="0">
                <a:solidFill>
                  <a:schemeClr val="tx1"/>
                </a:solidFill>
              </a:rPr>
              <a:t> et valide le </a:t>
            </a:r>
            <a:r>
              <a:rPr lang="fr-FR" dirty="0" smtClean="0">
                <a:solidFill>
                  <a:srgbClr val="C00000"/>
                </a:solidFill>
              </a:rPr>
              <a:t>déploiement à l’ensemble des agences de la CEGEE</a:t>
            </a:r>
            <a:endParaRPr lang="fr-FR" dirty="0">
              <a:solidFill>
                <a:srgbClr val="C00000"/>
              </a:solidFill>
            </a:endParaRPr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020811"/>
              </p:ext>
            </p:extLst>
          </p:nvPr>
        </p:nvGraphicFramePr>
        <p:xfrm>
          <a:off x="334912" y="2743200"/>
          <a:ext cx="5616000" cy="36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6212216"/>
              </p:ext>
            </p:extLst>
          </p:nvPr>
        </p:nvGraphicFramePr>
        <p:xfrm>
          <a:off x="6267783" y="2743200"/>
          <a:ext cx="5616000" cy="36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/>
          <p:nvPr/>
        </p:nvSpPr>
        <p:spPr>
          <a:xfrm>
            <a:off x="2052320" y="3279481"/>
            <a:ext cx="2682240" cy="2340000"/>
          </a:xfrm>
          <a:prstGeom prst="rect">
            <a:avLst/>
          </a:prstGeom>
          <a:solidFill>
            <a:schemeClr val="bg1">
              <a:lumMod val="7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925149" y="3279481"/>
            <a:ext cx="2682240" cy="2340000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/>
          <p:cNvCxnSpPr/>
          <p:nvPr/>
        </p:nvCxnSpPr>
        <p:spPr>
          <a:xfrm>
            <a:off x="2052320" y="3279861"/>
            <a:ext cx="0" cy="234000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7925149" y="3279481"/>
            <a:ext cx="0" cy="234000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égende encadrée 1 14"/>
          <p:cNvSpPr/>
          <p:nvPr/>
        </p:nvSpPr>
        <p:spPr>
          <a:xfrm>
            <a:off x="835968" y="3780149"/>
            <a:ext cx="625188" cy="570178"/>
          </a:xfrm>
          <a:prstGeom prst="borderCallout1">
            <a:avLst>
              <a:gd name="adj1" fmla="val 53671"/>
              <a:gd name="adj2" fmla="val 91667"/>
              <a:gd name="adj3" fmla="val 53773"/>
              <a:gd name="adj4" fmla="val 191610"/>
            </a:avLst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Départ du pilote</a:t>
            </a:r>
            <a:endParaRPr lang="fr-FR" sz="1000" dirty="0"/>
          </a:p>
        </p:txBody>
      </p:sp>
      <p:sp>
        <p:nvSpPr>
          <p:cNvPr id="17" name="Légende encadrée 1 16"/>
          <p:cNvSpPr/>
          <p:nvPr/>
        </p:nvSpPr>
        <p:spPr>
          <a:xfrm>
            <a:off x="6695891" y="3687452"/>
            <a:ext cx="625188" cy="570178"/>
          </a:xfrm>
          <a:prstGeom prst="borderCallout1">
            <a:avLst>
              <a:gd name="adj1" fmla="val 53671"/>
              <a:gd name="adj2" fmla="val 91667"/>
              <a:gd name="adj3" fmla="val 53773"/>
              <a:gd name="adj4" fmla="val 191610"/>
            </a:avLst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Départ du pilote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63584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2"/>
      <p:bldP spid="11" grpId="0" build="p"/>
      <p:bldGraphic spid="6" grpId="0" uiExpand="1">
        <p:bldSub>
          <a:bldChart bld="series"/>
        </p:bldSub>
      </p:bldGraphic>
      <p:bldGraphic spid="9" grpId="0" uiExpand="1">
        <p:bldSub>
          <a:bldChart bld="series"/>
        </p:bldSub>
      </p:bldGraphic>
      <p:bldP spid="2" grpId="0" animBg="1"/>
      <p:bldP spid="12" grpId="0" animBg="1"/>
      <p:bldP spid="15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Montserrat Black" panose="00000A00000000000000" pitchFamily="2" charset="0"/>
              </a:rPr>
              <a:t>Le nouveau parcours </a:t>
            </a:r>
            <a:r>
              <a:rPr lang="fr-FR" dirty="0" smtClean="0">
                <a:latin typeface="Montserrat Black" panose="00000A00000000000000" pitchFamily="2" charset="0"/>
              </a:rPr>
              <a:t>téléphonique</a:t>
            </a:r>
            <a:endParaRPr lang="fr-FR" dirty="0">
              <a:latin typeface="Montserrat Black" panose="00000A00000000000000" pitchFamily="2" charset="0"/>
            </a:endParaRPr>
          </a:p>
        </p:txBody>
      </p:sp>
      <p:sp>
        <p:nvSpPr>
          <p:cNvPr id="10" name="Espace réservé du contenu 1"/>
          <p:cNvSpPr>
            <a:spLocks noGrp="1"/>
          </p:cNvSpPr>
          <p:nvPr>
            <p:ph idx="4294967295"/>
          </p:nvPr>
        </p:nvSpPr>
        <p:spPr>
          <a:xfrm>
            <a:off x="550912" y="1343946"/>
            <a:ext cx="10980738" cy="50697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fr-FR" sz="1800" b="1" dirty="0">
                <a:solidFill>
                  <a:srgbClr val="C00000"/>
                </a:solidFill>
              </a:rPr>
              <a:t>Pour le client</a:t>
            </a:r>
          </a:p>
          <a:p>
            <a:pPr lvl="1"/>
            <a:r>
              <a:rPr lang="fr-FR" sz="1600" dirty="0" smtClean="0">
                <a:solidFill>
                  <a:schemeClr val="tx1"/>
                </a:solidFill>
              </a:rPr>
              <a:t>Un décroché plus rapide, grâce à </a:t>
            </a:r>
            <a:r>
              <a:rPr lang="fr-FR" sz="1600" dirty="0" smtClean="0">
                <a:solidFill>
                  <a:srgbClr val="C00000"/>
                </a:solidFill>
              </a:rPr>
              <a:t>l’interception d’appel</a:t>
            </a:r>
          </a:p>
          <a:p>
            <a:pPr lvl="1"/>
            <a:r>
              <a:rPr lang="fr-FR" sz="1600" dirty="0" smtClean="0">
                <a:solidFill>
                  <a:srgbClr val="C00000"/>
                </a:solidFill>
              </a:rPr>
              <a:t>Une souplesse, </a:t>
            </a:r>
            <a:r>
              <a:rPr lang="fr-FR" sz="1600" dirty="0" smtClean="0">
                <a:solidFill>
                  <a:schemeClr val="tx1"/>
                </a:solidFill>
              </a:rPr>
              <a:t>en proposant de choisir entre un rappel de son gestionnaire ou être mis en relation avec un autre conseiller</a:t>
            </a:r>
            <a:endParaRPr lang="fr-FR" sz="1600" dirty="0">
              <a:solidFill>
                <a:schemeClr val="tx1"/>
              </a:solidFill>
            </a:endParaRPr>
          </a:p>
          <a:p>
            <a:pPr lvl="1"/>
            <a:r>
              <a:rPr lang="fr-FR" sz="1600" dirty="0" smtClean="0">
                <a:solidFill>
                  <a:schemeClr val="tx1"/>
                </a:solidFill>
              </a:rPr>
              <a:t>En </a:t>
            </a:r>
            <a:r>
              <a:rPr lang="fr-FR" sz="1600" dirty="0">
                <a:solidFill>
                  <a:schemeClr val="tx1"/>
                </a:solidFill>
              </a:rPr>
              <a:t>cas de non </a:t>
            </a:r>
            <a:r>
              <a:rPr lang="fr-FR" sz="1600" dirty="0" smtClean="0">
                <a:solidFill>
                  <a:schemeClr val="tx1"/>
                </a:solidFill>
              </a:rPr>
              <a:t>décroché, la </a:t>
            </a:r>
            <a:r>
              <a:rPr lang="fr-FR" sz="1600" dirty="0">
                <a:solidFill>
                  <a:schemeClr val="tx1"/>
                </a:solidFill>
              </a:rPr>
              <a:t>fin </a:t>
            </a:r>
            <a:r>
              <a:rPr lang="fr-FR" sz="1600" dirty="0" smtClean="0">
                <a:solidFill>
                  <a:schemeClr val="tx1"/>
                </a:solidFill>
              </a:rPr>
              <a:t>du </a:t>
            </a:r>
            <a:r>
              <a:rPr lang="fr-FR" sz="1600" dirty="0">
                <a:solidFill>
                  <a:schemeClr val="tx1"/>
                </a:solidFill>
              </a:rPr>
              <a:t>parcours </a:t>
            </a:r>
            <a:r>
              <a:rPr lang="fr-FR" sz="1600" dirty="0" smtClean="0">
                <a:solidFill>
                  <a:schemeClr val="tx1"/>
                </a:solidFill>
              </a:rPr>
              <a:t>propose aussi au </a:t>
            </a:r>
            <a:r>
              <a:rPr lang="fr-FR" sz="1600" dirty="0">
                <a:solidFill>
                  <a:schemeClr val="tx1"/>
                </a:solidFill>
              </a:rPr>
              <a:t>client un </a:t>
            </a:r>
            <a:r>
              <a:rPr lang="fr-FR" sz="1600" dirty="0">
                <a:solidFill>
                  <a:srgbClr val="C00000"/>
                </a:solidFill>
              </a:rPr>
              <a:t>rappel de son </a:t>
            </a:r>
            <a:r>
              <a:rPr lang="fr-FR" sz="1600" dirty="0" smtClean="0">
                <a:solidFill>
                  <a:srgbClr val="C00000"/>
                </a:solidFill>
              </a:rPr>
              <a:t>conseiller</a:t>
            </a:r>
          </a:p>
          <a:p>
            <a:pPr lvl="1"/>
            <a:r>
              <a:rPr lang="fr-FR" sz="1600" dirty="0" smtClean="0">
                <a:solidFill>
                  <a:schemeClr val="tx1"/>
                </a:solidFill>
              </a:rPr>
              <a:t>En dehors des heures d’ouverture, le client est dirigé, dès la 1</a:t>
            </a:r>
            <a:r>
              <a:rPr lang="fr-FR" sz="1600" baseline="30000" dirty="0" smtClean="0">
                <a:solidFill>
                  <a:schemeClr val="tx1"/>
                </a:solidFill>
              </a:rPr>
              <a:t>ère</a:t>
            </a:r>
            <a:r>
              <a:rPr lang="fr-FR" sz="1600" dirty="0" smtClean="0">
                <a:solidFill>
                  <a:schemeClr val="tx1"/>
                </a:solidFill>
              </a:rPr>
              <a:t> sonnerie, vers un serveur vocal, </a:t>
            </a:r>
            <a:r>
              <a:rPr lang="fr-FR" sz="1600" dirty="0" smtClean="0">
                <a:solidFill>
                  <a:srgbClr val="C00000"/>
                </a:solidFill>
              </a:rPr>
              <a:t>précisant les horaires d’ouverture </a:t>
            </a:r>
            <a:r>
              <a:rPr lang="fr-FR" sz="1600" dirty="0">
                <a:solidFill>
                  <a:srgbClr val="C00000"/>
                </a:solidFill>
              </a:rPr>
              <a:t>de </a:t>
            </a:r>
            <a:r>
              <a:rPr lang="fr-FR" sz="1600" dirty="0" smtClean="0">
                <a:solidFill>
                  <a:srgbClr val="C00000"/>
                </a:solidFill>
              </a:rPr>
              <a:t>l’agence 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fr-FR" sz="1800" b="1" dirty="0" smtClean="0">
                <a:solidFill>
                  <a:srgbClr val="C00000"/>
                </a:solidFill>
              </a:rPr>
              <a:t>Pour les conseillers</a:t>
            </a:r>
          </a:p>
          <a:p>
            <a:pPr lvl="1"/>
            <a:r>
              <a:rPr lang="fr-FR" sz="1600" dirty="0" smtClean="0">
                <a:solidFill>
                  <a:schemeClr val="tx1"/>
                </a:solidFill>
              </a:rPr>
              <a:t>La </a:t>
            </a:r>
            <a:r>
              <a:rPr lang="fr-FR" sz="1600" dirty="0" smtClean="0">
                <a:solidFill>
                  <a:srgbClr val="C00000"/>
                </a:solidFill>
              </a:rPr>
              <a:t>solidarité de l’équipe</a:t>
            </a:r>
            <a:r>
              <a:rPr lang="fr-FR" sz="1600" dirty="0" smtClean="0">
                <a:solidFill>
                  <a:schemeClr val="tx1"/>
                </a:solidFill>
              </a:rPr>
              <a:t>, via l’interception des appels, répond aux </a:t>
            </a:r>
            <a:r>
              <a:rPr lang="fr-FR" sz="1600" dirty="0" smtClean="0">
                <a:solidFill>
                  <a:srgbClr val="C00000"/>
                </a:solidFill>
              </a:rPr>
              <a:t>attentes des clients pour éviter </a:t>
            </a:r>
            <a:r>
              <a:rPr lang="fr-FR" sz="1600" dirty="0">
                <a:solidFill>
                  <a:srgbClr val="C00000"/>
                </a:solidFill>
              </a:rPr>
              <a:t>une réitération </a:t>
            </a:r>
            <a:r>
              <a:rPr lang="fr-FR" sz="1600" dirty="0"/>
              <a:t>de l'appel et une montée en énervement du </a:t>
            </a:r>
            <a:r>
              <a:rPr lang="fr-FR" sz="1600" dirty="0" smtClean="0"/>
              <a:t>client </a:t>
            </a:r>
          </a:p>
          <a:p>
            <a:pPr lvl="1"/>
            <a:r>
              <a:rPr lang="fr-FR" sz="1600" dirty="0" smtClean="0">
                <a:solidFill>
                  <a:schemeClr val="tx1"/>
                </a:solidFill>
              </a:rPr>
              <a:t>Une </a:t>
            </a:r>
            <a:r>
              <a:rPr lang="fr-FR" sz="1600" dirty="0">
                <a:solidFill>
                  <a:srgbClr val="C00000"/>
                </a:solidFill>
              </a:rPr>
              <a:t>notification</a:t>
            </a:r>
            <a:r>
              <a:rPr lang="fr-FR" sz="1600" dirty="0">
                <a:solidFill>
                  <a:schemeClr val="tx1"/>
                </a:solidFill>
              </a:rPr>
              <a:t> pour les demandes de rappel </a:t>
            </a:r>
            <a:r>
              <a:rPr lang="fr-FR" sz="1600" dirty="0" smtClean="0">
                <a:solidFill>
                  <a:schemeClr val="tx1"/>
                </a:solidFill>
              </a:rPr>
              <a:t>client </a:t>
            </a:r>
            <a:r>
              <a:rPr lang="fr-FR" sz="1600" dirty="0">
                <a:solidFill>
                  <a:schemeClr val="tx1"/>
                </a:solidFill>
              </a:rPr>
              <a:t>est </a:t>
            </a:r>
            <a:r>
              <a:rPr lang="fr-FR" sz="1600" dirty="0">
                <a:solidFill>
                  <a:srgbClr val="C00000"/>
                </a:solidFill>
              </a:rPr>
              <a:t>envoyée automatiquement par mail au conseiller </a:t>
            </a:r>
            <a:endParaRPr lang="fr-FR" sz="1600" dirty="0" smtClean="0">
              <a:solidFill>
                <a:srgbClr val="C00000"/>
              </a:solidFill>
            </a:endParaRPr>
          </a:p>
          <a:p>
            <a:pPr lvl="2"/>
            <a:r>
              <a:rPr lang="fr-FR" sz="1400" dirty="0" smtClean="0">
                <a:solidFill>
                  <a:schemeClr val="tx1"/>
                </a:solidFill>
              </a:rPr>
              <a:t>Le </a:t>
            </a:r>
            <a:r>
              <a:rPr lang="fr-FR" sz="1400" dirty="0">
                <a:solidFill>
                  <a:srgbClr val="C00000"/>
                </a:solidFill>
              </a:rPr>
              <a:t>client est identifié </a:t>
            </a:r>
            <a:endParaRPr lang="fr-FR" sz="1400" dirty="0" smtClean="0">
              <a:solidFill>
                <a:srgbClr val="C00000"/>
              </a:solidFill>
            </a:endParaRPr>
          </a:p>
          <a:p>
            <a:pPr lvl="2"/>
            <a:r>
              <a:rPr lang="fr-FR" sz="1400" dirty="0">
                <a:solidFill>
                  <a:schemeClr val="tx1"/>
                </a:solidFill>
              </a:rPr>
              <a:t>L</a:t>
            </a:r>
            <a:r>
              <a:rPr lang="fr-FR" sz="1400" dirty="0" smtClean="0">
                <a:solidFill>
                  <a:schemeClr val="tx1"/>
                </a:solidFill>
              </a:rPr>
              <a:t>a </a:t>
            </a:r>
            <a:r>
              <a:rPr lang="fr-FR" sz="1400" dirty="0">
                <a:solidFill>
                  <a:schemeClr val="tx1"/>
                </a:solidFill>
              </a:rPr>
              <a:t>notification du dépôt de message est accompagnée des </a:t>
            </a:r>
            <a:r>
              <a:rPr lang="fr-FR" sz="1400" dirty="0">
                <a:solidFill>
                  <a:srgbClr val="C00000"/>
                </a:solidFill>
              </a:rPr>
              <a:t>coordonnées </a:t>
            </a:r>
            <a:r>
              <a:rPr lang="fr-FR" sz="1400" dirty="0" smtClean="0">
                <a:solidFill>
                  <a:srgbClr val="C00000"/>
                </a:solidFill>
              </a:rPr>
              <a:t>clients (n° personne et n° téléphone)</a:t>
            </a:r>
          </a:p>
          <a:p>
            <a:pPr lvl="2"/>
            <a:r>
              <a:rPr lang="fr-FR" sz="1400" dirty="0" smtClean="0">
                <a:solidFill>
                  <a:schemeClr val="tx1"/>
                </a:solidFill>
              </a:rPr>
              <a:t>Le rappel du client est possible grâce au </a:t>
            </a:r>
            <a:r>
              <a:rPr lang="fr-FR" sz="1400" dirty="0" smtClean="0">
                <a:solidFill>
                  <a:srgbClr val="C00000"/>
                </a:solidFill>
              </a:rPr>
              <a:t>clic to call </a:t>
            </a:r>
          </a:p>
          <a:p>
            <a:pPr lvl="1"/>
            <a:r>
              <a:rPr lang="fr-FR" sz="1600" dirty="0" smtClean="0">
                <a:solidFill>
                  <a:schemeClr val="tx1"/>
                </a:solidFill>
              </a:rPr>
              <a:t>Possibilité de </a:t>
            </a:r>
            <a:r>
              <a:rPr lang="fr-FR" sz="1600" dirty="0" smtClean="0">
                <a:solidFill>
                  <a:srgbClr val="C00000"/>
                </a:solidFill>
              </a:rPr>
              <a:t>transférer la notification de rappel </a:t>
            </a:r>
            <a:r>
              <a:rPr lang="fr-FR" sz="1600" dirty="0" smtClean="0">
                <a:solidFill>
                  <a:schemeClr val="tx1"/>
                </a:solidFill>
              </a:rPr>
              <a:t>vers la boite générique de l’agence (voir </a:t>
            </a:r>
            <a:r>
              <a:rPr lang="fr-FR" sz="1600" dirty="0" smtClean="0">
                <a:solidFill>
                  <a:schemeClr val="tx1"/>
                </a:solidFill>
                <a:hlinkClick r:id="rId4" action="ppaction://hlinksldjump"/>
              </a:rPr>
              <a:t>ici</a:t>
            </a:r>
            <a:r>
              <a:rPr lang="fr-FR" sz="1600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fr-FR" sz="1600" dirty="0" smtClean="0">
                <a:solidFill>
                  <a:schemeClr val="tx1"/>
                </a:solidFill>
              </a:rPr>
              <a:t>Possibilité de </a:t>
            </a:r>
            <a:r>
              <a:rPr lang="fr-FR" sz="1600" dirty="0" smtClean="0">
                <a:solidFill>
                  <a:srgbClr val="C00000"/>
                </a:solidFill>
              </a:rPr>
              <a:t>choisir un message d’absence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>
            <a:normAutofit/>
          </a:bodyPr>
          <a:lstStyle/>
          <a:p>
            <a:r>
              <a:rPr lang="fr-FR" dirty="0" smtClean="0"/>
              <a:t>Les clients et les conseillers profitent des </a:t>
            </a:r>
            <a:r>
              <a:rPr lang="fr-FR" dirty="0">
                <a:solidFill>
                  <a:srgbClr val="C00000"/>
                </a:solidFill>
              </a:rPr>
              <a:t>avantages </a:t>
            </a:r>
            <a:r>
              <a:rPr lang="fr-FR" dirty="0" smtClean="0">
                <a:solidFill>
                  <a:srgbClr val="C00000"/>
                </a:solidFill>
              </a:rPr>
              <a:t>du nouveau parcours</a:t>
            </a:r>
            <a:endParaRPr lang="fr-FR" dirty="0"/>
          </a:p>
        </p:txBody>
      </p:sp>
      <p:pic>
        <p:nvPicPr>
          <p:cNvPr id="2" name="MYPremium-agence ferméeV2-musiqu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26116" y="3206136"/>
            <a:ext cx="288000" cy="288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2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</p:pic>
    </p:spTree>
    <p:extLst>
      <p:ext uri="{BB962C8B-B14F-4D97-AF65-F5344CB8AC3E}">
        <p14:creationId xmlns:p14="http://schemas.microsoft.com/office/powerpoint/2010/main" val="318554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uiExpand="1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000" b="1" dirty="0" smtClean="0">
                <a:latin typeface="Montserrat Black" panose="00000A00000000000000" pitchFamily="2" charset="0"/>
              </a:rPr>
              <a:t>Le Contexte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>
                <a:latin typeface="Montserrat Black" panose="00000A00000000000000" pitchFamily="2" charset="0"/>
              </a:rPr>
              <a:t>Le nouveau parcours </a:t>
            </a:r>
            <a:r>
              <a:rPr lang="fr-FR" sz="2000" b="1" dirty="0" smtClean="0">
                <a:latin typeface="Montserrat Black" panose="00000A00000000000000" pitchFamily="2" charset="0"/>
              </a:rPr>
              <a:t>téléphonique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Le Déploiement CEGEE</a:t>
            </a:r>
            <a:endParaRPr lang="fr-FR" sz="2000" b="1" dirty="0">
              <a:solidFill>
                <a:srgbClr val="C00000"/>
              </a:solidFill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 Pilotage</a:t>
            </a: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Les Annexes</a:t>
            </a:r>
            <a:endParaRPr lang="fr-FR" sz="2000" b="1" dirty="0"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33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050230"/>
              </p:ext>
            </p:extLst>
          </p:nvPr>
        </p:nvGraphicFramePr>
        <p:xfrm>
          <a:off x="599387" y="1553722"/>
          <a:ext cx="11039732" cy="4782422"/>
        </p:xfrm>
        <a:graphic>
          <a:graphicData uri="http://schemas.openxmlformats.org/drawingml/2006/table">
            <a:tbl>
              <a:tblPr/>
              <a:tblGrid>
                <a:gridCol w="2750764">
                  <a:extLst>
                    <a:ext uri="{9D8B030D-6E8A-4147-A177-3AD203B41FA5}">
                      <a16:colId xmlns:a16="http://schemas.microsoft.com/office/drawing/2014/main" val="3606944447"/>
                    </a:ext>
                  </a:extLst>
                </a:gridCol>
                <a:gridCol w="2750764">
                  <a:extLst>
                    <a:ext uri="{9D8B030D-6E8A-4147-A177-3AD203B41FA5}">
                      <a16:colId xmlns:a16="http://schemas.microsoft.com/office/drawing/2014/main" val="1002963653"/>
                    </a:ext>
                  </a:extLst>
                </a:gridCol>
                <a:gridCol w="2750764">
                  <a:extLst>
                    <a:ext uri="{9D8B030D-6E8A-4147-A177-3AD203B41FA5}">
                      <a16:colId xmlns:a16="http://schemas.microsoft.com/office/drawing/2014/main" val="3370822350"/>
                    </a:ext>
                  </a:extLst>
                </a:gridCol>
                <a:gridCol w="1393720">
                  <a:extLst>
                    <a:ext uri="{9D8B030D-6E8A-4147-A177-3AD203B41FA5}">
                      <a16:colId xmlns:a16="http://schemas.microsoft.com/office/drawing/2014/main" val="526766358"/>
                    </a:ext>
                  </a:extLst>
                </a:gridCol>
                <a:gridCol w="1393720">
                  <a:extLst>
                    <a:ext uri="{9D8B030D-6E8A-4147-A177-3AD203B41FA5}">
                      <a16:colId xmlns:a16="http://schemas.microsoft.com/office/drawing/2014/main" val="3206822524"/>
                    </a:ext>
                  </a:extLst>
                </a:gridCol>
              </a:tblGrid>
              <a:tr h="370730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404040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404040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829653"/>
                  </a:ext>
                </a:extLst>
              </a:tr>
              <a:tr h="37073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Octobre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Novembre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Décembre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…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Avril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48119"/>
                  </a:ext>
                </a:extLst>
              </a:tr>
              <a:tr h="4040962">
                <a:tc>
                  <a:txBody>
                    <a:bodyPr/>
                    <a:lstStyle/>
                    <a:p>
                      <a:pPr algn="ctr" fontAlgn="t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987823"/>
                  </a:ext>
                </a:extLst>
              </a:tr>
            </a:tbl>
          </a:graphicData>
        </a:graphic>
      </p:graphicFrame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609737" y="125973"/>
            <a:ext cx="7300006" cy="231246"/>
          </a:xfrm>
        </p:spPr>
        <p:txBody>
          <a:bodyPr/>
          <a:lstStyle/>
          <a:p>
            <a:r>
              <a:rPr lang="fr-FR" dirty="0">
                <a:latin typeface="Montserrat Black" panose="00000A00000000000000" pitchFamily="2" charset="0"/>
              </a:rPr>
              <a:t>Déploiement CEGEE</a:t>
            </a:r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/>
          <a:lstStyle/>
          <a:p>
            <a:r>
              <a:rPr lang="fr-FR" dirty="0" smtClean="0"/>
              <a:t>Un </a:t>
            </a:r>
            <a:r>
              <a:rPr lang="fr-FR" dirty="0" smtClean="0">
                <a:solidFill>
                  <a:srgbClr val="C00000"/>
                </a:solidFill>
              </a:rPr>
              <a:t>déploiement en 3 étapes </a:t>
            </a:r>
            <a:r>
              <a:rPr lang="fr-FR" dirty="0" smtClean="0"/>
              <a:t>du nouveau parcours à compter du 15 novembre 2021</a:t>
            </a:r>
            <a:endParaRPr lang="fr-FR" dirty="0"/>
          </a:p>
        </p:txBody>
      </p:sp>
      <p:sp>
        <p:nvSpPr>
          <p:cNvPr id="35" name="Espace réservé du contenu 1"/>
          <p:cNvSpPr txBox="1">
            <a:spLocks/>
          </p:cNvSpPr>
          <p:nvPr/>
        </p:nvSpPr>
        <p:spPr>
          <a:xfrm>
            <a:off x="636331" y="910531"/>
            <a:ext cx="8753475" cy="4688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460C0D-B061-4167-A12F-58C5A35AC23C}"/>
              </a:ext>
            </a:extLst>
          </p:cNvPr>
          <p:cNvSpPr/>
          <p:nvPr/>
        </p:nvSpPr>
        <p:spPr>
          <a:xfrm>
            <a:off x="10438225" y="2318323"/>
            <a:ext cx="1144221" cy="3990111"/>
          </a:xfrm>
          <a:prstGeom prst="rect">
            <a:avLst/>
          </a:prstGeom>
          <a:pattFill prst="dkUpDiag">
            <a:fgClr>
              <a:srgbClr val="FFFFFF">
                <a:lumMod val="75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3" name="Triangle isocèle 42">
            <a:extLst>
              <a:ext uri="{FF2B5EF4-FFF2-40B4-BE49-F238E27FC236}">
                <a16:creationId xmlns:a16="http://schemas.microsoft.com/office/drawing/2014/main" id="{4B6DF60E-2513-474B-AD08-7727967EE49D}"/>
              </a:ext>
            </a:extLst>
          </p:cNvPr>
          <p:cNvSpPr/>
          <p:nvPr/>
        </p:nvSpPr>
        <p:spPr>
          <a:xfrm>
            <a:off x="5384179" y="4661993"/>
            <a:ext cx="144000" cy="144000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527905" y="4598310"/>
            <a:ext cx="4274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22/11 : Brief rappel des 3 DR pour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 le déploiement du 29/11 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5" name="Triangle isocèle 44">
            <a:extLst>
              <a:ext uri="{FF2B5EF4-FFF2-40B4-BE49-F238E27FC236}">
                <a16:creationId xmlns:a16="http://schemas.microsoft.com/office/drawing/2014/main" id="{4B6DF60E-2513-474B-AD08-7727967EE49D}"/>
              </a:ext>
            </a:extLst>
          </p:cNvPr>
          <p:cNvSpPr/>
          <p:nvPr/>
        </p:nvSpPr>
        <p:spPr>
          <a:xfrm>
            <a:off x="1439964" y="3058548"/>
            <a:ext cx="144000" cy="144000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619973" y="2999848"/>
            <a:ext cx="525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11/10 Teaser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 : Une intranet + Rappel de la Une dans la RDC et dans un Brief Hebdo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7" name="Triangle isocèle 46">
            <a:extLst>
              <a:ext uri="{FF2B5EF4-FFF2-40B4-BE49-F238E27FC236}">
                <a16:creationId xmlns:a16="http://schemas.microsoft.com/office/drawing/2014/main" id="{4B6DF60E-2513-474B-AD08-7727967EE49D}"/>
              </a:ext>
            </a:extLst>
          </p:cNvPr>
          <p:cNvSpPr/>
          <p:nvPr/>
        </p:nvSpPr>
        <p:spPr>
          <a:xfrm flipH="1">
            <a:off x="2919618" y="3399358"/>
            <a:ext cx="132230" cy="11682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057796" y="3329635"/>
            <a:ext cx="27433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28/10 et 04/11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 : Heure du Jeudi 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9" name="Triangle isocèle 48">
            <a:extLst>
              <a:ext uri="{FF2B5EF4-FFF2-40B4-BE49-F238E27FC236}">
                <a16:creationId xmlns:a16="http://schemas.microsoft.com/office/drawing/2014/main" id="{4B6DF60E-2513-474B-AD08-7727967EE49D}"/>
              </a:ext>
            </a:extLst>
          </p:cNvPr>
          <p:cNvSpPr/>
          <p:nvPr/>
        </p:nvSpPr>
        <p:spPr>
          <a:xfrm>
            <a:off x="3591342" y="3692804"/>
            <a:ext cx="144000" cy="144000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786198" y="3632114"/>
            <a:ext cx="5796000" cy="2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08/11 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: Info au brief avec mode opératoire + rappel sur Une RDC et Infos du moment PCM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0496326" y="5918192"/>
            <a:ext cx="1005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 smtClean="0">
                <a:solidFill>
                  <a:srgbClr val="C00000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Bilan + Perspectives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330685" y="5377183"/>
            <a:ext cx="4308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170"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03/12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 : </a:t>
            </a:r>
            <a:r>
              <a:rPr lang="fr-FR" sz="1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Brief rappel des 3 DR pour le déploiement du </a:t>
            </a:r>
            <a:r>
              <a:rPr lang="fr-FR" sz="1200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06/12</a:t>
            </a:r>
          </a:p>
        </p:txBody>
      </p:sp>
      <p:sp>
        <p:nvSpPr>
          <p:cNvPr id="57" name="Triangle isocèle 56">
            <a:extLst>
              <a:ext uri="{FF2B5EF4-FFF2-40B4-BE49-F238E27FC236}">
                <a16:creationId xmlns:a16="http://schemas.microsoft.com/office/drawing/2014/main" id="{4B6DF60E-2513-474B-AD08-7727967EE49D}"/>
              </a:ext>
            </a:extLst>
          </p:cNvPr>
          <p:cNvSpPr/>
          <p:nvPr/>
        </p:nvSpPr>
        <p:spPr>
          <a:xfrm>
            <a:off x="6172214" y="5455614"/>
            <a:ext cx="144000" cy="144000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8" name="Flèche : chevron 21">
            <a:extLst>
              <a:ext uri="{FF2B5EF4-FFF2-40B4-BE49-F238E27FC236}">
                <a16:creationId xmlns:a16="http://schemas.microsoft.com/office/drawing/2014/main" id="{2CD04765-B547-487C-B9D1-C0BDF5C5B72F}"/>
              </a:ext>
            </a:extLst>
          </p:cNvPr>
          <p:cNvSpPr/>
          <p:nvPr/>
        </p:nvSpPr>
        <p:spPr>
          <a:xfrm>
            <a:off x="4609737" y="4269377"/>
            <a:ext cx="1504736" cy="253940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lvl="0" defTabSz="1219170">
              <a:defRPr/>
            </a:pPr>
            <a:r>
              <a:rPr lang="fr-FR" sz="1200" b="1" kern="0" dirty="0" smtClean="0">
                <a:solidFill>
                  <a:schemeClr val="bg1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Points hebdomadaires</a:t>
            </a:r>
            <a:endParaRPr lang="fr-FR" sz="1200" b="1" kern="0" dirty="0">
              <a:solidFill>
                <a:schemeClr val="bg1"/>
              </a:solidFill>
              <a:latin typeface="Arial Narrow" panose="020B0606020202030204" pitchFamily="34" charset="0"/>
              <a:cs typeface="Segoe UI Light" panose="020B0502040204020203" pitchFamily="34" charset="0"/>
            </a:endParaRPr>
          </a:p>
        </p:txBody>
      </p:sp>
      <p:sp>
        <p:nvSpPr>
          <p:cNvPr id="60" name="Flèche : chevron 21">
            <a:extLst>
              <a:ext uri="{FF2B5EF4-FFF2-40B4-BE49-F238E27FC236}">
                <a16:creationId xmlns:a16="http://schemas.microsoft.com/office/drawing/2014/main" id="{2CD04765-B547-487C-B9D1-C0BDF5C5B72F}"/>
              </a:ext>
            </a:extLst>
          </p:cNvPr>
          <p:cNvSpPr/>
          <p:nvPr/>
        </p:nvSpPr>
        <p:spPr>
          <a:xfrm>
            <a:off x="1056028" y="2427841"/>
            <a:ext cx="2222881" cy="472904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lvl="0" algn="ctr" defTabSz="1219170">
              <a:defRPr/>
            </a:pPr>
            <a:r>
              <a:rPr lang="fr-FR" sz="1200" b="1" kern="0" dirty="0" smtClean="0">
                <a:solidFill>
                  <a:schemeClr val="bg1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Présentation aux </a:t>
            </a:r>
            <a:r>
              <a:rPr lang="fr-FR" sz="1200" b="1" kern="0" dirty="0">
                <a:solidFill>
                  <a:schemeClr val="bg1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managers (pour appropriation avant l’HDJ)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cs typeface="Segoe UI Light" panose="020B0502040204020203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560827" y="3943409"/>
            <a:ext cx="4955132" cy="2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15/11 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: </a:t>
            </a:r>
            <a:r>
              <a:rPr lang="fr-FR" sz="1200" b="1" kern="0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La DR des Vosges </a:t>
            </a:r>
            <a:r>
              <a:rPr lang="fr-FR" sz="1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passe sur le nouveau parcours téléphonique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cs typeface="Segoe UI Light" panose="020B0502040204020203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027818" y="4907733"/>
            <a:ext cx="4921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29/11 : Les 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Segoe UI Light" panose="020B0502040204020203" pitchFamily="34" charset="0"/>
              </a:rPr>
              <a:t>Régions de la Moselle &amp; Meurthe et Moselle Meuse &amp; Aube Haute Marne passent sur le nouveau parcours téléphonique 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376214" y="5729428"/>
            <a:ext cx="444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170">
              <a:defRPr/>
            </a:pPr>
            <a:r>
              <a:rPr lang="fr-FR" sz="1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06/12 </a:t>
            </a:r>
            <a:r>
              <a:rPr lang="fr-FR" sz="12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: </a:t>
            </a:r>
            <a:r>
              <a:rPr lang="fr-FR" sz="1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les </a:t>
            </a:r>
            <a:r>
              <a:rPr lang="fr-FR" sz="12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Régions </a:t>
            </a:r>
            <a:r>
              <a:rPr lang="fr-FR" sz="1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du Haut-Rhin &amp; Bas-Rhin &amp; Marne Ardennes passent </a:t>
            </a:r>
            <a:r>
              <a:rPr lang="fr-FR" sz="12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sur le nouveau parcours </a:t>
            </a:r>
            <a:r>
              <a:rPr lang="fr-FR" sz="1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 Light" panose="020B0502040204020203" pitchFamily="34" charset="0"/>
              </a:rPr>
              <a:t>téléphonique</a:t>
            </a:r>
            <a:endParaRPr lang="fr-FR" sz="1200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4366914" y="4013686"/>
            <a:ext cx="153214" cy="1412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1</a:t>
            </a:r>
            <a:endParaRPr lang="fr-FR" sz="1200" b="1" dirty="0"/>
          </a:p>
        </p:txBody>
      </p:sp>
      <p:sp>
        <p:nvSpPr>
          <p:cNvPr id="29" name="Ellipse 28"/>
          <p:cNvSpPr/>
          <p:nvPr/>
        </p:nvSpPr>
        <p:spPr>
          <a:xfrm>
            <a:off x="5819276" y="5039882"/>
            <a:ext cx="84813" cy="1613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2</a:t>
            </a:r>
          </a:p>
        </p:txBody>
      </p:sp>
      <p:sp>
        <p:nvSpPr>
          <p:cNvPr id="30" name="Ellipse 29"/>
          <p:cNvSpPr/>
          <p:nvPr/>
        </p:nvSpPr>
        <p:spPr>
          <a:xfrm>
            <a:off x="6223000" y="5827711"/>
            <a:ext cx="153214" cy="1412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8455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5" grpId="0"/>
      <p:bldP spid="56" grpId="0"/>
      <p:bldP spid="57" grpId="0" animBg="1"/>
      <p:bldP spid="58" grpId="0" animBg="1"/>
      <p:bldP spid="60" grpId="0" animBg="1"/>
      <p:bldP spid="65" grpId="0"/>
      <p:bldP spid="67" grpId="0"/>
      <p:bldP spid="68" grpId="0"/>
      <p:bldP spid="5" grpId="0" animBg="1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000" b="1" dirty="0" smtClean="0">
                <a:latin typeface="Montserrat Black" panose="00000A00000000000000" pitchFamily="2" charset="0"/>
              </a:rPr>
              <a:t>Le Contexte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>
                <a:latin typeface="Montserrat Black" panose="00000A00000000000000" pitchFamily="2" charset="0"/>
              </a:rPr>
              <a:t>Le nouveau parcours </a:t>
            </a:r>
            <a:r>
              <a:rPr lang="fr-FR" sz="2000" b="1" dirty="0" smtClean="0">
                <a:latin typeface="Montserrat Black" panose="00000A00000000000000" pitchFamily="2" charset="0"/>
              </a:rPr>
              <a:t>téléphonique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solidFill>
                  <a:schemeClr val="tx1"/>
                </a:solidFill>
                <a:latin typeface="Montserrat Black" panose="00000A00000000000000" pitchFamily="2" charset="0"/>
              </a:rPr>
              <a:t>Le Déploiement CEGEE</a:t>
            </a:r>
            <a:endParaRPr lang="fr-FR" sz="2000" b="1" dirty="0">
              <a:solidFill>
                <a:schemeClr val="tx1"/>
              </a:solidFill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Le Pilotage</a:t>
            </a: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Les Annexes</a:t>
            </a:r>
            <a:endParaRPr lang="fr-FR" sz="2000" b="1" dirty="0"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49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pistes pour </a:t>
            </a:r>
            <a:r>
              <a:rPr lang="fr-FR" dirty="0" smtClean="0">
                <a:solidFill>
                  <a:srgbClr val="C00000"/>
                </a:solidFill>
              </a:rPr>
              <a:t>optimiser le décroché </a:t>
            </a:r>
            <a:r>
              <a:rPr lang="fr-FR" dirty="0" smtClean="0"/>
              <a:t>et répondre aux </a:t>
            </a:r>
            <a:r>
              <a:rPr lang="fr-FR" dirty="0" smtClean="0">
                <a:solidFill>
                  <a:srgbClr val="C00000"/>
                </a:solidFill>
              </a:rPr>
              <a:t>attentes de nos clients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>
                <a:latin typeface="Montserrat Black" panose="00000A00000000000000" pitchFamily="2" charset="0"/>
              </a:rPr>
              <a:t>Pilotage</a:t>
            </a:r>
            <a:endParaRPr lang="fr-FR" dirty="0">
              <a:latin typeface="Montserrat Black" panose="00000A00000000000000" pitchFamily="2" charset="0"/>
            </a:endParaRPr>
          </a:p>
        </p:txBody>
      </p:sp>
      <p:sp>
        <p:nvSpPr>
          <p:cNvPr id="10" name="Espace réservé du contenu 8"/>
          <p:cNvSpPr txBox="1">
            <a:spLocks/>
          </p:cNvSpPr>
          <p:nvPr/>
        </p:nvSpPr>
        <p:spPr>
          <a:xfrm>
            <a:off x="847725" y="1541069"/>
            <a:ext cx="10980738" cy="48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fr-FR" sz="1800" dirty="0" smtClean="0"/>
              <a:t>Le Directeur d’Agence </a:t>
            </a:r>
            <a:r>
              <a:rPr lang="fr-FR" sz="1800" dirty="0" smtClean="0">
                <a:sym typeface="Wingdings" panose="05000000000000000000" pitchFamily="2" charset="2"/>
              </a:rPr>
              <a:t> </a:t>
            </a:r>
            <a:r>
              <a:rPr lang="fr-FR" sz="18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le chef d’orchestre</a:t>
            </a:r>
          </a:p>
          <a:p>
            <a:pPr lvl="1">
              <a:spcAft>
                <a:spcPts val="600"/>
              </a:spcAft>
            </a:pPr>
            <a:r>
              <a:rPr lang="fr-FR" sz="1600" dirty="0" smtClean="0">
                <a:sym typeface="Wingdings" panose="05000000000000000000" pitchFamily="2" charset="2"/>
              </a:rPr>
              <a:t>Il 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partage le fonctionnement et les avantages </a:t>
            </a:r>
            <a:r>
              <a:rPr lang="fr-FR" sz="1600" dirty="0" smtClean="0">
                <a:sym typeface="Wingdings" panose="05000000000000000000" pitchFamily="2" charset="2"/>
              </a:rPr>
              <a:t>du nouveau parcours téléphonique </a:t>
            </a:r>
            <a:r>
              <a:rPr lang="fr-FR" sz="1600" dirty="0">
                <a:sym typeface="Wingdings" panose="05000000000000000000" pitchFamily="2" charset="2"/>
              </a:rPr>
              <a:t>avec son équipe 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lvl="1">
              <a:spcAft>
                <a:spcPts val="600"/>
              </a:spcAft>
            </a:pPr>
            <a:r>
              <a:rPr lang="fr-FR" sz="1600" dirty="0" smtClean="0">
                <a:sym typeface="Wingdings" panose="05000000000000000000" pitchFamily="2" charset="2"/>
              </a:rPr>
              <a:t>Il 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organise et participe</a:t>
            </a:r>
            <a:r>
              <a:rPr lang="fr-FR" sz="1600" dirty="0" smtClean="0">
                <a:sym typeface="Wingdings" panose="05000000000000000000" pitchFamily="2" charset="2"/>
              </a:rPr>
              <a:t> à la démarche : interception des appels &amp; rappels des clients &amp; gestion des notifications dans la boite générique</a:t>
            </a:r>
          </a:p>
          <a:p>
            <a:pPr lvl="1">
              <a:spcAft>
                <a:spcPts val="600"/>
              </a:spcAft>
            </a:pPr>
            <a:r>
              <a:rPr lang="fr-FR" sz="1600" dirty="0" smtClean="0">
                <a:sym typeface="Wingdings" panose="05000000000000000000" pitchFamily="2" charset="2"/>
              </a:rPr>
              <a:t>Il 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anime le déploiement </a:t>
            </a:r>
            <a:r>
              <a:rPr lang="fr-FR" sz="1600" dirty="0" smtClean="0">
                <a:sym typeface="Wingdings" panose="05000000000000000000" pitchFamily="2" charset="2"/>
              </a:rPr>
              <a:t>à partir des statistiques mises à disposition</a:t>
            </a:r>
          </a:p>
          <a:p>
            <a:pPr lvl="1">
              <a:spcAft>
                <a:spcPts val="600"/>
              </a:spcAft>
            </a:pPr>
            <a:r>
              <a:rPr lang="fr-FR" sz="1600" dirty="0" smtClean="0">
                <a:sym typeface="Wingdings" panose="05000000000000000000" pitchFamily="2" charset="2"/>
              </a:rPr>
              <a:t>Il 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accompagne les collaborateurs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fr-FR" sz="1800" dirty="0" smtClean="0">
                <a:sym typeface="Wingdings" panose="05000000000000000000" pitchFamily="2" charset="2"/>
              </a:rPr>
              <a:t>Les collaborateurs de l’agence  </a:t>
            </a:r>
            <a:r>
              <a:rPr lang="fr-FR" sz="18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la solidarité de l’équipe</a:t>
            </a:r>
          </a:p>
          <a:p>
            <a:pPr lvl="1">
              <a:spcAft>
                <a:spcPts val="600"/>
              </a:spcAft>
            </a:pPr>
            <a:r>
              <a:rPr lang="fr-FR" sz="1600" dirty="0" smtClean="0">
                <a:sym typeface="Wingdings" panose="05000000000000000000" pitchFamily="2" charset="2"/>
              </a:rPr>
              <a:t>Ils décrochent le téléphone pour eux et pour les collègues non disponibles</a:t>
            </a:r>
          </a:p>
          <a:p>
            <a:pPr lvl="1">
              <a:spcAft>
                <a:spcPts val="600"/>
              </a:spcAft>
            </a:pPr>
            <a:r>
              <a:rPr lang="fr-FR" sz="1600" dirty="0" smtClean="0">
                <a:sym typeface="Wingdings" panose="05000000000000000000" pitchFamily="2" charset="2"/>
              </a:rPr>
              <a:t>Ils 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rappellent </a:t>
            </a:r>
            <a:r>
              <a:rPr lang="fr-FR" sz="1600" dirty="0">
                <a:solidFill>
                  <a:srgbClr val="C00000"/>
                </a:solidFill>
                <a:sym typeface="Wingdings" panose="05000000000000000000" pitchFamily="2" charset="2"/>
              </a:rPr>
              <a:t>les clients 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dans la journée</a:t>
            </a:r>
            <a:r>
              <a:rPr lang="fr-FR" sz="1600" dirty="0" smtClean="0">
                <a:sym typeface="Wingdings" panose="05000000000000000000" pitchFamily="2" charset="2"/>
              </a:rPr>
              <a:t>, en cas de non-décroché, grâce aux mails de notification</a:t>
            </a:r>
          </a:p>
          <a:p>
            <a:pPr lvl="1">
              <a:spcAft>
                <a:spcPts val="600"/>
              </a:spcAft>
            </a:pPr>
            <a:r>
              <a:rPr lang="fr-FR" sz="1600" dirty="0" smtClean="0">
                <a:sym typeface="Wingdings" panose="05000000000000000000" pitchFamily="2" charset="2"/>
              </a:rPr>
              <a:t>Ils 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consultent quotidiennement la boite générique</a:t>
            </a:r>
            <a:r>
              <a:rPr lang="fr-FR" sz="1600" dirty="0" smtClean="0">
                <a:sym typeface="Wingdings" panose="05000000000000000000" pitchFamily="2" charset="2"/>
              </a:rPr>
              <a:t>, pour traiter les notifications des collègues absents 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767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sz="1800" dirty="0" smtClean="0"/>
              <a:t>Un suivi hebdomadaire accessible sur </a:t>
            </a:r>
            <a:r>
              <a:rPr lang="fr-FR" sz="1800" dirty="0" smtClean="0">
                <a:solidFill>
                  <a:srgbClr val="C00000"/>
                </a:solidFill>
              </a:rPr>
              <a:t>Power BI</a:t>
            </a:r>
          </a:p>
          <a:p>
            <a:r>
              <a:rPr lang="fr-FR" sz="1800" dirty="0" smtClean="0"/>
              <a:t>Un pilotage par entité :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 smtClean="0">
                <a:sym typeface="Wingdings" panose="05000000000000000000" pitchFamily="2" charset="2"/>
              </a:rPr>
              <a:t>	</a:t>
            </a:r>
            <a:r>
              <a:rPr lang="fr-FR" sz="1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r>
              <a:rPr lang="fr-FR" sz="1400" dirty="0" smtClean="0"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rgbClr val="C00000"/>
                </a:solidFill>
              </a:rPr>
              <a:t>Région</a:t>
            </a:r>
          </a:p>
          <a:p>
            <a:pPr marL="468000" lvl="1" indent="0" defTabSz="720000">
              <a:spcBef>
                <a:spcPts val="0"/>
              </a:spcBef>
              <a:buNone/>
            </a:pPr>
            <a:r>
              <a:rPr lang="fr-FR" sz="1600" dirty="0">
                <a:solidFill>
                  <a:srgbClr val="C00000"/>
                </a:solidFill>
                <a:sym typeface="Wingdings" panose="05000000000000000000" pitchFamily="2" charset="2"/>
              </a:rPr>
              <a:t>	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	 </a:t>
            </a:r>
            <a:r>
              <a:rPr lang="fr-FR" sz="1600" dirty="0" smtClean="0">
                <a:solidFill>
                  <a:srgbClr val="C00000"/>
                </a:solidFill>
              </a:rPr>
              <a:t>Territoire</a:t>
            </a:r>
            <a:endParaRPr lang="fr-FR" sz="1600" dirty="0">
              <a:solidFill>
                <a:srgbClr val="C00000"/>
              </a:solidFill>
            </a:endParaRPr>
          </a:p>
          <a:p>
            <a:pPr marL="468000" lvl="1" indent="0" defTabSz="720000">
              <a:spcBef>
                <a:spcPts val="0"/>
              </a:spcBef>
              <a:buNone/>
            </a:pPr>
            <a:r>
              <a:rPr lang="fr-FR" sz="1600" dirty="0" smtClean="0">
                <a:solidFill>
                  <a:srgbClr val="C00000"/>
                </a:solidFill>
              </a:rPr>
              <a:t>			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 </a:t>
            </a:r>
            <a:r>
              <a:rPr lang="fr-FR" sz="1600" dirty="0" smtClean="0">
                <a:solidFill>
                  <a:srgbClr val="C00000"/>
                </a:solidFill>
              </a:rPr>
              <a:t>Agence</a:t>
            </a:r>
          </a:p>
          <a:p>
            <a:pPr marL="468000" lvl="1" indent="0" defTabSz="720000">
              <a:spcBef>
                <a:spcPts val="0"/>
              </a:spcBef>
              <a:buNone/>
            </a:pPr>
            <a:r>
              <a:rPr lang="fr-FR" sz="1600" dirty="0" smtClean="0">
                <a:solidFill>
                  <a:srgbClr val="C00000"/>
                </a:solidFill>
              </a:rPr>
              <a:t>				</a:t>
            </a:r>
            <a:r>
              <a:rPr lang="fr-FR" sz="16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 </a:t>
            </a:r>
            <a:r>
              <a:rPr lang="fr-FR" sz="1600" dirty="0" smtClean="0">
                <a:solidFill>
                  <a:srgbClr val="C00000"/>
                </a:solidFill>
              </a:rPr>
              <a:t>Collaborateur</a:t>
            </a:r>
          </a:p>
          <a:p>
            <a:r>
              <a:rPr lang="fr-FR" dirty="0" smtClean="0"/>
              <a:t>Un suivi sur le parcours téléphonique: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Un </a:t>
            </a:r>
            <a:r>
              <a:rPr lang="fr-FR" dirty="0" smtClean="0">
                <a:solidFill>
                  <a:srgbClr val="C00000"/>
                </a:solidFill>
              </a:rPr>
              <a:t>nouvel outil de pilotage </a:t>
            </a:r>
            <a:r>
              <a:rPr lang="fr-FR" dirty="0" smtClean="0"/>
              <a:t>des décrochés de téléphone mis à disposition au lancement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Montserrat Black" panose="00000A00000000000000" pitchFamily="2" charset="0"/>
              </a:rPr>
              <a:t>Pilotage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612201" y="3592945"/>
            <a:ext cx="3585688" cy="19396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u="sng" dirty="0"/>
              <a:t>Avant le SVI (serveur vocal interactif) et par </a:t>
            </a:r>
            <a:r>
              <a:rPr lang="fr-FR" sz="1400" b="1" u="sng" dirty="0" smtClean="0"/>
              <a:t>portefeuille</a:t>
            </a:r>
          </a:p>
          <a:p>
            <a:endParaRPr lang="fr-FR" sz="1400" dirty="0"/>
          </a:p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/>
              <a:t>Taux de décroché par le conseiller</a:t>
            </a:r>
          </a:p>
          <a:p>
            <a:pPr marL="171450" indent="-171450">
              <a:spcBef>
                <a:spcPts val="300"/>
              </a:spcBef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/>
              <a:t>Taux de décroché en interception</a:t>
            </a:r>
          </a:p>
          <a:p>
            <a:pPr marL="171450" indent="-171450">
              <a:spcBef>
                <a:spcPts val="300"/>
              </a:spcBef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/>
              <a:t>Taux d’appels transférés vers le SVI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4413001" y="3592945"/>
            <a:ext cx="3585688" cy="19396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Le </a:t>
            </a:r>
            <a:r>
              <a:rPr lang="fr-FR" sz="1400" b="1" u="sng" dirty="0"/>
              <a:t>SVI (serveur vocal interactif)</a:t>
            </a:r>
          </a:p>
          <a:p>
            <a:endParaRPr lang="fr-FR" sz="1400" dirty="0"/>
          </a:p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/>
              <a:t>Taux de renvoi vers un autre conseiller</a:t>
            </a:r>
          </a:p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/>
              <a:t>Taux de notification vers conseiller</a:t>
            </a:r>
          </a:p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 smtClean="0"/>
              <a:t>Taux d’abandon d’appel du client</a:t>
            </a:r>
            <a:endParaRPr lang="fr-FR" sz="1400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8249374" y="3592944"/>
            <a:ext cx="3585688" cy="19396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La </a:t>
            </a:r>
            <a:r>
              <a:rPr lang="fr-FR" sz="1400" b="1" u="sng" dirty="0"/>
              <a:t>fin de </a:t>
            </a:r>
            <a:r>
              <a:rPr lang="fr-FR" sz="1400" b="1" u="sng" dirty="0" smtClean="0"/>
              <a:t>parcours</a:t>
            </a:r>
          </a:p>
          <a:p>
            <a:pPr algn="ctr"/>
            <a:endParaRPr lang="fr-FR" sz="1400" dirty="0"/>
          </a:p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/>
              <a:t>Taux de décroché</a:t>
            </a:r>
          </a:p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/>
              <a:t>Taux de notification vers conseiller </a:t>
            </a:r>
          </a:p>
          <a:p>
            <a:pPr marL="171450" indent="-171450">
              <a:spcBef>
                <a:spcPts val="300"/>
              </a:spcBef>
              <a:buClr>
                <a:schemeClr val="bg1"/>
              </a:buClr>
              <a:buFont typeface="Arial" panose="020B0604020202020204" pitchFamily="34" charset="0"/>
              <a:buChar char="▪"/>
            </a:pPr>
            <a:r>
              <a:rPr lang="fr-FR" sz="1400" dirty="0"/>
              <a:t>Taux d’abandon d’appel du client</a:t>
            </a:r>
          </a:p>
        </p:txBody>
      </p:sp>
    </p:spTree>
    <p:extLst>
      <p:ext uri="{BB962C8B-B14F-4D97-AF65-F5344CB8AC3E}">
        <p14:creationId xmlns:p14="http://schemas.microsoft.com/office/powerpoint/2010/main" val="21076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6" grpId="0" build="p"/>
      <p:bldP spid="2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000" b="1" dirty="0" smtClean="0">
                <a:latin typeface="Montserrat Black" panose="00000A00000000000000" pitchFamily="2" charset="0"/>
              </a:rPr>
              <a:t>Le Contexte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>
                <a:latin typeface="Montserrat Black" panose="00000A00000000000000" pitchFamily="2" charset="0"/>
              </a:rPr>
              <a:t>Le nouveau parcours </a:t>
            </a:r>
            <a:r>
              <a:rPr lang="fr-FR" sz="2000" b="1" dirty="0" smtClean="0">
                <a:latin typeface="Montserrat Black" panose="00000A00000000000000" pitchFamily="2" charset="0"/>
              </a:rPr>
              <a:t>téléphonique</a:t>
            </a:r>
            <a:endParaRPr lang="fr-FR" sz="2000" b="1" dirty="0"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solidFill>
                  <a:schemeClr val="tx1"/>
                </a:solidFill>
                <a:latin typeface="Montserrat Black" panose="00000A00000000000000" pitchFamily="2" charset="0"/>
              </a:rPr>
              <a:t>Le Déploiement CEGEE</a:t>
            </a:r>
            <a:endParaRPr lang="fr-FR" sz="2000" b="1" dirty="0">
              <a:solidFill>
                <a:schemeClr val="tx1"/>
              </a:solidFill>
              <a:latin typeface="Montserrat Black" panose="00000A00000000000000" pitchFamily="2" charset="0"/>
            </a:endParaRPr>
          </a:p>
          <a:p>
            <a:r>
              <a:rPr lang="fr-FR" sz="2000" b="1" dirty="0" smtClean="0">
                <a:latin typeface="Montserrat Black" panose="00000A00000000000000" pitchFamily="2" charset="0"/>
              </a:rPr>
              <a:t>Le Pilotage</a:t>
            </a:r>
          </a:p>
          <a:p>
            <a:r>
              <a:rPr lang="fr-FR" sz="20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Les Annexes</a:t>
            </a:r>
          </a:p>
          <a:p>
            <a:pPr marL="857250" lvl="1" indent="-400050">
              <a:buFont typeface="+mj-lt"/>
              <a:buAutoNum type="romanUcPeriod"/>
            </a:pPr>
            <a:r>
              <a:rPr lang="fr-FR" sz="1800" b="1" i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Le mail </a:t>
            </a:r>
            <a:r>
              <a:rPr lang="fr-FR" sz="1800" b="1" i="1" dirty="0">
                <a:solidFill>
                  <a:srgbClr val="C00000"/>
                </a:solidFill>
                <a:latin typeface="Montserrat Black" panose="00000A00000000000000" pitchFamily="2" charset="0"/>
              </a:rPr>
              <a:t>de notification</a:t>
            </a:r>
          </a:p>
          <a:p>
            <a:pPr marL="857250" lvl="1" indent="-400050">
              <a:buFont typeface="+mj-lt"/>
              <a:buAutoNum type="romanUcPeriod"/>
            </a:pPr>
            <a:r>
              <a:rPr lang="fr-FR" sz="1800" b="1" i="1" dirty="0">
                <a:solidFill>
                  <a:srgbClr val="C00000"/>
                </a:solidFill>
                <a:latin typeface="Montserrat Black" panose="00000A00000000000000" pitchFamily="2" charset="0"/>
              </a:rPr>
              <a:t>Les messages clients </a:t>
            </a:r>
            <a:r>
              <a:rPr lang="fr-FR" sz="1800" b="1" i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du serveur vocal interactif</a:t>
            </a:r>
          </a:p>
          <a:p>
            <a:pPr marL="857250" lvl="1" indent="-400050">
              <a:buFont typeface="+mj-lt"/>
              <a:buAutoNum type="romanUcPeriod"/>
            </a:pPr>
            <a:r>
              <a:rPr lang="fr-FR" sz="1800" b="1" i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Le transfert du mail de notification</a:t>
            </a:r>
          </a:p>
        </p:txBody>
      </p:sp>
    </p:spTree>
    <p:extLst>
      <p:ext uri="{BB962C8B-B14F-4D97-AF65-F5344CB8AC3E}">
        <p14:creationId xmlns:p14="http://schemas.microsoft.com/office/powerpoint/2010/main" val="14157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Un exemple de </a:t>
            </a:r>
            <a:r>
              <a:rPr lang="fr-FR" dirty="0" smtClean="0">
                <a:solidFill>
                  <a:srgbClr val="C00000"/>
                </a:solidFill>
              </a:rPr>
              <a:t>mail de notification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Annexe I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542002"/>
              </p:ext>
            </p:extLst>
          </p:nvPr>
        </p:nvGraphicFramePr>
        <p:xfrm>
          <a:off x="695325" y="1480508"/>
          <a:ext cx="10515602" cy="4389120"/>
        </p:xfrm>
        <a:graphic>
          <a:graphicData uri="http://schemas.openxmlformats.org/drawingml/2006/table">
            <a:tbl>
              <a:tblPr firstRow="1" firstCol="1" bandRow="1"/>
              <a:tblGrid>
                <a:gridCol w="2353142">
                  <a:extLst>
                    <a:ext uri="{9D8B030D-6E8A-4147-A177-3AD203B41FA5}">
                      <a16:colId xmlns:a16="http://schemas.microsoft.com/office/drawing/2014/main" val="3312730410"/>
                    </a:ext>
                  </a:extLst>
                </a:gridCol>
                <a:gridCol w="2353142">
                  <a:extLst>
                    <a:ext uri="{9D8B030D-6E8A-4147-A177-3AD203B41FA5}">
                      <a16:colId xmlns:a16="http://schemas.microsoft.com/office/drawing/2014/main" val="262142344"/>
                    </a:ext>
                  </a:extLst>
                </a:gridCol>
                <a:gridCol w="2353142">
                  <a:extLst>
                    <a:ext uri="{9D8B030D-6E8A-4147-A177-3AD203B41FA5}">
                      <a16:colId xmlns:a16="http://schemas.microsoft.com/office/drawing/2014/main" val="2073416622"/>
                    </a:ext>
                  </a:extLst>
                </a:gridCol>
                <a:gridCol w="2353142">
                  <a:extLst>
                    <a:ext uri="{9D8B030D-6E8A-4147-A177-3AD203B41FA5}">
                      <a16:colId xmlns:a16="http://schemas.microsoft.com/office/drawing/2014/main" val="1269471584"/>
                    </a:ext>
                  </a:extLst>
                </a:gridCol>
                <a:gridCol w="212866">
                  <a:extLst>
                    <a:ext uri="{9D8B030D-6E8A-4147-A177-3AD203B41FA5}">
                      <a16:colId xmlns:a16="http://schemas.microsoft.com/office/drawing/2014/main" val="1915028121"/>
                    </a:ext>
                  </a:extLst>
                </a:gridCol>
                <a:gridCol w="212866">
                  <a:extLst>
                    <a:ext uri="{9D8B030D-6E8A-4147-A177-3AD203B41FA5}">
                      <a16:colId xmlns:a16="http://schemas.microsoft.com/office/drawing/2014/main" val="353989580"/>
                    </a:ext>
                  </a:extLst>
                </a:gridCol>
                <a:gridCol w="212866">
                  <a:extLst>
                    <a:ext uri="{9D8B030D-6E8A-4147-A177-3AD203B41FA5}">
                      <a16:colId xmlns:a16="http://schemas.microsoft.com/office/drawing/2014/main" val="2930161046"/>
                    </a:ext>
                  </a:extLst>
                </a:gridCol>
                <a:gridCol w="464436">
                  <a:extLst>
                    <a:ext uri="{9D8B030D-6E8A-4147-A177-3AD203B41FA5}">
                      <a16:colId xmlns:a16="http://schemas.microsoft.com/office/drawing/2014/main" val="3395231021"/>
                    </a:ext>
                  </a:extLst>
                </a:gridCol>
              </a:tblGrid>
              <a:tr h="171786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Notification demande de rappel par mail client identifié (Numéro appelant enregistré dans notre SI)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132662"/>
                  </a:ext>
                </a:extLst>
              </a:tr>
              <a:tr h="171786"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587646"/>
                  </a:ext>
                </a:extLst>
              </a:tr>
              <a:tr h="171786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De :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1600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hlinkClick r:id="rId2"/>
                        </a:rPr>
                        <a:t>nepasrepondre@mypremium.it-ce.fr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&lt;</a:t>
                      </a:r>
                      <a:r>
                        <a:rPr lang="fr-FR" sz="1600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hlinkClick r:id="rId2"/>
                        </a:rPr>
                        <a:t>nepasrepondre@mypremium.it-ce.fr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&gt;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81232"/>
                  </a:ext>
                </a:extLst>
              </a:tr>
              <a:tr h="17178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Envoyé :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16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mardi 5 octobre 10:41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75282"/>
                  </a:ext>
                </a:extLst>
              </a:tr>
              <a:tr h="171786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hlinkClick r:id="rId3"/>
                        </a:rPr>
                        <a:t>À : XYZ Carl (Prestataire) [IT-CE] &lt;carl.bornarel.prestataire@it-ce.fr&gt;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597875"/>
                  </a:ext>
                </a:extLst>
              </a:tr>
              <a:tr h="171786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Objet :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[DEMANDE RAPPEL TEL] déposée par 0612345678 (sur votre n° 03XXXXXXXX)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560236"/>
                  </a:ext>
                </a:extLst>
              </a:tr>
              <a:tr h="171786"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88733"/>
                  </a:ext>
                </a:extLst>
              </a:tr>
              <a:tr h="1717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Bonjour,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829637"/>
                  </a:ext>
                </a:extLst>
              </a:tr>
              <a:tr h="171786"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961769"/>
                  </a:ext>
                </a:extLst>
              </a:tr>
              <a:tr h="171786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hlinkClick r:id="rId4"/>
                        </a:rPr>
                        <a:t>Une demande de rappel téléphonique a été déposée par le n° 0612345678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808663"/>
                  </a:ext>
                </a:extLst>
              </a:tr>
              <a:tr h="17178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(demande déposée sur le n° 03XXXXXXXX).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239411"/>
                  </a:ext>
                </a:extLst>
              </a:tr>
              <a:tr h="171786"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083" marR="4008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97503"/>
                  </a:ext>
                </a:extLst>
              </a:tr>
              <a:tr h="17178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Ce numéro correspond aux personnes suivantes :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592907"/>
                  </a:ext>
                </a:extLst>
              </a:tr>
              <a:tr h="17178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750154886</a:t>
                      </a:r>
                      <a:r>
                        <a:rPr lang="fr-FR" sz="16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.        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MR JOCYV TOSOXX né le 10/6/1953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030811"/>
                  </a:ext>
                </a:extLst>
              </a:tr>
              <a:tr h="17178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750204558</a:t>
                      </a:r>
                      <a:r>
                        <a:rPr lang="fr-FR" sz="16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.        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MR SWYTYSO TEY né le 9/7/1954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810167"/>
                  </a:ext>
                </a:extLst>
              </a:tr>
              <a:tr h="171786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751154390</a:t>
                      </a:r>
                      <a:r>
                        <a:rPr lang="fr-FR" sz="16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.        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MME SEXNYYE MOTWEVO née le 7/2/1961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7631"/>
                  </a:ext>
                </a:extLst>
              </a:tr>
              <a:tr h="17178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754050838</a:t>
                      </a:r>
                      <a:r>
                        <a:rPr lang="fr-FR" sz="16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.        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MR ANTOINE PAYET né le 13/6/1944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402058"/>
                  </a:ext>
                </a:extLst>
              </a:tr>
              <a:tr h="17178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754924996</a:t>
                      </a:r>
                      <a:r>
                        <a:rPr lang="fr-FR" sz="16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.        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MR GYBBU FETYH né le 22/10/1979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0083" marR="4008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334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4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smtClean="0">
                <a:solidFill>
                  <a:srgbClr val="C00000"/>
                </a:solidFill>
              </a:rPr>
              <a:t>messages clients </a:t>
            </a:r>
            <a:r>
              <a:rPr lang="fr-FR" dirty="0" smtClean="0"/>
              <a:t>dans le parcours MyPremium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Annexe II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765641"/>
              </p:ext>
            </p:extLst>
          </p:nvPr>
        </p:nvGraphicFramePr>
        <p:xfrm>
          <a:off x="695325" y="1445343"/>
          <a:ext cx="10980737" cy="4554013"/>
        </p:xfrm>
        <a:graphic>
          <a:graphicData uri="http://schemas.openxmlformats.org/drawingml/2006/table">
            <a:tbl>
              <a:tblPr firstRow="1" firstCol="1" bandRow="1"/>
              <a:tblGrid>
                <a:gridCol w="4525604">
                  <a:extLst>
                    <a:ext uri="{9D8B030D-6E8A-4147-A177-3AD203B41FA5}">
                      <a16:colId xmlns:a16="http://schemas.microsoft.com/office/drawing/2014/main" val="3993985425"/>
                    </a:ext>
                  </a:extLst>
                </a:gridCol>
                <a:gridCol w="6455133">
                  <a:extLst>
                    <a:ext uri="{9D8B030D-6E8A-4147-A177-3AD203B41FA5}">
                      <a16:colId xmlns:a16="http://schemas.microsoft.com/office/drawing/2014/main" val="1040739364"/>
                    </a:ext>
                  </a:extLst>
                </a:gridCol>
              </a:tblGrid>
              <a:tr h="4522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Etapes</a:t>
                      </a:r>
                      <a:endParaRPr lang="fr-FR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Messages</a:t>
                      </a:r>
                      <a:endParaRPr lang="fr-FR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408095"/>
                  </a:ext>
                </a:extLst>
              </a:tr>
              <a:tr h="7374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Messages MyPremium pour les clients identifiés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Bienvenue à la Caisse d’Epargne. Votre conseiller est actuellement indisponible. 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Vous avez  la possibilité d’être mis en relation avec un autre conseiller de l'agence en tapant 1. 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 vous préférez être rappelé par Votre conseiller, taper 2.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019412"/>
                  </a:ext>
                </a:extLst>
              </a:tr>
              <a:tr h="4227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En faisant le choix 1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Nous vous mettons en relation avec un autre conseiller de l'agence, merci de patienter.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996133"/>
                  </a:ext>
                </a:extLst>
              </a:tr>
              <a:tr h="7226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En faisant le choix 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Votre demande de rappel a bien été transmise à votre conseiller, il vous rappellera dans les plus brefs délais.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La Caisse d'Epargne vous remercie de votre appel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Au revoir et à bientôt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709612"/>
                  </a:ext>
                </a:extLst>
              </a:tr>
              <a:tr h="639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Message MyPremium pour les clients Appels anonymes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Bienvenue à la Caisse d’Epargne. Votre conseiller est actuellement indisponible. 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Nous vous mettons en relation avec un autre conseiller de l'agence, merci de patienter.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708910"/>
                  </a:ext>
                </a:extLst>
              </a:tr>
              <a:tr h="9223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Message MyPremium appels non décrochés (après choix 1)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Tous nos conseillers sont occupés. 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Nous vous avons pris en compte votre appel et nous vous rappellerons dans les meilleurs délais.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La Caisse d'Epargne vous remercie de votre appel.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Au revoir et à bientôt.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565979"/>
                  </a:ext>
                </a:extLst>
              </a:tr>
              <a:tr h="647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Message MyPremium durant les heures de fermetures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Bonjour, votre agence caisse d'épargne est actuellement fermée, </a:t>
                      </a:r>
                      <a:b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</a:br>
                      <a:r>
                        <a:rPr lang="fr-FR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veuillez rappeler durant les horaires d'ouverture au revoir et à bientôt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4324" marR="34324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776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21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Comment transférer le </a:t>
            </a:r>
            <a:r>
              <a:rPr lang="fr-FR" dirty="0" smtClean="0">
                <a:solidFill>
                  <a:srgbClr val="C00000"/>
                </a:solidFill>
              </a:rPr>
              <a:t>mail de notification vers la boite générique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Annexe III</a:t>
            </a:r>
            <a:endParaRPr lang="fr-FR" dirty="0"/>
          </a:p>
        </p:txBody>
      </p:sp>
      <p:graphicFrame>
        <p:nvGraphicFramePr>
          <p:cNvPr id="6" name="Obje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516892"/>
              </p:ext>
            </p:extLst>
          </p:nvPr>
        </p:nvGraphicFramePr>
        <p:xfrm>
          <a:off x="2959510" y="1539064"/>
          <a:ext cx="6115664" cy="4586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Présentation" r:id="rId3" imgW="4570656" imgH="3427323" progId="PowerPoint.Show.12">
                  <p:embed/>
                </p:oleObj>
              </mc:Choice>
              <mc:Fallback>
                <p:oleObj name="Présentation" r:id="rId3" imgW="4570656" imgH="3427323" progId="PowerPoint.Show.12">
                  <p:embed/>
                  <p:pic>
                    <p:nvPicPr>
                      <p:cNvPr id="2" name="Objet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9510" y="1539064"/>
                        <a:ext cx="6115664" cy="4586217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584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8057</TotalTime>
  <Words>2130</Words>
  <Application>Microsoft Office PowerPoint</Application>
  <PresentationFormat>Grand écran</PresentationFormat>
  <Paragraphs>344</Paragraphs>
  <Slides>21</Slides>
  <Notes>0</Notes>
  <HiddenSlides>0</HiddenSlides>
  <MMClips>5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4" baseType="lpstr">
      <vt:lpstr>Arial</vt:lpstr>
      <vt:lpstr>Arial Black</vt:lpstr>
      <vt:lpstr>Arial Narrow</vt:lpstr>
      <vt:lpstr>Calibri</vt:lpstr>
      <vt:lpstr>Helvetica Neue Medium</vt:lpstr>
      <vt:lpstr>Montserrat Black</vt:lpstr>
      <vt:lpstr>Segoe UI Light</vt:lpstr>
      <vt:lpstr>Segoe UI Semilight</vt:lpstr>
      <vt:lpstr>Times New Roman</vt:lpstr>
      <vt:lpstr>Webdings</vt:lpstr>
      <vt:lpstr>Wingdings</vt:lpstr>
      <vt:lpstr>Thème Office</vt:lpstr>
      <vt:lpstr>Présentation</vt:lpstr>
      <vt:lpstr>Parcours Téléphonique Optimisation de l’accès conseiller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SARINSKY Virginie [CEGEE]</cp:lastModifiedBy>
  <cp:revision>493</cp:revision>
  <cp:lastPrinted>2021-10-13T07:33:51Z</cp:lastPrinted>
  <dcterms:created xsi:type="dcterms:W3CDTF">2020-06-24T09:20:11Z</dcterms:created>
  <dcterms:modified xsi:type="dcterms:W3CDTF">2021-10-27T07:33:32Z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